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7" r:id="rId2"/>
    <p:sldId id="316" r:id="rId3"/>
    <p:sldId id="317" r:id="rId4"/>
    <p:sldId id="384" r:id="rId5"/>
    <p:sldId id="385" r:id="rId6"/>
    <p:sldId id="386" r:id="rId7"/>
    <p:sldId id="389" r:id="rId8"/>
    <p:sldId id="359" r:id="rId9"/>
    <p:sldId id="362" r:id="rId10"/>
    <p:sldId id="387" r:id="rId11"/>
    <p:sldId id="353" r:id="rId12"/>
    <p:sldId id="357" r:id="rId13"/>
    <p:sldId id="356" r:id="rId14"/>
    <p:sldId id="355" r:id="rId15"/>
    <p:sldId id="323" r:id="rId16"/>
    <p:sldId id="331" r:id="rId17"/>
    <p:sldId id="375" r:id="rId18"/>
    <p:sldId id="332" r:id="rId19"/>
    <p:sldId id="333" r:id="rId20"/>
    <p:sldId id="334" r:id="rId21"/>
    <p:sldId id="382" r:id="rId22"/>
    <p:sldId id="376" r:id="rId23"/>
    <p:sldId id="380" r:id="rId24"/>
    <p:sldId id="348" r:id="rId25"/>
    <p:sldId id="320" r:id="rId26"/>
    <p:sldId id="383" r:id="rId27"/>
    <p:sldId id="338" r:id="rId28"/>
    <p:sldId id="339" r:id="rId29"/>
    <p:sldId id="340" r:id="rId30"/>
    <p:sldId id="341" r:id="rId31"/>
    <p:sldId id="350" r:id="rId32"/>
    <p:sldId id="343" r:id="rId33"/>
    <p:sldId id="390" r:id="rId34"/>
    <p:sldId id="360" r:id="rId35"/>
    <p:sldId id="393" r:id="rId36"/>
    <p:sldId id="321" r:id="rId37"/>
    <p:sldId id="318" r:id="rId38"/>
    <p:sldId id="324" r:id="rId39"/>
    <p:sldId id="325" r:id="rId40"/>
    <p:sldId id="326" r:id="rId41"/>
    <p:sldId id="327" r:id="rId42"/>
    <p:sldId id="328" r:id="rId43"/>
    <p:sldId id="344" r:id="rId44"/>
    <p:sldId id="361" r:id="rId45"/>
    <p:sldId id="322" r:id="rId46"/>
    <p:sldId id="329" r:id="rId47"/>
    <p:sldId id="319" r:id="rId48"/>
    <p:sldId id="363" r:id="rId49"/>
    <p:sldId id="354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824" autoAdjust="0"/>
    <p:restoredTop sz="86211" autoAdjust="0"/>
  </p:normalViewPr>
  <p:slideViewPr>
    <p:cSldViewPr>
      <p:cViewPr varScale="1">
        <p:scale>
          <a:sx n="67" d="100"/>
          <a:sy n="67" d="100"/>
        </p:scale>
        <p:origin x="4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0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4BCDD-3CE7-4EF1-85D2-E35F4EBCA0B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0FE2D80-568E-49D4-AC6C-8557F97D6A0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1" i="1" u="none" strike="noStrike" cap="none" normalizeH="0" baseline="0" dirty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1" i="1" u="none" strike="noStrike" cap="none" normalizeH="0" baseline="0" dirty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1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Tier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1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Three</a:t>
          </a:r>
        </a:p>
      </dgm:t>
    </dgm:pt>
    <dgm:pt modelId="{ED842DCC-8C0B-41EF-90B9-21BF859CD746}" type="parTrans" cxnId="{6ED1E2AB-0F99-480D-865E-7E2E8E50AF26}">
      <dgm:prSet/>
      <dgm:spPr/>
      <dgm:t>
        <a:bodyPr/>
        <a:lstStyle/>
        <a:p>
          <a:endParaRPr lang="en-US"/>
        </a:p>
      </dgm:t>
    </dgm:pt>
    <dgm:pt modelId="{000B830E-EA55-42A0-91F7-C701F86C37AA}" type="sibTrans" cxnId="{6ED1E2AB-0F99-480D-865E-7E2E8E50AF26}">
      <dgm:prSet/>
      <dgm:spPr/>
      <dgm:t>
        <a:bodyPr/>
        <a:lstStyle/>
        <a:p>
          <a:endParaRPr lang="en-US"/>
        </a:p>
      </dgm:t>
    </dgm:pt>
    <dgm:pt modelId="{C5C2C06D-D273-452F-B562-72576D12EA9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1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Tier Two</a:t>
          </a:r>
        </a:p>
      </dgm:t>
    </dgm:pt>
    <dgm:pt modelId="{B5128F7F-B904-43A0-B5B4-95B599B9492E}" type="parTrans" cxnId="{9D59AD2B-126D-4B81-9295-0FBF6813F198}">
      <dgm:prSet/>
      <dgm:spPr/>
      <dgm:t>
        <a:bodyPr/>
        <a:lstStyle/>
        <a:p>
          <a:endParaRPr lang="en-US"/>
        </a:p>
      </dgm:t>
    </dgm:pt>
    <dgm:pt modelId="{33332723-E481-4D02-8FB7-FE93CC68D07F}" type="sibTrans" cxnId="{9D59AD2B-126D-4B81-9295-0FBF6813F198}">
      <dgm:prSet/>
      <dgm:spPr/>
      <dgm:t>
        <a:bodyPr/>
        <a:lstStyle/>
        <a:p>
          <a:endParaRPr lang="en-US"/>
        </a:p>
      </dgm:t>
    </dgm:pt>
    <dgm:pt modelId="{DA362271-4AFA-40F3-BF72-99A601D196B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1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Tier One</a:t>
          </a:r>
        </a:p>
      </dgm:t>
    </dgm:pt>
    <dgm:pt modelId="{7B28499E-A610-4B56-A734-C93C5958FCE4}" type="parTrans" cxnId="{BB05FFC6-4D5D-42E6-B443-C77A837A2DB1}">
      <dgm:prSet/>
      <dgm:spPr/>
      <dgm:t>
        <a:bodyPr/>
        <a:lstStyle/>
        <a:p>
          <a:endParaRPr lang="en-US"/>
        </a:p>
      </dgm:t>
    </dgm:pt>
    <dgm:pt modelId="{5E460B3D-F116-412E-8616-BFAFBB2DB2E8}" type="sibTrans" cxnId="{BB05FFC6-4D5D-42E6-B443-C77A837A2DB1}">
      <dgm:prSet/>
      <dgm:spPr/>
      <dgm:t>
        <a:bodyPr/>
        <a:lstStyle/>
        <a:p>
          <a:endParaRPr lang="en-US"/>
        </a:p>
      </dgm:t>
    </dgm:pt>
    <dgm:pt modelId="{186228AE-52AE-4F4A-85A4-36D4C7B1AB06}" type="pres">
      <dgm:prSet presAssocID="{2644BCDD-3CE7-4EF1-85D2-E35F4EBCA0BC}" presName="Name0" presStyleCnt="0">
        <dgm:presLayoutVars>
          <dgm:dir/>
          <dgm:animLvl val="lvl"/>
          <dgm:resizeHandles val="exact"/>
        </dgm:presLayoutVars>
      </dgm:prSet>
      <dgm:spPr/>
    </dgm:pt>
    <dgm:pt modelId="{74E4D115-169D-4AD0-9E97-9D52470D8F5E}" type="pres">
      <dgm:prSet presAssocID="{E0FE2D80-568E-49D4-AC6C-8557F97D6A0C}" presName="Name8" presStyleCnt="0"/>
      <dgm:spPr/>
    </dgm:pt>
    <dgm:pt modelId="{7747C7AB-47A8-4D03-BC2A-0907F960451E}" type="pres">
      <dgm:prSet presAssocID="{E0FE2D80-568E-49D4-AC6C-8557F97D6A0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3BA7A-9745-47C4-A467-41634395D224}" type="pres">
      <dgm:prSet presAssocID="{E0FE2D80-568E-49D4-AC6C-8557F97D6A0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1EBC9-CC5B-4053-A8ED-6D6EF78AA9B7}" type="pres">
      <dgm:prSet presAssocID="{C5C2C06D-D273-452F-B562-72576D12EA94}" presName="Name8" presStyleCnt="0"/>
      <dgm:spPr/>
    </dgm:pt>
    <dgm:pt modelId="{002B66AD-B159-4E2A-B926-3A6645CC11A3}" type="pres">
      <dgm:prSet presAssocID="{C5C2C06D-D273-452F-B562-72576D12EA9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B40FB-6492-443C-8B43-2737B86CE5A0}" type="pres">
      <dgm:prSet presAssocID="{C5C2C06D-D273-452F-B562-72576D12EA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3BA3D-EA61-40BA-B406-B7D9FC06EF1F}" type="pres">
      <dgm:prSet presAssocID="{DA362271-4AFA-40F3-BF72-99A601D196B3}" presName="Name8" presStyleCnt="0"/>
      <dgm:spPr/>
    </dgm:pt>
    <dgm:pt modelId="{477E96DC-E78D-49C8-9C9E-9C00E2E1314A}" type="pres">
      <dgm:prSet presAssocID="{DA362271-4AFA-40F3-BF72-99A601D196B3}" presName="level" presStyleLbl="node1" presStyleIdx="2" presStyleCnt="3" custLinFactNeighborX="690" custLinFactNeighborY="10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AC810-FAAD-4617-9AD0-43C87C310559}" type="pres">
      <dgm:prSet presAssocID="{DA362271-4AFA-40F3-BF72-99A601D196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D876C-6FC1-4B22-9542-33AAEBE0C7AE}" type="presOf" srcId="{C5C2C06D-D273-452F-B562-72576D12EA94}" destId="{3F2B40FB-6492-443C-8B43-2737B86CE5A0}" srcOrd="1" destOrd="0" presId="urn:microsoft.com/office/officeart/2005/8/layout/pyramid1"/>
    <dgm:cxn modelId="{22A34903-EFF7-4E32-87BA-665D272A4813}" type="presOf" srcId="{DA362271-4AFA-40F3-BF72-99A601D196B3}" destId="{463AC810-FAAD-4617-9AD0-43C87C310559}" srcOrd="1" destOrd="0" presId="urn:microsoft.com/office/officeart/2005/8/layout/pyramid1"/>
    <dgm:cxn modelId="{ABADB4B8-11D0-4334-B41E-29E6E31ECB46}" type="presOf" srcId="{DA362271-4AFA-40F3-BF72-99A601D196B3}" destId="{477E96DC-E78D-49C8-9C9E-9C00E2E1314A}" srcOrd="0" destOrd="0" presId="urn:microsoft.com/office/officeart/2005/8/layout/pyramid1"/>
    <dgm:cxn modelId="{6ED1E2AB-0F99-480D-865E-7E2E8E50AF26}" srcId="{2644BCDD-3CE7-4EF1-85D2-E35F4EBCA0BC}" destId="{E0FE2D80-568E-49D4-AC6C-8557F97D6A0C}" srcOrd="0" destOrd="0" parTransId="{ED842DCC-8C0B-41EF-90B9-21BF859CD746}" sibTransId="{000B830E-EA55-42A0-91F7-C701F86C37AA}"/>
    <dgm:cxn modelId="{1FDA6953-268D-4F12-91DD-200312B827FF}" type="presOf" srcId="{2644BCDD-3CE7-4EF1-85D2-E35F4EBCA0BC}" destId="{186228AE-52AE-4F4A-85A4-36D4C7B1AB06}" srcOrd="0" destOrd="0" presId="urn:microsoft.com/office/officeart/2005/8/layout/pyramid1"/>
    <dgm:cxn modelId="{6EA52C9C-1727-4754-9D54-28209F159037}" type="presOf" srcId="{E0FE2D80-568E-49D4-AC6C-8557F97D6A0C}" destId="{7747C7AB-47A8-4D03-BC2A-0907F960451E}" srcOrd="0" destOrd="0" presId="urn:microsoft.com/office/officeart/2005/8/layout/pyramid1"/>
    <dgm:cxn modelId="{CFA1CC4F-9BBE-48F4-8E26-54DC0F2AC8D4}" type="presOf" srcId="{E0FE2D80-568E-49D4-AC6C-8557F97D6A0C}" destId="{EE73BA7A-9745-47C4-A467-41634395D224}" srcOrd="1" destOrd="0" presId="urn:microsoft.com/office/officeart/2005/8/layout/pyramid1"/>
    <dgm:cxn modelId="{BB05FFC6-4D5D-42E6-B443-C77A837A2DB1}" srcId="{2644BCDD-3CE7-4EF1-85D2-E35F4EBCA0BC}" destId="{DA362271-4AFA-40F3-BF72-99A601D196B3}" srcOrd="2" destOrd="0" parTransId="{7B28499E-A610-4B56-A734-C93C5958FCE4}" sibTransId="{5E460B3D-F116-412E-8616-BFAFBB2DB2E8}"/>
    <dgm:cxn modelId="{9D59AD2B-126D-4B81-9295-0FBF6813F198}" srcId="{2644BCDD-3CE7-4EF1-85D2-E35F4EBCA0BC}" destId="{C5C2C06D-D273-452F-B562-72576D12EA94}" srcOrd="1" destOrd="0" parTransId="{B5128F7F-B904-43A0-B5B4-95B599B9492E}" sibTransId="{33332723-E481-4D02-8FB7-FE93CC68D07F}"/>
    <dgm:cxn modelId="{DC950BA8-0F51-45E0-8CB7-13F8E8A6B3DF}" type="presOf" srcId="{C5C2C06D-D273-452F-B562-72576D12EA94}" destId="{002B66AD-B159-4E2A-B926-3A6645CC11A3}" srcOrd="0" destOrd="0" presId="urn:microsoft.com/office/officeart/2005/8/layout/pyramid1"/>
    <dgm:cxn modelId="{097DCB5A-8086-4342-868D-CFD582912E4A}" type="presParOf" srcId="{186228AE-52AE-4F4A-85A4-36D4C7B1AB06}" destId="{74E4D115-169D-4AD0-9E97-9D52470D8F5E}" srcOrd="0" destOrd="0" presId="urn:microsoft.com/office/officeart/2005/8/layout/pyramid1"/>
    <dgm:cxn modelId="{511AC154-B59B-4114-AA3F-F8BC236484B9}" type="presParOf" srcId="{74E4D115-169D-4AD0-9E97-9D52470D8F5E}" destId="{7747C7AB-47A8-4D03-BC2A-0907F960451E}" srcOrd="0" destOrd="0" presId="urn:microsoft.com/office/officeart/2005/8/layout/pyramid1"/>
    <dgm:cxn modelId="{AAF8AE4F-62DE-49DE-ADD8-B148691D2DF6}" type="presParOf" srcId="{74E4D115-169D-4AD0-9E97-9D52470D8F5E}" destId="{EE73BA7A-9745-47C4-A467-41634395D224}" srcOrd="1" destOrd="0" presId="urn:microsoft.com/office/officeart/2005/8/layout/pyramid1"/>
    <dgm:cxn modelId="{857C0E54-8D05-4CFA-9D79-43EDD51989AA}" type="presParOf" srcId="{186228AE-52AE-4F4A-85A4-36D4C7B1AB06}" destId="{2F61EBC9-CC5B-4053-A8ED-6D6EF78AA9B7}" srcOrd="1" destOrd="0" presId="urn:microsoft.com/office/officeart/2005/8/layout/pyramid1"/>
    <dgm:cxn modelId="{A396F18E-7FE2-46D3-8532-180737D04DEE}" type="presParOf" srcId="{2F61EBC9-CC5B-4053-A8ED-6D6EF78AA9B7}" destId="{002B66AD-B159-4E2A-B926-3A6645CC11A3}" srcOrd="0" destOrd="0" presId="urn:microsoft.com/office/officeart/2005/8/layout/pyramid1"/>
    <dgm:cxn modelId="{6F5C730D-8C98-4FDF-B6DD-02A127039991}" type="presParOf" srcId="{2F61EBC9-CC5B-4053-A8ED-6D6EF78AA9B7}" destId="{3F2B40FB-6492-443C-8B43-2737B86CE5A0}" srcOrd="1" destOrd="0" presId="urn:microsoft.com/office/officeart/2005/8/layout/pyramid1"/>
    <dgm:cxn modelId="{635E0B2D-AB8E-469B-84CB-DEB0105B8F28}" type="presParOf" srcId="{186228AE-52AE-4F4A-85A4-36D4C7B1AB06}" destId="{8D43BA3D-EA61-40BA-B406-B7D9FC06EF1F}" srcOrd="2" destOrd="0" presId="urn:microsoft.com/office/officeart/2005/8/layout/pyramid1"/>
    <dgm:cxn modelId="{AD88F672-E269-42C8-ACC9-6255C043E614}" type="presParOf" srcId="{8D43BA3D-EA61-40BA-B406-B7D9FC06EF1F}" destId="{477E96DC-E78D-49C8-9C9E-9C00E2E1314A}" srcOrd="0" destOrd="0" presId="urn:microsoft.com/office/officeart/2005/8/layout/pyramid1"/>
    <dgm:cxn modelId="{8D7E3FA3-8F75-4345-B893-74A2FF9397B6}" type="presParOf" srcId="{8D43BA3D-EA61-40BA-B406-B7D9FC06EF1F}" destId="{463AC810-FAAD-4617-9AD0-43C87C31055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7C7AB-47A8-4D03-BC2A-0907F960451E}">
      <dsp:nvSpPr>
        <dsp:cNvPr id="0" name=""/>
        <dsp:cNvSpPr/>
      </dsp:nvSpPr>
      <dsp:spPr>
        <a:xfrm>
          <a:off x="1677987" y="0"/>
          <a:ext cx="1677987" cy="2362200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3800" b="1" i="1" u="none" strike="noStrike" kern="1200" cap="none" normalizeH="0" baseline="0" dirty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3800" b="1" i="1" u="none" strike="noStrike" kern="1200" cap="none" normalizeH="0" baseline="0" dirty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800" b="1" i="1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Tier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800" b="1" i="1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Three</a:t>
          </a:r>
        </a:p>
      </dsp:txBody>
      <dsp:txXfrm>
        <a:off x="1677987" y="0"/>
        <a:ext cx="1677987" cy="2362200"/>
      </dsp:txXfrm>
    </dsp:sp>
    <dsp:sp modelId="{002B66AD-B159-4E2A-B926-3A6645CC11A3}">
      <dsp:nvSpPr>
        <dsp:cNvPr id="0" name=""/>
        <dsp:cNvSpPr/>
      </dsp:nvSpPr>
      <dsp:spPr>
        <a:xfrm>
          <a:off x="838993" y="2362200"/>
          <a:ext cx="3355975" cy="2362200"/>
        </a:xfrm>
        <a:prstGeom prst="trapezoid">
          <a:avLst>
            <a:gd name="adj" fmla="val 355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800" b="1" i="1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Tier Two</a:t>
          </a:r>
        </a:p>
      </dsp:txBody>
      <dsp:txXfrm>
        <a:off x="1426289" y="2362200"/>
        <a:ext cx="2181383" cy="2362200"/>
      </dsp:txXfrm>
    </dsp:sp>
    <dsp:sp modelId="{477E96DC-E78D-49C8-9C9E-9C00E2E1314A}">
      <dsp:nvSpPr>
        <dsp:cNvPr id="0" name=""/>
        <dsp:cNvSpPr/>
      </dsp:nvSpPr>
      <dsp:spPr>
        <a:xfrm>
          <a:off x="0" y="4724400"/>
          <a:ext cx="5033963" cy="2362200"/>
        </a:xfrm>
        <a:prstGeom prst="trapezoid">
          <a:avLst>
            <a:gd name="adj" fmla="val 355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800" b="1" i="1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Tier One</a:t>
          </a:r>
        </a:p>
      </dsp:txBody>
      <dsp:txXfrm>
        <a:off x="880943" y="4724400"/>
        <a:ext cx="3272075" cy="2362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70C674-8292-4326-BED4-8A8E4A7FAA40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69BDC4E-FA60-4B2E-820E-8962BF1B89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460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BDC4E-FA60-4B2E-820E-8962BF1B89E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06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76225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41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8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58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30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2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74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1A9B54-D6D5-4A08-8BF2-D53105BA1CB6}" type="slidenum">
              <a:rPr lang="en-US" altLang="en-US" i="0" smtClean="0"/>
              <a:pPr/>
              <a:t>17</a:t>
            </a:fld>
            <a:endParaRPr lang="en-US" altLang="en-US" i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951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BDC4E-FA60-4B2E-820E-8962BF1B89E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11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76225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41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8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58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30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2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74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1A9B54-D6D5-4A08-8BF2-D53105BA1CB6}" type="slidenum">
              <a:rPr lang="en-US" altLang="en-US" i="0" smtClean="0"/>
              <a:pPr/>
              <a:t>22</a:t>
            </a:fld>
            <a:endParaRPr lang="en-US" altLang="en-US" i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092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806324-F644-4F6F-8688-83D95CB21B27}" type="slidenum">
              <a:rPr lang="en-US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7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76225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41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8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58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30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2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74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38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EABA7-333D-4DB7-85C2-2B3A8FC64827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382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We will begin with the </a:t>
            </a:r>
            <a:r>
              <a:rPr lang="en-US" altLang="en-US" b="1" i="1"/>
              <a:t>evidence</a:t>
            </a:r>
            <a:r>
              <a:rPr lang="en-US" altLang="en-US"/>
              <a:t> presented by </a:t>
            </a:r>
            <a:r>
              <a:rPr lang="en-US" altLang="en-US" b="1" i="1"/>
              <a:t>reading research</a:t>
            </a:r>
            <a:r>
              <a:rPr lang="en-US" altLang="en-US"/>
              <a:t> .  And, from among all of this evidence, research repeatedly points toward </a:t>
            </a:r>
            <a:r>
              <a:rPr lang="en-US" altLang="en-US" b="1" i="1"/>
              <a:t>TIME </a:t>
            </a:r>
            <a:r>
              <a:rPr lang="en-US" altLang="en-US"/>
              <a:t>as an integral factor . . . </a:t>
            </a:r>
          </a:p>
          <a:p>
            <a:pPr eaLnBrk="1" hangingPunct="1"/>
            <a:r>
              <a:rPr lang="en-US" altLang="en-US"/>
              <a:t>	       which leads us to our next question:  </a:t>
            </a:r>
          </a:p>
          <a:p>
            <a:pPr eaLnBrk="1" hangingPunct="1"/>
            <a:r>
              <a:rPr lang="en-US" altLang="en-US"/>
              <a:t>                                              </a:t>
            </a:r>
            <a:r>
              <a:rPr lang="en-US" altLang="en-US" b="1" i="1"/>
              <a:t>What constitutes an interruption?  </a:t>
            </a:r>
          </a:p>
          <a:p>
            <a:pPr eaLnBrk="1" hangingPunct="1"/>
            <a:endParaRPr lang="en-US" altLang="en-US" b="1" i="1"/>
          </a:p>
          <a:p>
            <a:pPr eaLnBrk="1" hangingPunct="1"/>
            <a:r>
              <a:rPr lang="en-US" altLang="en-US"/>
              <a:t>We will also consider what </a:t>
            </a:r>
            <a:r>
              <a:rPr lang="en-US" altLang="en-US" b="1" i="1"/>
              <a:t>reading components </a:t>
            </a:r>
            <a:r>
              <a:rPr lang="en-US" altLang="en-US"/>
              <a:t>are vital for building student reading proficiency.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079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76225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41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8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58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30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2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74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B94DC6-70C5-42AE-8A6E-3038140AEF86}" type="slidenum">
              <a:rPr lang="en-US" altLang="en-US" i="0" smtClean="0"/>
              <a:pPr/>
              <a:t>25</a:t>
            </a:fld>
            <a:endParaRPr lang="en-US" altLang="en-US" i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635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38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66D39-B0B4-4A9B-B50C-C6F2D36B8517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382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029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38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39A20-C3FA-4B4C-A239-50992DB08DB1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382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Trainer needs to refer to Beck’s book for specificities.</a:t>
            </a:r>
          </a:p>
        </p:txBody>
      </p:sp>
    </p:spTree>
    <p:extLst>
      <p:ext uri="{BB962C8B-B14F-4D97-AF65-F5344CB8AC3E}">
        <p14:creationId xmlns:p14="http://schemas.microsoft.com/office/powerpoint/2010/main" val="1658272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38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C24B4-04BA-4022-A19E-ACBE4B3D0494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382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6398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38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E1326E-24B3-46F5-A348-4D2C01C523B5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382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856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76225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41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8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58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30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2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74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060350-25E4-4C2E-9226-79C8BF837D0A}" type="slidenum">
              <a:rPr lang="en-US" altLang="en-US" i="0" smtClean="0"/>
              <a:pPr/>
              <a:t>8</a:t>
            </a:fld>
            <a:endParaRPr lang="en-US" altLang="en-US" i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432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76225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41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8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58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30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2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74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38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743147-B6C1-4B58-9E81-FF86CA4B7F58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382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893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38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EBEFD-0372-4EB6-BD26-EAFE43535B91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382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3328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76225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41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8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58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30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2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74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3FB51E-0E6A-4D4B-A9DD-5F53A0C0186F}" type="slidenum">
              <a:rPr lang="en-US" altLang="en-US" i="0" smtClean="0"/>
              <a:pPr/>
              <a:t>34</a:t>
            </a:fld>
            <a:endParaRPr lang="en-US" altLang="en-US" i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034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394840-1F07-4849-8AAB-C79CB5D9FFFD}" type="slidenum">
              <a:rPr lang="en-US" altLang="en-US"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98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76225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41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8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58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30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2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74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0F8022-7F0E-4C00-9B3B-A418B18BFA47}" type="slidenum">
              <a:rPr lang="en-US" altLang="en-US" i="0" smtClean="0"/>
              <a:pPr/>
              <a:t>36</a:t>
            </a:fld>
            <a:endParaRPr lang="en-US" altLang="en-US" i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5575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B408BF-88F4-4EC3-B480-2D0214D02548}" type="slidenum">
              <a:rPr lang="en-US" altLang="en-US" i="0" smtClean="0"/>
              <a:pPr/>
              <a:t>38</a:t>
            </a:fld>
            <a:endParaRPr lang="en-US" altLang="en-US" i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125000"/>
              </a:lnSpc>
            </a:pPr>
            <a:endParaRPr lang="en-US" altLang="en-US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928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76225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41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8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58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30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2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74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24D313-96DA-43B4-9465-4F9ABEE7B8DF}" type="slidenum">
              <a:rPr lang="en-US" altLang="en-US" i="0" smtClean="0"/>
              <a:pPr/>
              <a:t>39</a:t>
            </a:fld>
            <a:endParaRPr lang="en-US" altLang="en-US" i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77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76225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41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8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58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30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2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74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E71E8C-A904-4DC4-A6AD-9ED4C6EDA009}" type="slidenum">
              <a:rPr lang="en-US" altLang="en-US" i="0" smtClean="0"/>
              <a:pPr/>
              <a:t>40</a:t>
            </a:fld>
            <a:endParaRPr lang="en-US" altLang="en-US" i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01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76225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41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8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58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30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2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74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7D2060-0DED-4821-A72F-114C2B4E7F07}" type="slidenum">
              <a:rPr lang="en-US" altLang="en-US" i="0" smtClean="0"/>
              <a:pPr/>
              <a:t>41</a:t>
            </a:fld>
            <a:endParaRPr lang="en-US" altLang="en-US" i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5270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76225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41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8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58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30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2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74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FB651C-F84D-4A3F-A142-F51745250FFD}" type="slidenum">
              <a:rPr lang="en-US" altLang="en-US" i="0" smtClean="0"/>
              <a:pPr/>
              <a:t>42</a:t>
            </a:fld>
            <a:endParaRPr lang="en-US" altLang="en-US" i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685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A0DBE5-41BC-46FB-BB1A-DE9F30BDAC7C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87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38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FF046-5F6B-4BA7-99D5-1B7762C05296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382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47451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76225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41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8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58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30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2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74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B77D1B-5CC1-43B3-B4AD-1F55B6292B01}" type="slidenum">
              <a:rPr lang="en-US" altLang="en-US" i="0" smtClean="0"/>
              <a:pPr/>
              <a:t>45</a:t>
            </a:fld>
            <a:endParaRPr lang="en-US" altLang="en-US" i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8635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76225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41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8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58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30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2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74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D19CC0-D182-409A-A301-0893B213F7D0}" type="slidenum">
              <a:rPr lang="en-US" altLang="en-US" i="0" smtClean="0"/>
              <a:pPr/>
              <a:t>46</a:t>
            </a:fld>
            <a:endParaRPr lang="en-US" altLang="en-US" i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686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6A2E3-6EE2-400A-A214-F00BCFE96937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603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0E6C46-643D-49D5-B242-48553DADE5AE}" type="slidenum">
              <a:rPr lang="en-US" altLang="en-US">
                <a:latin typeface="Calibri" panose="020F0502020204030204" pitchFamily="34" charset="0"/>
              </a:rPr>
              <a:pPr eaLnBrk="1" hangingPunct="1"/>
              <a:t>48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50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76225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41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8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58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30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2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74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38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CFCC8-32E9-4EC1-99BE-D72CAF7B4D9B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382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967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76225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41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8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58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30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2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74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C5C6EBE-6EF9-4842-B356-B778EE1C9C2C}" type="slidenum">
              <a:rPr lang="en-US" altLang="en-US" sz="1800" i="0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altLang="en-US" sz="1800" i="0" ker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76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76225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41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8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58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30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2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74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AA3FAB0-4B64-4582-A850-7CCC101FB70E}" type="slidenum">
              <a:rPr lang="en-US" altLang="en-US" sz="1800" i="0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altLang="en-US" sz="1800" i="0" ker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assumptions</a:t>
            </a:r>
          </a:p>
        </p:txBody>
      </p:sp>
    </p:spTree>
    <p:extLst>
      <p:ext uri="{BB962C8B-B14F-4D97-AF65-F5344CB8AC3E}">
        <p14:creationId xmlns:p14="http://schemas.microsoft.com/office/powerpoint/2010/main" val="2688357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76225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41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8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58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30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2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74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72DA543-64BF-449F-BC32-D81669E3935C}" type="slidenum">
              <a:rPr lang="en-US" altLang="en-US" sz="1800" i="0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altLang="en-US" sz="1800" i="0" ker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454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indent="-276225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41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8663" indent="-220663" defTabSz="938213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58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30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2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7463" indent="-220663" defTabSz="9382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7FB1A1-EDEA-4C3C-B55A-88688BBBAC95}" type="slidenum">
              <a:rPr lang="en-US" altLang="en-US" i="0" smtClean="0"/>
              <a:pPr/>
              <a:t>15</a:t>
            </a:fld>
            <a:endParaRPr lang="en-US" altLang="en-US" i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461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D7E04-A642-4CB3-8155-933A17EE24B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07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C57E3AD-88D4-4ABE-BCE4-C9BC74E6B6EE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ED0CA3-59CC-494D-A0C4-4A5F8032E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4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DF6B-BFDC-48CA-B9B1-B0E77DED1FC5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DC68E-DED6-4458-913F-A11FD7638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06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5CFE1-A851-4172-86C5-864773C28F02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58D6A-9423-469C-B218-1A462BA4E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71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524000"/>
            <a:ext cx="3429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524000"/>
            <a:ext cx="3429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32A76-FD4D-43C9-AD7A-10803340ED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44846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E0661-838E-4973-B117-218D72145469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94F2-1863-44D0-9BBA-5CA0B5ED2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2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AA1A26-C1EC-4D61-8485-6BA2A9FED1C7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108FD-9CB9-4495-B3EA-0C4B80CED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871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BCB9E4-452A-4CB1-B1E4-C9B9F8C64651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F7ED7-4D28-4022-B552-AE61A4D028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122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1ED108-22C7-4E79-8B27-5B3D9A0AC1A3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A8CA1-67A4-4529-82C2-8FD8D508A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571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7DF6E7-3B50-4218-9106-CB9BF5E48F0D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8F91-E4E0-421C-BE21-6F24064211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663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C12A-AA6D-4DD3-987D-1E6148D166AC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886EA-59DD-49A1-B1AE-8FB43E247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39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A0815A-E8A9-4514-B72D-FA35F0CA5B84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98B2B-2897-49C1-AF50-222C2DE99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495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EA7A847-7ADB-46DE-8199-80EBAA1B84D7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817CA-72E9-49C5-9318-5AA373D5ED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804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BC5175-FEFF-430D-B8E9-3D958CBF643E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B1DAD70E-1A96-4DE3-921A-A777441CDF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704" r:id="rId5"/>
    <p:sldLayoutId id="2147483705" r:id="rId6"/>
    <p:sldLayoutId id="2147483698" r:id="rId7"/>
    <p:sldLayoutId id="2147483706" r:id="rId8"/>
    <p:sldLayoutId id="2147483707" r:id="rId9"/>
    <p:sldLayoutId id="2147483699" r:id="rId10"/>
    <p:sldLayoutId id="2147483700" r:id="rId11"/>
    <p:sldLayoutId id="214748370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nfiala@readinginstructionco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hyperlink" Target="http://www.tea.state.tx.us/reading/practices/redbk5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l.org/wp-content/uploads/2013/12/Common-Prefixes-%20Suffixes-and-Roots-8.5.13.pd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linsdictionary.com/dictionary/english/high_1" TargetMode="External"/><Relationship Id="rId13" Type="http://schemas.openxmlformats.org/officeDocument/2006/relationships/hyperlink" Target="http://www.longman.com/" TargetMode="External"/><Relationship Id="rId3" Type="http://schemas.openxmlformats.org/officeDocument/2006/relationships/hyperlink" Target="http://www.collinsdictionary.com/dictionary/" TargetMode="External"/><Relationship Id="rId7" Type="http://schemas.openxmlformats.org/officeDocument/2006/relationships/hyperlink" Target="http://www.collinsdictionary.com/dictionary/english/jump" TargetMode="External"/><Relationship Id="rId12" Type="http://schemas.openxmlformats.org/officeDocument/2006/relationships/hyperlink" Target="http://www.collinsdictionary.com/dictionary/english/lif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linsdictionary.com/dictionary/english/athlete" TargetMode="External"/><Relationship Id="rId11" Type="http://schemas.openxmlformats.org/officeDocument/2006/relationships/hyperlink" Target="http://www.collinsdictionary.com/dictionary/english/help" TargetMode="External"/><Relationship Id="rId5" Type="http://schemas.openxmlformats.org/officeDocument/2006/relationships/hyperlink" Target="http://www.collinsdictionary.com/dictionary/english/event" TargetMode="External"/><Relationship Id="rId10" Type="http://schemas.openxmlformats.org/officeDocument/2006/relationships/hyperlink" Target="http://www.collinsdictionary.com/dictionary/english/flexible" TargetMode="External"/><Relationship Id="rId4" Type="http://schemas.openxmlformats.org/officeDocument/2006/relationships/hyperlink" Target="http://www.collinsdictionary.com/dictionary/english/athletics" TargetMode="External"/><Relationship Id="rId9" Type="http://schemas.openxmlformats.org/officeDocument/2006/relationships/hyperlink" Target="http://www.collinsdictionary.com/dictionary/english/bar_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ngman.com/" TargetMode="External"/><Relationship Id="rId3" Type="http://schemas.openxmlformats.org/officeDocument/2006/relationships/hyperlink" Target="http://www.fcrr.org/" TargetMode="External"/><Relationship Id="rId7" Type="http://schemas.openxmlformats.org/officeDocument/2006/relationships/hyperlink" Target="http://www.readingrockets.org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erventioncentral.org/" TargetMode="External"/><Relationship Id="rId5" Type="http://schemas.openxmlformats.org/officeDocument/2006/relationships/hyperlink" Target="http://www.freereading.org/" TargetMode="External"/><Relationship Id="rId4" Type="http://schemas.openxmlformats.org/officeDocument/2006/relationships/hyperlink" Target="http://www.scoe.org/" TargetMode="External"/><Relationship Id="rId9" Type="http://schemas.openxmlformats.org/officeDocument/2006/relationships/image" Target="../media/image1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annfiala@readinginstructionco.com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9.jpeg"/><Relationship Id="rId4" Type="http://schemas.openxmlformats.org/officeDocument/2006/relationships/hyperlink" Target="http://www.tea.state.tx.us/reading/practices/redbk5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381000"/>
            <a:ext cx="6477000" cy="434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29270"/>
            <a:ext cx="6858000" cy="412373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5400" b="1" dirty="0">
                <a:solidFill>
                  <a:schemeClr val="accent3"/>
                </a:solidFill>
                <a:latin typeface="Berlin Sans FB Demi" pitchFamily="34" charset="0"/>
              </a:rPr>
              <a:t>    VOCABULARY…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5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The Vehicle for Reading Success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5400" b="1" i="1" dirty="0">
                <a:solidFill>
                  <a:schemeClr val="accent5"/>
                </a:solidFill>
                <a:latin typeface="Berlin Sans FB Demi" pitchFamily="34" charset="0"/>
              </a:rPr>
              <a:t>Part</a:t>
            </a:r>
            <a:r>
              <a:rPr lang="en-US" sz="5400" b="1" dirty="0">
                <a:solidFill>
                  <a:schemeClr val="accent5"/>
                </a:solidFill>
                <a:latin typeface="Berlin Sans FB Demi" pitchFamily="34" charset="0"/>
              </a:rPr>
              <a:t> </a:t>
            </a:r>
            <a:r>
              <a:rPr lang="en-US" sz="5400" b="1" i="1" dirty="0">
                <a:solidFill>
                  <a:schemeClr val="accent5"/>
                </a:solidFill>
                <a:latin typeface="Berlin Sans FB Demi" pitchFamily="34" charset="0"/>
              </a:rPr>
              <a:t>2</a:t>
            </a:r>
            <a:endParaRPr lang="en-US" sz="5400" dirty="0">
              <a:solidFill>
                <a:schemeClr val="accent5"/>
              </a:solidFill>
              <a:latin typeface="Berlin Sans FB Demi" pitchFamily="34" charset="0"/>
            </a:endParaRPr>
          </a:p>
        </p:txBody>
      </p:sp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2895600" y="6050340"/>
            <a:ext cx="6248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400" b="1" dirty="0">
                <a:solidFill>
                  <a:schemeClr val="accent4"/>
                </a:solidFill>
                <a:latin typeface="Berlin Sans FB Demi" panose="020E0802020502020306" pitchFamily="34" charset="0"/>
              </a:rPr>
              <a:t>Ann B. Fiala</a:t>
            </a:r>
          </a:p>
          <a:p>
            <a:pPr algn="r" eaLnBrk="1" hangingPunct="1"/>
            <a:r>
              <a:rPr lang="en-US" altLang="en-US" sz="2400" b="1" dirty="0">
                <a:solidFill>
                  <a:srgbClr val="FF0000"/>
                </a:solidFill>
                <a:latin typeface="Berlin Sans FB Demi" panose="020E0802020502020306" pitchFamily="34" charset="0"/>
                <a:hlinkClick r:id="rId2"/>
              </a:rPr>
              <a:t>annfiala@readinginstructionco.com</a:t>
            </a:r>
            <a:endParaRPr lang="en-US" altLang="en-US" sz="2400" b="1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 eaLnBrk="1" hangingPunct="1"/>
            <a:endParaRPr lang="en-US" altLang="en-US" sz="2400" b="1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 eaLnBrk="1" hangingPunct="1"/>
            <a:endParaRPr lang="en-US" altLang="en-US" sz="2400" b="1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9859" y="4944070"/>
            <a:ext cx="7763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Deeper Considerations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6248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September 2016</a:t>
            </a:r>
          </a:p>
          <a:p>
            <a:r>
              <a:rPr lang="en-US" b="1" dirty="0">
                <a:solidFill>
                  <a:schemeClr val="bg1"/>
                </a:solidFill>
              </a:rPr>
              <a:t>CDE READING Conference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2" y="274638"/>
            <a:ext cx="91440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0099"/>
                </a:solidFill>
                <a:latin typeface="Comic Sans MS" pitchFamily="66" charset="0"/>
              </a:rPr>
              <a:t>Narrative/Stories</a:t>
            </a:r>
            <a:r>
              <a:rPr lang="en-US" dirty="0">
                <a:solidFill>
                  <a:srgbClr val="000099"/>
                </a:solidFill>
                <a:latin typeface="Comic Sans MS" pitchFamily="66" charset="0"/>
              </a:rPr>
              <a:t>  </a:t>
            </a:r>
            <a:r>
              <a:rPr lang="en-US" sz="3200" b="1" dirty="0">
                <a:solidFill>
                  <a:srgbClr val="663300"/>
                </a:solidFill>
                <a:latin typeface="Comic Sans MS" pitchFamily="66" charset="0"/>
              </a:rPr>
              <a:t>Expository/Informational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2" y="1222496"/>
            <a:ext cx="3262963" cy="3089622"/>
          </a:xfrm>
        </p:spPr>
        <p:txBody>
          <a:bodyPr/>
          <a:lstStyle/>
          <a:p>
            <a:pPr>
              <a:buNone/>
            </a:pPr>
            <a:r>
              <a:rPr lang="en-US" sz="2800" b="1" dirty="0">
                <a:solidFill>
                  <a:srgbClr val="000099"/>
                </a:solidFill>
                <a:latin typeface="Comic Sans MS" pitchFamily="66" charset="0"/>
              </a:rPr>
              <a:t>Easy-to Read…</a:t>
            </a:r>
          </a:p>
          <a:p>
            <a:pPr>
              <a:buNone/>
            </a:pPr>
            <a:r>
              <a:rPr lang="en-US" sz="2800" b="1" dirty="0">
                <a:solidFill>
                  <a:srgbClr val="000099"/>
                </a:solidFill>
                <a:latin typeface="Comic Sans MS" pitchFamily="66" charset="0"/>
              </a:rPr>
              <a:t>Realistic Fiction</a:t>
            </a:r>
          </a:p>
          <a:p>
            <a:pPr>
              <a:buNone/>
            </a:pPr>
            <a:r>
              <a:rPr lang="en-US" sz="2800" b="1" dirty="0">
                <a:solidFill>
                  <a:srgbClr val="000099"/>
                </a:solidFill>
                <a:latin typeface="Comic Sans MS" pitchFamily="66" charset="0"/>
              </a:rPr>
              <a:t>Historical Fiction</a:t>
            </a:r>
          </a:p>
          <a:p>
            <a:pPr>
              <a:buNone/>
            </a:pPr>
            <a:r>
              <a:rPr lang="en-US" sz="2800" b="1" dirty="0">
                <a:solidFill>
                  <a:srgbClr val="000099"/>
                </a:solidFill>
                <a:latin typeface="Comic Sans MS" pitchFamily="66" charset="0"/>
              </a:rPr>
              <a:t>Fantasy</a:t>
            </a:r>
          </a:p>
          <a:p>
            <a:pPr>
              <a:buNone/>
            </a:pPr>
            <a:r>
              <a:rPr lang="en-US" sz="2800" b="1" dirty="0">
                <a:solidFill>
                  <a:srgbClr val="000099"/>
                </a:solidFill>
                <a:latin typeface="Comic Sans MS" pitchFamily="66" charset="0"/>
              </a:rPr>
              <a:t>Mystery</a:t>
            </a:r>
          </a:p>
          <a:p>
            <a:pPr>
              <a:buNone/>
            </a:pPr>
            <a:r>
              <a:rPr lang="en-US" sz="2800" b="1" dirty="0">
                <a:solidFill>
                  <a:srgbClr val="000099"/>
                </a:solidFill>
                <a:latin typeface="Comic Sans MS" pitchFamily="66" charset="0"/>
              </a:rPr>
              <a:t>Fairy Tales</a:t>
            </a:r>
          </a:p>
          <a:p>
            <a:pPr>
              <a:buNone/>
            </a:pPr>
            <a:r>
              <a:rPr lang="en-US" sz="2800" b="1" dirty="0">
                <a:solidFill>
                  <a:srgbClr val="000099"/>
                </a:solidFill>
                <a:latin typeface="Comic Sans MS" pitchFamily="66" charset="0"/>
              </a:rPr>
              <a:t>Folk Tales</a:t>
            </a:r>
          </a:p>
          <a:p>
            <a:pPr>
              <a:buNone/>
            </a:pPr>
            <a:r>
              <a:rPr lang="en-US" sz="2800" dirty="0">
                <a:solidFill>
                  <a:srgbClr val="000099"/>
                </a:solidFill>
                <a:latin typeface="Comic Sans MS" pitchFamily="66" charset="0"/>
              </a:rPr>
              <a:t>			  						</a:t>
            </a:r>
          </a:p>
          <a:p>
            <a:pPr>
              <a:buNone/>
            </a:pPr>
            <a:endParaRPr lang="en-US" sz="28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28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4656" y="1186079"/>
            <a:ext cx="35709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3300"/>
                </a:solidFill>
                <a:latin typeface="Comic Sans MS" pitchFamily="66" charset="0"/>
              </a:rPr>
              <a:t>News</a:t>
            </a:r>
          </a:p>
          <a:p>
            <a:r>
              <a:rPr lang="en-US" sz="2800" b="1" dirty="0">
                <a:solidFill>
                  <a:srgbClr val="663300"/>
                </a:solidFill>
                <a:latin typeface="Comic Sans MS" pitchFamily="66" charset="0"/>
              </a:rPr>
              <a:t>Directions</a:t>
            </a:r>
          </a:p>
          <a:p>
            <a:r>
              <a:rPr lang="en-US" sz="2800" b="1" dirty="0">
                <a:solidFill>
                  <a:srgbClr val="663300"/>
                </a:solidFill>
                <a:latin typeface="Comic Sans MS" pitchFamily="66" charset="0"/>
              </a:rPr>
              <a:t>Content-Specific</a:t>
            </a:r>
          </a:p>
          <a:p>
            <a:r>
              <a:rPr lang="en-US" sz="2800" b="1" dirty="0">
                <a:solidFill>
                  <a:srgbClr val="663300"/>
                </a:solidFill>
                <a:latin typeface="Comic Sans MS" pitchFamily="66" charset="0"/>
              </a:rPr>
              <a:t>Biographies</a:t>
            </a:r>
          </a:p>
          <a:p>
            <a:r>
              <a:rPr lang="en-US" sz="2800" b="1" dirty="0">
                <a:solidFill>
                  <a:srgbClr val="663300"/>
                </a:solidFill>
                <a:latin typeface="Comic Sans MS" pitchFamily="66" charset="0"/>
              </a:rPr>
              <a:t>Autobiographies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4817" y="2926092"/>
            <a:ext cx="36383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Comic Sans MS" pitchFamily="66" charset="0"/>
              </a:rPr>
              <a:t>Picture Books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mic Sans MS" pitchFamily="66" charset="0"/>
              </a:rPr>
              <a:t>  Concept Books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mic Sans MS" pitchFamily="66" charset="0"/>
              </a:rPr>
              <a:t>  Alphabet Books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mic Sans MS" pitchFamily="66" charset="0"/>
              </a:rPr>
              <a:t>  Counting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mic Sans MS" pitchFamily="66" charset="0"/>
              </a:rPr>
              <a:t>  Wordless/Few Words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mic Sans MS" pitchFamily="66" charset="0"/>
              </a:rPr>
              <a:t>  Stories</a:t>
            </a:r>
          </a:p>
          <a:p>
            <a:endParaRPr lang="en-US" sz="24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3904" y="5698132"/>
            <a:ext cx="58617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omic Sans MS" pitchFamily="66" charset="0"/>
              </a:rPr>
              <a:t>Classic &amp; Contemporary Pairings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442393">
            <a:off x="7093716" y="5573037"/>
            <a:ext cx="147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Poetry</a:t>
            </a:r>
          </a:p>
        </p:txBody>
      </p:sp>
      <p:sp>
        <p:nvSpPr>
          <p:cNvPr id="9" name="TextBox 8"/>
          <p:cNvSpPr txBox="1"/>
          <p:nvPr/>
        </p:nvSpPr>
        <p:spPr>
          <a:xfrm rot="913279">
            <a:off x="6169801" y="3715343"/>
            <a:ext cx="269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Comic Sans MS" pitchFamily="66" charset="0"/>
              </a:rPr>
              <a:t>Popular Series</a:t>
            </a:r>
          </a:p>
        </p:txBody>
      </p:sp>
    </p:spTree>
    <p:extLst>
      <p:ext uri="{BB962C8B-B14F-4D97-AF65-F5344CB8AC3E}">
        <p14:creationId xmlns:p14="http://schemas.microsoft.com/office/powerpoint/2010/main" val="204760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47750" y="609600"/>
            <a:ext cx="725805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400" dirty="0">
                <a:solidFill>
                  <a:srgbClr val="FF9900"/>
                </a:solidFill>
                <a:latin typeface="Berlin Sans FB Demi" panose="020E0802020502020306" pitchFamily="34" charset="0"/>
              </a:rPr>
              <a:t>More of the Matthew Effect</a:t>
            </a:r>
          </a:p>
        </p:txBody>
      </p:sp>
      <p:sp>
        <p:nvSpPr>
          <p:cNvPr id="186372" name="Text Box 1028"/>
          <p:cNvSpPr txBox="1">
            <a:spLocks noChangeArrowheads="1"/>
          </p:cNvSpPr>
          <p:nvPr/>
        </p:nvSpPr>
        <p:spPr bwMode="auto">
          <a:xfrm>
            <a:off x="2686050" y="5314951"/>
            <a:ext cx="5314950" cy="58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1200" b="1" kern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buNone/>
            </a:pPr>
            <a:endParaRPr lang="en-US" altLang="en-US" sz="1350" kern="0"/>
          </a:p>
        </p:txBody>
      </p:sp>
      <p:graphicFrame>
        <p:nvGraphicFramePr>
          <p:cNvPr id="186373" name="Object 1033"/>
          <p:cNvGraphicFramePr>
            <a:graphicFrameLocks noChangeAspect="1"/>
          </p:cNvGraphicFramePr>
          <p:nvPr/>
        </p:nvGraphicFramePr>
        <p:xfrm>
          <a:off x="2000250" y="1885950"/>
          <a:ext cx="5144691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Chart" r:id="rId4" imgW="8572500" imgH="5084111" progId="MSGraph.Chart.8">
                  <p:embed followColorScheme="full"/>
                </p:oleObj>
              </mc:Choice>
              <mc:Fallback>
                <p:oleObj name="Chart" r:id="rId4" imgW="8572500" imgH="5084111" progId="MSGraph.Chart.8">
                  <p:embed followColorScheme="full"/>
                  <p:pic>
                    <p:nvPicPr>
                      <p:cNvPr id="186373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1885950"/>
                        <a:ext cx="5144691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8826" name="Group 10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687692"/>
              </p:ext>
            </p:extLst>
          </p:nvPr>
        </p:nvGraphicFramePr>
        <p:xfrm>
          <a:off x="1600200" y="1750220"/>
          <a:ext cx="6229350" cy="3812379"/>
        </p:xfrm>
        <a:graphic>
          <a:graphicData uri="http://schemas.openxmlformats.org/drawingml/2006/table">
            <a:tbl>
              <a:tblPr/>
              <a:tblGrid>
                <a:gridCol w="2076450">
                  <a:extLst>
                    <a:ext uri="{9D8B030D-6E8A-4147-A177-3AD203B41FA5}">
                      <a16:colId xmlns:a16="http://schemas.microsoft.com/office/drawing/2014/main" xmlns="" val="181379394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xmlns="" val="3274089825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xmlns="" val="546569302"/>
                    </a:ext>
                  </a:extLst>
                </a:gridCol>
              </a:tblGrid>
              <a:tr h="7700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1,800,000 words/yr</a:t>
                      </a: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673320"/>
                  </a:ext>
                </a:extLst>
              </a:tr>
              <a:tr h="7700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282,000 words/yr</a:t>
                      </a: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0904776"/>
                  </a:ext>
                </a:extLst>
              </a:tr>
              <a:tr h="7700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8,000 words/yr</a:t>
                      </a: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6380820"/>
                  </a:ext>
                </a:extLst>
              </a:tr>
              <a:tr h="6624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2789263"/>
                  </a:ext>
                </a:extLst>
              </a:tr>
              <a:tr h="8396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 1 minute per day</a:t>
                      </a: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4.6 minutes per day</a:t>
                      </a: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 minutes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per day</a:t>
                      </a: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7348283"/>
                  </a:ext>
                </a:extLst>
              </a:tr>
            </a:tbl>
          </a:graphicData>
        </a:graphic>
      </p:graphicFrame>
      <p:sp>
        <p:nvSpPr>
          <p:cNvPr id="186402" name="Text Box 1099"/>
          <p:cNvSpPr txBox="1">
            <a:spLocks noChangeArrowheads="1"/>
          </p:cNvSpPr>
          <p:nvPr/>
        </p:nvSpPr>
        <p:spPr bwMode="auto">
          <a:xfrm>
            <a:off x="1466850" y="5562600"/>
            <a:ext cx="6762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kern="0" dirty="0">
                <a:solidFill>
                  <a:schemeClr val="hlink"/>
                </a:solidFill>
              </a:rPr>
              <a:t>Time Spent Reading Connected Text</a:t>
            </a:r>
            <a:endParaRPr lang="en-US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57269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308014"/>
            <a:ext cx="9029700" cy="2062103"/>
          </a:xfr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dirty="0">
                <a:solidFill>
                  <a:srgbClr val="FF9900"/>
                </a:solidFill>
                <a:latin typeface="Berlin Sans FB Demi" panose="020E0802020502020306" pitchFamily="34" charset="0"/>
              </a:rPr>
              <a:t/>
            </a:r>
            <a:br>
              <a:rPr lang="en-US" altLang="en-US" sz="4000" dirty="0">
                <a:solidFill>
                  <a:srgbClr val="FF9900"/>
                </a:solidFill>
                <a:latin typeface="Berlin Sans FB Demi" panose="020E0802020502020306" pitchFamily="34" charset="0"/>
              </a:rPr>
            </a:br>
            <a:r>
              <a:rPr lang="en-US" altLang="en-US" sz="4400" dirty="0">
                <a:solidFill>
                  <a:srgbClr val="FF9900"/>
                </a:solidFill>
                <a:latin typeface="Berlin Sans FB Demi" panose="020E0802020502020306" pitchFamily="34" charset="0"/>
              </a:rPr>
              <a:t>Vocabulary Instruction is Effective </a:t>
            </a:r>
            <a:r>
              <a:rPr lang="en-US" altLang="en-US" sz="4400" i="1" dirty="0">
                <a:solidFill>
                  <a:srgbClr val="FF9900"/>
                </a:solidFill>
                <a:latin typeface="Berlin Sans FB Demi" panose="020E0802020502020306" pitchFamily="34" charset="0"/>
              </a:rPr>
              <a:t>WHEN</a:t>
            </a:r>
            <a:r>
              <a:rPr lang="en-US" altLang="en-US" sz="4400" dirty="0">
                <a:solidFill>
                  <a:srgbClr val="FF9900"/>
                </a:solidFill>
                <a:latin typeface="Berlin Sans FB Demi" panose="020E0802020502020306" pitchFamily="34" charset="0"/>
              </a:rPr>
              <a:t> 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05000"/>
            <a:ext cx="6858000" cy="4232954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Expands word knowledge through</a:t>
            </a:r>
          </a:p>
          <a:p>
            <a:pPr marL="109537" indent="0" eaLnBrk="1" hangingPunct="1">
              <a:buClr>
                <a:srgbClr val="FF9900"/>
              </a:buClr>
              <a:buSzPct val="100000"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meaningful understanding</a:t>
            </a:r>
          </a:p>
          <a:p>
            <a:pPr marL="109537" indent="0" eaLnBrk="1" hangingPunct="1">
              <a:buClr>
                <a:srgbClr val="FF9900"/>
              </a:buClr>
              <a:buSzPct val="100000"/>
              <a:buNone/>
            </a:pPr>
            <a:endParaRPr lang="en-US" altLang="en-US" sz="1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eaLnBrk="1" hangingPunct="1">
              <a:buClr>
                <a:srgbClr val="FF9900"/>
              </a:buClr>
              <a:buSzPct val="100000"/>
              <a:buNone/>
            </a:pPr>
            <a:endParaRPr lang="en-US" altLang="en-US" sz="1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eaLnBrk="1" hangingPunct="1">
              <a:buClr>
                <a:srgbClr val="FF9900"/>
              </a:buClr>
              <a:buSzPct val="100000"/>
              <a:buNone/>
            </a:pPr>
            <a:endParaRPr lang="en-US" altLang="en-US" sz="1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Actively involves ALL students</a:t>
            </a:r>
          </a:p>
          <a:p>
            <a:pPr marL="109537" indent="0" eaLnBrk="1" hangingPunct="1">
              <a:buClr>
                <a:srgbClr val="FF9900"/>
              </a:buClr>
              <a:buSzPct val="100000"/>
              <a:buNone/>
            </a:pPr>
            <a:endParaRPr lang="en-US" altLang="en-US" sz="1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eaLnBrk="1" hangingPunct="1">
              <a:buClr>
                <a:srgbClr val="FF9900"/>
              </a:buClr>
              <a:buSzPct val="100000"/>
              <a:buNone/>
            </a:pPr>
            <a:endParaRPr lang="en-US" altLang="en-US" sz="1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eaLnBrk="1" hangingPunct="1">
              <a:buClr>
                <a:srgbClr val="FF9900"/>
              </a:buClr>
              <a:buSzPct val="100000"/>
              <a:buNone/>
            </a:pPr>
            <a:endParaRPr lang="en-US" altLang="en-US" sz="1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Models and teaches word-learning</a:t>
            </a:r>
          </a:p>
          <a:p>
            <a:pPr marL="109537" indent="0" eaLnBrk="1" hangingPunct="1">
              <a:buClr>
                <a:srgbClr val="FF9900"/>
              </a:buClr>
              <a:buSzPct val="100000"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strategies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en-US" b="1" dirty="0">
              <a:solidFill>
                <a:srgbClr val="009999"/>
              </a:solidFill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4648200" y="5867400"/>
            <a:ext cx="4800600" cy="100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chemeClr val="accent4"/>
                </a:solidFill>
              </a:rPr>
              <a:t>Texas Education Agency. (2002). </a:t>
            </a:r>
            <a:r>
              <a:rPr lang="en-US" altLang="en-US" sz="1400" i="1" dirty="0">
                <a:solidFill>
                  <a:schemeClr val="accent4"/>
                </a:solidFill>
              </a:rPr>
              <a:t>Promoting vocabulary development.  Components of effective vocabulary instruction</a:t>
            </a:r>
            <a:r>
              <a:rPr lang="en-US" altLang="en-US" sz="1400" dirty="0">
                <a:solidFill>
                  <a:schemeClr val="accent4"/>
                </a:solidFill>
              </a:rPr>
              <a:t>. Retrieved June 25, 2002, from Texas Education Agency.  </a:t>
            </a:r>
            <a:r>
              <a:rPr lang="en-US" altLang="en-US" sz="1400" dirty="0">
                <a:solidFill>
                  <a:schemeClr val="accent4"/>
                </a:solidFill>
                <a:hlinkClick r:id="rId4"/>
              </a:rPr>
              <a:t>http://www.tea.state.tx.us/reading/practices/redbk5.pdf</a:t>
            </a:r>
            <a:endParaRPr lang="en-US" altLang="en-US" sz="1400" dirty="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969990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90550"/>
            <a:ext cx="7010400" cy="9890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400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Conventional Wisdom…</a:t>
            </a:r>
            <a:endParaRPr lang="en-US" altLang="en-US" sz="4400" b="0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65532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</a:t>
            </a:r>
            <a:r>
              <a:rPr lang="en-US" altLang="en-US" sz="28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altLang="en-US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learned from context 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US" altLang="en-US" sz="28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words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many words to directly teach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900" b="1" dirty="0">
              <a:solidFill>
                <a:srgbClr val="00999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100" b="1" dirty="0">
                <a:solidFill>
                  <a:srgbClr val="FF00FF"/>
                </a:solidFill>
                <a:latin typeface="Arial Black" panose="020B0A04020102020204" pitchFamily="34" charset="0"/>
              </a:rPr>
              <a:t>				</a:t>
            </a:r>
            <a:endParaRPr lang="en-US" altLang="en-US" sz="2100" b="1" dirty="0">
              <a:solidFill>
                <a:srgbClr val="009999"/>
              </a:solidFill>
            </a:endParaRPr>
          </a:p>
        </p:txBody>
      </p:sp>
      <p:sp>
        <p:nvSpPr>
          <p:cNvPr id="348165" name="Text Box 5"/>
          <p:cNvSpPr txBox="1">
            <a:spLocks noChangeArrowheads="1"/>
          </p:cNvSpPr>
          <p:nvPr/>
        </p:nvSpPr>
        <p:spPr bwMode="auto">
          <a:xfrm>
            <a:off x="4572000" y="3505200"/>
            <a:ext cx="2286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endParaRPr lang="en-US" altLang="en-US" sz="28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altLang="en-US" sz="28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800" b="1" kern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BUT…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7800" y="6096000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1400" kern="0" dirty="0">
                <a:solidFill>
                  <a:schemeClr val="accent4"/>
                </a:solidFill>
              </a:rPr>
              <a:t>Beck, I., McKeown, M. and </a:t>
            </a:r>
            <a:r>
              <a:rPr lang="en-US" altLang="en-US" sz="1400" kern="0" dirty="0" err="1">
                <a:solidFill>
                  <a:schemeClr val="accent4"/>
                </a:solidFill>
              </a:rPr>
              <a:t>Kucan</a:t>
            </a:r>
            <a:r>
              <a:rPr lang="en-US" altLang="en-US" sz="1400" kern="0" dirty="0">
                <a:solidFill>
                  <a:schemeClr val="accent4"/>
                </a:solidFill>
              </a:rPr>
              <a:t>, L. (2002). </a:t>
            </a:r>
            <a:r>
              <a:rPr lang="en-US" altLang="en-US" sz="1400" i="1" kern="0" dirty="0">
                <a:solidFill>
                  <a:schemeClr val="accent4"/>
                </a:solidFill>
              </a:rPr>
              <a:t>Bringing words to life:  robust vocabulary instruction</a:t>
            </a:r>
            <a:r>
              <a:rPr lang="en-US" altLang="en-US" sz="1400" kern="0" dirty="0">
                <a:solidFill>
                  <a:schemeClr val="accent4"/>
                </a:solidFill>
              </a:rPr>
              <a:t>.  New York:  The Guilford Press</a:t>
            </a:r>
          </a:p>
        </p:txBody>
      </p:sp>
    </p:spTree>
    <p:extLst>
      <p:ext uri="{BB962C8B-B14F-4D97-AF65-F5344CB8AC3E}">
        <p14:creationId xmlns:p14="http://schemas.microsoft.com/office/powerpoint/2010/main" val="409979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5257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900" dirty="0">
                <a:solidFill>
                  <a:srgbClr val="FF9900"/>
                </a:solidFill>
                <a:latin typeface="Berlin Sans FB Demi" panose="020E0802020502020306" pitchFamily="34" charset="0"/>
              </a:rPr>
              <a:t>Assumption</a:t>
            </a:r>
            <a:r>
              <a:rPr lang="en-US" altLang="en-US" dirty="0">
                <a:solidFill>
                  <a:srgbClr val="FF00FF"/>
                </a:solidFill>
              </a:rPr>
              <a:t/>
            </a:r>
            <a:br>
              <a:rPr lang="en-US" altLang="en-US" dirty="0">
                <a:solidFill>
                  <a:srgbClr val="FF00FF"/>
                </a:solidFill>
              </a:rPr>
            </a:br>
            <a:endParaRPr lang="en-US" altLang="en-US" dirty="0">
              <a:solidFill>
                <a:srgbClr val="FF00FF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67056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maximizing learning of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from context</a:t>
            </a:r>
            <a:endParaRPr lang="en-US" altLang="en-US" sz="21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1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Reads enough text to encounter lots of words (including unfamiliar words)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Knows &amp; applies skills to </a:t>
            </a:r>
            <a:r>
              <a:rPr lang="en-US" altLang="en-US" b="1" i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</a:t>
            </a:r>
            <a:r>
              <a:rPr lang="en-US" alt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 meaning from context</a:t>
            </a:r>
            <a:endParaRPr lang="en-US" altLang="en-US" sz="21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5448300" y="6019800"/>
            <a:ext cx="39243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1400" kern="0" dirty="0">
                <a:solidFill>
                  <a:schemeClr val="accent4"/>
                </a:solidFill>
              </a:rPr>
              <a:t>Beck, I., McKeown, M. and </a:t>
            </a:r>
            <a:r>
              <a:rPr lang="en-US" altLang="en-US" sz="1400" kern="0" dirty="0" err="1">
                <a:solidFill>
                  <a:schemeClr val="accent4"/>
                </a:solidFill>
              </a:rPr>
              <a:t>Kucan</a:t>
            </a:r>
            <a:r>
              <a:rPr lang="en-US" altLang="en-US" sz="1400" kern="0" dirty="0">
                <a:solidFill>
                  <a:schemeClr val="accent4"/>
                </a:solidFill>
              </a:rPr>
              <a:t>, L. (2002). </a:t>
            </a:r>
            <a:r>
              <a:rPr lang="en-US" altLang="en-US" sz="1400" i="1" kern="0" dirty="0">
                <a:solidFill>
                  <a:schemeClr val="accent4"/>
                </a:solidFill>
              </a:rPr>
              <a:t>Bringing words to life: robust vocabulary instruction</a:t>
            </a:r>
            <a:r>
              <a:rPr lang="en-US" altLang="en-US" sz="1400" kern="0" dirty="0">
                <a:solidFill>
                  <a:schemeClr val="accent4"/>
                </a:solidFill>
              </a:rPr>
              <a:t>.  New York:  The Guilford Press</a:t>
            </a:r>
          </a:p>
        </p:txBody>
      </p:sp>
      <p:pic>
        <p:nvPicPr>
          <p:cNvPr id="5" name="Picture 2" descr="https://tse1.mm.bing.net/th?id=OIP.M4e582e9c8bbed74f69d08d05bf7003a6o0&amp;pid=15.1&amp;P=0&amp;w=180&amp;h=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64906"/>
            <a:ext cx="1752600" cy="173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64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96875"/>
            <a:ext cx="7315200" cy="1050925"/>
          </a:xfrm>
        </p:spPr>
        <p:txBody>
          <a:bodyPr/>
          <a:lstStyle/>
          <a:p>
            <a:pPr eaLnBrk="1" hangingPunct="1"/>
            <a:r>
              <a:rPr lang="en-US" altLang="en-US" sz="6000" b="0" dirty="0">
                <a:solidFill>
                  <a:schemeClr val="accent3"/>
                </a:solidFill>
                <a:latin typeface="Arial Black" panose="020B0A04020102020204" pitchFamily="34" charset="0"/>
              </a:rPr>
              <a:t>BIG</a:t>
            </a:r>
            <a:r>
              <a:rPr lang="en-US" altLang="en-US" sz="4400" b="0" dirty="0">
                <a:solidFill>
                  <a:schemeClr val="accent3"/>
                </a:solidFill>
                <a:latin typeface="Arial Black" panose="020B0A04020102020204" pitchFamily="34" charset="0"/>
              </a:rPr>
              <a:t> Idea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362200"/>
            <a:ext cx="7086600" cy="5181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Clr>
                <a:srgbClr val="FF00FF"/>
              </a:buClr>
              <a:buFontTx/>
              <a:buNone/>
            </a:pPr>
            <a:endParaRPr lang="en-US" altLang="en-US" b="1" dirty="0">
              <a:solidFill>
                <a:srgbClr val="009999"/>
              </a:solidFill>
            </a:endParaRPr>
          </a:p>
          <a:p>
            <a:pPr marL="0" indent="0" eaLnBrk="1" hangingPunct="1">
              <a:lnSpc>
                <a:spcPct val="150000"/>
              </a:lnSpc>
              <a:buClr>
                <a:srgbClr val="FF00FF"/>
              </a:buClr>
              <a:buFontTx/>
              <a:buNone/>
            </a:pPr>
            <a:r>
              <a:rPr lang="en-US" alt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SPECIFYING Vocabulary</a:t>
            </a:r>
          </a:p>
          <a:p>
            <a:pPr marL="0" indent="0" eaLnBrk="1" hangingPunct="1">
              <a:lnSpc>
                <a:spcPct val="150000"/>
              </a:lnSpc>
              <a:buClr>
                <a:srgbClr val="FF00FF"/>
              </a:buClr>
              <a:buFontTx/>
              <a:buNone/>
            </a:pPr>
            <a:endParaRPr lang="en-US" altLang="en-US" sz="1000" b="1" dirty="0">
              <a:solidFill>
                <a:srgbClr val="009999"/>
              </a:solidFill>
            </a:endParaRPr>
          </a:p>
          <a:p>
            <a:pPr marL="0" indent="0" eaLnBrk="1" hangingPunct="1">
              <a:lnSpc>
                <a:spcPct val="150000"/>
              </a:lnSpc>
              <a:buClr>
                <a:srgbClr val="FF00FF"/>
              </a:buClr>
              <a:buFontTx/>
              <a:buNone/>
            </a:pPr>
            <a:endParaRPr lang="en-US" altLang="en-US" sz="1000" b="1" dirty="0">
              <a:solidFill>
                <a:srgbClr val="009999"/>
              </a:solidFill>
            </a:endParaRPr>
          </a:p>
          <a:p>
            <a:pPr marL="0" indent="0" eaLnBrk="1" hangingPunct="1">
              <a:lnSpc>
                <a:spcPct val="150000"/>
              </a:lnSpc>
              <a:buClr>
                <a:srgbClr val="FF00FF"/>
              </a:buClr>
              <a:buFontTx/>
              <a:buNone/>
            </a:pPr>
            <a:endParaRPr lang="en-US" altLang="en-US" sz="1000" b="1" dirty="0">
              <a:solidFill>
                <a:srgbClr val="009999"/>
              </a:solidFill>
            </a:endParaRPr>
          </a:p>
          <a:p>
            <a:pPr marL="0" indent="0" eaLnBrk="1" hangingPunct="1">
              <a:lnSpc>
                <a:spcPct val="150000"/>
              </a:lnSpc>
              <a:buClr>
                <a:srgbClr val="FF00FF"/>
              </a:buClr>
              <a:buFontTx/>
              <a:buNone/>
            </a:pPr>
            <a:endParaRPr lang="en-US" altLang="en-US" sz="1000" b="1" dirty="0">
              <a:solidFill>
                <a:srgbClr val="009999"/>
              </a:solidFill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105400" y="5742310"/>
            <a:ext cx="4191000" cy="11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chemeClr val="accent5"/>
                </a:solidFill>
              </a:rPr>
              <a:t>Graves, M.  (2006).  The Vocabulary Book:  Learning &amp; Instruction.  NY: Teaching Press.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chemeClr val="accent5"/>
                </a:solidFill>
              </a:rPr>
              <a:t>Baumann, J. and </a:t>
            </a:r>
            <a:r>
              <a:rPr lang="en-US" altLang="en-US" sz="1400" dirty="0" err="1">
                <a:solidFill>
                  <a:schemeClr val="accent5"/>
                </a:solidFill>
              </a:rPr>
              <a:t>Kame’enui</a:t>
            </a:r>
            <a:r>
              <a:rPr lang="en-US" altLang="en-US" sz="1400" dirty="0">
                <a:solidFill>
                  <a:schemeClr val="accent5"/>
                </a:solidFill>
              </a:rPr>
              <a:t>, E. (eds.) (2004) Vocabulary Instruction Research to Practice, NY: Guilford Press </a:t>
            </a:r>
          </a:p>
        </p:txBody>
      </p:sp>
      <p:pic>
        <p:nvPicPr>
          <p:cNvPr id="5530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9237"/>
            <a:ext cx="3535363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1555302"/>
            <a:ext cx="50581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VOCABULARY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926">
            <a:off x="4267223" y="4453623"/>
            <a:ext cx="112236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92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77406039"/>
              </p:ext>
            </p:extLst>
          </p:nvPr>
        </p:nvGraphicFramePr>
        <p:xfrm>
          <a:off x="-25400" y="228600"/>
          <a:ext cx="5033963" cy="70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19600" y="4985974"/>
            <a:ext cx="5181600" cy="16712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buClr>
                <a:srgbClr val="CC66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b="1" i="0" dirty="0">
                <a:solidFill>
                  <a:srgbClr val="7030A0"/>
                </a:solidFill>
                <a:latin typeface="+mj-lt"/>
              </a:rPr>
              <a:t>Basic vocabulary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CC66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b="1" i="0" dirty="0">
                <a:solidFill>
                  <a:srgbClr val="7030A0"/>
                </a:solidFill>
                <a:latin typeface="+mj-lt"/>
              </a:rPr>
              <a:t>Limited instructional focus</a:t>
            </a:r>
          </a:p>
          <a:p>
            <a:pPr eaLnBrk="1" hangingPunct="1">
              <a:lnSpc>
                <a:spcPct val="90000"/>
              </a:lnSpc>
              <a:buClr>
                <a:srgbClr val="CC66FF"/>
              </a:buClr>
              <a:defRPr/>
            </a:pPr>
            <a:r>
              <a:rPr lang="en-US" altLang="en-US" b="1" dirty="0">
                <a:solidFill>
                  <a:srgbClr val="CC99FF"/>
                </a:solidFill>
                <a:latin typeface="+mj-lt"/>
              </a:rPr>
              <a:t>        </a:t>
            </a:r>
          </a:p>
          <a:p>
            <a:pPr eaLnBrk="1" hangingPunct="1">
              <a:lnSpc>
                <a:spcPct val="90000"/>
              </a:lnSpc>
              <a:buClr>
                <a:srgbClr val="CC66FF"/>
              </a:buClr>
              <a:defRPr/>
            </a:pPr>
            <a:r>
              <a:rPr lang="en-US" altLang="en-US" sz="2800" b="1" dirty="0">
                <a:solidFill>
                  <a:schemeClr val="accent4"/>
                </a:solidFill>
                <a:latin typeface="+mj-lt"/>
              </a:rPr>
              <a:t>         thin      letter     sad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3219450"/>
            <a:ext cx="533400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b="1" i="0" dirty="0">
                <a:solidFill>
                  <a:srgbClr val="FF0000"/>
                </a:solidFill>
              </a:rPr>
              <a:t>High frequency &amp; high utility</a:t>
            </a:r>
          </a:p>
          <a:p>
            <a:pPr marL="285750" indent="-285750" eaLnBrk="1" hangingPunct="1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b="1" i="0" dirty="0">
                <a:solidFill>
                  <a:srgbClr val="FF0000"/>
                </a:solidFill>
              </a:rPr>
              <a:t>Needed for comprehension</a:t>
            </a:r>
          </a:p>
          <a:p>
            <a:pPr>
              <a:defRPr/>
            </a:pPr>
            <a:r>
              <a:rPr lang="en-US" sz="900" b="1" dirty="0">
                <a:solidFill>
                  <a:schemeClr val="accent6"/>
                </a:solidFill>
              </a:rPr>
              <a:t>         </a:t>
            </a:r>
          </a:p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</a:rPr>
              <a:t>	  </a:t>
            </a:r>
            <a:r>
              <a:rPr lang="en-US" sz="2800" b="1" dirty="0">
                <a:solidFill>
                  <a:srgbClr val="00B050"/>
                </a:solidFill>
              </a:rPr>
              <a:t>election    sincere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1327264"/>
            <a:ext cx="58674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i="0" dirty="0">
                <a:solidFill>
                  <a:srgbClr val="663300"/>
                </a:solidFill>
              </a:rPr>
              <a:t>Technical (Limited-use) words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i="0" dirty="0">
                <a:solidFill>
                  <a:srgbClr val="663300"/>
                </a:solidFill>
              </a:rPr>
              <a:t>Taught </a:t>
            </a:r>
            <a:r>
              <a:rPr lang="en-US" altLang="en-US" sz="2400" b="1" dirty="0">
                <a:solidFill>
                  <a:srgbClr val="663300"/>
                </a:solidFill>
              </a:rPr>
              <a:t>when</a:t>
            </a:r>
            <a:r>
              <a:rPr lang="en-US" altLang="en-US" sz="2400" b="1" i="0" dirty="0">
                <a:solidFill>
                  <a:srgbClr val="663300"/>
                </a:solidFill>
              </a:rPr>
              <a:t> vital to comprehension</a:t>
            </a:r>
          </a:p>
          <a:p>
            <a:pPr eaLnBrk="1" hangingPunct="1">
              <a:defRPr/>
            </a:pPr>
            <a:r>
              <a:rPr lang="en-US" altLang="en-US" sz="800" b="1" i="0" dirty="0">
                <a:solidFill>
                  <a:srgbClr val="00B050"/>
                </a:solidFill>
              </a:rPr>
              <a:t>       </a:t>
            </a:r>
          </a:p>
          <a:p>
            <a:pPr eaLnBrk="1" hangingPunct="1">
              <a:defRPr/>
            </a:pPr>
            <a:r>
              <a:rPr lang="en-US" altLang="en-US" sz="2400" b="1" dirty="0">
                <a:solidFill>
                  <a:srgbClr val="00B050"/>
                </a:solidFill>
              </a:rPr>
              <a:t>	</a:t>
            </a:r>
            <a:r>
              <a:rPr lang="en-US" altLang="en-US" sz="2400" b="1" i="0" dirty="0">
                <a:solidFill>
                  <a:srgbClr val="00B050"/>
                </a:solidFill>
              </a:rPr>
              <a:t>  </a:t>
            </a:r>
            <a:r>
              <a:rPr lang="en-US" altLang="en-US" sz="2800" b="1" i="0" dirty="0">
                <a:solidFill>
                  <a:srgbClr val="003300"/>
                </a:solidFill>
              </a:rPr>
              <a:t>quill         bold         slavery</a:t>
            </a:r>
          </a:p>
        </p:txBody>
      </p:sp>
      <p:sp>
        <p:nvSpPr>
          <p:cNvPr id="58374" name="TextBox 9"/>
          <p:cNvSpPr txBox="1">
            <a:spLocks noChangeArrowheads="1"/>
          </p:cNvSpPr>
          <p:nvPr/>
        </p:nvSpPr>
        <p:spPr bwMode="auto">
          <a:xfrm>
            <a:off x="2057400" y="533400"/>
            <a:ext cx="6324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i="0" dirty="0">
                <a:solidFill>
                  <a:srgbClr val="FF00FF"/>
                </a:solidFill>
                <a:latin typeface="Berlin Sans FB Demi" panose="020E0802020502020306" pitchFamily="34" charset="0"/>
              </a:rPr>
              <a:t>	</a:t>
            </a:r>
            <a:r>
              <a:rPr lang="en-US" altLang="en-US" sz="4400" b="1" i="0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3 Tiers of Vocabulary</a:t>
            </a:r>
          </a:p>
        </p:txBody>
      </p:sp>
    </p:spTree>
    <p:extLst>
      <p:ext uri="{BB962C8B-B14F-4D97-AF65-F5344CB8AC3E}">
        <p14:creationId xmlns:p14="http://schemas.microsoft.com/office/powerpoint/2010/main" val="1940614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solidFill>
                  <a:srgbClr val="FF9900"/>
                </a:solidFill>
                <a:latin typeface="Berlin Sans FB Demi" panose="020E0802020502020306" pitchFamily="34" charset="0"/>
              </a:rPr>
              <a:t>Focus on Tier 2 of Vocab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239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3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096000" y="5943600"/>
            <a:ext cx="3048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i="0" dirty="0">
                <a:solidFill>
                  <a:schemeClr val="accent4"/>
                </a:solidFill>
              </a:rPr>
              <a:t>Vaughn, S, and </a:t>
            </a:r>
            <a:r>
              <a:rPr lang="en-US" altLang="en-US" sz="1400" i="0" dirty="0" err="1">
                <a:solidFill>
                  <a:schemeClr val="accent4"/>
                </a:solidFill>
              </a:rPr>
              <a:t>Linan</a:t>
            </a:r>
            <a:r>
              <a:rPr lang="en-US" altLang="en-US" sz="1400" i="0" dirty="0">
                <a:solidFill>
                  <a:schemeClr val="accent4"/>
                </a:solidFill>
              </a:rPr>
              <a:t>-Thompson, S.  (2004). </a:t>
            </a:r>
            <a:r>
              <a:rPr lang="en-US" altLang="en-US" sz="1400" dirty="0">
                <a:solidFill>
                  <a:schemeClr val="accent4"/>
                </a:solidFill>
              </a:rPr>
              <a:t>Research-based methods of  reading instruction</a:t>
            </a:r>
            <a:r>
              <a:rPr lang="en-US" altLang="en-US" sz="1400" i="0" dirty="0">
                <a:solidFill>
                  <a:schemeClr val="accent4"/>
                </a:solidFill>
              </a:rPr>
              <a:t>. Alexandria, VA:  ASCD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762000" y="1316038"/>
            <a:ext cx="7086600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800" b="1" i="0" dirty="0">
                <a:solidFill>
                  <a:schemeClr val="accent4"/>
                </a:solidFill>
              </a:rPr>
              <a:t> Word highly useful to reader      </a:t>
            </a:r>
          </a:p>
          <a:p>
            <a:pPr marL="457200" indent="-457200"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800" b="1" i="0" dirty="0">
                <a:solidFill>
                  <a:schemeClr val="accent4"/>
                </a:solidFill>
              </a:rPr>
              <a:t> Most already know concept or </a:t>
            </a:r>
            <a:r>
              <a:rPr lang="en-US" altLang="en-US" sz="2800" b="1" dirty="0">
                <a:solidFill>
                  <a:schemeClr val="accent4"/>
                </a:solidFill>
              </a:rPr>
              <a:t>really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None/>
            </a:pPr>
            <a:r>
              <a:rPr lang="en-US" altLang="en-US" sz="2800" b="1" dirty="0">
                <a:solidFill>
                  <a:schemeClr val="accent4"/>
                </a:solidFill>
              </a:rPr>
              <a:t>      </a:t>
            </a:r>
            <a:r>
              <a:rPr lang="en-US" altLang="en-US" sz="2800" b="1" u="sng" dirty="0">
                <a:solidFill>
                  <a:schemeClr val="accent4"/>
                </a:solidFill>
              </a:rPr>
              <a:t>need</a:t>
            </a:r>
            <a:r>
              <a:rPr lang="en-US" altLang="en-US" sz="2800" b="1" dirty="0">
                <a:solidFill>
                  <a:schemeClr val="accent4"/>
                </a:solidFill>
              </a:rPr>
              <a:t> to know </a:t>
            </a:r>
            <a:r>
              <a:rPr lang="en-US" altLang="en-US" sz="2800" b="1" i="0" dirty="0">
                <a:solidFill>
                  <a:schemeClr val="accent4"/>
                </a:solidFill>
              </a:rPr>
              <a:t>this word</a:t>
            </a:r>
          </a:p>
          <a:p>
            <a:pPr marL="457200" indent="-457200"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800" b="1" i="0" dirty="0">
                <a:solidFill>
                  <a:schemeClr val="accent4"/>
                </a:solidFill>
              </a:rPr>
              <a:t> Know related words (simpler, less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None/>
            </a:pPr>
            <a:r>
              <a:rPr lang="en-US" altLang="en-US" sz="2800" b="1" dirty="0">
                <a:solidFill>
                  <a:schemeClr val="accent4"/>
                </a:solidFill>
              </a:rPr>
              <a:t>     </a:t>
            </a:r>
            <a:r>
              <a:rPr lang="en-US" altLang="en-US" sz="2800" b="1" i="0" dirty="0">
                <a:solidFill>
                  <a:schemeClr val="accent4"/>
                </a:solidFill>
              </a:rPr>
              <a:t> sophisticated) </a:t>
            </a:r>
          </a:p>
          <a:p>
            <a:pPr marL="914400" lvl="1" indent="-457200"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b="1" i="0" dirty="0">
                <a:solidFill>
                  <a:schemeClr val="accent4"/>
                </a:solidFill>
              </a:rPr>
              <a:t> Learn to relate &amp; use appropriately</a:t>
            </a:r>
          </a:p>
          <a:p>
            <a:pPr marL="457200" indent="-457200"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800" b="1" i="0" dirty="0">
                <a:solidFill>
                  <a:schemeClr val="accent4"/>
                </a:solidFill>
              </a:rPr>
              <a:t> Increases comprehension of text</a:t>
            </a:r>
          </a:p>
          <a:p>
            <a:pPr>
              <a:spcBef>
                <a:spcPct val="50000"/>
              </a:spcBef>
              <a:buClr>
                <a:srgbClr val="FF00FF"/>
              </a:buClr>
              <a:buNone/>
            </a:pPr>
            <a:endParaRPr lang="en-US" altLang="en-US" sz="1800" i="0" dirty="0"/>
          </a:p>
        </p:txBody>
      </p:sp>
      <p:pic>
        <p:nvPicPr>
          <p:cNvPr id="6144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6212">
            <a:off x="7010400" y="1066800"/>
            <a:ext cx="1023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005" y="2596824"/>
            <a:ext cx="1414395" cy="1664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0" y="3200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Handout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25896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703638"/>
            <a:ext cx="8229600" cy="45259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5437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9900"/>
                </a:solidFill>
                <a:latin typeface="Berlin Sans FB Demi" panose="020E0802020502020306" pitchFamily="34" charset="0"/>
              </a:rPr>
              <a:t>ELL Considerations for 3 Tiers+</a:t>
            </a:r>
          </a:p>
        </p:txBody>
      </p:sp>
      <p:sp>
        <p:nvSpPr>
          <p:cNvPr id="6" name="TextBox 5"/>
          <p:cNvSpPr txBox="1"/>
          <p:nvPr/>
        </p:nvSpPr>
        <p:spPr>
          <a:xfrm rot="20690982">
            <a:off x="199585" y="149737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+mn-lt"/>
              </a:rPr>
              <a:t>Tier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3771" y="1990081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63300"/>
                </a:solidFill>
                <a:latin typeface="+mn-lt"/>
              </a:rPr>
              <a:t>Basic words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63300"/>
                </a:solidFill>
                <a:latin typeface="+mn-lt"/>
              </a:rPr>
              <a:t>KNOW concept &amp; label in 1st language NEED English label</a:t>
            </a:r>
          </a:p>
          <a:p>
            <a:r>
              <a:rPr lang="en-US" sz="2800" b="1" dirty="0">
                <a:solidFill>
                  <a:srgbClr val="003300"/>
                </a:solidFill>
                <a:latin typeface="+mn-lt"/>
              </a:rPr>
              <a:t>		</a:t>
            </a:r>
            <a:r>
              <a:rPr lang="en-US" sz="2800" b="1" i="1" dirty="0">
                <a:solidFill>
                  <a:srgbClr val="0070C0"/>
                </a:solidFill>
                <a:latin typeface="+mn-lt"/>
              </a:rPr>
              <a:t>find   search    answer    guest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7030A0"/>
                </a:solidFill>
                <a:latin typeface="+mn-lt"/>
              </a:rPr>
              <a:t>Simple idioms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3300"/>
                </a:solidFill>
                <a:latin typeface="+mn-lt"/>
              </a:rPr>
              <a:t>Unlikely to understand</a:t>
            </a:r>
          </a:p>
          <a:p>
            <a:pPr lvl="1"/>
            <a:r>
              <a:rPr lang="en-US" sz="2800" b="1" dirty="0">
                <a:solidFill>
                  <a:srgbClr val="003300"/>
                </a:solidFill>
                <a:latin typeface="+mn-lt"/>
              </a:rPr>
              <a:t>		</a:t>
            </a:r>
            <a:r>
              <a:rPr lang="en-US" sz="2800" b="1" i="1" dirty="0">
                <a:solidFill>
                  <a:srgbClr val="0070C0"/>
                </a:solidFill>
                <a:latin typeface="+mn-lt"/>
              </a:rPr>
              <a:t>make up your mind; hit the books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7030A0"/>
                </a:solidFill>
                <a:latin typeface="+mn-lt"/>
              </a:rPr>
              <a:t>Connectors</a:t>
            </a:r>
          </a:p>
          <a:p>
            <a:pPr lvl="1"/>
            <a:r>
              <a:rPr lang="en-US" sz="2800" b="1" dirty="0">
                <a:solidFill>
                  <a:srgbClr val="003300"/>
                </a:solidFill>
                <a:latin typeface="+mn-lt"/>
              </a:rPr>
              <a:t>		</a:t>
            </a:r>
            <a:r>
              <a:rPr lang="en-US" sz="2800" b="1" i="1" dirty="0">
                <a:solidFill>
                  <a:srgbClr val="0070C0"/>
                </a:solidFill>
                <a:latin typeface="+mn-lt"/>
              </a:rPr>
              <a:t>so, if, then, however, finally, since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58674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Calderon, M. (2007) </a:t>
            </a:r>
            <a:r>
              <a:rPr lang="en-US" i="1" dirty="0">
                <a:solidFill>
                  <a:schemeClr val="accent5"/>
                </a:solidFill>
              </a:rPr>
              <a:t>Teaching Reading to English Language Learners. </a:t>
            </a:r>
            <a:r>
              <a:rPr lang="en-US" dirty="0">
                <a:solidFill>
                  <a:schemeClr val="accent5"/>
                </a:solidFill>
              </a:rPr>
              <a:t>978-1-4129-0926</a:t>
            </a:r>
          </a:p>
        </p:txBody>
      </p:sp>
    </p:spTree>
    <p:extLst>
      <p:ext uri="{BB962C8B-B14F-4D97-AF65-F5344CB8AC3E}">
        <p14:creationId xmlns:p14="http://schemas.microsoft.com/office/powerpoint/2010/main" val="397602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703638"/>
            <a:ext cx="8229600" cy="45259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5437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9900"/>
                </a:solidFill>
                <a:latin typeface="Berlin Sans FB Demi" panose="020E0802020502020306" pitchFamily="34" charset="0"/>
              </a:rPr>
              <a:t>ELL Considerations for 3 Tiers+</a:t>
            </a:r>
          </a:p>
        </p:txBody>
      </p:sp>
      <p:sp>
        <p:nvSpPr>
          <p:cNvPr id="6" name="TextBox 5"/>
          <p:cNvSpPr txBox="1"/>
          <p:nvPr/>
        </p:nvSpPr>
        <p:spPr>
          <a:xfrm rot="20690982">
            <a:off x="199585" y="149737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+mn-lt"/>
              </a:rPr>
              <a:t>Tier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3771" y="18288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+mn-lt"/>
              </a:rPr>
              <a:t>Importance &amp; utility: 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mature language users; appear frequently across variety of domains</a:t>
            </a:r>
          </a:p>
          <a:p>
            <a:r>
              <a:rPr lang="en-US" sz="2800" b="1" i="1" dirty="0">
                <a:solidFill>
                  <a:srgbClr val="00B050"/>
                </a:solidFill>
                <a:latin typeface="+mn-lt"/>
              </a:rPr>
              <a:t>power    cell   primary    right    expression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+mn-lt"/>
              </a:rPr>
              <a:t>Conceptual understanding:  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understand general concept but need precision and specificity in describing concept</a:t>
            </a:r>
          </a:p>
          <a:p>
            <a:r>
              <a:rPr lang="en-US" sz="2800" b="1" i="1" dirty="0">
                <a:solidFill>
                  <a:srgbClr val="00B050"/>
                </a:solidFill>
                <a:latin typeface="+mn-lt"/>
              </a:rPr>
              <a:t>because   although   likewise	in particular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Polysemous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Words: 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multiple meanings</a:t>
            </a:r>
            <a:endParaRPr lang="en-US" sz="2800" b="1" i="1" dirty="0">
              <a:solidFill>
                <a:srgbClr val="003300"/>
              </a:solidFill>
              <a:latin typeface="+mn-lt"/>
            </a:endParaRPr>
          </a:p>
          <a:p>
            <a:r>
              <a:rPr lang="en-US" sz="2800" b="1" i="1" dirty="0">
                <a:solidFill>
                  <a:srgbClr val="00B050"/>
                </a:solidFill>
                <a:latin typeface="+mn-lt"/>
              </a:rPr>
              <a:t>root    run    line     cell    slip     trunk</a:t>
            </a:r>
            <a:endParaRPr lang="en-US" sz="28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58674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Calderon, M. (2007) </a:t>
            </a:r>
            <a:r>
              <a:rPr lang="en-US" i="1" dirty="0">
                <a:solidFill>
                  <a:schemeClr val="accent5"/>
                </a:solidFill>
              </a:rPr>
              <a:t>Teaching Reading to English Language Learners. </a:t>
            </a:r>
            <a:r>
              <a:rPr lang="en-US" dirty="0">
                <a:solidFill>
                  <a:schemeClr val="accent5"/>
                </a:solidFill>
              </a:rPr>
              <a:t>978-1-4129-0926</a:t>
            </a:r>
          </a:p>
        </p:txBody>
      </p:sp>
    </p:spTree>
    <p:extLst>
      <p:ext uri="{BB962C8B-B14F-4D97-AF65-F5344CB8AC3E}">
        <p14:creationId xmlns:p14="http://schemas.microsoft.com/office/powerpoint/2010/main" val="33494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marL="365125" lvl="1" indent="0">
              <a:lnSpc>
                <a:spcPct val="250000"/>
              </a:lnSpc>
              <a:buNone/>
            </a:pPr>
            <a:r>
              <a:rPr lang="en-US" sz="36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expand a student’s vocabulary is to teach that child to think about the world. </a:t>
            </a:r>
            <a:r>
              <a:rPr lang="en-US" sz="1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(Stahl)</a:t>
            </a:r>
            <a:r>
              <a:rPr lang="en-US" sz="36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65125" lvl="1" indent="0">
              <a:lnSpc>
                <a:spcPct val="250000"/>
              </a:lnSpc>
              <a:buNone/>
            </a:pPr>
            <a:r>
              <a:rPr lang="en-US" sz="3600" b="1" i="1" dirty="0">
                <a:solidFill>
                  <a:schemeClr val="accent5"/>
                </a:solidFill>
              </a:rPr>
              <a:t>	</a:t>
            </a:r>
          </a:p>
          <a:p>
            <a:pPr marL="109537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9156" name="Picture 4" descr="Image result for student thinking about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48201"/>
            <a:ext cx="32062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Image result for student thinking about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0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703638"/>
            <a:ext cx="8229600" cy="45259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5437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9900"/>
                </a:solidFill>
                <a:latin typeface="Berlin Sans FB Demi" panose="020E0802020502020306" pitchFamily="34" charset="0"/>
              </a:rPr>
              <a:t>ELL Considerations for 3 Tiers+</a:t>
            </a:r>
          </a:p>
        </p:txBody>
      </p:sp>
      <p:sp>
        <p:nvSpPr>
          <p:cNvPr id="6" name="TextBox 5"/>
          <p:cNvSpPr txBox="1"/>
          <p:nvPr/>
        </p:nvSpPr>
        <p:spPr>
          <a:xfrm rot="20716905">
            <a:off x="-29736" y="121309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+mn-lt"/>
              </a:rPr>
              <a:t>Tier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600200"/>
            <a:ext cx="900093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63300"/>
                </a:solidFill>
                <a:latin typeface="+mn-lt"/>
              </a:rPr>
              <a:t>Cognates: 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Near sound-alike or spelled-alike and label same concept in 2 languages</a:t>
            </a:r>
          </a:p>
          <a:p>
            <a:endParaRPr lang="en-US" sz="800" b="1" dirty="0">
              <a:solidFill>
                <a:srgbClr val="002060"/>
              </a:solidFill>
              <a:latin typeface="+mn-lt"/>
            </a:endParaRPr>
          </a:p>
          <a:p>
            <a:r>
              <a:rPr lang="en-US" sz="2800" b="1" i="1" dirty="0">
                <a:latin typeface="+mn-lt"/>
              </a:rPr>
              <a:t>            </a:t>
            </a:r>
            <a:r>
              <a:rPr lang="en-US" sz="2800" b="1" i="1" dirty="0" err="1">
                <a:latin typeface="+mn-lt"/>
              </a:rPr>
              <a:t>Telephonen</a:t>
            </a:r>
            <a:r>
              <a:rPr lang="en-US" sz="2800" b="1" i="1" dirty="0">
                <a:latin typeface="+mn-lt"/>
              </a:rPr>
              <a:t>/</a:t>
            </a:r>
            <a:r>
              <a:rPr lang="en-US" sz="2800" b="1" i="1" dirty="0" err="1">
                <a:latin typeface="+mn-lt"/>
              </a:rPr>
              <a:t>telefono</a:t>
            </a:r>
            <a:r>
              <a:rPr lang="en-US" sz="2800" b="1" i="1" dirty="0">
                <a:latin typeface="+mn-lt"/>
              </a:rPr>
              <a:t>/telephone,   education/education, the radio, el radio, le radio</a:t>
            </a:r>
          </a:p>
          <a:p>
            <a:endParaRPr lang="en-US" sz="800" b="1" i="1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63300"/>
                </a:solidFill>
                <a:latin typeface="+mn-lt"/>
              </a:rPr>
              <a:t>Spanish cognates higher frequency than English</a:t>
            </a:r>
          </a:p>
          <a:p>
            <a:r>
              <a:rPr lang="en-US" sz="2800" b="1" dirty="0">
                <a:solidFill>
                  <a:srgbClr val="00B050"/>
                </a:solidFill>
                <a:latin typeface="+mn-lt"/>
              </a:rPr>
              <a:t>absurd/</a:t>
            </a:r>
            <a:r>
              <a:rPr lang="en-US" sz="2800" b="1" dirty="0" err="1">
                <a:solidFill>
                  <a:srgbClr val="00B050"/>
                </a:solidFill>
                <a:latin typeface="+mn-lt"/>
              </a:rPr>
              <a:t>absurdo</a:t>
            </a:r>
            <a:r>
              <a:rPr lang="en-US" sz="2800" b="1" dirty="0">
                <a:solidFill>
                  <a:srgbClr val="00B050"/>
                </a:solidFill>
                <a:latin typeface="+mn-lt"/>
              </a:rPr>
              <a:t>, coincidence/</a:t>
            </a:r>
            <a:r>
              <a:rPr lang="en-US" sz="2800" b="1" dirty="0" err="1">
                <a:solidFill>
                  <a:srgbClr val="00B050"/>
                </a:solidFill>
                <a:latin typeface="+mn-lt"/>
              </a:rPr>
              <a:t>coincidencia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63300"/>
                </a:solidFill>
                <a:latin typeface="+mn-lt"/>
              </a:rPr>
              <a:t>False cognates: 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multiple meanings or inaccurate</a:t>
            </a:r>
          </a:p>
          <a:p>
            <a:r>
              <a:rPr lang="en-US" sz="2800" b="1" i="1" dirty="0">
                <a:solidFill>
                  <a:srgbClr val="00B050"/>
                </a:solidFill>
                <a:latin typeface="+mn-lt"/>
              </a:rPr>
              <a:t>mass/masa or </a:t>
            </a:r>
            <a:r>
              <a:rPr lang="en-US" sz="2800" b="1" i="1" dirty="0" err="1">
                <a:solidFill>
                  <a:srgbClr val="00B050"/>
                </a:solidFill>
                <a:latin typeface="+mn-lt"/>
              </a:rPr>
              <a:t>misa</a:t>
            </a:r>
            <a:r>
              <a:rPr lang="en-US" sz="2800" b="1" i="1" dirty="0">
                <a:solidFill>
                  <a:srgbClr val="00B050"/>
                </a:solidFill>
                <a:latin typeface="+mn-lt"/>
              </a:rPr>
              <a:t>, round/Redondo, assist someone/attender a </a:t>
            </a:r>
            <a:r>
              <a:rPr lang="en-US" sz="2800" b="1" i="1" dirty="0" err="1">
                <a:solidFill>
                  <a:srgbClr val="00B050"/>
                </a:solidFill>
                <a:latin typeface="+mn-lt"/>
              </a:rPr>
              <a:t>alguien</a:t>
            </a:r>
            <a:r>
              <a:rPr lang="en-US" sz="2800" b="1" i="1" dirty="0">
                <a:solidFill>
                  <a:srgbClr val="00B050"/>
                </a:solidFill>
                <a:latin typeface="+mn-lt"/>
              </a:rPr>
              <a:t>/</a:t>
            </a:r>
            <a:r>
              <a:rPr lang="en-US" sz="2800" b="1" i="1" dirty="0" err="1">
                <a:solidFill>
                  <a:srgbClr val="00B050"/>
                </a:solidFill>
                <a:latin typeface="+mn-lt"/>
              </a:rPr>
              <a:t>asistencia</a:t>
            </a:r>
            <a:endParaRPr lang="en-US" sz="2800" b="1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5943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Calderon, M. (2007) </a:t>
            </a:r>
            <a:r>
              <a:rPr lang="en-US" i="1" dirty="0">
                <a:solidFill>
                  <a:schemeClr val="accent5"/>
                </a:solidFill>
              </a:rPr>
              <a:t>Teaching Reading to English Language Learners. </a:t>
            </a:r>
            <a:r>
              <a:rPr lang="en-US" dirty="0">
                <a:solidFill>
                  <a:schemeClr val="accent5"/>
                </a:solidFill>
              </a:rPr>
              <a:t>978-1-4129-0926</a:t>
            </a:r>
          </a:p>
        </p:txBody>
      </p:sp>
    </p:spTree>
    <p:extLst>
      <p:ext uri="{BB962C8B-B14F-4D97-AF65-F5344CB8AC3E}">
        <p14:creationId xmlns:p14="http://schemas.microsoft.com/office/powerpoint/2010/main" val="12507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366157"/>
            <a:ext cx="8458200" cy="1143000"/>
          </a:xfrm>
        </p:spPr>
        <p:txBody>
          <a:bodyPr/>
          <a:lstStyle/>
          <a:p>
            <a:r>
              <a:rPr lang="en-US" dirty="0">
                <a:solidFill>
                  <a:srgbClr val="FF9900"/>
                </a:solidFill>
                <a:latin typeface="Berlin Sans FB Demi" panose="020E0802020502020306" pitchFamily="34" charset="0"/>
              </a:rPr>
              <a:t>ELL Considerations for 3 Tiers+</a:t>
            </a:r>
          </a:p>
        </p:txBody>
      </p:sp>
      <p:sp>
        <p:nvSpPr>
          <p:cNvPr id="6" name="TextBox 5"/>
          <p:cNvSpPr txBox="1"/>
          <p:nvPr/>
        </p:nvSpPr>
        <p:spPr>
          <a:xfrm rot="20716905">
            <a:off x="-29736" y="146408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+mn-lt"/>
              </a:rPr>
              <a:t>Tier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946970"/>
            <a:ext cx="90009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</a:rPr>
              <a:t>Content-specific and infrequently used words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F0"/>
                </a:solidFill>
              </a:rPr>
              <a:t>Words need to learn to benefit from instruction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F0"/>
                </a:solidFill>
              </a:rPr>
              <a:t>Relate to simpler, less sophisticated known word(s)</a:t>
            </a:r>
          </a:p>
          <a:p>
            <a:pPr lvl="1"/>
            <a:endParaRPr lang="en-US" sz="2800" b="1" dirty="0">
              <a:solidFill>
                <a:srgbClr val="00B0F0"/>
              </a:solidFill>
            </a:endParaRPr>
          </a:p>
          <a:p>
            <a:pPr lvl="1"/>
            <a:r>
              <a:rPr lang="en-US" sz="2800" b="1" dirty="0">
                <a:solidFill>
                  <a:srgbClr val="00B0F0"/>
                </a:solidFill>
              </a:rPr>
              <a:t>NOTE:  Cognates only helpful WHEN those words are already part of student’s vocabulary </a:t>
            </a:r>
          </a:p>
          <a:p>
            <a:pPr lvl="1"/>
            <a:r>
              <a:rPr lang="en-US" sz="2800" b="1" dirty="0">
                <a:solidFill>
                  <a:srgbClr val="00B0F0"/>
                </a:solidFill>
              </a:rPr>
              <a:t>in 1</a:t>
            </a:r>
            <a:r>
              <a:rPr lang="en-US" sz="2800" b="1" baseline="30000" dirty="0">
                <a:solidFill>
                  <a:srgbClr val="00B0F0"/>
                </a:solidFill>
              </a:rPr>
              <a:t>st</a:t>
            </a:r>
            <a:r>
              <a:rPr lang="en-US" sz="2800" b="1" dirty="0">
                <a:solidFill>
                  <a:srgbClr val="00B0F0"/>
                </a:solidFill>
              </a:rPr>
              <a:t> 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5688449"/>
            <a:ext cx="381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Calderon, M. (2007) </a:t>
            </a:r>
            <a:r>
              <a:rPr lang="en-US" sz="1400" i="1" dirty="0">
                <a:solidFill>
                  <a:schemeClr val="accent5"/>
                </a:solidFill>
              </a:rPr>
              <a:t>Teaching Reading to English Language Learners. </a:t>
            </a:r>
            <a:r>
              <a:rPr lang="en-US" sz="1400" dirty="0">
                <a:solidFill>
                  <a:schemeClr val="accent5"/>
                </a:solidFill>
              </a:rPr>
              <a:t>978-1-4129-0926</a:t>
            </a: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 err="1">
                <a:solidFill>
                  <a:schemeClr val="accent5"/>
                </a:solidFill>
              </a:rPr>
              <a:t>Linan</a:t>
            </a:r>
            <a:r>
              <a:rPr lang="en-US" sz="1400" dirty="0">
                <a:solidFill>
                  <a:schemeClr val="accent5"/>
                </a:solidFill>
              </a:rPr>
              <a:t>-Thompson, S., Vaughn, S. 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(2007) Alexandria, VA: ASCD</a:t>
            </a:r>
          </a:p>
        </p:txBody>
      </p:sp>
      <p:sp>
        <p:nvSpPr>
          <p:cNvPr id="9" name="TextBox 8"/>
          <p:cNvSpPr txBox="1"/>
          <p:nvPr/>
        </p:nvSpPr>
        <p:spPr>
          <a:xfrm rot="20704085">
            <a:off x="40264" y="3352038"/>
            <a:ext cx="159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AND</a:t>
            </a:r>
          </a:p>
          <a:p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281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7040" y="274638"/>
            <a:ext cx="823976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solidFill>
                  <a:srgbClr val="FF9900"/>
                </a:solidFill>
                <a:latin typeface="Berlin Sans FB Demi" panose="020E0802020502020306" pitchFamily="34" charset="0"/>
              </a:rPr>
              <a:t>Tier 4 per Marzano, et al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239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3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096000" y="5943600"/>
            <a:ext cx="3505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i="0" dirty="0">
                <a:solidFill>
                  <a:schemeClr val="accent4"/>
                </a:solidFill>
              </a:rPr>
              <a:t>Vaughn, S, and </a:t>
            </a:r>
            <a:r>
              <a:rPr lang="en-US" altLang="en-US" sz="1400" i="0" dirty="0" err="1">
                <a:solidFill>
                  <a:schemeClr val="accent4"/>
                </a:solidFill>
              </a:rPr>
              <a:t>Linan</a:t>
            </a:r>
            <a:r>
              <a:rPr lang="en-US" altLang="en-US" sz="1400" i="0" dirty="0">
                <a:solidFill>
                  <a:schemeClr val="accent4"/>
                </a:solidFill>
              </a:rPr>
              <a:t>-Thompson, S.  (2004). </a:t>
            </a:r>
            <a:r>
              <a:rPr lang="en-US" altLang="en-US" sz="1400" dirty="0">
                <a:solidFill>
                  <a:schemeClr val="accent4"/>
                </a:solidFill>
              </a:rPr>
              <a:t>Research-based methods of  reading instruction</a:t>
            </a:r>
            <a:r>
              <a:rPr lang="en-US" altLang="en-US" sz="1400" i="0" dirty="0">
                <a:solidFill>
                  <a:schemeClr val="accent4"/>
                </a:solidFill>
              </a:rPr>
              <a:t>. Alexandria, VA:  ASCD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762000" y="1295400"/>
            <a:ext cx="708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9900"/>
              </a:buClr>
              <a:buNone/>
            </a:pPr>
            <a:r>
              <a:rPr lang="en-US" altLang="en-US" sz="2800" b="1" i="0" dirty="0">
                <a:solidFill>
                  <a:schemeClr val="accent4"/>
                </a:solidFill>
              </a:rPr>
              <a:t> </a:t>
            </a:r>
            <a:r>
              <a:rPr lang="en-US" altLang="en-US" sz="2800" b="1" i="0" dirty="0">
                <a:solidFill>
                  <a:srgbClr val="663300"/>
                </a:solidFill>
              </a:rPr>
              <a:t>Academic Language</a:t>
            </a:r>
            <a:endParaRPr lang="en-US" altLang="en-US" sz="1800" i="0" dirty="0">
              <a:solidFill>
                <a:srgbClr val="663300"/>
              </a:solidFill>
            </a:endParaRPr>
          </a:p>
        </p:txBody>
      </p:sp>
      <p:pic>
        <p:nvPicPr>
          <p:cNvPr id="6144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0"/>
            <a:ext cx="1023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69917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5740" indent="-205740">
              <a:spcBef>
                <a:spcPts val="435"/>
              </a:spcBef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993642"/>
            <a:ext cx="7086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4"/>
                </a:solidFill>
              </a:rPr>
              <a:t>Related to Learning</a:t>
            </a:r>
          </a:p>
          <a:p>
            <a:pPr marL="914400" lvl="1" indent="-4572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4"/>
                </a:solidFill>
              </a:rPr>
              <a:t>instruction </a:t>
            </a:r>
          </a:p>
          <a:p>
            <a:pPr marL="914400" lvl="1" indent="-4572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4"/>
                </a:solidFill>
              </a:rPr>
              <a:t>instructional setting</a:t>
            </a:r>
          </a:p>
          <a:p>
            <a:pPr>
              <a:buClr>
                <a:srgbClr val="FF9900"/>
              </a:buClr>
            </a:pPr>
            <a:endParaRPr lang="en-US" sz="1100" b="1" dirty="0">
              <a:solidFill>
                <a:schemeClr val="accent4"/>
              </a:solidFill>
            </a:endParaRPr>
          </a:p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800" b="1" i="1" dirty="0">
                <a:solidFill>
                  <a:schemeClr val="accent4"/>
                </a:solidFill>
              </a:rPr>
              <a:t>Specialized or technical </a:t>
            </a:r>
            <a:r>
              <a:rPr lang="en-US" sz="2800" b="1" dirty="0">
                <a:solidFill>
                  <a:schemeClr val="accent4"/>
                </a:solidFill>
              </a:rPr>
              <a:t>words with high frequency/topic or setting</a:t>
            </a:r>
          </a:p>
          <a:p>
            <a:pPr>
              <a:buClr>
                <a:srgbClr val="FF9900"/>
              </a:buClr>
            </a:pPr>
            <a:endParaRPr lang="en-US" sz="1100" b="1" dirty="0">
              <a:solidFill>
                <a:schemeClr val="accent4"/>
              </a:solidFill>
            </a:endParaRPr>
          </a:p>
          <a:p>
            <a:pPr>
              <a:buClr>
                <a:srgbClr val="FF9900"/>
              </a:buClr>
            </a:pPr>
            <a:r>
              <a:rPr lang="en-US" sz="2800" b="1" i="1" dirty="0">
                <a:solidFill>
                  <a:srgbClr val="7030A0"/>
                </a:solidFill>
              </a:rPr>
              <a:t>         summarize, evaluate, formula,</a:t>
            </a:r>
          </a:p>
          <a:p>
            <a:pPr>
              <a:buClr>
                <a:srgbClr val="FF9900"/>
              </a:buClr>
            </a:pPr>
            <a:r>
              <a:rPr lang="en-US" sz="2800" b="1" i="1" dirty="0">
                <a:solidFill>
                  <a:srgbClr val="7030A0"/>
                </a:solidFill>
              </a:rPr>
              <a:t>           respond, cell, hypothesize,</a:t>
            </a:r>
          </a:p>
          <a:p>
            <a:pPr>
              <a:buClr>
                <a:srgbClr val="FF9900"/>
              </a:buClr>
            </a:pPr>
            <a:r>
              <a:rPr lang="en-US" sz="2800" b="1" i="1" dirty="0">
                <a:solidFill>
                  <a:srgbClr val="7030A0"/>
                </a:solidFill>
              </a:rPr>
              <a:t>     subheading, composition, paragraph</a:t>
            </a:r>
          </a:p>
          <a:p>
            <a:pPr>
              <a:buClr>
                <a:srgbClr val="FF9900"/>
              </a:buClr>
            </a:pPr>
            <a:endParaRPr lang="en-US" sz="2800" b="1" dirty="0">
              <a:solidFill>
                <a:srgbClr val="7030A0"/>
              </a:solidFill>
            </a:endParaRPr>
          </a:p>
          <a:p>
            <a:pPr marL="457200" indent="-457200"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805" y="838200"/>
            <a:ext cx="1414395" cy="1664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0" y="1524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Handout</a:t>
            </a:r>
          </a:p>
          <a:p>
            <a:pPr algn="ctr"/>
            <a:r>
              <a:rPr lang="en-US" b="1" dirty="0">
                <a:solidFill>
                  <a:schemeClr val="accent5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62760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>
                <a:solidFill>
                  <a:srgbClr val="FF9900"/>
                </a:solidFill>
                <a:latin typeface="Berlin Sans FB Demi" panose="020E0802020502020306" pitchFamily="34" charset="0"/>
              </a:rPr>
              <a:t>Intentional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915400" cy="5257800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435"/>
              </a:spcBef>
              <a:buClr>
                <a:srgbClr val="FF990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academic conversations by providing sentence starters:</a:t>
            </a:r>
          </a:p>
          <a:p>
            <a:pPr marL="640080" lvl="1" indent="-457200" algn="ctr">
              <a:spcBef>
                <a:spcPts val="278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predict ___________________because _____.</a:t>
            </a:r>
          </a:p>
          <a:p>
            <a:pPr marL="640080" lvl="1" indent="-457200" algn="ctr">
              <a:spcBef>
                <a:spcPts val="278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conclusion, ___________________________.</a:t>
            </a:r>
          </a:p>
          <a:p>
            <a:pPr marL="182880" lvl="1" indent="0">
              <a:spcBef>
                <a:spcPts val="278"/>
              </a:spcBef>
              <a:buClr>
                <a:srgbClr val="FF9900"/>
              </a:buClr>
              <a:buNone/>
              <a:defRPr/>
            </a:pPr>
            <a:endParaRPr lang="en-US" sz="2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435"/>
              </a:spcBef>
              <a:buClr>
                <a:srgbClr val="FF990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students to use “smart” words:</a:t>
            </a:r>
          </a:p>
          <a:p>
            <a:pPr marL="878205" lvl="2" indent="-457200">
              <a:spcBef>
                <a:spcPts val="278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delighted</a:t>
            </a:r>
            <a:r>
              <a:rPr lang="en-US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en-US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</a:t>
            </a:r>
          </a:p>
          <a:p>
            <a:pPr marL="878205" lvl="2" indent="-457200">
              <a:spcBef>
                <a:spcPts val="278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</a:t>
            </a:r>
            <a:r>
              <a:rPr lang="en-US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en-US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</a:p>
          <a:p>
            <a:pPr marL="878205" lvl="2" indent="-457200">
              <a:spcBef>
                <a:spcPts val="278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hypothesize</a:t>
            </a:r>
            <a:r>
              <a:rPr lang="en-US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en-US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</a:t>
            </a:r>
          </a:p>
          <a:p>
            <a:pPr marL="878205" lvl="2" indent="-457200">
              <a:spcBef>
                <a:spcPts val="278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illustrate</a:t>
            </a:r>
            <a:r>
              <a:rPr lang="en-US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en-US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</a:t>
            </a:r>
          </a:p>
          <a:p>
            <a:pPr marL="878205" lvl="2" indent="-457200">
              <a:spcBef>
                <a:spcPts val="278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</a:t>
            </a:r>
          </a:p>
          <a:p>
            <a:pPr marL="640080" lvl="1" indent="-457200">
              <a:spcBef>
                <a:spcPts val="278"/>
              </a:spcBef>
              <a:buClr>
                <a:srgbClr val="FF990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2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7UP sentences!</a:t>
            </a:r>
          </a:p>
          <a:p>
            <a:pPr marL="421005" lvl="2" indent="0">
              <a:spcBef>
                <a:spcPts val="278"/>
              </a:spcBef>
              <a:buClr>
                <a:srgbClr val="FF9900"/>
              </a:buClr>
              <a:buNone/>
              <a:defRPr/>
            </a:pPr>
            <a:endParaRPr lang="en-US" sz="2400" b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lvl="1" indent="0">
              <a:spcBef>
                <a:spcPts val="278"/>
              </a:spcBef>
              <a:buNone/>
              <a:defRPr/>
            </a:pPr>
            <a:endParaRPr lang="en-US" dirty="0"/>
          </a:p>
          <a:p>
            <a:pPr marL="411480" lvl="1">
              <a:spcBef>
                <a:spcPts val="278"/>
              </a:spcBef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9339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01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25269"/>
            <a:ext cx="8915400" cy="646331"/>
          </a:xfr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rgbClr val="FF9900"/>
                </a:solidFill>
                <a:latin typeface="Berlin Sans FB Demi" panose="020E0802020502020306" pitchFamily="34" charset="0"/>
              </a:rPr>
              <a:t>Explicit Instruction of Specific Words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28851"/>
            <a:ext cx="7677150" cy="4780796"/>
          </a:xfr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3200" b="1" i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something is </a:t>
            </a:r>
            <a:r>
              <a:rPr lang="en-US" altLang="en-US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dazzling</a:t>
            </a:r>
            <a:r>
              <a:rPr lang="en-US" alt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means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it’s so bright that you can hardly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it.  After lots of long, gloomy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 days, the sunshine on the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beach is </a:t>
            </a:r>
            <a:r>
              <a:rPr lang="en-US" altLang="en-US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dazzling</a:t>
            </a:r>
            <a:r>
              <a:rPr lang="en-US" alt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5524500" y="6100971"/>
            <a:ext cx="40005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1400" kern="0" dirty="0">
                <a:solidFill>
                  <a:schemeClr val="accent4"/>
                </a:solidFill>
              </a:rPr>
              <a:t>Beck, I., McKeown, M. and </a:t>
            </a:r>
            <a:r>
              <a:rPr lang="en-US" altLang="en-US" sz="1400" kern="0" dirty="0" err="1">
                <a:solidFill>
                  <a:schemeClr val="accent4"/>
                </a:solidFill>
              </a:rPr>
              <a:t>Kucan</a:t>
            </a:r>
            <a:r>
              <a:rPr lang="en-US" altLang="en-US" sz="1400" kern="0" dirty="0">
                <a:solidFill>
                  <a:schemeClr val="accent4"/>
                </a:solidFill>
              </a:rPr>
              <a:t>, L. (2002). </a:t>
            </a:r>
            <a:r>
              <a:rPr lang="en-US" altLang="en-US" sz="1400" i="1" kern="0" dirty="0">
                <a:solidFill>
                  <a:schemeClr val="accent4"/>
                </a:solidFill>
              </a:rPr>
              <a:t>Bringing words to life:  robust vocabulary instruction</a:t>
            </a:r>
            <a:r>
              <a:rPr lang="en-US" altLang="en-US" sz="1400" kern="0" dirty="0">
                <a:solidFill>
                  <a:schemeClr val="accent4"/>
                </a:solidFill>
              </a:rPr>
              <a:t>.  New York:  The Guilford Press</a:t>
            </a:r>
          </a:p>
          <a:p>
            <a:pPr>
              <a:spcBef>
                <a:spcPct val="50000"/>
              </a:spcBef>
              <a:buNone/>
            </a:pPr>
            <a:endParaRPr lang="en-US" altLang="en-US" sz="1400" kern="0" dirty="0">
              <a:solidFill>
                <a:schemeClr val="accent4"/>
              </a:solidFill>
            </a:endParaRPr>
          </a:p>
        </p:txBody>
      </p:sp>
      <p:pic>
        <p:nvPicPr>
          <p:cNvPr id="10547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1627584" cy="88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1524000"/>
            <a:ext cx="67601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b="1" dirty="0">
                <a:solidFill>
                  <a:schemeClr val="accent1"/>
                </a:solidFill>
              </a:rPr>
              <a:t>Example folded into the definition</a:t>
            </a:r>
          </a:p>
          <a:p>
            <a:endParaRPr lang="en-US" sz="32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265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96875"/>
            <a:ext cx="7315200" cy="1050925"/>
          </a:xfrm>
        </p:spPr>
        <p:txBody>
          <a:bodyPr/>
          <a:lstStyle/>
          <a:p>
            <a:pPr eaLnBrk="1" hangingPunct="1"/>
            <a:r>
              <a:rPr lang="en-US" altLang="en-US" sz="6000" b="0" dirty="0">
                <a:solidFill>
                  <a:schemeClr val="accent3"/>
                </a:solidFill>
                <a:latin typeface="Arial Black" panose="020B0A04020102020204" pitchFamily="34" charset="0"/>
              </a:rPr>
              <a:t>BIG</a:t>
            </a:r>
            <a:r>
              <a:rPr lang="en-US" altLang="en-US" sz="4400" b="0" dirty="0">
                <a:solidFill>
                  <a:schemeClr val="accent3"/>
                </a:solidFill>
                <a:latin typeface="Arial Black" panose="020B0A04020102020204" pitchFamily="34" charset="0"/>
              </a:rPr>
              <a:t> Idea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590800"/>
            <a:ext cx="5791200" cy="2371724"/>
          </a:xfrm>
        </p:spPr>
        <p:txBody>
          <a:bodyPr/>
          <a:lstStyle/>
          <a:p>
            <a:pPr marL="0" indent="0" algn="ctr" eaLnBrk="1" hangingPunct="1">
              <a:lnSpc>
                <a:spcPct val="200000"/>
              </a:lnSpc>
              <a:buClr>
                <a:srgbClr val="FF00FF"/>
              </a:buClr>
              <a:buFontTx/>
              <a:buNone/>
            </a:pPr>
            <a:r>
              <a:rPr lang="en-US" alt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STRATEGIES</a:t>
            </a:r>
          </a:p>
          <a:p>
            <a:pPr marL="0" indent="0" eaLnBrk="1" hangingPunct="1">
              <a:lnSpc>
                <a:spcPct val="150000"/>
              </a:lnSpc>
              <a:buClr>
                <a:srgbClr val="FF00FF"/>
              </a:buClr>
              <a:buFontTx/>
              <a:buNone/>
            </a:pPr>
            <a:endParaRPr lang="en-US" altLang="en-US" sz="1000" b="1" dirty="0">
              <a:solidFill>
                <a:srgbClr val="009999"/>
              </a:solidFill>
            </a:endParaRPr>
          </a:p>
          <a:p>
            <a:pPr marL="0" indent="0" eaLnBrk="1" hangingPunct="1">
              <a:lnSpc>
                <a:spcPct val="150000"/>
              </a:lnSpc>
              <a:buClr>
                <a:srgbClr val="FF00FF"/>
              </a:buClr>
              <a:buFontTx/>
              <a:buNone/>
            </a:pPr>
            <a:endParaRPr lang="en-US" altLang="en-US" sz="1000" b="1" dirty="0">
              <a:solidFill>
                <a:srgbClr val="009999"/>
              </a:solidFill>
            </a:endParaRPr>
          </a:p>
          <a:p>
            <a:pPr marL="0" indent="0" eaLnBrk="1" hangingPunct="1">
              <a:lnSpc>
                <a:spcPct val="150000"/>
              </a:lnSpc>
              <a:buClr>
                <a:srgbClr val="FF00FF"/>
              </a:buClr>
              <a:buFontTx/>
              <a:buNone/>
            </a:pPr>
            <a:endParaRPr lang="en-US" altLang="en-US" sz="1000" b="1" dirty="0">
              <a:solidFill>
                <a:srgbClr val="009999"/>
              </a:solidFill>
            </a:endParaRPr>
          </a:p>
          <a:p>
            <a:pPr marL="0" indent="0" eaLnBrk="1" hangingPunct="1">
              <a:lnSpc>
                <a:spcPct val="150000"/>
              </a:lnSpc>
              <a:buClr>
                <a:srgbClr val="FF00FF"/>
              </a:buClr>
              <a:buFontTx/>
              <a:buNone/>
            </a:pPr>
            <a:endParaRPr lang="en-US" altLang="en-US" sz="1000" b="1" dirty="0">
              <a:solidFill>
                <a:srgbClr val="009999"/>
              </a:solidFill>
            </a:endParaRPr>
          </a:p>
          <a:p>
            <a:pPr marL="0" indent="0" eaLnBrk="1" hangingPunct="1">
              <a:buClr>
                <a:srgbClr val="FF00FF"/>
              </a:buClr>
              <a:buFontTx/>
              <a:buNone/>
            </a:pPr>
            <a:endParaRPr lang="en-US" altLang="en-US" sz="1000" b="1" dirty="0">
              <a:solidFill>
                <a:srgbClr val="009999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410200" y="5742310"/>
            <a:ext cx="3810000" cy="11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1400" i="0" dirty="0">
                <a:solidFill>
                  <a:schemeClr val="accent5"/>
                </a:solidFill>
              </a:rPr>
              <a:t>Graves, M.  (2006).  </a:t>
            </a:r>
            <a:r>
              <a:rPr lang="en-US" altLang="en-US" sz="1400" dirty="0">
                <a:solidFill>
                  <a:schemeClr val="accent5"/>
                </a:solidFill>
              </a:rPr>
              <a:t>The Vocabulary Book:  Learning &amp; Instruction.</a:t>
            </a:r>
            <a:r>
              <a:rPr lang="en-US" altLang="en-US" sz="1400" i="0" dirty="0">
                <a:solidFill>
                  <a:schemeClr val="accent5"/>
                </a:solidFill>
              </a:rPr>
              <a:t>  NY: Teaching Press.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1400" i="0" dirty="0">
                <a:solidFill>
                  <a:schemeClr val="accent5"/>
                </a:solidFill>
              </a:rPr>
              <a:t> Baumann, J. and </a:t>
            </a:r>
            <a:r>
              <a:rPr lang="en-US" altLang="en-US" sz="1400" i="0" dirty="0" err="1">
                <a:solidFill>
                  <a:schemeClr val="accent5"/>
                </a:solidFill>
              </a:rPr>
              <a:t>Kame’enui</a:t>
            </a:r>
            <a:r>
              <a:rPr lang="en-US" altLang="en-US" sz="1400" i="0" dirty="0">
                <a:solidFill>
                  <a:schemeClr val="accent5"/>
                </a:solidFill>
              </a:rPr>
              <a:t>, E. (eds.) (2004) </a:t>
            </a:r>
            <a:r>
              <a:rPr lang="en-US" altLang="en-US" sz="1400" dirty="0">
                <a:solidFill>
                  <a:schemeClr val="accent5"/>
                </a:solidFill>
              </a:rPr>
              <a:t>Vocabulary Instruction Research to Practice, </a:t>
            </a:r>
            <a:r>
              <a:rPr lang="en-US" altLang="en-US" sz="1400" i="0" dirty="0">
                <a:solidFill>
                  <a:schemeClr val="accent5"/>
                </a:solidFill>
              </a:rPr>
              <a:t>NY: Guilford Press </a:t>
            </a:r>
          </a:p>
        </p:txBody>
      </p:sp>
      <p:pic>
        <p:nvPicPr>
          <p:cNvPr id="491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7" y="228600"/>
            <a:ext cx="3535363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9642" y="1438870"/>
            <a:ext cx="50581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VOCABULARY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38600"/>
            <a:ext cx="21701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592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19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Instructional Routine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96200" cy="48006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clarification before/during reading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Meaningful context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Student-friendly definitions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context, beyond the one read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to interact with the word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			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0" y="6096000"/>
            <a:ext cx="388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n-US" sz="1400" kern="0" dirty="0">
                <a:solidFill>
                  <a:schemeClr val="accent4"/>
                </a:solidFill>
              </a:rPr>
              <a:t>Beck, I., McKeown, M. and </a:t>
            </a:r>
            <a:r>
              <a:rPr lang="en-US" altLang="en-US" sz="1400" kern="0" dirty="0" err="1">
                <a:solidFill>
                  <a:schemeClr val="accent4"/>
                </a:solidFill>
              </a:rPr>
              <a:t>Kucan</a:t>
            </a:r>
            <a:r>
              <a:rPr lang="en-US" altLang="en-US" sz="1400" kern="0" dirty="0">
                <a:solidFill>
                  <a:schemeClr val="accent4"/>
                </a:solidFill>
              </a:rPr>
              <a:t>, L. (2002). </a:t>
            </a:r>
            <a:r>
              <a:rPr lang="en-US" altLang="en-US" sz="1400" i="1" kern="0" dirty="0">
                <a:solidFill>
                  <a:schemeClr val="accent4"/>
                </a:solidFill>
              </a:rPr>
              <a:t>Bringing words to life:  robust vocabulary instruction.  </a:t>
            </a:r>
            <a:r>
              <a:rPr lang="en-US" altLang="en-US" sz="1400" kern="0" dirty="0">
                <a:solidFill>
                  <a:schemeClr val="accent4"/>
                </a:solidFill>
              </a:rPr>
              <a:t>New York:  The Guilford Press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1701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866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fld id="{78C232C9-B219-4213-938B-9C6A51FF833F}" type="slidenum">
              <a:rPr lang="en-US" altLang="en-US" sz="1050" kern="0"/>
              <a:pPr>
                <a:spcBef>
                  <a:spcPct val="0"/>
                </a:spcBef>
                <a:buNone/>
              </a:pPr>
              <a:t>27</a:t>
            </a:fld>
            <a:endParaRPr lang="en-US" altLang="en-US" sz="1050" kern="0"/>
          </a:p>
        </p:txBody>
      </p:sp>
      <p:sp>
        <p:nvSpPr>
          <p:cNvPr id="198659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4400" dirty="0">
                <a:solidFill>
                  <a:srgbClr val="FF9900"/>
                </a:solidFill>
                <a:latin typeface="Berlin Sans FB Demi" panose="020E0802020502020306" pitchFamily="34" charset="0"/>
              </a:rPr>
              <a:t>Assumptions</a:t>
            </a:r>
            <a:r>
              <a:rPr lang="en-US" altLang="en-US" dirty="0">
                <a:solidFill>
                  <a:srgbClr val="FF00FF"/>
                </a:solidFill>
              </a:rPr>
              <a:t/>
            </a:r>
            <a:br>
              <a:rPr lang="en-US" altLang="en-US" dirty="0">
                <a:solidFill>
                  <a:srgbClr val="FF00FF"/>
                </a:solidFill>
              </a:rPr>
            </a:br>
            <a:endParaRPr lang="en-US" altLang="en-US" dirty="0">
              <a:solidFill>
                <a:srgbClr val="FF00FF"/>
              </a:solidFill>
            </a:endParaRPr>
          </a:p>
        </p:txBody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6000750" cy="34290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learn vocabulary only from context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Reads enough text to encounter lots of words (including unfamiliar words)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21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Knows &amp; applies skills to infer word meaning from context</a:t>
            </a:r>
            <a:endParaRPr lang="en-US" altLang="en-US" sz="18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/>
          </a:p>
          <a:p>
            <a:pPr>
              <a:lnSpc>
                <a:spcPct val="90000"/>
              </a:lnSpc>
            </a:pPr>
            <a:endParaRPr lang="en-US" altLang="en-US" sz="1800" dirty="0"/>
          </a:p>
        </p:txBody>
      </p:sp>
      <p:sp>
        <p:nvSpPr>
          <p:cNvPr id="198661" name="Text Box 4"/>
          <p:cNvSpPr txBox="1">
            <a:spLocks noChangeArrowheads="1"/>
          </p:cNvSpPr>
          <p:nvPr/>
        </p:nvSpPr>
        <p:spPr bwMode="auto">
          <a:xfrm>
            <a:off x="5257800" y="6100971"/>
            <a:ext cx="37719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1400" kern="0" dirty="0">
                <a:solidFill>
                  <a:schemeClr val="accent4"/>
                </a:solidFill>
              </a:rPr>
              <a:t>Beck, I., McKeown, M. and </a:t>
            </a:r>
            <a:r>
              <a:rPr lang="en-US" altLang="en-US" sz="1400" kern="0" dirty="0" err="1">
                <a:solidFill>
                  <a:schemeClr val="accent4"/>
                </a:solidFill>
              </a:rPr>
              <a:t>Kucan</a:t>
            </a:r>
            <a:r>
              <a:rPr lang="en-US" altLang="en-US" sz="1400" kern="0" dirty="0">
                <a:solidFill>
                  <a:schemeClr val="accent4"/>
                </a:solidFill>
              </a:rPr>
              <a:t>, L. (2002). Bringing words to life:  robust vocabulary instruction.  New York:  The Guilford Press</a:t>
            </a:r>
          </a:p>
          <a:p>
            <a:pPr>
              <a:spcBef>
                <a:spcPct val="50000"/>
              </a:spcBef>
              <a:buNone/>
            </a:pPr>
            <a:endParaRPr lang="en-US" altLang="en-US" sz="1400" kern="0" dirty="0">
              <a:solidFill>
                <a:schemeClr val="accent4"/>
              </a:solidFill>
            </a:endParaRPr>
          </a:p>
        </p:txBody>
      </p:sp>
      <p:pic>
        <p:nvPicPr>
          <p:cNvPr id="6" name="Picture 2" descr="https://tse1.mm.bing.net/th?id=OIP.M4e582e9c8bbed74f69d08d05bf7003a6o0&amp;pid=15.1&amp;P=0&amp;w=180&amp;h=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38200"/>
            <a:ext cx="1752600" cy="173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029200"/>
            <a:ext cx="1414395" cy="16643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5715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Handout</a:t>
            </a:r>
          </a:p>
          <a:p>
            <a:pPr algn="ctr"/>
            <a:r>
              <a:rPr lang="en-US" b="1" dirty="0">
                <a:solidFill>
                  <a:schemeClr val="accent5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36519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fld id="{9C729AD3-8045-4EFC-B80C-006C293C6336}" type="slidenum">
              <a:rPr lang="en-US" altLang="en-US" sz="1050" kern="0"/>
              <a:pPr>
                <a:spcBef>
                  <a:spcPct val="0"/>
                </a:spcBef>
                <a:buNone/>
              </a:pPr>
              <a:t>28</a:t>
            </a:fld>
            <a:endParaRPr lang="en-US" altLang="en-US" sz="1050" kern="0"/>
          </a:p>
        </p:txBody>
      </p:sp>
      <p:sp>
        <p:nvSpPr>
          <p:cNvPr id="192515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200"/>
            <a:ext cx="5600700" cy="131445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FF9900"/>
                </a:solidFill>
                <a:latin typeface="Berlin Sans FB Demi" panose="020E0802020502020306" pitchFamily="34" charset="0"/>
              </a:rPr>
              <a:t>Context Styles</a:t>
            </a:r>
          </a:p>
        </p:txBody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524000"/>
            <a:ext cx="5334000" cy="4038600"/>
          </a:xfrm>
        </p:spPr>
        <p:txBody>
          <a:bodyPr/>
          <a:lstStyle/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Misdirective</a:t>
            </a:r>
            <a:endParaRPr lang="en-US" altLang="en-US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altLang="en-US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Nondirective</a:t>
            </a:r>
          </a:p>
          <a:p>
            <a:pPr marL="109537" indent="0">
              <a:buClr>
                <a:srgbClr val="FF9900"/>
              </a:buClr>
              <a:buNone/>
            </a:pPr>
            <a:endParaRPr lang="en-US" altLang="en-US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General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altLang="en-US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Directive</a:t>
            </a:r>
            <a:endParaRPr lang="en-US" altLang="en-US" sz="3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517" name="Text Box 4"/>
          <p:cNvSpPr txBox="1">
            <a:spLocks noChangeArrowheads="1"/>
          </p:cNvSpPr>
          <p:nvPr/>
        </p:nvSpPr>
        <p:spPr bwMode="auto">
          <a:xfrm>
            <a:off x="5429250" y="5791200"/>
            <a:ext cx="40957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1400" kern="0" dirty="0">
                <a:solidFill>
                  <a:srgbClr val="002060"/>
                </a:solidFill>
              </a:rPr>
              <a:t>Beck, I., McKeown, M.  and </a:t>
            </a:r>
            <a:r>
              <a:rPr lang="en-US" altLang="en-US" sz="1400" kern="0" dirty="0" err="1">
                <a:solidFill>
                  <a:srgbClr val="002060"/>
                </a:solidFill>
              </a:rPr>
              <a:t>Kucan</a:t>
            </a:r>
            <a:r>
              <a:rPr lang="en-US" altLang="en-US" sz="1400" kern="0" dirty="0">
                <a:solidFill>
                  <a:srgbClr val="002060"/>
                </a:solidFill>
              </a:rPr>
              <a:t>, L. (2002). </a:t>
            </a:r>
            <a:r>
              <a:rPr lang="en-US" altLang="en-US" sz="1400" i="1" kern="0" dirty="0">
                <a:solidFill>
                  <a:srgbClr val="002060"/>
                </a:solidFill>
              </a:rPr>
              <a:t>Bringing words to life:  robust vocabulary instruction</a:t>
            </a:r>
            <a:r>
              <a:rPr lang="en-US" altLang="en-US" sz="1400" kern="0" dirty="0">
                <a:solidFill>
                  <a:srgbClr val="002060"/>
                </a:solidFill>
              </a:rPr>
              <a:t>.  New York:  The Guilford Press</a:t>
            </a:r>
          </a:p>
        </p:txBody>
      </p:sp>
    </p:spTree>
    <p:extLst>
      <p:ext uri="{BB962C8B-B14F-4D97-AF65-F5344CB8AC3E}">
        <p14:creationId xmlns:p14="http://schemas.microsoft.com/office/powerpoint/2010/main" val="4080460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fld id="{8300ACD8-AFD4-43B2-B02E-E43195CF07EE}" type="slidenum">
              <a:rPr lang="en-US" altLang="en-US" sz="1050" kern="0"/>
              <a:pPr>
                <a:spcBef>
                  <a:spcPct val="0"/>
                </a:spcBef>
                <a:buNone/>
              </a:pPr>
              <a:t>29</a:t>
            </a:fld>
            <a:endParaRPr lang="en-US" altLang="en-US" sz="1050" kern="0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 err="1">
                <a:solidFill>
                  <a:srgbClr val="FF9900"/>
                </a:solidFill>
                <a:latin typeface="Berlin Sans FB Demi" panose="020E0802020502020306" pitchFamily="34" charset="0"/>
              </a:rPr>
              <a:t>Misdirective</a:t>
            </a:r>
            <a:r>
              <a:rPr lang="en-US" altLang="en-US" sz="4000" dirty="0">
                <a:solidFill>
                  <a:srgbClr val="FF9900"/>
                </a:solidFill>
                <a:latin typeface="Berlin Sans FB Demi" panose="020E0802020502020306" pitchFamily="34" charset="0"/>
              </a:rPr>
              <a:t> Context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772400" cy="4465638"/>
          </a:xfrm>
        </p:spPr>
        <p:txBody>
          <a:bodyPr/>
          <a:lstStyle/>
          <a:p>
            <a:pPr>
              <a:lnSpc>
                <a:spcPct val="13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campus coach, Ms. Brown, </a:t>
            </a:r>
          </a:p>
          <a:p>
            <a:pPr>
              <a:lnSpc>
                <a:spcPct val="13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using cumulative choral reading</a:t>
            </a:r>
          </a:p>
          <a:p>
            <a:pPr>
              <a:lnSpc>
                <a:spcPct val="13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 fluency with the struggling </a:t>
            </a:r>
          </a:p>
          <a:p>
            <a:pPr>
              <a:lnSpc>
                <a:spcPct val="13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graders. “It seems so easy and</a:t>
            </a:r>
          </a:p>
          <a:p>
            <a:pPr>
              <a:lnSpc>
                <a:spcPct val="13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fun,” Ms. Adams said _________, as</a:t>
            </a:r>
          </a:p>
          <a:p>
            <a:pPr>
              <a:lnSpc>
                <a:spcPct val="13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observed the demonstration.</a:t>
            </a:r>
          </a:p>
        </p:txBody>
      </p:sp>
      <p:sp>
        <p:nvSpPr>
          <p:cNvPr id="420870" name="Text Box 6"/>
          <p:cNvSpPr txBox="1">
            <a:spLocks noChangeArrowheads="1"/>
          </p:cNvSpPr>
          <p:nvPr/>
        </p:nvSpPr>
        <p:spPr bwMode="auto">
          <a:xfrm>
            <a:off x="5029200" y="40386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kern="0" dirty="0">
                <a:solidFill>
                  <a:srgbClr val="00B050"/>
                </a:solidFill>
              </a:rPr>
              <a:t>grudgingly</a:t>
            </a:r>
            <a:endParaRPr lang="en-US" altLang="en-US" sz="2800" kern="0" dirty="0">
              <a:solidFill>
                <a:srgbClr val="00B050"/>
              </a:solidFill>
            </a:endParaRP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1869282" y="158591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sz="1350" kern="0"/>
          </a:p>
        </p:txBody>
      </p:sp>
    </p:spTree>
    <p:extLst>
      <p:ext uri="{BB962C8B-B14F-4D97-AF65-F5344CB8AC3E}">
        <p14:creationId xmlns:p14="http://schemas.microsoft.com/office/powerpoint/2010/main" val="122269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42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6" grpId="0"/>
      <p:bldP spid="420867" grpId="0" build="p" autoUpdateAnimBg="0"/>
      <p:bldP spid="4208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50900"/>
            <a:ext cx="8305800" cy="5397500"/>
          </a:xfrm>
        </p:spPr>
        <p:txBody>
          <a:bodyPr/>
          <a:lstStyle/>
          <a:p>
            <a:pPr marL="0" lv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6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It’s not what you say or do that   </a:t>
            </a:r>
          </a:p>
          <a:p>
            <a:pPr marL="0" lv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6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ultimately matters…It is what </a:t>
            </a:r>
          </a:p>
          <a:p>
            <a:pPr marL="0" lv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6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you get the </a:t>
            </a:r>
            <a:r>
              <a:rPr lang="en-US" sz="3600" b="1" i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 to do </a:t>
            </a:r>
            <a:r>
              <a:rPr lang="en-US" sz="3600" b="1" i="1" dirty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</a:p>
          <a:p>
            <a:pPr marL="0" lv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600" b="1" i="1" dirty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a result  of what you said</a:t>
            </a:r>
          </a:p>
          <a:p>
            <a:pPr marL="0" lv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600" b="1" i="1" dirty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and did that counts.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4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		     	         </a:t>
            </a:r>
            <a:r>
              <a:rPr lang="en-US" sz="180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(Archer, Feldman, &amp; Kinsella, 2008)</a:t>
            </a:r>
          </a:p>
          <a:p>
            <a:endParaRPr lang="en-US" dirty="0"/>
          </a:p>
        </p:txBody>
      </p:sp>
      <p:pic>
        <p:nvPicPr>
          <p:cNvPr id="61442" name="Picture 2" descr="Image result for student thinking about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5" y="3505200"/>
            <a:ext cx="176348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81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fld id="{24C99C7A-FC4C-4D9F-A5B5-1CD702C1A39F}" type="slidenum">
              <a:rPr lang="en-US" altLang="en-US" sz="1050" kern="0"/>
              <a:pPr>
                <a:spcBef>
                  <a:spcPct val="0"/>
                </a:spcBef>
                <a:buNone/>
              </a:pPr>
              <a:t>30</a:t>
            </a:fld>
            <a:endParaRPr lang="en-US" altLang="en-US" sz="1050" kern="0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FF9900"/>
                </a:solidFill>
                <a:latin typeface="Berlin Sans FB Demi" panose="020E0802020502020306" pitchFamily="34" charset="0"/>
              </a:rPr>
              <a:t>Nondirective Context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000250"/>
            <a:ext cx="6457950" cy="4019550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unexpected, but __________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 to Saturday’s workshop 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strategies for increasing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development of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struggling students bewildered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newest faculty members.</a:t>
            </a:r>
          </a:p>
        </p:txBody>
      </p:sp>
      <p:sp>
        <p:nvSpPr>
          <p:cNvPr id="355333" name="Text Box 5"/>
          <p:cNvSpPr txBox="1">
            <a:spLocks noChangeArrowheads="1"/>
          </p:cNvSpPr>
          <p:nvPr/>
        </p:nvSpPr>
        <p:spPr bwMode="auto">
          <a:xfrm>
            <a:off x="5029200" y="2057400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kern="0" dirty="0">
                <a:solidFill>
                  <a:srgbClr val="00B050"/>
                </a:solidFill>
              </a:rPr>
              <a:t>sophisticated</a:t>
            </a:r>
            <a:endParaRPr lang="en-US" altLang="en-US" sz="28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5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3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0" grpId="0"/>
      <p:bldP spid="355331" grpId="0" build="p"/>
      <p:bldP spid="3553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6172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rgbClr val="FF9900"/>
                </a:solidFill>
                <a:latin typeface="Berlin Sans FB Demi" panose="020E0802020502020306" pitchFamily="34" charset="0"/>
              </a:rPr>
              <a:t>General Context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6781800" cy="3600450"/>
          </a:xfrm>
        </p:spPr>
        <p:txBody>
          <a:bodyPr/>
          <a:lstStyle/>
          <a:p>
            <a:pPr eaLnBrk="1" hangingPunct="1">
              <a:lnSpc>
                <a:spcPct val="13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research indicated effective </a:t>
            </a:r>
          </a:p>
          <a:p>
            <a:pPr eaLnBrk="1" hangingPunct="1">
              <a:lnSpc>
                <a:spcPct val="13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 for providing explicit and </a:t>
            </a:r>
          </a:p>
          <a:p>
            <a:pPr eaLnBrk="1" hangingPunct="1">
              <a:lnSpc>
                <a:spcPct val="13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vocabulary instruction.</a:t>
            </a:r>
          </a:p>
          <a:p>
            <a:pPr eaLnBrk="1" hangingPunct="1">
              <a:lnSpc>
                <a:spcPct val="13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campus coach planned to </a:t>
            </a:r>
          </a:p>
          <a:p>
            <a:pPr eaLnBrk="1" hangingPunct="1">
              <a:lnSpc>
                <a:spcPct val="13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 one of those practices in </a:t>
            </a:r>
          </a:p>
          <a:p>
            <a:pPr eaLnBrk="1" hangingPunct="1">
              <a:lnSpc>
                <a:spcPct val="13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Smith’s 1</a:t>
            </a:r>
            <a:r>
              <a:rPr lang="en-US" altLang="en-US" sz="2800" b="1" baseline="30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classroom.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2800350" y="5257801"/>
            <a:ext cx="44005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1350" kern="0"/>
          </a:p>
        </p:txBody>
      </p:sp>
      <p:sp>
        <p:nvSpPr>
          <p:cNvPr id="149509" name="Text Box 6"/>
          <p:cNvSpPr txBox="1">
            <a:spLocks noChangeArrowheads="1"/>
          </p:cNvSpPr>
          <p:nvPr/>
        </p:nvSpPr>
        <p:spPr bwMode="auto">
          <a:xfrm>
            <a:off x="2628900" y="5029201"/>
            <a:ext cx="51435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1350" b="1" kern="0">
              <a:solidFill>
                <a:schemeClr val="bg2"/>
              </a:solidFill>
            </a:endParaRPr>
          </a:p>
        </p:txBody>
      </p:sp>
      <p:sp>
        <p:nvSpPr>
          <p:cNvPr id="356359" name="Text Box 7"/>
          <p:cNvSpPr txBox="1">
            <a:spLocks noChangeArrowheads="1"/>
          </p:cNvSpPr>
          <p:nvPr/>
        </p:nvSpPr>
        <p:spPr bwMode="auto">
          <a:xfrm>
            <a:off x="1447800" y="4191000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kern="0" dirty="0">
                <a:solidFill>
                  <a:srgbClr val="00B050"/>
                </a:solidFill>
              </a:rPr>
              <a:t>manifest</a:t>
            </a:r>
            <a:endParaRPr lang="en-US" altLang="en-US" sz="28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3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4" grpId="0"/>
      <p:bldP spid="356355" grpId="0" build="p"/>
      <p:bldP spid="3563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fld id="{B2C52553-9054-4CB5-BF20-000853A3C749}" type="slidenum">
              <a:rPr lang="en-US" altLang="en-US" sz="1050" kern="0"/>
              <a:pPr>
                <a:spcBef>
                  <a:spcPct val="0"/>
                </a:spcBef>
                <a:buNone/>
              </a:pPr>
              <a:t>32</a:t>
            </a:fld>
            <a:endParaRPr lang="en-US" altLang="en-US" sz="1050" kern="0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52578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FF9900"/>
                </a:solidFill>
                <a:latin typeface="Berlin Sans FB Demi" panose="020E0802020502020306" pitchFamily="34" charset="0"/>
              </a:rPr>
              <a:t>Directive Context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000250"/>
            <a:ext cx="6648450" cy="3771900"/>
          </a:xfrm>
        </p:spPr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campus coach reminded the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teachers to monitor how students 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en-US" sz="2800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</a:t>
            </a: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vocabulary learning 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because it is very 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valuable when teachers reinforce 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for engaging in these 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correctly.</a:t>
            </a:r>
          </a:p>
        </p:txBody>
      </p:sp>
      <p:sp>
        <p:nvSpPr>
          <p:cNvPr id="432132" name="Text Box 4"/>
          <p:cNvSpPr txBox="1">
            <a:spLocks noChangeArrowheads="1"/>
          </p:cNvSpPr>
          <p:nvPr/>
        </p:nvSpPr>
        <p:spPr bwMode="auto">
          <a:xfrm>
            <a:off x="1828800" y="3051573"/>
            <a:ext cx="2171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kern="0" dirty="0">
                <a:solidFill>
                  <a:srgbClr val="00B050"/>
                </a:solidFill>
              </a:rPr>
              <a:t>incorporate</a:t>
            </a:r>
            <a:endParaRPr lang="en-US" altLang="en-US" sz="28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432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432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0" grpId="0"/>
      <p:bldP spid="432131" grpId="0" build="p"/>
      <p:bldP spid="432132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1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Compiled by Alice Thomas from the Center for Development &amp; Learning</a:t>
            </a:r>
          </a:p>
          <a:p>
            <a:pPr marL="109537" indent="0">
              <a:buNone/>
            </a:pPr>
            <a:endParaRPr lang="en-US" sz="9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20 Most Common Prefixes in Academic Texts &amp; Others</a:t>
            </a:r>
          </a:p>
          <a:p>
            <a:pPr lvl="1"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4: 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un-    re-   in-     </a:t>
            </a:r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…</a:t>
            </a:r>
          </a:p>
          <a:p>
            <a:pPr lvl="1"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Number Prefixes: 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mono-   di-  tri-…</a:t>
            </a:r>
          </a:p>
          <a:p>
            <a:pPr marL="392113" lvl="1" indent="0">
              <a:buClr>
                <a:srgbClr val="FF9900"/>
              </a:buClr>
              <a:buSzPct val="100000"/>
              <a:buNone/>
            </a:pPr>
            <a:endParaRPr lang="en-US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Suffixes: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-s,   -</a:t>
            </a:r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-</a:t>
            </a:r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-</a:t>
            </a:r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Clr>
                <a:srgbClr val="FF9900"/>
              </a:buClr>
              <a:buSzPct val="100000"/>
              <a:buNone/>
            </a:pPr>
            <a:endParaRPr lang="en-US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Latin &amp; Greek Roots</a:t>
            </a:r>
          </a:p>
          <a:p>
            <a:pPr marL="109537" indent="0">
              <a:buClr>
                <a:srgbClr val="FF9900"/>
              </a:buClr>
              <a:buSzPct val="100000"/>
              <a:buNone/>
            </a:pPr>
            <a:endParaRPr lang="en-US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Clr>
                <a:srgbClr val="FF9900"/>
              </a:buClr>
              <a:buSzPct val="100000"/>
              <a:buNone/>
            </a:pPr>
            <a:r>
              <a:rPr lang="en-US" sz="1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http://www.cdl.org/wp-content/uploads/2013/12/Common-Prefixes- Suffixes-and-Roots-8.5.13.pdf</a:t>
            </a:r>
            <a:endParaRPr lang="en-US" sz="1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Clr>
                <a:srgbClr val="FF9900"/>
              </a:buClr>
              <a:buSzPct val="100000"/>
              <a:buNone/>
            </a:pPr>
            <a:endParaRPr lang="en-US" sz="1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9537" indent="0" algn="ctr">
              <a:buNone/>
            </a:pPr>
            <a:r>
              <a:rPr lang="en-US" sz="4400" dirty="0">
                <a:solidFill>
                  <a:srgbClr val="FF99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Common Prefixes, Suffixes and Roots</a:t>
            </a:r>
          </a:p>
        </p:txBody>
      </p:sp>
    </p:spTree>
    <p:extLst>
      <p:ext uri="{BB962C8B-B14F-4D97-AF65-F5344CB8AC3E}">
        <p14:creationId xmlns:p14="http://schemas.microsoft.com/office/powerpoint/2010/main" val="1347564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295400" y="304800"/>
            <a:ext cx="693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i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Student-Friendly Explanation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109788" y="-152400"/>
            <a:ext cx="71628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i="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334000" y="6096000"/>
            <a:ext cx="3962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 i="0" dirty="0">
                <a:solidFill>
                  <a:schemeClr val="accent4"/>
                </a:solidFill>
              </a:rPr>
              <a:t>Beck, I., McKeown, M. and </a:t>
            </a:r>
            <a:r>
              <a:rPr lang="en-US" altLang="en-US" sz="1400" b="1" i="0" dirty="0" err="1">
                <a:solidFill>
                  <a:schemeClr val="accent4"/>
                </a:solidFill>
              </a:rPr>
              <a:t>Kucan</a:t>
            </a:r>
            <a:r>
              <a:rPr lang="en-US" altLang="en-US" sz="1400" b="1" i="0" dirty="0">
                <a:solidFill>
                  <a:schemeClr val="accent4"/>
                </a:solidFill>
              </a:rPr>
              <a:t>, L. (2002). </a:t>
            </a:r>
            <a:r>
              <a:rPr lang="en-US" altLang="en-US" sz="1400" b="1" dirty="0">
                <a:solidFill>
                  <a:schemeClr val="accent4"/>
                </a:solidFill>
              </a:rPr>
              <a:t>Bringing words to life:  robust vocabulary instruction.  </a:t>
            </a:r>
            <a:r>
              <a:rPr lang="en-US" altLang="en-US" sz="1400" b="1" i="0" dirty="0">
                <a:solidFill>
                  <a:schemeClr val="accent4"/>
                </a:solidFill>
              </a:rPr>
              <a:t>New York:  The Guilford Press</a:t>
            </a:r>
          </a:p>
        </p:txBody>
      </p:sp>
      <p:pic>
        <p:nvPicPr>
          <p:cNvPr id="911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1992">
            <a:off x="91809" y="4005413"/>
            <a:ext cx="19970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52600" y="4160838"/>
            <a:ext cx="6172200" cy="195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i="0" dirty="0">
                <a:solidFill>
                  <a:srgbClr val="00B050"/>
                </a:solidFill>
              </a:rPr>
              <a:t>To change something secretly so it doesn’t work correctly or will hurt someone</a:t>
            </a:r>
            <a:endParaRPr lang="en-US" altLang="en-US" sz="2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381000"/>
            <a:ext cx="2400300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>
              <a:defRPr/>
            </a:pPr>
            <a:endParaRPr lang="en-US" sz="2800" i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3600" b="1" i="0" dirty="0">
                <a:solidFill>
                  <a:srgbClr val="7030A0"/>
                </a:solidFill>
              </a:rPr>
              <a:t>tamper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6629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accent4"/>
                </a:solidFill>
              </a:rPr>
              <a:t>To meddle, especially for purpose of altering, damaging, or misusing; to engage secretly or improperly in something </a:t>
            </a:r>
            <a:r>
              <a:rPr lang="en-US" sz="2000" b="1" i="1" dirty="0">
                <a:solidFill>
                  <a:schemeClr val="accent4"/>
                </a:solidFill>
              </a:rPr>
              <a:t>(Random House Dictionary)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391" y="2895600"/>
            <a:ext cx="1165609" cy="137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48600" y="3352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Handouts</a:t>
            </a:r>
          </a:p>
          <a:p>
            <a:pPr algn="ctr"/>
            <a:r>
              <a:rPr lang="en-US" b="1" dirty="0">
                <a:solidFill>
                  <a:schemeClr val="accent5"/>
                </a:solidFill>
              </a:rPr>
              <a:t> 7-8</a:t>
            </a:r>
          </a:p>
        </p:txBody>
      </p:sp>
    </p:spTree>
    <p:extLst>
      <p:ext uri="{BB962C8B-B14F-4D97-AF65-F5344CB8AC3E}">
        <p14:creationId xmlns:p14="http://schemas.microsoft.com/office/powerpoint/2010/main" val="384473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8229600" cy="12652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>
                <a:solidFill>
                  <a:srgbClr val="FF9900"/>
                </a:solidFill>
                <a:latin typeface="Berlin Sans FB Demi" panose="020E0802020502020306" pitchFamily="34" charset="0"/>
              </a:rPr>
              <a:t>Student-Friendly Dictionaries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524000"/>
            <a:ext cx="7315200" cy="51054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45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Collins </a:t>
            </a:r>
            <a:r>
              <a:rPr lang="en-US" altLang="en-US" sz="45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Cobuild</a:t>
            </a:r>
            <a:r>
              <a:rPr lang="en-US" altLang="en-US" sz="45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Student’s Dictionary  </a:t>
            </a:r>
          </a:p>
          <a:p>
            <a:pPr marL="0" indent="0" eaLnBrk="1" hangingPunct="1">
              <a:buClr>
                <a:srgbClr val="FF9900"/>
              </a:buClr>
              <a:buSzPct val="100000"/>
              <a:buNone/>
            </a:pPr>
            <a:r>
              <a:rPr lang="en-US" altLang="en-US" sz="45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ISBN:  0007126409</a:t>
            </a:r>
          </a:p>
          <a:p>
            <a:pPr marL="0" indent="0" eaLnBrk="1" hangingPunct="1">
              <a:buClr>
                <a:srgbClr val="FF9900"/>
              </a:buClr>
              <a:buSzPct val="100000"/>
              <a:buNone/>
            </a:pPr>
            <a:r>
              <a:rPr lang="en-US" altLang="en-US" sz="45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www.collinsdictionary.com/dictionary/</a:t>
            </a:r>
            <a:endParaRPr lang="en-US" altLang="en-US" sz="45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eaLnBrk="1" hangingPunct="1"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45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70000"/>
              </a:lnSpc>
              <a:buClr>
                <a:srgbClr val="FF9900"/>
              </a:buClr>
              <a:buSzPct val="100000"/>
              <a:buNone/>
            </a:pPr>
            <a:r>
              <a:rPr lang="en-US" sz="3400" b="1" dirty="0">
                <a:solidFill>
                  <a:schemeClr val="accent5"/>
                </a:solidFill>
              </a:rPr>
              <a:t>The pole vault is an </a:t>
            </a:r>
            <a:r>
              <a:rPr lang="en-US" sz="3400" b="1" dirty="0">
                <a:solidFill>
                  <a:schemeClr val="accent5"/>
                </a:solidFill>
                <a:hlinkClick r:id="rId4" tooltip="Definition of athletics"/>
              </a:rPr>
              <a:t>athletics</a:t>
            </a:r>
            <a:r>
              <a:rPr lang="en-US" sz="3400" b="1" dirty="0">
                <a:solidFill>
                  <a:schemeClr val="accent5"/>
                </a:solidFill>
              </a:rPr>
              <a:t> </a:t>
            </a:r>
            <a:r>
              <a:rPr lang="en-US" sz="3400" b="1" dirty="0">
                <a:solidFill>
                  <a:schemeClr val="accent5"/>
                </a:solidFill>
                <a:hlinkClick r:id="rId5" tooltip="Definition of event"/>
              </a:rPr>
              <a:t>event</a:t>
            </a:r>
            <a:r>
              <a:rPr lang="en-US" sz="3400" b="1" dirty="0">
                <a:solidFill>
                  <a:schemeClr val="accent5"/>
                </a:solidFill>
              </a:rPr>
              <a:t> in which </a:t>
            </a:r>
            <a:r>
              <a:rPr lang="en-US" sz="3400" b="1" dirty="0">
                <a:solidFill>
                  <a:schemeClr val="accent5"/>
                </a:solidFill>
                <a:hlinkClick r:id="rId6" tooltip="Definition of athlete"/>
              </a:rPr>
              <a:t>athletes</a:t>
            </a:r>
            <a:r>
              <a:rPr lang="en-US" sz="3400" b="1" dirty="0">
                <a:solidFill>
                  <a:schemeClr val="accent5"/>
                </a:solidFill>
              </a:rPr>
              <a:t> </a:t>
            </a:r>
            <a:r>
              <a:rPr lang="en-US" sz="3400" b="1" dirty="0">
                <a:solidFill>
                  <a:schemeClr val="accent5"/>
                </a:solidFill>
                <a:hlinkClick r:id="rId7" tooltip="Definition of jump"/>
              </a:rPr>
              <a:t>jump</a:t>
            </a:r>
            <a:r>
              <a:rPr lang="en-US" sz="3400" b="1" dirty="0">
                <a:solidFill>
                  <a:schemeClr val="accent5"/>
                </a:solidFill>
              </a:rPr>
              <a:t> over a </a:t>
            </a:r>
            <a:r>
              <a:rPr lang="en-US" sz="3400" b="1" dirty="0">
                <a:solidFill>
                  <a:schemeClr val="accent5"/>
                </a:solidFill>
                <a:hlinkClick r:id="rId8" tooltip="Definition of high"/>
              </a:rPr>
              <a:t>high</a:t>
            </a:r>
            <a:r>
              <a:rPr lang="en-US" sz="3400" b="1" dirty="0">
                <a:solidFill>
                  <a:schemeClr val="accent5"/>
                </a:solidFill>
              </a:rPr>
              <a:t> </a:t>
            </a:r>
            <a:r>
              <a:rPr lang="en-US" sz="3400" b="1" dirty="0">
                <a:solidFill>
                  <a:schemeClr val="accent5"/>
                </a:solidFill>
                <a:hlinkClick r:id="rId9" tooltip="Definition of bar"/>
              </a:rPr>
              <a:t>bar</a:t>
            </a:r>
            <a:r>
              <a:rPr lang="en-US" sz="3400" b="1" dirty="0">
                <a:solidFill>
                  <a:schemeClr val="accent5"/>
                </a:solidFill>
              </a:rPr>
              <a:t>, using a long </a:t>
            </a:r>
            <a:r>
              <a:rPr lang="en-US" sz="3400" b="1" dirty="0">
                <a:solidFill>
                  <a:schemeClr val="accent5"/>
                </a:solidFill>
                <a:hlinkClick r:id="rId10" tooltip="Definition of flexible"/>
              </a:rPr>
              <a:t>flexible</a:t>
            </a:r>
            <a:r>
              <a:rPr lang="en-US" sz="3400" b="1" dirty="0">
                <a:solidFill>
                  <a:schemeClr val="accent5"/>
                </a:solidFill>
              </a:rPr>
              <a:t> pole to </a:t>
            </a:r>
            <a:r>
              <a:rPr lang="en-US" sz="3400" b="1" dirty="0">
                <a:solidFill>
                  <a:schemeClr val="accent5"/>
                </a:solidFill>
                <a:hlinkClick r:id="rId11" tooltip="Definition of help"/>
              </a:rPr>
              <a:t>help</a:t>
            </a:r>
            <a:r>
              <a:rPr lang="en-US" sz="3400" b="1" dirty="0">
                <a:solidFill>
                  <a:schemeClr val="accent5"/>
                </a:solidFill>
              </a:rPr>
              <a:t> </a:t>
            </a:r>
            <a:r>
              <a:rPr lang="en-US" sz="3400" b="1" dirty="0">
                <a:solidFill>
                  <a:schemeClr val="accent5"/>
                </a:solidFill>
                <a:hlinkClick r:id="rId12" tooltip="Definition of lift"/>
              </a:rPr>
              <a:t>lift</a:t>
            </a:r>
            <a:r>
              <a:rPr lang="en-US" sz="3400" b="1" dirty="0">
                <a:solidFill>
                  <a:schemeClr val="accent5"/>
                </a:solidFill>
              </a:rPr>
              <a:t> themselves up.</a:t>
            </a:r>
          </a:p>
          <a:p>
            <a:pPr marL="457200" indent="-457200" eaLnBrk="1" hangingPunct="1">
              <a:lnSpc>
                <a:spcPct val="17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endParaRPr lang="en-US" sz="3400" b="1" dirty="0">
              <a:solidFill>
                <a:schemeClr val="accent5"/>
              </a:solidFill>
            </a:endParaRPr>
          </a:p>
          <a:p>
            <a:pPr marL="457200" indent="-457200" eaLnBrk="1" hangingPunct="1"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29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Longman Dictionary of American English</a:t>
            </a:r>
          </a:p>
          <a:p>
            <a:pPr marL="109537" indent="0" eaLnBrk="1" hangingPunct="1">
              <a:buClr>
                <a:srgbClr val="FF9900"/>
              </a:buClr>
              <a:buSzPct val="100000"/>
              <a:buNone/>
            </a:pPr>
            <a:r>
              <a:rPr lang="en-US" altLang="en-US" sz="3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3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www.longman.com</a:t>
            </a:r>
            <a:endParaRPr lang="en-US" altLang="en-US" sz="3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dirty="0">
              <a:solidFill>
                <a:schemeClr val="accent5"/>
              </a:solidFill>
            </a:endParaRPr>
          </a:p>
          <a:p>
            <a:pPr eaLnBrk="1" hangingPunct="1"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dirty="0">
              <a:solidFill>
                <a:schemeClr val="accent5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8863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96875"/>
            <a:ext cx="7315200" cy="1050925"/>
          </a:xfrm>
        </p:spPr>
        <p:txBody>
          <a:bodyPr/>
          <a:lstStyle/>
          <a:p>
            <a:pPr eaLnBrk="1" hangingPunct="1"/>
            <a:r>
              <a:rPr lang="en-US" altLang="en-US" sz="6000" b="0" dirty="0">
                <a:solidFill>
                  <a:srgbClr val="FF00FF"/>
                </a:solidFill>
                <a:latin typeface="Arial Black" panose="020B0A04020102020204" pitchFamily="34" charset="0"/>
              </a:rPr>
              <a:t>BIG</a:t>
            </a:r>
            <a:r>
              <a:rPr lang="en-US" altLang="en-US" sz="4400" b="0" dirty="0">
                <a:solidFill>
                  <a:srgbClr val="FF00FF"/>
                </a:solidFill>
                <a:latin typeface="Arial Black" panose="020B0A04020102020204" pitchFamily="34" charset="0"/>
              </a:rPr>
              <a:t> Idea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57200"/>
            <a:ext cx="7086600" cy="6324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Clr>
                <a:srgbClr val="FF00FF"/>
              </a:buClr>
              <a:buFontTx/>
              <a:buNone/>
            </a:pPr>
            <a:endParaRPr lang="en-US" altLang="en-US" b="1" dirty="0">
              <a:solidFill>
                <a:srgbClr val="009999"/>
              </a:solidFill>
            </a:endParaRPr>
          </a:p>
          <a:p>
            <a:pPr marL="0" indent="0" eaLnBrk="1" hangingPunct="1">
              <a:lnSpc>
                <a:spcPct val="150000"/>
              </a:lnSpc>
              <a:buClr>
                <a:srgbClr val="FF00FF"/>
              </a:buClr>
              <a:buFontTx/>
              <a:buNone/>
            </a:pPr>
            <a:endParaRPr lang="en-US" altLang="en-US" sz="3600" b="1" dirty="0">
              <a:solidFill>
                <a:srgbClr val="009999"/>
              </a:solidFill>
            </a:endParaRPr>
          </a:p>
          <a:p>
            <a:pPr marL="0" indent="0" eaLnBrk="1" hangingPunct="1">
              <a:lnSpc>
                <a:spcPct val="150000"/>
              </a:lnSpc>
              <a:buClr>
                <a:srgbClr val="FF00FF"/>
              </a:buClr>
              <a:buFontTx/>
              <a:buNone/>
            </a:pPr>
            <a:endParaRPr lang="en-US" altLang="en-US" sz="3600" b="1" dirty="0">
              <a:solidFill>
                <a:srgbClr val="009999"/>
              </a:solidFill>
            </a:endParaRPr>
          </a:p>
          <a:p>
            <a:pPr marL="0" indent="0" eaLnBrk="1" hangingPunct="1">
              <a:lnSpc>
                <a:spcPct val="150000"/>
              </a:lnSpc>
              <a:buClr>
                <a:srgbClr val="FF00FF"/>
              </a:buClr>
              <a:buFontTx/>
              <a:buNone/>
            </a:pPr>
            <a:r>
              <a:rPr lang="en-US" altLang="en-US" sz="4000" b="1" dirty="0">
                <a:solidFill>
                  <a:schemeClr val="accent4"/>
                </a:solidFill>
                <a:highlight>
                  <a:srgbClr val="FFFF00"/>
                </a:highlight>
              </a:rPr>
              <a:t>WORD CONSCIOUSNESS and </a:t>
            </a:r>
          </a:p>
          <a:p>
            <a:pPr marL="0" indent="0" algn="ctr" eaLnBrk="1" hangingPunct="1">
              <a:lnSpc>
                <a:spcPct val="150000"/>
              </a:lnSpc>
              <a:buClr>
                <a:srgbClr val="FF00FF"/>
              </a:buClr>
              <a:buFontTx/>
              <a:buNone/>
            </a:pPr>
            <a:r>
              <a:rPr lang="en-US" altLang="en-US" sz="4000" b="1" dirty="0">
                <a:solidFill>
                  <a:schemeClr val="accent4"/>
                </a:solidFill>
                <a:highlight>
                  <a:srgbClr val="FFFF00"/>
                </a:highlight>
              </a:rPr>
              <a:t>WORD PLAY</a:t>
            </a:r>
          </a:p>
          <a:p>
            <a:pPr marL="0" indent="0" eaLnBrk="1" hangingPunct="1">
              <a:lnSpc>
                <a:spcPct val="150000"/>
              </a:lnSpc>
              <a:buClr>
                <a:srgbClr val="FF00FF"/>
              </a:buClr>
              <a:buFontTx/>
              <a:buNone/>
            </a:pPr>
            <a:endParaRPr lang="en-US" altLang="en-US" sz="1000" b="1" dirty="0">
              <a:solidFill>
                <a:srgbClr val="009999"/>
              </a:solidFill>
            </a:endParaRPr>
          </a:p>
          <a:p>
            <a:pPr marL="0" indent="0" eaLnBrk="1" hangingPunct="1">
              <a:lnSpc>
                <a:spcPct val="150000"/>
              </a:lnSpc>
              <a:buClr>
                <a:srgbClr val="FF00FF"/>
              </a:buClr>
              <a:buFontTx/>
              <a:buNone/>
            </a:pPr>
            <a:endParaRPr lang="en-US" altLang="en-US" sz="1000" b="1" dirty="0">
              <a:solidFill>
                <a:srgbClr val="009999"/>
              </a:solidFill>
            </a:endParaRPr>
          </a:p>
          <a:p>
            <a:pPr marL="0" indent="0" eaLnBrk="1" hangingPunct="1">
              <a:lnSpc>
                <a:spcPct val="150000"/>
              </a:lnSpc>
              <a:buClr>
                <a:srgbClr val="FF00FF"/>
              </a:buClr>
              <a:buFontTx/>
              <a:buNone/>
            </a:pPr>
            <a:endParaRPr lang="en-US" altLang="en-US" sz="1000" b="1" dirty="0">
              <a:solidFill>
                <a:srgbClr val="009999"/>
              </a:solidFill>
            </a:endParaRPr>
          </a:p>
          <a:p>
            <a:pPr marL="0" indent="0" eaLnBrk="1" hangingPunct="1">
              <a:lnSpc>
                <a:spcPct val="150000"/>
              </a:lnSpc>
              <a:buClr>
                <a:srgbClr val="FF00FF"/>
              </a:buClr>
              <a:buFontTx/>
              <a:buNone/>
            </a:pPr>
            <a:endParaRPr lang="en-US" altLang="en-US" sz="1000" b="1" dirty="0">
              <a:solidFill>
                <a:srgbClr val="009999"/>
              </a:solidFill>
            </a:endParaRPr>
          </a:p>
          <a:p>
            <a:pPr marL="0" indent="0" eaLnBrk="1" hangingPunct="1">
              <a:buClr>
                <a:srgbClr val="FF00FF"/>
              </a:buClr>
              <a:buFontTx/>
              <a:buNone/>
            </a:pPr>
            <a:endParaRPr lang="en-US" altLang="en-US" sz="1000" b="1" dirty="0">
              <a:solidFill>
                <a:srgbClr val="009999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135562" y="5742310"/>
            <a:ext cx="4084638" cy="11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1400" i="0" dirty="0">
                <a:solidFill>
                  <a:schemeClr val="accent5"/>
                </a:solidFill>
                <a:latin typeface="+mn-lt"/>
              </a:rPr>
              <a:t>Graves, M.  (2006).  </a:t>
            </a:r>
            <a:r>
              <a:rPr lang="en-US" altLang="en-US" sz="1400" dirty="0">
                <a:solidFill>
                  <a:schemeClr val="accent5"/>
                </a:solidFill>
                <a:latin typeface="+mn-lt"/>
              </a:rPr>
              <a:t>The Vocabulary Book:  Learning &amp; Instruction.</a:t>
            </a:r>
            <a:r>
              <a:rPr lang="en-US" altLang="en-US" sz="1400" i="0" dirty="0">
                <a:solidFill>
                  <a:schemeClr val="accent5"/>
                </a:solidFill>
                <a:latin typeface="+mn-lt"/>
              </a:rPr>
              <a:t>  NY: Teaching Press.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1400" i="0" dirty="0">
                <a:solidFill>
                  <a:schemeClr val="accent5"/>
                </a:solidFill>
                <a:latin typeface="+mn-lt"/>
              </a:rPr>
              <a:t> Baumann, J. and </a:t>
            </a:r>
            <a:r>
              <a:rPr lang="en-US" altLang="en-US" sz="1400" i="0" dirty="0" err="1">
                <a:solidFill>
                  <a:schemeClr val="accent5"/>
                </a:solidFill>
                <a:latin typeface="+mn-lt"/>
              </a:rPr>
              <a:t>Kame’enui</a:t>
            </a:r>
            <a:r>
              <a:rPr lang="en-US" altLang="en-US" sz="1400" i="0" dirty="0">
                <a:solidFill>
                  <a:schemeClr val="accent5"/>
                </a:solidFill>
                <a:latin typeface="+mn-lt"/>
              </a:rPr>
              <a:t>, E. (eds.) (2004) </a:t>
            </a:r>
            <a:r>
              <a:rPr lang="en-US" altLang="en-US" sz="1400" dirty="0">
                <a:solidFill>
                  <a:schemeClr val="accent5"/>
                </a:solidFill>
                <a:latin typeface="+mn-lt"/>
              </a:rPr>
              <a:t>Vocabulary Instruction Research to Practice, </a:t>
            </a:r>
            <a:r>
              <a:rPr lang="en-US" altLang="en-US" sz="1400" i="0" dirty="0">
                <a:solidFill>
                  <a:schemeClr val="accent5"/>
                </a:solidFill>
                <a:latin typeface="+mn-lt"/>
              </a:rPr>
              <a:t>NY: Guilford Press </a:t>
            </a:r>
          </a:p>
        </p:txBody>
      </p:sp>
      <p:pic>
        <p:nvPicPr>
          <p:cNvPr id="5120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3535363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1447800"/>
            <a:ext cx="50581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660043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9144000" cy="3200400"/>
          </a:xfrm>
        </p:spPr>
        <p:txBody>
          <a:bodyPr/>
          <a:lstStyle/>
          <a:p>
            <a:pPr marL="109537" indent="0">
              <a:lnSpc>
                <a:spcPct val="200000"/>
              </a:lnSpc>
              <a:buClr>
                <a:srgbClr val="FF9900"/>
              </a:buClr>
              <a:buSzPct val="100000"/>
              <a:buNone/>
            </a:pPr>
            <a:r>
              <a:rPr 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that stick are those that are  understood and remembered, and having a lasting impact.   </a:t>
            </a:r>
            <a:r>
              <a:rPr lang="en-US" sz="1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(Chip and Dan Heath)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28486" y="76200"/>
            <a:ext cx="5358114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9900"/>
                </a:solidFill>
                <a:latin typeface="Berlin Sans FB Demi" panose="020E0802020502020306" pitchFamily="34" charset="0"/>
              </a:rPr>
              <a:t>Making Words Stick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1514" y="3962400"/>
            <a:ext cx="5767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memory/THINKING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505923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Language Arts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5638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Speaking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4724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Listening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4724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Reading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15314" y="5725180"/>
            <a:ext cx="1652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14353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Life-long Fascination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341438"/>
            <a:ext cx="6858000" cy="44497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instruction that </a:t>
            </a:r>
          </a:p>
          <a:p>
            <a:pPr>
              <a:buFontTx/>
              <a:buNone/>
            </a:pPr>
            <a:endParaRPr lang="en-US" altLang="en-US" sz="2800" b="1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8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inspires such fascination needs to </a:t>
            </a:r>
          </a:p>
          <a:p>
            <a:pPr>
              <a:buFontTx/>
              <a:buNone/>
            </a:pPr>
            <a:endParaRPr lang="en-US" altLang="en-US" sz="2800" b="1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8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robust:  vigorous, strong and </a:t>
            </a:r>
          </a:p>
          <a:p>
            <a:pPr>
              <a:buFontTx/>
              <a:buNone/>
            </a:pPr>
            <a:endParaRPr lang="en-US" altLang="en-US" sz="2800" b="1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8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powerful in effect.   It also needs to</a:t>
            </a:r>
          </a:p>
          <a:p>
            <a:pPr>
              <a:buFontTx/>
              <a:buNone/>
            </a:pPr>
            <a:r>
              <a:rPr lang="en-US" altLang="en-US" sz="28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28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interactive and motivating.</a:t>
            </a:r>
          </a:p>
          <a:p>
            <a:pPr>
              <a:lnSpc>
                <a:spcPct val="125000"/>
              </a:lnSpc>
              <a:buFontTx/>
              <a:buNone/>
            </a:pPr>
            <a:endParaRPr lang="en-US" altLang="en-US" sz="2800" b="1" i="1" dirty="0">
              <a:solidFill>
                <a:srgbClr val="009999"/>
              </a:solidFill>
            </a:endParaRPr>
          </a:p>
        </p:txBody>
      </p:sp>
      <p:sp>
        <p:nvSpPr>
          <p:cNvPr id="81925" name="Text Box 4"/>
          <p:cNvSpPr txBox="1">
            <a:spLocks noChangeArrowheads="1"/>
          </p:cNvSpPr>
          <p:nvPr/>
        </p:nvSpPr>
        <p:spPr bwMode="auto">
          <a:xfrm>
            <a:off x="5181600" y="6119336"/>
            <a:ext cx="4191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i="0" dirty="0">
                <a:solidFill>
                  <a:schemeClr val="accent5"/>
                </a:solidFill>
                <a:latin typeface="+mn-lt"/>
              </a:rPr>
              <a:t>Beck, I., McKeown, M. and </a:t>
            </a:r>
            <a:r>
              <a:rPr lang="en-US" altLang="en-US" sz="1400" i="0" dirty="0" err="1">
                <a:solidFill>
                  <a:schemeClr val="accent5"/>
                </a:solidFill>
                <a:latin typeface="+mn-lt"/>
              </a:rPr>
              <a:t>Kucan</a:t>
            </a:r>
            <a:r>
              <a:rPr lang="en-US" altLang="en-US" sz="1400" i="0" dirty="0">
                <a:solidFill>
                  <a:schemeClr val="accent5"/>
                </a:solidFill>
                <a:latin typeface="+mn-lt"/>
              </a:rPr>
              <a:t>, L. (2002). </a:t>
            </a:r>
            <a:r>
              <a:rPr lang="en-US" altLang="en-US" sz="1400" i="1" dirty="0">
                <a:solidFill>
                  <a:schemeClr val="accent5"/>
                </a:solidFill>
                <a:latin typeface="+mn-lt"/>
              </a:rPr>
              <a:t>Bringing words to life:  robust vocabulary instruction</a:t>
            </a:r>
            <a:r>
              <a:rPr lang="en-US" altLang="en-US" sz="1400" dirty="0">
                <a:solidFill>
                  <a:schemeClr val="accent5"/>
                </a:solidFill>
                <a:latin typeface="+mn-lt"/>
              </a:rPr>
              <a:t>.  </a:t>
            </a:r>
            <a:r>
              <a:rPr lang="en-US" altLang="en-US" sz="1400" i="0" dirty="0">
                <a:solidFill>
                  <a:schemeClr val="accent5"/>
                </a:solidFill>
                <a:latin typeface="+mn-lt"/>
              </a:rPr>
              <a:t>New York:  The Guilford Press</a:t>
            </a:r>
          </a:p>
        </p:txBody>
      </p:sp>
    </p:spTree>
    <p:extLst>
      <p:ext uri="{BB962C8B-B14F-4D97-AF65-F5344CB8AC3E}">
        <p14:creationId xmlns:p14="http://schemas.microsoft.com/office/powerpoint/2010/main" val="4236765712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8305800" cy="9906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FF00FF"/>
                </a:solidFill>
                <a:latin typeface="Arial Black" panose="020B0A04020102020204" pitchFamily="34" charset="0"/>
              </a:rPr>
              <a:t>     </a:t>
            </a:r>
            <a:r>
              <a:rPr lang="en-US" altLang="en-US" sz="44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Instruction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010400" cy="4572000"/>
          </a:xfrm>
        </p:spPr>
        <p:txBody>
          <a:bodyPr/>
          <a:lstStyle/>
          <a:p>
            <a:pPr marL="109537" indent="0" eaLnBrk="1" hangingPunct="1">
              <a:lnSpc>
                <a:spcPct val="80000"/>
              </a:lnSpc>
              <a:buClr>
                <a:srgbClr val="FF9900"/>
              </a:buClr>
              <a:buSzPct val="100000"/>
              <a:buNone/>
            </a:pPr>
            <a:r>
              <a:rPr lang="en-US" alt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EARNEST </a:t>
            </a:r>
            <a:r>
              <a:rPr lang="en-US" altLang="en-US" sz="1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grade 4)</a:t>
            </a:r>
          </a:p>
          <a:p>
            <a:pPr eaLnBrk="1" hangingPunct="1">
              <a:lnSpc>
                <a:spcPct val="8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36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Character in book</a:t>
            </a:r>
          </a:p>
          <a:p>
            <a:pPr eaLnBrk="1" hangingPunct="1">
              <a:lnSpc>
                <a:spcPct val="8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36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it meant to be earnest</a:t>
            </a:r>
          </a:p>
          <a:p>
            <a:pPr eaLnBrk="1" hangingPunct="1">
              <a:lnSpc>
                <a:spcPct val="8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36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Earnest people and earnest   </a:t>
            </a:r>
          </a:p>
          <a:p>
            <a:pPr marL="109537" indent="0" eaLnBrk="1" hangingPunct="1">
              <a:lnSpc>
                <a:spcPct val="80000"/>
              </a:lnSpc>
              <a:buClr>
                <a:srgbClr val="FF9900"/>
              </a:buClr>
              <a:buSzPct val="100000"/>
              <a:buNone/>
            </a:pPr>
            <a:r>
              <a:rPr lang="en-US" altLang="en-US" sz="3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behavior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 dirty="0">
              <a:solidFill>
                <a:srgbClr val="009999"/>
              </a:solidFill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486400" y="6100971"/>
            <a:ext cx="38862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chemeClr val="accent5"/>
                </a:solidFill>
              </a:rPr>
              <a:t>Beck, I., McKeown, M. and </a:t>
            </a:r>
            <a:r>
              <a:rPr lang="en-US" altLang="en-US" sz="1400" dirty="0" err="1">
                <a:solidFill>
                  <a:schemeClr val="accent5"/>
                </a:solidFill>
              </a:rPr>
              <a:t>Kucan</a:t>
            </a:r>
            <a:r>
              <a:rPr lang="en-US" altLang="en-US" sz="1400" dirty="0">
                <a:solidFill>
                  <a:schemeClr val="accent5"/>
                </a:solidFill>
              </a:rPr>
              <a:t>, L. (2002). </a:t>
            </a:r>
            <a:r>
              <a:rPr lang="en-US" altLang="en-US" sz="1400" i="1" dirty="0">
                <a:solidFill>
                  <a:schemeClr val="accent5"/>
                </a:solidFill>
              </a:rPr>
              <a:t>Bringing words to life:  robust vocabulary instruction</a:t>
            </a:r>
            <a:r>
              <a:rPr lang="en-US" altLang="en-US" sz="1400" dirty="0">
                <a:solidFill>
                  <a:schemeClr val="accent5"/>
                </a:solidFill>
              </a:rPr>
              <a:t>.  New York:  The Guilford Press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2363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Power of Reading Aloud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87972"/>
            <a:ext cx="8363415" cy="497901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i="1" dirty="0"/>
              <a:t>	</a:t>
            </a:r>
            <a:r>
              <a:rPr lang="en-US" b="1" i="1" dirty="0">
                <a:solidFill>
                  <a:srgbClr val="006600"/>
                </a:solidFill>
              </a:rPr>
              <a:t>…</a:t>
            </a:r>
            <a:r>
              <a:rPr lang="en-US" sz="28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reading aloud to students is building the knowledge required for their </a:t>
            </a:r>
            <a:r>
              <a:rPr lang="en-US" sz="2800" b="1" i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</a:t>
            </a:r>
            <a:r>
              <a:rPr lang="en-US" sz="28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success as readers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b="1" i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…across the grades…and onward…don’t shortchange older students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5562600"/>
            <a:ext cx="43657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00"/>
                </a:solidFill>
                <a:latin typeface="Gill Sans MT" pitchFamily="34" charset="0"/>
              </a:rPr>
              <a:t>				</a:t>
            </a:r>
            <a:endParaRPr lang="en-US" sz="1400" i="1" dirty="0">
              <a:solidFill>
                <a:srgbClr val="000099"/>
              </a:solidFill>
              <a:latin typeface="Gill Sans MT" pitchFamily="34" charset="0"/>
            </a:endParaRPr>
          </a:p>
          <a:p>
            <a:endParaRPr lang="en-US" i="1" dirty="0">
              <a:solidFill>
                <a:srgbClr val="000099"/>
              </a:solidFill>
              <a:latin typeface="Gill Sans MT" pitchFamily="34" charset="0"/>
            </a:endParaRPr>
          </a:p>
          <a:p>
            <a:r>
              <a:rPr lang="en-US" sz="1400" dirty="0" err="1">
                <a:solidFill>
                  <a:srgbClr val="000099"/>
                </a:solidFill>
                <a:latin typeface="Gill Sans MT" pitchFamily="34" charset="0"/>
              </a:rPr>
              <a:t>Fuhler</a:t>
            </a:r>
            <a:r>
              <a:rPr lang="en-US" sz="1400" dirty="0">
                <a:solidFill>
                  <a:srgbClr val="000099"/>
                </a:solidFill>
                <a:latin typeface="Gill Sans MT" pitchFamily="34" charset="0"/>
              </a:rPr>
              <a:t>, C and Walther,  M. (2007</a:t>
            </a:r>
            <a:r>
              <a:rPr lang="en-US" sz="1400" i="1" dirty="0">
                <a:solidFill>
                  <a:srgbClr val="000099"/>
                </a:solidFill>
                <a:latin typeface="Gill Sans MT" pitchFamily="34" charset="0"/>
              </a:rPr>
              <a:t>) Literature is Back! Using the Best Books for Teaching Readers and Writers Across      </a:t>
            </a:r>
          </a:p>
          <a:p>
            <a:r>
              <a:rPr lang="en-US" sz="1400" i="1" dirty="0">
                <a:solidFill>
                  <a:srgbClr val="000099"/>
                </a:solidFill>
                <a:latin typeface="Gill Sans MT" pitchFamily="34" charset="0"/>
              </a:rPr>
              <a:t>Genres.  </a:t>
            </a:r>
            <a:r>
              <a:rPr lang="en-US" sz="1400" dirty="0">
                <a:solidFill>
                  <a:srgbClr val="000099"/>
                </a:solidFill>
                <a:latin typeface="Gill Sans MT" pitchFamily="34" charset="0"/>
              </a:rPr>
              <a:t>Scholastic. 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61" y="2624602"/>
            <a:ext cx="2813339" cy="187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3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83058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solidFill>
                  <a:srgbClr val="FF00FF"/>
                </a:solidFill>
                <a:latin typeface="Arial Black" panose="020B0A04020102020204" pitchFamily="34" charset="0"/>
              </a:rPr>
              <a:t>  </a:t>
            </a:r>
            <a:r>
              <a:rPr lang="en-US" altLang="en-US" sz="44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Instruction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447800"/>
            <a:ext cx="7010400" cy="4572000"/>
          </a:xfrm>
        </p:spPr>
        <p:txBody>
          <a:bodyPr/>
          <a:lstStyle/>
          <a:p>
            <a:pPr marL="109537" indent="0" eaLnBrk="1" hangingPunct="1">
              <a:lnSpc>
                <a:spcPct val="80000"/>
              </a:lnSpc>
              <a:buClr>
                <a:srgbClr val="FF9900"/>
              </a:buClr>
              <a:buNone/>
            </a:pPr>
            <a:r>
              <a:rPr lang="en-US" alt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EARNEST</a:t>
            </a:r>
            <a:r>
              <a:rPr lang="en-US" altLang="en-US" b="1" dirty="0">
                <a:solidFill>
                  <a:srgbClr val="009999"/>
                </a:solidFill>
              </a:rPr>
              <a:t> </a:t>
            </a:r>
            <a:r>
              <a: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grade 4)</a:t>
            </a:r>
          </a:p>
          <a:p>
            <a:pPr eaLnBrk="1" hangingPunct="1">
              <a:lnSpc>
                <a:spcPct val="8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learning = Word awareness</a:t>
            </a:r>
          </a:p>
          <a:p>
            <a:pPr eaLnBrk="1" hangingPunct="1">
              <a:lnSpc>
                <a:spcPct val="8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in larger environment </a:t>
            </a:r>
          </a:p>
          <a:p>
            <a:pPr marL="109537" indent="0" eaLnBrk="1" hangingPunct="1">
              <a:lnSpc>
                <a:spcPct val="80000"/>
              </a:lnSpc>
              <a:buClr>
                <a:srgbClr val="FF9900"/>
              </a:buClr>
              <a:buSzPct val="100000"/>
              <a:buNone/>
            </a:pP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Deeper understanding of familiar words plus learning additional (related) words</a:t>
            </a:r>
          </a:p>
          <a:p>
            <a:pPr eaLnBrk="1" hangingPunct="1">
              <a:lnSpc>
                <a:spcPct val="8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Explicitly &amp; systematically taught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562600" y="6177171"/>
            <a:ext cx="39624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chemeClr val="accent5"/>
                </a:solidFill>
              </a:rPr>
              <a:t>Beck, I., McKeown, M. and </a:t>
            </a:r>
            <a:r>
              <a:rPr lang="en-US" altLang="en-US" sz="1400" dirty="0" err="1">
                <a:solidFill>
                  <a:schemeClr val="accent5"/>
                </a:solidFill>
              </a:rPr>
              <a:t>Kucan</a:t>
            </a:r>
            <a:r>
              <a:rPr lang="en-US" altLang="en-US" sz="1400" dirty="0">
                <a:solidFill>
                  <a:schemeClr val="accent5"/>
                </a:solidFill>
              </a:rPr>
              <a:t>, L. (2002). </a:t>
            </a:r>
            <a:r>
              <a:rPr lang="en-US" altLang="en-US" sz="1400" i="1" dirty="0">
                <a:solidFill>
                  <a:schemeClr val="accent5"/>
                </a:solidFill>
              </a:rPr>
              <a:t>Bringing words to life:  robust vocabulary instruction</a:t>
            </a:r>
            <a:r>
              <a:rPr lang="en-US" altLang="en-US" sz="1400" dirty="0">
                <a:solidFill>
                  <a:schemeClr val="accent5"/>
                </a:solidFill>
              </a:rPr>
              <a:t>.  New York:  The Guilford Press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49076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8305800" cy="9906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FF00FF"/>
                </a:solidFill>
                <a:latin typeface="Arial Black" panose="020B0A04020102020204" pitchFamily="34" charset="0"/>
              </a:rPr>
              <a:t>     </a:t>
            </a:r>
            <a:r>
              <a:rPr lang="en-US" altLang="en-US" sz="44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Instruction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7315200" cy="5943600"/>
          </a:xfrm>
        </p:spPr>
        <p:txBody>
          <a:bodyPr/>
          <a:lstStyle/>
          <a:p>
            <a:pPr marL="109537" indent="0" eaLnBrk="1" hangingPunct="1">
              <a:lnSpc>
                <a:spcPct val="80000"/>
              </a:lnSpc>
              <a:buClr>
                <a:srgbClr val="FF9900"/>
              </a:buClr>
              <a:buSzPct val="100000"/>
              <a:buNone/>
            </a:pPr>
            <a:r>
              <a:rPr lang="en-US" alt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INFATUATE</a:t>
            </a:r>
            <a:r>
              <a:rPr lang="en-US" alt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(McKeown, grade 7)</a:t>
            </a:r>
          </a:p>
          <a:p>
            <a:pPr eaLnBrk="1" hangingPunct="1"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28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Introduced set of words</a:t>
            </a:r>
          </a:p>
          <a:p>
            <a:pPr marL="109537" indent="0" eaLnBrk="1" hangingPunct="1">
              <a:buClr>
                <a:srgbClr val="FF9900"/>
              </a:buClr>
              <a:buSzPct val="100000"/>
              <a:buNone/>
            </a:pPr>
            <a:endParaRPr lang="en-US" altLang="en-US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 definition</a:t>
            </a:r>
          </a:p>
          <a:p>
            <a:pPr marL="109537" indent="0" eaLnBrk="1" hangingPunct="1">
              <a:buClr>
                <a:srgbClr val="FF9900"/>
              </a:buClr>
              <a:buSzPct val="100000"/>
              <a:buNone/>
            </a:pPr>
            <a:endParaRPr lang="en-US" altLang="en-US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Assigned sentence writing </a:t>
            </a:r>
          </a:p>
          <a:p>
            <a:pPr marL="109537" indent="0" eaLnBrk="1" hangingPunct="1">
              <a:buClr>
                <a:srgbClr val="FF9900"/>
              </a:buClr>
              <a:buSzPct val="100000"/>
              <a:buNone/>
            </a:pPr>
            <a:endParaRPr lang="en-US" altLang="en-US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consideration &amp; discussion</a:t>
            </a:r>
          </a:p>
          <a:p>
            <a:pPr marL="392113" lvl="1" indent="0" eaLnBrk="1" hangingPunct="1">
              <a:lnSpc>
                <a:spcPct val="80000"/>
              </a:lnSpc>
              <a:buClr>
                <a:srgbClr val="FF00FF"/>
              </a:buClr>
              <a:buNone/>
            </a:pPr>
            <a:endParaRPr lang="en-US" altLang="en-US" sz="3600" b="1" dirty="0">
              <a:solidFill>
                <a:srgbClr val="009999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 dirty="0">
              <a:solidFill>
                <a:srgbClr val="009999"/>
              </a:solidFill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486400" y="6177171"/>
            <a:ext cx="38862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chemeClr val="accent5"/>
                </a:solidFill>
              </a:rPr>
              <a:t>Beck, I., McKeown, M. and </a:t>
            </a:r>
            <a:r>
              <a:rPr lang="en-US" altLang="en-US" sz="1400" dirty="0" err="1">
                <a:solidFill>
                  <a:schemeClr val="accent5"/>
                </a:solidFill>
              </a:rPr>
              <a:t>Kucan</a:t>
            </a:r>
            <a:r>
              <a:rPr lang="en-US" altLang="en-US" sz="1400" dirty="0">
                <a:solidFill>
                  <a:schemeClr val="accent5"/>
                </a:solidFill>
              </a:rPr>
              <a:t>, L. (2002). </a:t>
            </a:r>
            <a:r>
              <a:rPr lang="en-US" altLang="en-US" sz="1400" i="1" dirty="0">
                <a:solidFill>
                  <a:schemeClr val="accent5"/>
                </a:solidFill>
              </a:rPr>
              <a:t>Bringing words to life:  robust vocabulary instruction</a:t>
            </a:r>
            <a:r>
              <a:rPr lang="en-US" altLang="en-US" sz="1400" dirty="0">
                <a:solidFill>
                  <a:schemeClr val="accent5"/>
                </a:solidFill>
              </a:rPr>
              <a:t>.  New York:  The Guilford Press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667417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305800" cy="9906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FF00FF"/>
                </a:solidFill>
                <a:latin typeface="Arial Black" panose="020B0A04020102020204" pitchFamily="34" charset="0"/>
              </a:rPr>
              <a:t>  </a:t>
            </a:r>
            <a:r>
              <a:rPr lang="en-US" altLang="en-US" sz="44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Instruction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05000"/>
            <a:ext cx="73152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INFATUATE </a:t>
            </a:r>
            <a:r>
              <a:rPr lang="en-US" altLang="en-US" sz="1800" b="1" dirty="0">
                <a:solidFill>
                  <a:schemeClr val="accent4"/>
                </a:solidFill>
              </a:rPr>
              <a:t>(McKeown, grade 7)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u="sng" dirty="0">
              <a:solidFill>
                <a:srgbClr val="009999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00000"/>
              <a:buFont typeface="Times" panose="02020603050405020304" pitchFamily="18" charset="0"/>
              <a:buChar char="•"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Talking about meaning and sharing reactions in contrast to memorizing definitions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00000"/>
              <a:buFont typeface="Times" panose="02020603050405020304" pitchFamily="18" charset="0"/>
              <a:buChar char="•"/>
            </a:pPr>
            <a:endParaRPr lang="en-US" altLang="en-US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00000"/>
              <a:buFont typeface="Times" panose="02020603050405020304" pitchFamily="18" charset="0"/>
              <a:buChar char="•"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 definitions are a very limited form of understanding the meaning(s) of a word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b="1" dirty="0">
              <a:solidFill>
                <a:srgbClr val="009999"/>
              </a:solidFill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486400" y="6177171"/>
            <a:ext cx="39624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chemeClr val="accent5"/>
                </a:solidFill>
              </a:rPr>
              <a:t>Beck, I., McKeown, M. and </a:t>
            </a:r>
            <a:r>
              <a:rPr lang="en-US" altLang="en-US" sz="1400" dirty="0" err="1">
                <a:solidFill>
                  <a:schemeClr val="accent5"/>
                </a:solidFill>
              </a:rPr>
              <a:t>Kucan</a:t>
            </a:r>
            <a:r>
              <a:rPr lang="en-US" altLang="en-US" sz="1400" dirty="0">
                <a:solidFill>
                  <a:schemeClr val="accent5"/>
                </a:solidFill>
              </a:rPr>
              <a:t>, L. (2002). </a:t>
            </a:r>
            <a:r>
              <a:rPr lang="en-US" altLang="en-US" sz="1400" i="1" dirty="0">
                <a:solidFill>
                  <a:schemeClr val="accent5"/>
                </a:solidFill>
              </a:rPr>
              <a:t>Bringing words to life:  robust vocabulary instruction</a:t>
            </a:r>
            <a:r>
              <a:rPr lang="en-US" altLang="en-US" sz="1400" dirty="0">
                <a:solidFill>
                  <a:schemeClr val="accent5"/>
                </a:solidFill>
              </a:rPr>
              <a:t>.  New York:  The Guilford Press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26962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6650" y="6408738"/>
            <a:ext cx="1527175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fld id="{145383B2-6B09-4309-B578-562E480C3AD8}" type="slidenum">
              <a:rPr lang="en-US" altLang="en-US" sz="2800" kern="0">
                <a:solidFill>
                  <a:schemeClr val="accent4"/>
                </a:solidFill>
              </a:rPr>
              <a:pPr>
                <a:spcBef>
                  <a:spcPct val="0"/>
                </a:spcBef>
                <a:buNone/>
              </a:pPr>
              <a:t>43</a:t>
            </a:fld>
            <a:endParaRPr lang="en-US" altLang="en-US" sz="2800" kern="0" dirty="0">
              <a:solidFill>
                <a:schemeClr val="accent4"/>
              </a:solidFill>
            </a:endParaRP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000250"/>
            <a:ext cx="8153400" cy="37909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intended to say….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</a:t>
            </a:r>
            <a:r>
              <a:rPr lang="en-US" altLang="en-US" sz="32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heartily</a:t>
            </a:r>
            <a:r>
              <a:rPr lang="en-US" alt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sorry for all my sins.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Instead, I said…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3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</a:t>
            </a:r>
            <a:r>
              <a:rPr lang="en-US" altLang="en-US" sz="36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hardly</a:t>
            </a:r>
            <a:r>
              <a:rPr lang="en-US" altLang="en-US" sz="3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sorry for all my sins.</a:t>
            </a: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6515100" y="4914901"/>
            <a:ext cx="1200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2800" ker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32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46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138"/>
            <a:ext cx="9067800" cy="4525962"/>
          </a:xfrm>
        </p:spPr>
        <p:txBody>
          <a:bodyPr/>
          <a:lstStyle/>
          <a:p>
            <a:pPr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Onomastics: </a:t>
            </a: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 of people, places, etc.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Expressions: </a:t>
            </a: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idioms, slang, slogans, etc.</a:t>
            </a:r>
            <a:endParaRPr lang="en-US" sz="28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Figures of Speech: </a:t>
            </a: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similes, metaphors, etc.</a:t>
            </a:r>
          </a:p>
          <a:p>
            <a:pPr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Word Associations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synonyms, homophone, etc.</a:t>
            </a:r>
          </a:p>
          <a:p>
            <a:pPr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Word Formations: </a:t>
            </a: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acronyms, portmanteaus, etc.</a:t>
            </a:r>
          </a:p>
          <a:p>
            <a:pPr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Word Manipulations: </a:t>
            </a: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palindromes, anagrams, etc.</a:t>
            </a:r>
          </a:p>
          <a:p>
            <a:pPr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Word Games: </a:t>
            </a: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alphabetic, tongue twisters, etc.</a:t>
            </a:r>
          </a:p>
          <a:p>
            <a:pPr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Ambiguities: </a:t>
            </a: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ambiguous words, phrases, etc.</a:t>
            </a:r>
          </a:p>
          <a:p>
            <a:pPr marL="109537" indent="0">
              <a:buNone/>
            </a:pP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9900"/>
                </a:solidFill>
                <a:latin typeface="Berlin Sans FB Demi" panose="020E0802020502020306" pitchFamily="34" charset="0"/>
              </a:rPr>
              <a:t>Categories of Word Play</a:t>
            </a:r>
          </a:p>
        </p:txBody>
      </p:sp>
      <p:pic>
        <p:nvPicPr>
          <p:cNvPr id="4" name="Picture 15" descr="Image result for clip art for clip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638"/>
            <a:ext cx="1295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6200" y="914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Handout</a:t>
            </a:r>
          </a:p>
          <a:p>
            <a:pPr algn="ctr"/>
            <a:r>
              <a:rPr lang="en-US" b="1">
                <a:solidFill>
                  <a:schemeClr val="accent5"/>
                </a:solidFill>
              </a:rPr>
              <a:t>9 &amp; 10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858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96875"/>
            <a:ext cx="7315200" cy="1050925"/>
          </a:xfrm>
        </p:spPr>
        <p:txBody>
          <a:bodyPr/>
          <a:lstStyle/>
          <a:p>
            <a:pPr eaLnBrk="1" hangingPunct="1"/>
            <a:r>
              <a:rPr lang="en-US" altLang="en-US" sz="6000" b="0" dirty="0">
                <a:solidFill>
                  <a:schemeClr val="accent3"/>
                </a:solidFill>
                <a:latin typeface="Arial Black" panose="020B0A04020102020204" pitchFamily="34" charset="0"/>
              </a:rPr>
              <a:t>BIG</a:t>
            </a:r>
            <a:r>
              <a:rPr lang="en-US" altLang="en-US" sz="4400" b="0" dirty="0">
                <a:solidFill>
                  <a:schemeClr val="accent3"/>
                </a:solidFill>
                <a:latin typeface="Arial Black" panose="020B0A04020102020204" pitchFamily="34" charset="0"/>
              </a:rPr>
              <a:t> Idea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5029200" y="5742310"/>
            <a:ext cx="4191000" cy="11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 i="0" dirty="0">
                <a:solidFill>
                  <a:schemeClr val="accent5"/>
                </a:solidFill>
                <a:latin typeface="+mn-lt"/>
              </a:rPr>
              <a:t>Graves, M.  (2006).  </a:t>
            </a:r>
            <a:r>
              <a:rPr lang="en-US" altLang="en-US" sz="1400" b="1" dirty="0">
                <a:solidFill>
                  <a:schemeClr val="accent5"/>
                </a:solidFill>
                <a:latin typeface="+mn-lt"/>
              </a:rPr>
              <a:t>The Vocabulary Book:  Learning &amp; Instruction.</a:t>
            </a:r>
            <a:r>
              <a:rPr lang="en-US" altLang="en-US" sz="1400" b="1" i="0" dirty="0">
                <a:solidFill>
                  <a:schemeClr val="accent5"/>
                </a:solidFill>
                <a:latin typeface="+mn-lt"/>
              </a:rPr>
              <a:t>  NY: Teaching Press.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 i="0" dirty="0">
                <a:solidFill>
                  <a:schemeClr val="accent5"/>
                </a:solidFill>
                <a:latin typeface="+mn-lt"/>
              </a:rPr>
              <a:t> Baumann, J. and </a:t>
            </a:r>
            <a:r>
              <a:rPr lang="en-US" altLang="en-US" sz="1400" b="1" i="0" dirty="0" err="1">
                <a:solidFill>
                  <a:schemeClr val="accent5"/>
                </a:solidFill>
                <a:latin typeface="+mn-lt"/>
              </a:rPr>
              <a:t>Kame’enui</a:t>
            </a:r>
            <a:r>
              <a:rPr lang="en-US" altLang="en-US" sz="1400" b="1" i="0" dirty="0">
                <a:solidFill>
                  <a:schemeClr val="accent5"/>
                </a:solidFill>
                <a:latin typeface="+mn-lt"/>
              </a:rPr>
              <a:t>, E. (eds.) (2004) </a:t>
            </a:r>
            <a:r>
              <a:rPr lang="en-US" altLang="en-US" sz="1400" b="1" dirty="0">
                <a:solidFill>
                  <a:schemeClr val="accent5"/>
                </a:solidFill>
                <a:latin typeface="+mn-lt"/>
              </a:rPr>
              <a:t>Vocabulary Instruction Research to Practice, </a:t>
            </a:r>
            <a:r>
              <a:rPr lang="en-US" altLang="en-US" sz="1400" b="1" i="0" dirty="0">
                <a:solidFill>
                  <a:schemeClr val="accent5"/>
                </a:solidFill>
                <a:latin typeface="+mn-lt"/>
              </a:rPr>
              <a:t>NY: Guilford Press </a:t>
            </a:r>
          </a:p>
        </p:txBody>
      </p:sp>
      <p:pic>
        <p:nvPicPr>
          <p:cNvPr id="5325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838"/>
            <a:ext cx="3535363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38084" y="1600200"/>
            <a:ext cx="50581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VOCABULARY</a:t>
            </a:r>
          </a:p>
        </p:txBody>
      </p:sp>
      <p:pic>
        <p:nvPicPr>
          <p:cNvPr id="5325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5763"/>
            <a:ext cx="21336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2181225" cy="1447800"/>
          </a:xfrm>
        </p:spPr>
      </p:pic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2209800" y="2672477"/>
            <a:ext cx="67818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FF00FF"/>
              </a:buClr>
              <a:buFontTx/>
              <a:buNone/>
            </a:pPr>
            <a:r>
              <a:rPr lang="en-US" altLang="en-US" sz="3600" b="1" dirty="0">
                <a:solidFill>
                  <a:schemeClr val="accent4"/>
                </a:solidFill>
                <a:highlight>
                  <a:srgbClr val="FFFF00"/>
                </a:highlight>
              </a:rPr>
              <a:t>OPPORTUNITIES for ALL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FF00FF"/>
              </a:buClr>
              <a:buFontTx/>
              <a:buNone/>
            </a:pPr>
            <a:r>
              <a:rPr lang="en-US" altLang="en-US" sz="3600" b="1" dirty="0">
                <a:solidFill>
                  <a:schemeClr val="accent4"/>
                </a:solidFill>
                <a:highlight>
                  <a:srgbClr val="FFFF00"/>
                </a:highlight>
              </a:rPr>
              <a:t>to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FF"/>
              </a:buClr>
              <a:buFontTx/>
              <a:buNone/>
            </a:pPr>
            <a:r>
              <a:rPr lang="en-US" altLang="en-US" sz="3600" b="1" dirty="0">
                <a:solidFill>
                  <a:schemeClr val="accent4"/>
                </a:solidFill>
                <a:highlight>
                  <a:srgbClr val="FFFF00"/>
                </a:highlight>
              </a:rPr>
              <a:t>ACTIVELY ENGAGE With Text</a:t>
            </a:r>
          </a:p>
        </p:txBody>
      </p:sp>
      <p:pic>
        <p:nvPicPr>
          <p:cNvPr id="53257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213201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139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3452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752600" y="1447800"/>
            <a:ext cx="57912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</a:rPr>
              <a:t>If you hear a word--on TV, on the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</a:rPr>
              <a:t>radio, on the street, or at home--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</a:rPr>
              <a:t>you can earn 1 point.  Tell the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</a:rPr>
              <a:t>teacher where you heard or saw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4"/>
                </a:solidFill>
              </a:rPr>
              <a:t>the word and how it was used.</a:t>
            </a:r>
            <a:endParaRPr lang="en-US" altLang="en-US" sz="1800" dirty="0">
              <a:solidFill>
                <a:schemeClr val="accent4"/>
              </a:solidFill>
            </a:endParaRPr>
          </a:p>
        </p:txBody>
      </p:sp>
      <p:sp>
        <p:nvSpPr>
          <p:cNvPr id="101380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4724400" y="4419600"/>
            <a:ext cx="4038600" cy="1295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Word Wildcat</a:t>
            </a:r>
          </a:p>
        </p:txBody>
      </p:sp>
      <p:sp>
        <p:nvSpPr>
          <p:cNvPr id="101381" name="WordArt 6"/>
          <p:cNvSpPr>
            <a:spLocks noChangeArrowheads="1" noChangeShapeType="1" noTextEdit="1"/>
          </p:cNvSpPr>
          <p:nvPr/>
        </p:nvSpPr>
        <p:spPr bwMode="auto">
          <a:xfrm>
            <a:off x="152400" y="4495800"/>
            <a:ext cx="28956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Word Watcher</a:t>
            </a:r>
          </a:p>
        </p:txBody>
      </p:sp>
      <p:sp>
        <p:nvSpPr>
          <p:cNvPr id="101382" name="Text Box 7"/>
          <p:cNvSpPr txBox="1">
            <a:spLocks noChangeArrowheads="1"/>
          </p:cNvSpPr>
          <p:nvPr/>
        </p:nvSpPr>
        <p:spPr bwMode="auto">
          <a:xfrm>
            <a:off x="5410200" y="6084838"/>
            <a:ext cx="403860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chemeClr val="accent5"/>
                </a:solidFill>
              </a:rPr>
              <a:t>Beck, I., McKeown, M. and </a:t>
            </a:r>
            <a:r>
              <a:rPr lang="en-US" altLang="en-US" sz="1400" dirty="0" err="1">
                <a:solidFill>
                  <a:schemeClr val="accent5"/>
                </a:solidFill>
              </a:rPr>
              <a:t>Kucan</a:t>
            </a:r>
            <a:r>
              <a:rPr lang="en-US" altLang="en-US" sz="1400" dirty="0">
                <a:solidFill>
                  <a:schemeClr val="accent5"/>
                </a:solidFill>
              </a:rPr>
              <a:t>, L. (2002). </a:t>
            </a:r>
            <a:r>
              <a:rPr lang="en-US" altLang="en-US" sz="1400" i="1" dirty="0">
                <a:solidFill>
                  <a:schemeClr val="accent5"/>
                </a:solidFill>
              </a:rPr>
              <a:t>Bringing words to life:  robust vocabulary instruction</a:t>
            </a:r>
            <a:r>
              <a:rPr lang="en-US" altLang="en-US" sz="1400" dirty="0">
                <a:solidFill>
                  <a:schemeClr val="accent5"/>
                </a:solidFill>
              </a:rPr>
              <a:t>.  New York:  The Guilford Press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1905000" y="304800"/>
            <a:ext cx="533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6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</a:rPr>
              <a:t>Word Wizard</a:t>
            </a:r>
            <a:endParaRPr lang="en-US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83749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FF9900"/>
                </a:solidFill>
                <a:latin typeface="Berlin Sans FB Demi" panose="020E0802020502020306" pitchFamily="34" charset="0"/>
              </a:rPr>
              <a:t>Suggested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95862"/>
          </a:xfrm>
        </p:spPr>
        <p:txBody>
          <a:bodyPr>
            <a:normAutofit fontScale="92500" lnSpcReduction="20000"/>
          </a:bodyPr>
          <a:lstStyle/>
          <a:p>
            <a:pPr marL="205740" indent="-205740" eaLnBrk="1" fontAlgn="auto" hangingPunct="1">
              <a:spcBef>
                <a:spcPts val="435"/>
              </a:spcBef>
              <a:spcAft>
                <a:spcPts val="0"/>
              </a:spcAft>
              <a:buNone/>
              <a:defRPr/>
            </a:pPr>
            <a:endParaRPr lang="en-US" dirty="0"/>
          </a:p>
          <a:p>
            <a:pPr marL="205740" indent="-205740" eaLnBrk="1" fontAlgn="auto" hangingPunct="1">
              <a:spcBef>
                <a:spcPts val="435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www.fcrr.org</a:t>
            </a: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practice activities for vocabulary for grades K-5 (can be easily adapted) </a:t>
            </a:r>
          </a:p>
          <a:p>
            <a:pPr marL="205740" indent="-205740" eaLnBrk="1" fontAlgn="auto" hangingPunct="1">
              <a:spcBef>
                <a:spcPts val="435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www.scoe.org</a:t>
            </a: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Anita Archer’s vocabulary instruction videos &amp; Kevin Feldman’s presentations a &amp; B</a:t>
            </a:r>
          </a:p>
          <a:p>
            <a:pPr marL="205740" indent="-205740" eaLnBrk="1" fontAlgn="auto" hangingPunct="1">
              <a:spcBef>
                <a:spcPts val="435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www.freereading.org</a:t>
            </a: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Includes a wide variety of learning activities to develop and sharpen reading skills</a:t>
            </a:r>
          </a:p>
          <a:p>
            <a:pPr marL="205740" indent="-205740" eaLnBrk="1" fontAlgn="auto" hangingPunct="1">
              <a:spcBef>
                <a:spcPts val="435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www.interventioncentral.org</a:t>
            </a: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Various reading interventions are explored and recommendations given</a:t>
            </a:r>
          </a:p>
          <a:p>
            <a:pPr marL="205740" indent="-205740" eaLnBrk="1" fontAlgn="auto" hangingPunct="1">
              <a:spcBef>
                <a:spcPts val="435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www.readingrockets.org</a:t>
            </a: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Provides strategies for working with struggling readers, lessons, webcasts, techniques for teaching reading and podcasts to see it all in action</a:t>
            </a:r>
          </a:p>
          <a:p>
            <a:pPr marL="205740" indent="-205740" eaLnBrk="1" fontAlgn="auto" hangingPunct="1">
              <a:spcBef>
                <a:spcPts val="435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>
                <a:latin typeface="Perpetua" panose="02020502060401020303" pitchFamily="18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www.longman.com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dictionary with student-friendly explanations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" indent="-205740" eaLnBrk="1" fontAlgn="auto" hangingPunct="1">
              <a:spcBef>
                <a:spcPts val="435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" indent="-205740" eaLnBrk="1" fontAlgn="auto" hangingPunct="1">
              <a:spcBef>
                <a:spcPts val="435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" indent="-205740" eaLnBrk="1" fontAlgn="auto" hangingPunct="1">
              <a:spcBef>
                <a:spcPts val="435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4" name="Picture 15" descr="Image result for clip art for clipboar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638"/>
            <a:ext cx="1295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43800" y="84613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Handouts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11 A &amp; B </a:t>
            </a:r>
          </a:p>
        </p:txBody>
      </p:sp>
    </p:spTree>
    <p:extLst>
      <p:ext uri="{BB962C8B-B14F-4D97-AF65-F5344CB8AC3E}">
        <p14:creationId xmlns:p14="http://schemas.microsoft.com/office/powerpoint/2010/main" val="21635951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4488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>
                <a:solidFill>
                  <a:srgbClr val="FF9900"/>
                </a:solidFill>
                <a:latin typeface="Berlin Sans FB Demi" panose="020E0802020502020306" pitchFamily="34" charset="0"/>
              </a:rPr>
              <a:t>Vocabulary is a lifelong pursuit….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010400" cy="4495800"/>
          </a:xfrm>
        </p:spPr>
        <p:txBody>
          <a:bodyPr/>
          <a:lstStyle/>
          <a:p>
            <a:pPr marL="109537" indent="0" eaLnBrk="1" hangingPunct="1">
              <a:lnSpc>
                <a:spcPct val="200000"/>
              </a:lnSpc>
              <a:buNone/>
            </a:pPr>
            <a:r>
              <a:rPr lang="en-US" altLang="en-US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knowledge is not something that can ever be fully mastered; it is something that expands and deepens over the course of a lifetime. 		</a:t>
            </a:r>
            <a:r>
              <a:rPr lang="en-US" alt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(Stahl, 2005)</a:t>
            </a:r>
          </a:p>
          <a:p>
            <a:pPr marL="109537" indent="0" eaLnBrk="1" hangingPunct="1">
              <a:lnSpc>
                <a:spcPct val="200000"/>
              </a:lnSpc>
              <a:buNone/>
            </a:pPr>
            <a:endParaRPr lang="en-US" altLang="en-US" sz="28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eaLnBrk="1" hangingPunct="1">
              <a:buNone/>
            </a:pPr>
            <a:endParaRPr lang="en-US" altLang="en-US" dirty="0"/>
          </a:p>
          <a:p>
            <a:pPr marL="109537" indent="0" eaLnBrk="1" hangingPunct="1">
              <a:buNone/>
            </a:pPr>
            <a:r>
              <a:rPr lang="en-US" alt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dirty="0"/>
          </a:p>
        </p:txBody>
      </p:sp>
      <p:pic>
        <p:nvPicPr>
          <p:cNvPr id="4" name="Picture 15" descr="Image result for clip art for clip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591050"/>
            <a:ext cx="1943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15200" y="55258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Handout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9564378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457200"/>
            <a:ext cx="9144000" cy="34099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Viner Hand ITC" panose="03070502030502020203" pitchFamily="66" charset="0"/>
              </a:rPr>
              <a:t>Good readers know more words, see more shades of meaning. Their worlds are larger.</a:t>
            </a:r>
          </a:p>
        </p:txBody>
      </p:sp>
      <p:pic>
        <p:nvPicPr>
          <p:cNvPr id="148484" name="Picture 4" descr="MPj039596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4477"/>
            <a:ext cx="9220200" cy="392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65164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annfiala@readinginstructionco.com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627" y="274638"/>
            <a:ext cx="7259448" cy="1141567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9900"/>
                </a:solidFill>
                <a:latin typeface="Berlin Sans FB Demi" panose="020E0802020502020306" pitchFamily="34" charset="0"/>
              </a:rPr>
              <a:t>Reading aloud quality children’s literature can…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5190" y="1806497"/>
            <a:ext cx="751592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0099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chemeClr val="accent4"/>
                </a:solidFill>
              </a:rPr>
              <a:t>	be a Lit Bit…that changes the      	tone of the classroom agenda</a:t>
            </a:r>
          </a:p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accent4"/>
              </a:solidFill>
            </a:endParaRPr>
          </a:p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4"/>
                </a:solidFill>
              </a:rPr>
              <a:t>  	broaden &amp; deepen background           	knowledge, especially ELLs</a:t>
            </a:r>
          </a:p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accent4"/>
              </a:solidFill>
            </a:endParaRPr>
          </a:p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4"/>
                </a:solidFill>
              </a:rPr>
              <a:t> 	 heighten interest in a </a:t>
            </a:r>
          </a:p>
          <a:p>
            <a:pPr>
              <a:buClr>
                <a:srgbClr val="FF9900"/>
              </a:buClr>
            </a:pPr>
            <a:r>
              <a:rPr lang="en-US" sz="2800" b="1" dirty="0">
                <a:solidFill>
                  <a:schemeClr val="accent4"/>
                </a:solidFill>
              </a:rPr>
              <a:t>          particular genre or topic</a:t>
            </a:r>
          </a:p>
          <a:p>
            <a:endParaRPr lang="en-US" dirty="0"/>
          </a:p>
        </p:txBody>
      </p:sp>
      <p:pic>
        <p:nvPicPr>
          <p:cNvPr id="7" name="Picture 9" descr="j0396078"/>
          <p:cNvPicPr>
            <a:picLocks noChangeAspect="1" noChangeArrowheads="1"/>
          </p:cNvPicPr>
          <p:nvPr/>
        </p:nvPicPr>
        <p:blipFill>
          <a:blip r:embed="rId2" cstate="print"/>
          <a:srcRect l="8322"/>
          <a:stretch>
            <a:fillRect/>
          </a:stretch>
        </p:blipFill>
        <p:spPr bwMode="auto">
          <a:xfrm>
            <a:off x="7860741" y="972166"/>
            <a:ext cx="1283259" cy="2071631"/>
          </a:xfrm>
          <a:prstGeom prst="rect">
            <a:avLst/>
          </a:prstGeom>
          <a:noFill/>
        </p:spPr>
      </p:pic>
      <p:pic>
        <p:nvPicPr>
          <p:cNvPr id="8" name="Picture 4" descr="Picture2"/>
          <p:cNvPicPr>
            <a:picLocks noChangeAspect="1" noChangeArrowheads="1"/>
          </p:cNvPicPr>
          <p:nvPr/>
        </p:nvPicPr>
        <p:blipFill>
          <a:blip r:embed="rId3" cstate="print"/>
          <a:srcRect l="22279" t="10000" r="24212"/>
          <a:stretch>
            <a:fillRect/>
          </a:stretch>
        </p:blipFill>
        <p:spPr bwMode="auto">
          <a:xfrm>
            <a:off x="7863840" y="3535912"/>
            <a:ext cx="1316056" cy="187428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919" y="5394652"/>
            <a:ext cx="2316681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72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627" y="274638"/>
            <a:ext cx="7259448" cy="1141567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Comic Sans MS" pitchFamily="66" charset="0"/>
              </a:rPr>
              <a:t>Reading aloud quality children’s literature can…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5940" y="2268497"/>
            <a:ext cx="75159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00"/>
              </a:buClr>
              <a:buFont typeface="Wingdings" pitchFamily="2" charset="2"/>
              <a:buChar char=""/>
            </a:pPr>
            <a:r>
              <a:rPr lang="en-US" sz="3200" b="1" dirty="0">
                <a:solidFill>
                  <a:srgbClr val="000099"/>
                </a:solidFill>
                <a:latin typeface="Comic Sans MS" pitchFamily="66" charset="0"/>
              </a:rPr>
              <a:t>  touch emotions</a:t>
            </a:r>
          </a:p>
          <a:p>
            <a:pPr>
              <a:buClr>
                <a:srgbClr val="006600"/>
              </a:buClr>
              <a:buFont typeface="Wingdings" pitchFamily="2" charset="2"/>
              <a:buChar char=""/>
            </a:pPr>
            <a:endParaRPr lang="en-US" sz="3200" b="1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"/>
            </a:pPr>
            <a:r>
              <a:rPr lang="en-US" sz="3200" b="1" dirty="0">
                <a:solidFill>
                  <a:srgbClr val="000099"/>
                </a:solidFill>
                <a:latin typeface="Comic Sans MS" pitchFamily="66" charset="0"/>
              </a:rPr>
              <a:t>  validate us as human beings</a:t>
            </a:r>
          </a:p>
          <a:p>
            <a:pPr>
              <a:buClr>
                <a:srgbClr val="006600"/>
              </a:buClr>
            </a:pPr>
            <a:endParaRPr lang="en-US" sz="3200" b="1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"/>
            </a:pPr>
            <a:r>
              <a:rPr lang="en-US" sz="3200" b="1" dirty="0">
                <a:solidFill>
                  <a:srgbClr val="000099"/>
                </a:solidFill>
                <a:latin typeface="Comic Sans MS" pitchFamily="66" charset="0"/>
              </a:rPr>
              <a:t>  be the basis for teaching</a:t>
            </a:r>
          </a:p>
          <a:p>
            <a:pPr>
              <a:buClr>
                <a:srgbClr val="006600"/>
              </a:buClr>
            </a:pPr>
            <a:r>
              <a:rPr lang="en-US" sz="3200" b="1" dirty="0">
                <a:solidFill>
                  <a:srgbClr val="000099"/>
                </a:solidFill>
                <a:latin typeface="Comic Sans MS" pitchFamily="66" charset="0"/>
              </a:rPr>
              <a:t>     essential skills &amp; strategies</a:t>
            </a:r>
          </a:p>
          <a:p>
            <a:pPr>
              <a:buFont typeface="Wingdings" pitchFamily="2" charset="2"/>
              <a:buChar char=""/>
            </a:pPr>
            <a:endParaRPr lang="en-US" dirty="0"/>
          </a:p>
        </p:txBody>
      </p:sp>
      <p:pic>
        <p:nvPicPr>
          <p:cNvPr id="1026" name="Picture 2" descr="C:\Documents and Settings\Ann Fiala\My Documents\My Pictures\Baby Ben\DSCN0945.JPG"/>
          <p:cNvPicPr>
            <a:picLocks noChangeAspect="1" noChangeArrowheads="1"/>
          </p:cNvPicPr>
          <p:nvPr/>
        </p:nvPicPr>
        <p:blipFill>
          <a:blip r:embed="rId2" cstate="print"/>
          <a:srcRect l="10731" r="12754"/>
          <a:stretch>
            <a:fillRect/>
          </a:stretch>
        </p:blipFill>
        <p:spPr bwMode="auto">
          <a:xfrm>
            <a:off x="7315200" y="2512268"/>
            <a:ext cx="1838419" cy="1886845"/>
          </a:xfrm>
          <a:prstGeom prst="rect">
            <a:avLst/>
          </a:prstGeom>
          <a:noFill/>
        </p:spPr>
      </p:pic>
      <p:pic>
        <p:nvPicPr>
          <p:cNvPr id="6" name="Picture 5" descr="kids laughing at des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0212" y="1124227"/>
            <a:ext cx="1823404" cy="1387964"/>
          </a:xfrm>
          <a:prstGeom prst="rect">
            <a:avLst/>
          </a:prstGeom>
        </p:spPr>
      </p:pic>
      <p:pic>
        <p:nvPicPr>
          <p:cNvPr id="8" name="Picture 7" descr="teacher w ki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6962" y="4400362"/>
            <a:ext cx="1830669" cy="1114919"/>
          </a:xfrm>
          <a:prstGeom prst="rect">
            <a:avLst/>
          </a:prstGeom>
        </p:spPr>
      </p:pic>
      <p:pic>
        <p:nvPicPr>
          <p:cNvPr id="13" name="Picture 12" descr="walk in the dese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325" y="5464744"/>
            <a:ext cx="1857676" cy="13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3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648200"/>
          </a:xfrm>
        </p:spPr>
        <p:txBody>
          <a:bodyPr/>
          <a:lstStyle/>
          <a:p>
            <a:pPr marL="109537" indent="0">
              <a:lnSpc>
                <a:spcPct val="200000"/>
              </a:lnSpc>
              <a:buNone/>
            </a:pPr>
            <a:r>
              <a:rPr lang="en-US" sz="32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aloud </a:t>
            </a:r>
            <a:r>
              <a:rPr lang="en-US" sz="3200" b="1" i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32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children </a:t>
            </a:r>
            <a:r>
              <a:rPr lang="en-US" sz="3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an essential component to VOCABULARY and is one of the most important activities for preparing to succeed as readers.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265" y="5083910"/>
            <a:ext cx="2572735" cy="1774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5698">
            <a:off x="2942451" y="4650538"/>
            <a:ext cx="3517330" cy="238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556" y="5156136"/>
            <a:ext cx="2383756" cy="1701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76200"/>
            <a:ext cx="1417586" cy="167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96200" y="838200"/>
            <a:ext cx="111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Handout </a:t>
            </a:r>
          </a:p>
          <a:p>
            <a:pPr algn="ctr"/>
            <a:r>
              <a:rPr lang="en-US" b="1" dirty="0">
                <a:solidFill>
                  <a:schemeClr val="accent5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3563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43245"/>
            <a:ext cx="7010400" cy="1446550"/>
          </a:xfr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400" dirty="0">
                <a:solidFill>
                  <a:schemeClr val="accent3"/>
                </a:solidFill>
                <a:latin typeface="Berlin Sans FB Demi" panose="020E0802020502020306" pitchFamily="34" charset="0"/>
              </a:rPr>
              <a:t>Promote Vocabulary Development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543800" cy="4470455"/>
          </a:xfr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 &amp; share a variety books with </a:t>
            </a:r>
            <a:r>
              <a:rPr lang="en-US" altLang="en-US" sz="3600" b="1" u="sng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differerent</a:t>
            </a:r>
            <a:r>
              <a:rPr lang="en-US" altLang="en-US" sz="3600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Levels of difficulty</a:t>
            </a:r>
          </a:p>
          <a:p>
            <a:pPr lvl="2" eaLnBrk="1" hangingPunct="1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3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Reading Levels</a:t>
            </a:r>
          </a:p>
          <a:p>
            <a:pPr lvl="2" eaLnBrk="1" hangingPunct="1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3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Complexity of concepts</a:t>
            </a:r>
          </a:p>
          <a:p>
            <a:pPr eaLnBrk="1" hangingPunct="1"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Genres</a:t>
            </a:r>
          </a:p>
          <a:p>
            <a:pPr eaLnBrk="1" hangingPunct="1"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3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Purposes</a:t>
            </a:r>
          </a:p>
          <a:p>
            <a:pPr marL="392113" lvl="1" indent="0" eaLnBrk="1" hangingPunct="1">
              <a:buClr>
                <a:schemeClr val="accent3"/>
              </a:buClr>
              <a:buSzPct val="80000"/>
              <a:buNone/>
            </a:pPr>
            <a:endParaRPr lang="en-US" altLang="en-US" b="1" dirty="0"/>
          </a:p>
        </p:txBody>
      </p:sp>
      <p:sp>
        <p:nvSpPr>
          <p:cNvPr id="105477" name="Text Box 6"/>
          <p:cNvSpPr txBox="1">
            <a:spLocks noChangeArrowheads="1"/>
          </p:cNvSpPr>
          <p:nvPr/>
        </p:nvSpPr>
        <p:spPr bwMode="auto">
          <a:xfrm>
            <a:off x="4572000" y="5791200"/>
            <a:ext cx="4800600" cy="100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chemeClr val="accent4"/>
                </a:solidFill>
              </a:rPr>
              <a:t>Texas Education Agency. (2002). </a:t>
            </a:r>
            <a:r>
              <a:rPr lang="en-US" altLang="en-US" sz="1400" i="1" dirty="0">
                <a:solidFill>
                  <a:schemeClr val="accent4"/>
                </a:solidFill>
              </a:rPr>
              <a:t>Promoting vocabulary development.  Components of effective vocabulary instruction. </a:t>
            </a:r>
            <a:r>
              <a:rPr lang="en-US" altLang="en-US" sz="1400" dirty="0">
                <a:solidFill>
                  <a:schemeClr val="accent4"/>
                </a:solidFill>
              </a:rPr>
              <a:t>Retrieved June 25, 2002, from Texas Education Agency.  </a:t>
            </a:r>
            <a:r>
              <a:rPr lang="en-US" altLang="en-US" sz="1400" dirty="0">
                <a:solidFill>
                  <a:schemeClr val="accent4"/>
                </a:solidFill>
                <a:hlinkClick r:id="rId4"/>
              </a:rPr>
              <a:t>http://www.tea.state.tx.us/reading/practices/redbk5.pdf</a:t>
            </a:r>
            <a:endParaRPr lang="en-US" altLang="en-US" sz="1400" dirty="0">
              <a:solidFill>
                <a:schemeClr val="accent4"/>
              </a:solidFill>
            </a:endParaRPr>
          </a:p>
        </p:txBody>
      </p:sp>
      <p:pic>
        <p:nvPicPr>
          <p:cNvPr id="5" name="Picture 15" descr="Image result for clip art for clipbo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634" y="213360"/>
            <a:ext cx="1489166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6200" y="914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Handouts  2-3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63749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>
                <a:solidFill>
                  <a:srgbClr val="FF9900"/>
                </a:solidFill>
                <a:latin typeface="Berlin Sans FB Demi" panose="020E0802020502020306" pitchFamily="34" charset="0"/>
              </a:rPr>
              <a:t>Encourage Wide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1148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435"/>
              </a:spcBef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 access to reading materials and quality, authentic  text (different genres)</a:t>
            </a:r>
          </a:p>
          <a:p>
            <a:pPr marL="457200" indent="-457200">
              <a:lnSpc>
                <a:spcPct val="150000"/>
              </a:lnSpc>
              <a:spcBef>
                <a:spcPts val="435"/>
              </a:spcBef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 students curiosity with read alouds, book talks and author studies.</a:t>
            </a:r>
          </a:p>
          <a:p>
            <a:pPr marL="457200" indent="-457200">
              <a:lnSpc>
                <a:spcPct val="150000"/>
              </a:lnSpc>
              <a:spcBef>
                <a:spcPts val="435"/>
              </a:spcBef>
              <a:buClr>
                <a:srgbClr val="FF99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 reading outside of class.</a:t>
            </a:r>
          </a:p>
          <a:p>
            <a:pPr marL="950913" lvl="2" indent="-457200">
              <a:lnSpc>
                <a:spcPct val="150000"/>
              </a:lnSpc>
              <a:spcBef>
                <a:spcPts val="435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26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Accountabilty</a:t>
            </a:r>
            <a:endParaRPr lang="en-US" sz="26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81600"/>
            <a:ext cx="230319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7746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0.6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0.6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0.6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1717</TotalTime>
  <Words>2384</Words>
  <Application>Microsoft Office PowerPoint</Application>
  <PresentationFormat>On-screen Show (4:3)</PresentationFormat>
  <Paragraphs>521</Paragraphs>
  <Slides>49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Concourse</vt:lpstr>
      <vt:lpstr>Chart</vt:lpstr>
      <vt:lpstr>PowerPoint Presentation</vt:lpstr>
      <vt:lpstr>PowerPoint Presentation</vt:lpstr>
      <vt:lpstr>PowerPoint Presentation</vt:lpstr>
      <vt:lpstr>Power of Reading Aloud</vt:lpstr>
      <vt:lpstr>Reading aloud quality children’s literature can…</vt:lpstr>
      <vt:lpstr>Reading aloud quality children’s literature can…</vt:lpstr>
      <vt:lpstr>PowerPoint Presentation</vt:lpstr>
      <vt:lpstr>Promote Vocabulary Development</vt:lpstr>
      <vt:lpstr>Encourage Wide Reading</vt:lpstr>
      <vt:lpstr>Narrative/Stories  Expository/Informational</vt:lpstr>
      <vt:lpstr>More of the Matthew Effect</vt:lpstr>
      <vt:lpstr> Vocabulary Instruction is Effective WHEN …</vt:lpstr>
      <vt:lpstr>Conventional Wisdom…</vt:lpstr>
      <vt:lpstr>Assumption </vt:lpstr>
      <vt:lpstr>BIG Idea</vt:lpstr>
      <vt:lpstr>PowerPoint Presentation</vt:lpstr>
      <vt:lpstr>Focus on Tier 2 of Vocab</vt:lpstr>
      <vt:lpstr>ELL Considerations for 3 Tiers+</vt:lpstr>
      <vt:lpstr>ELL Considerations for 3 Tiers+</vt:lpstr>
      <vt:lpstr>ELL Considerations for 3 Tiers+</vt:lpstr>
      <vt:lpstr>ELL Considerations for 3 Tiers+</vt:lpstr>
      <vt:lpstr>Tier 4 per Marzano, et al</vt:lpstr>
      <vt:lpstr>Intentional Vocabulary</vt:lpstr>
      <vt:lpstr>Explicit Instruction of Specific Words</vt:lpstr>
      <vt:lpstr>BIG Idea</vt:lpstr>
      <vt:lpstr>Instructional Routine</vt:lpstr>
      <vt:lpstr>Assumptions </vt:lpstr>
      <vt:lpstr>Context Styles</vt:lpstr>
      <vt:lpstr>Misdirective Context</vt:lpstr>
      <vt:lpstr>Nondirective Context</vt:lpstr>
      <vt:lpstr>General Context</vt:lpstr>
      <vt:lpstr>Directive Context</vt:lpstr>
      <vt:lpstr>Common Prefixes, Suffixes and Roots</vt:lpstr>
      <vt:lpstr>PowerPoint Presentation</vt:lpstr>
      <vt:lpstr>Student-Friendly Dictionaries</vt:lpstr>
      <vt:lpstr>BIG Idea</vt:lpstr>
      <vt:lpstr>Making Words Stick</vt:lpstr>
      <vt:lpstr>Life-long Fascination</vt:lpstr>
      <vt:lpstr>     Vocabulary Instruction</vt:lpstr>
      <vt:lpstr>  Vocabulary Instruction</vt:lpstr>
      <vt:lpstr>     Vocabulary Instruction</vt:lpstr>
      <vt:lpstr>  Vocabulary Instruction</vt:lpstr>
      <vt:lpstr>PowerPoint Presentation</vt:lpstr>
      <vt:lpstr>Categories of Word Play</vt:lpstr>
      <vt:lpstr>BIG Idea</vt:lpstr>
      <vt:lpstr>PowerPoint Presentation</vt:lpstr>
      <vt:lpstr>Suggested Websites</vt:lpstr>
      <vt:lpstr>Vocabulary is a lifelong pursuit….</vt:lpstr>
      <vt:lpstr>Good readers know more words, see more shades of meaning. Their worlds are larger.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fial</dc:creator>
  <cp:lastModifiedBy>Calzadillas, Marisa</cp:lastModifiedBy>
  <cp:revision>171</cp:revision>
  <dcterms:created xsi:type="dcterms:W3CDTF">2009-04-28T05:34:31Z</dcterms:created>
  <dcterms:modified xsi:type="dcterms:W3CDTF">2016-09-09T16:55:17Z</dcterms:modified>
</cp:coreProperties>
</file>