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72" r:id="rId6"/>
    <p:sldId id="260" r:id="rId7"/>
    <p:sldId id="265" r:id="rId8"/>
    <p:sldId id="267" r:id="rId9"/>
    <p:sldId id="266" r:id="rId10"/>
    <p:sldId id="270"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09" autoAdjust="0"/>
  </p:normalViewPr>
  <p:slideViewPr>
    <p:cSldViewPr snapToGrid="0">
      <p:cViewPr varScale="1">
        <p:scale>
          <a:sx n="112" d="100"/>
          <a:sy n="112" d="100"/>
        </p:scale>
        <p:origin x="13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tter, Tammy" userId="d0ffc3c6-b749-4b2f-9ea3-00557dbc031c" providerId="ADAL" clId="{52596D8E-1CB2-40AD-BDE8-D3F23E66A8BA}"/>
    <pc:docChg chg="modSld">
      <pc:chgData name="Yetter, Tammy" userId="d0ffc3c6-b749-4b2f-9ea3-00557dbc031c" providerId="ADAL" clId="{52596D8E-1CB2-40AD-BDE8-D3F23E66A8BA}" dt="2023-07-31T20:17:58.482" v="0" actId="20577"/>
      <pc:docMkLst>
        <pc:docMk/>
      </pc:docMkLst>
      <pc:sldChg chg="modSp mod">
        <pc:chgData name="Yetter, Tammy" userId="d0ffc3c6-b749-4b2f-9ea3-00557dbc031c" providerId="ADAL" clId="{52596D8E-1CB2-40AD-BDE8-D3F23E66A8BA}" dt="2023-07-31T20:17:58.482" v="0" actId="20577"/>
        <pc:sldMkLst>
          <pc:docMk/>
          <pc:sldMk cId="308435694" sldId="256"/>
        </pc:sldMkLst>
        <pc:spChg chg="mod">
          <ac:chgData name="Yetter, Tammy" userId="d0ffc3c6-b749-4b2f-9ea3-00557dbc031c" providerId="ADAL" clId="{52596D8E-1CB2-40AD-BDE8-D3F23E66A8BA}" dt="2023-07-31T20:17:58.482" v="0" actId="20577"/>
          <ac:spMkLst>
            <pc:docMk/>
            <pc:sldMk cId="308435694" sldId="256"/>
            <ac:spMk id="2" creationId="{74AC1BE1-6EAF-DD78-42E8-3CC68DFB3A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24430-C5FE-4B13-A658-513E74953466}" type="datetimeFigureOut">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A9264-BB35-4A57-96AC-1F5473BF448C}" type="slidenum">
              <a:t>‹#›</a:t>
            </a:fld>
            <a:endParaRPr lang="en-US"/>
          </a:p>
        </p:txBody>
      </p:sp>
    </p:spTree>
    <p:extLst>
      <p:ext uri="{BB962C8B-B14F-4D97-AF65-F5344CB8AC3E}">
        <p14:creationId xmlns:p14="http://schemas.microsoft.com/office/powerpoint/2010/main" val="23898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pperpd.com/logi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Existing K-3 educators will not lose access to their current K-3 modules. They will continue to complete the courses that they were automatically enrolled in.</a:t>
            </a:r>
          </a:p>
          <a:p>
            <a:pPr marL="171450" indent="-171450">
              <a:buFont typeface="Arial,Sans-Serif"/>
              <a:buChar char="•"/>
            </a:pPr>
            <a:r>
              <a:rPr lang="en-US" dirty="0"/>
              <a:t>Moving forward, they will need to request access the Final Assessment in the top blue ribbon, under K-3 Final (2022-23). They will only gain access if they have successfully completed pre-requisites of Modules 1-6 (same process that exists currently)</a:t>
            </a:r>
            <a:endParaRPr lang="en-US" dirty="0">
              <a:ea typeface="Calibri"/>
              <a:cs typeface="Calibri"/>
            </a:endParaRPr>
          </a:p>
          <a:p>
            <a:pPr marL="171450" indent="-171450">
              <a:buFont typeface="Arial,Sans-Serif"/>
              <a:buChar char="•"/>
            </a:pPr>
            <a:r>
              <a:rPr lang="en-US" dirty="0"/>
              <a:t>Access Pepper account by going to </a:t>
            </a:r>
            <a:r>
              <a:rPr lang="en-US" dirty="0">
                <a:hlinkClick r:id="rId3"/>
              </a:rPr>
              <a:t>https://www.pepperpd.com/login</a:t>
            </a:r>
            <a:endParaRPr lang="en-US"/>
          </a:p>
          <a:p>
            <a:pPr marL="171450" indent="-171450">
              <a:buFont typeface="Arial,Sans-Serif"/>
              <a:buChar char="•"/>
            </a:pPr>
            <a:r>
              <a:rPr lang="en-US"/>
              <a:t>After July 1, 2023, all new K-3 educators will be rolled into the K-12 track. No new learners will be enrolled in the Phase 1 K-3 modules after July 1, 2023</a:t>
            </a:r>
            <a:endParaRPr lang="en-US" dirty="0"/>
          </a:p>
          <a:p>
            <a:pPr marL="171450" indent="-171450">
              <a:buFont typeface="Arial,Sans-Serif"/>
              <a:buChar char="•"/>
            </a:pPr>
            <a:r>
              <a:rPr lang="en-US" dirty="0"/>
              <a:t>The appearance of the dashboard will change on July 1, 2023. Existing K-3 learners will request access to the K-2 Final Assessment in the top blue ribbon </a:t>
            </a:r>
            <a:r>
              <a:rPr lang="en-US" b="1" dirty="0"/>
              <a:t>(K-3 Final 2022-23)</a:t>
            </a:r>
            <a:endParaRPr lang="en-US" dirty="0"/>
          </a:p>
          <a:p>
            <a:pPr marL="171450" indent="-171450">
              <a:buFont typeface="Arial,Sans-Serif"/>
              <a:buChar char="•"/>
            </a:pPr>
            <a:r>
              <a:rPr lang="en-US" b="1" dirty="0"/>
              <a:t>Note: K-3 Educators will not be able to access the Leaders or K-12 Modules</a:t>
            </a:r>
            <a:endParaRPr lang="en-US" dirty="0">
              <a:ea typeface="Calibri"/>
              <a:cs typeface="Calibri"/>
            </a:endParaRPr>
          </a:p>
          <a:p>
            <a:pPr marL="171450" indent="-171450">
              <a:buFont typeface="Arial,Sans-Serif"/>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7EA9264-BB35-4A57-96AC-1F5473BF448C}" type="slidenum">
              <a:t>1</a:t>
            </a:fld>
            <a:endParaRPr lang="en-US"/>
          </a:p>
        </p:txBody>
      </p:sp>
    </p:spTree>
    <p:extLst>
      <p:ext uri="{BB962C8B-B14F-4D97-AF65-F5344CB8AC3E}">
        <p14:creationId xmlns:p14="http://schemas.microsoft.com/office/powerpoint/2010/main" val="61344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K-3 user experience will not change with the exception of the appearance of the drop-down options in the blue menu ribbon.</a:t>
            </a:r>
            <a:endParaRPr lang="en-US"/>
          </a:p>
          <a:p>
            <a:pPr marL="171450" indent="-171450">
              <a:buFont typeface="Arial"/>
              <a:buChar char="•"/>
            </a:pPr>
            <a:r>
              <a:rPr lang="en-US">
                <a:cs typeface="Calibri"/>
              </a:rPr>
              <a:t>They will maintain their enrollment in Modules 1-6, which must be completed before gaining access to the Final Assessment.</a:t>
            </a:r>
            <a:endParaRPr lang="en-US" dirty="0">
              <a:cs typeface="Calibri"/>
            </a:endParaRPr>
          </a:p>
        </p:txBody>
      </p:sp>
      <p:sp>
        <p:nvSpPr>
          <p:cNvPr id="4" name="Slide Number Placeholder 3"/>
          <p:cNvSpPr>
            <a:spLocks noGrp="1"/>
          </p:cNvSpPr>
          <p:nvPr>
            <p:ph type="sldNum" sz="quarter" idx="5"/>
          </p:nvPr>
        </p:nvSpPr>
        <p:spPr/>
        <p:txBody>
          <a:bodyPr/>
          <a:lstStyle/>
          <a:p>
            <a:fld id="{77EA9264-BB35-4A57-96AC-1F5473BF448C}" type="slidenum">
              <a:rPr lang="en-US"/>
              <a:t>2</a:t>
            </a:fld>
            <a:endParaRPr lang="en-US"/>
          </a:p>
        </p:txBody>
      </p:sp>
    </p:spTree>
    <p:extLst>
      <p:ext uri="{BB962C8B-B14F-4D97-AF65-F5344CB8AC3E}">
        <p14:creationId xmlns:p14="http://schemas.microsoft.com/office/powerpoint/2010/main" val="415842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K-3 user experience will not change with the exception of the appearance of the drop-down options in the blue menu ribbon.</a:t>
            </a:r>
            <a:endParaRPr lang="en-US"/>
          </a:p>
          <a:p>
            <a:pPr marL="171450" indent="-171450">
              <a:buFont typeface="Arial"/>
              <a:buChar char="•"/>
            </a:pPr>
            <a:r>
              <a:rPr lang="en-US">
                <a:cs typeface="Calibri"/>
              </a:rPr>
              <a:t>They will maintain their enrollment in Modules 1-6, which must be completed before gaining access to the Final Assessment.</a:t>
            </a:r>
            <a:endParaRPr lang="en-US" dirty="0">
              <a:cs typeface="Calibri"/>
            </a:endParaRPr>
          </a:p>
        </p:txBody>
      </p:sp>
      <p:sp>
        <p:nvSpPr>
          <p:cNvPr id="4" name="Slide Number Placeholder 3"/>
          <p:cNvSpPr>
            <a:spLocks noGrp="1"/>
          </p:cNvSpPr>
          <p:nvPr>
            <p:ph type="sldNum" sz="quarter" idx="5"/>
          </p:nvPr>
        </p:nvSpPr>
        <p:spPr/>
        <p:txBody>
          <a:bodyPr/>
          <a:lstStyle/>
          <a:p>
            <a:fld id="{77EA9264-BB35-4A57-96AC-1F5473BF448C}" type="slidenum">
              <a:rPr lang="en-US"/>
              <a:t>3</a:t>
            </a:fld>
            <a:endParaRPr lang="en-US"/>
          </a:p>
        </p:txBody>
      </p:sp>
    </p:spTree>
    <p:extLst>
      <p:ext uri="{BB962C8B-B14F-4D97-AF65-F5344CB8AC3E}">
        <p14:creationId xmlns:p14="http://schemas.microsoft.com/office/powerpoint/2010/main" val="417846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7EA9264-BB35-4A57-96AC-1F5473BF448C}" type="slidenum">
              <a:t>8</a:t>
            </a:fld>
            <a:endParaRPr lang="en-US"/>
          </a:p>
        </p:txBody>
      </p:sp>
    </p:spTree>
    <p:extLst>
      <p:ext uri="{BB962C8B-B14F-4D97-AF65-F5344CB8AC3E}">
        <p14:creationId xmlns:p14="http://schemas.microsoft.com/office/powerpoint/2010/main" val="68341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06C7-D866-1D55-2324-87A056E9E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4C850-4CF7-87C4-6990-2D3482C06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DE5D9-F24C-7758-F667-B27B28F31CD7}"/>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5" name="Footer Placeholder 4">
            <a:extLst>
              <a:ext uri="{FF2B5EF4-FFF2-40B4-BE49-F238E27FC236}">
                <a16:creationId xmlns:a16="http://schemas.microsoft.com/office/drawing/2014/main" id="{181F88C8-EE31-FC65-CFAF-815093BC9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606F9-0E25-5B98-B215-C75E8BA8549B}"/>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422700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D6A1-110F-49C8-3A49-22A351AB6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4664DB-CAE1-E783-027C-4C5ADD2B4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8F791-77CF-98ED-1012-DFB6E1F6C7DE}"/>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5" name="Footer Placeholder 4">
            <a:extLst>
              <a:ext uri="{FF2B5EF4-FFF2-40B4-BE49-F238E27FC236}">
                <a16:creationId xmlns:a16="http://schemas.microsoft.com/office/drawing/2014/main" id="{7E56568A-EF29-E70C-70C5-E38BD307E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25E37-227F-4E9A-91AB-917E6ACA9920}"/>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25886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35338-0A2A-D0B2-6542-9CFE4EA82F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C8722-00B1-34E2-C2DF-C119FC5DF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F09B4-9E51-529F-78C4-EC223009FF8E}"/>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5" name="Footer Placeholder 4">
            <a:extLst>
              <a:ext uri="{FF2B5EF4-FFF2-40B4-BE49-F238E27FC236}">
                <a16:creationId xmlns:a16="http://schemas.microsoft.com/office/drawing/2014/main" id="{E72A1AAD-83F1-967A-9609-02E859C2C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A249D-C973-B1FB-C3E6-A614E3F3605E}"/>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398862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30F3-E9AD-214E-6604-FBB408F73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94AAC-22BD-F36A-1430-0A8368FB2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C86F4-A9A7-68CB-863B-20E023E87DD7}"/>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5" name="Footer Placeholder 4">
            <a:extLst>
              <a:ext uri="{FF2B5EF4-FFF2-40B4-BE49-F238E27FC236}">
                <a16:creationId xmlns:a16="http://schemas.microsoft.com/office/drawing/2014/main" id="{08058921-ED38-E225-7A8A-AE5C0C61B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7D53F-0B2E-5F06-7623-D46096A44393}"/>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321903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D0F1-EE86-AC1B-2A81-589113D69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721353-1491-D77A-A162-A5D8F94EA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786E8E-AF32-50CF-EC6B-74A4A166C58E}"/>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5" name="Footer Placeholder 4">
            <a:extLst>
              <a:ext uri="{FF2B5EF4-FFF2-40B4-BE49-F238E27FC236}">
                <a16:creationId xmlns:a16="http://schemas.microsoft.com/office/drawing/2014/main" id="{756A117A-093A-0A78-4D63-F6C587CFB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6D9E9-42F9-E36A-13B0-54724D446380}"/>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166667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36E7-E550-4F48-14D7-6CD81D7EE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99B09-966B-52EE-ED1E-DFDDD927D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2CC7F-E558-D0AC-8DA9-A35D1CACC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353D4-3F36-E312-0E69-9A7E649F94D1}"/>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6" name="Footer Placeholder 5">
            <a:extLst>
              <a:ext uri="{FF2B5EF4-FFF2-40B4-BE49-F238E27FC236}">
                <a16:creationId xmlns:a16="http://schemas.microsoft.com/office/drawing/2014/main" id="{B6898D84-337B-0004-A53F-386C953C8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F206A-C349-CF70-059E-7112B4C25DD8}"/>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301626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2C3D-340D-867F-7492-B6A9FD8F63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DFA78-8845-4311-AA59-6DC169E35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532E69-8A81-0B21-8157-7C393D1056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2BB12-8FB1-4C55-F5E9-E3404D8FA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C9E3D-D3C1-F2A5-17AD-AA629711D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2594F6-23C2-AD35-62EA-7AB5DCAFDF07}"/>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8" name="Footer Placeholder 7">
            <a:extLst>
              <a:ext uri="{FF2B5EF4-FFF2-40B4-BE49-F238E27FC236}">
                <a16:creationId xmlns:a16="http://schemas.microsoft.com/office/drawing/2014/main" id="{85B07ECE-CF8A-B309-66ED-147A15157D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F1DADE-D736-1A22-EE32-37E047A55BF6}"/>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147704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3233-4DB8-2D25-67E7-EE4700D2F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F3416-80D9-94DA-4650-501877D2F6F7}"/>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4" name="Footer Placeholder 3">
            <a:extLst>
              <a:ext uri="{FF2B5EF4-FFF2-40B4-BE49-F238E27FC236}">
                <a16:creationId xmlns:a16="http://schemas.microsoft.com/office/drawing/2014/main" id="{8DF2A4B6-FA3E-3CE2-3A48-00777A584D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5789A-166A-2824-84EE-99E4A11DFD96}"/>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220501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D3A6D-EA36-4CA2-C170-E95CC5D1CF24}"/>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3" name="Footer Placeholder 2">
            <a:extLst>
              <a:ext uri="{FF2B5EF4-FFF2-40B4-BE49-F238E27FC236}">
                <a16:creationId xmlns:a16="http://schemas.microsoft.com/office/drawing/2014/main" id="{F59C9EEB-7A52-1C86-2606-A893B7540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5BB181-1A01-8689-E4A8-5E6AB710330A}"/>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355197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8542-9887-5E9B-842D-B65B16197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1050D-564D-D9D3-AB2C-C293A6D67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34DF45-DF91-7EAB-8402-9E96EAE40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5E94F-EA67-9424-081E-043AA4B4E006}"/>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6" name="Footer Placeholder 5">
            <a:extLst>
              <a:ext uri="{FF2B5EF4-FFF2-40B4-BE49-F238E27FC236}">
                <a16:creationId xmlns:a16="http://schemas.microsoft.com/office/drawing/2014/main" id="{12A24E30-92B7-4746-F38B-8703DA147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60FBB-F133-94C7-ECD0-517133FE12A9}"/>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252004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3AB3-98D8-4047-0082-721F6B6384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F88EA-D5DA-9CFC-F00F-12DE47041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0048-DB22-8C56-3A40-0252353AA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2310D-0134-CBF3-A4FD-499A0FB914A5}"/>
              </a:ext>
            </a:extLst>
          </p:cNvPr>
          <p:cNvSpPr>
            <a:spLocks noGrp="1"/>
          </p:cNvSpPr>
          <p:nvPr>
            <p:ph type="dt" sz="half" idx="10"/>
          </p:nvPr>
        </p:nvSpPr>
        <p:spPr/>
        <p:txBody>
          <a:bodyPr/>
          <a:lstStyle/>
          <a:p>
            <a:fld id="{DC1F3399-B53C-4E88-9C5E-7674B6CBDCBD}" type="datetimeFigureOut">
              <a:rPr lang="en-US" smtClean="0"/>
              <a:t>7/31/2023</a:t>
            </a:fld>
            <a:endParaRPr lang="en-US"/>
          </a:p>
        </p:txBody>
      </p:sp>
      <p:sp>
        <p:nvSpPr>
          <p:cNvPr id="6" name="Footer Placeholder 5">
            <a:extLst>
              <a:ext uri="{FF2B5EF4-FFF2-40B4-BE49-F238E27FC236}">
                <a16:creationId xmlns:a16="http://schemas.microsoft.com/office/drawing/2014/main" id="{3D118C7F-6499-ED08-E270-9432DCE7A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29E34-BA90-81BA-F7EB-CAD017711D6D}"/>
              </a:ext>
            </a:extLst>
          </p:cNvPr>
          <p:cNvSpPr>
            <a:spLocks noGrp="1"/>
          </p:cNvSpPr>
          <p:nvPr>
            <p:ph type="sldNum" sz="quarter" idx="12"/>
          </p:nvPr>
        </p:nvSpPr>
        <p:spPr/>
        <p:txBody>
          <a:bodyPr/>
          <a:lstStyle/>
          <a:p>
            <a:fld id="{C3A65CF3-7D53-465C-B203-FC18C850C588}" type="slidenum">
              <a:rPr lang="en-US" smtClean="0"/>
              <a:t>‹#›</a:t>
            </a:fld>
            <a:endParaRPr lang="en-US"/>
          </a:p>
        </p:txBody>
      </p:sp>
    </p:spTree>
    <p:extLst>
      <p:ext uri="{BB962C8B-B14F-4D97-AF65-F5344CB8AC3E}">
        <p14:creationId xmlns:p14="http://schemas.microsoft.com/office/powerpoint/2010/main" val="414559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2CB90-44E2-58F8-C374-6DC5EABBC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65368-0AC6-1642-BD60-2E31CE274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65778-8800-A00B-66FC-06A97BE96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F3399-B53C-4E88-9C5E-7674B6CBDCBD}" type="datetimeFigureOut">
              <a:rPr lang="en-US" smtClean="0"/>
              <a:t>7/31/2023</a:t>
            </a:fld>
            <a:endParaRPr lang="en-US"/>
          </a:p>
        </p:txBody>
      </p:sp>
      <p:sp>
        <p:nvSpPr>
          <p:cNvPr id="5" name="Footer Placeholder 4">
            <a:extLst>
              <a:ext uri="{FF2B5EF4-FFF2-40B4-BE49-F238E27FC236}">
                <a16:creationId xmlns:a16="http://schemas.microsoft.com/office/drawing/2014/main" id="{CFF70891-5B03-B98E-9843-BE3CB9B79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7889DF-593A-66E8-E4AB-98B91CF66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65CF3-7D53-465C-B203-FC18C850C588}" type="slidenum">
              <a:rPr lang="en-US" smtClean="0"/>
              <a:t>‹#›</a:t>
            </a:fld>
            <a:endParaRPr lang="en-US"/>
          </a:p>
        </p:txBody>
      </p:sp>
    </p:spTree>
    <p:extLst>
      <p:ext uri="{BB962C8B-B14F-4D97-AF65-F5344CB8AC3E}">
        <p14:creationId xmlns:p14="http://schemas.microsoft.com/office/powerpoint/2010/main" val="341479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pepperpd.com/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de.state.co.us/coloradoliteracy/onlinecdetrain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epperpd.com/log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C1BE1-6EAF-DD78-42E8-3CC68DFB3AB7}"/>
              </a:ext>
            </a:extLst>
          </p:cNvPr>
          <p:cNvSpPr>
            <a:spLocks noGrp="1"/>
          </p:cNvSpPr>
          <p:nvPr>
            <p:ph type="ctrTitle"/>
          </p:nvPr>
        </p:nvSpPr>
        <p:spPr>
          <a:xfrm>
            <a:off x="699714" y="5490971"/>
            <a:ext cx="6794948" cy="1159200"/>
          </a:xfrm>
        </p:spPr>
        <p:txBody>
          <a:bodyPr anchor="ctr">
            <a:normAutofit fontScale="90000"/>
          </a:bodyPr>
          <a:lstStyle/>
          <a:p>
            <a:pPr algn="l"/>
            <a:r>
              <a:rPr lang="en-US" sz="2000" dirty="0">
                <a:solidFill>
                  <a:srgbClr val="FFFFFF"/>
                </a:solidFill>
              </a:rPr>
              <a:t>Information included is to support participants who registered for the CDE online training </a:t>
            </a:r>
            <a:r>
              <a:rPr lang="en-US" sz="2000" b="1" dirty="0">
                <a:solidFill>
                  <a:srgbClr val="FFFFFF"/>
                </a:solidFill>
              </a:rPr>
              <a:t>before Aug. 1</a:t>
            </a:r>
            <a:r>
              <a:rPr lang="en-US" sz="2000" b="1">
                <a:solidFill>
                  <a:srgbClr val="FFFFFF"/>
                </a:solidFill>
              </a:rPr>
              <a:t>, 2023, </a:t>
            </a:r>
            <a:r>
              <a:rPr lang="en-US" sz="2000" dirty="0">
                <a:solidFill>
                  <a:srgbClr val="FFFFFF"/>
                </a:solidFill>
              </a:rPr>
              <a:t>and have already started the online training to meet the READ Act Teacher Training requirements</a:t>
            </a:r>
          </a:p>
        </p:txBody>
      </p:sp>
      <p:sp>
        <p:nvSpPr>
          <p:cNvPr id="3" name="Subtitle 2">
            <a:extLst>
              <a:ext uri="{FF2B5EF4-FFF2-40B4-BE49-F238E27FC236}">
                <a16:creationId xmlns:a16="http://schemas.microsoft.com/office/drawing/2014/main" id="{F9801A03-9BC5-811F-10E8-A94B5E2122B4}"/>
              </a:ext>
            </a:extLst>
          </p:cNvPr>
          <p:cNvSpPr>
            <a:spLocks noGrp="1"/>
          </p:cNvSpPr>
          <p:nvPr>
            <p:ph type="subTitle" idx="1"/>
          </p:nvPr>
        </p:nvSpPr>
        <p:spPr>
          <a:xfrm>
            <a:off x="8456522" y="5633765"/>
            <a:ext cx="3408555" cy="873612"/>
          </a:xfrm>
        </p:spPr>
        <p:txBody>
          <a:bodyPr anchor="ctr">
            <a:normAutofit/>
          </a:bodyPr>
          <a:lstStyle/>
          <a:p>
            <a:pPr algn="l"/>
            <a:r>
              <a:rPr lang="en-US" sz="2000" dirty="0">
                <a:solidFill>
                  <a:srgbClr val="FFFFFF"/>
                </a:solidFill>
              </a:rPr>
              <a:t>Building a Strong Foundation: Developing Early Literacy Skills</a:t>
            </a:r>
          </a:p>
        </p:txBody>
      </p:sp>
      <p:pic>
        <p:nvPicPr>
          <p:cNvPr id="4" name="Picture 3" descr="Public Consulting Group Logo&#10;">
            <a:extLst>
              <a:ext uri="{FF2B5EF4-FFF2-40B4-BE49-F238E27FC236}">
                <a16:creationId xmlns:a16="http://schemas.microsoft.com/office/drawing/2014/main" id="{E756719D-F488-4355-F29E-1905AFAFA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455" y="447040"/>
            <a:ext cx="3199175" cy="911766"/>
          </a:xfrm>
          <a:prstGeom prst="rect">
            <a:avLst/>
          </a:prstGeom>
          <a:noFill/>
        </p:spPr>
      </p:pic>
      <p:pic>
        <p:nvPicPr>
          <p:cNvPr id="8" name="Picture 7" descr="Colorado Department of Education K-3 logo">
            <a:extLst>
              <a:ext uri="{FF2B5EF4-FFF2-40B4-BE49-F238E27FC236}">
                <a16:creationId xmlns:a16="http://schemas.microsoft.com/office/drawing/2014/main" id="{0ED21A05-4C94-6E4A-84D0-FC5ED8A69392}"/>
              </a:ext>
            </a:extLst>
          </p:cNvPr>
          <p:cNvPicPr>
            <a:picLocks noChangeAspect="1"/>
          </p:cNvPicPr>
          <p:nvPr/>
        </p:nvPicPr>
        <p:blipFill>
          <a:blip r:embed="rId4"/>
          <a:stretch>
            <a:fillRect/>
          </a:stretch>
        </p:blipFill>
        <p:spPr>
          <a:xfrm>
            <a:off x="1752600" y="1828800"/>
            <a:ext cx="8686800" cy="3200400"/>
          </a:xfrm>
          <a:prstGeom prst="rect">
            <a:avLst/>
          </a:prstGeom>
        </p:spPr>
      </p:pic>
    </p:spTree>
    <p:extLst>
      <p:ext uri="{BB962C8B-B14F-4D97-AF65-F5344CB8AC3E}">
        <p14:creationId xmlns:p14="http://schemas.microsoft.com/office/powerpoint/2010/main" val="30843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Arc 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165599" y="2355541"/>
            <a:ext cx="5053495" cy="2146918"/>
          </a:xfrm>
        </p:spPr>
        <p:txBody>
          <a:bodyPr vert="horz" lIns="91440" tIns="45720" rIns="91440" bIns="45720" rtlCol="0">
            <a:noAutofit/>
          </a:bodyPr>
          <a:lstStyle/>
          <a:p>
            <a:r>
              <a:rPr lang="en-US" sz="1800" kern="1200" dirty="0">
                <a:latin typeface="+mn-lt"/>
                <a:ea typeface="+mn-ea"/>
                <a:cs typeface="+mn-cs"/>
              </a:rPr>
              <a:t>Access your Pepper account by going to </a:t>
            </a:r>
            <a:r>
              <a:rPr lang="en-US" sz="1800" kern="1200" dirty="0">
                <a:latin typeface="+mn-lt"/>
                <a:ea typeface="+mn-ea"/>
                <a:cs typeface="+mn-cs"/>
                <a:hlinkClick r:id="rId3"/>
              </a:rPr>
              <a:t>https://www.pepperpd.com/login</a:t>
            </a:r>
            <a:endParaRPr lang="en-US" sz="1800" kern="1200" dirty="0">
              <a:latin typeface="+mn-lt"/>
              <a:ea typeface="+mn-ea"/>
              <a:cs typeface="+mn-cs"/>
            </a:endParaRPr>
          </a:p>
          <a:p>
            <a:pPr marL="0" indent="0" algn="ctr">
              <a:buNone/>
            </a:pPr>
            <a:r>
              <a:rPr lang="en-US" sz="1800" dirty="0"/>
              <a:t>OR</a:t>
            </a:r>
          </a:p>
          <a:p>
            <a:r>
              <a:rPr lang="en-US" sz="1800" kern="1200" dirty="0">
                <a:latin typeface="+mn-lt"/>
                <a:ea typeface="+mn-ea"/>
                <a:cs typeface="+mn-cs"/>
              </a:rPr>
              <a:t>Click on the green button on the CDE webpage titled: </a:t>
            </a:r>
            <a:r>
              <a:rPr lang="en-US" sz="1800" i="1" kern="1200" dirty="0">
                <a:latin typeface="+mn-lt"/>
                <a:ea typeface="+mn-ea"/>
                <a:cs typeface="+mn-cs"/>
                <a:hlinkClick r:id="rId4"/>
              </a:rPr>
              <a:t>CDE Provided Teacher Training – Online</a:t>
            </a:r>
            <a:r>
              <a:rPr lang="en-US" sz="1800" i="1" kern="1200" dirty="0">
                <a:latin typeface="+mn-lt"/>
                <a:ea typeface="+mn-ea"/>
                <a:cs typeface="+mn-cs"/>
              </a:rPr>
              <a:t> </a:t>
            </a:r>
            <a:r>
              <a:rPr lang="en-US" sz="1800" kern="1200" dirty="0">
                <a:latin typeface="+mn-lt"/>
                <a:ea typeface="+mn-ea"/>
                <a:cs typeface="+mn-cs"/>
              </a:rPr>
              <a:t>(see screenshot to the right</a:t>
            </a:r>
            <a:r>
              <a:rPr lang="en-US" sz="2000" kern="1200" dirty="0">
                <a:latin typeface="+mn-lt"/>
                <a:ea typeface="+mn-ea"/>
                <a:cs typeface="+mn-cs"/>
              </a:rPr>
              <a:t>)</a:t>
            </a:r>
            <a:endParaRPr lang="en-US" sz="2000" i="1" kern="1200" dirty="0">
              <a:latin typeface="+mn-lt"/>
              <a:ea typeface="+mn-ea"/>
              <a:cs typeface="+mn-cs"/>
            </a:endParaRPr>
          </a:p>
        </p:txBody>
      </p:sp>
      <p:pic>
        <p:nvPicPr>
          <p:cNvPr id="5" name="Picture 4" descr="Picture of the webpage to register for the CDE-provided free online training. Highlights the registration button">
            <a:extLst>
              <a:ext uri="{FF2B5EF4-FFF2-40B4-BE49-F238E27FC236}">
                <a16:creationId xmlns:a16="http://schemas.microsoft.com/office/drawing/2014/main" id="{3D18A86A-B231-1BDA-8A1F-B0F19C51CABE}"/>
              </a:ext>
            </a:extLst>
          </p:cNvPr>
          <p:cNvPicPr>
            <a:picLocks noChangeAspect="1"/>
          </p:cNvPicPr>
          <p:nvPr/>
        </p:nvPicPr>
        <p:blipFill>
          <a:blip r:embed="rId5"/>
          <a:stretch>
            <a:fillRect/>
          </a:stretch>
        </p:blipFill>
        <p:spPr>
          <a:xfrm>
            <a:off x="5053495" y="1503516"/>
            <a:ext cx="6972906" cy="4333261"/>
          </a:xfrm>
          <a:prstGeom prst="rect">
            <a:avLst/>
          </a:prstGeom>
        </p:spPr>
      </p:pic>
      <p:sp>
        <p:nvSpPr>
          <p:cNvPr id="6" name="TextBox 5">
            <a:extLst>
              <a:ext uri="{FF2B5EF4-FFF2-40B4-BE49-F238E27FC236}">
                <a16:creationId xmlns:a16="http://schemas.microsoft.com/office/drawing/2014/main" id="{A7C4E9AD-5924-C4D6-B273-9A3956597E33}"/>
              </a:ext>
            </a:extLst>
          </p:cNvPr>
          <p:cNvSpPr txBox="1"/>
          <p:nvPr/>
        </p:nvSpPr>
        <p:spPr>
          <a:xfrm>
            <a:off x="460004" y="206116"/>
            <a:ext cx="9665293" cy="830997"/>
          </a:xfrm>
          <a:prstGeom prst="rect">
            <a:avLst/>
          </a:prstGeom>
          <a:noFill/>
        </p:spPr>
        <p:txBody>
          <a:bodyPr wrap="square" rtlCol="0">
            <a:spAutoFit/>
          </a:bodyPr>
          <a:lstStyle/>
          <a:p>
            <a:r>
              <a:rPr lang="en-US" sz="2400" b="1" dirty="0"/>
              <a:t>Accessing Your Pepper Account for </a:t>
            </a:r>
            <a:r>
              <a:rPr lang="en-US" sz="2400" b="1" i="1" dirty="0"/>
              <a:t>Building a Strong Foundation: Developing Early Literacy Skills</a:t>
            </a:r>
          </a:p>
        </p:txBody>
      </p:sp>
    </p:spTree>
    <p:extLst>
      <p:ext uri="{BB962C8B-B14F-4D97-AF65-F5344CB8AC3E}">
        <p14:creationId xmlns:p14="http://schemas.microsoft.com/office/powerpoint/2010/main" val="397921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Arc 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220224" y="274778"/>
            <a:ext cx="11507513" cy="897350"/>
          </a:xfrm>
        </p:spPr>
        <p:txBody>
          <a:bodyPr vert="horz" lIns="91440" tIns="45720" rIns="91440" bIns="45720" rtlCol="0">
            <a:normAutofit/>
          </a:bodyPr>
          <a:lstStyle/>
          <a:p>
            <a:r>
              <a:rPr lang="en-US" sz="2400" kern="1200" dirty="0">
                <a:latin typeface="+mn-lt"/>
                <a:ea typeface="+mn-ea"/>
                <a:cs typeface="+mn-cs"/>
              </a:rPr>
              <a:t>Access your Pepper account by going to </a:t>
            </a:r>
            <a:r>
              <a:rPr lang="en-US" sz="2400" kern="1200" dirty="0">
                <a:latin typeface="+mn-lt"/>
                <a:ea typeface="+mn-ea"/>
                <a:cs typeface="+mn-cs"/>
                <a:hlinkClick r:id="rId3"/>
              </a:rPr>
              <a:t>https://www.pepperpd.com/login</a:t>
            </a:r>
            <a:endParaRPr lang="en-US" sz="2400" kern="1200" dirty="0">
              <a:latin typeface="+mn-lt"/>
              <a:ea typeface="+mn-ea"/>
              <a:cs typeface="+mn-cs"/>
            </a:endParaRPr>
          </a:p>
          <a:p>
            <a:r>
              <a:rPr lang="en-US" sz="2400" kern="1200" dirty="0">
                <a:latin typeface="+mn-lt"/>
                <a:ea typeface="+mn-ea"/>
                <a:cs typeface="+mn-cs"/>
              </a:rPr>
              <a:t>To access your training courses, </a:t>
            </a:r>
            <a:r>
              <a:rPr lang="en-US" sz="2400" dirty="0"/>
              <a:t>you can access them by:</a:t>
            </a:r>
            <a:endParaRPr lang="en-US" sz="2400" kern="1200" dirty="0">
              <a:latin typeface="+mn-lt"/>
              <a:ea typeface="+mn-ea"/>
              <a:cs typeface="+mn-cs"/>
            </a:endParaRPr>
          </a:p>
          <a:p>
            <a:endParaRPr lang="en-US" sz="2400" kern="1200" dirty="0">
              <a:latin typeface="+mn-lt"/>
              <a:ea typeface="+mn-ea"/>
              <a:cs typeface="+mn-cs"/>
            </a:endParaRPr>
          </a:p>
          <a:p>
            <a:endParaRPr lang="en-US" sz="2400" kern="1200" dirty="0">
              <a:latin typeface="+mn-lt"/>
              <a:ea typeface="+mn-ea"/>
              <a:cs typeface="+mn-cs"/>
            </a:endParaRPr>
          </a:p>
        </p:txBody>
      </p:sp>
      <p:sp>
        <p:nvSpPr>
          <p:cNvPr id="2" name="Content Placeholder 2">
            <a:extLst>
              <a:ext uri="{FF2B5EF4-FFF2-40B4-BE49-F238E27FC236}">
                <a16:creationId xmlns:a16="http://schemas.microsoft.com/office/drawing/2014/main" id="{00FA87BD-E810-4971-F6D7-D927DFC47082}"/>
              </a:ext>
            </a:extLst>
          </p:cNvPr>
          <p:cNvSpPr txBox="1">
            <a:spLocks/>
          </p:cNvSpPr>
          <p:nvPr/>
        </p:nvSpPr>
        <p:spPr>
          <a:xfrm>
            <a:off x="1336431" y="1241331"/>
            <a:ext cx="3806927" cy="4111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1. Going to the “Courses” tab</a:t>
            </a:r>
          </a:p>
        </p:txBody>
      </p:sp>
      <p:sp>
        <p:nvSpPr>
          <p:cNvPr id="4" name="Content Placeholder 2">
            <a:extLst>
              <a:ext uri="{FF2B5EF4-FFF2-40B4-BE49-F238E27FC236}">
                <a16:creationId xmlns:a16="http://schemas.microsoft.com/office/drawing/2014/main" id="{4896A882-9674-B064-90C5-2B1631656970}"/>
              </a:ext>
            </a:extLst>
          </p:cNvPr>
          <p:cNvSpPr txBox="1">
            <a:spLocks/>
          </p:cNvSpPr>
          <p:nvPr/>
        </p:nvSpPr>
        <p:spPr>
          <a:xfrm>
            <a:off x="5930983" y="1241331"/>
            <a:ext cx="4810482" cy="5265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2. Using the “Learning Plan” on the right bar</a:t>
            </a:r>
          </a:p>
        </p:txBody>
      </p:sp>
      <p:pic>
        <p:nvPicPr>
          <p:cNvPr id="7" name="Picture 7" descr="A screenshot of the webpage to access the course.">
            <a:extLst>
              <a:ext uri="{FF2B5EF4-FFF2-40B4-BE49-F238E27FC236}">
                <a16:creationId xmlns:a16="http://schemas.microsoft.com/office/drawing/2014/main" id="{880768CE-2DE3-0F56-9D4F-54E4E3AB077F}"/>
              </a:ext>
            </a:extLst>
          </p:cNvPr>
          <p:cNvPicPr>
            <a:picLocks noChangeAspect="1"/>
          </p:cNvPicPr>
          <p:nvPr/>
        </p:nvPicPr>
        <p:blipFill>
          <a:blip r:embed="rId4"/>
          <a:stretch>
            <a:fillRect/>
          </a:stretch>
        </p:blipFill>
        <p:spPr>
          <a:xfrm>
            <a:off x="1915886" y="1656263"/>
            <a:ext cx="8033656" cy="4808215"/>
          </a:xfrm>
          <a:prstGeom prst="rect">
            <a:avLst/>
          </a:prstGeom>
        </p:spPr>
      </p:pic>
    </p:spTree>
    <p:extLst>
      <p:ext uri="{BB962C8B-B14F-4D97-AF65-F5344CB8AC3E}">
        <p14:creationId xmlns:p14="http://schemas.microsoft.com/office/powerpoint/2010/main" val="8627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470215" y="501108"/>
            <a:ext cx="10555748" cy="1402119"/>
          </a:xfrm>
        </p:spPr>
        <p:txBody>
          <a:bodyPr vert="horz" lIns="91440" tIns="45720" rIns="91440" bIns="45720" rtlCol="0" anchor="ctr">
            <a:noAutofit/>
          </a:bodyPr>
          <a:lstStyle/>
          <a:p>
            <a:r>
              <a:rPr lang="en-US" sz="2400" dirty="0"/>
              <a:t>You must complete Courses 1-6 to access the Final Assessment</a:t>
            </a:r>
          </a:p>
          <a:p>
            <a:r>
              <a:rPr lang="en-US" sz="2400" dirty="0"/>
              <a:t>Once you complete the Final Assessment, your training is complete</a:t>
            </a:r>
          </a:p>
          <a:p>
            <a:r>
              <a:rPr lang="en-US" sz="2400" dirty="0"/>
              <a:t>You can confirm completion of any of your six courses in the “Courses” tab under “Completed Courses”</a:t>
            </a:r>
            <a:endParaRPr lang="en-US" sz="2400" kern="1200" dirty="0">
              <a:latin typeface="+mn-lt"/>
              <a:ea typeface="+mn-ea"/>
              <a:cs typeface="+mn-cs"/>
            </a:endParaRPr>
          </a:p>
        </p:txBody>
      </p:sp>
      <p:pic>
        <p:nvPicPr>
          <p:cNvPr id="7" name="Picture 7" descr="A screenshot of the webpage that shows course completion.">
            <a:extLst>
              <a:ext uri="{FF2B5EF4-FFF2-40B4-BE49-F238E27FC236}">
                <a16:creationId xmlns:a16="http://schemas.microsoft.com/office/drawing/2014/main" id="{894FEF9A-19E3-D498-54BC-2101339992B6}"/>
              </a:ext>
            </a:extLst>
          </p:cNvPr>
          <p:cNvPicPr>
            <a:picLocks noChangeAspect="1"/>
          </p:cNvPicPr>
          <p:nvPr/>
        </p:nvPicPr>
        <p:blipFill>
          <a:blip r:embed="rId2"/>
          <a:stretch>
            <a:fillRect/>
          </a:stretch>
        </p:blipFill>
        <p:spPr>
          <a:xfrm>
            <a:off x="2133601" y="2322781"/>
            <a:ext cx="7913913" cy="4073895"/>
          </a:xfrm>
          <a:prstGeom prst="rect">
            <a:avLst/>
          </a:prstGeom>
        </p:spPr>
      </p:pic>
    </p:spTree>
    <p:extLst>
      <p:ext uri="{BB962C8B-B14F-4D97-AF65-F5344CB8AC3E}">
        <p14:creationId xmlns:p14="http://schemas.microsoft.com/office/powerpoint/2010/main" val="25135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470215" y="426681"/>
            <a:ext cx="10715236" cy="767904"/>
          </a:xfrm>
        </p:spPr>
        <p:txBody>
          <a:bodyPr vert="horz" lIns="91440" tIns="45720" rIns="91440" bIns="45720" rtlCol="0" anchor="ctr">
            <a:noAutofit/>
          </a:bodyPr>
          <a:lstStyle/>
          <a:p>
            <a:r>
              <a:rPr lang="en-US" sz="2400" kern="1200" dirty="0">
                <a:latin typeface="+mn-lt"/>
                <a:ea typeface="+mn-ea"/>
                <a:cs typeface="+mn-cs"/>
              </a:rPr>
              <a:t>After you complete</a:t>
            </a:r>
            <a:r>
              <a:rPr lang="en-US" sz="2400" dirty="0"/>
              <a:t> </a:t>
            </a:r>
            <a:r>
              <a:rPr lang="en-US" sz="2400" kern="1200" dirty="0">
                <a:latin typeface="+mn-lt"/>
                <a:ea typeface="+mn-ea"/>
                <a:cs typeface="+mn-cs"/>
              </a:rPr>
              <a:t>all six courses, you can now access the Final Assessment</a:t>
            </a:r>
            <a:r>
              <a:rPr lang="en-US" sz="2400" dirty="0"/>
              <a:t> </a:t>
            </a:r>
            <a:endParaRPr lang="en-US" sz="2400" kern="1200" dirty="0">
              <a:latin typeface="+mn-lt"/>
              <a:ea typeface="+mn-ea"/>
              <a:cs typeface="+mn-cs"/>
            </a:endParaRPr>
          </a:p>
          <a:p>
            <a:r>
              <a:rPr lang="en-US" sz="2400" dirty="0"/>
              <a:t>To access the Final Assessment, click K-3 Final on the top navigation bar</a:t>
            </a:r>
            <a:endParaRPr lang="en-US" sz="2400" kern="1200" dirty="0">
              <a:latin typeface="+mn-lt"/>
              <a:ea typeface="+mn-ea"/>
              <a:cs typeface="+mn-cs"/>
            </a:endParaRPr>
          </a:p>
          <a:p>
            <a:r>
              <a:rPr lang="en-US" sz="2400" dirty="0"/>
              <a:t>Then, click “Request Access” on the Final Assessment Information page</a:t>
            </a:r>
            <a:endParaRPr lang="en-US" sz="2400" kern="1200" dirty="0">
              <a:latin typeface="+mn-lt"/>
              <a:ea typeface="+mn-ea"/>
              <a:cs typeface="+mn-cs"/>
            </a:endParaRPr>
          </a:p>
        </p:txBody>
      </p:sp>
      <p:pic>
        <p:nvPicPr>
          <p:cNvPr id="5" name="Picture 5" descr="A screenshot of the course webpage to request the final assessment. ">
            <a:extLst>
              <a:ext uri="{FF2B5EF4-FFF2-40B4-BE49-F238E27FC236}">
                <a16:creationId xmlns:a16="http://schemas.microsoft.com/office/drawing/2014/main" id="{47F160C8-19AD-B309-EFF9-BE9BC9DAF47E}"/>
              </a:ext>
            </a:extLst>
          </p:cNvPr>
          <p:cNvPicPr>
            <a:picLocks noChangeAspect="1"/>
          </p:cNvPicPr>
          <p:nvPr/>
        </p:nvPicPr>
        <p:blipFill>
          <a:blip r:embed="rId2"/>
          <a:stretch>
            <a:fillRect/>
          </a:stretch>
        </p:blipFill>
        <p:spPr>
          <a:xfrm>
            <a:off x="1774372" y="1711927"/>
            <a:ext cx="8643256" cy="4446517"/>
          </a:xfrm>
          <a:prstGeom prst="rect">
            <a:avLst/>
          </a:prstGeom>
        </p:spPr>
      </p:pic>
    </p:spTree>
    <p:extLst>
      <p:ext uri="{BB962C8B-B14F-4D97-AF65-F5344CB8AC3E}">
        <p14:creationId xmlns:p14="http://schemas.microsoft.com/office/powerpoint/2010/main" val="354257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527385" y="1735617"/>
            <a:ext cx="11134181" cy="836366"/>
          </a:xfrm>
        </p:spPr>
        <p:txBody>
          <a:bodyPr vert="horz" lIns="91440" tIns="45720" rIns="91440" bIns="45720" rtlCol="0" anchor="ctr">
            <a:noAutofit/>
          </a:bodyPr>
          <a:lstStyle/>
          <a:p>
            <a:pPr marL="0" indent="0">
              <a:buNone/>
            </a:pPr>
            <a:r>
              <a:rPr lang="en-US" sz="2400" kern="1200" dirty="0">
                <a:latin typeface="+mn-lt"/>
                <a:ea typeface="+mn-ea"/>
                <a:cs typeface="+mn-cs"/>
              </a:rPr>
              <a:t>If granted access, a pop-up will state you have passed the pre-requisite to take the course</a:t>
            </a:r>
          </a:p>
        </p:txBody>
      </p:sp>
      <p:pic>
        <p:nvPicPr>
          <p:cNvPr id="2" name="Picture 3" descr="A screenshot of the prerequisite courses screen.">
            <a:extLst>
              <a:ext uri="{FF2B5EF4-FFF2-40B4-BE49-F238E27FC236}">
                <a16:creationId xmlns:a16="http://schemas.microsoft.com/office/drawing/2014/main" id="{B43BF74A-88BB-5EE2-499D-255478004554}"/>
              </a:ext>
            </a:extLst>
          </p:cNvPr>
          <p:cNvPicPr>
            <a:picLocks noChangeAspect="1"/>
          </p:cNvPicPr>
          <p:nvPr/>
        </p:nvPicPr>
        <p:blipFill>
          <a:blip r:embed="rId2"/>
          <a:stretch>
            <a:fillRect/>
          </a:stretch>
        </p:blipFill>
        <p:spPr>
          <a:xfrm>
            <a:off x="3233409" y="2696267"/>
            <a:ext cx="5729748" cy="2367224"/>
          </a:xfrm>
          <a:prstGeom prst="rect">
            <a:avLst/>
          </a:prstGeom>
        </p:spPr>
      </p:pic>
    </p:spTree>
    <p:extLst>
      <p:ext uri="{BB962C8B-B14F-4D97-AF65-F5344CB8AC3E}">
        <p14:creationId xmlns:p14="http://schemas.microsoft.com/office/powerpoint/2010/main" val="61912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451164" y="1072594"/>
            <a:ext cx="11134181" cy="836366"/>
          </a:xfrm>
        </p:spPr>
        <p:txBody>
          <a:bodyPr vert="horz" lIns="91440" tIns="45720" rIns="91440" bIns="45720" rtlCol="0" anchor="ctr">
            <a:noAutofit/>
          </a:bodyPr>
          <a:lstStyle/>
          <a:p>
            <a:pPr marL="0" indent="0">
              <a:buNone/>
            </a:pPr>
            <a:r>
              <a:rPr lang="en-US" sz="2400" kern="1200" dirty="0">
                <a:ea typeface="+mn-lt"/>
                <a:cs typeface="+mn-lt"/>
              </a:rPr>
              <a:t>If </a:t>
            </a:r>
            <a:r>
              <a:rPr lang="en-US" sz="2400" dirty="0">
                <a:ea typeface="+mn-lt"/>
                <a:cs typeface="+mn-lt"/>
              </a:rPr>
              <a:t>you did not complete the prerequisite</a:t>
            </a:r>
            <a:r>
              <a:rPr lang="en-US" sz="2400" kern="1200" dirty="0">
                <a:ea typeface="+mn-lt"/>
                <a:cs typeface="+mn-lt"/>
              </a:rPr>
              <a:t>, a pop-up will </a:t>
            </a:r>
            <a:r>
              <a:rPr lang="en-US" sz="2400" dirty="0">
                <a:ea typeface="+mn-lt"/>
                <a:cs typeface="+mn-lt"/>
              </a:rPr>
              <a:t>notify you that you must finish all prerequisites instead. Check the prerequisites on the page to make sure you completed them all.</a:t>
            </a:r>
            <a:endParaRPr lang="en-US" dirty="0">
              <a:cs typeface="Calibri" panose="020F0502020204030204"/>
            </a:endParaRPr>
          </a:p>
        </p:txBody>
      </p:sp>
      <p:pic>
        <p:nvPicPr>
          <p:cNvPr id="2" name="Picture 4" descr="A screenshot of the prerequisite screen that shows the message you will receive if the prerequisites are not completed.">
            <a:extLst>
              <a:ext uri="{FF2B5EF4-FFF2-40B4-BE49-F238E27FC236}">
                <a16:creationId xmlns:a16="http://schemas.microsoft.com/office/drawing/2014/main" id="{3C6B6F2B-0829-3250-E9C9-8BC7D31C66ED}"/>
              </a:ext>
            </a:extLst>
          </p:cNvPr>
          <p:cNvPicPr>
            <a:picLocks noChangeAspect="1"/>
          </p:cNvPicPr>
          <p:nvPr/>
        </p:nvPicPr>
        <p:blipFill>
          <a:blip r:embed="rId2"/>
          <a:stretch>
            <a:fillRect/>
          </a:stretch>
        </p:blipFill>
        <p:spPr>
          <a:xfrm>
            <a:off x="572814" y="2500683"/>
            <a:ext cx="5607270" cy="2040566"/>
          </a:xfrm>
          <a:prstGeom prst="rect">
            <a:avLst/>
          </a:prstGeom>
        </p:spPr>
      </p:pic>
      <p:pic>
        <p:nvPicPr>
          <p:cNvPr id="4" name="Picture 4" descr="A screenshot of the screen that highlights the request access button. ">
            <a:extLst>
              <a:ext uri="{FF2B5EF4-FFF2-40B4-BE49-F238E27FC236}">
                <a16:creationId xmlns:a16="http://schemas.microsoft.com/office/drawing/2014/main" id="{77272408-151D-8A1A-84F8-218D47805BD1}"/>
              </a:ext>
            </a:extLst>
          </p:cNvPr>
          <p:cNvPicPr>
            <a:picLocks noChangeAspect="1"/>
          </p:cNvPicPr>
          <p:nvPr/>
        </p:nvPicPr>
        <p:blipFill>
          <a:blip r:embed="rId3"/>
          <a:stretch>
            <a:fillRect/>
          </a:stretch>
        </p:blipFill>
        <p:spPr>
          <a:xfrm>
            <a:off x="6383593" y="2095894"/>
            <a:ext cx="5336458" cy="2973469"/>
          </a:xfrm>
          <a:prstGeom prst="rect">
            <a:avLst/>
          </a:prstGeom>
        </p:spPr>
      </p:pic>
    </p:spTree>
    <p:extLst>
      <p:ext uri="{BB962C8B-B14F-4D97-AF65-F5344CB8AC3E}">
        <p14:creationId xmlns:p14="http://schemas.microsoft.com/office/powerpoint/2010/main" val="336122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80">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Arc 82">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CB2F7C-9B37-084E-82AF-7402E380363D}"/>
              </a:ext>
            </a:extLst>
          </p:cNvPr>
          <p:cNvSpPr>
            <a:spLocks noGrp="1"/>
          </p:cNvSpPr>
          <p:nvPr>
            <p:ph idx="1"/>
          </p:nvPr>
        </p:nvSpPr>
        <p:spPr>
          <a:xfrm>
            <a:off x="274501" y="345618"/>
            <a:ext cx="10447239" cy="1049550"/>
          </a:xfrm>
        </p:spPr>
        <p:txBody>
          <a:bodyPr vert="horz" lIns="91440" tIns="45720" rIns="91440" bIns="45720" rtlCol="0">
            <a:normAutofit fontScale="85000" lnSpcReduction="20000"/>
          </a:bodyPr>
          <a:lstStyle/>
          <a:p>
            <a:r>
              <a:rPr lang="en-US" kern="1200" dirty="0">
                <a:latin typeface="+mn-lt"/>
                <a:ea typeface="+mn-ea"/>
                <a:cs typeface="+mn-cs"/>
              </a:rPr>
              <a:t>After completing the Final Assessment, you will gain access to a certificate indicating that you have completed the training.</a:t>
            </a:r>
          </a:p>
          <a:p>
            <a:r>
              <a:rPr lang="en-US" kern="1200" dirty="0">
                <a:latin typeface="+mn-lt"/>
                <a:ea typeface="+mn-ea"/>
                <a:cs typeface="+mn-cs"/>
              </a:rPr>
              <a:t>To downloa</a:t>
            </a:r>
            <a:r>
              <a:rPr lang="en-US" dirty="0"/>
              <a:t>d your certificate, click the gold medal on the Final Assessment:</a:t>
            </a:r>
            <a:endParaRPr lang="en-US" kern="1200" dirty="0">
              <a:latin typeface="+mn-lt"/>
              <a:ea typeface="+mn-ea"/>
              <a:cs typeface="+mn-cs"/>
            </a:endParaRPr>
          </a:p>
        </p:txBody>
      </p:sp>
      <p:pic>
        <p:nvPicPr>
          <p:cNvPr id="1026" name="Picture 2" descr="A screenshot of webpage and steps to download the certificate of completion. ">
            <a:extLst>
              <a:ext uri="{FF2B5EF4-FFF2-40B4-BE49-F238E27FC236}">
                <a16:creationId xmlns:a16="http://schemas.microsoft.com/office/drawing/2014/main" id="{4EC47AAC-9D8E-2944-8375-18E933717D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42" r="-169"/>
          <a:stretch/>
        </p:blipFill>
        <p:spPr bwMode="auto">
          <a:xfrm>
            <a:off x="2264691" y="1923652"/>
            <a:ext cx="7296972" cy="30144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E65BDF8-4D2A-E778-61CB-D1B6552EADC3}"/>
              </a:ext>
            </a:extLst>
          </p:cNvPr>
          <p:cNvSpPr txBox="1">
            <a:spLocks/>
          </p:cNvSpPr>
          <p:nvPr/>
        </p:nvSpPr>
        <p:spPr>
          <a:xfrm>
            <a:off x="444183" y="5363501"/>
            <a:ext cx="9452390" cy="1049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Congratulations, you have successfully completed your </a:t>
            </a:r>
            <a:r>
              <a:rPr lang="en-US"/>
              <a:t>CDE K-3 </a:t>
            </a:r>
            <a:r>
              <a:rPr lang="en-US" dirty="0"/>
              <a:t>training!</a:t>
            </a:r>
          </a:p>
        </p:txBody>
      </p:sp>
    </p:spTree>
    <p:extLst>
      <p:ext uri="{BB962C8B-B14F-4D97-AF65-F5344CB8AC3E}">
        <p14:creationId xmlns:p14="http://schemas.microsoft.com/office/powerpoint/2010/main" val="3087357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a5022a-f7c3-44ce-84b2-af1b9b0e209b" xsi:nil="true"/>
    <lcf76f155ced4ddcb4097134ff3c332f xmlns="ca089b0c-06ed-427f-8343-b7314193c48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7" ma:contentTypeDescription="Create a new document." ma:contentTypeScope="" ma:versionID="372d0f906c93e8f5e8662d1117bbbaa1">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9e1d50b21a9c095dee021b6a4864d2fc"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193aa-9d37-40de-aa0e-ec6133224a6c}" ma:internalName="TaxCatchAll" ma:showField="CatchAllData" ma:web="a8a5022a-f7c3-44ce-84b2-af1b9b0e2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6CB70-0FEC-4281-9D12-5E12E3CD0A3A}">
  <ds:schemaRefs>
    <ds:schemaRef ds:uri="http://purl.org/dc/elements/1.1/"/>
    <ds:schemaRef ds:uri="http://schemas.microsoft.com/office/2006/documentManagement/types"/>
    <ds:schemaRef ds:uri="http://purl.org/dc/dcmitype/"/>
    <ds:schemaRef ds:uri="ca089b0c-06ed-427f-8343-b7314193c483"/>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a8a5022a-f7c3-44ce-84b2-af1b9b0e209b"/>
    <ds:schemaRef ds:uri="http://purl.org/dc/terms/"/>
  </ds:schemaRefs>
</ds:datastoreItem>
</file>

<file path=customXml/itemProps2.xml><?xml version="1.0" encoding="utf-8"?>
<ds:datastoreItem xmlns:ds="http://schemas.openxmlformats.org/officeDocument/2006/customXml" ds:itemID="{865AB253-04C4-43F8-8749-62054102A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10AFB2-6F3A-41DB-9B2A-6AEDF6187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TotalTime>
  <Words>590</Words>
  <Application>Microsoft Office PowerPoint</Application>
  <PresentationFormat>Widescreen</PresentationFormat>
  <Paragraphs>35</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Arial,Sans-Serif</vt:lpstr>
      <vt:lpstr>Calibri</vt:lpstr>
      <vt:lpstr>Calibri Light</vt:lpstr>
      <vt:lpstr>Office Theme</vt:lpstr>
      <vt:lpstr>Information included is to support participants who registered for the CDE online training before Aug. 1, 2023, and have already started the online training to meet the READ Act Teacher Training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Phase 2 Getting Started</dc:title>
  <dc:creator>Huang, Caroline</dc:creator>
  <cp:lastModifiedBy>Yetter, Tammy</cp:lastModifiedBy>
  <cp:revision>118</cp:revision>
  <dcterms:created xsi:type="dcterms:W3CDTF">2023-06-09T04:19:03Z</dcterms:created>
  <dcterms:modified xsi:type="dcterms:W3CDTF">2023-07-31T20:18:01Z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y fmtid="{D5CDD505-2E9C-101B-9397-08002B2CF9AE}" pid="3" name="MediaServiceImageTags">
    <vt:lpwstr/>
  </property>
</Properties>
</file>