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7" r:id="rId3"/>
    <p:sldId id="268" r:id="rId4"/>
    <p:sldId id="269" r:id="rId5"/>
    <p:sldId id="271" r:id="rId6"/>
    <p:sldId id="272" r:id="rId7"/>
    <p:sldId id="279" r:id="rId8"/>
    <p:sldId id="273" r:id="rId9"/>
    <p:sldId id="274" r:id="rId10"/>
    <p:sldId id="275" r:id="rId11"/>
    <p:sldId id="280" r:id="rId12"/>
    <p:sldId id="276" r:id="rId13"/>
    <p:sldId id="281" r:id="rId14"/>
    <p:sldId id="277" r:id="rId15"/>
    <p:sldId id="27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7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4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382031-6DAF-401E-AEAA-056CC5C35055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F8656F-3C84-466B-91F9-F59A5384A3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45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1C1142-778E-47B8-AC16-A995F29E9BAC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DE8E65-9256-4AD2-BE56-599A41C99A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8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6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0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8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1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4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9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7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2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0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5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982E-9DBA-401E-9CD2-5E23CDF79F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A58A-52A5-4704-8B3D-A753A0F0A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447800"/>
            <a:ext cx="89536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Controversial Therapies for </a:t>
            </a:r>
          </a:p>
          <a:p>
            <a:pPr algn="ctr"/>
            <a:r>
              <a:rPr lang="en-US" sz="4000" dirty="0" smtClean="0"/>
              <a:t>Learning Disorders</a:t>
            </a:r>
            <a:endParaRPr lang="en-US" sz="40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0142" y="5257800"/>
            <a:ext cx="3399692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3124200"/>
            <a:ext cx="6553200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200" dirty="0"/>
              <a:t>Bruce F. </a:t>
            </a:r>
            <a:r>
              <a:rPr lang="en-US" altLang="en-US" sz="3200" dirty="0" smtClean="0"/>
              <a:t>Pennington</a:t>
            </a:r>
            <a:endParaRPr lang="en-US" altLang="en-US" sz="3200" dirty="0"/>
          </a:p>
          <a:p>
            <a:pPr algn="ctr"/>
            <a:r>
              <a:rPr lang="en-US" altLang="en-US" sz="2800" dirty="0"/>
              <a:t>University of </a:t>
            </a:r>
            <a:r>
              <a:rPr lang="en-US" altLang="en-US" sz="2800" dirty="0" smtClean="0"/>
              <a:t>Denver</a:t>
            </a:r>
          </a:p>
          <a:p>
            <a:pPr algn="ctr"/>
            <a:r>
              <a:rPr lang="en-US" altLang="en-US" sz="2800" dirty="0"/>
              <a:t>Distinguished University Professor </a:t>
            </a:r>
            <a:r>
              <a:rPr lang="en-US" altLang="en-US" sz="2800" dirty="0" smtClean="0"/>
              <a:t>Emeritus</a:t>
            </a:r>
            <a:endParaRPr lang="en-US" alt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5703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b="1" dirty="0">
                <a:solidFill>
                  <a:srgbClr val="000000"/>
                </a:solidFill>
              </a:rPr>
              <a:t>Supported  by grants from NIH (HD-2780 and HD 049027)</a:t>
            </a:r>
          </a:p>
        </p:txBody>
      </p:sp>
    </p:spTree>
    <p:extLst>
      <p:ext uri="{BB962C8B-B14F-4D97-AF65-F5344CB8AC3E}">
        <p14:creationId xmlns:p14="http://schemas.microsoft.com/office/powerpoint/2010/main" val="31150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But What About Cognitive Training?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543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There are process-focused therapies that target a higher-level cognitive skill, like working memory or executive </a:t>
            </a:r>
            <a:r>
              <a:rPr lang="en-US" sz="2800" dirty="0" smtClean="0"/>
              <a:t>functions.</a:t>
            </a:r>
            <a:endParaRPr lang="en-US" sz="28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Examples include </a:t>
            </a:r>
            <a:r>
              <a:rPr lang="en-US" sz="2800" dirty="0" err="1" smtClean="0"/>
              <a:t>CogMed</a:t>
            </a:r>
            <a:r>
              <a:rPr lang="en-US" sz="2800" dirty="0" smtClean="0"/>
              <a:t> and </a:t>
            </a:r>
            <a:r>
              <a:rPr lang="en-US" sz="2800" dirty="0" err="1" smtClean="0"/>
              <a:t>Lumosity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Research shows these also have a transfer </a:t>
            </a:r>
            <a:r>
              <a:rPr lang="en-US" sz="2800" dirty="0" smtClean="0"/>
              <a:t>problem.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802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Controversial Therapies for LDs </a:t>
            </a:r>
            <a:r>
              <a:rPr lang="en-US" sz="3600" u="sng" dirty="0" smtClean="0"/>
              <a:t>Are</a:t>
            </a:r>
            <a:r>
              <a:rPr lang="en-US" sz="3600" dirty="0" smtClean="0"/>
              <a:t> Harmful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75438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Waste valuable time and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Imposed on children who cannot evaluate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 smtClean="0"/>
              <a:t>Therefore</a:t>
            </a:r>
            <a:r>
              <a:rPr lang="en-US" sz="2800" dirty="0" smtClean="0"/>
              <a:t>, we need to be as diligent evaluating behavioral treatments as we are in evaluating medical </a:t>
            </a:r>
            <a:r>
              <a:rPr lang="en-US" sz="2800" dirty="0" smtClean="0"/>
              <a:t>treatments.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0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914400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to Spot a Controversial Therapy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1981200"/>
            <a:ext cx="75438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Unfocused neuroscience claims (“brain-based”)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Supposedly cures multiple learning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Supported only by anecdotes or by company’s own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Expensive!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22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More Consumer Protection is Needed!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1981200"/>
            <a:ext cx="7543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FDA sanctions unsupported medical treatments, like chelation for </a:t>
            </a:r>
            <a:r>
              <a:rPr lang="en-US" sz="2800" dirty="0" smtClean="0"/>
              <a:t>autism.</a:t>
            </a:r>
            <a:endParaRPr lang="en-US" sz="2800" dirty="0" smtClean="0"/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Federal Trade </a:t>
            </a:r>
            <a:r>
              <a:rPr lang="en-US" sz="2800" dirty="0" err="1" smtClean="0"/>
              <a:t>Commision</a:t>
            </a:r>
            <a:r>
              <a:rPr lang="en-US" sz="2800" dirty="0" smtClean="0"/>
              <a:t> (FTC) has fined some unsupported behavioral treatments for false advertising (e.g., </a:t>
            </a:r>
            <a:r>
              <a:rPr lang="en-US" sz="2800" dirty="0" err="1" smtClean="0"/>
              <a:t>Lumosity</a:t>
            </a:r>
            <a:r>
              <a:rPr lang="en-US" sz="2800" dirty="0" smtClean="0"/>
              <a:t> and </a:t>
            </a:r>
            <a:r>
              <a:rPr lang="en-US" sz="2800" dirty="0" err="1" smtClean="0"/>
              <a:t>LearningRx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Yet many controversial therapies remain and are </a:t>
            </a:r>
            <a:r>
              <a:rPr lang="en-US" sz="2800" smtClean="0"/>
              <a:t>actively </a:t>
            </a:r>
            <a:r>
              <a:rPr lang="en-US" sz="2800" smtClean="0"/>
              <a:t>advertised.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18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914400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Useful Websites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09624" y="1676400"/>
            <a:ext cx="84582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American Academy </a:t>
            </a:r>
            <a:r>
              <a:rPr lang="en-US" sz="2800" dirty="0"/>
              <a:t>of Pediatrics </a:t>
            </a:r>
            <a:r>
              <a:rPr lang="en-US" sz="2800" dirty="0" smtClean="0"/>
              <a:t>(www.aap.org)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Federal Trade Commission (www.ftc.gov</a:t>
            </a:r>
            <a:r>
              <a:rPr lang="en-US" sz="28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National Institutes of Health (www.nih.gov)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Quackwatch</a:t>
            </a:r>
            <a:r>
              <a:rPr lang="en-US" sz="2800" dirty="0"/>
              <a:t> (www.quackwatch.com</a:t>
            </a:r>
            <a:r>
              <a:rPr lang="en-US" sz="28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Cochrane Collaboration (www.cochrane.org)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TRIP Database for Evidence Based Medicine (www.tripdatabase.com)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</a:t>
            </a:r>
            <a:r>
              <a:rPr lang="en-US" sz="2800" dirty="0"/>
              <a:t>Works Clearinghouse (www.whatworks.ed.gov)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17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838200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93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Cook, G. (2013). Brain Games are bogus. </a:t>
            </a:r>
            <a:r>
              <a:rPr lang="en-US" i="1" dirty="0"/>
              <a:t>The New Yorker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Gawande</a:t>
            </a:r>
            <a:r>
              <a:rPr lang="en-US" dirty="0" smtClean="0"/>
              <a:t>, A. (2003). </a:t>
            </a:r>
            <a:r>
              <a:rPr lang="en-US" i="1" dirty="0" smtClean="0"/>
              <a:t>Complications: A surgeons notes on an imperfect </a:t>
            </a:r>
          </a:p>
          <a:p>
            <a:pPr lvl="1"/>
            <a:r>
              <a:rPr lang="en-US" i="1" dirty="0" smtClean="0"/>
              <a:t>science</a:t>
            </a:r>
            <a:r>
              <a:rPr lang="en-US" dirty="0" smtClean="0"/>
              <a:t>: Holt, Henry &amp; Company.</a:t>
            </a:r>
          </a:p>
          <a:p>
            <a:endParaRPr lang="en-US" dirty="0" smtClean="0"/>
          </a:p>
          <a:p>
            <a:r>
              <a:rPr lang="en-US" dirty="0" smtClean="0"/>
              <a:t>Jacobson, J. W., Foxx, R. M., &amp; </a:t>
            </a:r>
            <a:r>
              <a:rPr lang="en-US" dirty="0" err="1" smtClean="0"/>
              <a:t>Mulick</a:t>
            </a:r>
            <a:r>
              <a:rPr lang="en-US" dirty="0" smtClean="0"/>
              <a:t>, J. A. (2005). </a:t>
            </a:r>
            <a:r>
              <a:rPr lang="en-US" i="1" dirty="0" smtClean="0"/>
              <a:t>Controversial </a:t>
            </a:r>
          </a:p>
          <a:p>
            <a:pPr lvl="1"/>
            <a:r>
              <a:rPr lang="en-US" i="1" dirty="0" smtClean="0"/>
              <a:t>therapies for developmental disabilities</a:t>
            </a:r>
            <a:r>
              <a:rPr lang="en-US" dirty="0" smtClean="0"/>
              <a:t>. Mahwah, NJ: Lawrence Erlbaum Associates.</a:t>
            </a:r>
          </a:p>
          <a:p>
            <a:endParaRPr lang="en-US" dirty="0" smtClean="0"/>
          </a:p>
          <a:p>
            <a:r>
              <a:rPr lang="en-US" dirty="0" smtClean="0"/>
              <a:t>Pennington</a:t>
            </a:r>
            <a:r>
              <a:rPr lang="en-US" dirty="0"/>
              <a:t>, B. F. (2009). </a:t>
            </a:r>
            <a:r>
              <a:rPr lang="en-US" i="1" dirty="0"/>
              <a:t>Diagnosing learning disorders</a:t>
            </a:r>
            <a:r>
              <a:rPr lang="en-US" dirty="0"/>
              <a:t> (2nd ed.). New </a:t>
            </a:r>
            <a:endParaRPr lang="en-US" dirty="0" smtClean="0"/>
          </a:p>
          <a:p>
            <a:pPr lvl="1"/>
            <a:r>
              <a:rPr lang="en-US" dirty="0" smtClean="0"/>
              <a:t>York</a:t>
            </a:r>
            <a:r>
              <a:rPr lang="en-US" dirty="0"/>
              <a:t>, NY: Guilford Press.</a:t>
            </a:r>
          </a:p>
          <a:p>
            <a:endParaRPr lang="en-US" dirty="0" smtClean="0"/>
          </a:p>
          <a:p>
            <a:r>
              <a:rPr lang="en-US" dirty="0"/>
              <a:t>Pennington, B. F. (2011). Controversial therapies for dyslexia. </a:t>
            </a:r>
          </a:p>
          <a:p>
            <a:pPr lvl="1"/>
            <a:r>
              <a:rPr lang="en-US" i="1" dirty="0"/>
              <a:t>Perspectives on Language and Literacy</a:t>
            </a:r>
            <a:r>
              <a:rPr lang="en-US" dirty="0"/>
              <a:t>(Winter), 7-8. </a:t>
            </a:r>
          </a:p>
          <a:p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65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If something sounds too good to be true…</a:t>
            </a:r>
            <a:endParaRPr lang="en-US" sz="3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352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Then it probably is.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619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7086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Controversial  =  </a:t>
            </a:r>
            <a:r>
              <a:rPr lang="en-US" sz="3200" u="sng" dirty="0" smtClean="0"/>
              <a:t>NOT</a:t>
            </a:r>
            <a:r>
              <a:rPr lang="en-US" sz="3200" dirty="0" smtClean="0"/>
              <a:t> Scientific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Scientific </a:t>
            </a:r>
            <a:r>
              <a:rPr lang="en-US" sz="3200" dirty="0" smtClean="0"/>
              <a:t> =  1) Theoretically Plausible</a:t>
            </a:r>
          </a:p>
          <a:p>
            <a:r>
              <a:rPr lang="en-US" sz="3200" dirty="0" smtClean="0"/>
              <a:t>	                               </a:t>
            </a:r>
            <a:r>
              <a:rPr lang="en-US" sz="3200" i="1" dirty="0" smtClean="0"/>
              <a:t>and</a:t>
            </a:r>
          </a:p>
          <a:p>
            <a:r>
              <a:rPr lang="en-US" sz="3200" i="1" dirty="0"/>
              <a:t>	</a:t>
            </a:r>
            <a:r>
              <a:rPr lang="en-US" sz="3200" dirty="0"/>
              <a:t> </a:t>
            </a:r>
            <a:r>
              <a:rPr lang="en-US" sz="3200" dirty="0" smtClean="0"/>
              <a:t>   	   2) Empirically Validated</a:t>
            </a:r>
          </a:p>
          <a:p>
            <a:endParaRPr lang="en-US" dirty="0" smtClean="0"/>
          </a:p>
          <a:p>
            <a:endParaRPr lang="en-US" u="sng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856" y="914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Are Treatments Empirically Validated?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057400"/>
            <a:ext cx="6858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Random Control Trials (RCTs)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Random assignment to treatment vs. control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Double blinded to control for placebo effects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Replicated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Independent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239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 Problems in Using RCTs for Behavioral Treatments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895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Hawthorne effects and need for active controls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Potential ethical issues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66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914400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Process-Focused Therapies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1981200"/>
            <a:ext cx="75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Assume that a learning disorder in a higher level skill (e.g. language, reading, math, attention, or social cognition) is </a:t>
            </a:r>
            <a:r>
              <a:rPr lang="en-US" sz="2800" i="1" dirty="0" smtClean="0"/>
              <a:t>caused</a:t>
            </a:r>
            <a:r>
              <a:rPr lang="en-US" sz="2800" dirty="0" smtClean="0"/>
              <a:t> by a deficit in a lower level </a:t>
            </a:r>
            <a:r>
              <a:rPr lang="en-US" sz="2800" dirty="0" smtClean="0"/>
              <a:t>skill.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Target that lower level skill (e.g. visual, auditory, vestibular, or motor) in </a:t>
            </a:r>
            <a:r>
              <a:rPr lang="en-US" sz="2800" dirty="0" smtClean="0"/>
              <a:t>treatment.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87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92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Examples of Process-Focused Therapies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543799" cy="310854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 smtClean="0"/>
              <a:t>Visual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Eye movement training 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Irlen</a:t>
            </a:r>
            <a:r>
              <a:rPr lang="en-US" sz="2400" dirty="0" smtClean="0"/>
              <a:t> lenses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u="sng" dirty="0" smtClean="0"/>
              <a:t>Auditory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Fast </a:t>
            </a:r>
            <a:r>
              <a:rPr lang="en-US" sz="2400" dirty="0" err="1" smtClean="0"/>
              <a:t>ForWord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/>
              <a:t>Tomatis</a:t>
            </a:r>
            <a:r>
              <a:rPr lang="en-US" sz="2400" dirty="0" smtClean="0"/>
              <a:t> method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Interactive metronome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u="sng" dirty="0" smtClean="0"/>
              <a:t>Motor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Dore method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Doman </a:t>
            </a:r>
            <a:r>
              <a:rPr lang="en-US" sz="2400" dirty="0" err="1" smtClean="0"/>
              <a:t>Delacato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05199" y="4757647"/>
            <a:ext cx="2552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Arial" panose="020B0604020202020204" pitchFamily="34" charset="0"/>
              </a:rPr>
              <a:t>Hybrids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Brain Balance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Learning Rx</a:t>
            </a:r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914400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Performance-Based Therapies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1828800"/>
            <a:ext cx="75438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Target the higher level skill itself in </a:t>
            </a:r>
            <a:r>
              <a:rPr lang="en-US" sz="2800" dirty="0" smtClean="0"/>
              <a:t>treatment.</a:t>
            </a:r>
            <a:endParaRPr lang="en-US" sz="2800" dirty="0" smtClean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But still require empirical </a:t>
            </a:r>
            <a:r>
              <a:rPr lang="en-US" sz="2800" dirty="0" smtClean="0"/>
              <a:t>validation.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9624" y="3540442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4267200"/>
            <a:ext cx="6248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/>
              <a:t>Reading or math tutoring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/>
              <a:t>Social skills training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/>
              <a:t>CBT for attention regulation</a:t>
            </a:r>
          </a:p>
        </p:txBody>
      </p:sp>
    </p:spTree>
    <p:extLst>
      <p:ext uri="{BB962C8B-B14F-4D97-AF65-F5344CB8AC3E}">
        <p14:creationId xmlns:p14="http://schemas.microsoft.com/office/powerpoint/2010/main" val="39470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914400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Validating Two Kinds of Therapies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595676"/>
              </p:ext>
            </p:extLst>
          </p:nvPr>
        </p:nvGraphicFramePr>
        <p:xfrm>
          <a:off x="1143000" y="2209802"/>
          <a:ext cx="6934200" cy="35051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1876181173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703935376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429901017"/>
                    </a:ext>
                  </a:extLst>
                </a:gridCol>
              </a:tblGrid>
              <a:tr h="937697">
                <a:tc>
                  <a:txBody>
                    <a:bodyPr/>
                    <a:lstStyle/>
                    <a:p>
                      <a:r>
                        <a:rPr lang="en-US" sz="2000" u="none" dirty="0" smtClean="0"/>
                        <a:t>Tests</a:t>
                      </a:r>
                      <a:endParaRPr lang="en-US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Process-Focused</a:t>
                      </a:r>
                      <a:endParaRPr lang="en-US" sz="2000" b="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Performance-Based</a:t>
                      </a:r>
                      <a:endParaRPr lang="en-US" sz="2000" b="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391741"/>
                  </a:ext>
                </a:extLst>
              </a:tr>
              <a:tr h="9376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1) Theoretical</a:t>
                      </a:r>
                      <a:r>
                        <a:rPr lang="en-US" sz="2000" baseline="0" dirty="0" smtClean="0"/>
                        <a:t> Plausibility?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Must be Demonstrated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Less Applicable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89302"/>
                  </a:ext>
                </a:extLst>
              </a:tr>
              <a:tr h="54326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2) Associated?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Controlled Study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By Definition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53957"/>
                  </a:ext>
                </a:extLst>
              </a:tr>
              <a:tr h="54326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3) Treatable?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RCT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RCT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67799"/>
                  </a:ext>
                </a:extLst>
              </a:tr>
              <a:tr h="54326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4) Transfer?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RCT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Not</a:t>
                      </a:r>
                      <a:r>
                        <a:rPr lang="en-US" sz="2000" b="1" baseline="0" dirty="0" smtClean="0"/>
                        <a:t> Applicable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10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5200</TotalTime>
  <Words>572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reference</cp:lastModifiedBy>
  <cp:revision>422</cp:revision>
  <cp:lastPrinted>2017-09-13T16:53:43Z</cp:lastPrinted>
  <dcterms:created xsi:type="dcterms:W3CDTF">2014-12-01T19:21:21Z</dcterms:created>
  <dcterms:modified xsi:type="dcterms:W3CDTF">2017-09-22T23:18:22Z</dcterms:modified>
</cp:coreProperties>
</file>