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9" r:id="rId3"/>
    <p:sldId id="283" r:id="rId4"/>
    <p:sldId id="284" r:id="rId5"/>
    <p:sldId id="285" r:id="rId6"/>
    <p:sldId id="286" r:id="rId7"/>
    <p:sldId id="292" r:id="rId8"/>
    <p:sldId id="293" r:id="rId9"/>
    <p:sldId id="294" r:id="rId10"/>
    <p:sldId id="295" r:id="rId11"/>
    <p:sldId id="296" r:id="rId12"/>
    <p:sldId id="270" r:id="rId13"/>
    <p:sldId id="271" r:id="rId14"/>
    <p:sldId id="272" r:id="rId15"/>
    <p:sldId id="301" r:id="rId16"/>
    <p:sldId id="302" r:id="rId17"/>
    <p:sldId id="303" r:id="rId18"/>
    <p:sldId id="304" r:id="rId19"/>
    <p:sldId id="305" r:id="rId20"/>
    <p:sldId id="306" r:id="rId21"/>
    <p:sldId id="307" r:id="rId22"/>
    <p:sldId id="308" r:id="rId23"/>
    <p:sldId id="278" r:id="rId24"/>
    <p:sldId id="280" r:id="rId25"/>
    <p:sldId id="300" r:id="rId26"/>
    <p:sldId id="299" r:id="rId27"/>
    <p:sldId id="282" r:id="rId28"/>
    <p:sldId id="309" r:id="rId29"/>
    <p:sldId id="29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6" autoAdjust="0"/>
    <p:restoredTop sz="86451" autoAdjust="0"/>
  </p:normalViewPr>
  <p:slideViewPr>
    <p:cSldViewPr snapToGrid="0">
      <p:cViewPr varScale="1">
        <p:scale>
          <a:sx n="60" d="100"/>
          <a:sy n="60" d="100"/>
        </p:scale>
        <p:origin x="780" y="56"/>
      </p:cViewPr>
      <p:guideLst/>
    </p:cSldViewPr>
  </p:slideViewPr>
  <p:outlineViewPr>
    <p:cViewPr>
      <p:scale>
        <a:sx n="33" d="100"/>
        <a:sy n="33" d="100"/>
      </p:scale>
      <p:origin x="0" y="-7794"/>
    </p:cViewPr>
  </p:outlineViewPr>
  <p:notesTextViewPr>
    <p:cViewPr>
      <p:scale>
        <a:sx n="1" d="1"/>
        <a:sy n="1" d="1"/>
      </p:scale>
      <p:origin x="0" y="0"/>
    </p:cViewPr>
  </p:notesTextViewPr>
  <p:sorterViewPr>
    <p:cViewPr varScale="1">
      <p:scale>
        <a:sx n="100" d="100"/>
        <a:sy n="100" d="100"/>
      </p:scale>
      <p:origin x="0" y="-81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thereadingleague.org/wp-content/uploads/2018/09/NRP-Report.pdf" TargetMode="External"/><Relationship Id="rId3" Type="http://schemas.openxmlformats.org/officeDocument/2006/relationships/hyperlink" Target="https://doi.org/10.1177/074193258600700104" TargetMode="External"/><Relationship Id="rId7" Type="http://schemas.openxmlformats.org/officeDocument/2006/relationships/hyperlink" Target="https://static1.squarespace.com/static/56806e9ed8af10f889a11a50/t/5b91519570a6adf524e46c7d/1536250264101/SimpleView.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researchgate.net/publication/325090673_Simple_View_of_Reading_The_Simple_View_of_Reading_Advancements_and_false_impressions" TargetMode="External"/><Relationship Id="rId5" Type="http://schemas.openxmlformats.org/officeDocument/2006/relationships/hyperlink" Target="https://improvingliteracy.org/brief/learning-read-simple-view-reading" TargetMode="External"/><Relationship Id="rId4" Type="http://schemas.openxmlformats.org/officeDocument/2006/relationships/hyperlink" Target="https://journals.sagepub.com/doi/10.1177/074193258600700104"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yslexiaida.org/scarboroughs-reading-rope-a-groundbreaking-infographic/"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cambridge.org/core/services/aop-cambridge-core/content/view/D146BAFA4AEE48479DF4F5F2B230599A/S2058631015000021a.pdf/div-class-title-better-reading-through-science-using-research-based-models-to-help-students-read-latin-better-div.pdf" TargetMode="External"/><Relationship Id="rId4" Type="http://schemas.openxmlformats.org/officeDocument/2006/relationships/hyperlink" Target="http://www.haskins.yale.edu/staff/scarborough.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6108881c1e_7_43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6108881c1e_7_434:notes"/>
          <p:cNvSpPr txBox="1">
            <a:spLocks noGrp="1"/>
          </p:cNvSpPr>
          <p:nvPr>
            <p:ph type="body" idx="1"/>
          </p:nvPr>
        </p:nvSpPr>
        <p:spPr>
          <a:xfrm>
            <a:off x="702310" y="4480005"/>
            <a:ext cx="5618480" cy="3665611"/>
          </a:xfrm>
          <a:prstGeom prst="rect">
            <a:avLst/>
          </a:prstGeom>
        </p:spPr>
        <p:txBody>
          <a:bodyPr spcFirstLastPara="1" wrap="square" lIns="93302" tIns="46638" rIns="93302" bIns="46638" anchor="t" anchorCtr="0">
            <a:noAutofit/>
          </a:bodyPr>
          <a:lstStyle/>
          <a:p>
            <a:pPr marL="0" indent="0"/>
            <a:endParaRPr/>
          </a:p>
        </p:txBody>
      </p:sp>
      <p:sp>
        <p:nvSpPr>
          <p:cNvPr id="812" name="Google Shape;812;g6108881c1e_7_434:notes"/>
          <p:cNvSpPr txBox="1">
            <a:spLocks noGrp="1"/>
          </p:cNvSpPr>
          <p:nvPr>
            <p:ph type="sldNum" idx="12"/>
          </p:nvPr>
        </p:nvSpPr>
        <p:spPr>
          <a:xfrm>
            <a:off x="3978132" y="8842030"/>
            <a:ext cx="3043343" cy="466982"/>
          </a:xfrm>
          <a:prstGeom prst="rect">
            <a:avLst/>
          </a:prstGeom>
        </p:spPr>
        <p:txBody>
          <a:bodyPr spcFirstLastPara="1" wrap="square" lIns="93302" tIns="46638" rIns="93302" bIns="46638" anchor="b" anchorCtr="0">
            <a:noAutofit/>
          </a:bodyPr>
          <a:lstStyle/>
          <a:p>
            <a:pPr algn="r"/>
            <a:fld id="{00000000-1234-1234-1234-123412341234}" type="slidenum">
              <a:rPr lang="en-US"/>
              <a:pPr algn="r"/>
              <a:t>7</a:t>
            </a:fld>
            <a:endParaRPr/>
          </a:p>
        </p:txBody>
      </p:sp>
    </p:spTree>
    <p:extLst>
      <p:ext uri="{BB962C8B-B14F-4D97-AF65-F5344CB8AC3E}">
        <p14:creationId xmlns:p14="http://schemas.microsoft.com/office/powerpoint/2010/main" val="2154987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24</a:t>
            </a:fld>
            <a:endParaRPr lang="en-US"/>
          </a:p>
        </p:txBody>
      </p:sp>
    </p:spTree>
    <p:extLst>
      <p:ext uri="{BB962C8B-B14F-4D97-AF65-F5344CB8AC3E}">
        <p14:creationId xmlns:p14="http://schemas.microsoft.com/office/powerpoint/2010/main" val="1836327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27</a:t>
            </a:fld>
            <a:endParaRPr lang="en-US"/>
          </a:p>
        </p:txBody>
      </p:sp>
    </p:spTree>
    <p:extLst>
      <p:ext uri="{BB962C8B-B14F-4D97-AF65-F5344CB8AC3E}">
        <p14:creationId xmlns:p14="http://schemas.microsoft.com/office/powerpoint/2010/main" val="11785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6283275b7a_0_1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6283275b7a_0_13:notes"/>
          <p:cNvSpPr txBox="1">
            <a:spLocks noGrp="1"/>
          </p:cNvSpPr>
          <p:nvPr>
            <p:ph type="body" idx="1"/>
          </p:nvPr>
        </p:nvSpPr>
        <p:spPr>
          <a:xfrm>
            <a:off x="702310" y="4480005"/>
            <a:ext cx="5618480" cy="3665611"/>
          </a:xfrm>
          <a:prstGeom prst="rect">
            <a:avLst/>
          </a:prstGeom>
        </p:spPr>
        <p:txBody>
          <a:bodyPr spcFirstLastPara="1" wrap="square" lIns="93302" tIns="46638" rIns="93302" bIns="46638" anchor="t" anchorCtr="0">
            <a:noAutofit/>
          </a:bodyPr>
          <a:lstStyle/>
          <a:p>
            <a:pPr marL="0" indent="0"/>
            <a:r>
              <a:rPr lang="en-US" b="1" dirty="0"/>
              <a:t>Speaker notes:</a:t>
            </a:r>
            <a:endParaRPr b="1" dirty="0"/>
          </a:p>
          <a:p>
            <a:pPr marL="466586" indent="0">
              <a:lnSpc>
                <a:spcPct val="115000"/>
              </a:lnSpc>
            </a:pPr>
            <a:endParaRPr dirty="0"/>
          </a:p>
          <a:p>
            <a:pPr marL="466586" indent="-311057">
              <a:buSzPts val="1200"/>
              <a:buFont typeface="Calibri"/>
              <a:buChar char="●"/>
            </a:pPr>
            <a:r>
              <a:rPr lang="en-US" dirty="0" smtClean="0"/>
              <a:t>Now that we know a bit about scientifically based reading research, Let’s talk about what has been learned while researching reading.</a:t>
            </a:r>
          </a:p>
          <a:p>
            <a:pPr marL="466586" indent="-311057">
              <a:buSzPts val="1200"/>
              <a:buFont typeface="Calibri"/>
              <a:buChar char="●"/>
            </a:pPr>
            <a:r>
              <a:rPr lang="en-US" dirty="0" smtClean="0"/>
              <a:t>The first thing to know is that:</a:t>
            </a:r>
          </a:p>
          <a:p>
            <a:pPr marL="933172" lvl="1" indent="-311057">
              <a:buSzPts val="1200"/>
              <a:buFont typeface="Calibri"/>
              <a:buChar char="○"/>
            </a:pPr>
            <a:r>
              <a:rPr lang="en-US" dirty="0" smtClean="0"/>
              <a:t>Speaking and listening are  natural for humans.  Our brains are “hard-wired” to learn how to speak and listen</a:t>
            </a:r>
          </a:p>
          <a:p>
            <a:pPr marL="933172" lvl="1" indent="-311057">
              <a:buSzPts val="1200"/>
              <a:buFont typeface="Calibri"/>
              <a:buChar char="○"/>
            </a:pPr>
            <a:r>
              <a:rPr lang="en-US" dirty="0" smtClean="0"/>
              <a:t>All children, unless hearing impaired or neurologically impaired, will learn to speak.</a:t>
            </a:r>
          </a:p>
          <a:p>
            <a:pPr marL="933172" lvl="1" indent="-311057">
              <a:buSzPts val="1200"/>
              <a:buFont typeface="Calibri"/>
              <a:buChar char="○"/>
            </a:pPr>
            <a:r>
              <a:rPr lang="en-US" dirty="0" smtClean="0"/>
              <a:t>Human brains are not “hard-wired” for reading and writing, so these skills do not come naturally and must be taught</a:t>
            </a:r>
          </a:p>
          <a:p>
            <a:pPr marL="933172" lvl="1" indent="-311057">
              <a:buSzPts val="1200"/>
              <a:buFont typeface="Calibri"/>
              <a:buChar char="○"/>
            </a:pPr>
            <a:r>
              <a:rPr lang="en-US" dirty="0" smtClean="0"/>
              <a:t>Humans actually have to reorganize the speaking and listening system of their brain to be able to read.</a:t>
            </a:r>
          </a:p>
          <a:p>
            <a:pPr marL="1399756" lvl="2" indent="-324018">
              <a:buChar char="■"/>
            </a:pPr>
            <a:r>
              <a:rPr lang="en-US" dirty="0" smtClean="0"/>
              <a:t>Written language is a fairly new invention and has only been around for about 5000 years.</a:t>
            </a:r>
          </a:p>
          <a:p>
            <a:pPr marL="1399756" lvl="2" indent="-324018">
              <a:buChar char="■"/>
            </a:pPr>
            <a:r>
              <a:rPr lang="en-US" dirty="0" smtClean="0"/>
              <a:t>Learning to read is a skills that needs to be developed and requires explicit instruction and practice over multiple years</a:t>
            </a:r>
          </a:p>
          <a:p>
            <a:pPr marL="1399756" lvl="2" indent="-324018">
              <a:buClr>
                <a:schemeClr val="dk1"/>
              </a:buClr>
              <a:buChar char="■"/>
            </a:pPr>
            <a:r>
              <a:rPr lang="en-US" dirty="0" smtClean="0"/>
              <a:t>reading is a linguistic skill and not a visual skill</a:t>
            </a:r>
          </a:p>
          <a:p>
            <a:pPr marL="1866342" lvl="3" indent="-324018">
              <a:buClr>
                <a:schemeClr val="dk1"/>
              </a:buClr>
              <a:buChar char="●"/>
            </a:pPr>
            <a:r>
              <a:rPr lang="en-US" dirty="0" smtClean="0"/>
              <a:t>Very little of the visual system is used when reading.</a:t>
            </a:r>
          </a:p>
          <a:p>
            <a:pPr marL="466586" indent="-311057">
              <a:lnSpc>
                <a:spcPct val="115000"/>
              </a:lnSpc>
              <a:buSzPts val="1200"/>
              <a:buChar char="●"/>
            </a:pPr>
            <a:r>
              <a:rPr lang="en-US" dirty="0" smtClean="0"/>
              <a:t>Humans rewire the language speaking system to read, so reading changes how we speak.</a:t>
            </a:r>
          </a:p>
          <a:p>
            <a:pPr marL="466586" indent="-311057">
              <a:lnSpc>
                <a:spcPct val="115000"/>
              </a:lnSpc>
              <a:buSzPts val="1200"/>
              <a:buChar char="●"/>
            </a:pPr>
            <a:r>
              <a:rPr lang="en-US" dirty="0" smtClean="0"/>
              <a:t>As stated by Mattingly (1981), “Reading is a parasitic of speech.  </a:t>
            </a:r>
          </a:p>
          <a:p>
            <a:pPr marL="0" indent="0"/>
            <a:endParaRPr dirty="0"/>
          </a:p>
          <a:p>
            <a:pPr marL="0" indent="0"/>
            <a:endParaRPr dirty="0"/>
          </a:p>
        </p:txBody>
      </p:sp>
      <p:sp>
        <p:nvSpPr>
          <p:cNvPr id="850" name="Google Shape;850;g6283275b7a_0_13:notes"/>
          <p:cNvSpPr txBox="1">
            <a:spLocks noGrp="1"/>
          </p:cNvSpPr>
          <p:nvPr>
            <p:ph type="sldNum" idx="12"/>
          </p:nvPr>
        </p:nvSpPr>
        <p:spPr>
          <a:xfrm>
            <a:off x="3978132" y="8842030"/>
            <a:ext cx="3043343" cy="466982"/>
          </a:xfrm>
          <a:prstGeom prst="rect">
            <a:avLst/>
          </a:prstGeom>
        </p:spPr>
        <p:txBody>
          <a:bodyPr spcFirstLastPara="1" wrap="square" lIns="93302" tIns="46638" rIns="93302" bIns="46638" anchor="b" anchorCtr="0">
            <a:noAutofit/>
          </a:bodyPr>
          <a:lstStyle/>
          <a:p>
            <a:pPr algn="r"/>
            <a:fld id="{00000000-1234-1234-1234-123412341234}" type="slidenum">
              <a:rPr lang="en-US"/>
              <a:pPr algn="r"/>
              <a:t>8</a:t>
            </a:fld>
            <a:endParaRPr/>
          </a:p>
        </p:txBody>
      </p:sp>
    </p:spTree>
    <p:extLst>
      <p:ext uri="{BB962C8B-B14F-4D97-AF65-F5344CB8AC3E}">
        <p14:creationId xmlns:p14="http://schemas.microsoft.com/office/powerpoint/2010/main" val="274129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6283275b7a_0_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6283275b7a_0_0:notes"/>
          <p:cNvSpPr txBox="1">
            <a:spLocks noGrp="1"/>
          </p:cNvSpPr>
          <p:nvPr>
            <p:ph type="body" idx="1"/>
          </p:nvPr>
        </p:nvSpPr>
        <p:spPr>
          <a:xfrm>
            <a:off x="702310" y="4480005"/>
            <a:ext cx="5618480" cy="3665611"/>
          </a:xfrm>
          <a:prstGeom prst="rect">
            <a:avLst/>
          </a:prstGeom>
        </p:spPr>
        <p:txBody>
          <a:bodyPr spcFirstLastPara="1" wrap="square" lIns="93302" tIns="46638" rIns="93302" bIns="46638" anchor="t" anchorCtr="0">
            <a:noAutofit/>
          </a:bodyPr>
          <a:lstStyle/>
          <a:p>
            <a:pPr marL="0" indent="0">
              <a:lnSpc>
                <a:spcPct val="115000"/>
              </a:lnSpc>
            </a:pPr>
            <a:r>
              <a:rPr lang="en-US" b="1">
                <a:latin typeface="Arial"/>
                <a:ea typeface="Arial"/>
                <a:cs typeface="Arial"/>
                <a:sym typeface="Arial"/>
              </a:rPr>
              <a:t>Talking Points: (Activity - have volunteers come up to hold cards to represent math problem)</a:t>
            </a:r>
            <a:endParaRPr b="1">
              <a:latin typeface="Arial"/>
              <a:ea typeface="Arial"/>
              <a:cs typeface="Arial"/>
              <a:sym typeface="Arial"/>
            </a:endParaRPr>
          </a:p>
          <a:p>
            <a:pPr marL="466586" indent="-311057">
              <a:lnSpc>
                <a:spcPct val="115000"/>
              </a:lnSpc>
              <a:buSzPts val="1200"/>
              <a:buFont typeface="Calibri"/>
              <a:buChar char="●"/>
            </a:pPr>
            <a:r>
              <a:rPr lang="en-US"/>
              <a:t>When I was first introducing this section and was talking about the science of reading, I mentioned that reading is a product of decoding and language comprehension</a:t>
            </a:r>
            <a:endParaRPr/>
          </a:p>
          <a:p>
            <a:pPr marL="466586" indent="-324018">
              <a:lnSpc>
                <a:spcPct val="115000"/>
              </a:lnSpc>
              <a:buChar char="●"/>
            </a:pPr>
            <a:r>
              <a:rPr lang="en-US"/>
              <a:t>Gough and Tunmer created this theoretical model, the simple view of reading to help us better understand this concept.</a:t>
            </a:r>
            <a:endParaRPr/>
          </a:p>
          <a:p>
            <a:pPr marL="466586" indent="-324018">
              <a:lnSpc>
                <a:spcPct val="115000"/>
              </a:lnSpc>
              <a:buChar char="●"/>
            </a:pPr>
            <a:r>
              <a:rPr lang="en-US"/>
              <a:t>THis model helps us understand what it takes to be a proficient reader.  To be a proficient reader, the reader must be automatic and fluent with word level reading (decoding) and also have strong language comprehension (understand the words they have read).  </a:t>
            </a:r>
            <a:endParaRPr/>
          </a:p>
          <a:p>
            <a:pPr marL="933172" lvl="1" indent="-324018">
              <a:lnSpc>
                <a:spcPct val="115000"/>
              </a:lnSpc>
              <a:buClr>
                <a:schemeClr val="dk1"/>
              </a:buClr>
              <a:buChar char="○"/>
            </a:pPr>
            <a:r>
              <a:rPr lang="en-US"/>
              <a:t>To become a proficient reader, a student must become automatic and fluent with word level reading and increasingly strategic with language comprehension skills.  If there is a breakdown in either area, the student will not be a proficient reader.</a:t>
            </a:r>
            <a:endParaRPr/>
          </a:p>
          <a:p>
            <a:pPr marL="466586" indent="-324018">
              <a:lnSpc>
                <a:spcPct val="115000"/>
              </a:lnSpc>
              <a:buChar char="●"/>
            </a:pPr>
            <a:r>
              <a:rPr lang="en-US"/>
              <a:t>This model also helps us understand that if there is a breakdown in either area ( word reading or language comprehension) the student is going to struggle with reading.</a:t>
            </a:r>
            <a:endParaRPr/>
          </a:p>
          <a:p>
            <a:pPr marL="466586" indent="-324018">
              <a:lnSpc>
                <a:spcPct val="115000"/>
              </a:lnSpc>
              <a:buFont typeface="Arial"/>
              <a:buChar char="●"/>
            </a:pPr>
            <a:r>
              <a:rPr lang="en-US"/>
              <a:t>The simple view of reading also encompasses what the National Reading Panel confirmed to be necessary to teach learners to read in 2000. Many of you would know them as the “5 components”</a:t>
            </a:r>
            <a:endParaRPr/>
          </a:p>
          <a:p>
            <a:pPr marL="933172" lvl="1" indent="-324018">
              <a:lnSpc>
                <a:spcPct val="115000"/>
              </a:lnSpc>
              <a:buChar char="○"/>
            </a:pPr>
            <a:r>
              <a:rPr lang="en-US"/>
              <a:t>We will talk more about the 5 components of reading in future slides</a:t>
            </a:r>
            <a:endParaRPr/>
          </a:p>
          <a:p>
            <a:pPr marL="466586" indent="-324018">
              <a:lnSpc>
                <a:spcPct val="115000"/>
              </a:lnSpc>
              <a:buChar char="●"/>
            </a:pPr>
            <a:r>
              <a:rPr lang="en-US" b="1"/>
              <a:t>Activity:</a:t>
            </a:r>
            <a:r>
              <a:rPr lang="en-US"/>
              <a:t>  Take a minute and think about what it takes to become automatic and fluent with word level reading and what it takes to become increasingly strategic with language comprehension.  What skills does a student need to develop?  (click to next slide)</a:t>
            </a:r>
            <a:endParaRPr/>
          </a:p>
          <a:p>
            <a:pPr marL="0" indent="0">
              <a:lnSpc>
                <a:spcPct val="115000"/>
              </a:lnSpc>
            </a:pPr>
            <a:endParaRPr/>
          </a:p>
          <a:p>
            <a:pPr marL="0" indent="0">
              <a:buClr>
                <a:schemeClr val="dk1"/>
              </a:buClr>
              <a:buSzPts val="1100"/>
            </a:pPr>
            <a:r>
              <a:rPr lang="en-US" b="1"/>
              <a:t>Trainer Support:</a:t>
            </a:r>
            <a:endParaRPr b="1"/>
          </a:p>
          <a:p>
            <a:pPr marL="466586" indent="-311057">
              <a:spcBef>
                <a:spcPts val="612"/>
              </a:spcBef>
              <a:buClr>
                <a:schemeClr val="dk1"/>
              </a:buClr>
              <a:buSzPts val="1200"/>
              <a:buChar char="●"/>
            </a:pPr>
            <a:r>
              <a:rPr lang="en-US" b="1"/>
              <a:t>Word-level reading</a:t>
            </a:r>
            <a:r>
              <a:rPr lang="en-US"/>
              <a:t> refers to the ability to sound out or decode new, unfamiliar words accurately and rapidly, but also to the ability to remember written words for later, instant recognition. </a:t>
            </a:r>
            <a:endParaRPr/>
          </a:p>
          <a:p>
            <a:pPr marL="933172" lvl="1" indent="-311057">
              <a:buClr>
                <a:schemeClr val="dk1"/>
              </a:buClr>
              <a:buSzPts val="1200"/>
              <a:buChar char="○"/>
            </a:pPr>
            <a:r>
              <a:rPr lang="en-US" b="1"/>
              <a:t>Decoding:</a:t>
            </a:r>
            <a:r>
              <a:rPr lang="en-US"/>
              <a:t> More recent terminology distinguishes between decoding (sounding out unfamiliar words) and word recognition (automatic recall of familiar words). Skilled word reading requires both. For the purposes of clarity, in this document the terms </a:t>
            </a:r>
            <a:r>
              <a:rPr lang="en-US" i="1"/>
              <a:t>word-level reading</a:t>
            </a:r>
            <a:r>
              <a:rPr lang="en-US"/>
              <a:t> and </a:t>
            </a:r>
            <a:r>
              <a:rPr lang="en-US" i="1"/>
              <a:t>word reading</a:t>
            </a:r>
            <a:r>
              <a:rPr lang="en-US"/>
              <a:t> will be used interchangeably rather than </a:t>
            </a:r>
            <a:r>
              <a:rPr lang="en-US" i="1"/>
              <a:t>decoding</a:t>
            </a:r>
            <a:r>
              <a:rPr lang="en-US"/>
              <a:t>. </a:t>
            </a:r>
            <a:endParaRPr/>
          </a:p>
          <a:p>
            <a:pPr marL="466586" indent="-311057">
              <a:buClr>
                <a:schemeClr val="dk1"/>
              </a:buClr>
              <a:buSzPts val="1200"/>
              <a:buChar char="●"/>
            </a:pPr>
            <a:r>
              <a:rPr lang="en-US" b="1"/>
              <a:t>Language Comprehension </a:t>
            </a:r>
            <a:r>
              <a:rPr lang="en-US"/>
              <a:t>(listening comprehension) refers to word-level, sentence-level, and discourse-level language and the cognitive skills needed to construct meaning from spoken language.</a:t>
            </a:r>
            <a:endParaRPr/>
          </a:p>
          <a:p>
            <a:pPr marL="933172" lvl="1" indent="-311057">
              <a:buClr>
                <a:schemeClr val="dk1"/>
              </a:buClr>
              <a:buSzPts val="1200"/>
              <a:buChar char="○"/>
            </a:pPr>
            <a:r>
              <a:rPr lang="en-US" b="1"/>
              <a:t>Linguistic Comprehension: </a:t>
            </a:r>
            <a:r>
              <a:rPr lang="en-US"/>
              <a:t>O</a:t>
            </a:r>
            <a:r>
              <a:rPr lang="en-US" i="1"/>
              <a:t>ral language comprehension</a:t>
            </a:r>
            <a:r>
              <a:rPr lang="en-US"/>
              <a:t> or simply</a:t>
            </a:r>
            <a:r>
              <a:rPr lang="en-US" i="1"/>
              <a:t> language comprehension</a:t>
            </a:r>
            <a:r>
              <a:rPr lang="en-US"/>
              <a:t> will be used interchangeably in place of </a:t>
            </a:r>
            <a:r>
              <a:rPr lang="en-US" i="1"/>
              <a:t>linguistic comprehension</a:t>
            </a:r>
            <a:r>
              <a:rPr lang="en-US"/>
              <a:t>. </a:t>
            </a:r>
            <a:endParaRPr b="1"/>
          </a:p>
          <a:p>
            <a:pPr marL="466586" indent="-311057">
              <a:buClr>
                <a:schemeClr val="dk1"/>
              </a:buClr>
              <a:buSzPts val="1200"/>
              <a:buChar char="●"/>
            </a:pPr>
            <a:r>
              <a:rPr lang="en-US" b="1"/>
              <a:t>Reading Comprehension</a:t>
            </a:r>
            <a:r>
              <a:rPr lang="en-US"/>
              <a:t> refers to the ability to understand written language by using semantic information to derive meaning from individual and related multiple sentences (Gough &amp; Tunmer, 1986).</a:t>
            </a:r>
            <a:endParaRPr/>
          </a:p>
          <a:p>
            <a:pPr marL="0" indent="0">
              <a:lnSpc>
                <a:spcPct val="115000"/>
              </a:lnSpc>
              <a:spcBef>
                <a:spcPts val="612"/>
              </a:spcBef>
            </a:pPr>
            <a:endParaRPr/>
          </a:p>
          <a:p>
            <a:pPr marL="0" indent="0">
              <a:lnSpc>
                <a:spcPct val="115000"/>
              </a:lnSpc>
            </a:pPr>
            <a:r>
              <a:rPr lang="en-US" b="1"/>
              <a:t>Anchor Resources:</a:t>
            </a:r>
            <a:endParaRPr b="1"/>
          </a:p>
          <a:p>
            <a:pPr marL="466586" indent="-311057">
              <a:lnSpc>
                <a:spcPct val="115000"/>
              </a:lnSpc>
              <a:buSzPts val="1200"/>
              <a:buFont typeface="Calibri"/>
              <a:buChar char="●"/>
            </a:pPr>
            <a:r>
              <a:rPr lang="en-US">
                <a:solidFill>
                  <a:srgbClr val="333333"/>
                </a:solidFill>
                <a:highlight>
                  <a:srgbClr val="FFFFFF"/>
                </a:highlight>
              </a:rPr>
              <a:t>Gough, P. B., &amp; Tunmer, W. E. (1986). Decoding, Reading, and Reading Disability. </a:t>
            </a:r>
            <a:r>
              <a:rPr lang="en-US" i="1">
                <a:solidFill>
                  <a:srgbClr val="333333"/>
                </a:solidFill>
                <a:highlight>
                  <a:srgbClr val="FFFFFF"/>
                </a:highlight>
              </a:rPr>
              <a:t>Remedial and Special Education</a:t>
            </a:r>
            <a:r>
              <a:rPr lang="en-US">
                <a:solidFill>
                  <a:srgbClr val="333333"/>
                </a:solidFill>
                <a:highlight>
                  <a:srgbClr val="FFFFFF"/>
                </a:highlight>
              </a:rPr>
              <a:t>, </a:t>
            </a:r>
            <a:r>
              <a:rPr lang="en-US" i="1">
                <a:solidFill>
                  <a:srgbClr val="333333"/>
                </a:solidFill>
                <a:highlight>
                  <a:srgbClr val="FFFFFF"/>
                </a:highlight>
              </a:rPr>
              <a:t>7</a:t>
            </a:r>
            <a:r>
              <a:rPr lang="en-US">
                <a:solidFill>
                  <a:srgbClr val="333333"/>
                </a:solidFill>
                <a:highlight>
                  <a:srgbClr val="FFFFFF"/>
                </a:highlight>
              </a:rPr>
              <a:t>(1), 6–10. </a:t>
            </a:r>
            <a:r>
              <a:rPr lang="en-US" u="sng">
                <a:solidFill>
                  <a:srgbClr val="006ACC"/>
                </a:solidFill>
                <a:highlight>
                  <a:srgbClr val="FFFFFF"/>
                </a:highlight>
                <a:hlinkClick r:id="rId3"/>
              </a:rPr>
              <a:t>https://doi.org/10.1177/074193258600700104</a:t>
            </a:r>
            <a:r>
              <a:rPr lang="en-US" u="sng">
                <a:solidFill>
                  <a:schemeClr val="hlink"/>
                </a:solidFill>
                <a:hlinkClick r:id="rId4"/>
              </a:rPr>
              <a:t>https://journals.sagepub.com/doi/10.1177/074193258600700104</a:t>
            </a:r>
            <a:endParaRPr b="1"/>
          </a:p>
          <a:p>
            <a:pPr marL="466586" indent="-311057">
              <a:lnSpc>
                <a:spcPct val="115000"/>
              </a:lnSpc>
              <a:buSzPts val="1200"/>
              <a:buFont typeface="Calibri"/>
              <a:buChar char="●"/>
            </a:pPr>
            <a:r>
              <a:rPr lang="en-US" u="sng">
                <a:solidFill>
                  <a:schemeClr val="hlink"/>
                </a:solidFill>
                <a:hlinkClick r:id="rId5"/>
              </a:rPr>
              <a:t>https://improvingliteracy.org/brief/learning-read-simple-view-reading</a:t>
            </a:r>
            <a:endParaRPr/>
          </a:p>
          <a:p>
            <a:pPr marL="466586" indent="-311057">
              <a:lnSpc>
                <a:spcPct val="115000"/>
              </a:lnSpc>
              <a:buSzPts val="1200"/>
              <a:buChar char="●"/>
            </a:pPr>
            <a:r>
              <a:rPr lang="en-US"/>
              <a:t>Catts, Hugh. (2018). Simple View of Reading The Simple View of Reading: Advancements and false impressions. Remedial and Special Education. 39. 10.1177/0741932518767563. </a:t>
            </a:r>
            <a:r>
              <a:rPr lang="en-US" u="sng">
                <a:solidFill>
                  <a:schemeClr val="hlink"/>
                </a:solidFill>
                <a:hlinkClick r:id="rId6"/>
              </a:rPr>
              <a:t>https://www.researchgate.net/publication/325090673_Simple_View_of_Reading_The_Simple_View_of_Reading_Advancements_and_false_impressions</a:t>
            </a:r>
            <a:endParaRPr/>
          </a:p>
          <a:p>
            <a:pPr marL="466586" indent="-311057">
              <a:lnSpc>
                <a:spcPct val="115000"/>
              </a:lnSpc>
              <a:buSzPts val="1200"/>
              <a:buChar char="●"/>
            </a:pPr>
            <a:r>
              <a:rPr lang="en-US"/>
              <a:t>The Simple View of Reading: Research of Importance to All Educators By Linda Farrell, Marcia Davidson, Michael Hunter, Tina Osenga: </a:t>
            </a:r>
            <a:r>
              <a:rPr lang="en-US" u="sng">
                <a:solidFill>
                  <a:schemeClr val="hlink"/>
                </a:solidFill>
                <a:hlinkClick r:id="rId7"/>
              </a:rPr>
              <a:t>https://static1.squarespace.com/static/56806e9ed8af10f889a11a50/t/5b91519570a6adf524e46c7d/1536250264101/SimpleView.pdf</a:t>
            </a:r>
            <a:endParaRPr/>
          </a:p>
          <a:p>
            <a:pPr marL="466586" indent="-311057">
              <a:lnSpc>
                <a:spcPct val="115000"/>
              </a:lnSpc>
              <a:buSzPts val="1200"/>
              <a:buChar char="●"/>
            </a:pPr>
            <a:r>
              <a:rPr lang="en-US" u="sng">
                <a:solidFill>
                  <a:schemeClr val="hlink"/>
                </a:solidFill>
                <a:hlinkClick r:id="rId8"/>
              </a:rPr>
              <a:t>https://www.thereadingleague.org/wp-content/uploads/2018/09/NRP-Report.pdf</a:t>
            </a:r>
            <a:r>
              <a:rPr lang="en-US"/>
              <a:t> </a:t>
            </a:r>
            <a:endParaRPr/>
          </a:p>
          <a:p>
            <a:pPr marL="466586" indent="0"/>
            <a:endParaRPr/>
          </a:p>
        </p:txBody>
      </p:sp>
      <p:sp>
        <p:nvSpPr>
          <p:cNvPr id="859" name="Google Shape;859;g6283275b7a_0_0:notes"/>
          <p:cNvSpPr txBox="1">
            <a:spLocks noGrp="1"/>
          </p:cNvSpPr>
          <p:nvPr>
            <p:ph type="sldNum" idx="12"/>
          </p:nvPr>
        </p:nvSpPr>
        <p:spPr>
          <a:xfrm>
            <a:off x="3978132" y="8842030"/>
            <a:ext cx="3043343" cy="466982"/>
          </a:xfrm>
          <a:prstGeom prst="rect">
            <a:avLst/>
          </a:prstGeom>
        </p:spPr>
        <p:txBody>
          <a:bodyPr spcFirstLastPara="1" wrap="square" lIns="93302" tIns="46638" rIns="93302" bIns="46638" anchor="b" anchorCtr="0">
            <a:noAutofit/>
          </a:bodyPr>
          <a:lstStyle/>
          <a:p>
            <a:pPr algn="r"/>
            <a:fld id="{00000000-1234-1234-1234-123412341234}" type="slidenum">
              <a:rPr lang="en-US"/>
              <a:pPr algn="r"/>
              <a:t>9</a:t>
            </a:fld>
            <a:endParaRPr/>
          </a:p>
        </p:txBody>
      </p:sp>
    </p:spTree>
    <p:extLst>
      <p:ext uri="{BB962C8B-B14F-4D97-AF65-F5344CB8AC3E}">
        <p14:creationId xmlns:p14="http://schemas.microsoft.com/office/powerpoint/2010/main" val="51535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6283275b7a_0_2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6283275b7a_0_20:notes"/>
          <p:cNvSpPr txBox="1">
            <a:spLocks noGrp="1"/>
          </p:cNvSpPr>
          <p:nvPr>
            <p:ph type="body" idx="1"/>
          </p:nvPr>
        </p:nvSpPr>
        <p:spPr>
          <a:xfrm>
            <a:off x="702310" y="4480005"/>
            <a:ext cx="5618480" cy="3665611"/>
          </a:xfrm>
          <a:prstGeom prst="rect">
            <a:avLst/>
          </a:prstGeom>
        </p:spPr>
        <p:txBody>
          <a:bodyPr spcFirstLastPara="1" wrap="square" lIns="93302" tIns="46638" rIns="93302" bIns="46638" anchor="t" anchorCtr="0">
            <a:noAutofit/>
          </a:bodyPr>
          <a:lstStyle/>
          <a:p>
            <a:pPr marL="0" indent="0"/>
            <a:r>
              <a:rPr lang="en-US" b="1"/>
              <a:t>Talking Points:</a:t>
            </a:r>
            <a:endParaRPr b="1"/>
          </a:p>
          <a:p>
            <a:pPr marL="466586" indent="-324018">
              <a:buChar char="●"/>
            </a:pPr>
            <a:r>
              <a:rPr lang="en-US"/>
              <a:t>Just like the Simple View of Reading, Scarborough's reading rope represents the complexity of the reading process.  This model helps us better understand all the skills a student needs to develop to become a proficient reader.</a:t>
            </a:r>
            <a:endParaRPr/>
          </a:p>
          <a:p>
            <a:pPr marL="466586" indent="-324018">
              <a:buChar char="●"/>
            </a:pPr>
            <a:r>
              <a:rPr lang="en-US"/>
              <a:t>“click” to have the Simple View appear</a:t>
            </a:r>
            <a:endParaRPr/>
          </a:p>
          <a:p>
            <a:pPr marL="466586" indent="-324018">
              <a:buChar char="●"/>
            </a:pPr>
            <a:r>
              <a:rPr lang="en-US"/>
              <a:t>You can see how the Simple View of Reading aligns with the rope model </a:t>
            </a:r>
            <a:endParaRPr/>
          </a:p>
          <a:p>
            <a:pPr marL="466586" indent="-324018">
              <a:buClr>
                <a:schemeClr val="dk1"/>
              </a:buClr>
              <a:buChar char="●"/>
            </a:pPr>
            <a:r>
              <a:rPr lang="en-US"/>
              <a:t>This theoretical model demonstrates that reading is a “multifaceted skill gradually acquired over years of instruction and practice.” </a:t>
            </a:r>
            <a:endParaRPr/>
          </a:p>
          <a:p>
            <a:pPr marL="466586" indent="-324018">
              <a:buChar char="●"/>
            </a:pPr>
            <a:r>
              <a:rPr lang="en-US"/>
              <a:t>Like the Simple View, this model is helps us understand that to become a proficient reader, the student must become increasingly automatic in word level reading and increasingly strategic in language comprehension.  The difference is that this model helps us better understand the skills needed to become a proficient reader.</a:t>
            </a:r>
            <a:endParaRPr/>
          </a:p>
          <a:p>
            <a:pPr marL="466586" indent="-324018">
              <a:buChar char="●"/>
            </a:pPr>
            <a:r>
              <a:rPr lang="en-US"/>
              <a:t>This model helps educators understand which skills need to be included in reading instruction as well as helps understand which areas to assess when a student is having difficulties with learning to read.  </a:t>
            </a:r>
            <a:endParaRPr/>
          </a:p>
          <a:p>
            <a:pPr marL="466586" indent="-324018">
              <a:buChar char="●"/>
            </a:pPr>
            <a:r>
              <a:rPr lang="en-US"/>
              <a:t>Explain that when a student becomes a proficient reader the skills on the bottom part of the rope become automatic, so it is not necessary to spend much time providing instruction on skills listed on the bottom part of the rope.</a:t>
            </a:r>
            <a:endParaRPr/>
          </a:p>
          <a:p>
            <a:pPr marL="466586" indent="-324018">
              <a:buChar char="●"/>
            </a:pPr>
            <a:r>
              <a:rPr lang="en-US"/>
              <a:t>Explain that the focus becomes the top part of the rope and supporting students with developing skills to support comprehension</a:t>
            </a:r>
            <a:endParaRPr/>
          </a:p>
          <a:p>
            <a:pPr marL="466586" indent="-324018">
              <a:buChar char="●"/>
            </a:pPr>
            <a:r>
              <a:rPr lang="en-US"/>
              <a:t>Remind participants that students need to develop all these skills to become proficient readers</a:t>
            </a:r>
            <a:endParaRPr/>
          </a:p>
          <a:p>
            <a:pPr marL="0" indent="0"/>
            <a:endParaRPr/>
          </a:p>
          <a:p>
            <a:pPr marL="0" indent="0">
              <a:buClr>
                <a:schemeClr val="dk1"/>
              </a:buClr>
              <a:buSzPts val="1100"/>
            </a:pPr>
            <a:r>
              <a:rPr lang="en-US" b="1"/>
              <a:t>Anchor Resources:</a:t>
            </a:r>
            <a:endParaRPr b="1"/>
          </a:p>
          <a:p>
            <a:pPr marL="466586" indent="-324018">
              <a:buClr>
                <a:schemeClr val="dk1"/>
              </a:buClr>
              <a:buChar char="●"/>
            </a:pPr>
            <a:r>
              <a:rPr lang="en-US"/>
              <a:t>Scarborough, H. S. (2001). Connecting early language and literacy to later reading (dis)abilities: Evidence, theory, and practice. In S. Neuman &amp; D. Dickinson (Eds.), Handbook for research in early literacy (pp. 97-110). New York: Guilford Press. </a:t>
            </a:r>
            <a:endParaRPr/>
          </a:p>
          <a:p>
            <a:pPr marL="466586" indent="-324018">
              <a:buClr>
                <a:schemeClr val="dk1"/>
              </a:buClr>
              <a:buChar char="●"/>
            </a:pPr>
            <a:r>
              <a:rPr lang="en-US" sz="1100" u="sng">
                <a:solidFill>
                  <a:schemeClr val="hlink"/>
                </a:solidFill>
                <a:latin typeface="Arial"/>
                <a:ea typeface="Arial"/>
                <a:cs typeface="Arial"/>
                <a:sym typeface="Arial"/>
                <a:hlinkClick r:id="rId3"/>
              </a:rPr>
              <a:t>https://dyslexiaida.org/scarboroughs-reading-rope-a-groundbreaking-infographic/</a:t>
            </a:r>
            <a:endParaRPr b="1"/>
          </a:p>
          <a:p>
            <a:pPr marL="466586" indent="-324018">
              <a:buClr>
                <a:schemeClr val="dk1"/>
              </a:buClr>
              <a:buChar char="●"/>
            </a:pPr>
            <a:r>
              <a:rPr lang="en-US" sz="1100" u="sng">
                <a:solidFill>
                  <a:schemeClr val="hlink"/>
                </a:solidFill>
                <a:latin typeface="Arial"/>
                <a:ea typeface="Arial"/>
                <a:cs typeface="Arial"/>
                <a:sym typeface="Arial"/>
                <a:hlinkClick r:id="rId4"/>
              </a:rPr>
              <a:t>http://www.haskins.yale.edu/staff/scarborough.html</a:t>
            </a:r>
            <a:endParaRPr b="1"/>
          </a:p>
          <a:p>
            <a:pPr marL="466586" indent="-324018">
              <a:buClr>
                <a:schemeClr val="dk1"/>
              </a:buClr>
              <a:buChar char="●"/>
            </a:pPr>
            <a:r>
              <a:rPr lang="en-US" sz="1100" u="sng">
                <a:solidFill>
                  <a:schemeClr val="hlink"/>
                </a:solidFill>
                <a:latin typeface="Arial"/>
                <a:ea typeface="Arial"/>
                <a:cs typeface="Arial"/>
                <a:sym typeface="Arial"/>
                <a:hlinkClick r:id="rId5"/>
              </a:rPr>
              <a:t>https://www.cambridge.org/core/services/aop-cambridge-core/content/view/D146BAFA4AEE48479DF4F5F2B230599A/S2058631015000021a.pdf/div-class-title-better-reading-through-science-using-research-based-models-to-help-students-read-latin-better-div.pdf</a:t>
            </a:r>
            <a:r>
              <a:rPr lang="en-US" b="1"/>
              <a:t> </a:t>
            </a:r>
            <a:endParaRPr b="1"/>
          </a:p>
          <a:p>
            <a:pPr marL="0" indent="0"/>
            <a:endParaRPr/>
          </a:p>
        </p:txBody>
      </p:sp>
      <p:sp>
        <p:nvSpPr>
          <p:cNvPr id="872" name="Google Shape;872;g6283275b7a_0_20:notes"/>
          <p:cNvSpPr txBox="1">
            <a:spLocks noGrp="1"/>
          </p:cNvSpPr>
          <p:nvPr>
            <p:ph type="sldNum" idx="12"/>
          </p:nvPr>
        </p:nvSpPr>
        <p:spPr>
          <a:xfrm>
            <a:off x="3978132" y="8842030"/>
            <a:ext cx="3043343" cy="466982"/>
          </a:xfrm>
          <a:prstGeom prst="rect">
            <a:avLst/>
          </a:prstGeom>
        </p:spPr>
        <p:txBody>
          <a:bodyPr spcFirstLastPara="1" wrap="square" lIns="93302" tIns="46638" rIns="93302" bIns="46638" anchor="b" anchorCtr="0">
            <a:noAutofit/>
          </a:bodyPr>
          <a:lstStyle/>
          <a:p>
            <a:pPr algn="r"/>
            <a:fld id="{00000000-1234-1234-1234-123412341234}" type="slidenum">
              <a:rPr lang="en-US"/>
              <a:pPr algn="r"/>
              <a:t>10</a:t>
            </a:fld>
            <a:endParaRPr/>
          </a:p>
        </p:txBody>
      </p:sp>
    </p:spTree>
    <p:extLst>
      <p:ext uri="{BB962C8B-B14F-4D97-AF65-F5344CB8AC3E}">
        <p14:creationId xmlns:p14="http://schemas.microsoft.com/office/powerpoint/2010/main" val="397552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6283275b7a_0_4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6283275b7a_0_41:notes"/>
          <p:cNvSpPr txBox="1">
            <a:spLocks noGrp="1"/>
          </p:cNvSpPr>
          <p:nvPr>
            <p:ph type="body" idx="1"/>
          </p:nvPr>
        </p:nvSpPr>
        <p:spPr>
          <a:xfrm>
            <a:off x="702310" y="4480005"/>
            <a:ext cx="5618480" cy="3665611"/>
          </a:xfrm>
          <a:prstGeom prst="rect">
            <a:avLst/>
          </a:prstGeom>
        </p:spPr>
        <p:txBody>
          <a:bodyPr spcFirstLastPara="1" wrap="square" lIns="93302" tIns="46638" rIns="93302" bIns="46638" anchor="t" anchorCtr="0">
            <a:noAutofit/>
          </a:bodyPr>
          <a:lstStyle/>
          <a:p>
            <a:pPr marL="0" indent="0"/>
            <a:r>
              <a:rPr lang="en-US" b="1" dirty="0"/>
              <a:t>Speaker notes: (refer to terminology document and have volunteer participants read aloud the definition of each point)</a:t>
            </a:r>
            <a:endParaRPr b="1" dirty="0"/>
          </a:p>
          <a:p>
            <a:pPr marL="466586" indent="-324018">
              <a:spcBef>
                <a:spcPts val="1021"/>
              </a:spcBef>
              <a:buChar char="●"/>
            </a:pPr>
            <a:r>
              <a:rPr lang="en-US" sz="1400" dirty="0"/>
              <a:t>Reading research has been hugely funded over the last 30 plus year, so there are many studies that help us better understand how people learn to read, why some people struggle with learning to read and what instruction is most effective for supporting students with learning to read.</a:t>
            </a:r>
          </a:p>
          <a:p>
            <a:pPr marL="142568" indent="0">
              <a:spcBef>
                <a:spcPts val="1021"/>
              </a:spcBef>
            </a:pPr>
            <a:endParaRPr lang="en-US" sz="1400" dirty="0"/>
          </a:p>
          <a:p>
            <a:pPr marL="466586" indent="-324018">
              <a:spcBef>
                <a:spcPts val="1021"/>
              </a:spcBef>
              <a:buChar char="●"/>
            </a:pPr>
            <a:r>
              <a:rPr lang="en-US" sz="1400" dirty="0"/>
              <a:t>“Reading instruction is no longer based on opinion - it is informed by science – we have research data that shows  what works” (</a:t>
            </a:r>
            <a:r>
              <a:rPr lang="en-US" sz="1400" dirty="0" err="1"/>
              <a:t>Birsch</a:t>
            </a:r>
            <a:r>
              <a:rPr lang="en-US" sz="1400" dirty="0"/>
              <a:t>, 2018 pg.4)</a:t>
            </a:r>
          </a:p>
          <a:p>
            <a:pPr marL="466586" indent="-324018">
              <a:spcBef>
                <a:spcPts val="1021"/>
              </a:spcBef>
              <a:buChar char="●"/>
            </a:pPr>
            <a:endParaRPr lang="en-US" sz="1400" dirty="0"/>
          </a:p>
          <a:p>
            <a:pPr marL="466586" indent="-324018">
              <a:spcBef>
                <a:spcPts val="1021"/>
              </a:spcBef>
              <a:buChar char="●"/>
            </a:pPr>
            <a:r>
              <a:rPr lang="en-US" sz="1400" dirty="0"/>
              <a:t>According to the National Reading Panel a truly effective reading program includes systematic, explicit instruction in all 5 components of reading: phonological awareness, phonics, vocabulary, reading fluency and reading comprehension.</a:t>
            </a:r>
          </a:p>
          <a:p>
            <a:pPr marL="933172" lvl="1" indent="-324018">
              <a:spcBef>
                <a:spcPts val="1021"/>
              </a:spcBef>
              <a:buChar char="○"/>
            </a:pPr>
            <a:r>
              <a:rPr lang="en-US" sz="1400" b="1" dirty="0"/>
              <a:t>Systematic Instruction:  </a:t>
            </a:r>
            <a:r>
              <a:rPr lang="en-US" sz="1400" dirty="0"/>
              <a:t>A carefully planned sequence of instruction that is thought out and designed before activities and lessons are planned, </a:t>
            </a:r>
            <a:r>
              <a:rPr lang="en-US" sz="1400" strike="sngStrike" dirty="0"/>
              <a:t>maximizing the likelihood that whenever children are asked to learn something new, they already possess the appropriate prior knowledge and understandings to see its value and to learn it effectively.</a:t>
            </a:r>
          </a:p>
          <a:p>
            <a:pPr marL="933172" lvl="1" indent="-324018">
              <a:spcBef>
                <a:spcPts val="1021"/>
              </a:spcBef>
              <a:buChar char="○"/>
            </a:pPr>
            <a:r>
              <a:rPr lang="en-US" sz="1400" b="1" dirty="0"/>
              <a:t>Explicit Instruction: </a:t>
            </a:r>
            <a:r>
              <a:rPr lang="en-US" sz="1400" dirty="0"/>
              <a:t>Instruction that involves direct explanation in which concepts are explained and skills are modeled, without vagueness or ambiguity. The teacher’s language is concise, specific, and related to the objective, and guided practice is provided.</a:t>
            </a:r>
          </a:p>
          <a:p>
            <a:pPr marL="609153" lvl="1" indent="0">
              <a:spcBef>
                <a:spcPts val="1021"/>
              </a:spcBef>
            </a:pPr>
            <a:endParaRPr lang="en-US" sz="1400" dirty="0"/>
          </a:p>
          <a:p>
            <a:pPr marL="466586" indent="-324018">
              <a:spcBef>
                <a:spcPts val="1021"/>
              </a:spcBef>
              <a:buChar char="●"/>
            </a:pPr>
            <a:r>
              <a:rPr lang="en-US" sz="1400" dirty="0"/>
              <a:t>Effective instruction also requires a knowledgeable teacher who is able to teach the elements of language structure well.</a:t>
            </a:r>
          </a:p>
          <a:p>
            <a:pPr marL="466586" indent="-324018">
              <a:spcBef>
                <a:spcPts val="1021"/>
              </a:spcBef>
              <a:buChar char="●"/>
            </a:pPr>
            <a:r>
              <a:rPr lang="en-US" sz="1400" dirty="0"/>
              <a:t>This aligns with the requirements of the READ A</a:t>
            </a:r>
            <a:endParaRPr lang="en-US" dirty="0" smtClean="0"/>
          </a:p>
          <a:p>
            <a:pPr marL="466586" indent="-324018">
              <a:buChar char="●"/>
            </a:pPr>
            <a:endParaRPr sz="1400" dirty="0"/>
          </a:p>
          <a:p>
            <a:pPr marL="0" indent="0">
              <a:spcBef>
                <a:spcPts val="1021"/>
              </a:spcBef>
              <a:spcAft>
                <a:spcPts val="1021"/>
              </a:spcAft>
            </a:pPr>
            <a:endParaRPr sz="1400" dirty="0"/>
          </a:p>
        </p:txBody>
      </p:sp>
      <p:sp>
        <p:nvSpPr>
          <p:cNvPr id="887" name="Google Shape;887;g6283275b7a_0_41:notes"/>
          <p:cNvSpPr txBox="1">
            <a:spLocks noGrp="1"/>
          </p:cNvSpPr>
          <p:nvPr>
            <p:ph type="sldNum" idx="12"/>
          </p:nvPr>
        </p:nvSpPr>
        <p:spPr>
          <a:xfrm>
            <a:off x="3978132" y="8842030"/>
            <a:ext cx="3043343" cy="466982"/>
          </a:xfrm>
          <a:prstGeom prst="rect">
            <a:avLst/>
          </a:prstGeom>
        </p:spPr>
        <p:txBody>
          <a:bodyPr spcFirstLastPara="1" wrap="square" lIns="93302" tIns="46638" rIns="93302" bIns="46638" anchor="b" anchorCtr="0">
            <a:noAutofit/>
          </a:bodyPr>
          <a:lstStyle/>
          <a:p>
            <a:pPr algn="r"/>
            <a:fld id="{00000000-1234-1234-1234-123412341234}" type="slidenum">
              <a:rPr lang="en-US"/>
              <a:pPr algn="r"/>
              <a:t>11</a:t>
            </a:fld>
            <a:endParaRPr/>
          </a:p>
        </p:txBody>
      </p:sp>
    </p:spTree>
    <p:extLst>
      <p:ext uri="{BB962C8B-B14F-4D97-AF65-F5344CB8AC3E}">
        <p14:creationId xmlns:p14="http://schemas.microsoft.com/office/powerpoint/2010/main" val="2900546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layer has</a:t>
            </a:r>
            <a:r>
              <a:rPr lang="en-US" baseline="0" dirty="0" smtClean="0"/>
              <a:t> additional requirements and guidance – high level overview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BA4CBB3-9758-4175-87FA-A5B13B56A07C}" type="datetime1">
              <a:rPr lang="en-US" smtClean="0"/>
              <a:t>12/19/2019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a:p>
        </p:txBody>
      </p:sp>
    </p:spTree>
    <p:extLst>
      <p:ext uri="{BB962C8B-B14F-4D97-AF65-F5344CB8AC3E}">
        <p14:creationId xmlns:p14="http://schemas.microsoft.com/office/powerpoint/2010/main" val="252174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BA4CBB3-9758-4175-87FA-A5B13B56A07C}" type="datetime1">
              <a:rPr lang="en-US" smtClean="0"/>
              <a:t>12/19/2019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a:p>
        </p:txBody>
      </p:sp>
    </p:spTree>
    <p:extLst>
      <p:ext uri="{BB962C8B-B14F-4D97-AF65-F5344CB8AC3E}">
        <p14:creationId xmlns:p14="http://schemas.microsoft.com/office/powerpoint/2010/main" val="228517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BA4CBB3-9758-4175-87FA-A5B13B56A07C}" type="datetime1">
              <a:rPr lang="en-US" smtClean="0"/>
              <a:t>12/19/2019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16</a:t>
            </a:fld>
            <a:endParaRPr lang="en-US"/>
          </a:p>
        </p:txBody>
      </p:sp>
    </p:spTree>
    <p:extLst>
      <p:ext uri="{BB962C8B-B14F-4D97-AF65-F5344CB8AC3E}">
        <p14:creationId xmlns:p14="http://schemas.microsoft.com/office/powerpoint/2010/main" val="3897953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23</a:t>
            </a:fld>
            <a:endParaRPr lang="en-US"/>
          </a:p>
        </p:txBody>
      </p:sp>
    </p:spTree>
    <p:extLst>
      <p:ext uri="{BB962C8B-B14F-4D97-AF65-F5344CB8AC3E}">
        <p14:creationId xmlns:p14="http://schemas.microsoft.com/office/powerpoint/2010/main" val="3424594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6" name="Picture 5" title="Blue file folder section divider graphic"/>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70" y="-352"/>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tx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
        <p:nvSpPr>
          <p:cNvPr id="10" name="Slide Number Placeholder 5"/>
          <p:cNvSpPr>
            <a:spLocks noGrp="1"/>
          </p:cNvSpPr>
          <p:nvPr>
            <p:ph type="sldNum" sz="quarter" idx="4"/>
          </p:nvPr>
        </p:nvSpPr>
        <p:spPr>
          <a:xfrm>
            <a:off x="64767" y="6356355"/>
            <a:ext cx="467783" cy="365125"/>
          </a:xfrm>
          <a:prstGeom prst="rect">
            <a:avLst/>
          </a:prstGeom>
        </p:spPr>
        <p:txBody>
          <a:bodyPr/>
          <a:lstStyle>
            <a:lvl1pPr algn="ctr">
              <a:defRPr sz="12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32883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CAAFE427-3137-495D-B0F0-DE649C2198ED}" type="slidenum">
              <a:rPr lang="en-US" smtClean="0"/>
              <a:pPr/>
              <a:t>‹#›</a:t>
            </a:fld>
            <a:endParaRPr lang="en-US" dirty="0"/>
          </a:p>
        </p:txBody>
      </p:sp>
    </p:spTree>
    <p:extLst>
      <p:ext uri="{BB962C8B-B14F-4D97-AF65-F5344CB8AC3E}">
        <p14:creationId xmlns:p14="http://schemas.microsoft.com/office/powerpoint/2010/main" val="196132232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03047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1"/>
        <p:cNvGrpSpPr/>
        <p:nvPr/>
      </p:nvGrpSpPr>
      <p:grpSpPr>
        <a:xfrm>
          <a:off x="0" y="0"/>
          <a:ext cx="0" cy="0"/>
          <a:chOff x="0" y="0"/>
          <a:chExt cx="0" cy="0"/>
        </a:xfrm>
      </p:grpSpPr>
      <p:pic>
        <p:nvPicPr>
          <p:cNvPr id="252" name="Google Shape;252;p46"/>
          <p:cNvPicPr preferRelativeResize="0"/>
          <p:nvPr/>
        </p:nvPicPr>
        <p:blipFill rotWithShape="1">
          <a:blip r:embed="rId2">
            <a:alphaModFix/>
          </a:blip>
          <a:srcRect/>
          <a:stretch/>
        </p:blipFill>
        <p:spPr>
          <a:xfrm>
            <a:off x="0" y="-26850"/>
            <a:ext cx="9144000" cy="6858000"/>
          </a:xfrm>
          <a:prstGeom prst="rect">
            <a:avLst/>
          </a:prstGeom>
          <a:noFill/>
          <a:ln>
            <a:noFill/>
          </a:ln>
        </p:spPr>
      </p:pic>
      <p:sp>
        <p:nvSpPr>
          <p:cNvPr id="253" name="Google Shape;253;p4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endParaRPr/>
          </a:p>
        </p:txBody>
      </p:sp>
      <p:sp>
        <p:nvSpPr>
          <p:cNvPr id="254" name="Google Shape;254;p46"/>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5" name="Google Shape;255;p46"/>
          <p:cNvPicPr preferRelativeResize="0"/>
          <p:nvPr/>
        </p:nvPicPr>
        <p:blipFill>
          <a:blip r:embed="rId3">
            <a:alphaModFix/>
          </a:blip>
          <a:stretch>
            <a:fillRect/>
          </a:stretch>
        </p:blipFill>
        <p:spPr>
          <a:xfrm>
            <a:off x="7770525" y="6003802"/>
            <a:ext cx="1148599" cy="717650"/>
          </a:xfrm>
          <a:prstGeom prst="rect">
            <a:avLst/>
          </a:prstGeom>
          <a:noFill/>
          <a:ln>
            <a:noFill/>
          </a:ln>
        </p:spPr>
      </p:pic>
    </p:spTree>
    <p:extLst>
      <p:ext uri="{BB962C8B-B14F-4D97-AF65-F5344CB8AC3E}">
        <p14:creationId xmlns:p14="http://schemas.microsoft.com/office/powerpoint/2010/main" val="1445644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7_Title and Content">
    <p:spTree>
      <p:nvGrpSpPr>
        <p:cNvPr id="1" name="Shape 256"/>
        <p:cNvGrpSpPr/>
        <p:nvPr/>
      </p:nvGrpSpPr>
      <p:grpSpPr>
        <a:xfrm>
          <a:off x="0" y="0"/>
          <a:ext cx="0" cy="0"/>
          <a:chOff x="0" y="0"/>
          <a:chExt cx="0" cy="0"/>
        </a:xfrm>
      </p:grpSpPr>
      <p:pic>
        <p:nvPicPr>
          <p:cNvPr id="257" name="Google Shape;257;p47"/>
          <p:cNvPicPr preferRelativeResize="0"/>
          <p:nvPr/>
        </p:nvPicPr>
        <p:blipFill rotWithShape="1">
          <a:blip r:embed="rId2">
            <a:alphaModFix/>
          </a:blip>
          <a:srcRect/>
          <a:stretch/>
        </p:blipFill>
        <p:spPr>
          <a:xfrm>
            <a:off x="0" y="0"/>
            <a:ext cx="9144000" cy="1371600"/>
          </a:xfrm>
          <a:prstGeom prst="rect">
            <a:avLst/>
          </a:prstGeom>
          <a:noFill/>
          <a:ln>
            <a:noFill/>
          </a:ln>
        </p:spPr>
      </p:pic>
      <p:sp>
        <p:nvSpPr>
          <p:cNvPr id="258" name="Google Shape;258;p47"/>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4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0" name="Google Shape;260;p47"/>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1" name="Google Shape;261;p47"/>
          <p:cNvPicPr preferRelativeResize="0"/>
          <p:nvPr/>
        </p:nvPicPr>
        <p:blipFill>
          <a:blip r:embed="rId3">
            <a:alphaModFix/>
          </a:blip>
          <a:stretch>
            <a:fillRect/>
          </a:stretch>
        </p:blipFill>
        <p:spPr>
          <a:xfrm>
            <a:off x="7879423" y="320865"/>
            <a:ext cx="1180274" cy="737450"/>
          </a:xfrm>
          <a:prstGeom prst="rect">
            <a:avLst/>
          </a:prstGeom>
          <a:noFill/>
          <a:ln>
            <a:noFill/>
          </a:ln>
        </p:spPr>
      </p:pic>
    </p:spTree>
    <p:extLst>
      <p:ext uri="{BB962C8B-B14F-4D97-AF65-F5344CB8AC3E}">
        <p14:creationId xmlns:p14="http://schemas.microsoft.com/office/powerpoint/2010/main" val="34905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78" r:id="rId16"/>
    <p:sldLayoutId id="2147483679" r:id="rId17"/>
    <p:sldLayoutId id="2147483680"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cde.state.co.us/coloradoliteracy/readdatapipelin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
        <p:nvSpPr>
          <p:cNvPr id="5" name="Title 4"/>
          <p:cNvSpPr>
            <a:spLocks noGrp="1"/>
          </p:cNvSpPr>
          <p:nvPr>
            <p:ph type="ctrTitle"/>
          </p:nvPr>
        </p:nvSpPr>
        <p:spPr/>
        <p:txBody>
          <a:bodyPr>
            <a:normAutofit/>
          </a:bodyPr>
          <a:lstStyle/>
          <a:p>
            <a:r>
              <a:rPr lang="en-US" sz="4000" dirty="0" smtClean="0"/>
              <a:t>Colorado: 2019 Literacy Legislative Updates</a:t>
            </a:r>
            <a:endParaRPr lang="en-US" sz="2000" dirty="0"/>
          </a:p>
        </p:txBody>
      </p:sp>
      <p:sp>
        <p:nvSpPr>
          <p:cNvPr id="6" name="Subtitle 1"/>
          <p:cNvSpPr>
            <a:spLocks noGrp="1"/>
          </p:cNvSpPr>
          <p:nvPr>
            <p:ph type="subTitle" idx="1"/>
          </p:nvPr>
        </p:nvSpPr>
        <p:spPr/>
        <p:txBody>
          <a:bodyPr>
            <a:normAutofit/>
          </a:bodyPr>
          <a:lstStyle/>
          <a:p>
            <a:endParaRPr lang="en-US" i="1" dirty="0" smtClean="0"/>
          </a:p>
          <a:p>
            <a:r>
              <a:rPr lang="en-US" i="1" dirty="0" smtClean="0"/>
              <a:t>December 2019</a:t>
            </a:r>
          </a:p>
          <a:p>
            <a:endParaRPr lang="en-US" i="1"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41"/>
          <p:cNvSpPr txBox="1">
            <a:spLocks noGrp="1"/>
          </p:cNvSpPr>
          <p:nvPr>
            <p:ph type="title"/>
          </p:nvPr>
        </p:nvSpPr>
        <p:spPr>
          <a:xfrm>
            <a:off x="0" y="2387450"/>
            <a:ext cx="9144000" cy="1498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endParaRPr/>
          </a:p>
        </p:txBody>
      </p:sp>
      <p:pic>
        <p:nvPicPr>
          <p:cNvPr id="875" name="Google Shape;875;p141"/>
          <p:cNvPicPr preferRelativeResize="0"/>
          <p:nvPr/>
        </p:nvPicPr>
        <p:blipFill>
          <a:blip r:embed="rId3">
            <a:alphaModFix/>
          </a:blip>
          <a:stretch>
            <a:fillRect/>
          </a:stretch>
        </p:blipFill>
        <p:spPr>
          <a:xfrm>
            <a:off x="359575" y="160450"/>
            <a:ext cx="8547900" cy="6537100"/>
          </a:xfrm>
          <a:prstGeom prst="rect">
            <a:avLst/>
          </a:prstGeom>
          <a:noFill/>
          <a:ln>
            <a:noFill/>
          </a:ln>
        </p:spPr>
      </p:pic>
      <p:sp>
        <p:nvSpPr>
          <p:cNvPr id="876" name="Google Shape;876;p141"/>
          <p:cNvSpPr txBox="1"/>
          <p:nvPr/>
        </p:nvSpPr>
        <p:spPr>
          <a:xfrm>
            <a:off x="359563" y="6102300"/>
            <a:ext cx="8547900" cy="52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chemeClr val="dk1"/>
                </a:solidFill>
                <a:latin typeface="Calibri"/>
                <a:ea typeface="Calibri"/>
                <a:cs typeface="Calibri"/>
                <a:sym typeface="Calibri"/>
              </a:rPr>
              <a:t>Scarborough, H. S. (2001)</a:t>
            </a:r>
            <a:endParaRPr sz="2400" b="1">
              <a:solidFill>
                <a:srgbClr val="0000FF"/>
              </a:solidFill>
            </a:endParaRPr>
          </a:p>
          <a:p>
            <a:pPr marL="0" lvl="0" indent="0" algn="l" rtl="0">
              <a:spcBef>
                <a:spcPts val="0"/>
              </a:spcBef>
              <a:spcAft>
                <a:spcPts val="0"/>
              </a:spcAft>
              <a:buNone/>
            </a:pPr>
            <a:endParaRPr>
              <a:solidFill>
                <a:srgbClr val="0000FF"/>
              </a:solidFill>
              <a:latin typeface="Calibri"/>
              <a:ea typeface="Calibri"/>
              <a:cs typeface="Calibri"/>
              <a:sym typeface="Calibri"/>
            </a:endParaRPr>
          </a:p>
        </p:txBody>
      </p:sp>
      <p:pic>
        <p:nvPicPr>
          <p:cNvPr id="877" name="Google Shape;877;p141"/>
          <p:cNvPicPr preferRelativeResize="0"/>
          <p:nvPr/>
        </p:nvPicPr>
        <p:blipFill>
          <a:blip r:embed="rId4">
            <a:alphaModFix/>
          </a:blip>
          <a:stretch>
            <a:fillRect/>
          </a:stretch>
        </p:blipFill>
        <p:spPr>
          <a:xfrm rot="-5400000">
            <a:off x="-1926237" y="3181738"/>
            <a:ext cx="4958475" cy="1016000"/>
          </a:xfrm>
          <a:prstGeom prst="rect">
            <a:avLst/>
          </a:prstGeom>
          <a:noFill/>
          <a:ln>
            <a:noFill/>
          </a:ln>
        </p:spPr>
      </p:pic>
    </p:spTree>
    <p:extLst>
      <p:ext uri="{BB962C8B-B14F-4D97-AF65-F5344CB8AC3E}">
        <p14:creationId xmlns:p14="http://schemas.microsoft.com/office/powerpoint/2010/main" val="182796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77"/>
                                        </p:tgtEl>
                                        <p:attrNameLst>
                                          <p:attrName>style.visibility</p:attrName>
                                        </p:attrNameLst>
                                      </p:cBhvr>
                                      <p:to>
                                        <p:strVal val="visible"/>
                                      </p:to>
                                    </p:set>
                                    <p:anim calcmode="lin" valueType="num">
                                      <p:cBhvr additive="base">
                                        <p:cTn id="7" dur="1"/>
                                        <p:tgtEl>
                                          <p:spTgt spid="87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43"/>
          <p:cNvSpPr txBox="1">
            <a:spLocks noGrp="1"/>
          </p:cNvSpPr>
          <p:nvPr>
            <p:ph type="title"/>
          </p:nvPr>
        </p:nvSpPr>
        <p:spPr>
          <a:xfrm>
            <a:off x="223075" y="320869"/>
            <a:ext cx="6700800" cy="939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600" b="1" dirty="0">
                <a:latin typeface="Museo Slab 500" panose="02000000000000000000" pitchFamily="50" charset="0"/>
                <a:ea typeface="Roboto Slab"/>
                <a:cs typeface="Roboto Slab"/>
                <a:sym typeface="Roboto Slab"/>
              </a:rPr>
              <a:t>Effective Instruction:</a:t>
            </a:r>
            <a:endParaRPr sz="3600" b="1" dirty="0">
              <a:latin typeface="Museo Slab 500" panose="02000000000000000000" pitchFamily="50" charset="0"/>
              <a:ea typeface="Roboto Slab"/>
              <a:cs typeface="Roboto Slab"/>
              <a:sym typeface="Roboto Slab"/>
            </a:endParaRPr>
          </a:p>
          <a:p>
            <a:pPr marL="0" lvl="0" indent="0" algn="l" rtl="0">
              <a:spcBef>
                <a:spcPts val="0"/>
              </a:spcBef>
              <a:spcAft>
                <a:spcPts val="0"/>
              </a:spcAft>
              <a:buClr>
                <a:schemeClr val="dk1"/>
              </a:buClr>
              <a:buSzPts val="1100"/>
              <a:buFont typeface="Arial"/>
              <a:buNone/>
            </a:pPr>
            <a:r>
              <a:rPr lang="en-US" sz="3600" b="1" dirty="0">
                <a:latin typeface="Museo Slab 500" panose="02000000000000000000" pitchFamily="50" charset="0"/>
                <a:ea typeface="Roboto Slab"/>
                <a:cs typeface="Roboto Slab"/>
                <a:sym typeface="Roboto Slab"/>
              </a:rPr>
              <a:t>Informed by Science</a:t>
            </a:r>
            <a:endParaRPr sz="3600" b="1" dirty="0">
              <a:latin typeface="Museo Slab 500" panose="02000000000000000000" pitchFamily="50" charset="0"/>
              <a:ea typeface="Roboto Slab"/>
              <a:cs typeface="Roboto Slab"/>
              <a:sym typeface="Roboto Slab"/>
            </a:endParaRPr>
          </a:p>
        </p:txBody>
      </p:sp>
      <p:sp>
        <p:nvSpPr>
          <p:cNvPr id="890" name="Google Shape;890;p143"/>
          <p:cNvSpPr txBox="1">
            <a:spLocks noGrp="1"/>
          </p:cNvSpPr>
          <p:nvPr>
            <p:ph type="body" idx="1"/>
          </p:nvPr>
        </p:nvSpPr>
        <p:spPr>
          <a:xfrm>
            <a:off x="628650" y="1826825"/>
            <a:ext cx="7886700" cy="4351200"/>
          </a:xfrm>
          <a:prstGeom prst="rect">
            <a:avLst/>
          </a:prstGeom>
        </p:spPr>
        <p:txBody>
          <a:bodyPr spcFirstLastPara="1" wrap="square" lIns="0" tIns="0" rIns="0" bIns="0" anchor="t" anchorCtr="0">
            <a:noAutofit/>
          </a:bodyPr>
          <a:lstStyle/>
          <a:p>
            <a:pPr marL="495300" indent="-457200">
              <a:lnSpc>
                <a:spcPct val="100000"/>
              </a:lnSpc>
              <a:spcBef>
                <a:spcPts val="0"/>
              </a:spcBef>
              <a:buSzPts val="3000"/>
            </a:pPr>
            <a:r>
              <a:rPr lang="en-US" sz="3000" dirty="0"/>
              <a:t>Explicit &amp; Systematic </a:t>
            </a:r>
            <a:endParaRPr sz="3000" dirty="0"/>
          </a:p>
          <a:p>
            <a:pPr marL="495300" indent="-457200">
              <a:lnSpc>
                <a:spcPct val="100000"/>
              </a:lnSpc>
              <a:spcBef>
                <a:spcPts val="0"/>
              </a:spcBef>
              <a:buSzPts val="3000"/>
            </a:pPr>
            <a:r>
              <a:rPr lang="en-US" sz="3000" dirty="0"/>
              <a:t>Skill development </a:t>
            </a:r>
            <a:r>
              <a:rPr lang="en-US" sz="3000" dirty="0" smtClean="0"/>
              <a:t>in:</a:t>
            </a:r>
            <a:endParaRPr lang="en-US" sz="3000" dirty="0"/>
          </a:p>
          <a:p>
            <a:pPr marL="952500" lvl="1" indent="-457200">
              <a:lnSpc>
                <a:spcPct val="100000"/>
              </a:lnSpc>
              <a:spcBef>
                <a:spcPts val="0"/>
              </a:spcBef>
              <a:buSzPts val="3000"/>
            </a:pPr>
            <a:r>
              <a:rPr lang="en-US" dirty="0" smtClean="0"/>
              <a:t>phonological awareness</a:t>
            </a:r>
            <a:endParaRPr lang="en-US" dirty="0"/>
          </a:p>
          <a:p>
            <a:pPr marL="952500" lvl="1" indent="-457200">
              <a:lnSpc>
                <a:spcPct val="100000"/>
              </a:lnSpc>
              <a:spcBef>
                <a:spcPts val="0"/>
              </a:spcBef>
              <a:buSzPts val="3000"/>
            </a:pPr>
            <a:r>
              <a:rPr lang="en-US" dirty="0" smtClean="0"/>
              <a:t>Phonics</a:t>
            </a:r>
            <a:endParaRPr lang="en-US" dirty="0"/>
          </a:p>
          <a:p>
            <a:pPr marL="952500" lvl="1" indent="-457200">
              <a:lnSpc>
                <a:spcPct val="100000"/>
              </a:lnSpc>
              <a:spcBef>
                <a:spcPts val="0"/>
              </a:spcBef>
              <a:buSzPts val="3000"/>
            </a:pPr>
            <a:r>
              <a:rPr lang="en-US" dirty="0" smtClean="0"/>
              <a:t>Vocabulary</a:t>
            </a:r>
            <a:endParaRPr lang="en-US" dirty="0"/>
          </a:p>
          <a:p>
            <a:pPr marL="952500" lvl="1" indent="-457200">
              <a:lnSpc>
                <a:spcPct val="100000"/>
              </a:lnSpc>
              <a:spcBef>
                <a:spcPts val="0"/>
              </a:spcBef>
              <a:buSzPts val="3000"/>
            </a:pPr>
            <a:r>
              <a:rPr lang="en-US" dirty="0" smtClean="0"/>
              <a:t>reading </a:t>
            </a:r>
            <a:r>
              <a:rPr lang="en-US" dirty="0"/>
              <a:t>fluency including oral </a:t>
            </a:r>
            <a:r>
              <a:rPr lang="en-US" dirty="0" smtClean="0"/>
              <a:t>skills</a:t>
            </a:r>
            <a:endParaRPr lang="en-US" dirty="0"/>
          </a:p>
          <a:p>
            <a:pPr marL="952500" lvl="1" indent="-457200">
              <a:lnSpc>
                <a:spcPct val="100000"/>
              </a:lnSpc>
              <a:spcBef>
                <a:spcPts val="0"/>
              </a:spcBef>
              <a:buSzPts val="3000"/>
            </a:pPr>
            <a:r>
              <a:rPr lang="en-US" dirty="0" smtClean="0"/>
              <a:t>reading </a:t>
            </a:r>
            <a:r>
              <a:rPr lang="en-US" dirty="0"/>
              <a:t>comprehension</a:t>
            </a:r>
            <a:endParaRPr dirty="0"/>
          </a:p>
          <a:p>
            <a:pPr marL="0" lvl="0" indent="0" algn="l" rtl="0">
              <a:spcBef>
                <a:spcPts val="1000"/>
              </a:spcBef>
              <a:spcAft>
                <a:spcPts val="0"/>
              </a:spcAft>
              <a:buNone/>
            </a:pPr>
            <a:endParaRPr dirty="0"/>
          </a:p>
        </p:txBody>
      </p:sp>
      <p:pic>
        <p:nvPicPr>
          <p:cNvPr id="891" name="Google Shape;891;p143"/>
          <p:cNvPicPr preferRelativeResize="0"/>
          <p:nvPr/>
        </p:nvPicPr>
        <p:blipFill>
          <a:blip r:embed="rId3">
            <a:alphaModFix/>
          </a:blip>
          <a:stretch>
            <a:fillRect/>
          </a:stretch>
        </p:blipFill>
        <p:spPr>
          <a:xfrm>
            <a:off x="6580875" y="3914663"/>
            <a:ext cx="1785276" cy="2104425"/>
          </a:xfrm>
          <a:prstGeom prst="rect">
            <a:avLst/>
          </a:prstGeom>
          <a:noFill/>
          <a:ln>
            <a:noFill/>
          </a:ln>
        </p:spPr>
      </p:pic>
      <p:sp>
        <p:nvSpPr>
          <p:cNvPr id="892" name="Google Shape;892;p143"/>
          <p:cNvSpPr txBox="1"/>
          <p:nvPr/>
        </p:nvSpPr>
        <p:spPr>
          <a:xfrm>
            <a:off x="257975" y="5638325"/>
            <a:ext cx="4127700" cy="939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i="1">
                <a:latin typeface="Calibri"/>
                <a:ea typeface="Calibri"/>
                <a:cs typeface="Calibri"/>
                <a:sym typeface="Calibri"/>
              </a:rPr>
              <a:t>Review these terms in Appendix C in the Part 1 on the Instructional Programming Review Handout.</a:t>
            </a:r>
            <a:endParaRPr sz="1800" i="1">
              <a:latin typeface="Calibri"/>
              <a:ea typeface="Calibri"/>
              <a:cs typeface="Calibri"/>
              <a:sym typeface="Calibri"/>
            </a:endParaRPr>
          </a:p>
        </p:txBody>
      </p:sp>
    </p:spTree>
    <p:extLst>
      <p:ext uri="{BB962C8B-B14F-4D97-AF65-F5344CB8AC3E}">
        <p14:creationId xmlns:p14="http://schemas.microsoft.com/office/powerpoint/2010/main" val="314629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3621" y="2324810"/>
            <a:ext cx="7772400" cy="2387600"/>
          </a:xfrm>
        </p:spPr>
        <p:txBody>
          <a:bodyPr/>
          <a:lstStyle/>
          <a:p>
            <a:r>
              <a:rPr lang="en-US" dirty="0" smtClean="0">
                <a:solidFill>
                  <a:schemeClr val="bg1"/>
                </a:solidFill>
              </a:rPr>
              <a:t>HB 12 </a:t>
            </a:r>
            <a:r>
              <a:rPr lang="en-US" dirty="0">
                <a:solidFill>
                  <a:schemeClr val="bg1"/>
                </a:solidFill>
              </a:rPr>
              <a:t>–1238</a:t>
            </a:r>
            <a:br>
              <a:rPr lang="en-US" dirty="0">
                <a:solidFill>
                  <a:schemeClr val="bg1"/>
                </a:solidFill>
              </a:rPr>
            </a:br>
            <a:r>
              <a:rPr lang="en-US" dirty="0">
                <a:solidFill>
                  <a:schemeClr val="bg1"/>
                </a:solidFill>
              </a:rPr>
              <a:t>Colorado READ </a:t>
            </a:r>
            <a:r>
              <a:rPr lang="en-US" dirty="0" smtClean="0">
                <a:solidFill>
                  <a:schemeClr val="bg1"/>
                </a:solidFill>
              </a:rPr>
              <a:t>Act</a:t>
            </a:r>
            <a:br>
              <a:rPr lang="en-US" dirty="0" smtClean="0">
                <a:solidFill>
                  <a:schemeClr val="bg1"/>
                </a:solidFill>
              </a:rPr>
            </a:br>
            <a:r>
              <a:rPr lang="en-US" sz="2800" b="1" i="1" dirty="0" smtClean="0">
                <a:solidFill>
                  <a:schemeClr val="bg1"/>
                </a:solidFill>
              </a:rPr>
              <a:t>R</a:t>
            </a:r>
            <a:r>
              <a:rPr lang="en-US" sz="2800" i="1" dirty="0" smtClean="0">
                <a:solidFill>
                  <a:schemeClr val="bg1"/>
                </a:solidFill>
              </a:rPr>
              <a:t>eading to </a:t>
            </a:r>
            <a:r>
              <a:rPr lang="en-US" sz="2800" b="1" i="1" dirty="0" smtClean="0">
                <a:solidFill>
                  <a:schemeClr val="bg1"/>
                </a:solidFill>
              </a:rPr>
              <a:t>E</a:t>
            </a:r>
            <a:r>
              <a:rPr lang="en-US" sz="2800" i="1" dirty="0" smtClean="0">
                <a:solidFill>
                  <a:schemeClr val="bg1"/>
                </a:solidFill>
              </a:rPr>
              <a:t>nsure </a:t>
            </a:r>
            <a:r>
              <a:rPr lang="en-US" sz="2800" b="1" i="1" dirty="0" smtClean="0">
                <a:solidFill>
                  <a:schemeClr val="bg1"/>
                </a:solidFill>
              </a:rPr>
              <a:t>A</a:t>
            </a:r>
            <a:r>
              <a:rPr lang="en-US" sz="2800" i="1" dirty="0" smtClean="0">
                <a:solidFill>
                  <a:schemeClr val="bg1"/>
                </a:solidFill>
              </a:rPr>
              <a:t>cademic </a:t>
            </a:r>
            <a:r>
              <a:rPr lang="en-US" sz="2800" b="1" i="1" dirty="0" smtClean="0">
                <a:solidFill>
                  <a:schemeClr val="bg1"/>
                </a:solidFill>
              </a:rPr>
              <a:t>A</a:t>
            </a:r>
            <a:r>
              <a:rPr lang="en-US" sz="2800" i="1" dirty="0" smtClean="0">
                <a:solidFill>
                  <a:schemeClr val="bg1"/>
                </a:solidFill>
              </a:rPr>
              <a:t>chievement</a:t>
            </a: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SB 19-199 Amendments</a:t>
            </a:r>
            <a:endParaRPr lang="en-US" dirty="0">
              <a:solidFill>
                <a:schemeClr val="bg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12</a:t>
            </a:fld>
            <a:endParaRPr lang="en-US" dirty="0"/>
          </a:p>
        </p:txBody>
      </p:sp>
    </p:spTree>
    <p:extLst>
      <p:ext uri="{BB962C8B-B14F-4D97-AF65-F5344CB8AC3E}">
        <p14:creationId xmlns:p14="http://schemas.microsoft.com/office/powerpoint/2010/main" val="3504879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644457" y="1356035"/>
            <a:ext cx="7886700" cy="4850211"/>
          </a:xfrm>
        </p:spPr>
        <p:txBody>
          <a:bodyPr>
            <a:normAutofit/>
          </a:bodyPr>
          <a:lstStyle/>
          <a:p>
            <a:r>
              <a:rPr lang="en-US" dirty="0" smtClean="0">
                <a:solidFill>
                  <a:schemeClr val="tx1"/>
                </a:solidFill>
              </a:rPr>
              <a:t>Passed in 2012 and repealed the Colorado Basic Literacy Act.</a:t>
            </a:r>
          </a:p>
          <a:p>
            <a:endParaRPr lang="en-US" sz="500" dirty="0" smtClean="0">
              <a:solidFill>
                <a:schemeClr val="tx1"/>
              </a:solidFill>
            </a:endParaRPr>
          </a:p>
          <a:p>
            <a:r>
              <a:rPr lang="en-US" dirty="0" smtClean="0">
                <a:solidFill>
                  <a:schemeClr val="tx1"/>
                </a:solidFill>
              </a:rPr>
              <a:t>CO READ Act:</a:t>
            </a:r>
          </a:p>
          <a:p>
            <a:pPr marL="342900" indent="-342900">
              <a:buFont typeface="Arial" panose="020B0604020202020204" pitchFamily="34" charset="0"/>
              <a:buChar char="•"/>
            </a:pPr>
            <a:r>
              <a:rPr lang="en-US" dirty="0" smtClean="0"/>
              <a:t>Preventative in nature</a:t>
            </a:r>
          </a:p>
          <a:p>
            <a:pPr marL="342900" indent="-342900">
              <a:buFont typeface="Arial" panose="020B0604020202020204" pitchFamily="34" charset="0"/>
              <a:buChar char="•"/>
            </a:pPr>
            <a:r>
              <a:rPr lang="en-US" dirty="0" smtClean="0"/>
              <a:t>Focuses </a:t>
            </a:r>
            <a:r>
              <a:rPr lang="en-US" dirty="0"/>
              <a:t>on </a:t>
            </a:r>
            <a:r>
              <a:rPr lang="en-US" dirty="0" smtClean="0"/>
              <a:t>all students – </a:t>
            </a:r>
            <a:r>
              <a:rPr lang="en-US" sz="2000" dirty="0" smtClean="0"/>
              <a:t>provides significant funding for those significantly </a:t>
            </a:r>
            <a:r>
              <a:rPr lang="en-US" sz="2000" dirty="0"/>
              <a:t>below grade level in </a:t>
            </a:r>
            <a:r>
              <a:rPr lang="en-US" sz="2000" dirty="0" smtClean="0"/>
              <a:t>reading</a:t>
            </a:r>
          </a:p>
          <a:p>
            <a:pPr marL="342900" indent="-342900">
              <a:buFont typeface="Arial" panose="020B0604020202020204" pitchFamily="34" charset="0"/>
              <a:buChar char="•"/>
            </a:pPr>
            <a:r>
              <a:rPr lang="en-US" dirty="0" smtClean="0"/>
              <a:t>Required READ Plans </a:t>
            </a:r>
          </a:p>
          <a:p>
            <a:pPr marL="342900" indent="-342900">
              <a:buFont typeface="Arial" panose="020B0604020202020204" pitchFamily="34" charset="0"/>
              <a:buChar char="•"/>
            </a:pPr>
            <a:r>
              <a:rPr lang="en-US" dirty="0" smtClean="0"/>
              <a:t>Continual </a:t>
            </a:r>
            <a:r>
              <a:rPr lang="en-US" dirty="0"/>
              <a:t>parent communication (READ </a:t>
            </a:r>
            <a:r>
              <a:rPr lang="en-US" dirty="0" smtClean="0"/>
              <a:t>Plan)</a:t>
            </a:r>
          </a:p>
          <a:p>
            <a:pPr marL="342900" indent="-342900">
              <a:buFont typeface="Arial" panose="020B0604020202020204" pitchFamily="34" charset="0"/>
              <a:buChar char="•"/>
            </a:pPr>
            <a:r>
              <a:rPr lang="en-US" dirty="0" smtClean="0"/>
              <a:t>Includes </a:t>
            </a:r>
            <a:r>
              <a:rPr lang="en-US" dirty="0"/>
              <a:t>a provision related to advancement </a:t>
            </a:r>
            <a:r>
              <a:rPr lang="en-US" dirty="0" smtClean="0"/>
              <a:t>decisions</a:t>
            </a:r>
          </a:p>
          <a:p>
            <a:pPr marL="342900" indent="-342900">
              <a:buFont typeface="Arial" panose="020B0604020202020204" pitchFamily="34" charset="0"/>
              <a:buChar char="•"/>
            </a:pPr>
            <a:r>
              <a:rPr lang="en-US" dirty="0" smtClean="0"/>
              <a:t>Requires universal screening K-3</a:t>
            </a:r>
          </a:p>
          <a:p>
            <a:pPr marL="342900" indent="-342900">
              <a:buFont typeface="Arial" panose="020B0604020202020204" pitchFamily="34" charset="0"/>
              <a:buChar char="•"/>
            </a:pPr>
            <a:r>
              <a:rPr lang="en-US" dirty="0" smtClean="0"/>
              <a:t>Requires </a:t>
            </a:r>
            <a:r>
              <a:rPr lang="en-US" dirty="0"/>
              <a:t>p</a:t>
            </a:r>
            <a:r>
              <a:rPr lang="en-US" dirty="0" smtClean="0"/>
              <a:t>rogress monitoring and diagnostic testing</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13</a:t>
            </a:fld>
            <a:endParaRPr lang="en-US" dirty="0"/>
          </a:p>
        </p:txBody>
      </p:sp>
    </p:spTree>
    <p:extLst>
      <p:ext uri="{BB962C8B-B14F-4D97-AF65-F5344CB8AC3E}">
        <p14:creationId xmlns:p14="http://schemas.microsoft.com/office/powerpoint/2010/main" val="1531182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Act – Key Updates from SB 19-199 </a:t>
            </a:r>
            <a:endParaRPr lang="en-US"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14</a:t>
            </a:fld>
            <a:endParaRPr lang="en-US" dirty="0"/>
          </a:p>
        </p:txBody>
      </p:sp>
      <p:graphicFrame>
        <p:nvGraphicFramePr>
          <p:cNvPr id="5" name="Table 4"/>
          <p:cNvGraphicFramePr>
            <a:graphicFrameLocks noGrp="1"/>
          </p:cNvGraphicFramePr>
          <p:nvPr>
            <p:extLst/>
          </p:nvPr>
        </p:nvGraphicFramePr>
        <p:xfrm>
          <a:off x="121920" y="1293111"/>
          <a:ext cx="8869680" cy="5428365"/>
        </p:xfrm>
        <a:graphic>
          <a:graphicData uri="http://schemas.openxmlformats.org/drawingml/2006/table">
            <a:tbl>
              <a:tblPr firstRow="1" bandRow="1">
                <a:effectLst>
                  <a:outerShdw blurRad="63500" sx="102000" sy="102000" algn="ctr" rotWithShape="0">
                    <a:prstClr val="black">
                      <a:alpha val="40000"/>
                    </a:prstClr>
                  </a:outerShdw>
                </a:effectLst>
                <a:tableStyleId>{46F890A9-2807-4EBB-B81D-B2AA78EC7F39}</a:tableStyleId>
              </a:tblPr>
              <a:tblGrid>
                <a:gridCol w="2339215"/>
                <a:gridCol w="6530465"/>
              </a:tblGrid>
              <a:tr h="0">
                <a:tc>
                  <a:txBody>
                    <a:bodyPr/>
                    <a:lstStyle/>
                    <a:p>
                      <a:r>
                        <a:rPr lang="en-US" dirty="0" smtClean="0"/>
                        <a:t>Key Updates</a:t>
                      </a:r>
                      <a:endParaRPr lang="en-US" dirty="0"/>
                    </a:p>
                  </a:txBody>
                  <a:tcPr/>
                </a:tc>
                <a:tc>
                  <a:txBody>
                    <a:bodyPr/>
                    <a:lstStyle/>
                    <a:p>
                      <a:endParaRPr lang="en-US"/>
                    </a:p>
                  </a:txBody>
                  <a:tcPr/>
                </a:tc>
              </a:tr>
              <a:tr h="669105">
                <a:tc>
                  <a:txBody>
                    <a:bodyPr/>
                    <a:lstStyle/>
                    <a:p>
                      <a:r>
                        <a:rPr lang="en-US" dirty="0" smtClean="0"/>
                        <a:t>READ Plans</a:t>
                      </a:r>
                      <a:r>
                        <a:rPr lang="en-US" baseline="0" dirty="0" smtClean="0"/>
                        <a:t> – additional language</a:t>
                      </a:r>
                      <a:endParaRPr lang="en-US" dirty="0"/>
                    </a:p>
                  </a:txBody>
                  <a:tcPr/>
                </a:tc>
                <a:tc>
                  <a:txBody>
                    <a:bodyPr/>
                    <a:lstStyle/>
                    <a:p>
                      <a:pPr marL="285750" indent="-285750">
                        <a:buFont typeface="Arial" panose="020B0604020202020204" pitchFamily="34" charset="0"/>
                        <a:buChar char="•"/>
                      </a:pPr>
                      <a:r>
                        <a:rPr lang="en-US" b="0" dirty="0" smtClean="0"/>
                        <a:t>daily literacy block timeframe</a:t>
                      </a:r>
                    </a:p>
                    <a:p>
                      <a:pPr marL="285750" indent="-285750">
                        <a:buFont typeface="Arial" panose="020B0604020202020204" pitchFamily="34" charset="0"/>
                        <a:buChar char="•"/>
                      </a:pPr>
                      <a:r>
                        <a:rPr lang="en-US" b="0" dirty="0" smtClean="0"/>
                        <a:t>school readiness plans</a:t>
                      </a:r>
                      <a:endParaRPr lang="en-US" dirty="0"/>
                    </a:p>
                  </a:txBody>
                  <a:tcPr/>
                </a:tc>
              </a:tr>
              <a:tr h="640080">
                <a:tc>
                  <a:txBody>
                    <a:bodyPr/>
                    <a:lstStyle/>
                    <a:p>
                      <a:r>
                        <a:rPr lang="en-US" dirty="0" smtClean="0"/>
                        <a:t>LEA Improvement</a:t>
                      </a:r>
                      <a:r>
                        <a:rPr lang="en-US" baseline="0" dirty="0" smtClean="0"/>
                        <a:t> Plans</a:t>
                      </a:r>
                      <a:endParaRPr lang="en-US" dirty="0"/>
                    </a:p>
                  </a:txBody>
                  <a:tcPr/>
                </a:tc>
                <a:tc>
                  <a:txBody>
                    <a:bodyPr/>
                    <a:lstStyle/>
                    <a:p>
                      <a:pPr marL="285750" indent="-285750">
                        <a:buFont typeface="Arial" panose="020B0604020202020204" pitchFamily="34" charset="0"/>
                        <a:buChar char="•"/>
                      </a:pPr>
                      <a:r>
                        <a:rPr lang="en-US" baseline="0" dirty="0" smtClean="0"/>
                        <a:t>beginning </a:t>
                      </a:r>
                      <a:r>
                        <a:rPr lang="en-US" dirty="0" smtClean="0"/>
                        <a:t>2020-21 school year –documenting all literacy programming an</a:t>
                      </a:r>
                      <a:r>
                        <a:rPr lang="en-US" baseline="0" dirty="0" smtClean="0"/>
                        <a:t>d professional development</a:t>
                      </a:r>
                      <a:endParaRPr lang="en-US" dirty="0"/>
                    </a:p>
                  </a:txBody>
                  <a:tcPr/>
                </a:tc>
              </a:tr>
              <a:tr h="397700">
                <a:tc>
                  <a:txBody>
                    <a:bodyPr/>
                    <a:lstStyle/>
                    <a:p>
                      <a:r>
                        <a:rPr lang="en-US" dirty="0" smtClean="0"/>
                        <a:t>K-3 Training</a:t>
                      </a:r>
                      <a:endParaRPr lang="en-US" dirty="0"/>
                    </a:p>
                  </a:txBody>
                  <a:tcPr/>
                </a:tc>
                <a:tc>
                  <a:txBody>
                    <a:bodyPr/>
                    <a:lstStyle/>
                    <a:p>
                      <a:pPr marL="285750" indent="-285750">
                        <a:buFont typeface="Arial" panose="020B0604020202020204" pitchFamily="34" charset="0"/>
                        <a:buChar char="•"/>
                      </a:pPr>
                      <a:r>
                        <a:rPr lang="en-US" baseline="0" dirty="0" smtClean="0"/>
                        <a:t>By 2021-22 all K-3 teachers</a:t>
                      </a:r>
                    </a:p>
                    <a:p>
                      <a:pPr marL="285750" indent="-285750">
                        <a:buFont typeface="Arial" panose="020B0604020202020204" pitchFamily="34" charset="0"/>
                        <a:buChar char="•"/>
                      </a:pPr>
                      <a:r>
                        <a:rPr lang="en-US" baseline="0" dirty="0" smtClean="0"/>
                        <a:t>Varying options, including a via the CDE</a:t>
                      </a:r>
                      <a:endParaRPr lang="en-US" dirty="0" smtClean="0"/>
                    </a:p>
                  </a:txBody>
                  <a:tcPr/>
                </a:tc>
              </a:tr>
              <a:tr h="397700">
                <a:tc>
                  <a:txBody>
                    <a:bodyPr/>
                    <a:lstStyle/>
                    <a:p>
                      <a:r>
                        <a:rPr lang="en-US" dirty="0" smtClean="0"/>
                        <a:t>Public Info. Campaign</a:t>
                      </a:r>
                      <a:endParaRPr lang="en-US" dirty="0"/>
                    </a:p>
                  </a:txBody>
                  <a:tcPr/>
                </a:tc>
                <a:tc>
                  <a:txBody>
                    <a:bodyPr/>
                    <a:lstStyle/>
                    <a:p>
                      <a:pPr marL="285750" indent="-285750">
                        <a:buFont typeface="Arial" panose="020B0604020202020204" pitchFamily="34" charset="0"/>
                        <a:buChar char="•"/>
                      </a:pPr>
                      <a:r>
                        <a:rPr lang="en-US" dirty="0" smtClean="0"/>
                        <a:t>Starting 2019-20 </a:t>
                      </a:r>
                    </a:p>
                  </a:txBody>
                  <a:tcPr/>
                </a:tc>
              </a:tr>
              <a:tr h="397700">
                <a:tc>
                  <a:txBody>
                    <a:bodyPr/>
                    <a:lstStyle/>
                    <a:p>
                      <a:r>
                        <a:rPr lang="en-US" dirty="0" smtClean="0"/>
                        <a:t>External Evaluator</a:t>
                      </a:r>
                      <a:endParaRPr lang="en-US" dirty="0"/>
                    </a:p>
                  </a:txBody>
                  <a:tcPr/>
                </a:tc>
                <a:tc>
                  <a:txBody>
                    <a:bodyPr/>
                    <a:lstStyle/>
                    <a:p>
                      <a:pPr marL="285750" indent="-285750">
                        <a:buFont typeface="Arial" panose="020B0604020202020204" pitchFamily="34" charset="0"/>
                        <a:buChar char="•"/>
                      </a:pPr>
                      <a:r>
                        <a:rPr lang="en-US" dirty="0" smtClean="0"/>
                        <a:t>independent evaluations of the  use  of per-pupil and ELG funds</a:t>
                      </a:r>
                    </a:p>
                    <a:p>
                      <a:pPr marL="285750" indent="-285750">
                        <a:buFont typeface="Arial" panose="020B0604020202020204" pitchFamily="34" charset="0"/>
                        <a:buChar char="•"/>
                      </a:pPr>
                      <a:r>
                        <a:rPr lang="en-US" dirty="0" smtClean="0"/>
                        <a:t>multi-year evaluation of student outcomes</a:t>
                      </a:r>
                      <a:endParaRPr lang="en-US" dirty="0"/>
                    </a:p>
                  </a:txBody>
                  <a:tcPr/>
                </a:tc>
              </a:tr>
              <a:tr h="397700">
                <a:tc>
                  <a:txBody>
                    <a:bodyPr/>
                    <a:lstStyle/>
                    <a:p>
                      <a:r>
                        <a:rPr lang="en-US" dirty="0" smtClean="0"/>
                        <a:t>Funding Allocations</a:t>
                      </a:r>
                      <a:endParaRPr lang="en-US" dirty="0"/>
                    </a:p>
                  </a:txBody>
                  <a:tcPr/>
                </a:tc>
                <a:tc>
                  <a:txBody>
                    <a:bodyPr/>
                    <a:lstStyle/>
                    <a:p>
                      <a:pPr marL="285750" indent="-285750">
                        <a:buFont typeface="Arial" panose="020B0604020202020204" pitchFamily="34" charset="0"/>
                        <a:buChar char="•"/>
                      </a:pPr>
                      <a:r>
                        <a:rPr lang="en-US" dirty="0" smtClean="0"/>
                        <a:t>Change to allocations</a:t>
                      </a:r>
                      <a:r>
                        <a:rPr lang="en-US" baseline="0" dirty="0" smtClean="0"/>
                        <a:t> </a:t>
                      </a:r>
                    </a:p>
                    <a:p>
                      <a:pPr marL="285750" indent="-285750">
                        <a:buFont typeface="Arial" panose="020B0604020202020204" pitchFamily="34" charset="0"/>
                        <a:buChar char="•"/>
                      </a:pPr>
                      <a:r>
                        <a:rPr lang="en-US" baseline="0" dirty="0" smtClean="0"/>
                        <a:t>Additional uses for PPI</a:t>
                      </a:r>
                      <a:endParaRPr lang="en-US" dirty="0"/>
                    </a:p>
                  </a:txBody>
                  <a:tcPr/>
                </a:tc>
              </a:tr>
              <a:tr h="397700">
                <a:tc>
                  <a:txBody>
                    <a:bodyPr/>
                    <a:lstStyle/>
                    <a:p>
                      <a:r>
                        <a:rPr lang="en-US" dirty="0" smtClean="0"/>
                        <a:t>ELG</a:t>
                      </a:r>
                      <a:r>
                        <a:rPr lang="en-US" baseline="0" dirty="0" smtClean="0"/>
                        <a:t> Program</a:t>
                      </a:r>
                      <a:endParaRPr lang="en-US" dirty="0"/>
                    </a:p>
                  </a:txBody>
                  <a:tcPr/>
                </a:tc>
                <a:tc>
                  <a:txBody>
                    <a:bodyPr/>
                    <a:lstStyle/>
                    <a:p>
                      <a:pPr marL="285750" indent="-285750">
                        <a:buFont typeface="Arial" panose="020B0604020202020204" pitchFamily="34" charset="0"/>
                        <a:buChar char="•"/>
                      </a:pPr>
                      <a:r>
                        <a:rPr lang="en-US" dirty="0" smtClean="0"/>
                        <a:t>Additional 2.5 million </a:t>
                      </a:r>
                      <a:endParaRPr lang="en-US" dirty="0"/>
                    </a:p>
                  </a:txBody>
                  <a:tcPr/>
                </a:tc>
              </a:tr>
              <a:tr h="397700">
                <a:tc>
                  <a:txBody>
                    <a:bodyPr/>
                    <a:lstStyle/>
                    <a:p>
                      <a:r>
                        <a:rPr lang="en-US" dirty="0" smtClean="0"/>
                        <a:t>LEA Budget</a:t>
                      </a:r>
                      <a:endParaRPr lang="en-US" dirty="0"/>
                    </a:p>
                  </a:txBody>
                  <a:tcPr/>
                </a:tc>
                <a:tc>
                  <a:txBody>
                    <a:bodyPr/>
                    <a:lstStyle/>
                    <a:p>
                      <a:pPr marL="285750" indent="-285750">
                        <a:buFont typeface="Arial" panose="020B0604020202020204" pitchFamily="34" charset="0"/>
                        <a:buChar char="•"/>
                      </a:pPr>
                      <a:r>
                        <a:rPr lang="en-US" dirty="0" smtClean="0"/>
                        <a:t>Requirement</a:t>
                      </a:r>
                      <a:r>
                        <a:rPr lang="en-US" baseline="0" dirty="0" smtClean="0"/>
                        <a:t> changes to receive PPI funds</a:t>
                      </a:r>
                    </a:p>
                    <a:p>
                      <a:pPr marL="285750" indent="-285750">
                        <a:buFont typeface="Arial" panose="020B0604020202020204" pitchFamily="34" charset="0"/>
                        <a:buChar char="•"/>
                      </a:pPr>
                      <a:r>
                        <a:rPr lang="en-US" baseline="0" dirty="0" smtClean="0"/>
                        <a:t>CDE must monitor fund use throughout the year</a:t>
                      </a:r>
                      <a:endParaRPr lang="en-US" dirty="0"/>
                    </a:p>
                  </a:txBody>
                  <a:tcPr/>
                </a:tc>
              </a:tr>
              <a:tr h="397700">
                <a:tc>
                  <a:txBody>
                    <a:bodyPr/>
                    <a:lstStyle/>
                    <a:p>
                      <a:r>
                        <a:rPr lang="en-US" dirty="0" smtClean="0"/>
                        <a:t>Other</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370634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SB 19-199 – Deeper Dive</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15</a:t>
            </a:fld>
            <a:endParaRPr lang="en-US" dirty="0"/>
          </a:p>
        </p:txBody>
      </p:sp>
    </p:spTree>
    <p:extLst>
      <p:ext uri="{BB962C8B-B14F-4D97-AF65-F5344CB8AC3E}">
        <p14:creationId xmlns:p14="http://schemas.microsoft.com/office/powerpoint/2010/main" val="1690858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Provisions:  Students on READ Plan</a:t>
            </a:r>
            <a:endParaRPr lang="en-US" dirty="0"/>
          </a:p>
        </p:txBody>
      </p:sp>
      <p:sp>
        <p:nvSpPr>
          <p:cNvPr id="5" name="Content Placeholder 4"/>
          <p:cNvSpPr>
            <a:spLocks noGrp="1"/>
          </p:cNvSpPr>
          <p:nvPr>
            <p:ph idx="1"/>
          </p:nvPr>
        </p:nvSpPr>
        <p:spPr/>
        <p:txBody>
          <a:bodyPr>
            <a:normAutofit/>
          </a:bodyPr>
          <a:lstStyle/>
          <a:p>
            <a:r>
              <a:rPr lang="en-US" dirty="0" smtClean="0"/>
              <a:t>LEPs </a:t>
            </a:r>
            <a:r>
              <a:rPr lang="en-US" b="1" dirty="0" smtClean="0"/>
              <a:t>shall</a:t>
            </a:r>
            <a:r>
              <a:rPr lang="en-US" dirty="0" smtClean="0"/>
              <a:t> ensure that students receive educational services in a daily literacy block for the length of time identified as effective in research relating to best practices in teaching reading.</a:t>
            </a:r>
          </a:p>
          <a:p>
            <a:r>
              <a:rPr lang="en-US" dirty="0" smtClean="0"/>
              <a:t>LEPs </a:t>
            </a:r>
            <a:r>
              <a:rPr lang="en-US" b="1" dirty="0" smtClean="0"/>
              <a:t>may</a:t>
            </a:r>
            <a:r>
              <a:rPr lang="en-US" dirty="0" smtClean="0"/>
              <a:t> include components of the student's individualized kindergarten school readiness plan that apply to teaching literacy as part of the student's READ plan after the student completes kindergarten, so long as the local education provider administers an approved reading assessment to the student in grades one through three.</a:t>
            </a:r>
            <a:endParaRPr lang="en-US" dirty="0"/>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16</a:t>
            </a:fld>
            <a:endParaRPr lang="en-US" dirty="0"/>
          </a:p>
        </p:txBody>
      </p:sp>
    </p:spTree>
    <p:extLst>
      <p:ext uri="{BB962C8B-B14F-4D97-AF65-F5344CB8AC3E}">
        <p14:creationId xmlns:p14="http://schemas.microsoft.com/office/powerpoint/2010/main" val="1013754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187" y="409716"/>
            <a:ext cx="7737924" cy="464680"/>
          </a:xfrm>
        </p:spPr>
        <p:txBody>
          <a:bodyPr>
            <a:noAutofit/>
          </a:bodyPr>
          <a:lstStyle/>
          <a:p>
            <a:r>
              <a:rPr lang="en-US" dirty="0"/>
              <a:t>Key Provisions for </a:t>
            </a:r>
            <a:r>
              <a:rPr lang="en-US" dirty="0" smtClean="0"/>
              <a:t>Unified </a:t>
            </a:r>
            <a:r>
              <a:rPr lang="en-US" dirty="0"/>
              <a:t>Improvement Plans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
        <p:nvSpPr>
          <p:cNvPr id="5" name="Content Placeholder 2"/>
          <p:cNvSpPr txBox="1">
            <a:spLocks/>
          </p:cNvSpPr>
          <p:nvPr/>
        </p:nvSpPr>
        <p:spPr>
          <a:xfrm>
            <a:off x="314961" y="1600201"/>
            <a:ext cx="4838700" cy="4610100"/>
          </a:xfrm>
          <a:prstGeom prst="rect">
            <a:avLst/>
          </a:prstGeom>
        </p:spPr>
        <p:txBody>
          <a:bodyPr lIns="0" t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solidFill>
                  <a:srgbClr val="232C67"/>
                </a:solidFill>
              </a:rPr>
              <a:t>Beginning with the 2020-21 school year, district plans must include the following</a:t>
            </a:r>
            <a:r>
              <a:rPr lang="en-US" sz="2400" dirty="0" smtClean="0">
                <a:solidFill>
                  <a:srgbClr val="232C67"/>
                </a:solidFill>
              </a:rPr>
              <a:t>:</a:t>
            </a:r>
          </a:p>
          <a:p>
            <a:pPr marL="182880" indent="-182880">
              <a:lnSpc>
                <a:spcPct val="100000"/>
              </a:lnSpc>
            </a:pPr>
            <a:r>
              <a:rPr lang="en-US" sz="1800" dirty="0" smtClean="0"/>
              <a:t>Reading curriculum must be designed around foundational reading skills of phonemic awareness, phonics, vocabulary development, reading fluency including oral skills, and reading comprehension</a:t>
            </a:r>
          </a:p>
          <a:p>
            <a:pPr marL="182880" indent="-182880">
              <a:lnSpc>
                <a:spcPct val="100000"/>
              </a:lnSpc>
            </a:pPr>
            <a:r>
              <a:rPr lang="en-US" sz="1800" dirty="0" smtClean="0"/>
              <a:t>Evidence-based or scientifically based core and supplemental reading instructional programs</a:t>
            </a:r>
          </a:p>
          <a:p>
            <a:pPr marL="182880" indent="-182880">
              <a:lnSpc>
                <a:spcPct val="100000"/>
              </a:lnSpc>
            </a:pPr>
            <a:r>
              <a:rPr lang="en-US" sz="1800" dirty="0" smtClean="0"/>
              <a:t>Reading assessments used by each school</a:t>
            </a:r>
          </a:p>
          <a:p>
            <a:pPr marL="182880" indent="-182880">
              <a:lnSpc>
                <a:spcPct val="100000"/>
              </a:lnSpc>
            </a:pPr>
            <a:r>
              <a:rPr lang="en-US" sz="1800" dirty="0" smtClean="0"/>
              <a:t>If applicable, plans for providing professional development using READ funds</a:t>
            </a: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361" y="1920876"/>
            <a:ext cx="3968750" cy="3968750"/>
          </a:xfrm>
          <a:prstGeom prst="rect">
            <a:avLst/>
          </a:prstGeom>
        </p:spPr>
      </p:pic>
    </p:spTree>
    <p:extLst>
      <p:ext uri="{BB962C8B-B14F-4D97-AF65-F5344CB8AC3E}">
        <p14:creationId xmlns:p14="http://schemas.microsoft.com/office/powerpoint/2010/main" val="749867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078" y="410803"/>
            <a:ext cx="5158247" cy="377867"/>
          </a:xfrm>
        </p:spPr>
        <p:txBody>
          <a:bodyPr>
            <a:noAutofit/>
          </a:bodyPr>
          <a:lstStyle/>
          <a:p>
            <a:r>
              <a:rPr lang="en-US" dirty="0" smtClean="0"/>
              <a:t>K-3 Teacher </a:t>
            </a:r>
            <a:r>
              <a:rPr lang="en-US" dirty="0"/>
              <a:t>Training</a:t>
            </a:r>
            <a:br>
              <a:rPr lang="en-US" dirty="0"/>
            </a:b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
        <p:nvSpPr>
          <p:cNvPr id="5" name="Content Placeholder 2"/>
          <p:cNvSpPr txBox="1">
            <a:spLocks/>
          </p:cNvSpPr>
          <p:nvPr/>
        </p:nvSpPr>
        <p:spPr>
          <a:xfrm>
            <a:off x="457201" y="1564640"/>
            <a:ext cx="4152900" cy="4874260"/>
          </a:xfrm>
          <a:prstGeom prst="rect">
            <a:avLst/>
          </a:prstGeom>
        </p:spPr>
        <p:txBody>
          <a:bodyPr lIns="0" t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232C67"/>
                </a:solidFill>
              </a:rPr>
              <a:t>Beginning in 2021-22,  each district that receives </a:t>
            </a:r>
            <a:r>
              <a:rPr lang="en-US" sz="2000" b="1" dirty="0" smtClean="0">
                <a:solidFill>
                  <a:srgbClr val="232C67"/>
                </a:solidFill>
              </a:rPr>
              <a:t>READ funding </a:t>
            </a:r>
            <a:r>
              <a:rPr lang="en-US" sz="2000" b="1" dirty="0">
                <a:solidFill>
                  <a:srgbClr val="232C67"/>
                </a:solidFill>
              </a:rPr>
              <a:t>must ensure that K – 3 teachers complete evidence-based training in teaching reading. </a:t>
            </a:r>
            <a:r>
              <a:rPr lang="en-US" sz="2000" b="1" dirty="0" smtClean="0">
                <a:solidFill>
                  <a:srgbClr val="232C67"/>
                </a:solidFill>
              </a:rPr>
              <a:t> The training may be:</a:t>
            </a:r>
            <a:r>
              <a:rPr lang="en-US" sz="2000" b="1" dirty="0" smtClean="0"/>
              <a:t/>
            </a:r>
            <a:br>
              <a:rPr lang="en-US" sz="2000" b="1" dirty="0" smtClean="0"/>
            </a:br>
            <a:endParaRPr lang="en-US" sz="1600" dirty="0" smtClean="0"/>
          </a:p>
          <a:p>
            <a:pPr marL="182880" lvl="1" indent="-182880">
              <a:lnSpc>
                <a:spcPct val="100000"/>
              </a:lnSpc>
              <a:spcBef>
                <a:spcPts val="0"/>
              </a:spcBef>
              <a:spcAft>
                <a:spcPts val="1000"/>
              </a:spcAft>
            </a:pPr>
            <a:r>
              <a:rPr lang="en-US" sz="1600" dirty="0"/>
              <a:t>A </a:t>
            </a:r>
            <a:r>
              <a:rPr lang="en-US" sz="1600" dirty="0" smtClean="0"/>
              <a:t>course </a:t>
            </a:r>
            <a:r>
              <a:rPr lang="en-US" sz="1600" dirty="0"/>
              <a:t>in </a:t>
            </a:r>
            <a:r>
              <a:rPr lang="en-US" sz="1600" dirty="0" smtClean="0"/>
              <a:t>an approved educator </a:t>
            </a:r>
            <a:r>
              <a:rPr lang="en-US" sz="1600" dirty="0"/>
              <a:t>preparation or alternate teacher program; </a:t>
            </a:r>
          </a:p>
          <a:p>
            <a:pPr marL="182880" lvl="1" indent="-182880">
              <a:lnSpc>
                <a:spcPct val="100000"/>
              </a:lnSpc>
              <a:spcBef>
                <a:spcPts val="0"/>
              </a:spcBef>
              <a:spcAft>
                <a:spcPts val="1000"/>
              </a:spcAft>
            </a:pPr>
            <a:r>
              <a:rPr lang="en-US" sz="1600" dirty="0"/>
              <a:t>A </a:t>
            </a:r>
            <a:r>
              <a:rPr lang="en-US" sz="1600" dirty="0" smtClean="0"/>
              <a:t>course in a </a:t>
            </a:r>
            <a:r>
              <a:rPr lang="en-US" sz="1600" dirty="0"/>
              <a:t>post-graduate </a:t>
            </a:r>
            <a:r>
              <a:rPr lang="en-US" sz="1600" dirty="0" smtClean="0"/>
              <a:t>degree </a:t>
            </a:r>
            <a:r>
              <a:rPr lang="en-US" sz="1600" dirty="0"/>
              <a:t>program in teaching reading or literacy; </a:t>
            </a:r>
          </a:p>
          <a:p>
            <a:pPr marL="182880" lvl="1" indent="-182880">
              <a:lnSpc>
                <a:spcPct val="100000"/>
              </a:lnSpc>
              <a:spcBef>
                <a:spcPts val="0"/>
              </a:spcBef>
              <a:spcAft>
                <a:spcPts val="1000"/>
              </a:spcAft>
            </a:pPr>
            <a:r>
              <a:rPr lang="en-US" sz="1600" dirty="0"/>
              <a:t>CDE training or program on the CDE advisory list of professional development programs, or</a:t>
            </a:r>
          </a:p>
          <a:p>
            <a:pPr marL="182880" lvl="1" indent="-182880">
              <a:lnSpc>
                <a:spcPct val="100000"/>
              </a:lnSpc>
              <a:spcBef>
                <a:spcPts val="0"/>
              </a:spcBef>
              <a:spcAft>
                <a:spcPts val="1000"/>
              </a:spcAft>
            </a:pPr>
            <a:r>
              <a:rPr lang="en-US" sz="1600" dirty="0"/>
              <a:t>Training provided by a local  education provider or is appropriate for license </a:t>
            </a:r>
            <a:r>
              <a:rPr lang="en-US" sz="1600" dirty="0" smtClean="0"/>
              <a:t>renewal</a:t>
            </a:r>
          </a:p>
          <a:p>
            <a:pPr marL="0" lvl="1" indent="0" algn="ctr">
              <a:lnSpc>
                <a:spcPct val="100000"/>
              </a:lnSpc>
              <a:spcBef>
                <a:spcPts val="0"/>
              </a:spcBef>
              <a:spcAft>
                <a:spcPts val="1000"/>
              </a:spcAft>
              <a:buNone/>
            </a:pPr>
            <a:r>
              <a:rPr lang="en-US" sz="1600" b="1" dirty="0"/>
              <a:t>A </a:t>
            </a:r>
            <a:r>
              <a:rPr lang="en-US" sz="1600" b="1" dirty="0" smtClean="0"/>
              <a:t>teacher is deemed to have successfully completed the training if districts submits evidence that the teacher passed an end-of-course assessment.</a:t>
            </a:r>
            <a:endParaRPr lang="en-US" sz="16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361" y="1920876"/>
            <a:ext cx="3968750" cy="3968750"/>
          </a:xfrm>
          <a:prstGeom prst="rect">
            <a:avLst/>
          </a:prstGeom>
        </p:spPr>
      </p:pic>
    </p:spTree>
    <p:extLst>
      <p:ext uri="{BB962C8B-B14F-4D97-AF65-F5344CB8AC3E}">
        <p14:creationId xmlns:p14="http://schemas.microsoft.com/office/powerpoint/2010/main" val="1225048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External Evaluator</a:t>
            </a:r>
            <a:endParaRPr lang="en-US" dirty="0"/>
          </a:p>
        </p:txBody>
      </p:sp>
      <p:sp>
        <p:nvSpPr>
          <p:cNvPr id="3" name="Content Placeholder 2"/>
          <p:cNvSpPr>
            <a:spLocks noGrp="1"/>
          </p:cNvSpPr>
          <p:nvPr>
            <p:ph idx="1"/>
          </p:nvPr>
        </p:nvSpPr>
        <p:spPr/>
        <p:txBody>
          <a:bodyPr/>
          <a:lstStyle/>
          <a:p>
            <a:r>
              <a:rPr lang="en-US" dirty="0" smtClean="0"/>
              <a:t>By  October  1, 2019, CDE must issue a request for proposals to contract with an entity to act as an independent evaluator to provide independent evaluations of the  use  of per-pupil and ELG funds by LEPS and to conduct a multi-year evaluation of student outcomes achieved by local education providers.</a:t>
            </a:r>
            <a:endParaRPr lang="en-US"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19</a:t>
            </a:fld>
            <a:endParaRPr lang="en-US" dirty="0"/>
          </a:p>
        </p:txBody>
      </p:sp>
    </p:spTree>
    <p:extLst>
      <p:ext uri="{BB962C8B-B14F-4D97-AF65-F5344CB8AC3E}">
        <p14:creationId xmlns:p14="http://schemas.microsoft.com/office/powerpoint/2010/main" val="2544623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and Overview of Content</a:t>
            </a:r>
            <a:endParaRPr lang="en-US" dirty="0"/>
          </a:p>
        </p:txBody>
      </p:sp>
      <p:sp>
        <p:nvSpPr>
          <p:cNvPr id="5" name="Content Placeholder 4"/>
          <p:cNvSpPr>
            <a:spLocks noGrp="1"/>
          </p:cNvSpPr>
          <p:nvPr>
            <p:ph idx="1"/>
          </p:nvPr>
        </p:nvSpPr>
        <p:spPr>
          <a:xfrm>
            <a:off x="628650" y="1463040"/>
            <a:ext cx="7886700" cy="4762662"/>
          </a:xfrm>
        </p:spPr>
        <p:txBody>
          <a:bodyPr>
            <a:normAutofit/>
          </a:bodyPr>
          <a:lstStyle/>
          <a:p>
            <a:r>
              <a:rPr lang="en-US" b="1" dirty="0" smtClean="0"/>
              <a:t>Introductions:</a:t>
            </a:r>
          </a:p>
          <a:p>
            <a:pPr marL="342900" indent="-342900">
              <a:buFont typeface="Arial" panose="020B0604020202020204" pitchFamily="34" charset="0"/>
              <a:buChar char="•"/>
            </a:pPr>
            <a:r>
              <a:rPr lang="en-US" dirty="0" smtClean="0"/>
              <a:t>Anji </a:t>
            </a:r>
            <a:r>
              <a:rPr lang="en-US" dirty="0"/>
              <a:t>Gallanos, Director, Preschool through Third Grade </a:t>
            </a:r>
            <a:r>
              <a:rPr lang="en-US" dirty="0" smtClean="0"/>
              <a:t>Office</a:t>
            </a:r>
          </a:p>
          <a:p>
            <a:pPr marL="342900" indent="-342900">
              <a:buFont typeface="Arial" panose="020B0604020202020204" pitchFamily="34" charset="0"/>
              <a:buChar char="•"/>
            </a:pPr>
            <a:r>
              <a:rPr lang="en-US" dirty="0" smtClean="0"/>
              <a:t>Whitney Hutton, Business Analyst, Preschool through Third Grade Office</a:t>
            </a:r>
          </a:p>
          <a:p>
            <a:pPr marL="0" indent="0">
              <a:buNone/>
            </a:pPr>
            <a:endParaRPr lang="en-US" dirty="0" smtClean="0"/>
          </a:p>
          <a:p>
            <a:r>
              <a:rPr lang="en-US" b="1" dirty="0" smtClean="0"/>
              <a:t>Content:</a:t>
            </a:r>
          </a:p>
          <a:p>
            <a:pPr marL="342900" indent="-342900">
              <a:buFont typeface="Arial" panose="020B0604020202020204" pitchFamily="34" charset="0"/>
              <a:buChar char="•"/>
            </a:pPr>
            <a:r>
              <a:rPr lang="en-US" dirty="0" smtClean="0"/>
              <a:t>Brief overview of the Colorado READ Act</a:t>
            </a:r>
          </a:p>
          <a:p>
            <a:pPr marL="342900" indent="-342900">
              <a:buFont typeface="Arial" panose="020B0604020202020204" pitchFamily="34" charset="0"/>
              <a:buChar char="•"/>
            </a:pPr>
            <a:r>
              <a:rPr lang="en-US" dirty="0" smtClean="0"/>
              <a:t>Changes to READ Act due to SB 19-199</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1047427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Changes to Budget Reporting</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3520875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 Uses of Funds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361" y="1920876"/>
            <a:ext cx="3968750" cy="3968750"/>
          </a:xfrm>
          <a:prstGeom prst="rect">
            <a:avLst/>
          </a:prstGeom>
        </p:spPr>
      </p:pic>
      <p:sp>
        <p:nvSpPr>
          <p:cNvPr id="6" name="Content Placeholder 2"/>
          <p:cNvSpPr txBox="1">
            <a:spLocks/>
          </p:cNvSpPr>
          <p:nvPr/>
        </p:nvSpPr>
        <p:spPr>
          <a:xfrm>
            <a:off x="451086" y="1229995"/>
            <a:ext cx="4486275" cy="4893311"/>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None/>
            </a:pPr>
            <a:r>
              <a:rPr lang="en-US" sz="1600" b="1" dirty="0" smtClean="0"/>
              <a:t>Continued Allowable Uses</a:t>
            </a:r>
          </a:p>
          <a:p>
            <a:pPr marL="182880" indent="-182880">
              <a:lnSpc>
                <a:spcPct val="100000"/>
              </a:lnSpc>
              <a:spcBef>
                <a:spcPts val="0"/>
              </a:spcBef>
              <a:spcAft>
                <a:spcPts val="1000"/>
              </a:spcAft>
            </a:pPr>
            <a:r>
              <a:rPr lang="en-US" sz="1600" dirty="0" smtClean="0"/>
              <a:t>Operate summer school programs </a:t>
            </a:r>
            <a:br>
              <a:rPr lang="en-US" sz="1600" dirty="0" smtClean="0"/>
            </a:br>
            <a:r>
              <a:rPr lang="en-US" sz="1600" dirty="0" smtClean="0"/>
              <a:t>(same requirements as currently in place)</a:t>
            </a:r>
          </a:p>
          <a:p>
            <a:pPr marL="182880" indent="-182880">
              <a:lnSpc>
                <a:spcPct val="100000"/>
              </a:lnSpc>
              <a:spcBef>
                <a:spcPts val="0"/>
              </a:spcBef>
              <a:spcAft>
                <a:spcPts val="1000"/>
              </a:spcAft>
            </a:pPr>
            <a:r>
              <a:rPr lang="en-US" sz="1600" dirty="0" smtClean="0"/>
              <a:t>Purchase tutoring services focused on increasing students' foundational reading skills </a:t>
            </a:r>
          </a:p>
          <a:p>
            <a:pPr marL="182880" indent="-182880">
              <a:lnSpc>
                <a:spcPct val="100000"/>
              </a:lnSpc>
              <a:spcBef>
                <a:spcPts val="0"/>
              </a:spcBef>
              <a:spcAft>
                <a:spcPts val="1000"/>
              </a:spcAft>
            </a:pPr>
            <a:r>
              <a:rPr lang="en-US" sz="1600" dirty="0" smtClean="0"/>
              <a:t>Provide </a:t>
            </a:r>
            <a:r>
              <a:rPr lang="en-US" sz="1600" dirty="0"/>
              <a:t>other targeted, evidence-based or scientifically based intervention services </a:t>
            </a:r>
            <a:r>
              <a:rPr lang="en-US" sz="1600" dirty="0" smtClean="0"/>
              <a:t>approved by CDE</a:t>
            </a:r>
            <a:endParaRPr lang="en-US" sz="1600" dirty="0"/>
          </a:p>
          <a:p>
            <a:pPr marL="182880" indent="-182880">
              <a:lnSpc>
                <a:spcPct val="100000"/>
              </a:lnSpc>
              <a:spcBef>
                <a:spcPts val="0"/>
              </a:spcBef>
              <a:spcAft>
                <a:spcPts val="1000"/>
              </a:spcAft>
            </a:pPr>
            <a:r>
              <a:rPr lang="en-US" sz="1600" dirty="0"/>
              <a:t>Purchase from a BOCES the services of a reading specialist or reading interventionist</a:t>
            </a:r>
          </a:p>
          <a:p>
            <a:pPr marL="182880" indent="-182880">
              <a:lnSpc>
                <a:spcPct val="100000"/>
              </a:lnSpc>
              <a:spcBef>
                <a:spcPts val="0"/>
              </a:spcBef>
              <a:spcAft>
                <a:spcPts val="1000"/>
              </a:spcAft>
            </a:pPr>
            <a:r>
              <a:rPr lang="en-US" sz="1600" dirty="0"/>
              <a:t>Provide professional development programming to support educators in teaching </a:t>
            </a:r>
            <a:r>
              <a:rPr lang="en-US" sz="1600" dirty="0" smtClean="0"/>
              <a:t>reading</a:t>
            </a:r>
          </a:p>
          <a:p>
            <a:pPr marL="640080" lvl="1" indent="-182880">
              <a:lnSpc>
                <a:spcPct val="100000"/>
              </a:lnSpc>
              <a:spcBef>
                <a:spcPts val="0"/>
              </a:spcBef>
              <a:spcAft>
                <a:spcPts val="1000"/>
              </a:spcAft>
            </a:pPr>
            <a:r>
              <a:rPr lang="en-US" sz="1200" dirty="0" smtClean="0"/>
              <a:t>Hiring a reading coach who is </a:t>
            </a:r>
            <a:r>
              <a:rPr lang="en-US" sz="1200" dirty="0"/>
              <a:t>trained </a:t>
            </a:r>
            <a:r>
              <a:rPr lang="en-US" sz="1200" dirty="0" smtClean="0"/>
              <a:t>in scientifically and evidenced based practices in reading </a:t>
            </a:r>
            <a:r>
              <a:rPr lang="en-US" sz="1200" dirty="0"/>
              <a:t>to provide job-embedded, ongoing professional development to support kindergarten-through-third-grade teacher competence </a:t>
            </a:r>
            <a:r>
              <a:rPr lang="en-US" sz="1200" dirty="0" smtClean="0"/>
              <a:t>scientifically and evidenced based practices in reading </a:t>
            </a:r>
          </a:p>
        </p:txBody>
      </p:sp>
    </p:spTree>
    <p:extLst>
      <p:ext uri="{BB962C8B-B14F-4D97-AF65-F5344CB8AC3E}">
        <p14:creationId xmlns:p14="http://schemas.microsoft.com/office/powerpoint/2010/main" val="2826734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 Uses of Funds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71" y="1716269"/>
            <a:ext cx="3968750" cy="3968750"/>
          </a:xfrm>
          <a:prstGeom prst="rect">
            <a:avLst/>
          </a:prstGeom>
        </p:spPr>
      </p:pic>
      <p:sp>
        <p:nvSpPr>
          <p:cNvPr id="6" name="Content Placeholder 2"/>
          <p:cNvSpPr txBox="1">
            <a:spLocks/>
          </p:cNvSpPr>
          <p:nvPr/>
        </p:nvSpPr>
        <p:spPr>
          <a:xfrm>
            <a:off x="4657725" y="1716269"/>
            <a:ext cx="4486275" cy="4893311"/>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None/>
            </a:pPr>
            <a:r>
              <a:rPr lang="en-US" sz="1600" b="1" dirty="0"/>
              <a:t>Additional Allowable Uses</a:t>
            </a:r>
            <a:endParaRPr lang="en-US" sz="1100" b="1" dirty="0"/>
          </a:p>
          <a:p>
            <a:pPr marL="182880" indent="-182880">
              <a:lnSpc>
                <a:spcPct val="100000"/>
              </a:lnSpc>
              <a:spcBef>
                <a:spcPts val="0"/>
              </a:spcBef>
              <a:spcAft>
                <a:spcPts val="1000"/>
              </a:spcAft>
            </a:pPr>
            <a:r>
              <a:rPr lang="en-US" sz="1600" dirty="0"/>
              <a:t>Purchase CDE approved core instructional programs</a:t>
            </a:r>
          </a:p>
          <a:p>
            <a:pPr marL="182880" indent="-182880">
              <a:lnSpc>
                <a:spcPct val="100000"/>
              </a:lnSpc>
              <a:spcBef>
                <a:spcPts val="0"/>
              </a:spcBef>
              <a:spcAft>
                <a:spcPts val="1000"/>
              </a:spcAft>
            </a:pPr>
            <a:r>
              <a:rPr lang="en-US" sz="1600" dirty="0"/>
              <a:t>Provide technology, including  software, included on the advisory list of instructional programming in reading  </a:t>
            </a:r>
          </a:p>
          <a:p>
            <a:pPr marL="0" indent="0">
              <a:lnSpc>
                <a:spcPct val="100000"/>
              </a:lnSpc>
              <a:spcBef>
                <a:spcPts val="0"/>
              </a:spcBef>
              <a:spcAft>
                <a:spcPts val="1000"/>
              </a:spcAft>
              <a:buNone/>
            </a:pPr>
            <a:r>
              <a:rPr lang="en-US" sz="1600" b="1" dirty="0" smtClean="0"/>
              <a:t>Discontinued Allowable Uses</a:t>
            </a:r>
          </a:p>
          <a:p>
            <a:pPr marL="182880" indent="-182880">
              <a:lnSpc>
                <a:spcPct val="100000"/>
              </a:lnSpc>
              <a:spcBef>
                <a:spcPts val="0"/>
              </a:spcBef>
              <a:spcAft>
                <a:spcPts val="1000"/>
              </a:spcAft>
            </a:pPr>
            <a:r>
              <a:rPr lang="en-US" sz="1600" dirty="0" smtClean="0"/>
              <a:t>Full Day Kindergarten </a:t>
            </a:r>
          </a:p>
          <a:p>
            <a:pPr marL="0" indent="0">
              <a:lnSpc>
                <a:spcPct val="100000"/>
              </a:lnSpc>
              <a:spcBef>
                <a:spcPts val="0"/>
              </a:spcBef>
              <a:spcAft>
                <a:spcPts val="1000"/>
              </a:spcAft>
              <a:buNone/>
            </a:pPr>
            <a:r>
              <a:rPr lang="en-US" sz="1600" b="1" dirty="0" smtClean="0"/>
              <a:t>State funding is now available for full-day </a:t>
            </a:r>
            <a:r>
              <a:rPr lang="en-US" sz="1600" b="1" dirty="0"/>
              <a:t>kindergarten (HB19-1262</a:t>
            </a:r>
            <a:r>
              <a:rPr lang="en-US" sz="1600" b="1" dirty="0" smtClean="0"/>
              <a:t>)  </a:t>
            </a:r>
          </a:p>
          <a:p>
            <a:pPr>
              <a:lnSpc>
                <a:spcPct val="100000"/>
              </a:lnSpc>
              <a:spcBef>
                <a:spcPts val="0"/>
              </a:spcBef>
              <a:spcAft>
                <a:spcPts val="1000"/>
              </a:spcAft>
            </a:pPr>
            <a:r>
              <a:rPr lang="en-US" sz="1600" dirty="0" smtClean="0"/>
              <a:t>Forthcoming communication to request school districts selected full day kindergarten to amend their previously </a:t>
            </a:r>
            <a:r>
              <a:rPr lang="en-US" sz="1600" dirty="0"/>
              <a:t>submitted budget submission form to ensure that your per-pupil dollars are spent for allowable uses. </a:t>
            </a:r>
            <a:endParaRPr lang="en-US" sz="1600" dirty="0" smtClean="0"/>
          </a:p>
        </p:txBody>
      </p:sp>
    </p:spTree>
    <p:extLst>
      <p:ext uri="{BB962C8B-B14F-4D97-AF65-F5344CB8AC3E}">
        <p14:creationId xmlns:p14="http://schemas.microsoft.com/office/powerpoint/2010/main" val="178371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7726FA2-3EC9-4717-AD62-D8C823692DD3}" type="slidenum">
              <a:rPr lang="en-US" smtClean="0"/>
              <a:pPr/>
              <a:t>23</a:t>
            </a:fld>
            <a:endParaRPr lang="en-US" dirty="0"/>
          </a:p>
        </p:txBody>
      </p:sp>
      <p:sp>
        <p:nvSpPr>
          <p:cNvPr id="4" name="Title 2"/>
          <p:cNvSpPr>
            <a:spLocks noGrp="1"/>
          </p:cNvSpPr>
          <p:nvPr>
            <p:ph type="ctrTitle"/>
          </p:nvPr>
        </p:nvSpPr>
        <p:spPr>
          <a:xfrm>
            <a:off x="685800" y="2062163"/>
            <a:ext cx="7772400" cy="2387600"/>
          </a:xfrm>
        </p:spPr>
        <p:txBody>
          <a:bodyPr>
            <a:normAutofit fontScale="90000"/>
          </a:bodyPr>
          <a:lstStyle/>
          <a:p>
            <a:r>
              <a:rPr lang="en-US" dirty="0" smtClean="0"/>
              <a:t>Reporting Requirements and Purpose of the READ Data Collection</a:t>
            </a:r>
            <a:endParaRPr lang="en-US" dirty="0"/>
          </a:p>
        </p:txBody>
      </p:sp>
    </p:spTree>
    <p:extLst>
      <p:ext uri="{BB962C8B-B14F-4D97-AF65-F5344CB8AC3E}">
        <p14:creationId xmlns:p14="http://schemas.microsoft.com/office/powerpoint/2010/main" val="655473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 of READ Collection</a:t>
            </a:r>
            <a:endParaRPr lang="en-US" dirty="0"/>
          </a:p>
        </p:txBody>
      </p:sp>
      <p:sp>
        <p:nvSpPr>
          <p:cNvPr id="3" name="Content Placeholder 2"/>
          <p:cNvSpPr>
            <a:spLocks noGrp="1"/>
          </p:cNvSpPr>
          <p:nvPr>
            <p:ph idx="1"/>
          </p:nvPr>
        </p:nvSpPr>
        <p:spPr/>
        <p:txBody>
          <a:bodyPr/>
          <a:lstStyle/>
          <a:p>
            <a:r>
              <a:rPr lang="en-US" dirty="0"/>
              <a:t>The purpose of the READ collection is to collect student level data needed to fulfill statutory requirements </a:t>
            </a:r>
          </a:p>
          <a:p>
            <a:r>
              <a:rPr lang="en-US" dirty="0"/>
              <a:t>Data collected in READ is also used to determine the distribution of per-pupil intervention funds for students identified as having significant reading deficiencies (SRD) </a:t>
            </a:r>
          </a:p>
          <a:p>
            <a:pPr lvl="1"/>
            <a:r>
              <a:rPr lang="en-US" dirty="0"/>
              <a:t>The Early Literacy Fund provides districts with per-pupil intervention funds to help support programs to meet the needs of students with SRD who received services </a:t>
            </a: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24</a:t>
            </a:fld>
            <a:endParaRPr lang="en-US" dirty="0"/>
          </a:p>
        </p:txBody>
      </p:sp>
    </p:spTree>
    <p:extLst>
      <p:ext uri="{BB962C8B-B14F-4D97-AF65-F5344CB8AC3E}">
        <p14:creationId xmlns:p14="http://schemas.microsoft.com/office/powerpoint/2010/main" val="3968409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Requirements </a:t>
            </a:r>
            <a:endParaRPr lang="en-US" dirty="0"/>
          </a:p>
        </p:txBody>
      </p:sp>
      <p:sp>
        <p:nvSpPr>
          <p:cNvPr id="3" name="Content Placeholder 2"/>
          <p:cNvSpPr>
            <a:spLocks noGrp="1"/>
          </p:cNvSpPr>
          <p:nvPr>
            <p:ph idx="1"/>
          </p:nvPr>
        </p:nvSpPr>
        <p:spPr/>
        <p:txBody>
          <a:bodyPr>
            <a:normAutofit/>
          </a:bodyPr>
          <a:lstStyle/>
          <a:p>
            <a:pPr marL="342900" indent="-342900"/>
            <a:r>
              <a:rPr lang="en-US" dirty="0"/>
              <a:t>Each spring districts create and submit records for all K-3</a:t>
            </a:r>
            <a:r>
              <a:rPr lang="en-US" baseline="30000" dirty="0"/>
              <a:t>rd</a:t>
            </a:r>
            <a:r>
              <a:rPr lang="en-US" dirty="0"/>
              <a:t> grade students enrolled at the time of data submission and 4-12</a:t>
            </a:r>
            <a:r>
              <a:rPr lang="en-US" baseline="30000" dirty="0"/>
              <a:t>th</a:t>
            </a:r>
            <a:r>
              <a:rPr lang="en-US" dirty="0"/>
              <a:t> grade cohort students who are included in the READ 4-12</a:t>
            </a:r>
            <a:r>
              <a:rPr lang="en-US" baseline="30000" dirty="0"/>
              <a:t>th</a:t>
            </a:r>
            <a:r>
              <a:rPr lang="en-US" dirty="0"/>
              <a:t> grade cohort from any district </a:t>
            </a:r>
            <a:endParaRPr lang="en-US" dirty="0" smtClean="0"/>
          </a:p>
          <a:p>
            <a:pPr marL="342900" indent="-342900"/>
            <a:r>
              <a:rPr lang="en-US" dirty="0"/>
              <a:t>Number of students identified as having an SRD and receive instructional services pursuant to READ plans (same requirement, collected through READ data collection</a:t>
            </a:r>
            <a:r>
              <a:rPr lang="en-US" dirty="0" smtClean="0"/>
              <a:t>)</a:t>
            </a:r>
          </a:p>
          <a:p>
            <a:pPr marL="342900" indent="-342900"/>
            <a:r>
              <a:rPr lang="en-US" dirty="0"/>
              <a:t>Student background information: SASID, name, gender, DOB, grade level, interim reading assessment and score, testing date, retention (same requirement, collected through READ data collection)</a:t>
            </a:r>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171621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Budget Planning and Reporting Requirements </a:t>
            </a:r>
            <a:endParaRPr lang="en-US" dirty="0"/>
          </a:p>
        </p:txBody>
      </p:sp>
      <p:sp>
        <p:nvSpPr>
          <p:cNvPr id="3" name="Content Placeholder 2"/>
          <p:cNvSpPr>
            <a:spLocks noGrp="1"/>
          </p:cNvSpPr>
          <p:nvPr>
            <p:ph idx="1"/>
          </p:nvPr>
        </p:nvSpPr>
        <p:spPr/>
        <p:txBody>
          <a:bodyPr/>
          <a:lstStyle/>
          <a:p>
            <a:pPr marL="0" indent="0">
              <a:buNone/>
            </a:pPr>
            <a:r>
              <a:rPr lang="en-US" b="1" i="1" dirty="0" smtClean="0"/>
              <a:t>Budget Planning (C.R.S. 22-7-1210.5)</a:t>
            </a:r>
          </a:p>
          <a:p>
            <a:pPr marL="0" indent="0">
              <a:buNone/>
            </a:pPr>
            <a:r>
              <a:rPr lang="en-US" dirty="0" smtClean="0"/>
              <a:t>Before the beginning of each budget year, to receive a distribution of per-pupil intervention money, an LEP must submit to the department the following information: </a:t>
            </a:r>
          </a:p>
          <a:p>
            <a:r>
              <a:rPr lang="en-US" dirty="0" smtClean="0"/>
              <a:t>The number of K-3 students enrolled in schools operated by the LEP who are SRD and received instructional services pursuant to READ plans in the prior budget year </a:t>
            </a:r>
          </a:p>
          <a:p>
            <a:r>
              <a:rPr lang="en-US" dirty="0" smtClean="0"/>
              <a:t>A budget, including a narrative explanation for the allowable uses of per-pupil intervention. </a:t>
            </a:r>
            <a:r>
              <a:rPr lang="en-US" dirty="0"/>
              <a:t>Each LEP may only carry over 15% of funds from the previous budget year </a:t>
            </a:r>
            <a:endParaRPr lang="en-US" dirty="0" smtClean="0"/>
          </a:p>
          <a:p>
            <a:pPr lvl="1"/>
            <a:r>
              <a:rPr lang="en-US" dirty="0"/>
              <a:t>The department must approve the LEAs proposed use of PPI money as being in compliance with the allowable uses of PPI </a:t>
            </a:r>
          </a:p>
          <a:p>
            <a:pPr marL="457200" lvl="1"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3784330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Budget Reporting Process </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smtClean="0"/>
              <a:t>Current READ Budget Planning Survey will no longer be a requirement and will be removed from Data Pipeline </a:t>
            </a:r>
          </a:p>
          <a:p>
            <a:pPr marL="342900" indent="-342900">
              <a:buFont typeface="Arial" panose="020B0604020202020204" pitchFamily="34" charset="0"/>
              <a:buChar char="•"/>
            </a:pPr>
            <a:r>
              <a:rPr lang="en-US" dirty="0" smtClean="0"/>
              <a:t>READ Data Collection will remain in Data Pipeline </a:t>
            </a:r>
          </a:p>
          <a:p>
            <a:pPr marL="342900" indent="-342900">
              <a:buFont typeface="Arial" panose="020B0604020202020204" pitchFamily="34" charset="0"/>
              <a:buChar char="•"/>
            </a:pPr>
            <a:r>
              <a:rPr lang="en-US" dirty="0" smtClean="0"/>
              <a:t>New data reporting system will be created to report budget information </a:t>
            </a:r>
          </a:p>
          <a:p>
            <a:pPr marL="0" indent="0">
              <a:buNone/>
            </a:pPr>
            <a:endParaRPr lang="en-US" dirty="0" smtClean="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27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43719667"/>
              </p:ext>
            </p:extLst>
          </p:nvPr>
        </p:nvGraphicFramePr>
        <p:xfrm>
          <a:off x="1419546" y="3419476"/>
          <a:ext cx="6304907" cy="3302000"/>
        </p:xfrm>
        <a:graphic>
          <a:graphicData uri="http://schemas.openxmlformats.org/drawingml/2006/table">
            <a:tbl>
              <a:tblPr firstRow="1" bandRow="1">
                <a:tableStyleId>{21E4AEA4-8DFA-4A89-87EB-49C32662AFE0}</a:tableStyleId>
              </a:tblPr>
              <a:tblGrid>
                <a:gridCol w="3354351"/>
                <a:gridCol w="2950556"/>
              </a:tblGrid>
              <a:tr h="370840">
                <a:tc gridSpan="2">
                  <a:txBody>
                    <a:bodyPr/>
                    <a:lstStyle/>
                    <a:p>
                      <a:pPr algn="ctr"/>
                      <a:r>
                        <a:rPr lang="en-US" dirty="0" smtClean="0"/>
                        <a:t>DRAFT Timeline </a:t>
                      </a:r>
                      <a:endParaRPr lang="en-US" dirty="0"/>
                    </a:p>
                  </a:txBody>
                  <a:tcPr/>
                </a:tc>
                <a:tc hMerge="1">
                  <a:txBody>
                    <a:bodyPr/>
                    <a:lstStyle/>
                    <a:p>
                      <a:pPr algn="ctr"/>
                      <a:endParaRPr lang="en-US" dirty="0"/>
                    </a:p>
                  </a:txBody>
                  <a:tcPr/>
                </a:tc>
              </a:tr>
              <a:tr h="370840">
                <a:tc>
                  <a:txBody>
                    <a:bodyPr/>
                    <a:lstStyle/>
                    <a:p>
                      <a:r>
                        <a:rPr lang="en-US" dirty="0" smtClean="0"/>
                        <a:t>Budget</a:t>
                      </a:r>
                      <a:r>
                        <a:rPr lang="en-US" baseline="0" dirty="0" smtClean="0"/>
                        <a:t> submission window opens</a:t>
                      </a:r>
                      <a:endParaRPr lang="en-US" dirty="0"/>
                    </a:p>
                  </a:txBody>
                  <a:tcPr/>
                </a:tc>
                <a:tc>
                  <a:txBody>
                    <a:bodyPr/>
                    <a:lstStyle/>
                    <a:p>
                      <a:r>
                        <a:rPr lang="en-US" dirty="0" smtClean="0"/>
                        <a:t>April 1, 2020</a:t>
                      </a:r>
                      <a:endParaRPr lang="en-US" dirty="0"/>
                    </a:p>
                  </a:txBody>
                  <a:tcPr/>
                </a:tc>
              </a:tr>
              <a:tr h="370840">
                <a:tc>
                  <a:txBody>
                    <a:bodyPr/>
                    <a:lstStyle/>
                    <a:p>
                      <a:r>
                        <a:rPr lang="en-US" dirty="0" smtClean="0"/>
                        <a:t>Deadline to have budget projections submitted to CDE</a:t>
                      </a:r>
                      <a:endParaRPr lang="en-US" dirty="0"/>
                    </a:p>
                  </a:txBody>
                  <a:tcPr/>
                </a:tc>
                <a:tc>
                  <a:txBody>
                    <a:bodyPr/>
                    <a:lstStyle/>
                    <a:p>
                      <a:r>
                        <a:rPr lang="en-US" dirty="0" smtClean="0"/>
                        <a:t>May 15, 2020</a:t>
                      </a:r>
                      <a:endParaRPr lang="en-US" dirty="0"/>
                    </a:p>
                  </a:txBody>
                  <a:tcPr/>
                </a:tc>
              </a:tr>
              <a:tr h="370840">
                <a:tc>
                  <a:txBody>
                    <a:bodyPr/>
                    <a:lstStyle/>
                    <a:p>
                      <a:r>
                        <a:rPr lang="en-US" dirty="0" smtClean="0"/>
                        <a:t>CDE reviews budgets and provides</a:t>
                      </a:r>
                      <a:r>
                        <a:rPr lang="en-US" baseline="0" dirty="0" smtClean="0"/>
                        <a:t> comments </a:t>
                      </a:r>
                      <a:endParaRPr lang="en-US" dirty="0"/>
                    </a:p>
                  </a:txBody>
                  <a:tcPr/>
                </a:tc>
                <a:tc>
                  <a:txBody>
                    <a:bodyPr/>
                    <a:lstStyle/>
                    <a:p>
                      <a:r>
                        <a:rPr lang="en-US" dirty="0" smtClean="0"/>
                        <a:t>June 2, 2020</a:t>
                      </a:r>
                      <a:endParaRPr lang="en-US" dirty="0"/>
                    </a:p>
                  </a:txBody>
                  <a:tcPr/>
                </a:tc>
              </a:tr>
              <a:tr h="370840">
                <a:tc>
                  <a:txBody>
                    <a:bodyPr/>
                    <a:lstStyle/>
                    <a:p>
                      <a:r>
                        <a:rPr lang="en-US" dirty="0" smtClean="0"/>
                        <a:t>Deadline</a:t>
                      </a:r>
                      <a:r>
                        <a:rPr lang="en-US" baseline="0" dirty="0" smtClean="0"/>
                        <a:t> to have budgets re-submitted </a:t>
                      </a:r>
                      <a:endParaRPr lang="en-US" dirty="0"/>
                    </a:p>
                  </a:txBody>
                  <a:tcPr/>
                </a:tc>
                <a:tc>
                  <a:txBody>
                    <a:bodyPr/>
                    <a:lstStyle/>
                    <a:p>
                      <a:r>
                        <a:rPr lang="en-US" dirty="0" smtClean="0"/>
                        <a:t>June</a:t>
                      </a:r>
                      <a:r>
                        <a:rPr lang="en-US" baseline="0" dirty="0" smtClean="0"/>
                        <a:t> 30, 2020</a:t>
                      </a:r>
                      <a:endParaRPr lang="en-US" dirty="0"/>
                    </a:p>
                  </a:txBody>
                  <a:tcPr/>
                </a:tc>
              </a:tr>
              <a:tr h="370840">
                <a:tc>
                  <a:txBody>
                    <a:bodyPr/>
                    <a:lstStyle/>
                    <a:p>
                      <a:r>
                        <a:rPr lang="en-US" dirty="0" smtClean="0"/>
                        <a:t>Final allocation revisions to CDE </a:t>
                      </a:r>
                      <a:endParaRPr lang="en-US" dirty="0"/>
                    </a:p>
                  </a:txBody>
                  <a:tcPr/>
                </a:tc>
                <a:tc>
                  <a:txBody>
                    <a:bodyPr/>
                    <a:lstStyle/>
                    <a:p>
                      <a:r>
                        <a:rPr lang="en-US" dirty="0" smtClean="0"/>
                        <a:t>August 2020 – December</a:t>
                      </a:r>
                      <a:r>
                        <a:rPr lang="en-US" baseline="0" dirty="0" smtClean="0"/>
                        <a:t> 2020</a:t>
                      </a:r>
                      <a:endParaRPr lang="en-US" dirty="0"/>
                    </a:p>
                  </a:txBody>
                  <a:tcPr/>
                </a:tc>
              </a:tr>
            </a:tbl>
          </a:graphicData>
        </a:graphic>
      </p:graphicFrame>
    </p:spTree>
    <p:extLst>
      <p:ext uri="{BB962C8B-B14F-4D97-AF65-F5344CB8AC3E}">
        <p14:creationId xmlns:p14="http://schemas.microsoft.com/office/powerpoint/2010/main" val="49867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lstStyle/>
          <a:p>
            <a:r>
              <a:rPr lang="en-US" dirty="0" smtClean="0"/>
              <a:t>CDE will be hosting a series of informational webinars about the new budget reporting process </a:t>
            </a:r>
          </a:p>
          <a:p>
            <a:r>
              <a:rPr lang="en-US" dirty="0" smtClean="0"/>
              <a:t>The next webinar will be January 7, 2020 at </a:t>
            </a:r>
            <a:r>
              <a:rPr lang="en-US" dirty="0" smtClean="0"/>
              <a:t>1:00PM</a:t>
            </a:r>
            <a:endParaRPr lang="en-US" dirty="0" smtClean="0"/>
          </a:p>
          <a:p>
            <a:pPr lvl="1"/>
            <a:r>
              <a:rPr lang="en-US" dirty="0" smtClean="0"/>
              <a:t>Link to join webinar will be posted here: </a:t>
            </a:r>
            <a:r>
              <a:rPr lang="en-US" dirty="0">
                <a:hlinkClick r:id="rId2"/>
              </a:rPr>
              <a:t>http://</a:t>
            </a:r>
            <a:r>
              <a:rPr lang="en-US" dirty="0" smtClean="0">
                <a:hlinkClick r:id="rId2"/>
              </a:rPr>
              <a:t>www.cde.state.co.us/coloradoliteracy/readdatapipeline</a:t>
            </a:r>
            <a:r>
              <a:rPr lang="en-US" dirty="0" smtClean="0"/>
              <a:t> </a:t>
            </a:r>
          </a:p>
          <a:p>
            <a:r>
              <a:rPr lang="en-US" dirty="0" smtClean="0"/>
              <a:t>Please visit the </a:t>
            </a:r>
            <a:r>
              <a:rPr lang="en-US" dirty="0" smtClean="0">
                <a:hlinkClick r:id="rId2"/>
              </a:rPr>
              <a:t>Colorado READ Act Homepage </a:t>
            </a:r>
            <a:r>
              <a:rPr lang="en-US" dirty="0" smtClean="0"/>
              <a:t>for additional information regarding SB 19-199 </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3114305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Questions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29</a:t>
            </a:fld>
            <a:endParaRPr lang="en-US" dirty="0"/>
          </a:p>
        </p:txBody>
      </p:sp>
    </p:spTree>
    <p:extLst>
      <p:ext uri="{BB962C8B-B14F-4D97-AF65-F5344CB8AC3E}">
        <p14:creationId xmlns:p14="http://schemas.microsoft.com/office/powerpoint/2010/main" val="3635025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498" y="140127"/>
            <a:ext cx="5597748" cy="590603"/>
          </a:xfrm>
        </p:spPr>
        <p:txBody>
          <a:bodyPr>
            <a:normAutofit fontScale="90000"/>
          </a:bodyPr>
          <a:lstStyle/>
          <a:p>
            <a:r>
              <a:rPr lang="en-US" sz="3600" dirty="0" smtClean="0"/>
              <a:t>The Colorado READ Act and the need for SB19-199 </a:t>
            </a:r>
            <a:endParaRPr lang="en-US" sz="36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5429"/>
            <a:ext cx="9144000" cy="6858000"/>
          </a:xfrm>
          <a:prstGeom prst="rect">
            <a:avLst/>
          </a:prstGeom>
        </p:spPr>
      </p:pic>
    </p:spTree>
    <p:extLst>
      <p:ext uri="{BB962C8B-B14F-4D97-AF65-F5344CB8AC3E}">
        <p14:creationId xmlns:p14="http://schemas.microsoft.com/office/powerpoint/2010/main" val="380249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229" y="141654"/>
            <a:ext cx="7329122" cy="590603"/>
          </a:xfrm>
        </p:spPr>
        <p:txBody>
          <a:bodyPr>
            <a:noAutofit/>
          </a:bodyPr>
          <a:lstStyle/>
          <a:p>
            <a:pPr algn="ctr"/>
            <a:r>
              <a:rPr lang="en-US" sz="3200" dirty="0" smtClean="0"/>
              <a:t>Colorado’s 3</a:t>
            </a:r>
            <a:r>
              <a:rPr lang="en-US" sz="3200" baseline="30000" dirty="0" smtClean="0"/>
              <a:t>rd</a:t>
            </a:r>
            <a:r>
              <a:rPr lang="en-US" sz="3200" dirty="0" smtClean="0"/>
              <a:t> Grade CMAS ELA Scores Over Time</a:t>
            </a:r>
            <a:endParaRPr lang="en-US" sz="32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648074"/>
            <a:ext cx="7886700" cy="4271465"/>
          </a:xfrm>
          <a:prstGeom prst="rect">
            <a:avLst/>
          </a:prstGeom>
        </p:spPr>
      </p:pic>
    </p:spTree>
    <p:extLst>
      <p:ext uri="{BB962C8B-B14F-4D97-AF65-F5344CB8AC3E}">
        <p14:creationId xmlns:p14="http://schemas.microsoft.com/office/powerpoint/2010/main" val="4239594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228" y="254865"/>
            <a:ext cx="6059303" cy="590603"/>
          </a:xfrm>
        </p:spPr>
        <p:txBody>
          <a:bodyPr>
            <a:noAutofit/>
          </a:bodyPr>
          <a:lstStyle/>
          <a:p>
            <a:pPr algn="ctr"/>
            <a:r>
              <a:rPr lang="en-US" sz="2800" dirty="0"/>
              <a:t>Significant Reading Deficiency Rates Over Time</a:t>
            </a:r>
            <a:br>
              <a:rPr lang="en-US" sz="2800" dirty="0"/>
            </a:br>
            <a:endParaRPr lang="en-US" sz="28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010936"/>
            <a:ext cx="7886700" cy="3545740"/>
          </a:xfrm>
          <a:prstGeom prst="rect">
            <a:avLst/>
          </a:prstGeom>
        </p:spPr>
      </p:pic>
    </p:spTree>
    <p:extLst>
      <p:ext uri="{BB962C8B-B14F-4D97-AF65-F5344CB8AC3E}">
        <p14:creationId xmlns:p14="http://schemas.microsoft.com/office/powerpoint/2010/main" val="112796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451" y="141653"/>
            <a:ext cx="7478800" cy="590603"/>
          </a:xfrm>
        </p:spPr>
        <p:txBody>
          <a:bodyPr>
            <a:noAutofit/>
          </a:bodyPr>
          <a:lstStyle/>
          <a:p>
            <a:pPr algn="ctr"/>
            <a:r>
              <a:rPr lang="en-US" sz="3200" dirty="0"/>
              <a:t>Early Intervention Produces</a:t>
            </a:r>
            <a:br>
              <a:rPr lang="en-US" sz="3200" dirty="0"/>
            </a:br>
            <a:r>
              <a:rPr lang="en-US" sz="3200" dirty="0"/>
              <a:t>Results for Struggling Readers</a:t>
            </a:r>
            <a:br>
              <a:rPr lang="en-US" sz="3200" dirty="0"/>
            </a:br>
            <a:endParaRPr lang="en-US" sz="32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668" y="2002971"/>
            <a:ext cx="8099583" cy="3632848"/>
          </a:xfrm>
          <a:prstGeom prst="rect">
            <a:avLst/>
          </a:prstGeom>
        </p:spPr>
      </p:pic>
    </p:spTree>
    <p:extLst>
      <p:ext uri="{BB962C8B-B14F-4D97-AF65-F5344CB8AC3E}">
        <p14:creationId xmlns:p14="http://schemas.microsoft.com/office/powerpoint/2010/main" val="49953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35"/>
          <p:cNvSpPr txBox="1">
            <a:spLocks noGrp="1"/>
          </p:cNvSpPr>
          <p:nvPr>
            <p:ph type="title"/>
          </p:nvPr>
        </p:nvSpPr>
        <p:spPr>
          <a:xfrm>
            <a:off x="609600" y="2082650"/>
            <a:ext cx="7928100" cy="1498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6000" b="1" dirty="0">
                <a:latin typeface="Museo Slab 500" panose="02000000000000000000" pitchFamily="50" charset="0"/>
                <a:ea typeface="Roboto Slab"/>
                <a:cs typeface="Roboto Slab"/>
                <a:sym typeface="Roboto Slab"/>
              </a:rPr>
              <a:t>What Does the Research Say?</a:t>
            </a:r>
            <a:endParaRPr sz="6000" b="1" dirty="0">
              <a:latin typeface="Museo Slab 500" panose="02000000000000000000" pitchFamily="50" charset="0"/>
              <a:ea typeface="Roboto Slab"/>
              <a:cs typeface="Roboto Slab"/>
              <a:sym typeface="Roboto Slab"/>
            </a:endParaRPr>
          </a:p>
          <a:p>
            <a:pPr marL="0" lvl="0" indent="0" algn="ctr" rtl="0">
              <a:spcBef>
                <a:spcPts val="0"/>
              </a:spcBef>
              <a:spcAft>
                <a:spcPts val="0"/>
              </a:spcAft>
              <a:buNone/>
            </a:pPr>
            <a:endParaRPr b="1" dirty="0">
              <a:latin typeface="Museo Slab 500" panose="02000000000000000000" pitchFamily="50" charset="0"/>
              <a:ea typeface="Roboto Slab"/>
              <a:cs typeface="Roboto Slab"/>
              <a:sym typeface="Roboto Slab"/>
            </a:endParaRPr>
          </a:p>
          <a:p>
            <a:pPr marL="0" lvl="0" indent="0" algn="ctr" rtl="0">
              <a:spcBef>
                <a:spcPts val="0"/>
              </a:spcBef>
              <a:spcAft>
                <a:spcPts val="0"/>
              </a:spcAft>
              <a:buNone/>
            </a:pPr>
            <a:r>
              <a:rPr lang="en-US" sz="3000" b="1" dirty="0">
                <a:latin typeface="Museo Slab 500" panose="02000000000000000000" pitchFamily="50" charset="0"/>
                <a:ea typeface="Roboto Slab"/>
                <a:cs typeface="Roboto Slab"/>
                <a:sym typeface="Roboto Slab"/>
              </a:rPr>
              <a:t>Scientifically Based or Evidence-Based Literacy Instruction </a:t>
            </a:r>
            <a:endParaRPr sz="3000" b="1" dirty="0">
              <a:latin typeface="Museo Slab 500" panose="02000000000000000000" pitchFamily="50" charset="0"/>
              <a:ea typeface="Roboto Slab"/>
              <a:cs typeface="Roboto Slab"/>
              <a:sym typeface="Roboto Slab"/>
            </a:endParaRPr>
          </a:p>
        </p:txBody>
      </p:sp>
    </p:spTree>
    <p:extLst>
      <p:ext uri="{BB962C8B-B14F-4D97-AF65-F5344CB8AC3E}">
        <p14:creationId xmlns:p14="http://schemas.microsoft.com/office/powerpoint/2010/main" val="1133238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39"/>
          <p:cNvSpPr txBox="1">
            <a:spLocks noGrp="1"/>
          </p:cNvSpPr>
          <p:nvPr>
            <p:ph type="title"/>
          </p:nvPr>
        </p:nvSpPr>
        <p:spPr>
          <a:xfrm>
            <a:off x="223069" y="320883"/>
            <a:ext cx="6700800" cy="5271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600" b="1" dirty="0">
                <a:latin typeface="Museo Slab 500" panose="02000000000000000000" pitchFamily="50" charset="0"/>
                <a:ea typeface="Roboto Slab"/>
                <a:cs typeface="Roboto Slab"/>
                <a:sym typeface="Roboto Slab"/>
              </a:rPr>
              <a:t>Speaking vs. Reading</a:t>
            </a:r>
            <a:endParaRPr dirty="0">
              <a:latin typeface="Museo Slab 500" panose="02000000000000000000" pitchFamily="50" charset="0"/>
            </a:endParaRPr>
          </a:p>
        </p:txBody>
      </p:sp>
      <p:sp>
        <p:nvSpPr>
          <p:cNvPr id="853" name="Google Shape;853;p139"/>
          <p:cNvSpPr txBox="1">
            <a:spLocks noGrp="1"/>
          </p:cNvSpPr>
          <p:nvPr>
            <p:ph type="body" idx="1"/>
          </p:nvPr>
        </p:nvSpPr>
        <p:spPr>
          <a:xfrm>
            <a:off x="628650" y="1825625"/>
            <a:ext cx="7886700" cy="4351200"/>
          </a:xfrm>
          <a:prstGeom prst="rect">
            <a:avLst/>
          </a:prstGeom>
        </p:spPr>
        <p:txBody>
          <a:bodyPr spcFirstLastPara="1" wrap="square" lIns="0" tIns="0" rIns="0" bIns="0" anchor="t" anchorCtr="0">
            <a:noAutofit/>
          </a:bodyPr>
          <a:lstStyle/>
          <a:p>
            <a:pPr marL="228600" lvl="0" indent="-228600" algn="l" rtl="0">
              <a:spcBef>
                <a:spcPts val="0"/>
              </a:spcBef>
              <a:spcAft>
                <a:spcPts val="0"/>
              </a:spcAft>
              <a:buSzPts val="3200"/>
              <a:buChar char="•"/>
            </a:pPr>
            <a:r>
              <a:rPr lang="en-US" sz="3200"/>
              <a:t>The human brain is “hard-wired” for spoken language, so speaking is natural</a:t>
            </a:r>
            <a:endParaRPr sz="2400"/>
          </a:p>
          <a:p>
            <a:pPr marL="0" lvl="0" indent="0" algn="l" rtl="0">
              <a:spcBef>
                <a:spcPts val="1000"/>
              </a:spcBef>
              <a:spcAft>
                <a:spcPts val="0"/>
              </a:spcAft>
              <a:buClr>
                <a:schemeClr val="dk1"/>
              </a:buClr>
              <a:buSzPts val="3200"/>
              <a:buFont typeface="Arial"/>
              <a:buNone/>
            </a:pPr>
            <a:endParaRPr sz="3200"/>
          </a:p>
          <a:p>
            <a:pPr marL="228600" lvl="0" indent="-228600" algn="l" rtl="0">
              <a:spcBef>
                <a:spcPts val="1000"/>
              </a:spcBef>
              <a:spcAft>
                <a:spcPts val="0"/>
              </a:spcAft>
              <a:buSzPts val="3200"/>
              <a:buChar char="•"/>
            </a:pPr>
            <a:r>
              <a:rPr lang="en-US" sz="3200"/>
              <a:t>The human brain is </a:t>
            </a:r>
            <a:r>
              <a:rPr lang="en-US" sz="3200" u="sng"/>
              <a:t>not</a:t>
            </a:r>
            <a:r>
              <a:rPr lang="en-US" sz="3200"/>
              <a:t> “hard-wired” for reading and writing, so these skills must be taught.</a:t>
            </a:r>
            <a:endParaRPr sz="3200"/>
          </a:p>
          <a:p>
            <a:pPr marL="0" lvl="0" indent="0" algn="r" rtl="0">
              <a:spcBef>
                <a:spcPts val="1000"/>
              </a:spcBef>
              <a:spcAft>
                <a:spcPts val="0"/>
              </a:spcAft>
              <a:buNone/>
            </a:pPr>
            <a:endParaRPr sz="1800" i="1"/>
          </a:p>
          <a:p>
            <a:pPr marL="0" lvl="0" indent="0" algn="l" rtl="0">
              <a:spcBef>
                <a:spcPts val="1000"/>
              </a:spcBef>
              <a:spcAft>
                <a:spcPts val="0"/>
              </a:spcAft>
              <a:buNone/>
            </a:pPr>
            <a:r>
              <a:rPr lang="en-US" sz="1800" i="1"/>
              <a:t>Birsh, J. &amp; Carreker, S. (2018)</a:t>
            </a:r>
            <a:endParaRPr sz="1800" i="1"/>
          </a:p>
        </p:txBody>
      </p:sp>
      <p:pic>
        <p:nvPicPr>
          <p:cNvPr id="854" name="Google Shape;854;p139"/>
          <p:cNvPicPr preferRelativeResize="0"/>
          <p:nvPr/>
        </p:nvPicPr>
        <p:blipFill>
          <a:blip r:embed="rId3">
            <a:alphaModFix/>
          </a:blip>
          <a:stretch>
            <a:fillRect/>
          </a:stretch>
        </p:blipFill>
        <p:spPr>
          <a:xfrm>
            <a:off x="5721625" y="4793825"/>
            <a:ext cx="1452850" cy="1836200"/>
          </a:xfrm>
          <a:prstGeom prst="rect">
            <a:avLst/>
          </a:prstGeom>
          <a:noFill/>
          <a:ln>
            <a:noFill/>
          </a:ln>
        </p:spPr>
      </p:pic>
      <p:pic>
        <p:nvPicPr>
          <p:cNvPr id="855" name="Google Shape;855;p139"/>
          <p:cNvPicPr preferRelativeResize="0"/>
          <p:nvPr/>
        </p:nvPicPr>
        <p:blipFill>
          <a:blip r:embed="rId4">
            <a:alphaModFix/>
          </a:blip>
          <a:stretch>
            <a:fillRect/>
          </a:stretch>
        </p:blipFill>
        <p:spPr>
          <a:xfrm>
            <a:off x="6923863" y="4971925"/>
            <a:ext cx="2093125" cy="1480000"/>
          </a:xfrm>
          <a:prstGeom prst="rect">
            <a:avLst/>
          </a:prstGeom>
          <a:noFill/>
          <a:ln>
            <a:noFill/>
          </a:ln>
        </p:spPr>
      </p:pic>
    </p:spTree>
    <p:extLst>
      <p:ext uri="{BB962C8B-B14F-4D97-AF65-F5344CB8AC3E}">
        <p14:creationId xmlns:p14="http://schemas.microsoft.com/office/powerpoint/2010/main" val="2533658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40"/>
          <p:cNvSpPr txBox="1">
            <a:spLocks noGrp="1"/>
          </p:cNvSpPr>
          <p:nvPr>
            <p:ph type="title"/>
          </p:nvPr>
        </p:nvSpPr>
        <p:spPr>
          <a:xfrm>
            <a:off x="223069" y="320883"/>
            <a:ext cx="6700800" cy="52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600" b="1" dirty="0">
                <a:latin typeface="Museo Slab 500" panose="02000000000000000000" pitchFamily="50" charset="0"/>
                <a:ea typeface="Roboto Slab"/>
                <a:cs typeface="Roboto Slab"/>
                <a:sym typeface="Roboto Slab"/>
              </a:rPr>
              <a:t>Simple View of Reading</a:t>
            </a:r>
            <a:endParaRPr sz="3600" b="1" dirty="0">
              <a:latin typeface="Museo Slab 500" panose="02000000000000000000" pitchFamily="50" charset="0"/>
              <a:ea typeface="Roboto Slab"/>
              <a:cs typeface="Roboto Slab"/>
              <a:sym typeface="Roboto Slab"/>
            </a:endParaRPr>
          </a:p>
        </p:txBody>
      </p:sp>
      <p:sp>
        <p:nvSpPr>
          <p:cNvPr id="862" name="Google Shape;862;p140"/>
          <p:cNvSpPr/>
          <p:nvPr/>
        </p:nvSpPr>
        <p:spPr>
          <a:xfrm>
            <a:off x="364350" y="1984975"/>
            <a:ext cx="2094900" cy="1336200"/>
          </a:xfrm>
          <a:prstGeom prst="roundRect">
            <a:avLst>
              <a:gd name="adj" fmla="val 16667"/>
            </a:avLst>
          </a:prstGeom>
          <a:solidFill>
            <a:srgbClr val="00953A"/>
          </a:solidFill>
          <a:ln w="28575" cap="flat" cmpd="sng">
            <a:solidFill>
              <a:srgbClr val="00953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FFFF"/>
                </a:solidFill>
              </a:rPr>
              <a:t>Word Level Reading</a:t>
            </a:r>
            <a:endParaRPr sz="1800" b="1">
              <a:solidFill>
                <a:srgbClr val="FFFFFF"/>
              </a:solidFill>
            </a:endParaRPr>
          </a:p>
          <a:p>
            <a:pPr marL="0" lvl="0" indent="0" algn="ctr" rtl="0">
              <a:spcBef>
                <a:spcPts val="0"/>
              </a:spcBef>
              <a:spcAft>
                <a:spcPts val="0"/>
              </a:spcAft>
              <a:buNone/>
            </a:pPr>
            <a:r>
              <a:rPr lang="en-US" sz="1800">
                <a:solidFill>
                  <a:srgbClr val="FFFFFF"/>
                </a:solidFill>
              </a:rPr>
              <a:t>(Decoding)</a:t>
            </a:r>
            <a:endParaRPr sz="1800">
              <a:solidFill>
                <a:srgbClr val="FFFFFF"/>
              </a:solidFill>
            </a:endParaRPr>
          </a:p>
        </p:txBody>
      </p:sp>
      <p:sp>
        <p:nvSpPr>
          <p:cNvPr id="863" name="Google Shape;863;p140"/>
          <p:cNvSpPr/>
          <p:nvPr/>
        </p:nvSpPr>
        <p:spPr>
          <a:xfrm>
            <a:off x="2459250" y="1984975"/>
            <a:ext cx="1028700" cy="1336200"/>
          </a:xfrm>
          <a:prstGeom prst="mathMultiply">
            <a:avLst>
              <a:gd name="adj1" fmla="val 23520"/>
            </a:avLst>
          </a:prstGeom>
          <a:solidFill>
            <a:srgbClr val="00953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40"/>
          <p:cNvSpPr/>
          <p:nvPr/>
        </p:nvSpPr>
        <p:spPr>
          <a:xfrm>
            <a:off x="3441250" y="1984975"/>
            <a:ext cx="2094900" cy="1336200"/>
          </a:xfrm>
          <a:prstGeom prst="roundRect">
            <a:avLst>
              <a:gd name="adj" fmla="val 16667"/>
            </a:avLst>
          </a:prstGeom>
          <a:solidFill>
            <a:srgbClr val="00953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FFFF"/>
                </a:solidFill>
              </a:rPr>
              <a:t>Language Comprehension</a:t>
            </a:r>
            <a:r>
              <a:rPr lang="en-US" sz="1800">
                <a:solidFill>
                  <a:srgbClr val="FFFFFF"/>
                </a:solidFill>
              </a:rPr>
              <a:t> (Oral Language Comprehension)</a:t>
            </a:r>
            <a:endParaRPr sz="1800">
              <a:solidFill>
                <a:srgbClr val="FFFFFF"/>
              </a:solidFill>
            </a:endParaRPr>
          </a:p>
        </p:txBody>
      </p:sp>
      <p:sp>
        <p:nvSpPr>
          <p:cNvPr id="865" name="Google Shape;865;p140"/>
          <p:cNvSpPr/>
          <p:nvPr/>
        </p:nvSpPr>
        <p:spPr>
          <a:xfrm>
            <a:off x="5512450" y="2184325"/>
            <a:ext cx="1028700" cy="937500"/>
          </a:xfrm>
          <a:prstGeom prst="mathEqual">
            <a:avLst>
              <a:gd name="adj1" fmla="val 23520"/>
              <a:gd name="adj2" fmla="val 11760"/>
            </a:avLst>
          </a:prstGeom>
          <a:solidFill>
            <a:srgbClr val="00953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0"/>
          <p:cNvSpPr/>
          <p:nvPr/>
        </p:nvSpPr>
        <p:spPr>
          <a:xfrm>
            <a:off x="6678050" y="1984975"/>
            <a:ext cx="2094900" cy="1336200"/>
          </a:xfrm>
          <a:prstGeom prst="roundRect">
            <a:avLst>
              <a:gd name="adj" fmla="val 16667"/>
            </a:avLst>
          </a:prstGeom>
          <a:solidFill>
            <a:srgbClr val="00953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FFFF"/>
                </a:solidFill>
              </a:rPr>
              <a:t>Reading Comprehension</a:t>
            </a:r>
            <a:endParaRPr sz="1800" b="1">
              <a:solidFill>
                <a:srgbClr val="FFFFFF"/>
              </a:solidFill>
            </a:endParaRPr>
          </a:p>
        </p:txBody>
      </p:sp>
      <p:sp>
        <p:nvSpPr>
          <p:cNvPr id="867" name="Google Shape;867;p140"/>
          <p:cNvSpPr txBox="1"/>
          <p:nvPr/>
        </p:nvSpPr>
        <p:spPr>
          <a:xfrm>
            <a:off x="6187525" y="6428775"/>
            <a:ext cx="3130200" cy="5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1100">
                <a:solidFill>
                  <a:schemeClr val="dk1"/>
                </a:solidFill>
                <a:latin typeface="Calibri"/>
                <a:ea typeface="Calibri"/>
                <a:cs typeface="Calibri"/>
                <a:sym typeface="Calibri"/>
              </a:rPr>
              <a:t>Based upon Gough &amp; Tunmer (1986); Hoover &amp; Gough (1990) &amp; Juel, Griffith, &amp; Gough (1986).</a:t>
            </a:r>
            <a:endParaRPr sz="1100">
              <a:solidFill>
                <a:schemeClr val="dk1"/>
              </a:solidFill>
              <a:latin typeface="Calibri"/>
              <a:ea typeface="Calibri"/>
              <a:cs typeface="Calibri"/>
              <a:sym typeface="Calibri"/>
            </a:endParaRPr>
          </a:p>
        </p:txBody>
      </p:sp>
      <p:sp>
        <p:nvSpPr>
          <p:cNvPr id="868" name="Google Shape;868;p140"/>
          <p:cNvSpPr txBox="1"/>
          <p:nvPr/>
        </p:nvSpPr>
        <p:spPr>
          <a:xfrm>
            <a:off x="364350" y="3984700"/>
            <a:ext cx="8408700" cy="183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a:solidFill>
                  <a:srgbClr val="555658"/>
                </a:solidFill>
                <a:highlight>
                  <a:schemeClr val="lt1"/>
                </a:highlight>
                <a:latin typeface="Calibri"/>
                <a:ea typeface="Calibri"/>
                <a:cs typeface="Calibri"/>
                <a:sym typeface="Calibri"/>
              </a:rPr>
              <a:t>Learning to read consists of developing skills in two critical areas: </a:t>
            </a:r>
            <a:endParaRPr sz="2400" b="1">
              <a:solidFill>
                <a:srgbClr val="555658"/>
              </a:solidFill>
              <a:highlight>
                <a:schemeClr val="lt1"/>
              </a:highlight>
              <a:latin typeface="Calibri"/>
              <a:ea typeface="Calibri"/>
              <a:cs typeface="Calibri"/>
              <a:sym typeface="Calibri"/>
            </a:endParaRPr>
          </a:p>
          <a:p>
            <a:pPr marL="914400" lvl="0" indent="-381000" algn="l" rtl="0">
              <a:lnSpc>
                <a:spcPct val="115000"/>
              </a:lnSpc>
              <a:spcBef>
                <a:spcPts val="0"/>
              </a:spcBef>
              <a:spcAft>
                <a:spcPts val="0"/>
              </a:spcAft>
              <a:buClr>
                <a:srgbClr val="555658"/>
              </a:buClr>
              <a:buSzPts val="2400"/>
              <a:buFont typeface="Calibri"/>
              <a:buAutoNum type="arabicPeriod"/>
            </a:pPr>
            <a:r>
              <a:rPr lang="en-US" sz="2400">
                <a:solidFill>
                  <a:srgbClr val="555658"/>
                </a:solidFill>
                <a:highlight>
                  <a:schemeClr val="lt1"/>
                </a:highlight>
                <a:latin typeface="Calibri"/>
                <a:ea typeface="Calibri"/>
                <a:cs typeface="Calibri"/>
                <a:sym typeface="Calibri"/>
              </a:rPr>
              <a:t>Reading each word in texts accurately and fluently and</a:t>
            </a:r>
            <a:endParaRPr sz="2400">
              <a:solidFill>
                <a:srgbClr val="555658"/>
              </a:solidFill>
              <a:highlight>
                <a:schemeClr val="lt1"/>
              </a:highlight>
              <a:latin typeface="Calibri"/>
              <a:ea typeface="Calibri"/>
              <a:cs typeface="Calibri"/>
              <a:sym typeface="Calibri"/>
            </a:endParaRPr>
          </a:p>
          <a:p>
            <a:pPr marL="914400" lvl="0" indent="-381000" algn="l" rtl="0">
              <a:lnSpc>
                <a:spcPct val="115000"/>
              </a:lnSpc>
              <a:spcBef>
                <a:spcPts val="0"/>
              </a:spcBef>
              <a:spcAft>
                <a:spcPts val="0"/>
              </a:spcAft>
              <a:buClr>
                <a:srgbClr val="555658"/>
              </a:buClr>
              <a:buSzPts val="2400"/>
              <a:buFont typeface="Calibri"/>
              <a:buAutoNum type="arabicPeriod"/>
            </a:pPr>
            <a:r>
              <a:rPr lang="en-US" sz="2400">
                <a:solidFill>
                  <a:srgbClr val="555658"/>
                </a:solidFill>
                <a:highlight>
                  <a:schemeClr val="lt1"/>
                </a:highlight>
                <a:latin typeface="Calibri"/>
                <a:ea typeface="Calibri"/>
                <a:cs typeface="Calibri"/>
                <a:sym typeface="Calibri"/>
              </a:rPr>
              <a:t>Comprehending the meaning of texts being read. </a:t>
            </a:r>
            <a:endParaRPr sz="2400">
              <a:solidFill>
                <a:srgbClr val="555658"/>
              </a:solidFill>
              <a:highlight>
                <a:schemeClr val="lt1"/>
              </a:highlight>
              <a:latin typeface="Calibri"/>
              <a:ea typeface="Calibri"/>
              <a:cs typeface="Calibri"/>
              <a:sym typeface="Calibri"/>
            </a:endParaRPr>
          </a:p>
        </p:txBody>
      </p:sp>
    </p:spTree>
    <p:extLst>
      <p:ext uri="{BB962C8B-B14F-4D97-AF65-F5344CB8AC3E}">
        <p14:creationId xmlns:p14="http://schemas.microsoft.com/office/powerpoint/2010/main" val="1629599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707</TotalTime>
  <Words>2619</Words>
  <Application>Microsoft Office PowerPoint</Application>
  <PresentationFormat>On-screen Show (4:3)</PresentationFormat>
  <Paragraphs>257</Paragraphs>
  <Slides>29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Museo Slab 500</vt:lpstr>
      <vt:lpstr>Roboto Slab</vt:lpstr>
      <vt:lpstr>Office Theme</vt:lpstr>
      <vt:lpstr>Colorado: 2019 Literacy Legislative Updates</vt:lpstr>
      <vt:lpstr>Introduction and Overview of Content</vt:lpstr>
      <vt:lpstr>The Colorado READ Act and the need for SB19-199 </vt:lpstr>
      <vt:lpstr>Colorado’s 3rd Grade CMAS ELA Scores Over Time</vt:lpstr>
      <vt:lpstr>Significant Reading Deficiency Rates Over Time </vt:lpstr>
      <vt:lpstr>Early Intervention Produces Results for Struggling Readers </vt:lpstr>
      <vt:lpstr>What Does the Research Say?  Scientifically Based or Evidence-Based Literacy Instruction </vt:lpstr>
      <vt:lpstr>Speaking vs. Reading</vt:lpstr>
      <vt:lpstr>Simple View of Reading</vt:lpstr>
      <vt:lpstr>PowerPoint Presentation</vt:lpstr>
      <vt:lpstr>Effective Instruction: Informed by Science</vt:lpstr>
      <vt:lpstr>HB 12 –1238 Colorado READ Act Reading to Ensure Academic Achievement  SB 19-199 Amendments</vt:lpstr>
      <vt:lpstr>Overview</vt:lpstr>
      <vt:lpstr>READ Act – Key Updates from SB 19-199 </vt:lpstr>
      <vt:lpstr>SB 19-199 – Deeper Dive</vt:lpstr>
      <vt:lpstr>Key Provisions:  Students on READ Plan</vt:lpstr>
      <vt:lpstr>Key Provisions for Unified Improvement Plans</vt:lpstr>
      <vt:lpstr>K-3 Teacher Training </vt:lpstr>
      <vt:lpstr>External Evaluator</vt:lpstr>
      <vt:lpstr>Changes to Budget Reporting</vt:lpstr>
      <vt:lpstr>Allowable Uses of Funds</vt:lpstr>
      <vt:lpstr>Allowable Uses of Funds</vt:lpstr>
      <vt:lpstr>Reporting Requirements and Purpose of the READ Data Collection</vt:lpstr>
      <vt:lpstr>Purpose of READ Collection</vt:lpstr>
      <vt:lpstr>Reporting Requirements </vt:lpstr>
      <vt:lpstr>District Budget Planning and Reporting Requirements </vt:lpstr>
      <vt:lpstr>New Budget Reporting Process </vt:lpstr>
      <vt:lpstr>Resources </vt:lpstr>
      <vt:lpstr> Questions</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Westgaard, Whitney</cp:lastModifiedBy>
  <cp:revision>32</cp:revision>
  <dcterms:created xsi:type="dcterms:W3CDTF">2019-06-25T17:30:52Z</dcterms:created>
  <dcterms:modified xsi:type="dcterms:W3CDTF">2019-12-20T02:48:54Z</dcterms:modified>
</cp:coreProperties>
</file>