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63" r:id="rId2"/>
    <p:sldId id="264" r:id="rId3"/>
    <p:sldId id="266" r:id="rId4"/>
    <p:sldId id="271" r:id="rId5"/>
    <p:sldId id="272" r:id="rId6"/>
    <p:sldId id="273" r:id="rId7"/>
    <p:sldId id="274" r:id="rId8"/>
    <p:sldId id="275" r:id="rId9"/>
    <p:sldId id="276" r:id="rId10"/>
    <p:sldId id="277" r:id="rId11"/>
    <p:sldId id="278" r:id="rId12"/>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EC4E7"/>
    <a:srgbClr val="33CCFF"/>
    <a:srgbClr val="000000"/>
    <a:srgbClr val="EF7521"/>
    <a:srgbClr val="0066CC"/>
    <a:srgbClr val="5C6670"/>
    <a:srgbClr val="FFC846"/>
    <a:srgbClr val="101E8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7664" autoAdjust="0"/>
  </p:normalViewPr>
  <p:slideViewPr>
    <p:cSldViewPr snapToGrid="0">
      <p:cViewPr varScale="1">
        <p:scale>
          <a:sx n="79" d="100"/>
          <a:sy n="79" d="100"/>
        </p:scale>
        <p:origin x="102" y="582"/>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F71C41A5-5806-4D8C-9101-87111F98DC19}" type="datetimeFigureOut">
              <a:rPr lang="en-US" smtClean="0"/>
              <a:t>2/26/2019</a:t>
            </a:fld>
            <a:endParaRPr lang="en-US"/>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A995EF9D-2794-47AA-B87D-5B456456569E}" type="slidenum">
              <a:rPr lang="en-US" smtClean="0"/>
              <a:t>‹#›</a:t>
            </a:fld>
            <a:endParaRPr lang="en-US"/>
          </a:p>
        </p:txBody>
      </p:sp>
    </p:spTree>
    <p:extLst>
      <p:ext uri="{BB962C8B-B14F-4D97-AF65-F5344CB8AC3E}">
        <p14:creationId xmlns:p14="http://schemas.microsoft.com/office/powerpoint/2010/main" val="20509477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95EF9D-2794-47AA-B87D-5B456456569E}" type="slidenum">
              <a:rPr lang="en-US" smtClean="0"/>
              <a:t>1</a:t>
            </a:fld>
            <a:endParaRPr lang="en-US"/>
          </a:p>
        </p:txBody>
      </p:sp>
    </p:spTree>
    <p:extLst>
      <p:ext uri="{BB962C8B-B14F-4D97-AF65-F5344CB8AC3E}">
        <p14:creationId xmlns:p14="http://schemas.microsoft.com/office/powerpoint/2010/main" val="1727599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95EF9D-2794-47AA-B87D-5B456456569E}" type="slidenum">
              <a:rPr lang="en-US" smtClean="0"/>
              <a:t>10</a:t>
            </a:fld>
            <a:endParaRPr lang="en-US"/>
          </a:p>
        </p:txBody>
      </p:sp>
    </p:spTree>
    <p:extLst>
      <p:ext uri="{BB962C8B-B14F-4D97-AF65-F5344CB8AC3E}">
        <p14:creationId xmlns:p14="http://schemas.microsoft.com/office/powerpoint/2010/main" val="15357843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95EF9D-2794-47AA-B87D-5B456456569E}" type="slidenum">
              <a:rPr lang="en-US" smtClean="0"/>
              <a:t>11</a:t>
            </a:fld>
            <a:endParaRPr lang="en-US"/>
          </a:p>
        </p:txBody>
      </p:sp>
    </p:spTree>
    <p:extLst>
      <p:ext uri="{BB962C8B-B14F-4D97-AF65-F5344CB8AC3E}">
        <p14:creationId xmlns:p14="http://schemas.microsoft.com/office/powerpoint/2010/main" val="9891331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95EF9D-2794-47AA-B87D-5B456456569E}" type="slidenum">
              <a:rPr lang="en-US" smtClean="0"/>
              <a:t>2</a:t>
            </a:fld>
            <a:endParaRPr lang="en-US"/>
          </a:p>
        </p:txBody>
      </p:sp>
    </p:spTree>
    <p:extLst>
      <p:ext uri="{BB962C8B-B14F-4D97-AF65-F5344CB8AC3E}">
        <p14:creationId xmlns:p14="http://schemas.microsoft.com/office/powerpoint/2010/main" val="166363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95EF9D-2794-47AA-B87D-5B456456569E}" type="slidenum">
              <a:rPr lang="en-US" smtClean="0"/>
              <a:t>3</a:t>
            </a:fld>
            <a:endParaRPr lang="en-US"/>
          </a:p>
        </p:txBody>
      </p:sp>
    </p:spTree>
    <p:extLst>
      <p:ext uri="{BB962C8B-B14F-4D97-AF65-F5344CB8AC3E}">
        <p14:creationId xmlns:p14="http://schemas.microsoft.com/office/powerpoint/2010/main" val="37603683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995EF9D-2794-47AA-B87D-5B456456569E}" type="slidenum">
              <a:rPr lang="en-US" smtClean="0"/>
              <a:t>4</a:t>
            </a:fld>
            <a:endParaRPr lang="en-US"/>
          </a:p>
        </p:txBody>
      </p:sp>
    </p:spTree>
    <p:extLst>
      <p:ext uri="{BB962C8B-B14F-4D97-AF65-F5344CB8AC3E}">
        <p14:creationId xmlns:p14="http://schemas.microsoft.com/office/powerpoint/2010/main" val="30824627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95EF9D-2794-47AA-B87D-5B456456569E}" type="slidenum">
              <a:rPr lang="en-US" smtClean="0"/>
              <a:t>5</a:t>
            </a:fld>
            <a:endParaRPr lang="en-US"/>
          </a:p>
        </p:txBody>
      </p:sp>
    </p:spTree>
    <p:extLst>
      <p:ext uri="{BB962C8B-B14F-4D97-AF65-F5344CB8AC3E}">
        <p14:creationId xmlns:p14="http://schemas.microsoft.com/office/powerpoint/2010/main" val="18513466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95EF9D-2794-47AA-B87D-5B456456569E}" type="slidenum">
              <a:rPr lang="en-US" smtClean="0"/>
              <a:t>6</a:t>
            </a:fld>
            <a:endParaRPr lang="en-US"/>
          </a:p>
        </p:txBody>
      </p:sp>
    </p:spTree>
    <p:extLst>
      <p:ext uri="{BB962C8B-B14F-4D97-AF65-F5344CB8AC3E}">
        <p14:creationId xmlns:p14="http://schemas.microsoft.com/office/powerpoint/2010/main" val="42422756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95EF9D-2794-47AA-B87D-5B456456569E}" type="slidenum">
              <a:rPr lang="en-US" smtClean="0"/>
              <a:t>7</a:t>
            </a:fld>
            <a:endParaRPr lang="en-US"/>
          </a:p>
        </p:txBody>
      </p:sp>
    </p:spTree>
    <p:extLst>
      <p:ext uri="{BB962C8B-B14F-4D97-AF65-F5344CB8AC3E}">
        <p14:creationId xmlns:p14="http://schemas.microsoft.com/office/powerpoint/2010/main" val="31152329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95EF9D-2794-47AA-B87D-5B456456569E}" type="slidenum">
              <a:rPr lang="en-US" smtClean="0"/>
              <a:t>8</a:t>
            </a:fld>
            <a:endParaRPr lang="en-US"/>
          </a:p>
        </p:txBody>
      </p:sp>
    </p:spTree>
    <p:extLst>
      <p:ext uri="{BB962C8B-B14F-4D97-AF65-F5344CB8AC3E}">
        <p14:creationId xmlns:p14="http://schemas.microsoft.com/office/powerpoint/2010/main" val="24443421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95EF9D-2794-47AA-B87D-5B456456569E}" type="slidenum">
              <a:rPr lang="en-US" smtClean="0"/>
              <a:t>9</a:t>
            </a:fld>
            <a:endParaRPr lang="en-US"/>
          </a:p>
        </p:txBody>
      </p:sp>
    </p:spTree>
    <p:extLst>
      <p:ext uri="{BB962C8B-B14F-4D97-AF65-F5344CB8AC3E}">
        <p14:creationId xmlns:p14="http://schemas.microsoft.com/office/powerpoint/2010/main" val="190999953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0" name="Picture 9" title="Header graphic"/>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1257300"/>
          </a:xfrm>
          <a:prstGeom prst="rect">
            <a:avLst/>
          </a:prstGeom>
        </p:spPr>
      </p:pic>
      <p:sp>
        <p:nvSpPr>
          <p:cNvPr id="2" name="Title 1"/>
          <p:cNvSpPr>
            <a:spLocks noGrp="1"/>
          </p:cNvSpPr>
          <p:nvPr>
            <p:ph type="ctrTitle" hasCustomPrompt="1"/>
          </p:nvPr>
        </p:nvSpPr>
        <p:spPr>
          <a:xfrm>
            <a:off x="685800" y="3355923"/>
            <a:ext cx="7772400" cy="1526927"/>
          </a:xfrm>
        </p:spPr>
        <p:txBody>
          <a:bodyPr lIns="0" tIns="0" rIns="0" bIns="0" anchor="t" anchorCtr="0">
            <a:normAutofit/>
          </a:bodyPr>
          <a:lstStyle>
            <a:lvl1pPr algn="ctr">
              <a:defRPr sz="5400">
                <a:latin typeface="Museo Slab 500" panose="02000000000000000000" pitchFamily="50" charset="0"/>
              </a:defRPr>
            </a:lvl1pPr>
          </a:lstStyle>
          <a:p>
            <a:r>
              <a:rPr lang="en-US" dirty="0" smtClean="0"/>
              <a:t>Click to edit </a:t>
            </a:r>
            <a:br>
              <a:rPr lang="en-US" dirty="0" smtClean="0"/>
            </a:br>
            <a:r>
              <a:rPr lang="en-US" dirty="0" smtClean="0"/>
              <a:t>Master title style</a:t>
            </a:r>
            <a:endParaRPr lang="en-US" dirty="0"/>
          </a:p>
        </p:txBody>
      </p:sp>
      <p:sp>
        <p:nvSpPr>
          <p:cNvPr id="3" name="Subtitle 2"/>
          <p:cNvSpPr>
            <a:spLocks noGrp="1"/>
          </p:cNvSpPr>
          <p:nvPr>
            <p:ph type="subTitle" idx="1"/>
          </p:nvPr>
        </p:nvSpPr>
        <p:spPr>
          <a:xfrm>
            <a:off x="1143000" y="5093063"/>
            <a:ext cx="6858000" cy="443429"/>
          </a:xfrm>
        </p:spPr>
        <p:txBody>
          <a:bodyPr/>
          <a:lstStyle>
            <a:lvl1pPr marL="0" indent="0" algn="ctr">
              <a:buNone/>
              <a:defRPr sz="2400">
                <a:latin typeface="Trebuchet MS" panose="020B0603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pic>
        <p:nvPicPr>
          <p:cNvPr id="9" name="Picture 8" title="Colorado Department of Education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326382" y="1746979"/>
            <a:ext cx="4491235" cy="819024"/>
          </a:xfrm>
          <a:prstGeom prst="rect">
            <a:avLst/>
          </a:prstGeom>
        </p:spPr>
      </p:pic>
      <p:sp>
        <p:nvSpPr>
          <p:cNvPr id="8" name="Slide Number Placeholder 5"/>
          <p:cNvSpPr>
            <a:spLocks noGrp="1"/>
          </p:cNvSpPr>
          <p:nvPr>
            <p:ph type="sldNum" sz="quarter" idx="4"/>
          </p:nvPr>
        </p:nvSpPr>
        <p:spPr>
          <a:xfrm>
            <a:off x="274320" y="6356351"/>
            <a:ext cx="467783" cy="365125"/>
          </a:xfrm>
          <a:prstGeom prst="rect">
            <a:avLst/>
          </a:prstGeom>
        </p:spPr>
        <p:txBody>
          <a:bodyPr/>
          <a:lstStyle>
            <a:lvl1pPr algn="ctr">
              <a:defRPr sz="1400">
                <a:solidFill>
                  <a:schemeClr val="bg1">
                    <a:lumMod val="65000"/>
                  </a:schemeClr>
                </a:solidFill>
              </a:defRPr>
            </a:lvl1pPr>
          </a:lstStyle>
          <a:p>
            <a:fld id="{67726FA2-3EC9-4717-AD62-D8C823692DD3}" type="slidenum">
              <a:rPr lang="en-US" smtClean="0"/>
              <a:pPr/>
              <a:t>‹#›</a:t>
            </a:fld>
            <a:endParaRPr lang="en-US" dirty="0"/>
          </a:p>
        </p:txBody>
      </p:sp>
    </p:spTree>
    <p:extLst>
      <p:ext uri="{BB962C8B-B14F-4D97-AF65-F5344CB8AC3E}">
        <p14:creationId xmlns:p14="http://schemas.microsoft.com/office/powerpoint/2010/main" val="1202925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ontent">
    <p:spTree>
      <p:nvGrpSpPr>
        <p:cNvPr id="1" name=""/>
        <p:cNvGrpSpPr/>
        <p:nvPr/>
      </p:nvGrpSpPr>
      <p:grpSpPr>
        <a:xfrm>
          <a:off x="0" y="0"/>
          <a:ext cx="0" cy="0"/>
          <a:chOff x="0" y="0"/>
          <a:chExt cx="0" cy="0"/>
        </a:xfrm>
      </p:grpSpPr>
      <p:pic>
        <p:nvPicPr>
          <p:cNvPr id="7" name="Picture 6" title="Header graphic"/>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1257300"/>
          </a:xfrm>
          <a:prstGeom prst="rect">
            <a:avLst/>
          </a:prstGeom>
        </p:spPr>
      </p:pic>
      <p:sp>
        <p:nvSpPr>
          <p:cNvPr id="2" name="Title 1"/>
          <p:cNvSpPr>
            <a:spLocks noGrp="1"/>
          </p:cNvSpPr>
          <p:nvPr>
            <p:ph type="title"/>
          </p:nvPr>
        </p:nvSpPr>
        <p:spPr>
          <a:xfrm>
            <a:off x="274320" y="274320"/>
            <a:ext cx="7886700" cy="710141"/>
          </a:xfrm>
        </p:spPr>
        <p:txBody>
          <a:bodyPr lIns="0" tIns="0" rIns="0" bIns="0" anchor="t" anchorCtr="0">
            <a:normAutofit/>
          </a:bodyPr>
          <a:lstStyle>
            <a:lvl1pPr>
              <a:lnSpc>
                <a:spcPct val="100000"/>
              </a:lnSpc>
              <a:defRPr sz="2400">
                <a:solidFill>
                  <a:srgbClr val="000000"/>
                </a:solidFill>
                <a:latin typeface="Museo Slab 500" panose="02000000000000000000" pitchFamily="50"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628650" y="1463040"/>
            <a:ext cx="7886700" cy="4351338"/>
          </a:xfrm>
        </p:spPr>
        <p:txBody>
          <a:bodyPr lIns="0" tIns="0" rIns="0" bIns="0"/>
          <a:lstStyle>
            <a:lvl1pPr marL="0" indent="0">
              <a:lnSpc>
                <a:spcPct val="100000"/>
              </a:lnSpc>
              <a:buNone/>
              <a:defRPr sz="2400">
                <a:solidFill>
                  <a:srgbClr val="5C6670"/>
                </a:solidFill>
                <a:latin typeface="Trebuchet MS" panose="020B0603020202020204" pitchFamily="34" charset="0"/>
              </a:defRPr>
            </a:lvl1pPr>
            <a:lvl2pPr>
              <a:lnSpc>
                <a:spcPct val="100000"/>
              </a:lnSpc>
              <a:defRPr sz="2000"/>
            </a:lvl2pPr>
            <a:lvl3pPr>
              <a:lnSpc>
                <a:spcPct val="100000"/>
              </a:lnSpc>
              <a:defRPr sz="1800"/>
            </a:lvl3pPr>
            <a:lvl4pPr>
              <a:lnSpc>
                <a:spcPct val="100000"/>
              </a:lnSpc>
              <a:defRPr sz="1600"/>
            </a:lvl4pPr>
            <a:lvl5pPr>
              <a:lnSpc>
                <a:spcPct val="100000"/>
              </a:lnSpc>
              <a:defRPr sz="1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8" name="Picture 7" title="CDE logo"/>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00973" y="6225630"/>
            <a:ext cx="1028753" cy="558829"/>
          </a:xfrm>
          <a:prstGeom prst="rect">
            <a:avLst/>
          </a:prstGeom>
        </p:spPr>
      </p:pic>
      <p:sp>
        <p:nvSpPr>
          <p:cNvPr id="9" name="Slide Number Placeholder 5"/>
          <p:cNvSpPr>
            <a:spLocks noGrp="1"/>
          </p:cNvSpPr>
          <p:nvPr>
            <p:ph type="sldNum" sz="quarter" idx="4"/>
          </p:nvPr>
        </p:nvSpPr>
        <p:spPr>
          <a:xfrm>
            <a:off x="274320" y="6356351"/>
            <a:ext cx="467783" cy="365125"/>
          </a:xfrm>
          <a:prstGeom prst="rect">
            <a:avLst/>
          </a:prstGeom>
        </p:spPr>
        <p:txBody>
          <a:bodyPr/>
          <a:lstStyle>
            <a:lvl1pPr algn="ctr">
              <a:defRPr sz="1400">
                <a:solidFill>
                  <a:schemeClr val="bg1">
                    <a:lumMod val="65000"/>
                  </a:schemeClr>
                </a:solidFill>
              </a:defRPr>
            </a:lvl1pPr>
          </a:lstStyle>
          <a:p>
            <a:fld id="{67726FA2-3EC9-4717-AD62-D8C823692DD3}" type="slidenum">
              <a:rPr lang="en-US" smtClean="0"/>
              <a:pPr/>
              <a:t>‹#›</a:t>
            </a:fld>
            <a:endParaRPr lang="en-US" dirty="0"/>
          </a:p>
        </p:txBody>
      </p:sp>
    </p:spTree>
    <p:extLst>
      <p:ext uri="{BB962C8B-B14F-4D97-AF65-F5344CB8AC3E}">
        <p14:creationId xmlns:p14="http://schemas.microsoft.com/office/powerpoint/2010/main" val="353656187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74320" y="1463040"/>
            <a:ext cx="4011083" cy="4351338"/>
          </a:xfrm>
        </p:spPr>
        <p:txBody>
          <a:bodyPr lIns="0" tIns="0" rIns="0" bIns="0"/>
          <a:lstStyle>
            <a:lvl1pPr marL="0" indent="0">
              <a:lnSpc>
                <a:spcPct val="100000"/>
              </a:lnSpc>
              <a:buNone/>
              <a:defRPr sz="2400"/>
            </a:lvl1pPr>
            <a:lvl2pPr>
              <a:lnSpc>
                <a:spcPct val="100000"/>
              </a:lnSpc>
              <a:defRPr sz="2000"/>
            </a:lvl2pPr>
          </a:lstStyle>
          <a:p>
            <a:pPr lvl="0"/>
            <a:r>
              <a:rPr lang="en-US" dirty="0" smtClean="0"/>
              <a:t>Click to edit Master text styles</a:t>
            </a:r>
          </a:p>
          <a:p>
            <a:pPr lvl="1"/>
            <a:r>
              <a:rPr lang="en-US" dirty="0" smtClean="0"/>
              <a:t>Second level</a:t>
            </a:r>
          </a:p>
        </p:txBody>
      </p:sp>
      <p:pic>
        <p:nvPicPr>
          <p:cNvPr id="8" name="Picture 7" title="Header graphic"/>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1257300"/>
          </a:xfrm>
          <a:prstGeom prst="rect">
            <a:avLst/>
          </a:prstGeom>
        </p:spPr>
      </p:pic>
      <p:sp>
        <p:nvSpPr>
          <p:cNvPr id="9" name="Title 1"/>
          <p:cNvSpPr>
            <a:spLocks noGrp="1"/>
          </p:cNvSpPr>
          <p:nvPr>
            <p:ph type="title"/>
          </p:nvPr>
        </p:nvSpPr>
        <p:spPr>
          <a:xfrm>
            <a:off x="274320" y="274320"/>
            <a:ext cx="7886700" cy="710141"/>
          </a:xfrm>
        </p:spPr>
        <p:txBody>
          <a:bodyPr lIns="0" tIns="0" rIns="0" bIns="0" anchor="t" anchorCtr="0">
            <a:normAutofit/>
          </a:bodyPr>
          <a:lstStyle>
            <a:lvl1pPr>
              <a:lnSpc>
                <a:spcPct val="100000"/>
              </a:lnSpc>
              <a:defRPr sz="2400">
                <a:solidFill>
                  <a:srgbClr val="000000"/>
                </a:solidFill>
                <a:latin typeface="Museo Slab 500" panose="02000000000000000000" pitchFamily="50" charset="0"/>
              </a:defRPr>
            </a:lvl1pPr>
          </a:lstStyle>
          <a:p>
            <a:r>
              <a:rPr lang="en-US" dirty="0" smtClean="0"/>
              <a:t>Click to edit Master title style</a:t>
            </a:r>
            <a:endParaRPr lang="en-US" dirty="0"/>
          </a:p>
        </p:txBody>
      </p:sp>
      <p:sp>
        <p:nvSpPr>
          <p:cNvPr id="11" name="Content Placeholder 2"/>
          <p:cNvSpPr>
            <a:spLocks noGrp="1"/>
          </p:cNvSpPr>
          <p:nvPr>
            <p:ph sz="half" idx="13"/>
          </p:nvPr>
        </p:nvSpPr>
        <p:spPr>
          <a:xfrm>
            <a:off x="4736254" y="1463040"/>
            <a:ext cx="4011083" cy="4351338"/>
          </a:xfrm>
        </p:spPr>
        <p:txBody>
          <a:bodyPr lIns="0" tIns="0" rIns="0" bIns="0"/>
          <a:lstStyle>
            <a:lvl1pPr marL="0" indent="0">
              <a:lnSpc>
                <a:spcPct val="100000"/>
              </a:lnSpc>
              <a:buNone/>
              <a:defRPr sz="2400"/>
            </a:lvl1pPr>
            <a:lvl2pPr>
              <a:lnSpc>
                <a:spcPct val="100000"/>
              </a:lnSpc>
              <a:defRPr sz="2000"/>
            </a:lvl2pPr>
          </a:lstStyle>
          <a:p>
            <a:pPr lvl="0"/>
            <a:r>
              <a:rPr lang="en-US" dirty="0" smtClean="0"/>
              <a:t>Click to edit Master text styles</a:t>
            </a:r>
          </a:p>
          <a:p>
            <a:pPr lvl="1"/>
            <a:r>
              <a:rPr lang="en-US" dirty="0" smtClean="0"/>
              <a:t>Second level</a:t>
            </a:r>
          </a:p>
        </p:txBody>
      </p:sp>
      <p:pic>
        <p:nvPicPr>
          <p:cNvPr id="12" name="Picture 11" title="CDE logo"/>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00973" y="6225630"/>
            <a:ext cx="1028753" cy="558829"/>
          </a:xfrm>
          <a:prstGeom prst="rect">
            <a:avLst/>
          </a:prstGeom>
        </p:spPr>
      </p:pic>
      <p:sp>
        <p:nvSpPr>
          <p:cNvPr id="13" name="Slide Number Placeholder 5"/>
          <p:cNvSpPr>
            <a:spLocks noGrp="1"/>
          </p:cNvSpPr>
          <p:nvPr>
            <p:ph type="sldNum" sz="quarter" idx="4"/>
          </p:nvPr>
        </p:nvSpPr>
        <p:spPr>
          <a:xfrm>
            <a:off x="274320" y="6356351"/>
            <a:ext cx="467783" cy="365125"/>
          </a:xfrm>
          <a:prstGeom prst="rect">
            <a:avLst/>
          </a:prstGeom>
        </p:spPr>
        <p:txBody>
          <a:bodyPr/>
          <a:lstStyle>
            <a:lvl1pPr algn="ctr">
              <a:defRPr sz="1400">
                <a:solidFill>
                  <a:schemeClr val="bg1">
                    <a:lumMod val="65000"/>
                  </a:schemeClr>
                </a:solidFill>
              </a:defRPr>
            </a:lvl1pPr>
          </a:lstStyle>
          <a:p>
            <a:fld id="{67726FA2-3EC9-4717-AD62-D8C823692DD3}" type="slidenum">
              <a:rPr lang="en-US" smtClean="0"/>
              <a:pPr/>
              <a:t>‹#›</a:t>
            </a:fld>
            <a:endParaRPr lang="en-US" dirty="0"/>
          </a:p>
        </p:txBody>
      </p:sp>
    </p:spTree>
    <p:extLst>
      <p:ext uri="{BB962C8B-B14F-4D97-AF65-F5344CB8AC3E}">
        <p14:creationId xmlns:p14="http://schemas.microsoft.com/office/powerpoint/2010/main" val="176865884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Divider - Blue">
    <p:spTree>
      <p:nvGrpSpPr>
        <p:cNvPr id="1" name=""/>
        <p:cNvGrpSpPr/>
        <p:nvPr/>
      </p:nvGrpSpPr>
      <p:grpSpPr>
        <a:xfrm>
          <a:off x="0" y="0"/>
          <a:ext cx="0" cy="0"/>
          <a:chOff x="0" y="0"/>
          <a:chExt cx="0" cy="0"/>
        </a:xfrm>
      </p:grpSpPr>
      <p:pic>
        <p:nvPicPr>
          <p:cNvPr id="8" name="Picture 7" title="Blue background"/>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Title 1"/>
          <p:cNvSpPr>
            <a:spLocks noGrp="1"/>
          </p:cNvSpPr>
          <p:nvPr>
            <p:ph type="ctrTitle" hasCustomPrompt="1"/>
          </p:nvPr>
        </p:nvSpPr>
        <p:spPr>
          <a:xfrm>
            <a:off x="685800" y="2062163"/>
            <a:ext cx="7772400" cy="2387600"/>
          </a:xfrm>
        </p:spPr>
        <p:txBody>
          <a:bodyPr lIns="0" tIns="0" rIns="0" bIns="0" anchor="ctr" anchorCtr="0">
            <a:normAutofit/>
          </a:bodyPr>
          <a:lstStyle>
            <a:lvl1pPr algn="ctr">
              <a:defRPr sz="5400">
                <a:solidFill>
                  <a:schemeClr val="bg1"/>
                </a:solidFill>
                <a:latin typeface="Museo Slab 500" panose="02000000000000000000" pitchFamily="50" charset="0"/>
              </a:defRPr>
            </a:lvl1pPr>
          </a:lstStyle>
          <a:p>
            <a:r>
              <a:rPr lang="en-US" dirty="0" smtClean="0"/>
              <a:t>Click to edit </a:t>
            </a:r>
            <a:br>
              <a:rPr lang="en-US" dirty="0" smtClean="0"/>
            </a:br>
            <a:r>
              <a:rPr lang="en-US" dirty="0" smtClean="0"/>
              <a:t>Master title style</a:t>
            </a:r>
            <a:endParaRPr lang="en-US" dirty="0"/>
          </a:p>
        </p:txBody>
      </p:sp>
      <p:pic>
        <p:nvPicPr>
          <p:cNvPr id="10" name="Picture 9" title="CDE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036964" y="6246435"/>
            <a:ext cx="975232" cy="529756"/>
          </a:xfrm>
          <a:prstGeom prst="rect">
            <a:avLst/>
          </a:prstGeom>
        </p:spPr>
      </p:pic>
      <p:sp>
        <p:nvSpPr>
          <p:cNvPr id="6" name="Slide Number Placeholder 5"/>
          <p:cNvSpPr>
            <a:spLocks noGrp="1"/>
          </p:cNvSpPr>
          <p:nvPr>
            <p:ph type="sldNum" sz="quarter" idx="4"/>
          </p:nvPr>
        </p:nvSpPr>
        <p:spPr>
          <a:xfrm>
            <a:off x="274320" y="6356351"/>
            <a:ext cx="467783" cy="365125"/>
          </a:xfrm>
          <a:prstGeom prst="rect">
            <a:avLst/>
          </a:prstGeom>
        </p:spPr>
        <p:txBody>
          <a:bodyPr/>
          <a:lstStyle>
            <a:lvl1pPr algn="ctr">
              <a:defRPr sz="1400">
                <a:solidFill>
                  <a:schemeClr val="bg1"/>
                </a:solidFill>
              </a:defRPr>
            </a:lvl1pPr>
          </a:lstStyle>
          <a:p>
            <a:fld id="{67726FA2-3EC9-4717-AD62-D8C823692DD3}" type="slidenum">
              <a:rPr lang="en-US" smtClean="0"/>
              <a:pPr/>
              <a:t>‹#›</a:t>
            </a:fld>
            <a:endParaRPr lang="en-US" dirty="0"/>
          </a:p>
        </p:txBody>
      </p:sp>
    </p:spTree>
    <p:extLst>
      <p:ext uri="{BB962C8B-B14F-4D97-AF65-F5344CB8AC3E}">
        <p14:creationId xmlns:p14="http://schemas.microsoft.com/office/powerpoint/2010/main" val="472591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Divider - green">
    <p:spTree>
      <p:nvGrpSpPr>
        <p:cNvPr id="1" name=""/>
        <p:cNvGrpSpPr/>
        <p:nvPr/>
      </p:nvGrpSpPr>
      <p:grpSpPr>
        <a:xfrm>
          <a:off x="0" y="0"/>
          <a:ext cx="0" cy="0"/>
          <a:chOff x="0" y="0"/>
          <a:chExt cx="0" cy="0"/>
        </a:xfrm>
      </p:grpSpPr>
      <p:pic>
        <p:nvPicPr>
          <p:cNvPr id="6" name="Picture 5" title="Green background"/>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Title 1"/>
          <p:cNvSpPr>
            <a:spLocks noGrp="1"/>
          </p:cNvSpPr>
          <p:nvPr>
            <p:ph type="ctrTitle" hasCustomPrompt="1"/>
          </p:nvPr>
        </p:nvSpPr>
        <p:spPr>
          <a:xfrm>
            <a:off x="685800" y="2062163"/>
            <a:ext cx="7772400" cy="2387600"/>
          </a:xfrm>
        </p:spPr>
        <p:txBody>
          <a:bodyPr lIns="0" tIns="0" rIns="0" bIns="0" anchor="ctr" anchorCtr="0">
            <a:normAutofit/>
          </a:bodyPr>
          <a:lstStyle>
            <a:lvl1pPr algn="ctr">
              <a:defRPr sz="5400">
                <a:solidFill>
                  <a:schemeClr val="bg1"/>
                </a:solidFill>
                <a:latin typeface="Museo Slab 500" panose="02000000000000000000" pitchFamily="50" charset="0"/>
              </a:defRPr>
            </a:lvl1pPr>
          </a:lstStyle>
          <a:p>
            <a:r>
              <a:rPr lang="en-US" dirty="0" smtClean="0"/>
              <a:t>Click to edit </a:t>
            </a:r>
            <a:br>
              <a:rPr lang="en-US" dirty="0" smtClean="0"/>
            </a:br>
            <a:r>
              <a:rPr lang="en-US" dirty="0" smtClean="0"/>
              <a:t>Master title style</a:t>
            </a:r>
            <a:endParaRPr lang="en-US" dirty="0"/>
          </a:p>
        </p:txBody>
      </p:sp>
      <p:pic>
        <p:nvPicPr>
          <p:cNvPr id="8" name="Picture 7" title="CDE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036964" y="6246435"/>
            <a:ext cx="975232" cy="529756"/>
          </a:xfrm>
          <a:prstGeom prst="rect">
            <a:avLst/>
          </a:prstGeom>
        </p:spPr>
      </p:pic>
      <p:sp>
        <p:nvSpPr>
          <p:cNvPr id="9" name="Slide Number Placeholder 5"/>
          <p:cNvSpPr>
            <a:spLocks noGrp="1"/>
          </p:cNvSpPr>
          <p:nvPr>
            <p:ph type="sldNum" sz="quarter" idx="4"/>
          </p:nvPr>
        </p:nvSpPr>
        <p:spPr>
          <a:xfrm>
            <a:off x="274320" y="6356351"/>
            <a:ext cx="467783" cy="365125"/>
          </a:xfrm>
          <a:prstGeom prst="rect">
            <a:avLst/>
          </a:prstGeom>
        </p:spPr>
        <p:txBody>
          <a:bodyPr/>
          <a:lstStyle>
            <a:lvl1pPr algn="ctr">
              <a:defRPr sz="1400">
                <a:solidFill>
                  <a:schemeClr val="bg1"/>
                </a:solidFill>
              </a:defRPr>
            </a:lvl1pPr>
          </a:lstStyle>
          <a:p>
            <a:fld id="{67726FA2-3EC9-4717-AD62-D8C823692DD3}" type="slidenum">
              <a:rPr lang="en-US" smtClean="0"/>
              <a:pPr/>
              <a:t>‹#›</a:t>
            </a:fld>
            <a:endParaRPr lang="en-US" dirty="0"/>
          </a:p>
        </p:txBody>
      </p:sp>
    </p:spTree>
    <p:extLst>
      <p:ext uri="{BB962C8B-B14F-4D97-AF65-F5344CB8AC3E}">
        <p14:creationId xmlns:p14="http://schemas.microsoft.com/office/powerpoint/2010/main" val="4145144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divider - blue to green">
    <p:spTree>
      <p:nvGrpSpPr>
        <p:cNvPr id="1" name=""/>
        <p:cNvGrpSpPr/>
        <p:nvPr/>
      </p:nvGrpSpPr>
      <p:grpSpPr>
        <a:xfrm>
          <a:off x="0" y="0"/>
          <a:ext cx="0" cy="0"/>
          <a:chOff x="0" y="0"/>
          <a:chExt cx="0" cy="0"/>
        </a:xfrm>
      </p:grpSpPr>
      <p:pic>
        <p:nvPicPr>
          <p:cNvPr id="6" name="Picture 5" title="Blue-green background"/>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Title 1"/>
          <p:cNvSpPr>
            <a:spLocks noGrp="1"/>
          </p:cNvSpPr>
          <p:nvPr>
            <p:ph type="ctrTitle" hasCustomPrompt="1"/>
          </p:nvPr>
        </p:nvSpPr>
        <p:spPr>
          <a:xfrm>
            <a:off x="685800" y="2062163"/>
            <a:ext cx="7772400" cy="2387600"/>
          </a:xfrm>
        </p:spPr>
        <p:txBody>
          <a:bodyPr lIns="0" tIns="0" rIns="0" bIns="0" anchor="ctr" anchorCtr="0">
            <a:normAutofit/>
          </a:bodyPr>
          <a:lstStyle>
            <a:lvl1pPr algn="ctr">
              <a:defRPr sz="5400">
                <a:solidFill>
                  <a:schemeClr val="bg1"/>
                </a:solidFill>
                <a:latin typeface="Museo Slab 500" panose="02000000000000000000" pitchFamily="50" charset="0"/>
              </a:defRPr>
            </a:lvl1pPr>
          </a:lstStyle>
          <a:p>
            <a:r>
              <a:rPr lang="en-US" dirty="0" smtClean="0"/>
              <a:t>Click to edit </a:t>
            </a:r>
            <a:br>
              <a:rPr lang="en-US" dirty="0" smtClean="0"/>
            </a:br>
            <a:r>
              <a:rPr lang="en-US" dirty="0" smtClean="0"/>
              <a:t>Master title style</a:t>
            </a:r>
            <a:endParaRPr lang="en-US" dirty="0"/>
          </a:p>
        </p:txBody>
      </p:sp>
      <p:pic>
        <p:nvPicPr>
          <p:cNvPr id="9" name="Picture 8" title="CDE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036964" y="6246435"/>
            <a:ext cx="975232" cy="529756"/>
          </a:xfrm>
          <a:prstGeom prst="rect">
            <a:avLst/>
          </a:prstGeom>
        </p:spPr>
      </p:pic>
      <p:sp>
        <p:nvSpPr>
          <p:cNvPr id="8" name="Slide Number Placeholder 5"/>
          <p:cNvSpPr>
            <a:spLocks noGrp="1"/>
          </p:cNvSpPr>
          <p:nvPr>
            <p:ph type="sldNum" sz="quarter" idx="4"/>
          </p:nvPr>
        </p:nvSpPr>
        <p:spPr>
          <a:xfrm>
            <a:off x="274320" y="6356351"/>
            <a:ext cx="467783" cy="365125"/>
          </a:xfrm>
          <a:prstGeom prst="rect">
            <a:avLst/>
          </a:prstGeom>
        </p:spPr>
        <p:txBody>
          <a:bodyPr/>
          <a:lstStyle>
            <a:lvl1pPr algn="ctr">
              <a:defRPr sz="1400">
                <a:solidFill>
                  <a:schemeClr val="bg1"/>
                </a:solidFill>
              </a:defRPr>
            </a:lvl1pPr>
          </a:lstStyle>
          <a:p>
            <a:fld id="{67726FA2-3EC9-4717-AD62-D8C823692DD3}" type="slidenum">
              <a:rPr lang="en-US" smtClean="0"/>
              <a:pPr/>
              <a:t>‹#›</a:t>
            </a:fld>
            <a:endParaRPr lang="en-US" dirty="0"/>
          </a:p>
        </p:txBody>
      </p:sp>
    </p:spTree>
    <p:extLst>
      <p:ext uri="{BB962C8B-B14F-4D97-AF65-F5344CB8AC3E}">
        <p14:creationId xmlns:p14="http://schemas.microsoft.com/office/powerpoint/2010/main" val="38884266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8" name="Title 1"/>
          <p:cNvSpPr>
            <a:spLocks noGrp="1"/>
          </p:cNvSpPr>
          <p:nvPr>
            <p:ph type="ctrTitle" hasCustomPrompt="1"/>
          </p:nvPr>
        </p:nvSpPr>
        <p:spPr>
          <a:xfrm>
            <a:off x="685800" y="2062163"/>
            <a:ext cx="7772400" cy="2387600"/>
          </a:xfrm>
        </p:spPr>
        <p:txBody>
          <a:bodyPr lIns="0" tIns="0" rIns="0" bIns="0" anchor="ctr" anchorCtr="0">
            <a:normAutofit/>
          </a:bodyPr>
          <a:lstStyle>
            <a:lvl1pPr algn="ctr">
              <a:defRPr sz="5400">
                <a:solidFill>
                  <a:schemeClr val="bg1"/>
                </a:solidFill>
                <a:latin typeface="Museo Slab 500" panose="02000000000000000000" pitchFamily="50" charset="0"/>
              </a:defRPr>
            </a:lvl1pPr>
          </a:lstStyle>
          <a:p>
            <a:r>
              <a:rPr lang="en-US" dirty="0" smtClean="0"/>
              <a:t>Click to edit </a:t>
            </a:r>
            <a:br>
              <a:rPr lang="en-US" dirty="0" smtClean="0"/>
            </a:br>
            <a:r>
              <a:rPr lang="en-US" dirty="0" smtClean="0"/>
              <a:t>Master title style</a:t>
            </a:r>
            <a:endParaRPr lang="en-US" dirty="0"/>
          </a:p>
        </p:txBody>
      </p:sp>
      <p:pic>
        <p:nvPicPr>
          <p:cNvPr id="9" name="Picture 8" title="CDE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036964" y="6246435"/>
            <a:ext cx="975232" cy="529756"/>
          </a:xfrm>
          <a:prstGeom prst="rect">
            <a:avLst/>
          </a:prstGeom>
        </p:spPr>
      </p:pic>
      <p:sp>
        <p:nvSpPr>
          <p:cNvPr id="10" name="Slide Number Placeholder 5"/>
          <p:cNvSpPr>
            <a:spLocks noGrp="1"/>
          </p:cNvSpPr>
          <p:nvPr>
            <p:ph type="sldNum" sz="quarter" idx="4"/>
          </p:nvPr>
        </p:nvSpPr>
        <p:spPr>
          <a:xfrm>
            <a:off x="274320" y="6356351"/>
            <a:ext cx="467783" cy="365125"/>
          </a:xfrm>
          <a:prstGeom prst="rect">
            <a:avLst/>
          </a:prstGeom>
        </p:spPr>
        <p:txBody>
          <a:bodyPr/>
          <a:lstStyle>
            <a:lvl1pPr algn="ctr">
              <a:defRPr sz="1400">
                <a:solidFill>
                  <a:schemeClr val="bg1"/>
                </a:solidFill>
              </a:defRPr>
            </a:lvl1pPr>
          </a:lstStyle>
          <a:p>
            <a:fld id="{67726FA2-3EC9-4717-AD62-D8C823692DD3}" type="slidenum">
              <a:rPr lang="en-US" smtClean="0"/>
              <a:pPr/>
              <a:t>‹#›</a:t>
            </a:fld>
            <a:endParaRPr lang="en-US" dirty="0"/>
          </a:p>
        </p:txBody>
      </p:sp>
    </p:spTree>
    <p:extLst>
      <p:ext uri="{BB962C8B-B14F-4D97-AF65-F5344CB8AC3E}">
        <p14:creationId xmlns:p14="http://schemas.microsoft.com/office/powerpoint/2010/main" val="17803891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with page number">
    <p:spTree>
      <p:nvGrpSpPr>
        <p:cNvPr id="1" name=""/>
        <p:cNvGrpSpPr/>
        <p:nvPr/>
      </p:nvGrpSpPr>
      <p:grpSpPr>
        <a:xfrm>
          <a:off x="0" y="0"/>
          <a:ext cx="0" cy="0"/>
          <a:chOff x="0" y="0"/>
          <a:chExt cx="0" cy="0"/>
        </a:xfrm>
      </p:grpSpPr>
      <p:sp>
        <p:nvSpPr>
          <p:cNvPr id="3" name="Slide Number Placeholder 5"/>
          <p:cNvSpPr>
            <a:spLocks noGrp="1"/>
          </p:cNvSpPr>
          <p:nvPr>
            <p:ph type="sldNum" sz="quarter" idx="4"/>
          </p:nvPr>
        </p:nvSpPr>
        <p:spPr>
          <a:xfrm>
            <a:off x="274320" y="6356351"/>
            <a:ext cx="467783" cy="365125"/>
          </a:xfrm>
          <a:prstGeom prst="rect">
            <a:avLst/>
          </a:prstGeom>
        </p:spPr>
        <p:txBody>
          <a:bodyPr/>
          <a:lstStyle>
            <a:lvl1pPr algn="ctr">
              <a:defRPr sz="1400">
                <a:solidFill>
                  <a:schemeClr val="bg1">
                    <a:lumMod val="65000"/>
                  </a:schemeClr>
                </a:solidFill>
              </a:defRPr>
            </a:lvl1pPr>
          </a:lstStyle>
          <a:p>
            <a:fld id="{67726FA2-3EC9-4717-AD62-D8C823692DD3}" type="slidenum">
              <a:rPr lang="en-US" smtClean="0"/>
              <a:pPr/>
              <a:t>‹#›</a:t>
            </a:fld>
            <a:endParaRPr lang="en-US" dirty="0"/>
          </a:p>
        </p:txBody>
      </p:sp>
    </p:spTree>
    <p:extLst>
      <p:ext uri="{BB962C8B-B14F-4D97-AF65-F5344CB8AC3E}">
        <p14:creationId xmlns:p14="http://schemas.microsoft.com/office/powerpoint/2010/main" val="1879411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ank - no page numb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4945690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5"/>
          <p:cNvSpPr>
            <a:spLocks noGrp="1"/>
          </p:cNvSpPr>
          <p:nvPr>
            <p:ph type="sldNum" sz="quarter" idx="4"/>
          </p:nvPr>
        </p:nvSpPr>
        <p:spPr>
          <a:xfrm>
            <a:off x="274320" y="6356351"/>
            <a:ext cx="467783" cy="365125"/>
          </a:xfrm>
          <a:prstGeom prst="rect">
            <a:avLst/>
          </a:prstGeom>
        </p:spPr>
        <p:txBody>
          <a:bodyPr/>
          <a:lstStyle>
            <a:lvl1pPr algn="ctr">
              <a:defRPr sz="1400">
                <a:solidFill>
                  <a:schemeClr val="bg1">
                    <a:lumMod val="65000"/>
                  </a:schemeClr>
                </a:solidFill>
              </a:defRPr>
            </a:lvl1pPr>
          </a:lstStyle>
          <a:p>
            <a:fld id="{67726FA2-3EC9-4717-AD62-D8C823692DD3}" type="slidenum">
              <a:rPr lang="en-US" smtClean="0"/>
              <a:pPr/>
              <a:t>‹#›</a:t>
            </a:fld>
            <a:endParaRPr lang="en-US" dirty="0"/>
          </a:p>
        </p:txBody>
      </p:sp>
    </p:spTree>
    <p:extLst>
      <p:ext uri="{BB962C8B-B14F-4D97-AF65-F5344CB8AC3E}">
        <p14:creationId xmlns:p14="http://schemas.microsoft.com/office/powerpoint/2010/main" val="35332270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4" r:id="rId3"/>
    <p:sldLayoutId id="2147483673" r:id="rId4"/>
    <p:sldLayoutId id="2147483674" r:id="rId5"/>
    <p:sldLayoutId id="2147483672" r:id="rId6"/>
    <p:sldLayoutId id="2147483675" r:id="rId7"/>
    <p:sldLayoutId id="2147483667" r:id="rId8"/>
    <p:sldLayoutId id="2147483671" r:id="rId9"/>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cde.state.co.us/coloradoliteracy/readdatapipeline"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mailto:Hutton_W@cde.state.co.u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www.cde.state.co.us/coloradoliteracy/2016updatedcoloradoreadact"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cde.state.co.us/coloradoliteracy/readdatapipeline"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READ Act Budget Planning Survey </a:t>
            </a:r>
            <a:endParaRPr lang="en-US" dirty="0"/>
          </a:p>
        </p:txBody>
      </p:sp>
      <p:sp>
        <p:nvSpPr>
          <p:cNvPr id="3" name="Subtitle 2"/>
          <p:cNvSpPr>
            <a:spLocks noGrp="1"/>
          </p:cNvSpPr>
          <p:nvPr>
            <p:ph type="subTitle" idx="1"/>
          </p:nvPr>
        </p:nvSpPr>
        <p:spPr/>
        <p:txBody>
          <a:bodyPr/>
          <a:lstStyle/>
          <a:p>
            <a:r>
              <a:rPr lang="en-US" dirty="0" smtClean="0"/>
              <a:t>2019 READ Data Collection</a:t>
            </a:r>
            <a:endParaRPr lang="en-US" dirty="0"/>
          </a:p>
        </p:txBody>
      </p:sp>
      <p:sp>
        <p:nvSpPr>
          <p:cNvPr id="4" name="Slide Number Placeholder 3"/>
          <p:cNvSpPr>
            <a:spLocks noGrp="1"/>
          </p:cNvSpPr>
          <p:nvPr>
            <p:ph type="sldNum" sz="quarter" idx="4"/>
          </p:nvPr>
        </p:nvSpPr>
        <p:spPr/>
        <p:txBody>
          <a:bodyPr/>
          <a:lstStyle/>
          <a:p>
            <a:fld id="{67726FA2-3EC9-4717-AD62-D8C823692DD3}" type="slidenum">
              <a:rPr lang="en-US" smtClean="0"/>
              <a:pPr/>
              <a:t>1</a:t>
            </a:fld>
            <a:endParaRPr lang="en-US" dirty="0"/>
          </a:p>
        </p:txBody>
      </p:sp>
    </p:spTree>
    <p:extLst>
      <p:ext uri="{BB962C8B-B14F-4D97-AF65-F5344CB8AC3E}">
        <p14:creationId xmlns:p14="http://schemas.microsoft.com/office/powerpoint/2010/main" val="11967551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Budget Planning Survey Considerations </a:t>
            </a:r>
            <a:endParaRPr lang="en-US" dirty="0"/>
          </a:p>
        </p:txBody>
      </p:sp>
      <p:sp>
        <p:nvSpPr>
          <p:cNvPr id="3" name="Content Placeholder 2"/>
          <p:cNvSpPr>
            <a:spLocks noGrp="1"/>
          </p:cNvSpPr>
          <p:nvPr>
            <p:ph idx="1"/>
          </p:nvPr>
        </p:nvSpPr>
        <p:spPr/>
        <p:txBody>
          <a:bodyPr>
            <a:normAutofit fontScale="92500" lnSpcReduction="10000"/>
          </a:bodyPr>
          <a:lstStyle/>
          <a:p>
            <a:pPr marL="342900" indent="-342900">
              <a:buFont typeface="Arial" panose="020B0604020202020204" pitchFamily="34" charset="0"/>
              <a:buChar char="•"/>
            </a:pPr>
            <a:r>
              <a:rPr lang="en-US" dirty="0" smtClean="0"/>
              <a:t>Program reviews will take place throughout the collection so districts can submit “other” program as early as possible</a:t>
            </a:r>
          </a:p>
          <a:p>
            <a:pPr marL="342900" indent="-342900">
              <a:buFont typeface="Arial" panose="020B0604020202020204" pitchFamily="34" charset="0"/>
              <a:buChar char="•"/>
            </a:pPr>
            <a:r>
              <a:rPr lang="en-US" dirty="0" smtClean="0"/>
              <a:t>If survey includes “other” program not yet reviewed by CDE and you haven’t taken advantage of an earlier submission then budget planning survey and program review materials are due to CDE 6/3</a:t>
            </a:r>
          </a:p>
          <a:p>
            <a:pPr marL="342900" indent="-342900">
              <a:buFont typeface="Arial" panose="020B0604020202020204" pitchFamily="34" charset="0"/>
              <a:buChar char="•"/>
            </a:pPr>
            <a:r>
              <a:rPr lang="en-US" dirty="0" smtClean="0"/>
              <a:t>If intervention program has been reviewed in the past and not recommended for Advisory List of programs, program may not be submitted again at this time – district will need to remove program in survey prior to survey approval </a:t>
            </a:r>
          </a:p>
          <a:p>
            <a:pPr marL="342900" indent="-342900">
              <a:buFont typeface="Arial" panose="020B0604020202020204" pitchFamily="34" charset="0"/>
              <a:buChar char="•"/>
            </a:pPr>
            <a:r>
              <a:rPr lang="en-US" dirty="0" smtClean="0"/>
              <a:t>All budget planning survey must be submitted to CDE by COB June 14</a:t>
            </a:r>
            <a:r>
              <a:rPr lang="en-US" baseline="30000" dirty="0" smtClean="0"/>
              <a:t>th</a:t>
            </a:r>
            <a:r>
              <a:rPr lang="en-US" dirty="0" smtClean="0"/>
              <a:t> </a:t>
            </a:r>
          </a:p>
          <a:p>
            <a:pPr lvl="1" indent="0">
              <a:buNone/>
            </a:pPr>
            <a:endParaRPr lang="en-US" dirty="0"/>
          </a:p>
        </p:txBody>
      </p:sp>
      <p:sp>
        <p:nvSpPr>
          <p:cNvPr id="4" name="Slide Number Placeholder 3"/>
          <p:cNvSpPr>
            <a:spLocks noGrp="1"/>
          </p:cNvSpPr>
          <p:nvPr>
            <p:ph type="sldNum" sz="quarter" idx="4"/>
          </p:nvPr>
        </p:nvSpPr>
        <p:spPr/>
        <p:txBody>
          <a:bodyPr/>
          <a:lstStyle/>
          <a:p>
            <a:fld id="{67726FA2-3EC9-4717-AD62-D8C823692DD3}" type="slidenum">
              <a:rPr lang="en-US" smtClean="0"/>
              <a:pPr/>
              <a:t>10</a:t>
            </a:fld>
            <a:endParaRPr lang="en-US" dirty="0"/>
          </a:p>
        </p:txBody>
      </p:sp>
    </p:spTree>
    <p:extLst>
      <p:ext uri="{BB962C8B-B14F-4D97-AF65-F5344CB8AC3E}">
        <p14:creationId xmlns:p14="http://schemas.microsoft.com/office/powerpoint/2010/main" val="23015572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READ Collection Resources </a:t>
            </a:r>
            <a:endParaRPr lang="en-US" dirty="0"/>
          </a:p>
        </p:txBody>
      </p:sp>
      <p:sp>
        <p:nvSpPr>
          <p:cNvPr id="3" name="Content Placeholder 2"/>
          <p:cNvSpPr>
            <a:spLocks noGrp="1"/>
          </p:cNvSpPr>
          <p:nvPr>
            <p:ph idx="1"/>
          </p:nvPr>
        </p:nvSpPr>
        <p:spPr/>
        <p:txBody>
          <a:bodyPr>
            <a:normAutofit fontScale="92500" lnSpcReduction="20000"/>
          </a:bodyPr>
          <a:lstStyle/>
          <a:p>
            <a:pPr marL="342900" indent="-342900">
              <a:buFont typeface="Arial" panose="020B0604020202020204" pitchFamily="34" charset="0"/>
              <a:buChar char="•"/>
            </a:pPr>
            <a:r>
              <a:rPr lang="en-US" dirty="0"/>
              <a:t>READ Collection resources can be found at: </a:t>
            </a:r>
            <a:r>
              <a:rPr lang="en-US" dirty="0">
                <a:hlinkClick r:id="rId3"/>
              </a:rPr>
              <a:t>http://www.cde.state.co.us/coloradoliteracy/readdatapipeline</a:t>
            </a:r>
            <a:endParaRPr lang="en-US" dirty="0"/>
          </a:p>
          <a:p>
            <a:pPr marL="1028700" lvl="1" indent="-342900"/>
            <a:r>
              <a:rPr lang="en-US" dirty="0"/>
              <a:t>Upcoming webinars </a:t>
            </a:r>
          </a:p>
          <a:p>
            <a:pPr marL="1028700" lvl="1" indent="-342900"/>
            <a:r>
              <a:rPr lang="en-US" dirty="0"/>
              <a:t>Data collection timeline</a:t>
            </a:r>
          </a:p>
          <a:p>
            <a:pPr marL="1028700" lvl="1" indent="-342900"/>
            <a:r>
              <a:rPr lang="en-US" dirty="0"/>
              <a:t>Data elements &amp; definitions </a:t>
            </a:r>
          </a:p>
          <a:p>
            <a:pPr marL="1028700" lvl="1" indent="-342900"/>
            <a:r>
              <a:rPr lang="en-US" dirty="0"/>
              <a:t>File layout </a:t>
            </a:r>
          </a:p>
          <a:p>
            <a:pPr marL="1028700" lvl="1" indent="-342900"/>
            <a:r>
              <a:rPr lang="en-US" dirty="0"/>
              <a:t>Business Rules </a:t>
            </a:r>
          </a:p>
          <a:p>
            <a:pPr marL="1028700" lvl="1" indent="-342900"/>
            <a:r>
              <a:rPr lang="en-US" dirty="0"/>
              <a:t>Additional resources such as FAQ document, assessment cut scores for determining SRD, template for submitting budget planning survey, etc. </a:t>
            </a:r>
          </a:p>
          <a:p>
            <a:pPr marL="342900" indent="-342900">
              <a:buFont typeface="Arial" panose="020B0604020202020204" pitchFamily="34" charset="0"/>
              <a:buChar char="•"/>
            </a:pPr>
            <a:r>
              <a:rPr lang="en-US" dirty="0"/>
              <a:t>Questions? Contact Whitney Hutton, READ Data Collection Manager</a:t>
            </a:r>
          </a:p>
          <a:p>
            <a:pPr marL="1028700" lvl="1" indent="-342900"/>
            <a:r>
              <a:rPr lang="en-US" dirty="0"/>
              <a:t>Email: </a:t>
            </a:r>
            <a:r>
              <a:rPr lang="en-US" dirty="0">
                <a:hlinkClick r:id="rId4"/>
              </a:rPr>
              <a:t>Hutton_W@cde.state.co.us</a:t>
            </a:r>
            <a:endParaRPr lang="en-US" dirty="0"/>
          </a:p>
          <a:p>
            <a:pPr marL="1028700" lvl="1" indent="-342900"/>
            <a:r>
              <a:rPr lang="en-US" dirty="0"/>
              <a:t>Phone: 303-866-6421</a:t>
            </a:r>
          </a:p>
          <a:p>
            <a:pPr lvl="1" indent="0">
              <a:buNone/>
            </a:pPr>
            <a:endParaRPr lang="en-US" dirty="0"/>
          </a:p>
        </p:txBody>
      </p:sp>
      <p:sp>
        <p:nvSpPr>
          <p:cNvPr id="4" name="Slide Number Placeholder 3"/>
          <p:cNvSpPr>
            <a:spLocks noGrp="1"/>
          </p:cNvSpPr>
          <p:nvPr>
            <p:ph type="sldNum" sz="quarter" idx="4"/>
          </p:nvPr>
        </p:nvSpPr>
        <p:spPr/>
        <p:txBody>
          <a:bodyPr/>
          <a:lstStyle/>
          <a:p>
            <a:fld id="{67726FA2-3EC9-4717-AD62-D8C823692DD3}" type="slidenum">
              <a:rPr lang="en-US" smtClean="0"/>
              <a:pPr/>
              <a:t>11</a:t>
            </a:fld>
            <a:endParaRPr lang="en-US" dirty="0"/>
          </a:p>
        </p:txBody>
      </p:sp>
    </p:spTree>
    <p:extLst>
      <p:ext uri="{BB962C8B-B14F-4D97-AF65-F5344CB8AC3E}">
        <p14:creationId xmlns:p14="http://schemas.microsoft.com/office/powerpoint/2010/main" val="40966466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Objectives</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smtClean="0"/>
              <a:t>READ Act Reporting Requirements</a:t>
            </a:r>
          </a:p>
          <a:p>
            <a:pPr marL="342900" indent="-342900">
              <a:buFont typeface="Arial" panose="020B0604020202020204" pitchFamily="34" charset="0"/>
              <a:buChar char="•"/>
            </a:pPr>
            <a:r>
              <a:rPr lang="en-US" dirty="0" smtClean="0"/>
              <a:t>Purpose of the READ Data Collection</a:t>
            </a:r>
          </a:p>
          <a:p>
            <a:pPr marL="342900" indent="-342900">
              <a:buFont typeface="Arial" panose="020B0604020202020204" pitchFamily="34" charset="0"/>
              <a:buChar char="•"/>
            </a:pPr>
            <a:r>
              <a:rPr lang="en-US" dirty="0" smtClean="0"/>
              <a:t>Review Budget Planning and Reporting Survey </a:t>
            </a:r>
          </a:p>
          <a:p>
            <a:pPr marL="342900" indent="-342900">
              <a:buFont typeface="Arial" panose="020B0604020202020204" pitchFamily="34" charset="0"/>
              <a:buChar char="•"/>
            </a:pPr>
            <a:r>
              <a:rPr lang="en-US" dirty="0" smtClean="0"/>
              <a:t>Budget Planning Survey Considerations </a:t>
            </a:r>
          </a:p>
          <a:p>
            <a:pPr marL="342900" indent="-342900">
              <a:buFont typeface="Arial" panose="020B0604020202020204" pitchFamily="34" charset="0"/>
              <a:buChar char="•"/>
            </a:pPr>
            <a:r>
              <a:rPr lang="en-US" dirty="0" smtClean="0"/>
              <a:t>READ Collection Resources </a:t>
            </a:r>
          </a:p>
          <a:p>
            <a:pPr marL="342900" indent="-342900">
              <a:buFont typeface="Arial" panose="020B0604020202020204" pitchFamily="34" charset="0"/>
              <a:buChar char="•"/>
            </a:pPr>
            <a:endParaRPr lang="en-US" dirty="0"/>
          </a:p>
        </p:txBody>
      </p:sp>
      <p:sp>
        <p:nvSpPr>
          <p:cNvPr id="4" name="Slide Number Placeholder 3"/>
          <p:cNvSpPr>
            <a:spLocks noGrp="1"/>
          </p:cNvSpPr>
          <p:nvPr>
            <p:ph type="sldNum" sz="quarter" idx="4"/>
          </p:nvPr>
        </p:nvSpPr>
        <p:spPr/>
        <p:txBody>
          <a:bodyPr/>
          <a:lstStyle/>
          <a:p>
            <a:fld id="{67726FA2-3EC9-4717-AD62-D8C823692DD3}" type="slidenum">
              <a:rPr lang="en-US" smtClean="0"/>
              <a:pPr/>
              <a:t>2</a:t>
            </a:fld>
            <a:endParaRPr lang="en-US" dirty="0"/>
          </a:p>
        </p:txBody>
      </p:sp>
    </p:spTree>
    <p:extLst>
      <p:ext uri="{BB962C8B-B14F-4D97-AF65-F5344CB8AC3E}">
        <p14:creationId xmlns:p14="http://schemas.microsoft.com/office/powerpoint/2010/main" val="36407712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p:txBody>
          <a:bodyPr/>
          <a:lstStyle/>
          <a:p>
            <a:fld id="{67726FA2-3EC9-4717-AD62-D8C823692DD3}" type="slidenum">
              <a:rPr lang="en-US" smtClean="0"/>
              <a:pPr/>
              <a:t>3</a:t>
            </a:fld>
            <a:endParaRPr lang="en-US" dirty="0"/>
          </a:p>
        </p:txBody>
      </p:sp>
      <p:sp>
        <p:nvSpPr>
          <p:cNvPr id="4" name="Title 2"/>
          <p:cNvSpPr>
            <a:spLocks noGrp="1"/>
          </p:cNvSpPr>
          <p:nvPr>
            <p:ph type="ctrTitle"/>
          </p:nvPr>
        </p:nvSpPr>
        <p:spPr>
          <a:xfrm>
            <a:off x="685800" y="2062163"/>
            <a:ext cx="7772400" cy="2387600"/>
          </a:xfrm>
        </p:spPr>
        <p:txBody>
          <a:bodyPr>
            <a:normAutofit fontScale="90000"/>
          </a:bodyPr>
          <a:lstStyle/>
          <a:p>
            <a:r>
              <a:rPr lang="en-US" dirty="0" smtClean="0"/>
              <a:t>Reporting Requirements and Purpose of the READ Data Collection</a:t>
            </a:r>
            <a:endParaRPr lang="en-US" dirty="0"/>
          </a:p>
        </p:txBody>
      </p:sp>
    </p:spTree>
    <p:extLst>
      <p:ext uri="{BB962C8B-B14F-4D97-AF65-F5344CB8AC3E}">
        <p14:creationId xmlns:p14="http://schemas.microsoft.com/office/powerpoint/2010/main" val="275889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READ Act Reporting Requirements </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a:hlinkClick r:id="rId3"/>
              </a:rPr>
              <a:t>House Bill 12-1238: The Colorado READ Act</a:t>
            </a:r>
            <a:endParaRPr lang="en-US" dirty="0"/>
          </a:p>
          <a:p>
            <a:pPr marL="342900" indent="-342900">
              <a:buFont typeface="Arial" panose="020B0604020202020204" pitchFamily="34" charset="0"/>
              <a:buChar char="•"/>
            </a:pPr>
            <a:endParaRPr lang="en-US" dirty="0"/>
          </a:p>
        </p:txBody>
      </p:sp>
      <p:sp>
        <p:nvSpPr>
          <p:cNvPr id="4" name="Slide Number Placeholder 3"/>
          <p:cNvSpPr>
            <a:spLocks noGrp="1"/>
          </p:cNvSpPr>
          <p:nvPr>
            <p:ph type="sldNum" sz="quarter" idx="4"/>
          </p:nvPr>
        </p:nvSpPr>
        <p:spPr/>
        <p:txBody>
          <a:bodyPr/>
          <a:lstStyle/>
          <a:p>
            <a:fld id="{67726FA2-3EC9-4717-AD62-D8C823692DD3}" type="slidenum">
              <a:rPr lang="en-US" smtClean="0"/>
              <a:pPr/>
              <a:t>4</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324879401"/>
              </p:ext>
            </p:extLst>
          </p:nvPr>
        </p:nvGraphicFramePr>
        <p:xfrm>
          <a:off x="742103" y="1921064"/>
          <a:ext cx="7084612" cy="4371893"/>
        </p:xfrm>
        <a:graphic>
          <a:graphicData uri="http://schemas.openxmlformats.org/drawingml/2006/table">
            <a:tbl>
              <a:tblPr firstRow="1" bandRow="1">
                <a:tableStyleId>{21E4AEA4-8DFA-4A89-87EB-49C32662AFE0}</a:tableStyleId>
              </a:tblPr>
              <a:tblGrid>
                <a:gridCol w="3542306"/>
                <a:gridCol w="3542306"/>
              </a:tblGrid>
              <a:tr h="439973">
                <a:tc>
                  <a:txBody>
                    <a:bodyPr/>
                    <a:lstStyle/>
                    <a:p>
                      <a:pPr algn="ctr"/>
                      <a:r>
                        <a:rPr lang="en-US" dirty="0" smtClean="0"/>
                        <a:t>Reporting Requirement</a:t>
                      </a:r>
                      <a:r>
                        <a:rPr lang="en-US" baseline="0" dirty="0" smtClean="0"/>
                        <a:t> </a:t>
                      </a:r>
                      <a:endParaRPr lang="en-US" dirty="0"/>
                    </a:p>
                  </a:txBody>
                  <a:tcPr/>
                </a:tc>
                <a:tc>
                  <a:txBody>
                    <a:bodyPr/>
                    <a:lstStyle/>
                    <a:p>
                      <a:pPr algn="ctr"/>
                      <a:r>
                        <a:rPr lang="en-US" dirty="0" smtClean="0"/>
                        <a:t>How CDE Collects </a:t>
                      </a:r>
                      <a:endParaRPr lang="en-US" dirty="0"/>
                    </a:p>
                  </a:txBody>
                  <a:tcPr/>
                </a:tc>
              </a:tr>
              <a:tr h="370840">
                <a:tc>
                  <a:txBody>
                    <a:bodyPr/>
                    <a:lstStyle/>
                    <a:p>
                      <a:r>
                        <a:rPr lang="en-US" dirty="0" smtClean="0"/>
                        <a:t>Prevalence of SRD in K-3 students</a:t>
                      </a:r>
                    </a:p>
                    <a:p>
                      <a:pPr marL="285750" indent="-285750">
                        <a:buFont typeface="Arial" panose="020B0604020202020204" pitchFamily="34" charset="0"/>
                        <a:buChar char="•"/>
                      </a:pPr>
                      <a:r>
                        <a:rPr lang="en-US" dirty="0" smtClean="0"/>
                        <a:t>SRD</a:t>
                      </a:r>
                      <a:r>
                        <a:rPr lang="en-US" baseline="0" dirty="0" smtClean="0"/>
                        <a:t> Status </a:t>
                      </a:r>
                    </a:p>
                    <a:p>
                      <a:pPr marL="285750" indent="-285750">
                        <a:buFont typeface="Arial" panose="020B0604020202020204" pitchFamily="34" charset="0"/>
                        <a:buChar char="•"/>
                      </a:pPr>
                      <a:r>
                        <a:rPr lang="en-US" baseline="0" dirty="0" smtClean="0"/>
                        <a:t>READ plan status </a:t>
                      </a:r>
                    </a:p>
                    <a:p>
                      <a:pPr marL="285750" indent="-285750">
                        <a:buFont typeface="Arial" panose="020B0604020202020204" pitchFamily="34" charset="0"/>
                        <a:buChar char="•"/>
                      </a:pPr>
                      <a:r>
                        <a:rPr lang="en-US" baseline="0" dirty="0" smtClean="0"/>
                        <a:t>READ assessment and score </a:t>
                      </a:r>
                      <a:endParaRPr lang="en-US" dirty="0" smtClean="0"/>
                    </a:p>
                    <a:p>
                      <a:endParaRPr lang="en-US" dirty="0"/>
                    </a:p>
                  </a:txBody>
                  <a:tcPr/>
                </a:tc>
                <a:tc>
                  <a:txBody>
                    <a:bodyPr/>
                    <a:lstStyle/>
                    <a:p>
                      <a:r>
                        <a:rPr lang="en-US" dirty="0" smtClean="0"/>
                        <a:t>READ Data File – implemented in 2013</a:t>
                      </a:r>
                    </a:p>
                    <a:p>
                      <a:endParaRPr lang="en-US" dirty="0" smtClean="0"/>
                    </a:p>
                    <a:p>
                      <a:r>
                        <a:rPr lang="en-US" dirty="0" smtClean="0"/>
                        <a:t>Clarified for students with disabilities in 2016</a:t>
                      </a:r>
                      <a:endParaRPr lang="en-US" dirty="0"/>
                    </a:p>
                  </a:txBody>
                  <a:tcPr/>
                </a:tc>
              </a:tr>
              <a:tr h="370840">
                <a:tc>
                  <a:txBody>
                    <a:bodyPr/>
                    <a:lstStyle/>
                    <a:p>
                      <a:r>
                        <a:rPr lang="en-US" dirty="0" smtClean="0"/>
                        <a:t>Advancement information for students identified with SRD</a:t>
                      </a:r>
                      <a:endParaRPr lang="en-US" dirty="0"/>
                    </a:p>
                  </a:txBody>
                  <a:tcPr/>
                </a:tc>
                <a:tc>
                  <a:txBody>
                    <a:bodyPr/>
                    <a:lstStyle/>
                    <a:p>
                      <a:r>
                        <a:rPr lang="en-US" dirty="0" smtClean="0"/>
                        <a:t>READ Data File</a:t>
                      </a:r>
                      <a:r>
                        <a:rPr lang="en-US" baseline="0" dirty="0" smtClean="0"/>
                        <a:t> – implemented in 2013, but required in 2014</a:t>
                      </a:r>
                      <a:endParaRPr lang="en-US" dirty="0"/>
                    </a:p>
                  </a:txBody>
                  <a:tcPr/>
                </a:tc>
              </a:tr>
              <a:tr h="370840">
                <a:tc>
                  <a:txBody>
                    <a:bodyPr/>
                    <a:lstStyle/>
                    <a:p>
                      <a:r>
                        <a:rPr lang="en-US" dirty="0" smtClean="0"/>
                        <a:t>READ fund usage </a:t>
                      </a:r>
                    </a:p>
                    <a:p>
                      <a:pPr marL="285750" indent="-285750">
                        <a:buFont typeface="Arial" panose="020B0604020202020204" pitchFamily="34" charset="0"/>
                        <a:buChar char="•"/>
                      </a:pPr>
                      <a:r>
                        <a:rPr lang="en-US" dirty="0" smtClean="0"/>
                        <a:t>How READ funds were utilized</a:t>
                      </a:r>
                    </a:p>
                    <a:p>
                      <a:pPr marL="285750" indent="-285750">
                        <a:buFont typeface="Arial" panose="020B0604020202020204" pitchFamily="34" charset="0"/>
                        <a:buChar char="•"/>
                      </a:pPr>
                      <a:r>
                        <a:rPr lang="en-US" dirty="0" smtClean="0"/>
                        <a:t>Number and grade level of students served </a:t>
                      </a:r>
                      <a:endParaRPr lang="en-US" dirty="0"/>
                    </a:p>
                  </a:txBody>
                  <a:tcPr/>
                </a:tc>
                <a:tc>
                  <a:txBody>
                    <a:bodyPr/>
                    <a:lstStyle/>
                    <a:p>
                      <a:r>
                        <a:rPr lang="en-US" dirty="0" smtClean="0"/>
                        <a:t>READ Data File – implemented in 2014, but required in 2015</a:t>
                      </a:r>
                      <a:endParaRPr lang="en-US" dirty="0"/>
                    </a:p>
                  </a:txBody>
                  <a:tcPr/>
                </a:tc>
              </a:tr>
              <a:tr h="370840">
                <a:tc>
                  <a:txBody>
                    <a:bodyPr/>
                    <a:lstStyle/>
                    <a:p>
                      <a:r>
                        <a:rPr lang="en-US" dirty="0" smtClean="0"/>
                        <a:t>District budget</a:t>
                      </a:r>
                      <a:r>
                        <a:rPr lang="en-US" baseline="0" dirty="0" smtClean="0"/>
                        <a:t> plan </a:t>
                      </a:r>
                      <a:endParaRPr lang="en-US" dirty="0"/>
                    </a:p>
                  </a:txBody>
                  <a:tcPr/>
                </a:tc>
                <a:tc>
                  <a:txBody>
                    <a:bodyPr/>
                    <a:lstStyle/>
                    <a:p>
                      <a:r>
                        <a:rPr lang="en-US" dirty="0" smtClean="0"/>
                        <a:t>Budget Planning</a:t>
                      </a:r>
                      <a:r>
                        <a:rPr lang="en-US" baseline="0" dirty="0" smtClean="0"/>
                        <a:t> Survey – implemented in 2017</a:t>
                      </a:r>
                      <a:endParaRPr lang="en-US" dirty="0"/>
                    </a:p>
                  </a:txBody>
                  <a:tcPr/>
                </a:tc>
              </a:tr>
            </a:tbl>
          </a:graphicData>
        </a:graphic>
      </p:graphicFrame>
    </p:spTree>
    <p:extLst>
      <p:ext uri="{BB962C8B-B14F-4D97-AF65-F5344CB8AC3E}">
        <p14:creationId xmlns:p14="http://schemas.microsoft.com/office/powerpoint/2010/main" val="28944725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Purpose of READ Collection</a:t>
            </a:r>
            <a:endParaRPr lang="en-US" dirty="0"/>
          </a:p>
        </p:txBody>
      </p:sp>
      <p:sp>
        <p:nvSpPr>
          <p:cNvPr id="3" name="Content Placeholder 2"/>
          <p:cNvSpPr>
            <a:spLocks noGrp="1"/>
          </p:cNvSpPr>
          <p:nvPr>
            <p:ph idx="1"/>
          </p:nvPr>
        </p:nvSpPr>
        <p:spPr/>
        <p:txBody>
          <a:bodyPr/>
          <a:lstStyle/>
          <a:p>
            <a:r>
              <a:rPr lang="en-US" dirty="0"/>
              <a:t>The purpose of the READ collection is to collect student level data needed to fulfill statutory requirements </a:t>
            </a:r>
          </a:p>
          <a:p>
            <a:r>
              <a:rPr lang="en-US" dirty="0"/>
              <a:t>Data collected in READ is also used to determine the distribution of per-pupil intervention funds for students identified as having significant reading deficiencies (SRD) </a:t>
            </a:r>
          </a:p>
          <a:p>
            <a:pPr lvl="1"/>
            <a:r>
              <a:rPr lang="en-US" dirty="0"/>
              <a:t>The Early Literacy Fund provides districts with per-pupil intervention funds to help support programs to meet the needs of students with SRD who received services </a:t>
            </a:r>
          </a:p>
          <a:p>
            <a:pPr marL="342900" indent="-342900">
              <a:buFont typeface="Arial" panose="020B0604020202020204" pitchFamily="34" charset="0"/>
              <a:buChar char="•"/>
            </a:pPr>
            <a:endParaRPr lang="en-US" dirty="0"/>
          </a:p>
        </p:txBody>
      </p:sp>
      <p:sp>
        <p:nvSpPr>
          <p:cNvPr id="4" name="Slide Number Placeholder 3"/>
          <p:cNvSpPr>
            <a:spLocks noGrp="1"/>
          </p:cNvSpPr>
          <p:nvPr>
            <p:ph type="sldNum" sz="quarter" idx="4"/>
          </p:nvPr>
        </p:nvSpPr>
        <p:spPr/>
        <p:txBody>
          <a:bodyPr/>
          <a:lstStyle/>
          <a:p>
            <a:fld id="{67726FA2-3EC9-4717-AD62-D8C823692DD3}" type="slidenum">
              <a:rPr lang="en-US" smtClean="0"/>
              <a:pPr/>
              <a:t>5</a:t>
            </a:fld>
            <a:endParaRPr lang="en-US" dirty="0"/>
          </a:p>
        </p:txBody>
      </p:sp>
    </p:spTree>
    <p:extLst>
      <p:ext uri="{BB962C8B-B14F-4D97-AF65-F5344CB8AC3E}">
        <p14:creationId xmlns:p14="http://schemas.microsoft.com/office/powerpoint/2010/main" val="20785188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Criteria for READ Collection</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a:t>Each spring districts create and submit records for all K-3</a:t>
            </a:r>
            <a:r>
              <a:rPr lang="en-US" baseline="30000" dirty="0"/>
              <a:t>rd</a:t>
            </a:r>
            <a:r>
              <a:rPr lang="en-US" dirty="0"/>
              <a:t> grade students enrolled at the time of data submission and 4-12</a:t>
            </a:r>
            <a:r>
              <a:rPr lang="en-US" baseline="30000" dirty="0"/>
              <a:t>th</a:t>
            </a:r>
            <a:r>
              <a:rPr lang="en-US" dirty="0"/>
              <a:t> grade cohort students who are included in the READ 4-12</a:t>
            </a:r>
            <a:r>
              <a:rPr lang="en-US" baseline="30000" dirty="0"/>
              <a:t>th</a:t>
            </a:r>
            <a:r>
              <a:rPr lang="en-US" dirty="0"/>
              <a:t> grade cohort from any district AND; </a:t>
            </a:r>
          </a:p>
          <a:p>
            <a:pPr marL="342900" indent="-342900">
              <a:buFont typeface="Arial" panose="020B0604020202020204" pitchFamily="34" charset="0"/>
              <a:buChar char="•"/>
            </a:pPr>
            <a:r>
              <a:rPr lang="en-US" dirty="0"/>
              <a:t>The Budget Planning Survey in Pipeline that asks districts to identify which of the five statutory intervention categories they intend to use in the coming budget year to support students identified as having an SRD </a:t>
            </a:r>
          </a:p>
          <a:p>
            <a:pPr marL="342900" indent="-342900">
              <a:buFont typeface="Arial" panose="020B0604020202020204" pitchFamily="34" charset="0"/>
              <a:buChar char="•"/>
            </a:pPr>
            <a:endParaRPr lang="en-US" dirty="0"/>
          </a:p>
        </p:txBody>
      </p:sp>
      <p:sp>
        <p:nvSpPr>
          <p:cNvPr id="4" name="Slide Number Placeholder 3"/>
          <p:cNvSpPr>
            <a:spLocks noGrp="1"/>
          </p:cNvSpPr>
          <p:nvPr>
            <p:ph type="sldNum" sz="quarter" idx="4"/>
          </p:nvPr>
        </p:nvSpPr>
        <p:spPr/>
        <p:txBody>
          <a:bodyPr/>
          <a:lstStyle/>
          <a:p>
            <a:fld id="{67726FA2-3EC9-4717-AD62-D8C823692DD3}" type="slidenum">
              <a:rPr lang="en-US" smtClean="0"/>
              <a:pPr/>
              <a:t>6</a:t>
            </a:fld>
            <a:endParaRPr lang="en-US" dirty="0"/>
          </a:p>
        </p:txBody>
      </p:sp>
    </p:spTree>
    <p:extLst>
      <p:ext uri="{BB962C8B-B14F-4D97-AF65-F5344CB8AC3E}">
        <p14:creationId xmlns:p14="http://schemas.microsoft.com/office/powerpoint/2010/main" val="42084900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p:txBody>
          <a:bodyPr/>
          <a:lstStyle/>
          <a:p>
            <a:fld id="{67726FA2-3EC9-4717-AD62-D8C823692DD3}" type="slidenum">
              <a:rPr lang="en-US" smtClean="0"/>
              <a:pPr/>
              <a:t>7</a:t>
            </a:fld>
            <a:endParaRPr lang="en-US" dirty="0"/>
          </a:p>
        </p:txBody>
      </p:sp>
      <p:sp>
        <p:nvSpPr>
          <p:cNvPr id="4" name="Title 2"/>
          <p:cNvSpPr>
            <a:spLocks noGrp="1"/>
          </p:cNvSpPr>
          <p:nvPr>
            <p:ph type="ctrTitle"/>
          </p:nvPr>
        </p:nvSpPr>
        <p:spPr>
          <a:xfrm>
            <a:off x="685800" y="2062163"/>
            <a:ext cx="7772400" cy="2387600"/>
          </a:xfrm>
        </p:spPr>
        <p:txBody>
          <a:bodyPr>
            <a:normAutofit/>
          </a:bodyPr>
          <a:lstStyle/>
          <a:p>
            <a:r>
              <a:rPr lang="en-US" dirty="0" smtClean="0"/>
              <a:t>Budget Planning and Reporting Survey</a:t>
            </a:r>
            <a:endParaRPr lang="en-US" dirty="0"/>
          </a:p>
        </p:txBody>
      </p:sp>
    </p:spTree>
    <p:extLst>
      <p:ext uri="{BB962C8B-B14F-4D97-AF65-F5344CB8AC3E}">
        <p14:creationId xmlns:p14="http://schemas.microsoft.com/office/powerpoint/2010/main" val="4633543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Budget Planning and Reporting Survey </a:t>
            </a:r>
            <a:endParaRPr lang="en-US" dirty="0"/>
          </a:p>
        </p:txBody>
      </p:sp>
      <p:sp>
        <p:nvSpPr>
          <p:cNvPr id="3" name="Content Placeholder 2"/>
          <p:cNvSpPr>
            <a:spLocks noGrp="1"/>
          </p:cNvSpPr>
          <p:nvPr>
            <p:ph idx="1"/>
          </p:nvPr>
        </p:nvSpPr>
        <p:spPr/>
        <p:txBody>
          <a:bodyPr>
            <a:normAutofit/>
          </a:bodyPr>
          <a:lstStyle/>
          <a:p>
            <a:pPr marL="342900" indent="-342900">
              <a:buFont typeface="Arial" panose="020B0604020202020204" pitchFamily="34" charset="0"/>
              <a:buChar char="•"/>
            </a:pPr>
            <a:r>
              <a:rPr lang="en-US" dirty="0" smtClean="0"/>
              <a:t>CDE is required per statute to review fund usage for the following services:</a:t>
            </a:r>
          </a:p>
          <a:p>
            <a:pPr marL="1028700" lvl="1" indent="-342900"/>
            <a:r>
              <a:rPr lang="en-US" dirty="0" smtClean="0"/>
              <a:t>Summer school literacy programs</a:t>
            </a:r>
          </a:p>
          <a:p>
            <a:pPr marL="1028700" lvl="1" indent="-342900"/>
            <a:r>
              <a:rPr lang="en-US" dirty="0"/>
              <a:t>Targeted, scientifically or evidence-based intervention </a:t>
            </a:r>
            <a:r>
              <a:rPr lang="en-US" dirty="0" smtClean="0"/>
              <a:t>services</a:t>
            </a:r>
          </a:p>
          <a:p>
            <a:pPr marL="342900" indent="-342900">
              <a:buFont typeface="Arial" panose="020B0604020202020204" pitchFamily="34" charset="0"/>
              <a:buChar char="•"/>
            </a:pPr>
            <a:r>
              <a:rPr lang="en-US" dirty="0" smtClean="0"/>
              <a:t>Districts are required to submit budget planning information for the upcoming budget year to CDE prior to receiving READ Act funds in August </a:t>
            </a:r>
            <a:endParaRPr lang="en-US" dirty="0"/>
          </a:p>
          <a:p>
            <a:pPr marL="342900" indent="-342900">
              <a:buFont typeface="Arial" panose="020B0604020202020204" pitchFamily="34" charset="0"/>
              <a:buChar char="•"/>
            </a:pPr>
            <a:r>
              <a:rPr lang="en-US" dirty="0" smtClean="0"/>
              <a:t>The READ budget planning survey will consist of five, Yes or No questions that will be collected at a district level and submitted in addition to the LEP’s READ data file </a:t>
            </a:r>
            <a:endParaRPr lang="en-US" dirty="0"/>
          </a:p>
        </p:txBody>
      </p:sp>
      <p:sp>
        <p:nvSpPr>
          <p:cNvPr id="4" name="Slide Number Placeholder 3"/>
          <p:cNvSpPr>
            <a:spLocks noGrp="1"/>
          </p:cNvSpPr>
          <p:nvPr>
            <p:ph type="sldNum" sz="quarter" idx="4"/>
          </p:nvPr>
        </p:nvSpPr>
        <p:spPr/>
        <p:txBody>
          <a:bodyPr/>
          <a:lstStyle/>
          <a:p>
            <a:fld id="{67726FA2-3EC9-4717-AD62-D8C823692DD3}" type="slidenum">
              <a:rPr lang="en-US" smtClean="0"/>
              <a:pPr/>
              <a:t>8</a:t>
            </a:fld>
            <a:endParaRPr lang="en-US" dirty="0"/>
          </a:p>
        </p:txBody>
      </p:sp>
    </p:spTree>
    <p:extLst>
      <p:ext uri="{BB962C8B-B14F-4D97-AF65-F5344CB8AC3E}">
        <p14:creationId xmlns:p14="http://schemas.microsoft.com/office/powerpoint/2010/main" val="18051774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READ Budget Planning Survey Guidance Document </a:t>
            </a:r>
            <a:endParaRPr lang="en-US" dirty="0"/>
          </a:p>
        </p:txBody>
      </p:sp>
      <p:sp>
        <p:nvSpPr>
          <p:cNvPr id="3" name="Content Placeholder 2"/>
          <p:cNvSpPr>
            <a:spLocks noGrp="1"/>
          </p:cNvSpPr>
          <p:nvPr>
            <p:ph idx="1"/>
          </p:nvPr>
        </p:nvSpPr>
        <p:spPr/>
        <p:txBody>
          <a:bodyPr>
            <a:normAutofit/>
          </a:bodyPr>
          <a:lstStyle/>
          <a:p>
            <a:pPr marL="342900" indent="-342900">
              <a:buFont typeface="Arial" panose="020B0604020202020204" pitchFamily="34" charset="0"/>
              <a:buChar char="•"/>
            </a:pPr>
            <a:r>
              <a:rPr lang="en-US" dirty="0" smtClean="0"/>
              <a:t>READ Budget Planning Template can be found here: </a:t>
            </a:r>
          </a:p>
          <a:p>
            <a:pPr marL="1028700" lvl="1" indent="-342900"/>
            <a:r>
              <a:rPr lang="en-US" dirty="0">
                <a:hlinkClick r:id="rId3"/>
              </a:rPr>
              <a:t>http://</a:t>
            </a:r>
            <a:r>
              <a:rPr lang="en-US" dirty="0" smtClean="0">
                <a:hlinkClick r:id="rId3"/>
              </a:rPr>
              <a:t>www.cde.state.co.us/coloradoliteracy/readdatapipeline</a:t>
            </a:r>
            <a:r>
              <a:rPr lang="en-US" dirty="0" smtClean="0"/>
              <a:t>  </a:t>
            </a:r>
          </a:p>
          <a:p>
            <a:pPr marL="342900" indent="-342900">
              <a:buFont typeface="Arial" panose="020B0604020202020204" pitchFamily="34" charset="0"/>
              <a:buChar char="•"/>
            </a:pPr>
            <a:endParaRPr lang="en-US" dirty="0"/>
          </a:p>
        </p:txBody>
      </p:sp>
      <p:sp>
        <p:nvSpPr>
          <p:cNvPr id="4" name="Slide Number Placeholder 3"/>
          <p:cNvSpPr>
            <a:spLocks noGrp="1"/>
          </p:cNvSpPr>
          <p:nvPr>
            <p:ph type="sldNum" sz="quarter" idx="4"/>
          </p:nvPr>
        </p:nvSpPr>
        <p:spPr/>
        <p:txBody>
          <a:bodyPr/>
          <a:lstStyle/>
          <a:p>
            <a:fld id="{67726FA2-3EC9-4717-AD62-D8C823692DD3}" type="slidenum">
              <a:rPr lang="en-US" smtClean="0"/>
              <a:pPr/>
              <a:t>9</a:t>
            </a:fld>
            <a:endParaRPr lang="en-US" dirty="0"/>
          </a:p>
        </p:txBody>
      </p:sp>
    </p:spTree>
    <p:extLst>
      <p:ext uri="{BB962C8B-B14F-4D97-AF65-F5344CB8AC3E}">
        <p14:creationId xmlns:p14="http://schemas.microsoft.com/office/powerpoint/2010/main" val="880667945"/>
      </p:ext>
    </p:extLst>
  </p:cSld>
  <p:clrMapOvr>
    <a:masterClrMapping/>
  </p:clrMapOvr>
  <p:timing>
    <p:tnLst>
      <p:par>
        <p:cTn id="1" dur="indefinite" restart="never" nodeType="tmRoot"/>
      </p:par>
    </p:tnLst>
  </p:timing>
</p:sld>
</file>

<file path=ppt/theme/theme1.xml><?xml version="1.0" encoding="utf-8"?>
<a:theme xmlns:a="http://schemas.openxmlformats.org/drawingml/2006/main" name="Light Blue to Green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1027</TotalTime>
  <Words>600</Words>
  <Application>Microsoft Office PowerPoint</Application>
  <PresentationFormat>On-screen Show (4:3)</PresentationFormat>
  <Paragraphs>83</Paragraphs>
  <Slides>11</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Museo Slab 500</vt:lpstr>
      <vt:lpstr>Trebuchet MS</vt:lpstr>
      <vt:lpstr>Light Blue to Green Theme</vt:lpstr>
      <vt:lpstr>READ Act Budget Planning Survey </vt:lpstr>
      <vt:lpstr>Objectives</vt:lpstr>
      <vt:lpstr>Reporting Requirements and Purpose of the READ Data Collection</vt:lpstr>
      <vt:lpstr>READ Act Reporting Requirements </vt:lpstr>
      <vt:lpstr>Purpose of READ Collection</vt:lpstr>
      <vt:lpstr>Criteria for READ Collection</vt:lpstr>
      <vt:lpstr>Budget Planning and Reporting Survey</vt:lpstr>
      <vt:lpstr>Budget Planning and Reporting Survey </vt:lpstr>
      <vt:lpstr>READ Budget Planning Survey Guidance Document </vt:lpstr>
      <vt:lpstr>Budget Planning Survey Considerations </vt:lpstr>
      <vt:lpstr>READ Collection Resources </vt:lpstr>
    </vt:vector>
  </TitlesOfParts>
  <Company>Colorado Department Of Education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Madorin, Acacia</dc:creator>
  <cp:lastModifiedBy>Westgaard, Whitney</cp:lastModifiedBy>
  <cp:revision>161</cp:revision>
  <cp:lastPrinted>2019-02-26T19:26:40Z</cp:lastPrinted>
  <dcterms:created xsi:type="dcterms:W3CDTF">2018-01-08T21:58:16Z</dcterms:created>
  <dcterms:modified xsi:type="dcterms:W3CDTF">2019-02-26T19:37:15Z</dcterms:modified>
</cp:coreProperties>
</file>