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69" r:id="rId3"/>
    <p:sldId id="300" r:id="rId4"/>
    <p:sldId id="307" r:id="rId5"/>
    <p:sldId id="308" r:id="rId6"/>
    <p:sldId id="306" r:id="rId7"/>
    <p:sldId id="310" r:id="rId8"/>
    <p:sldId id="315" r:id="rId9"/>
    <p:sldId id="311" r:id="rId10"/>
    <p:sldId id="324" r:id="rId11"/>
    <p:sldId id="320" r:id="rId12"/>
    <p:sldId id="325" r:id="rId13"/>
    <p:sldId id="332" r:id="rId14"/>
    <p:sldId id="331" r:id="rId15"/>
    <p:sldId id="321" r:id="rId16"/>
    <p:sldId id="322" r:id="rId17"/>
    <p:sldId id="323" r:id="rId18"/>
    <p:sldId id="326" r:id="rId19"/>
    <p:sldId id="328" r:id="rId20"/>
    <p:sldId id="318" r:id="rId21"/>
    <p:sldId id="330" r:id="rId22"/>
    <p:sldId id="319" r:id="rId23"/>
    <p:sldId id="335" r:id="rId24"/>
    <p:sldId id="336" r:id="rId25"/>
    <p:sldId id="334" r:id="rId26"/>
    <p:sldId id="312" r:id="rId27"/>
    <p:sldId id="337" r:id="rId28"/>
    <p:sldId id="313" r:id="rId29"/>
    <p:sldId id="297" r:id="rId30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8BC9"/>
    <a:srgbClr val="EF75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6" autoAdjust="0"/>
    <p:restoredTop sz="86451" autoAdjust="0"/>
  </p:normalViewPr>
  <p:slideViewPr>
    <p:cSldViewPr snapToGrid="0">
      <p:cViewPr varScale="1">
        <p:scale>
          <a:sx n="58" d="100"/>
          <a:sy n="58" d="100"/>
        </p:scale>
        <p:origin x="816" y="36"/>
      </p:cViewPr>
      <p:guideLst/>
    </p:cSldViewPr>
  </p:slideViewPr>
  <p:outlineViewPr>
    <p:cViewPr>
      <p:scale>
        <a:sx n="33" d="100"/>
        <a:sy n="33" d="100"/>
      </p:scale>
      <p:origin x="0" y="-779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74C0EF-BC33-4257-B435-443F00096B0F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E49FEBD-96BE-495B-9540-BD04F7E50345}">
      <dgm:prSet phldrT="[Text]" custT="1"/>
      <dgm:spPr/>
      <dgm:t>
        <a:bodyPr/>
        <a:lstStyle/>
        <a:p>
          <a:r>
            <a:rPr lang="en-US" sz="1600" dirty="0"/>
            <a:t>READ Act Budget Submission</a:t>
          </a:r>
        </a:p>
      </dgm:t>
    </dgm:pt>
    <dgm:pt modelId="{51205F10-1611-4B7C-92DD-58711ECBAF67}" type="parTrans" cxnId="{AB81106A-5B85-4BB7-BFAE-E472450E879F}">
      <dgm:prSet/>
      <dgm:spPr/>
      <dgm:t>
        <a:bodyPr/>
        <a:lstStyle/>
        <a:p>
          <a:endParaRPr lang="en-US"/>
        </a:p>
      </dgm:t>
    </dgm:pt>
    <dgm:pt modelId="{6844739E-7FC5-46EA-8092-0DC40AC40B14}" type="sibTrans" cxnId="{AB81106A-5B85-4BB7-BFAE-E472450E879F}">
      <dgm:prSet/>
      <dgm:spPr/>
      <dgm:t>
        <a:bodyPr/>
        <a:lstStyle/>
        <a:p>
          <a:endParaRPr lang="en-US"/>
        </a:p>
      </dgm:t>
    </dgm:pt>
    <dgm:pt modelId="{C8BEA19B-E768-4FF2-A026-553B0D5D0DF9}">
      <dgm:prSet phldrT="[Text]" custT="1"/>
      <dgm:spPr/>
      <dgm:t>
        <a:bodyPr/>
        <a:lstStyle/>
        <a:p>
          <a:r>
            <a:rPr lang="en-US" sz="1600" dirty="0"/>
            <a:t>Overall Budget </a:t>
          </a:r>
          <a:r>
            <a:rPr lang="en-US" sz="1600" b="1" dirty="0"/>
            <a:t>Narrative</a:t>
          </a:r>
          <a:r>
            <a:rPr lang="en-US" sz="1600" dirty="0"/>
            <a:t> on the Use of Per-pupil Intervention Funding for the 2021-2022 School Year  </a:t>
          </a:r>
        </a:p>
      </dgm:t>
    </dgm:pt>
    <dgm:pt modelId="{7F4EBF33-075A-4892-87E6-FE9272BBFA9B}" type="parTrans" cxnId="{9E079ECA-CD9C-4BF3-BDB7-7C2812B972AE}">
      <dgm:prSet/>
      <dgm:spPr/>
      <dgm:t>
        <a:bodyPr/>
        <a:lstStyle/>
        <a:p>
          <a:endParaRPr lang="en-US"/>
        </a:p>
      </dgm:t>
    </dgm:pt>
    <dgm:pt modelId="{28138A44-427B-4972-ABB7-33EE1A437459}" type="sibTrans" cxnId="{9E079ECA-CD9C-4BF3-BDB7-7C2812B972AE}">
      <dgm:prSet/>
      <dgm:spPr/>
      <dgm:t>
        <a:bodyPr/>
        <a:lstStyle/>
        <a:p>
          <a:endParaRPr lang="en-US"/>
        </a:p>
      </dgm:t>
    </dgm:pt>
    <dgm:pt modelId="{DB95DFDB-BD3C-4286-B036-EE46C98DF4F0}">
      <dgm:prSet phldrT="[Text]" custT="1"/>
      <dgm:spPr/>
      <dgm:t>
        <a:bodyPr/>
        <a:lstStyle/>
        <a:p>
          <a:pPr algn="ctr"/>
          <a:r>
            <a:rPr lang="en-US" sz="1400" dirty="0"/>
            <a:t>Narrative explanation will include: </a:t>
          </a:r>
        </a:p>
        <a:p>
          <a:pPr algn="l"/>
          <a:r>
            <a:rPr lang="en-US" sz="1400" dirty="0"/>
            <a:t>1. How district plans to use READ funds in the upcoming budget year</a:t>
          </a:r>
        </a:p>
        <a:p>
          <a:pPr algn="l"/>
          <a:r>
            <a:rPr lang="en-US" sz="1400" dirty="0"/>
            <a:t>2. Must include school level information, but will be submitting one narrative for entire district </a:t>
          </a:r>
        </a:p>
      </dgm:t>
    </dgm:pt>
    <dgm:pt modelId="{61F2EB07-AE15-462C-93DB-0F7A29814829}" type="parTrans" cxnId="{86F979EF-DD0A-402E-8D6A-0DB8CEB621AF}">
      <dgm:prSet/>
      <dgm:spPr/>
      <dgm:t>
        <a:bodyPr/>
        <a:lstStyle/>
        <a:p>
          <a:endParaRPr lang="en-US"/>
        </a:p>
      </dgm:t>
    </dgm:pt>
    <dgm:pt modelId="{EDB108B1-9129-4503-BAE3-1D4306F18EAA}" type="sibTrans" cxnId="{86F979EF-DD0A-402E-8D6A-0DB8CEB621AF}">
      <dgm:prSet/>
      <dgm:spPr/>
      <dgm:t>
        <a:bodyPr/>
        <a:lstStyle/>
        <a:p>
          <a:endParaRPr lang="en-US"/>
        </a:p>
      </dgm:t>
    </dgm:pt>
    <dgm:pt modelId="{DF83584A-C38C-4B92-ABC5-6D60A5975FD4}">
      <dgm:prSet phldrT="[Text]" custT="1"/>
      <dgm:spPr/>
      <dgm:t>
        <a:bodyPr/>
        <a:lstStyle/>
        <a:p>
          <a:r>
            <a:rPr lang="en-US" sz="1600" dirty="0"/>
            <a:t>Overall Budget </a:t>
          </a:r>
          <a:r>
            <a:rPr lang="en-US" sz="1600" b="1" dirty="0"/>
            <a:t>Details</a:t>
          </a:r>
          <a:r>
            <a:rPr lang="en-US" sz="1600" dirty="0"/>
            <a:t> on the Use of Per-pupil Intervention Funding for the 2021-2022 School Year</a:t>
          </a:r>
        </a:p>
      </dgm:t>
    </dgm:pt>
    <dgm:pt modelId="{A30D1585-8A67-4EAB-9E27-F7CB5ADB9895}" type="parTrans" cxnId="{A44B8420-691F-48E6-B0A2-842FEAAA0548}">
      <dgm:prSet/>
      <dgm:spPr/>
      <dgm:t>
        <a:bodyPr/>
        <a:lstStyle/>
        <a:p>
          <a:endParaRPr lang="en-US"/>
        </a:p>
      </dgm:t>
    </dgm:pt>
    <dgm:pt modelId="{50620D23-8C7E-4B71-96CE-99415DA22BD2}" type="sibTrans" cxnId="{A44B8420-691F-48E6-B0A2-842FEAAA0548}">
      <dgm:prSet/>
      <dgm:spPr/>
      <dgm:t>
        <a:bodyPr/>
        <a:lstStyle/>
        <a:p>
          <a:endParaRPr lang="en-US"/>
        </a:p>
      </dgm:t>
    </dgm:pt>
    <dgm:pt modelId="{FEAC20FA-CFF1-4202-8008-8EFB0C6A558E}">
      <dgm:prSet phldrT="[Text]" custT="1"/>
      <dgm:spPr/>
      <dgm:t>
        <a:bodyPr/>
        <a:lstStyle/>
        <a:p>
          <a:pPr algn="ctr"/>
          <a:r>
            <a:rPr lang="en-US" sz="1400" dirty="0"/>
            <a:t>Budget Details will include:</a:t>
          </a:r>
        </a:p>
        <a:p>
          <a:pPr algn="l"/>
          <a:r>
            <a:rPr lang="en-US" sz="1400" dirty="0"/>
            <a:t>1. Allowable Activity</a:t>
          </a:r>
        </a:p>
        <a:p>
          <a:pPr algn="l"/>
          <a:r>
            <a:rPr lang="en-US" sz="1400" dirty="0"/>
            <a:t>2. Name of Program</a:t>
          </a:r>
        </a:p>
        <a:p>
          <a:pPr algn="l"/>
          <a:r>
            <a:rPr lang="en-US" sz="1400" dirty="0"/>
            <a:t>3. Budget Object Code</a:t>
          </a:r>
        </a:p>
        <a:p>
          <a:pPr algn="l"/>
          <a:r>
            <a:rPr lang="en-US" sz="1400" dirty="0"/>
            <a:t>4. Budgeted Cost</a:t>
          </a:r>
        </a:p>
        <a:p>
          <a:pPr algn="l"/>
          <a:r>
            <a:rPr lang="en-US" sz="1400" dirty="0"/>
            <a:t>5. Budget Line Narrative </a:t>
          </a:r>
        </a:p>
      </dgm:t>
    </dgm:pt>
    <dgm:pt modelId="{64BB717C-3D75-4BB4-933F-3FD80AA1F717}" type="parTrans" cxnId="{7F6A7416-9457-474C-B2BF-845A1A5B6423}">
      <dgm:prSet/>
      <dgm:spPr/>
      <dgm:t>
        <a:bodyPr/>
        <a:lstStyle/>
        <a:p>
          <a:endParaRPr lang="en-US"/>
        </a:p>
      </dgm:t>
    </dgm:pt>
    <dgm:pt modelId="{5D77B545-92AF-4BD6-8411-26A32B47EA7D}" type="sibTrans" cxnId="{7F6A7416-9457-474C-B2BF-845A1A5B6423}">
      <dgm:prSet/>
      <dgm:spPr/>
      <dgm:t>
        <a:bodyPr/>
        <a:lstStyle/>
        <a:p>
          <a:endParaRPr lang="en-US"/>
        </a:p>
      </dgm:t>
    </dgm:pt>
    <dgm:pt modelId="{76CFDF06-4348-4E6D-B16F-95D3509EB2E8}" type="pres">
      <dgm:prSet presAssocID="{CD74C0EF-BC33-4257-B435-443F00096B0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9145FE0-C587-4AFA-8BC5-6EFE5732EBAD}" type="pres">
      <dgm:prSet presAssocID="{3E49FEBD-96BE-495B-9540-BD04F7E50345}" presName="hierRoot1" presStyleCnt="0"/>
      <dgm:spPr/>
    </dgm:pt>
    <dgm:pt modelId="{5C9C85F6-388D-47E6-A232-7112F555CDB0}" type="pres">
      <dgm:prSet presAssocID="{3E49FEBD-96BE-495B-9540-BD04F7E50345}" presName="composite" presStyleCnt="0"/>
      <dgm:spPr/>
    </dgm:pt>
    <dgm:pt modelId="{0A72D749-4596-455A-A1CC-8762FBDEE376}" type="pres">
      <dgm:prSet presAssocID="{3E49FEBD-96BE-495B-9540-BD04F7E50345}" presName="background" presStyleLbl="node0" presStyleIdx="0" presStyleCnt="1"/>
      <dgm:spPr/>
    </dgm:pt>
    <dgm:pt modelId="{C7B61F97-2BB4-4333-A0AF-0E5786CD4CBF}" type="pres">
      <dgm:prSet presAssocID="{3E49FEBD-96BE-495B-9540-BD04F7E50345}" presName="text" presStyleLbl="fgAcc0" presStyleIdx="0" presStyleCnt="1" custScaleX="87191" custScaleY="62268" custLinFactNeighborX="2920" custLinFactNeighborY="-21027">
        <dgm:presLayoutVars>
          <dgm:chPref val="3"/>
        </dgm:presLayoutVars>
      </dgm:prSet>
      <dgm:spPr/>
    </dgm:pt>
    <dgm:pt modelId="{28DA829E-EFF6-415C-9531-D39F7E14C34D}" type="pres">
      <dgm:prSet presAssocID="{3E49FEBD-96BE-495B-9540-BD04F7E50345}" presName="hierChild2" presStyleCnt="0"/>
      <dgm:spPr/>
    </dgm:pt>
    <dgm:pt modelId="{8EEC5B4B-7879-4B81-9F94-C45353F4E272}" type="pres">
      <dgm:prSet presAssocID="{7F4EBF33-075A-4892-87E6-FE9272BBFA9B}" presName="Name10" presStyleLbl="parChTrans1D2" presStyleIdx="0" presStyleCnt="2"/>
      <dgm:spPr/>
    </dgm:pt>
    <dgm:pt modelId="{A87C669B-F3EC-4649-98F6-88D72B4A9D72}" type="pres">
      <dgm:prSet presAssocID="{C8BEA19B-E768-4FF2-A026-553B0D5D0DF9}" presName="hierRoot2" presStyleCnt="0"/>
      <dgm:spPr/>
    </dgm:pt>
    <dgm:pt modelId="{0178BFC4-0380-4895-9E0D-6C798B16E5D4}" type="pres">
      <dgm:prSet presAssocID="{C8BEA19B-E768-4FF2-A026-553B0D5D0DF9}" presName="composite2" presStyleCnt="0"/>
      <dgm:spPr/>
    </dgm:pt>
    <dgm:pt modelId="{364FE2A6-DA9B-4823-B4F5-78DA853A48D2}" type="pres">
      <dgm:prSet presAssocID="{C8BEA19B-E768-4FF2-A026-553B0D5D0DF9}" presName="background2" presStyleLbl="node2" presStyleIdx="0" presStyleCnt="2"/>
      <dgm:spPr/>
    </dgm:pt>
    <dgm:pt modelId="{DAE7C7AF-551A-4054-A426-3087832A7D34}" type="pres">
      <dgm:prSet presAssocID="{C8BEA19B-E768-4FF2-A026-553B0D5D0DF9}" presName="text2" presStyleLbl="fgAcc2" presStyleIdx="0" presStyleCnt="2" custScaleX="103978" custScaleY="97459" custLinFactNeighborX="-3755" custLinFactNeighborY="-22341">
        <dgm:presLayoutVars>
          <dgm:chPref val="3"/>
        </dgm:presLayoutVars>
      </dgm:prSet>
      <dgm:spPr/>
    </dgm:pt>
    <dgm:pt modelId="{C898D9C5-035F-4063-BEA6-08F413C70154}" type="pres">
      <dgm:prSet presAssocID="{C8BEA19B-E768-4FF2-A026-553B0D5D0DF9}" presName="hierChild3" presStyleCnt="0"/>
      <dgm:spPr/>
    </dgm:pt>
    <dgm:pt modelId="{45046931-C0FF-407F-B005-B9745ED43A1B}" type="pres">
      <dgm:prSet presAssocID="{61F2EB07-AE15-462C-93DB-0F7A29814829}" presName="Name17" presStyleLbl="parChTrans1D3" presStyleIdx="0" presStyleCnt="2"/>
      <dgm:spPr/>
    </dgm:pt>
    <dgm:pt modelId="{628BB64C-51A3-46FA-8B39-82EE17D80B6D}" type="pres">
      <dgm:prSet presAssocID="{DB95DFDB-BD3C-4286-B036-EE46C98DF4F0}" presName="hierRoot3" presStyleCnt="0"/>
      <dgm:spPr/>
    </dgm:pt>
    <dgm:pt modelId="{DF33BFAA-3479-42E4-B331-5EEDFDF87D6F}" type="pres">
      <dgm:prSet presAssocID="{DB95DFDB-BD3C-4286-B036-EE46C98DF4F0}" presName="composite3" presStyleCnt="0"/>
      <dgm:spPr/>
    </dgm:pt>
    <dgm:pt modelId="{37DCDA26-FA0A-40B9-865F-6C0FB352F4D1}" type="pres">
      <dgm:prSet presAssocID="{DB95DFDB-BD3C-4286-B036-EE46C98DF4F0}" presName="background3" presStyleLbl="node3" presStyleIdx="0" presStyleCnt="2"/>
      <dgm:spPr/>
    </dgm:pt>
    <dgm:pt modelId="{79C4A20A-5525-4A29-B99A-4E9061207AB5}" type="pres">
      <dgm:prSet presAssocID="{DB95DFDB-BD3C-4286-B036-EE46C98DF4F0}" presName="text3" presStyleLbl="fgAcc3" presStyleIdx="0" presStyleCnt="2" custScaleX="110079" custScaleY="105836" custLinFactNeighborX="-920" custLinFactNeighborY="-31800">
        <dgm:presLayoutVars>
          <dgm:chPref val="3"/>
        </dgm:presLayoutVars>
      </dgm:prSet>
      <dgm:spPr/>
    </dgm:pt>
    <dgm:pt modelId="{3DC5FD26-9610-419A-AA8E-9840687D5843}" type="pres">
      <dgm:prSet presAssocID="{DB95DFDB-BD3C-4286-B036-EE46C98DF4F0}" presName="hierChild4" presStyleCnt="0"/>
      <dgm:spPr/>
    </dgm:pt>
    <dgm:pt modelId="{9994861F-C162-44FA-B9CC-A7F0FA38AD0B}" type="pres">
      <dgm:prSet presAssocID="{A30D1585-8A67-4EAB-9E27-F7CB5ADB9895}" presName="Name10" presStyleLbl="parChTrans1D2" presStyleIdx="1" presStyleCnt="2"/>
      <dgm:spPr/>
    </dgm:pt>
    <dgm:pt modelId="{0A827FD4-8289-4F74-9DF2-630ADAC96CFE}" type="pres">
      <dgm:prSet presAssocID="{DF83584A-C38C-4B92-ABC5-6D60A5975FD4}" presName="hierRoot2" presStyleCnt="0"/>
      <dgm:spPr/>
    </dgm:pt>
    <dgm:pt modelId="{469C4E94-CF58-4675-A7EE-0E730779CB69}" type="pres">
      <dgm:prSet presAssocID="{DF83584A-C38C-4B92-ABC5-6D60A5975FD4}" presName="composite2" presStyleCnt="0"/>
      <dgm:spPr/>
    </dgm:pt>
    <dgm:pt modelId="{A842832A-4537-4F76-8586-211320EC4FE5}" type="pres">
      <dgm:prSet presAssocID="{DF83584A-C38C-4B92-ABC5-6D60A5975FD4}" presName="background2" presStyleLbl="node2" presStyleIdx="1" presStyleCnt="2"/>
      <dgm:spPr/>
    </dgm:pt>
    <dgm:pt modelId="{E52AAD82-7E03-49C7-84E8-071643B676E5}" type="pres">
      <dgm:prSet presAssocID="{DF83584A-C38C-4B92-ABC5-6D60A5975FD4}" presName="text2" presStyleLbl="fgAcc2" presStyleIdx="1" presStyleCnt="2" custScaleX="101040" custScaleY="95962" custLinFactNeighborX="-3338" custLinFactNeighborY="-20370">
        <dgm:presLayoutVars>
          <dgm:chPref val="3"/>
        </dgm:presLayoutVars>
      </dgm:prSet>
      <dgm:spPr/>
    </dgm:pt>
    <dgm:pt modelId="{E597F0F6-641F-4F3C-83A9-FD16EE0B43C5}" type="pres">
      <dgm:prSet presAssocID="{DF83584A-C38C-4B92-ABC5-6D60A5975FD4}" presName="hierChild3" presStyleCnt="0"/>
      <dgm:spPr/>
    </dgm:pt>
    <dgm:pt modelId="{25968B76-2D1F-42E0-92C3-AA866AA0F45F}" type="pres">
      <dgm:prSet presAssocID="{64BB717C-3D75-4BB4-933F-3FD80AA1F717}" presName="Name17" presStyleLbl="parChTrans1D3" presStyleIdx="1" presStyleCnt="2"/>
      <dgm:spPr/>
    </dgm:pt>
    <dgm:pt modelId="{FE4C9ED7-E030-4479-9895-2B997B3B23FD}" type="pres">
      <dgm:prSet presAssocID="{FEAC20FA-CFF1-4202-8008-8EFB0C6A558E}" presName="hierRoot3" presStyleCnt="0"/>
      <dgm:spPr/>
    </dgm:pt>
    <dgm:pt modelId="{F727ECF5-0E82-496E-B499-1A8712C8ED54}" type="pres">
      <dgm:prSet presAssocID="{FEAC20FA-CFF1-4202-8008-8EFB0C6A558E}" presName="composite3" presStyleCnt="0"/>
      <dgm:spPr/>
    </dgm:pt>
    <dgm:pt modelId="{78DCF795-BD51-4BA1-BEDC-05F663AB30D9}" type="pres">
      <dgm:prSet presAssocID="{FEAC20FA-CFF1-4202-8008-8EFB0C6A558E}" presName="background3" presStyleLbl="node3" presStyleIdx="1" presStyleCnt="2"/>
      <dgm:spPr/>
    </dgm:pt>
    <dgm:pt modelId="{D7BA1B93-5614-4ECF-81B4-FA192C37887E}" type="pres">
      <dgm:prSet presAssocID="{FEAC20FA-CFF1-4202-8008-8EFB0C6A558E}" presName="text3" presStyleLbl="fgAcc3" presStyleIdx="1" presStyleCnt="2" custScaleX="110820" custScaleY="105349" custLinFactNeighborX="4788" custLinFactNeighborY="-33022">
        <dgm:presLayoutVars>
          <dgm:chPref val="3"/>
        </dgm:presLayoutVars>
      </dgm:prSet>
      <dgm:spPr/>
    </dgm:pt>
    <dgm:pt modelId="{F63D54DB-A4F1-4176-91B9-DD4D49B077F5}" type="pres">
      <dgm:prSet presAssocID="{FEAC20FA-CFF1-4202-8008-8EFB0C6A558E}" presName="hierChild4" presStyleCnt="0"/>
      <dgm:spPr/>
    </dgm:pt>
  </dgm:ptLst>
  <dgm:cxnLst>
    <dgm:cxn modelId="{1877D315-ED93-47AC-B0FB-BB536C7A872C}" type="presOf" srcId="{CD74C0EF-BC33-4257-B435-443F00096B0F}" destId="{76CFDF06-4348-4E6D-B16F-95D3509EB2E8}" srcOrd="0" destOrd="0" presId="urn:microsoft.com/office/officeart/2005/8/layout/hierarchy1"/>
    <dgm:cxn modelId="{7F6A7416-9457-474C-B2BF-845A1A5B6423}" srcId="{DF83584A-C38C-4B92-ABC5-6D60A5975FD4}" destId="{FEAC20FA-CFF1-4202-8008-8EFB0C6A558E}" srcOrd="0" destOrd="0" parTransId="{64BB717C-3D75-4BB4-933F-3FD80AA1F717}" sibTransId="{5D77B545-92AF-4BD6-8411-26A32B47EA7D}"/>
    <dgm:cxn modelId="{A44B8420-691F-48E6-B0A2-842FEAAA0548}" srcId="{3E49FEBD-96BE-495B-9540-BD04F7E50345}" destId="{DF83584A-C38C-4B92-ABC5-6D60A5975FD4}" srcOrd="1" destOrd="0" parTransId="{A30D1585-8A67-4EAB-9E27-F7CB5ADB9895}" sibTransId="{50620D23-8C7E-4B71-96CE-99415DA22BD2}"/>
    <dgm:cxn modelId="{FE8B272B-DAA2-45A8-8AFA-39000676FCDB}" type="presOf" srcId="{A30D1585-8A67-4EAB-9E27-F7CB5ADB9895}" destId="{9994861F-C162-44FA-B9CC-A7F0FA38AD0B}" srcOrd="0" destOrd="0" presId="urn:microsoft.com/office/officeart/2005/8/layout/hierarchy1"/>
    <dgm:cxn modelId="{A4CE7F69-B94A-498D-81E2-1B82AB32F7F1}" type="presOf" srcId="{DF83584A-C38C-4B92-ABC5-6D60A5975FD4}" destId="{E52AAD82-7E03-49C7-84E8-071643B676E5}" srcOrd="0" destOrd="0" presId="urn:microsoft.com/office/officeart/2005/8/layout/hierarchy1"/>
    <dgm:cxn modelId="{AB81106A-5B85-4BB7-BFAE-E472450E879F}" srcId="{CD74C0EF-BC33-4257-B435-443F00096B0F}" destId="{3E49FEBD-96BE-495B-9540-BD04F7E50345}" srcOrd="0" destOrd="0" parTransId="{51205F10-1611-4B7C-92DD-58711ECBAF67}" sibTransId="{6844739E-7FC5-46EA-8092-0DC40AC40B14}"/>
    <dgm:cxn modelId="{56FE344E-793F-48CC-80B6-A55A8B68E41C}" type="presOf" srcId="{3E49FEBD-96BE-495B-9540-BD04F7E50345}" destId="{C7B61F97-2BB4-4333-A0AF-0E5786CD4CBF}" srcOrd="0" destOrd="0" presId="urn:microsoft.com/office/officeart/2005/8/layout/hierarchy1"/>
    <dgm:cxn modelId="{97136A70-97EE-42AE-B8B9-04E4E9818DC9}" type="presOf" srcId="{C8BEA19B-E768-4FF2-A026-553B0D5D0DF9}" destId="{DAE7C7AF-551A-4054-A426-3087832A7D34}" srcOrd="0" destOrd="0" presId="urn:microsoft.com/office/officeart/2005/8/layout/hierarchy1"/>
    <dgm:cxn modelId="{4D0B9F53-1CF3-410D-9D0D-BA3CD5A27BDF}" type="presOf" srcId="{7F4EBF33-075A-4892-87E6-FE9272BBFA9B}" destId="{8EEC5B4B-7879-4B81-9F94-C45353F4E272}" srcOrd="0" destOrd="0" presId="urn:microsoft.com/office/officeart/2005/8/layout/hierarchy1"/>
    <dgm:cxn modelId="{9E079ECA-CD9C-4BF3-BDB7-7C2812B972AE}" srcId="{3E49FEBD-96BE-495B-9540-BD04F7E50345}" destId="{C8BEA19B-E768-4FF2-A026-553B0D5D0DF9}" srcOrd="0" destOrd="0" parTransId="{7F4EBF33-075A-4892-87E6-FE9272BBFA9B}" sibTransId="{28138A44-427B-4972-ABB7-33EE1A437459}"/>
    <dgm:cxn modelId="{031D8DCC-701A-4B8C-84F1-4502AD2FC6AC}" type="presOf" srcId="{DB95DFDB-BD3C-4286-B036-EE46C98DF4F0}" destId="{79C4A20A-5525-4A29-B99A-4E9061207AB5}" srcOrd="0" destOrd="0" presId="urn:microsoft.com/office/officeart/2005/8/layout/hierarchy1"/>
    <dgm:cxn modelId="{B2BD41D4-EA2C-4FFA-A932-85998FAA7AF3}" type="presOf" srcId="{FEAC20FA-CFF1-4202-8008-8EFB0C6A558E}" destId="{D7BA1B93-5614-4ECF-81B4-FA192C37887E}" srcOrd="0" destOrd="0" presId="urn:microsoft.com/office/officeart/2005/8/layout/hierarchy1"/>
    <dgm:cxn modelId="{B1A512DE-A948-4A18-AF9E-3DAC7A14D976}" type="presOf" srcId="{64BB717C-3D75-4BB4-933F-3FD80AA1F717}" destId="{25968B76-2D1F-42E0-92C3-AA866AA0F45F}" srcOrd="0" destOrd="0" presId="urn:microsoft.com/office/officeart/2005/8/layout/hierarchy1"/>
    <dgm:cxn modelId="{86F979EF-DD0A-402E-8D6A-0DB8CEB621AF}" srcId="{C8BEA19B-E768-4FF2-A026-553B0D5D0DF9}" destId="{DB95DFDB-BD3C-4286-B036-EE46C98DF4F0}" srcOrd="0" destOrd="0" parTransId="{61F2EB07-AE15-462C-93DB-0F7A29814829}" sibTransId="{EDB108B1-9129-4503-BAE3-1D4306F18EAA}"/>
    <dgm:cxn modelId="{76C14DFD-605F-4C04-A2E5-14F2DD52BE2D}" type="presOf" srcId="{61F2EB07-AE15-462C-93DB-0F7A29814829}" destId="{45046931-C0FF-407F-B005-B9745ED43A1B}" srcOrd="0" destOrd="0" presId="urn:microsoft.com/office/officeart/2005/8/layout/hierarchy1"/>
    <dgm:cxn modelId="{26690E9E-F457-4C2E-B554-C7A632795F5E}" type="presParOf" srcId="{76CFDF06-4348-4E6D-B16F-95D3509EB2E8}" destId="{49145FE0-C587-4AFA-8BC5-6EFE5732EBAD}" srcOrd="0" destOrd="0" presId="urn:microsoft.com/office/officeart/2005/8/layout/hierarchy1"/>
    <dgm:cxn modelId="{D48AE49C-823B-44C8-B4E3-0D1303E32EAB}" type="presParOf" srcId="{49145FE0-C587-4AFA-8BC5-6EFE5732EBAD}" destId="{5C9C85F6-388D-47E6-A232-7112F555CDB0}" srcOrd="0" destOrd="0" presId="urn:microsoft.com/office/officeart/2005/8/layout/hierarchy1"/>
    <dgm:cxn modelId="{400D818F-63FD-4CC5-B4EE-ADB1D479A223}" type="presParOf" srcId="{5C9C85F6-388D-47E6-A232-7112F555CDB0}" destId="{0A72D749-4596-455A-A1CC-8762FBDEE376}" srcOrd="0" destOrd="0" presId="urn:microsoft.com/office/officeart/2005/8/layout/hierarchy1"/>
    <dgm:cxn modelId="{F5328AC3-62B4-46F9-B127-6DD3AED63010}" type="presParOf" srcId="{5C9C85F6-388D-47E6-A232-7112F555CDB0}" destId="{C7B61F97-2BB4-4333-A0AF-0E5786CD4CBF}" srcOrd="1" destOrd="0" presId="urn:microsoft.com/office/officeart/2005/8/layout/hierarchy1"/>
    <dgm:cxn modelId="{45AA7914-3194-4B67-A041-90DEF967EAB6}" type="presParOf" srcId="{49145FE0-C587-4AFA-8BC5-6EFE5732EBAD}" destId="{28DA829E-EFF6-415C-9531-D39F7E14C34D}" srcOrd="1" destOrd="0" presId="urn:microsoft.com/office/officeart/2005/8/layout/hierarchy1"/>
    <dgm:cxn modelId="{EB3D6B64-15DF-402B-AAA0-BC75E66BB428}" type="presParOf" srcId="{28DA829E-EFF6-415C-9531-D39F7E14C34D}" destId="{8EEC5B4B-7879-4B81-9F94-C45353F4E272}" srcOrd="0" destOrd="0" presId="urn:microsoft.com/office/officeart/2005/8/layout/hierarchy1"/>
    <dgm:cxn modelId="{05C1F784-E7D0-4133-9BB3-EDEC94C7E517}" type="presParOf" srcId="{28DA829E-EFF6-415C-9531-D39F7E14C34D}" destId="{A87C669B-F3EC-4649-98F6-88D72B4A9D72}" srcOrd="1" destOrd="0" presId="urn:microsoft.com/office/officeart/2005/8/layout/hierarchy1"/>
    <dgm:cxn modelId="{BE146C95-B7DB-4FF0-AEC6-1AB112300D8E}" type="presParOf" srcId="{A87C669B-F3EC-4649-98F6-88D72B4A9D72}" destId="{0178BFC4-0380-4895-9E0D-6C798B16E5D4}" srcOrd="0" destOrd="0" presId="urn:microsoft.com/office/officeart/2005/8/layout/hierarchy1"/>
    <dgm:cxn modelId="{D26F94E4-42F9-4D04-998A-D83628BACCA1}" type="presParOf" srcId="{0178BFC4-0380-4895-9E0D-6C798B16E5D4}" destId="{364FE2A6-DA9B-4823-B4F5-78DA853A48D2}" srcOrd="0" destOrd="0" presId="urn:microsoft.com/office/officeart/2005/8/layout/hierarchy1"/>
    <dgm:cxn modelId="{6D5C8652-C4F7-418C-8762-670BE155B5EB}" type="presParOf" srcId="{0178BFC4-0380-4895-9E0D-6C798B16E5D4}" destId="{DAE7C7AF-551A-4054-A426-3087832A7D34}" srcOrd="1" destOrd="0" presId="urn:microsoft.com/office/officeart/2005/8/layout/hierarchy1"/>
    <dgm:cxn modelId="{E99C8AA3-6D66-4378-8BE0-360A9F172852}" type="presParOf" srcId="{A87C669B-F3EC-4649-98F6-88D72B4A9D72}" destId="{C898D9C5-035F-4063-BEA6-08F413C70154}" srcOrd="1" destOrd="0" presId="urn:microsoft.com/office/officeart/2005/8/layout/hierarchy1"/>
    <dgm:cxn modelId="{826FB607-B2CA-490B-9113-224534B7E6E0}" type="presParOf" srcId="{C898D9C5-035F-4063-BEA6-08F413C70154}" destId="{45046931-C0FF-407F-B005-B9745ED43A1B}" srcOrd="0" destOrd="0" presId="urn:microsoft.com/office/officeart/2005/8/layout/hierarchy1"/>
    <dgm:cxn modelId="{BBD31C39-F8EE-4E58-95EA-21A8124F33ED}" type="presParOf" srcId="{C898D9C5-035F-4063-BEA6-08F413C70154}" destId="{628BB64C-51A3-46FA-8B39-82EE17D80B6D}" srcOrd="1" destOrd="0" presId="urn:microsoft.com/office/officeart/2005/8/layout/hierarchy1"/>
    <dgm:cxn modelId="{0917C922-781F-41C5-B49B-15C52ADB042E}" type="presParOf" srcId="{628BB64C-51A3-46FA-8B39-82EE17D80B6D}" destId="{DF33BFAA-3479-42E4-B331-5EEDFDF87D6F}" srcOrd="0" destOrd="0" presId="urn:microsoft.com/office/officeart/2005/8/layout/hierarchy1"/>
    <dgm:cxn modelId="{A4E46E25-3DA3-49EE-9917-689D90BB5B9A}" type="presParOf" srcId="{DF33BFAA-3479-42E4-B331-5EEDFDF87D6F}" destId="{37DCDA26-FA0A-40B9-865F-6C0FB352F4D1}" srcOrd="0" destOrd="0" presId="urn:microsoft.com/office/officeart/2005/8/layout/hierarchy1"/>
    <dgm:cxn modelId="{AFF2EDB4-B2BF-43F0-A0C7-491B9D485BE7}" type="presParOf" srcId="{DF33BFAA-3479-42E4-B331-5EEDFDF87D6F}" destId="{79C4A20A-5525-4A29-B99A-4E9061207AB5}" srcOrd="1" destOrd="0" presId="urn:microsoft.com/office/officeart/2005/8/layout/hierarchy1"/>
    <dgm:cxn modelId="{3FC4B810-65BC-4CAE-B29F-99B811304EC0}" type="presParOf" srcId="{628BB64C-51A3-46FA-8B39-82EE17D80B6D}" destId="{3DC5FD26-9610-419A-AA8E-9840687D5843}" srcOrd="1" destOrd="0" presId="urn:microsoft.com/office/officeart/2005/8/layout/hierarchy1"/>
    <dgm:cxn modelId="{59AD3A9A-AED2-43E4-BA92-DAFF198340B8}" type="presParOf" srcId="{28DA829E-EFF6-415C-9531-D39F7E14C34D}" destId="{9994861F-C162-44FA-B9CC-A7F0FA38AD0B}" srcOrd="2" destOrd="0" presId="urn:microsoft.com/office/officeart/2005/8/layout/hierarchy1"/>
    <dgm:cxn modelId="{75AC2090-D714-4A89-A51C-7BABD56D2964}" type="presParOf" srcId="{28DA829E-EFF6-415C-9531-D39F7E14C34D}" destId="{0A827FD4-8289-4F74-9DF2-630ADAC96CFE}" srcOrd="3" destOrd="0" presId="urn:microsoft.com/office/officeart/2005/8/layout/hierarchy1"/>
    <dgm:cxn modelId="{D9D450D4-9B3B-4021-B020-03AC15F3D216}" type="presParOf" srcId="{0A827FD4-8289-4F74-9DF2-630ADAC96CFE}" destId="{469C4E94-CF58-4675-A7EE-0E730779CB69}" srcOrd="0" destOrd="0" presId="urn:microsoft.com/office/officeart/2005/8/layout/hierarchy1"/>
    <dgm:cxn modelId="{60162B17-9074-45F7-A8F7-95C21B7D1F6C}" type="presParOf" srcId="{469C4E94-CF58-4675-A7EE-0E730779CB69}" destId="{A842832A-4537-4F76-8586-211320EC4FE5}" srcOrd="0" destOrd="0" presId="urn:microsoft.com/office/officeart/2005/8/layout/hierarchy1"/>
    <dgm:cxn modelId="{48F1134F-E145-427E-8627-0DF640689059}" type="presParOf" srcId="{469C4E94-CF58-4675-A7EE-0E730779CB69}" destId="{E52AAD82-7E03-49C7-84E8-071643B676E5}" srcOrd="1" destOrd="0" presId="urn:microsoft.com/office/officeart/2005/8/layout/hierarchy1"/>
    <dgm:cxn modelId="{584F23D2-3F28-4ACA-B922-6F9CF0242611}" type="presParOf" srcId="{0A827FD4-8289-4F74-9DF2-630ADAC96CFE}" destId="{E597F0F6-641F-4F3C-83A9-FD16EE0B43C5}" srcOrd="1" destOrd="0" presId="urn:microsoft.com/office/officeart/2005/8/layout/hierarchy1"/>
    <dgm:cxn modelId="{207DD78B-E12C-483D-9582-E5FF0015FC51}" type="presParOf" srcId="{E597F0F6-641F-4F3C-83A9-FD16EE0B43C5}" destId="{25968B76-2D1F-42E0-92C3-AA866AA0F45F}" srcOrd="0" destOrd="0" presId="urn:microsoft.com/office/officeart/2005/8/layout/hierarchy1"/>
    <dgm:cxn modelId="{57B51FB8-EB94-4A6F-99AF-732630E673F7}" type="presParOf" srcId="{E597F0F6-641F-4F3C-83A9-FD16EE0B43C5}" destId="{FE4C9ED7-E030-4479-9895-2B997B3B23FD}" srcOrd="1" destOrd="0" presId="urn:microsoft.com/office/officeart/2005/8/layout/hierarchy1"/>
    <dgm:cxn modelId="{4375E48D-2F59-49D6-A111-BAB33FD402B2}" type="presParOf" srcId="{FE4C9ED7-E030-4479-9895-2B997B3B23FD}" destId="{F727ECF5-0E82-496E-B499-1A8712C8ED54}" srcOrd="0" destOrd="0" presId="urn:microsoft.com/office/officeart/2005/8/layout/hierarchy1"/>
    <dgm:cxn modelId="{D3436F2C-A328-4B68-83A6-F86CEB51F46D}" type="presParOf" srcId="{F727ECF5-0E82-496E-B499-1A8712C8ED54}" destId="{78DCF795-BD51-4BA1-BEDC-05F663AB30D9}" srcOrd="0" destOrd="0" presId="urn:microsoft.com/office/officeart/2005/8/layout/hierarchy1"/>
    <dgm:cxn modelId="{BFD7E0E1-E318-4AFB-9943-F20EC72A7DD8}" type="presParOf" srcId="{F727ECF5-0E82-496E-B499-1A8712C8ED54}" destId="{D7BA1B93-5614-4ECF-81B4-FA192C37887E}" srcOrd="1" destOrd="0" presId="urn:microsoft.com/office/officeart/2005/8/layout/hierarchy1"/>
    <dgm:cxn modelId="{CD28BC11-222D-4158-9EDE-DF4B6452C2A0}" type="presParOf" srcId="{FE4C9ED7-E030-4479-9895-2B997B3B23FD}" destId="{F63D54DB-A4F1-4176-91B9-DD4D49B077F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968B76-2D1F-42E0-92C3-AA866AA0F45F}">
      <dsp:nvSpPr>
        <dsp:cNvPr id="0" name=""/>
        <dsp:cNvSpPr/>
      </dsp:nvSpPr>
      <dsp:spPr>
        <a:xfrm>
          <a:off x="5803581" y="3082118"/>
          <a:ext cx="214561" cy="5557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186"/>
              </a:lnTo>
              <a:lnTo>
                <a:pt x="214561" y="311186"/>
              </a:lnTo>
              <a:lnTo>
                <a:pt x="214561" y="55579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94861F-C162-44FA-B9CC-A7F0FA38AD0B}">
      <dsp:nvSpPr>
        <dsp:cNvPr id="0" name=""/>
        <dsp:cNvSpPr/>
      </dsp:nvSpPr>
      <dsp:spPr>
        <a:xfrm>
          <a:off x="4197873" y="765319"/>
          <a:ext cx="1605708" cy="7078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3223"/>
              </a:lnTo>
              <a:lnTo>
                <a:pt x="1605708" y="463223"/>
              </a:lnTo>
              <a:lnTo>
                <a:pt x="1605708" y="70782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046931-C0FF-407F-B005-B9745ED43A1B}">
      <dsp:nvSpPr>
        <dsp:cNvPr id="0" name=""/>
        <dsp:cNvSpPr/>
      </dsp:nvSpPr>
      <dsp:spPr>
        <a:xfrm>
          <a:off x="2243745" y="3074171"/>
          <a:ext cx="91440" cy="6093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4722"/>
              </a:lnTo>
              <a:lnTo>
                <a:pt x="120576" y="364722"/>
              </a:lnTo>
              <a:lnTo>
                <a:pt x="120576" y="60932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EC5B4B-7879-4B81-9F94-C45353F4E272}">
      <dsp:nvSpPr>
        <dsp:cNvPr id="0" name=""/>
        <dsp:cNvSpPr/>
      </dsp:nvSpPr>
      <dsp:spPr>
        <a:xfrm>
          <a:off x="2289465" y="765319"/>
          <a:ext cx="1908407" cy="674782"/>
        </a:xfrm>
        <a:custGeom>
          <a:avLst/>
          <a:gdLst/>
          <a:ahLst/>
          <a:cxnLst/>
          <a:rect l="0" t="0" r="0" b="0"/>
          <a:pathLst>
            <a:path>
              <a:moveTo>
                <a:pt x="1908407" y="0"/>
              </a:moveTo>
              <a:lnTo>
                <a:pt x="1908407" y="430176"/>
              </a:lnTo>
              <a:lnTo>
                <a:pt x="0" y="430176"/>
              </a:lnTo>
              <a:lnTo>
                <a:pt x="0" y="67478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72D749-4596-455A-A1CC-8762FBDEE376}">
      <dsp:nvSpPr>
        <dsp:cNvPr id="0" name=""/>
        <dsp:cNvSpPr/>
      </dsp:nvSpPr>
      <dsp:spPr>
        <a:xfrm>
          <a:off x="3046763" y="-278712"/>
          <a:ext cx="2302218" cy="104403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B61F97-2BB4-4333-A0AF-0E5786CD4CBF}">
      <dsp:nvSpPr>
        <dsp:cNvPr id="0" name=""/>
        <dsp:cNvSpPr/>
      </dsp:nvSpPr>
      <dsp:spPr>
        <a:xfrm>
          <a:off x="3340145" y="0"/>
          <a:ext cx="2302218" cy="10440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READ Act Budget Submission</a:t>
          </a:r>
        </a:p>
      </dsp:txBody>
      <dsp:txXfrm>
        <a:off x="3370724" y="30579"/>
        <a:ext cx="2241060" cy="982873"/>
      </dsp:txXfrm>
    </dsp:sp>
    <dsp:sp modelId="{364FE2A6-DA9B-4823-B4F5-78DA853A48D2}">
      <dsp:nvSpPr>
        <dsp:cNvPr id="0" name=""/>
        <dsp:cNvSpPr/>
      </dsp:nvSpPr>
      <dsp:spPr>
        <a:xfrm>
          <a:off x="916731" y="1440101"/>
          <a:ext cx="2745467" cy="163406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E7C7AF-551A-4054-A426-3087832A7D34}">
      <dsp:nvSpPr>
        <dsp:cNvPr id="0" name=""/>
        <dsp:cNvSpPr/>
      </dsp:nvSpPr>
      <dsp:spPr>
        <a:xfrm>
          <a:off x="1210112" y="1718814"/>
          <a:ext cx="2745467" cy="16340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Overall Budget </a:t>
          </a:r>
          <a:r>
            <a:rPr lang="en-US" sz="1600" b="1" kern="1200" dirty="0"/>
            <a:t>Narrative</a:t>
          </a:r>
          <a:r>
            <a:rPr lang="en-US" sz="1600" kern="1200" dirty="0"/>
            <a:t> on the Use of Per-pupil Intervention Funding for the 2021-2022 School Year  </a:t>
          </a:r>
        </a:p>
      </dsp:txBody>
      <dsp:txXfrm>
        <a:off x="1257972" y="1766674"/>
        <a:ext cx="2649747" cy="1538349"/>
      </dsp:txXfrm>
    </dsp:sp>
    <dsp:sp modelId="{37DCDA26-FA0A-40B9-865F-6C0FB352F4D1}">
      <dsp:nvSpPr>
        <dsp:cNvPr id="0" name=""/>
        <dsp:cNvSpPr/>
      </dsp:nvSpPr>
      <dsp:spPr>
        <a:xfrm>
          <a:off x="911041" y="3683500"/>
          <a:ext cx="2906560" cy="177452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C4A20A-5525-4A29-B99A-4E9061207AB5}">
      <dsp:nvSpPr>
        <dsp:cNvPr id="0" name=""/>
        <dsp:cNvSpPr/>
      </dsp:nvSpPr>
      <dsp:spPr>
        <a:xfrm>
          <a:off x="1204422" y="3962212"/>
          <a:ext cx="2906560" cy="1774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Narrative explanation will include: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1. How district plans to use READ funds in the upcoming budget year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2. Must include school level information, but will be submitting one narrative for entire district </a:t>
          </a:r>
        </a:p>
      </dsp:txBody>
      <dsp:txXfrm>
        <a:off x="1256396" y="4014186"/>
        <a:ext cx="2802612" cy="1670576"/>
      </dsp:txXfrm>
    </dsp:sp>
    <dsp:sp modelId="{A842832A-4537-4F76-8586-211320EC4FE5}">
      <dsp:nvSpPr>
        <dsp:cNvPr id="0" name=""/>
        <dsp:cNvSpPr/>
      </dsp:nvSpPr>
      <dsp:spPr>
        <a:xfrm>
          <a:off x="4469635" y="1473149"/>
          <a:ext cx="2667891" cy="160896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2AAD82-7E03-49C7-84E8-071643B676E5}">
      <dsp:nvSpPr>
        <dsp:cNvPr id="0" name=""/>
        <dsp:cNvSpPr/>
      </dsp:nvSpPr>
      <dsp:spPr>
        <a:xfrm>
          <a:off x="4763017" y="1751861"/>
          <a:ext cx="2667891" cy="16089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Overall Budget </a:t>
          </a:r>
          <a:r>
            <a:rPr lang="en-US" sz="1600" b="1" kern="1200" dirty="0"/>
            <a:t>Details</a:t>
          </a:r>
          <a:r>
            <a:rPr lang="en-US" sz="1600" kern="1200" dirty="0"/>
            <a:t> on the Use of Per-pupil Intervention Funding for the 2021-2022 School Year</a:t>
          </a:r>
        </a:p>
      </dsp:txBody>
      <dsp:txXfrm>
        <a:off x="4810142" y="1798986"/>
        <a:ext cx="2573641" cy="1514719"/>
      </dsp:txXfrm>
    </dsp:sp>
    <dsp:sp modelId="{78DCF795-BD51-4BA1-BEDC-05F663AB30D9}">
      <dsp:nvSpPr>
        <dsp:cNvPr id="0" name=""/>
        <dsp:cNvSpPr/>
      </dsp:nvSpPr>
      <dsp:spPr>
        <a:xfrm>
          <a:off x="4555080" y="3637911"/>
          <a:ext cx="2926125" cy="176635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BA1B93-5614-4ECF-81B4-FA192C37887E}">
      <dsp:nvSpPr>
        <dsp:cNvPr id="0" name=""/>
        <dsp:cNvSpPr/>
      </dsp:nvSpPr>
      <dsp:spPr>
        <a:xfrm>
          <a:off x="4848461" y="3916623"/>
          <a:ext cx="2926125" cy="17663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Budget Details will include: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1. Allowable Activity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2. Name of Program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3. Budget Object Code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4. Budgeted Cost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5. Budget Line Narrative </a:t>
          </a:r>
        </a:p>
      </dsp:txBody>
      <dsp:txXfrm>
        <a:off x="4900196" y="3968358"/>
        <a:ext cx="2822655" cy="16628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872E894-E0CE-40CF-8CA0-23F05C6E40C6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8C3E97E-4890-4915-A7C2-F3D207C52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885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4962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6973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4679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1951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048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113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37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627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017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265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110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818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64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4675238"/>
            <a:ext cx="9144000" cy="218276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488BC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36239"/>
            <a:ext cx="7772400" cy="1216589"/>
          </a:xfrm>
        </p:spPr>
        <p:txBody>
          <a:bodyPr anchor="t" anchorCtr="0">
            <a:normAutofit/>
          </a:bodyPr>
          <a:lstStyle>
            <a:lvl1pPr algn="ctr">
              <a:defRPr sz="3600"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073444"/>
            <a:ext cx="7772400" cy="106592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737" y="632706"/>
            <a:ext cx="2821173" cy="176273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685800" y="2772696"/>
            <a:ext cx="7801897" cy="0"/>
          </a:xfrm>
          <a:prstGeom prst="line">
            <a:avLst/>
          </a:prstGeom>
          <a:ln w="19050">
            <a:solidFill>
              <a:srgbClr val="488B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575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45193" y="254514"/>
            <a:ext cx="6081865" cy="756418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4718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193" y="254514"/>
            <a:ext cx="6081865" cy="756418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0389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85800" y="2595716"/>
            <a:ext cx="7772400" cy="2337620"/>
          </a:xfrm>
        </p:spPr>
        <p:txBody>
          <a:bodyPr anchor="t" anchorCtr="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697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88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85800" y="2595716"/>
            <a:ext cx="7772400" cy="2337620"/>
          </a:xfrm>
        </p:spPr>
        <p:txBody>
          <a:bodyPr anchor="t" anchorCtr="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219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divider - blue to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title="Blue-green background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062163"/>
            <a:ext cx="7772400" cy="2387600"/>
          </a:xfrm>
        </p:spPr>
        <p:txBody>
          <a:bodyPr lIns="0" tIns="0" rIns="0" bIns="0" anchor="ctr" anchorCtr="0">
            <a:normAutofit/>
          </a:bodyPr>
          <a:lstStyle>
            <a:lvl1pPr algn="ctr">
              <a:defRPr sz="5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pic>
        <p:nvPicPr>
          <p:cNvPr id="9" name="Picture 8" title="CDE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964" y="6246435"/>
            <a:ext cx="975232" cy="529756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4320" y="6356351"/>
            <a:ext cx="467783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CAAFE427-3137-495D-B0F0-DE649C2198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322323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193" y="254514"/>
            <a:ext cx="6081865" cy="756418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943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9" y="41458"/>
            <a:ext cx="934373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78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9" y="41458"/>
            <a:ext cx="934373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69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9" y="41458"/>
            <a:ext cx="934373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939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9" y="41458"/>
            <a:ext cx="934373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886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9" y="41458"/>
            <a:ext cx="934373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945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9" y="41458"/>
            <a:ext cx="934373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628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463040"/>
            <a:ext cx="3886200" cy="45837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463040"/>
            <a:ext cx="3886200" cy="45837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2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45193" y="254514"/>
            <a:ext cx="6081865" cy="756418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206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5193" y="6360652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79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64" r:id="rId9"/>
    <p:sldLayoutId id="2147483666" r:id="rId10"/>
    <p:sldLayoutId id="2147483667" r:id="rId11"/>
    <p:sldLayoutId id="2147483668" r:id="rId12"/>
    <p:sldLayoutId id="2147483669" r:id="rId13"/>
    <p:sldLayoutId id="2147483677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e.state.co.us/coloradoliteracy/advisorylistofinstructionalprogramming2020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e.state.co.us/coloradoliteracy/read-budget-submission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Hutton_w@cde.state.co.us" TargetMode="External"/><Relationship Id="rId4" Type="http://schemas.openxmlformats.org/officeDocument/2006/relationships/hyperlink" Target="http://www.cde.state.co.us/coloradoliteracy/readdatapipeline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Colorado READ Act: 2021-22 Budget Submission Process</a:t>
            </a:r>
            <a:endParaRPr lang="en-US" sz="2000" dirty="0"/>
          </a:p>
        </p:txBody>
      </p:sp>
      <p:sp>
        <p:nvSpPr>
          <p:cNvPr id="6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i="1" dirty="0"/>
          </a:p>
          <a:p>
            <a:r>
              <a:rPr lang="en-US" i="1" dirty="0"/>
              <a:t>March 2021</a:t>
            </a:r>
          </a:p>
        </p:txBody>
      </p:sp>
    </p:spTree>
    <p:extLst>
      <p:ext uri="{BB962C8B-B14F-4D97-AF65-F5344CB8AC3E}">
        <p14:creationId xmlns:p14="http://schemas.microsoft.com/office/powerpoint/2010/main" val="3044915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Part 1: LEP Contact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308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1: LEP Information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5019" y="1463675"/>
            <a:ext cx="7313962" cy="464026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E6CC23-CC34-436C-9A33-2F02A09B9D28}"/>
              </a:ext>
            </a:extLst>
          </p:cNvPr>
          <p:cNvSpPr txBox="1"/>
          <p:nvPr/>
        </p:nvSpPr>
        <p:spPr>
          <a:xfrm>
            <a:off x="628650" y="6371156"/>
            <a:ext cx="72518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READ– Whitney Hutton-hutton_w@cde.state.co.us</a:t>
            </a:r>
          </a:p>
        </p:txBody>
      </p:sp>
    </p:spTree>
    <p:extLst>
      <p:ext uri="{BB962C8B-B14F-4D97-AF65-F5344CB8AC3E}">
        <p14:creationId xmlns:p14="http://schemas.microsoft.com/office/powerpoint/2010/main" val="1225328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Part 2: READ Funding Allocation &amp; Carryover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379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AB40F6-540A-4616-96BC-B027F14A7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 Funding Allocation &amp; Carryover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89D4F1-0274-4290-B634-F938F0FC3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0AE083-1FBB-4FAC-B31C-B9A54BE78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93" y="1259252"/>
            <a:ext cx="6238875" cy="504825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6B84627-C60E-45E5-928E-59BDE83F505B}"/>
              </a:ext>
            </a:extLst>
          </p:cNvPr>
          <p:cNvSpPr/>
          <p:nvPr/>
        </p:nvSpPr>
        <p:spPr>
          <a:xfrm>
            <a:off x="422493" y="3589507"/>
            <a:ext cx="4927720" cy="111868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DF3C21-D95C-4B0B-B185-7AA2FEBB0D3E}"/>
              </a:ext>
            </a:extLst>
          </p:cNvPr>
          <p:cNvSpPr txBox="1"/>
          <p:nvPr/>
        </p:nvSpPr>
        <p:spPr>
          <a:xfrm>
            <a:off x="5484321" y="3268255"/>
            <a:ext cx="2354094" cy="16004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If applicable, district will report the amount of funds from the 2020-21 school year that will be used in the 2021-22 school year. This amount cannot exceed the 15% carryover provision. 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758FEFC3-D2CD-474A-923A-C516B7E3B260}"/>
              </a:ext>
            </a:extLst>
          </p:cNvPr>
          <p:cNvSpPr/>
          <p:nvPr/>
        </p:nvSpPr>
        <p:spPr>
          <a:xfrm>
            <a:off x="4767593" y="4148847"/>
            <a:ext cx="649674" cy="262647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475EA9-FEE4-4F47-9876-5D1952DED0C1}"/>
              </a:ext>
            </a:extLst>
          </p:cNvPr>
          <p:cNvSpPr txBox="1"/>
          <p:nvPr/>
        </p:nvSpPr>
        <p:spPr>
          <a:xfrm>
            <a:off x="628650" y="6371156"/>
            <a:ext cx="72518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READ– Whitney Hutton-hutton_w@cde.state.co.us</a:t>
            </a:r>
          </a:p>
        </p:txBody>
      </p:sp>
    </p:spTree>
    <p:extLst>
      <p:ext uri="{BB962C8B-B14F-4D97-AF65-F5344CB8AC3E}">
        <p14:creationId xmlns:p14="http://schemas.microsoft.com/office/powerpoint/2010/main" val="4260295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Part 3: Budget Explanation &amp; Narrative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775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3: LEP Budget Explanation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193" y="1639166"/>
            <a:ext cx="8906180" cy="421937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E268B0-F0FD-45A5-9937-7102FDEC0A0F}"/>
              </a:ext>
            </a:extLst>
          </p:cNvPr>
          <p:cNvSpPr txBox="1"/>
          <p:nvPr/>
        </p:nvSpPr>
        <p:spPr>
          <a:xfrm>
            <a:off x="628650" y="6371156"/>
            <a:ext cx="72518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READ– Whitney Hutton-hutton_w@cde.state.co.us</a:t>
            </a:r>
          </a:p>
        </p:txBody>
      </p:sp>
    </p:spTree>
    <p:extLst>
      <p:ext uri="{BB962C8B-B14F-4D97-AF65-F5344CB8AC3E}">
        <p14:creationId xmlns:p14="http://schemas.microsoft.com/office/powerpoint/2010/main" val="4207466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3: LEP Budget Explanation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4279" y="1238795"/>
            <a:ext cx="7317220" cy="486514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6892B2-0387-4EF1-8B72-17F018A718D7}"/>
              </a:ext>
            </a:extLst>
          </p:cNvPr>
          <p:cNvSpPr txBox="1"/>
          <p:nvPr/>
        </p:nvSpPr>
        <p:spPr>
          <a:xfrm>
            <a:off x="628650" y="6371156"/>
            <a:ext cx="72518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READ– Whitney Hutton-hutton_w@cde.state.co.us</a:t>
            </a:r>
          </a:p>
        </p:txBody>
      </p:sp>
    </p:spTree>
    <p:extLst>
      <p:ext uri="{BB962C8B-B14F-4D97-AF65-F5344CB8AC3E}">
        <p14:creationId xmlns:p14="http://schemas.microsoft.com/office/powerpoint/2010/main" val="3859777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3: LEP Budget Explanation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071" y="1449875"/>
            <a:ext cx="8920929" cy="217915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9AF205-0629-458F-9B24-B63C165187CB}"/>
              </a:ext>
            </a:extLst>
          </p:cNvPr>
          <p:cNvSpPr txBox="1"/>
          <p:nvPr/>
        </p:nvSpPr>
        <p:spPr>
          <a:xfrm>
            <a:off x="628650" y="6371156"/>
            <a:ext cx="72518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READ– Whitney Hutton-hutton_w@cde.state.co.us</a:t>
            </a:r>
          </a:p>
        </p:txBody>
      </p:sp>
    </p:spTree>
    <p:extLst>
      <p:ext uri="{BB962C8B-B14F-4D97-AF65-F5344CB8AC3E}">
        <p14:creationId xmlns:p14="http://schemas.microsoft.com/office/powerpoint/2010/main" val="3641698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2: LEP Budget Narrative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3DD5D161-0F40-4B76-B747-FF4D48FA01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1353" y="1404399"/>
            <a:ext cx="6501923" cy="4899123"/>
          </a:xfr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61A4A4A-ECF0-48DE-9283-85A274A377A2}"/>
              </a:ext>
            </a:extLst>
          </p:cNvPr>
          <p:cNvSpPr/>
          <p:nvPr/>
        </p:nvSpPr>
        <p:spPr>
          <a:xfrm>
            <a:off x="1101353" y="5068112"/>
            <a:ext cx="4297498" cy="914399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B98821-C38B-4B9D-94C5-009E0F39C7DD}"/>
              </a:ext>
            </a:extLst>
          </p:cNvPr>
          <p:cNvSpPr txBox="1"/>
          <p:nvPr/>
        </p:nvSpPr>
        <p:spPr>
          <a:xfrm>
            <a:off x="5324017" y="5453601"/>
            <a:ext cx="2354094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This question is new for 2021-22 budgets. 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18300C66-5ACB-472C-9812-DAC79C333668}"/>
              </a:ext>
            </a:extLst>
          </p:cNvPr>
          <p:cNvSpPr/>
          <p:nvPr/>
        </p:nvSpPr>
        <p:spPr>
          <a:xfrm>
            <a:off x="4599508" y="5559358"/>
            <a:ext cx="649674" cy="262647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61E1A9-C7EB-47CD-AFDF-F8AB7562BBAC}"/>
              </a:ext>
            </a:extLst>
          </p:cNvPr>
          <p:cNvSpPr txBox="1"/>
          <p:nvPr/>
        </p:nvSpPr>
        <p:spPr>
          <a:xfrm>
            <a:off x="628650" y="6371156"/>
            <a:ext cx="72518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READ– Whitney Hutton-hutton_w@cde.state.co.us</a:t>
            </a:r>
          </a:p>
        </p:txBody>
      </p:sp>
    </p:spTree>
    <p:extLst>
      <p:ext uri="{BB962C8B-B14F-4D97-AF65-F5344CB8AC3E}">
        <p14:creationId xmlns:p14="http://schemas.microsoft.com/office/powerpoint/2010/main" val="31564842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Part 4: LEP Budget Details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661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and Overview of Content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762662"/>
          </a:xfrm>
        </p:spPr>
        <p:txBody>
          <a:bodyPr>
            <a:normAutofit/>
          </a:bodyPr>
          <a:lstStyle/>
          <a:p>
            <a:r>
              <a:rPr lang="en-US" b="1" dirty="0"/>
              <a:t>Introductions: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Whitney Hutton, Business Analyst, Preschool through Third Grade Office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Andreia Simon, Senior Literacy Consultant, Preschool through Third Grade Office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Content: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Budget reporting requirement for PPI funds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Timeline for budget submissions and reviews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Budget reporting format and requirements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How to start preparing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274320" y="6356351"/>
            <a:ext cx="467783" cy="365125"/>
          </a:xfrm>
          <a:prstGeom prst="rect">
            <a:avLst/>
          </a:prstGeom>
        </p:spPr>
        <p:txBody>
          <a:bodyPr/>
          <a:lstStyle/>
          <a:p>
            <a:fld id="{67726FA2-3EC9-4717-AD62-D8C823692DD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10315D-E12B-453C-A09F-E8A05C94E9A4}"/>
              </a:ext>
            </a:extLst>
          </p:cNvPr>
          <p:cNvSpPr txBox="1"/>
          <p:nvPr/>
        </p:nvSpPr>
        <p:spPr>
          <a:xfrm>
            <a:off x="628650" y="6352144"/>
            <a:ext cx="72518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READ– Whitney Hutton-hutton_w@cde.state.co.us</a:t>
            </a:r>
          </a:p>
        </p:txBody>
      </p:sp>
    </p:spTree>
    <p:extLst>
      <p:ext uri="{BB962C8B-B14F-4D97-AF65-F5344CB8AC3E}">
        <p14:creationId xmlns:p14="http://schemas.microsoft.com/office/powerpoint/2010/main" val="10474270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4: Detailed Budget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BE9200-3F56-4271-AD83-C225B15F2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985" y="1455439"/>
            <a:ext cx="7991475" cy="38290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4BDDB17-3F93-43EB-B6ED-4CDEBF7FDB4F}"/>
              </a:ext>
            </a:extLst>
          </p:cNvPr>
          <p:cNvSpPr/>
          <p:nvPr/>
        </p:nvSpPr>
        <p:spPr>
          <a:xfrm>
            <a:off x="1616919" y="3560326"/>
            <a:ext cx="795541" cy="875488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C12A1F-44FC-4811-A1A3-54A76E4E825A}"/>
              </a:ext>
            </a:extLst>
          </p:cNvPr>
          <p:cNvSpPr txBox="1"/>
          <p:nvPr/>
        </p:nvSpPr>
        <p:spPr>
          <a:xfrm>
            <a:off x="969118" y="4536986"/>
            <a:ext cx="2354094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Drop down list of approved instructional programs will be available for 2021-22 budgets. You can view the CDE Advisory list of Approved Programming </a:t>
            </a:r>
            <a:r>
              <a:rPr lang="en-US" sz="1200" dirty="0">
                <a:hlinkClick r:id="rId3"/>
              </a:rPr>
              <a:t>here</a:t>
            </a:r>
            <a:r>
              <a:rPr lang="en-US" sz="1200" dirty="0"/>
              <a:t>. 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1CAA1400-AB0C-4DD7-9C4D-F2F0A472018F}"/>
              </a:ext>
            </a:extLst>
          </p:cNvPr>
          <p:cNvSpPr/>
          <p:nvPr/>
        </p:nvSpPr>
        <p:spPr>
          <a:xfrm rot="5400000">
            <a:off x="1689851" y="4030240"/>
            <a:ext cx="649674" cy="262647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856E14-0E11-42CB-A37C-BFE9B3517937}"/>
              </a:ext>
            </a:extLst>
          </p:cNvPr>
          <p:cNvSpPr/>
          <p:nvPr/>
        </p:nvSpPr>
        <p:spPr>
          <a:xfrm>
            <a:off x="6895796" y="4750528"/>
            <a:ext cx="1411625" cy="23003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71AC75-1AED-40A7-8EFA-B21512058DA9}"/>
              </a:ext>
            </a:extLst>
          </p:cNvPr>
          <p:cNvSpPr txBox="1"/>
          <p:nvPr/>
        </p:nvSpPr>
        <p:spPr>
          <a:xfrm>
            <a:off x="6424561" y="5082665"/>
            <a:ext cx="235409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Funds Remaining amount must equal $0.00 before system will allow you to submit budget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7D17347C-3FFF-405D-B5C2-7C95B52121EF}"/>
              </a:ext>
            </a:extLst>
          </p:cNvPr>
          <p:cNvSpPr/>
          <p:nvPr/>
        </p:nvSpPr>
        <p:spPr>
          <a:xfrm rot="1763225">
            <a:off x="6351134" y="4722698"/>
            <a:ext cx="425490" cy="20970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4DEB1F0-B860-4882-996A-725AD6BBB0A4}"/>
              </a:ext>
            </a:extLst>
          </p:cNvPr>
          <p:cNvSpPr/>
          <p:nvPr/>
        </p:nvSpPr>
        <p:spPr>
          <a:xfrm>
            <a:off x="6563879" y="3607999"/>
            <a:ext cx="1043151" cy="82781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FCB81C-93DC-48EA-9E10-1B0BD9D77682}"/>
              </a:ext>
            </a:extLst>
          </p:cNvPr>
          <p:cNvSpPr txBox="1"/>
          <p:nvPr/>
        </p:nvSpPr>
        <p:spPr>
          <a:xfrm>
            <a:off x="7341849" y="2913995"/>
            <a:ext cx="171460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Make sure to include name of program being purchased or utilized. 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0F2467F0-874B-4E29-978D-D4227555BA04}"/>
              </a:ext>
            </a:extLst>
          </p:cNvPr>
          <p:cNvSpPr/>
          <p:nvPr/>
        </p:nvSpPr>
        <p:spPr>
          <a:xfrm rot="19276624">
            <a:off x="7314336" y="3689818"/>
            <a:ext cx="425490" cy="20970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51AA60-A8C0-4582-AED7-2E0E149DDA49}"/>
              </a:ext>
            </a:extLst>
          </p:cNvPr>
          <p:cNvSpPr txBox="1"/>
          <p:nvPr/>
        </p:nvSpPr>
        <p:spPr>
          <a:xfrm>
            <a:off x="628650" y="6371156"/>
            <a:ext cx="72518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READ– Whitney Hutton-hutton_w@cde.state.co.us</a:t>
            </a:r>
          </a:p>
        </p:txBody>
      </p:sp>
    </p:spTree>
    <p:extLst>
      <p:ext uri="{BB962C8B-B14F-4D97-AF65-F5344CB8AC3E}">
        <p14:creationId xmlns:p14="http://schemas.microsoft.com/office/powerpoint/2010/main" val="29647885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3: LEP Detailed Budget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2921" y="1463675"/>
            <a:ext cx="7558157" cy="464026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142D47-7015-40D4-81B6-CA3EFD854B0E}"/>
              </a:ext>
            </a:extLst>
          </p:cNvPr>
          <p:cNvSpPr txBox="1"/>
          <p:nvPr/>
        </p:nvSpPr>
        <p:spPr>
          <a:xfrm>
            <a:off x="628650" y="6371156"/>
            <a:ext cx="72518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READ– Whitney Hutton-hutton_w@cde.state.co.us</a:t>
            </a:r>
          </a:p>
        </p:txBody>
      </p:sp>
    </p:spTree>
    <p:extLst>
      <p:ext uri="{BB962C8B-B14F-4D97-AF65-F5344CB8AC3E}">
        <p14:creationId xmlns:p14="http://schemas.microsoft.com/office/powerpoint/2010/main" val="23260542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Object Codes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5874" y="1415549"/>
            <a:ext cx="5942498" cy="516877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5338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CEFC5-691B-4135-819C-D57EB99B0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Summary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AF8BCAD-3A44-4125-B098-D4DA503668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7319" y="1463675"/>
            <a:ext cx="6569361" cy="464026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4751E3-0FF5-40A9-BB8D-0AB1D5F80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AD086A-01F3-4BC5-84B9-2719C9C36920}"/>
              </a:ext>
            </a:extLst>
          </p:cNvPr>
          <p:cNvSpPr txBox="1"/>
          <p:nvPr/>
        </p:nvSpPr>
        <p:spPr>
          <a:xfrm>
            <a:off x="628650" y="6371156"/>
            <a:ext cx="72518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READ– Whitney Hutton-hutton_w@cde.state.co.us</a:t>
            </a:r>
          </a:p>
        </p:txBody>
      </p:sp>
    </p:spTree>
    <p:extLst>
      <p:ext uri="{BB962C8B-B14F-4D97-AF65-F5344CB8AC3E}">
        <p14:creationId xmlns:p14="http://schemas.microsoft.com/office/powerpoint/2010/main" val="14161837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CF977-1CE1-40C8-8E00-78302F0F9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Signature Page Upload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B6C4F7E-767A-4C1A-92D3-2F711449AB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154807"/>
            <a:ext cx="7886700" cy="325799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9DD239-DE76-4CB2-BF9D-86DFBDBED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A5B700-C1C6-4909-B438-26677F8E15AA}"/>
              </a:ext>
            </a:extLst>
          </p:cNvPr>
          <p:cNvSpPr txBox="1"/>
          <p:nvPr/>
        </p:nvSpPr>
        <p:spPr>
          <a:xfrm>
            <a:off x="628650" y="6371156"/>
            <a:ext cx="72518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READ– Whitney Hutton-hutton_w@cde.state.co.us</a:t>
            </a:r>
          </a:p>
        </p:txBody>
      </p:sp>
    </p:spTree>
    <p:extLst>
      <p:ext uri="{BB962C8B-B14F-4D97-AF65-F5344CB8AC3E}">
        <p14:creationId xmlns:p14="http://schemas.microsoft.com/office/powerpoint/2010/main" val="41024296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4A5F22F-857E-4828-ABCC-AC041FF8D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Once Budget has been Submitted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082CC39-4752-463A-B7CD-18271C47E5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/>
              <a:t>District will receive message in system that budget has been successfully submitted</a:t>
            </a:r>
          </a:p>
          <a:p>
            <a:pPr marL="457200" indent="-457200">
              <a:buAutoNum type="arabicPeriod"/>
            </a:pPr>
            <a:r>
              <a:rPr lang="en-US" dirty="0"/>
              <a:t>CDE will conduct review of the budget</a:t>
            </a:r>
          </a:p>
          <a:p>
            <a:pPr marL="457200" indent="-457200">
              <a:buAutoNum type="arabicPeriod"/>
            </a:pPr>
            <a:r>
              <a:rPr lang="en-US" dirty="0"/>
              <a:t>CDE will provide reviewer comments within budget platform</a:t>
            </a:r>
          </a:p>
          <a:p>
            <a:pPr marL="457200" indent="-457200">
              <a:buAutoNum type="arabicPeriod"/>
            </a:pPr>
            <a:r>
              <a:rPr lang="en-US" dirty="0"/>
              <a:t>District will receive automatic email that budget has been reviewed and reopened if necessary </a:t>
            </a:r>
          </a:p>
          <a:p>
            <a:pPr marL="457200" indent="-457200">
              <a:buAutoNum type="arabicPeriod"/>
            </a:pPr>
            <a:r>
              <a:rPr lang="en-US" dirty="0"/>
              <a:t>District will log into budget submission platform to address reviewer comments</a:t>
            </a:r>
          </a:p>
          <a:p>
            <a:pPr marL="457200" indent="-457200">
              <a:buAutoNum type="arabicPeriod"/>
            </a:pPr>
            <a:r>
              <a:rPr lang="en-US" dirty="0"/>
              <a:t>Once budget has been approved district will receive an automated email that budget has been approved</a:t>
            </a:r>
          </a:p>
          <a:p>
            <a:pPr marL="457200" indent="-457200">
              <a:buAutoNum type="arabicPeriod"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373833-02AA-4031-A86E-688BE9290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892F0F-56A4-4EF1-AE6B-F4E467F24FA8}"/>
              </a:ext>
            </a:extLst>
          </p:cNvPr>
          <p:cNvSpPr txBox="1"/>
          <p:nvPr/>
        </p:nvSpPr>
        <p:spPr>
          <a:xfrm>
            <a:off x="628650" y="6371156"/>
            <a:ext cx="72518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READ– Whitney Hutton-hutton_w@cde.state.co.us</a:t>
            </a:r>
          </a:p>
        </p:txBody>
      </p:sp>
    </p:spTree>
    <p:extLst>
      <p:ext uri="{BB962C8B-B14F-4D97-AF65-F5344CB8AC3E}">
        <p14:creationId xmlns:p14="http://schemas.microsoft.com/office/powerpoint/2010/main" val="28507604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Prepare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45193" y="1434662"/>
            <a:ext cx="8536199" cy="499235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Before you can successfully login into the budget submission platform, you must have your Local Access Manager assign you to the </a:t>
            </a:r>
            <a:r>
              <a:rPr lang="en-US" b="1" dirty="0"/>
              <a:t>READACTBUDGET</a:t>
            </a:r>
            <a:r>
              <a:rPr lang="en-US" dirty="0"/>
              <a:t> group in the Identity Management System</a:t>
            </a:r>
          </a:p>
          <a:p>
            <a:r>
              <a:rPr lang="en-US" dirty="0"/>
              <a:t>Use 2020-21 allocation amount to project 2021-22 costs </a:t>
            </a:r>
          </a:p>
          <a:p>
            <a:r>
              <a:rPr lang="en-US" dirty="0"/>
              <a:t>Prepare a narrative explanation on the use of the per-pupil intervention funding for the 2021-22 school year </a:t>
            </a:r>
          </a:p>
          <a:p>
            <a:r>
              <a:rPr lang="en-US" dirty="0"/>
              <a:t>Determine which allowable activities you will use READ funds for: (§22-7-1210.5)</a:t>
            </a:r>
          </a:p>
          <a:p>
            <a:r>
              <a:rPr lang="en-US" dirty="0"/>
              <a:t>Work internally to create a system for gathering information by school (data respondents, READ Act specialist, fiscal contacts)</a:t>
            </a:r>
          </a:p>
          <a:p>
            <a:r>
              <a:rPr lang="en-US" dirty="0"/>
              <a:t>Compile information (allowable activity, name of program, budgeted cost, budget object codes)</a:t>
            </a:r>
          </a:p>
          <a:p>
            <a:r>
              <a:rPr lang="en-US" dirty="0"/>
              <a:t>Determine who will be submitting/revising budget in web application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19A1FE-4AD8-4861-9D57-03ECC6B489B2}"/>
              </a:ext>
            </a:extLst>
          </p:cNvPr>
          <p:cNvSpPr txBox="1"/>
          <p:nvPr/>
        </p:nvSpPr>
        <p:spPr>
          <a:xfrm>
            <a:off x="628650" y="6371156"/>
            <a:ext cx="72518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READ– Whitney Hutton-hutton_w@cde.state.co.us</a:t>
            </a:r>
          </a:p>
        </p:txBody>
      </p:sp>
    </p:spTree>
    <p:extLst>
      <p:ext uri="{BB962C8B-B14F-4D97-AF65-F5344CB8AC3E}">
        <p14:creationId xmlns:p14="http://schemas.microsoft.com/office/powerpoint/2010/main" val="31682752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29ED6-C974-450A-A1E0-66514CC8E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 About 2020-21 Budget Revisions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499CA-6BC5-448B-A314-A8E99DA4E5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All</a:t>
            </a:r>
            <a:r>
              <a:rPr lang="en-US" dirty="0"/>
              <a:t> districts are required to revise 2020-21 budgets to reflect actual allocation amounts</a:t>
            </a:r>
          </a:p>
          <a:p>
            <a:r>
              <a:rPr lang="en-US" dirty="0"/>
              <a:t>2020-21 budget </a:t>
            </a:r>
            <a:r>
              <a:rPr lang="en-US" b="1" u="sng" dirty="0"/>
              <a:t>must</a:t>
            </a:r>
            <a:r>
              <a:rPr lang="en-US" dirty="0"/>
              <a:t> be approved and finalized before CDE can review new 2021-22 budget submission</a:t>
            </a:r>
          </a:p>
          <a:p>
            <a:r>
              <a:rPr lang="en-US" dirty="0"/>
              <a:t>Please include the following information in your 2020-21 budget revision:</a:t>
            </a:r>
          </a:p>
          <a:p>
            <a:pPr lvl="1"/>
            <a:r>
              <a:rPr lang="en-US" dirty="0"/>
              <a:t>Changes to reflect actual costs and updates to line items to reflect final allocations</a:t>
            </a:r>
          </a:p>
          <a:p>
            <a:pPr lvl="1"/>
            <a:r>
              <a:rPr lang="en-US" dirty="0"/>
              <a:t>Need approval for new activities not included in approved budget</a:t>
            </a:r>
          </a:p>
          <a:p>
            <a:pPr lvl="1"/>
            <a:r>
              <a:rPr lang="en-US" dirty="0"/>
              <a:t>Changes to programming such as Core, Supplemental, or Intervention</a:t>
            </a:r>
          </a:p>
          <a:p>
            <a:pPr lvl="1"/>
            <a:r>
              <a:rPr lang="en-US" dirty="0"/>
              <a:t>Changes among object categories such as salaries, benefits, etc.</a:t>
            </a:r>
          </a:p>
          <a:p>
            <a:pPr lvl="1"/>
            <a:r>
              <a:rPr lang="en-US" dirty="0"/>
              <a:t>If using 2019-20 carryover funds, please include description of how you will use those funds in the first budget narrative question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B9D685-AA5F-4496-BAF4-27E4F1663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A718FA-E114-4300-A06B-E4A70BC27D62}"/>
              </a:ext>
            </a:extLst>
          </p:cNvPr>
          <p:cNvSpPr txBox="1"/>
          <p:nvPr/>
        </p:nvSpPr>
        <p:spPr>
          <a:xfrm>
            <a:off x="628650" y="6371156"/>
            <a:ext cx="72518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READ– Whitney Hutton-hutton_w@cde.state.co.us</a:t>
            </a:r>
          </a:p>
        </p:txBody>
      </p:sp>
    </p:spTree>
    <p:extLst>
      <p:ext uri="{BB962C8B-B14F-4D97-AF65-F5344CB8AC3E}">
        <p14:creationId xmlns:p14="http://schemas.microsoft.com/office/powerpoint/2010/main" val="39721772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visit the </a:t>
            </a:r>
            <a:r>
              <a:rPr lang="en-US" dirty="0">
                <a:hlinkClick r:id="rId3"/>
              </a:rPr>
              <a:t>READ Budget Submission Website</a:t>
            </a:r>
            <a:r>
              <a:rPr lang="en-US" dirty="0"/>
              <a:t> to log into the budget application and to view budget submission resources </a:t>
            </a:r>
          </a:p>
          <a:p>
            <a:r>
              <a:rPr lang="en-US" dirty="0"/>
              <a:t>Please visit the </a:t>
            </a:r>
            <a:r>
              <a:rPr lang="en-US" dirty="0">
                <a:hlinkClick r:id="rId4"/>
              </a:rPr>
              <a:t>Colorado READ Act Homepage </a:t>
            </a:r>
            <a:r>
              <a:rPr lang="en-US" dirty="0"/>
              <a:t>for additional information regarding SB 19-199 </a:t>
            </a:r>
          </a:p>
          <a:p>
            <a:r>
              <a:rPr lang="en-US" dirty="0"/>
              <a:t>Please contact Whitney Hutton at </a:t>
            </a:r>
            <a:r>
              <a:rPr lang="en-US" dirty="0">
                <a:hlinkClick r:id="rId5"/>
              </a:rPr>
              <a:t>Hutton_w@cde.state.co.us</a:t>
            </a:r>
            <a:r>
              <a:rPr lang="en-US" dirty="0"/>
              <a:t> with any questions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1117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025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District Budget Requirement for PPI Funds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Per SB 19-199, prior to receiving per-pupil intervention (PPI) funds, LEAs must provide the following information to CDE: </a:t>
            </a:r>
          </a:p>
          <a:p>
            <a:pPr lvl="1"/>
            <a:r>
              <a:rPr lang="en-US" dirty="0"/>
              <a:t>Number of students identified as having an SRD and receive instructional services pursuant to READ plans (collected through Data Pipeline)</a:t>
            </a:r>
          </a:p>
          <a:p>
            <a:pPr lvl="1"/>
            <a:r>
              <a:rPr lang="en-US" dirty="0"/>
              <a:t>Student background information: SASID, name, gender, DOB, grade level, interim reading assessment and score, testing date, retention (collected through Data Pipeline) </a:t>
            </a:r>
          </a:p>
          <a:p>
            <a:pPr lvl="1"/>
            <a:r>
              <a:rPr lang="en-US" b="1" dirty="0"/>
              <a:t>A budget, including a narrative explanation, for the use of PPI money in accordance with the allowable use of READ fund categories. Each LEP may only carry over 15% of funds from the previous budget year</a:t>
            </a:r>
          </a:p>
          <a:p>
            <a:pPr lvl="2"/>
            <a:r>
              <a:rPr lang="en-US" dirty="0"/>
              <a:t>The department must approve the LEAs proposed use of PPI money as following the allowable uses of PPI </a:t>
            </a:r>
          </a:p>
          <a:p>
            <a:pPr lvl="2"/>
            <a:r>
              <a:rPr lang="en-US" dirty="0"/>
              <a:t>Budget submission will take place outside of data pipeline, separate from the READ data collection</a:t>
            </a:r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10315D-E12B-453C-A09F-E8A05C94E9A4}"/>
              </a:ext>
            </a:extLst>
          </p:cNvPr>
          <p:cNvSpPr txBox="1"/>
          <p:nvPr/>
        </p:nvSpPr>
        <p:spPr>
          <a:xfrm>
            <a:off x="628650" y="6371156"/>
            <a:ext cx="72518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READ– Whitney Hutton-hutton_w@cde.state.co.us</a:t>
            </a:r>
          </a:p>
        </p:txBody>
      </p:sp>
    </p:spTree>
    <p:extLst>
      <p:ext uri="{BB962C8B-B14F-4D97-AF65-F5344CB8AC3E}">
        <p14:creationId xmlns:p14="http://schemas.microsoft.com/office/powerpoint/2010/main" val="171621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Allowable Uses of READ Funds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361" y="1920876"/>
            <a:ext cx="3968750" cy="396875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1086" y="1450333"/>
            <a:ext cx="4486275" cy="581757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600" b="1" dirty="0"/>
              <a:t>Allowable Uses of READ Act Funds</a:t>
            </a:r>
          </a:p>
          <a:p>
            <a:pPr marL="182880" indent="-18288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/>
              <a:t>Operate summer school programs </a:t>
            </a:r>
          </a:p>
          <a:p>
            <a:pPr marL="182880" indent="-18288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/>
              <a:t>Purchase tutoring services focused on increasing students' foundational reading skills </a:t>
            </a:r>
          </a:p>
          <a:p>
            <a:pPr marL="182880" indent="-18288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/>
              <a:t>Provide other targeted, evidence-based or scientifically based intervention services approved by CDE</a:t>
            </a:r>
          </a:p>
          <a:p>
            <a:pPr marL="182880" indent="-18288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/>
              <a:t>Purchase from a BOCES the services of a reading specialist or reading interventionist</a:t>
            </a:r>
          </a:p>
          <a:p>
            <a:pPr marL="182880" indent="-18288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/>
              <a:t>Purchase CDE approved core instructional programs</a:t>
            </a:r>
          </a:p>
          <a:p>
            <a:pPr marL="182880" indent="-18288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/>
              <a:t>Provide technology, including  software, included on the advisory list of instructional programming in reading  </a:t>
            </a:r>
          </a:p>
          <a:p>
            <a:pPr marL="182880" indent="-18288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/>
              <a:t>Provide professional development programming to support educators in teaching reading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42B6A9-D9D5-480A-83AE-92A56F08F5A2}"/>
              </a:ext>
            </a:extLst>
          </p:cNvPr>
          <p:cNvSpPr txBox="1"/>
          <p:nvPr/>
        </p:nvSpPr>
        <p:spPr>
          <a:xfrm>
            <a:off x="628650" y="6371156"/>
            <a:ext cx="72518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READ– Whitney Hutton-hutton_w@cde.state.co.us</a:t>
            </a:r>
          </a:p>
        </p:txBody>
      </p:sp>
    </p:spTree>
    <p:extLst>
      <p:ext uri="{BB962C8B-B14F-4D97-AF65-F5344CB8AC3E}">
        <p14:creationId xmlns:p14="http://schemas.microsoft.com/office/powerpoint/2010/main" val="2826734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Additional Information on Professional Development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BFFB8-A3A4-4E09-A9BF-6D85F75E9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71" y="1716269"/>
            <a:ext cx="3968750" cy="396875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434654" y="1533707"/>
            <a:ext cx="4486275" cy="48933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600" b="1" dirty="0"/>
              <a:t>Allowable Use of Funds for Professional Development </a:t>
            </a:r>
          </a:p>
          <a:p>
            <a:pPr marL="182880" indent="-18288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/>
              <a:t>Hiring and compensation for a reading coach who is trained in scientifically and evidence-based practices in reading to provide job-embedded professional development </a:t>
            </a:r>
          </a:p>
          <a:p>
            <a:pPr marL="182880" indent="-18288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/>
              <a:t>Registration for K-3 Teacher Training </a:t>
            </a:r>
          </a:p>
          <a:p>
            <a:pPr marL="182880" indent="-18288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/>
              <a:t>Professional Development for approved instructional program implementation </a:t>
            </a:r>
          </a:p>
          <a:p>
            <a:pPr marL="182880" indent="-18288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/>
              <a:t>Topic Specific Professional Development based on Colorado Elementary Literacy Teacher Standards</a:t>
            </a:r>
          </a:p>
          <a:p>
            <a:pPr marL="640080" lvl="1" indent="-18288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/>
              <a:t>Initial approved list will be posted in June of 2021</a:t>
            </a:r>
          </a:p>
          <a:p>
            <a:pPr marL="640080" lvl="1" indent="-18288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/>
              <a:t>Final approved list anticipated end of July 2021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CD5D11-8290-47A2-979E-0277CF71ED8C}"/>
              </a:ext>
            </a:extLst>
          </p:cNvPr>
          <p:cNvSpPr txBox="1"/>
          <p:nvPr/>
        </p:nvSpPr>
        <p:spPr>
          <a:xfrm>
            <a:off x="628650" y="6371156"/>
            <a:ext cx="72518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READ– Whitney Hutton-hutton_w@cde.state.co.us</a:t>
            </a:r>
          </a:p>
        </p:txBody>
      </p:sp>
    </p:spTree>
    <p:extLst>
      <p:ext uri="{BB962C8B-B14F-4D97-AF65-F5344CB8AC3E}">
        <p14:creationId xmlns:p14="http://schemas.microsoft.com/office/powerpoint/2010/main" val="178371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Budget Submission Timeline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875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Submission &amp; Review Timeline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0496901"/>
              </p:ext>
            </p:extLst>
          </p:nvPr>
        </p:nvGraphicFramePr>
        <p:xfrm>
          <a:off x="427928" y="1463040"/>
          <a:ext cx="7886700" cy="432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Timeline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Budget submission window opens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April 1,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Deadline</a:t>
                      </a:r>
                      <a:r>
                        <a:rPr lang="en-US" sz="2200" baseline="0" dirty="0"/>
                        <a:t> to have budget projections submitted to CDE 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June 30,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CDE reviews budgets and provides comments by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June 31,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Deadline to</a:t>
                      </a:r>
                      <a:r>
                        <a:rPr lang="en-US" sz="2200" baseline="0" dirty="0"/>
                        <a:t> have budgets</a:t>
                      </a:r>
                      <a:r>
                        <a:rPr lang="en-US" sz="2200" dirty="0"/>
                        <a:t> re-submitted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July 30,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Distribution</a:t>
                      </a:r>
                      <a:r>
                        <a:rPr lang="en-US" sz="2200" baseline="0" dirty="0"/>
                        <a:t> of READ funds 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August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Final allocation revisions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September 2021 – March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A29AE4E-6CA4-41C6-AB91-1996F4E0C321}"/>
              </a:ext>
            </a:extLst>
          </p:cNvPr>
          <p:cNvSpPr txBox="1"/>
          <p:nvPr/>
        </p:nvSpPr>
        <p:spPr>
          <a:xfrm>
            <a:off x="628650" y="6371156"/>
            <a:ext cx="72518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READ– Whitney Hutton-hutton_w@cde.state.co.us</a:t>
            </a:r>
          </a:p>
        </p:txBody>
      </p:sp>
    </p:spTree>
    <p:extLst>
      <p:ext uri="{BB962C8B-B14F-4D97-AF65-F5344CB8AC3E}">
        <p14:creationId xmlns:p14="http://schemas.microsoft.com/office/powerpoint/2010/main" val="1603820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Submission Format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CDEs Web Management team created a custom web-based application (similar to EASI application) where READ budgets will be submitted</a:t>
            </a:r>
          </a:p>
          <a:p>
            <a:r>
              <a:rPr lang="en-US" dirty="0"/>
              <a:t>There are 4 required elements of the budget submission</a:t>
            </a:r>
          </a:p>
          <a:p>
            <a:pPr lvl="1"/>
            <a:r>
              <a:rPr lang="en-US" dirty="0"/>
              <a:t>Part 1: LEA Information</a:t>
            </a:r>
          </a:p>
          <a:p>
            <a:pPr lvl="1"/>
            <a:r>
              <a:rPr lang="en-US" dirty="0"/>
              <a:t>Part 2: Allocation and Carryover Information</a:t>
            </a:r>
          </a:p>
          <a:p>
            <a:pPr lvl="1"/>
            <a:r>
              <a:rPr lang="en-US" dirty="0"/>
              <a:t>Part 3: LEA Budget Overview &amp; Narrative Explanation</a:t>
            </a:r>
          </a:p>
          <a:p>
            <a:pPr lvl="1"/>
            <a:r>
              <a:rPr lang="en-US" dirty="0"/>
              <a:t>Part 4: Detailed Budget </a:t>
            </a:r>
          </a:p>
          <a:p>
            <a:r>
              <a:rPr lang="en-US" dirty="0"/>
              <a:t>Budget submissions must be signed and uploaded within the online system. These assurances must include original signatures of the Authorized Representative for the LEA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2F7CB3-CA61-4C92-89A3-C827D801AE73}"/>
              </a:ext>
            </a:extLst>
          </p:cNvPr>
          <p:cNvSpPr txBox="1"/>
          <p:nvPr/>
        </p:nvSpPr>
        <p:spPr>
          <a:xfrm>
            <a:off x="628650" y="6371156"/>
            <a:ext cx="72518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READ– Whitney Hutton-hutton_w@cde.state.co.us</a:t>
            </a:r>
          </a:p>
        </p:txBody>
      </p:sp>
    </p:spTree>
    <p:extLst>
      <p:ext uri="{BB962C8B-B14F-4D97-AF65-F5344CB8AC3E}">
        <p14:creationId xmlns:p14="http://schemas.microsoft.com/office/powerpoint/2010/main" val="550468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427788"/>
            <a:ext cx="2057400" cy="365125"/>
          </a:xfrm>
        </p:spPr>
        <p:txBody>
          <a:bodyPr/>
          <a:lstStyle/>
          <a:p>
            <a:fld id="{C479D5F6-EDCB-402A-AC08-4943A1820E8F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065106015"/>
              </p:ext>
            </p:extLst>
          </p:nvPr>
        </p:nvGraphicFramePr>
        <p:xfrm>
          <a:off x="245193" y="520263"/>
          <a:ext cx="8583497" cy="6272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28758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3144</TotalTime>
  <Words>1468</Words>
  <Application>Microsoft Office PowerPoint</Application>
  <PresentationFormat>On-screen Show (4:3)</PresentationFormat>
  <Paragraphs>184</Paragraphs>
  <Slides>29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Museo Slab 500</vt:lpstr>
      <vt:lpstr>Office Theme</vt:lpstr>
      <vt:lpstr>Colorado READ Act: 2021-22 Budget Submission Process</vt:lpstr>
      <vt:lpstr>Introduction and Overview of Content</vt:lpstr>
      <vt:lpstr>District Budget Requirement for PPI Funds </vt:lpstr>
      <vt:lpstr>Allowable Uses of READ Funds</vt:lpstr>
      <vt:lpstr>Additional Information on Professional Development  </vt:lpstr>
      <vt:lpstr>Budget Submission Timeline</vt:lpstr>
      <vt:lpstr>Budget Submission &amp; Review Timeline </vt:lpstr>
      <vt:lpstr>Budget Submission Format </vt:lpstr>
      <vt:lpstr>PowerPoint Presentation</vt:lpstr>
      <vt:lpstr>Part 1: LEP Contact Information</vt:lpstr>
      <vt:lpstr>Part 1: LEP Information </vt:lpstr>
      <vt:lpstr>Part 2: READ Funding Allocation &amp; Carryover</vt:lpstr>
      <vt:lpstr>READ Funding Allocation &amp; Carryover</vt:lpstr>
      <vt:lpstr>Part 3: Budget Explanation &amp; Narrative </vt:lpstr>
      <vt:lpstr>Part 3: LEP Budget Explanation </vt:lpstr>
      <vt:lpstr>Part 3: LEP Budget Explanation</vt:lpstr>
      <vt:lpstr>Part 3: LEP Budget Explanation</vt:lpstr>
      <vt:lpstr>Part 2: LEP Budget Narrative </vt:lpstr>
      <vt:lpstr>Part 4: LEP Budget Details</vt:lpstr>
      <vt:lpstr>Part 4: Detailed Budget </vt:lpstr>
      <vt:lpstr>Part 3: LEP Detailed Budget </vt:lpstr>
      <vt:lpstr>Budget Object Codes</vt:lpstr>
      <vt:lpstr>Budget Summary</vt:lpstr>
      <vt:lpstr>Signature Page Upload</vt:lpstr>
      <vt:lpstr>Once Budget has been Submitted</vt:lpstr>
      <vt:lpstr>How to Prepare </vt:lpstr>
      <vt:lpstr>Note About 2020-21 Budget Revisions</vt:lpstr>
      <vt:lpstr>Resources</vt:lpstr>
      <vt:lpstr> Questions</vt:lpstr>
    </vt:vector>
  </TitlesOfParts>
  <Company>Colorado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Madorin, Acacia</dc:creator>
  <cp:lastModifiedBy>Hutton, Whitney</cp:lastModifiedBy>
  <cp:revision>94</cp:revision>
  <cp:lastPrinted>2020-01-21T21:26:08Z</cp:lastPrinted>
  <dcterms:created xsi:type="dcterms:W3CDTF">2019-06-25T17:30:52Z</dcterms:created>
  <dcterms:modified xsi:type="dcterms:W3CDTF">2021-03-25T20:10:26Z</dcterms:modified>
</cp:coreProperties>
</file>