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1102" r:id="rId2"/>
    <p:sldId id="1103" r:id="rId3"/>
    <p:sldId id="1104" r:id="rId4"/>
    <p:sldId id="1105" r:id="rId5"/>
    <p:sldId id="1106" r:id="rId6"/>
    <p:sldId id="1118" r:id="rId7"/>
    <p:sldId id="1108" r:id="rId8"/>
    <p:sldId id="637" r:id="rId9"/>
    <p:sldId id="1055" r:id="rId10"/>
    <p:sldId id="1090" r:id="rId11"/>
    <p:sldId id="1059" r:id="rId12"/>
    <p:sldId id="1091" r:id="rId13"/>
    <p:sldId id="1092" r:id="rId14"/>
    <p:sldId id="1093" r:id="rId15"/>
    <p:sldId id="1094" r:id="rId16"/>
    <p:sldId id="1095" r:id="rId17"/>
    <p:sldId id="1096" r:id="rId18"/>
    <p:sldId id="1065" r:id="rId19"/>
    <p:sldId id="1045" r:id="rId20"/>
    <p:sldId id="1117" r:id="rId21"/>
    <p:sldId id="1111" r:id="rId22"/>
    <p:sldId id="1046" r:id="rId23"/>
    <p:sldId id="1052" r:id="rId24"/>
    <p:sldId id="1073" r:id="rId25"/>
    <p:sldId id="1048" r:id="rId26"/>
    <p:sldId id="1074" r:id="rId27"/>
    <p:sldId id="1077" r:id="rId28"/>
    <p:sldId id="1049" r:id="rId29"/>
    <p:sldId id="1053" r:id="rId30"/>
    <p:sldId id="1056" r:id="rId31"/>
    <p:sldId id="1044" r:id="rId32"/>
    <p:sldId id="976" r:id="rId33"/>
    <p:sldId id="1100" r:id="rId34"/>
    <p:sldId id="1114" r:id="rId35"/>
    <p:sldId id="981" r:id="rId36"/>
    <p:sldId id="1029" r:id="rId37"/>
    <p:sldId id="1101" r:id="rId38"/>
    <p:sldId id="1031" r:id="rId39"/>
    <p:sldId id="1033" r:id="rId40"/>
    <p:sldId id="986" r:id="rId41"/>
    <p:sldId id="1034" r:id="rId42"/>
    <p:sldId id="991" r:id="rId43"/>
    <p:sldId id="992" r:id="rId44"/>
    <p:sldId id="994" r:id="rId45"/>
    <p:sldId id="995" r:id="rId46"/>
    <p:sldId id="996" r:id="rId47"/>
    <p:sldId id="997" r:id="rId48"/>
    <p:sldId id="1115" r:id="rId49"/>
    <p:sldId id="999" r:id="rId50"/>
    <p:sldId id="1000" r:id="rId51"/>
    <p:sldId id="1001" r:id="rId52"/>
    <p:sldId id="1002" r:id="rId53"/>
    <p:sldId id="1050" r:id="rId54"/>
    <p:sldId id="1051" r:id="rId55"/>
    <p:sldId id="1004" r:id="rId56"/>
    <p:sldId id="1005" r:id="rId57"/>
    <p:sldId id="1010" r:id="rId58"/>
    <p:sldId id="1011" r:id="rId59"/>
    <p:sldId id="1012" r:id="rId60"/>
    <p:sldId id="1013" r:id="rId61"/>
    <p:sldId id="925" r:id="rId62"/>
    <p:sldId id="1016" r:id="rId63"/>
    <p:sldId id="887" r:id="rId64"/>
    <p:sldId id="101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286" autoAdjust="0"/>
    <p:restoredTop sz="95538" autoAdjust="0"/>
  </p:normalViewPr>
  <p:slideViewPr>
    <p:cSldViewPr snapToGrid="0" snapToObjects="1">
      <p:cViewPr>
        <p:scale>
          <a:sx n="75" d="100"/>
          <a:sy n="75" d="100"/>
        </p:scale>
        <p:origin x="-95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100" d="100"/>
          <a:sy n="100" d="100"/>
        </p:scale>
        <p:origin x="-1576"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2BF8D-7A37-41D5-A704-C50A7E5EB316}"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AD33AB4C-5B8B-4359-97AC-F44647C51C98}">
      <dgm:prSet phldrT="[Text]"/>
      <dgm:spPr/>
      <dgm:t>
        <a:bodyPr/>
        <a:lstStyle/>
        <a:p>
          <a:r>
            <a:rPr lang="en-US" dirty="0" smtClean="0"/>
            <a:t>Start strong</a:t>
          </a:r>
          <a:endParaRPr lang="en-US" dirty="0"/>
        </a:p>
      </dgm:t>
    </dgm:pt>
    <dgm:pt modelId="{358D4603-DA1E-42FB-8F70-02B565C9AA6F}" type="parTrans" cxnId="{8A8F9749-4C52-4C6E-A13E-845F02ED351F}">
      <dgm:prSet/>
      <dgm:spPr/>
      <dgm:t>
        <a:bodyPr/>
        <a:lstStyle/>
        <a:p>
          <a:endParaRPr lang="en-US"/>
        </a:p>
      </dgm:t>
    </dgm:pt>
    <dgm:pt modelId="{2C4AED03-1400-4967-84C6-D57D32282CA4}" type="sibTrans" cxnId="{8A8F9749-4C52-4C6E-A13E-845F02ED351F}">
      <dgm:prSet/>
      <dgm:spPr/>
      <dgm:t>
        <a:bodyPr/>
        <a:lstStyle/>
        <a:p>
          <a:endParaRPr lang="en-US"/>
        </a:p>
      </dgm:t>
    </dgm:pt>
    <dgm:pt modelId="{0B2844D1-1954-4C49-88CC-F82879A4E07C}">
      <dgm:prSet phldrT="[Text]"/>
      <dgm:spPr/>
      <dgm:t>
        <a:bodyPr/>
        <a:lstStyle/>
        <a:p>
          <a:r>
            <a:rPr lang="en-US" dirty="0" smtClean="0"/>
            <a:t>Read by third grade</a:t>
          </a:r>
          <a:endParaRPr lang="en-US" dirty="0"/>
        </a:p>
      </dgm:t>
    </dgm:pt>
    <dgm:pt modelId="{6A9B46D9-7489-4312-9B97-D95B401EB0D4}" type="parTrans" cxnId="{9F3BD0A0-A2DC-42FE-BECB-E4D612117D76}">
      <dgm:prSet/>
      <dgm:spPr/>
      <dgm:t>
        <a:bodyPr/>
        <a:lstStyle/>
        <a:p>
          <a:endParaRPr lang="en-US"/>
        </a:p>
      </dgm:t>
    </dgm:pt>
    <dgm:pt modelId="{A2259358-F796-416E-8B67-B7982FE8D497}" type="sibTrans" cxnId="{9F3BD0A0-A2DC-42FE-BECB-E4D612117D76}">
      <dgm:prSet/>
      <dgm:spPr/>
      <dgm:t>
        <a:bodyPr/>
        <a:lstStyle/>
        <a:p>
          <a:endParaRPr lang="en-US"/>
        </a:p>
      </dgm:t>
    </dgm:pt>
    <dgm:pt modelId="{E7EBD4C7-7C4A-44C0-B7C6-DF7FDF689E5F}">
      <dgm:prSet phldrT="[Text]"/>
      <dgm:spPr/>
      <dgm:t>
        <a:bodyPr/>
        <a:lstStyle/>
        <a:p>
          <a:r>
            <a:rPr lang="en-US" dirty="0" smtClean="0"/>
            <a:t>Meet or exceed standards</a:t>
          </a:r>
          <a:endParaRPr lang="en-US" dirty="0"/>
        </a:p>
      </dgm:t>
    </dgm:pt>
    <dgm:pt modelId="{7D89D5B5-653F-491B-9FF7-404EF3EDB407}" type="parTrans" cxnId="{7EB18F4B-4516-4802-A3B4-A0800E2A7FFB}">
      <dgm:prSet/>
      <dgm:spPr/>
      <dgm:t>
        <a:bodyPr/>
        <a:lstStyle/>
        <a:p>
          <a:endParaRPr lang="en-US"/>
        </a:p>
      </dgm:t>
    </dgm:pt>
    <dgm:pt modelId="{86098FA9-91D6-4D90-B6D7-5A12EE930053}" type="sibTrans" cxnId="{7EB18F4B-4516-4802-A3B4-A0800E2A7FFB}">
      <dgm:prSet/>
      <dgm:spPr/>
      <dgm:t>
        <a:bodyPr/>
        <a:lstStyle/>
        <a:p>
          <a:endParaRPr lang="en-US"/>
        </a:p>
      </dgm:t>
    </dgm:pt>
    <dgm:pt modelId="{FE72CFDC-8AB4-475A-B6A0-75BFD896DFF6}">
      <dgm:prSet/>
      <dgm:spPr/>
      <dgm:t>
        <a:bodyPr/>
        <a:lstStyle/>
        <a:p>
          <a:r>
            <a:rPr lang="en-US" dirty="0" smtClean="0"/>
            <a:t>Graduate ready</a:t>
          </a:r>
        </a:p>
        <a:p>
          <a:endParaRPr lang="en-US" dirty="0" smtClean="0"/>
        </a:p>
        <a:p>
          <a:endParaRPr lang="en-US" dirty="0"/>
        </a:p>
      </dgm:t>
    </dgm:pt>
    <dgm:pt modelId="{FA4E333C-7F9F-4491-80A3-9E3690F2A6F5}" type="parTrans" cxnId="{C5DD0366-1868-4756-B4D0-F138CEF6B8AB}">
      <dgm:prSet/>
      <dgm:spPr/>
      <dgm:t>
        <a:bodyPr/>
        <a:lstStyle/>
        <a:p>
          <a:endParaRPr lang="en-US"/>
        </a:p>
      </dgm:t>
    </dgm:pt>
    <dgm:pt modelId="{DBC2D193-6F20-41E3-AB0A-B99ED63E4A15}" type="sibTrans" cxnId="{C5DD0366-1868-4756-B4D0-F138CEF6B8AB}">
      <dgm:prSet/>
      <dgm:spPr/>
      <dgm:t>
        <a:bodyPr/>
        <a:lstStyle/>
        <a:p>
          <a:endParaRPr lang="en-US"/>
        </a:p>
      </dgm:t>
    </dgm:pt>
    <dgm:pt modelId="{E3E6284C-AF6B-4B1C-B7BC-B8DF46D34B8E}" type="pres">
      <dgm:prSet presAssocID="{F122BF8D-7A37-41D5-A704-C50A7E5EB316}" presName="rootnode" presStyleCnt="0">
        <dgm:presLayoutVars>
          <dgm:chMax/>
          <dgm:chPref/>
          <dgm:dir/>
          <dgm:animLvl val="lvl"/>
        </dgm:presLayoutVars>
      </dgm:prSet>
      <dgm:spPr/>
      <dgm:t>
        <a:bodyPr/>
        <a:lstStyle/>
        <a:p>
          <a:endParaRPr lang="en-US"/>
        </a:p>
      </dgm:t>
    </dgm:pt>
    <dgm:pt modelId="{F1EF95EF-E24F-4E46-ABCC-7A73897ACB5A}" type="pres">
      <dgm:prSet presAssocID="{AD33AB4C-5B8B-4359-97AC-F44647C51C98}" presName="composite" presStyleCnt="0"/>
      <dgm:spPr/>
    </dgm:pt>
    <dgm:pt modelId="{F1724C36-8812-4ECC-BE3F-A83D824C49EB}" type="pres">
      <dgm:prSet presAssocID="{AD33AB4C-5B8B-4359-97AC-F44647C51C98}" presName="LShape" presStyleLbl="alignNode1" presStyleIdx="0" presStyleCnt="7"/>
      <dgm:spPr>
        <a:solidFill>
          <a:schemeClr val="accent1"/>
        </a:solidFill>
        <a:ln>
          <a:solidFill>
            <a:schemeClr val="accent1"/>
          </a:solidFill>
        </a:ln>
      </dgm:spPr>
      <dgm:t>
        <a:bodyPr/>
        <a:lstStyle/>
        <a:p>
          <a:endParaRPr lang="en-US"/>
        </a:p>
      </dgm:t>
    </dgm:pt>
    <dgm:pt modelId="{C3DB05EF-E670-4DB8-A00E-4DA5EF8B39F1}" type="pres">
      <dgm:prSet presAssocID="{AD33AB4C-5B8B-4359-97AC-F44647C51C98}" presName="ParentText" presStyleLbl="revTx" presStyleIdx="0" presStyleCnt="4">
        <dgm:presLayoutVars>
          <dgm:chMax val="0"/>
          <dgm:chPref val="0"/>
          <dgm:bulletEnabled val="1"/>
        </dgm:presLayoutVars>
      </dgm:prSet>
      <dgm:spPr/>
      <dgm:t>
        <a:bodyPr/>
        <a:lstStyle/>
        <a:p>
          <a:endParaRPr lang="en-US"/>
        </a:p>
      </dgm:t>
    </dgm:pt>
    <dgm:pt modelId="{630D4DA5-49CA-4D73-A9D6-3924980B067C}" type="pres">
      <dgm:prSet presAssocID="{AD33AB4C-5B8B-4359-97AC-F44647C51C98}" presName="Triangle" presStyleLbl="alignNode1" presStyleIdx="1" presStyleCnt="7"/>
      <dgm:spPr/>
    </dgm:pt>
    <dgm:pt modelId="{CBB07F06-7D43-45DB-8EE6-10D130547AB0}" type="pres">
      <dgm:prSet presAssocID="{2C4AED03-1400-4967-84C6-D57D32282CA4}" presName="sibTrans" presStyleCnt="0"/>
      <dgm:spPr/>
    </dgm:pt>
    <dgm:pt modelId="{7266E64D-4553-4194-921D-7A67A87CFA5C}" type="pres">
      <dgm:prSet presAssocID="{2C4AED03-1400-4967-84C6-D57D32282CA4}" presName="space" presStyleCnt="0"/>
      <dgm:spPr/>
    </dgm:pt>
    <dgm:pt modelId="{126FEA26-CB0D-4289-9F69-B5DF254AFE57}" type="pres">
      <dgm:prSet presAssocID="{0B2844D1-1954-4C49-88CC-F82879A4E07C}" presName="composite" presStyleCnt="0"/>
      <dgm:spPr/>
    </dgm:pt>
    <dgm:pt modelId="{3D6BEC09-21E4-4DE2-8577-140F47074F34}" type="pres">
      <dgm:prSet presAssocID="{0B2844D1-1954-4C49-88CC-F82879A4E07C}" presName="LShape" presStyleLbl="alignNode1" presStyleIdx="2" presStyleCnt="7"/>
      <dgm:spPr/>
    </dgm:pt>
    <dgm:pt modelId="{358D7388-0232-41FB-95A4-EF70A9DD9187}" type="pres">
      <dgm:prSet presAssocID="{0B2844D1-1954-4C49-88CC-F82879A4E07C}" presName="ParentText" presStyleLbl="revTx" presStyleIdx="1" presStyleCnt="4">
        <dgm:presLayoutVars>
          <dgm:chMax val="0"/>
          <dgm:chPref val="0"/>
          <dgm:bulletEnabled val="1"/>
        </dgm:presLayoutVars>
      </dgm:prSet>
      <dgm:spPr/>
      <dgm:t>
        <a:bodyPr/>
        <a:lstStyle/>
        <a:p>
          <a:endParaRPr lang="en-US"/>
        </a:p>
      </dgm:t>
    </dgm:pt>
    <dgm:pt modelId="{41E21D0E-C291-46D6-932A-4C5DF1E0E73B}" type="pres">
      <dgm:prSet presAssocID="{0B2844D1-1954-4C49-88CC-F82879A4E07C}" presName="Triangle" presStyleLbl="alignNode1" presStyleIdx="3" presStyleCnt="7"/>
      <dgm:spPr>
        <a:solidFill>
          <a:schemeClr val="accent6"/>
        </a:solidFill>
        <a:ln>
          <a:solidFill>
            <a:schemeClr val="accent6"/>
          </a:solidFill>
        </a:ln>
      </dgm:spPr>
      <dgm:t>
        <a:bodyPr/>
        <a:lstStyle/>
        <a:p>
          <a:endParaRPr lang="en-US"/>
        </a:p>
      </dgm:t>
    </dgm:pt>
    <dgm:pt modelId="{607B00D2-055E-4662-AE6B-9A9DF7E1BDBC}" type="pres">
      <dgm:prSet presAssocID="{A2259358-F796-416E-8B67-B7982FE8D497}" presName="sibTrans" presStyleCnt="0"/>
      <dgm:spPr/>
    </dgm:pt>
    <dgm:pt modelId="{1CF6B5C4-B761-415A-96F5-B2D48428B93D}" type="pres">
      <dgm:prSet presAssocID="{A2259358-F796-416E-8B67-B7982FE8D497}" presName="space" presStyleCnt="0"/>
      <dgm:spPr/>
    </dgm:pt>
    <dgm:pt modelId="{8E8F8CC4-FF12-4610-B16C-32AC6E0E757E}" type="pres">
      <dgm:prSet presAssocID="{E7EBD4C7-7C4A-44C0-B7C6-DF7FDF689E5F}" presName="composite" presStyleCnt="0"/>
      <dgm:spPr/>
    </dgm:pt>
    <dgm:pt modelId="{7AE7E1F1-35B2-428E-9286-C05A97074D80}" type="pres">
      <dgm:prSet presAssocID="{E7EBD4C7-7C4A-44C0-B7C6-DF7FDF689E5F}" presName="LShape" presStyleLbl="alignNode1" presStyleIdx="4" presStyleCnt="7"/>
      <dgm:spPr>
        <a:solidFill>
          <a:schemeClr val="accent5"/>
        </a:solidFill>
        <a:ln>
          <a:solidFill>
            <a:schemeClr val="accent5"/>
          </a:solidFill>
        </a:ln>
      </dgm:spPr>
      <dgm:t>
        <a:bodyPr/>
        <a:lstStyle/>
        <a:p>
          <a:endParaRPr lang="en-US"/>
        </a:p>
      </dgm:t>
    </dgm:pt>
    <dgm:pt modelId="{1991D975-95E2-4371-A19D-DFC936C90076}" type="pres">
      <dgm:prSet presAssocID="{E7EBD4C7-7C4A-44C0-B7C6-DF7FDF689E5F}" presName="ParentText" presStyleLbl="revTx" presStyleIdx="2" presStyleCnt="4">
        <dgm:presLayoutVars>
          <dgm:chMax val="0"/>
          <dgm:chPref val="0"/>
          <dgm:bulletEnabled val="1"/>
        </dgm:presLayoutVars>
      </dgm:prSet>
      <dgm:spPr/>
      <dgm:t>
        <a:bodyPr/>
        <a:lstStyle/>
        <a:p>
          <a:endParaRPr lang="en-US"/>
        </a:p>
      </dgm:t>
    </dgm:pt>
    <dgm:pt modelId="{7D623388-1920-4708-8B28-E7409FAAEC81}" type="pres">
      <dgm:prSet presAssocID="{E7EBD4C7-7C4A-44C0-B7C6-DF7FDF689E5F}" presName="Triangle" presStyleLbl="alignNode1" presStyleIdx="5" presStyleCnt="7"/>
      <dgm:spPr/>
    </dgm:pt>
    <dgm:pt modelId="{207AB9DE-ADFB-421A-8A24-709AE54E0E23}" type="pres">
      <dgm:prSet presAssocID="{86098FA9-91D6-4D90-B6D7-5A12EE930053}" presName="sibTrans" presStyleCnt="0"/>
      <dgm:spPr/>
    </dgm:pt>
    <dgm:pt modelId="{F7E50699-3C24-4942-A488-2D8FB48A3532}" type="pres">
      <dgm:prSet presAssocID="{86098FA9-91D6-4D90-B6D7-5A12EE930053}" presName="space" presStyleCnt="0"/>
      <dgm:spPr/>
    </dgm:pt>
    <dgm:pt modelId="{621A3C00-94CF-4497-8F1B-CB59698BA9C9}" type="pres">
      <dgm:prSet presAssocID="{FE72CFDC-8AB4-475A-B6A0-75BFD896DFF6}" presName="composite" presStyleCnt="0"/>
      <dgm:spPr/>
    </dgm:pt>
    <dgm:pt modelId="{32B4AA30-7115-47DE-9932-FCDDCFD3730A}" type="pres">
      <dgm:prSet presAssocID="{FE72CFDC-8AB4-475A-B6A0-75BFD896DFF6}" presName="LShape" presStyleLbl="alignNode1" presStyleIdx="6" presStyleCnt="7"/>
      <dgm:spPr/>
    </dgm:pt>
    <dgm:pt modelId="{EA601C52-7AD8-4398-9F55-E4BFA197F220}" type="pres">
      <dgm:prSet presAssocID="{FE72CFDC-8AB4-475A-B6A0-75BFD896DFF6}" presName="ParentText" presStyleLbl="revTx" presStyleIdx="3" presStyleCnt="4">
        <dgm:presLayoutVars>
          <dgm:chMax val="0"/>
          <dgm:chPref val="0"/>
          <dgm:bulletEnabled val="1"/>
        </dgm:presLayoutVars>
      </dgm:prSet>
      <dgm:spPr/>
      <dgm:t>
        <a:bodyPr/>
        <a:lstStyle/>
        <a:p>
          <a:endParaRPr lang="en-US"/>
        </a:p>
      </dgm:t>
    </dgm:pt>
  </dgm:ptLst>
  <dgm:cxnLst>
    <dgm:cxn modelId="{FB1C8ECD-5263-0649-A065-FC752EDA9A51}" type="presOf" srcId="{F122BF8D-7A37-41D5-A704-C50A7E5EB316}" destId="{E3E6284C-AF6B-4B1C-B7BC-B8DF46D34B8E}" srcOrd="0" destOrd="0" presId="urn:microsoft.com/office/officeart/2009/3/layout/StepUpProcess"/>
    <dgm:cxn modelId="{7EB18F4B-4516-4802-A3B4-A0800E2A7FFB}" srcId="{F122BF8D-7A37-41D5-A704-C50A7E5EB316}" destId="{E7EBD4C7-7C4A-44C0-B7C6-DF7FDF689E5F}" srcOrd="2" destOrd="0" parTransId="{7D89D5B5-653F-491B-9FF7-404EF3EDB407}" sibTransId="{86098FA9-91D6-4D90-B6D7-5A12EE930053}"/>
    <dgm:cxn modelId="{C5DD0366-1868-4756-B4D0-F138CEF6B8AB}" srcId="{F122BF8D-7A37-41D5-A704-C50A7E5EB316}" destId="{FE72CFDC-8AB4-475A-B6A0-75BFD896DFF6}" srcOrd="3" destOrd="0" parTransId="{FA4E333C-7F9F-4491-80A3-9E3690F2A6F5}" sibTransId="{DBC2D193-6F20-41E3-AB0A-B99ED63E4A15}"/>
    <dgm:cxn modelId="{8A8F9749-4C52-4C6E-A13E-845F02ED351F}" srcId="{F122BF8D-7A37-41D5-A704-C50A7E5EB316}" destId="{AD33AB4C-5B8B-4359-97AC-F44647C51C98}" srcOrd="0" destOrd="0" parTransId="{358D4603-DA1E-42FB-8F70-02B565C9AA6F}" sibTransId="{2C4AED03-1400-4967-84C6-D57D32282CA4}"/>
    <dgm:cxn modelId="{1955C2DB-7B01-FF4B-8757-FD92AA278E5F}" type="presOf" srcId="{FE72CFDC-8AB4-475A-B6A0-75BFD896DFF6}" destId="{EA601C52-7AD8-4398-9F55-E4BFA197F220}" srcOrd="0" destOrd="0" presId="urn:microsoft.com/office/officeart/2009/3/layout/StepUpProcess"/>
    <dgm:cxn modelId="{094A568E-0F68-FD4A-B6B0-159FFF1BCC2D}" type="presOf" srcId="{E7EBD4C7-7C4A-44C0-B7C6-DF7FDF689E5F}" destId="{1991D975-95E2-4371-A19D-DFC936C90076}" srcOrd="0" destOrd="0" presId="urn:microsoft.com/office/officeart/2009/3/layout/StepUpProcess"/>
    <dgm:cxn modelId="{9CC027C2-E74C-0C43-BC04-738790C3B8BE}" type="presOf" srcId="{AD33AB4C-5B8B-4359-97AC-F44647C51C98}" destId="{C3DB05EF-E670-4DB8-A00E-4DA5EF8B39F1}" srcOrd="0" destOrd="0" presId="urn:microsoft.com/office/officeart/2009/3/layout/StepUpProcess"/>
    <dgm:cxn modelId="{E246A5D0-3A14-BA40-B3CF-DB64F8F5934B}" type="presOf" srcId="{0B2844D1-1954-4C49-88CC-F82879A4E07C}" destId="{358D7388-0232-41FB-95A4-EF70A9DD9187}" srcOrd="0" destOrd="0" presId="urn:microsoft.com/office/officeart/2009/3/layout/StepUpProcess"/>
    <dgm:cxn modelId="{9F3BD0A0-A2DC-42FE-BECB-E4D612117D76}" srcId="{F122BF8D-7A37-41D5-A704-C50A7E5EB316}" destId="{0B2844D1-1954-4C49-88CC-F82879A4E07C}" srcOrd="1" destOrd="0" parTransId="{6A9B46D9-7489-4312-9B97-D95B401EB0D4}" sibTransId="{A2259358-F796-416E-8B67-B7982FE8D497}"/>
    <dgm:cxn modelId="{562FFFE2-E39F-0B45-BCE9-46445646650F}" type="presParOf" srcId="{E3E6284C-AF6B-4B1C-B7BC-B8DF46D34B8E}" destId="{F1EF95EF-E24F-4E46-ABCC-7A73897ACB5A}" srcOrd="0" destOrd="0" presId="urn:microsoft.com/office/officeart/2009/3/layout/StepUpProcess"/>
    <dgm:cxn modelId="{B66B592B-D6C8-F142-A3BD-BEDB7DF30BFC}" type="presParOf" srcId="{F1EF95EF-E24F-4E46-ABCC-7A73897ACB5A}" destId="{F1724C36-8812-4ECC-BE3F-A83D824C49EB}" srcOrd="0" destOrd="0" presId="urn:microsoft.com/office/officeart/2009/3/layout/StepUpProcess"/>
    <dgm:cxn modelId="{F3705FA1-875F-8A49-8268-7D9458D01746}" type="presParOf" srcId="{F1EF95EF-E24F-4E46-ABCC-7A73897ACB5A}" destId="{C3DB05EF-E670-4DB8-A00E-4DA5EF8B39F1}" srcOrd="1" destOrd="0" presId="urn:microsoft.com/office/officeart/2009/3/layout/StepUpProcess"/>
    <dgm:cxn modelId="{1CF89A2F-859C-D342-BB27-96B82CEC9887}" type="presParOf" srcId="{F1EF95EF-E24F-4E46-ABCC-7A73897ACB5A}" destId="{630D4DA5-49CA-4D73-A9D6-3924980B067C}" srcOrd="2" destOrd="0" presId="urn:microsoft.com/office/officeart/2009/3/layout/StepUpProcess"/>
    <dgm:cxn modelId="{677CA447-E21E-6E4E-9EF8-FFD26105ABD9}" type="presParOf" srcId="{E3E6284C-AF6B-4B1C-B7BC-B8DF46D34B8E}" destId="{CBB07F06-7D43-45DB-8EE6-10D130547AB0}" srcOrd="1" destOrd="0" presId="urn:microsoft.com/office/officeart/2009/3/layout/StepUpProcess"/>
    <dgm:cxn modelId="{68604024-D937-7848-9501-B82D148F1EAB}" type="presParOf" srcId="{CBB07F06-7D43-45DB-8EE6-10D130547AB0}" destId="{7266E64D-4553-4194-921D-7A67A87CFA5C}" srcOrd="0" destOrd="0" presId="urn:microsoft.com/office/officeart/2009/3/layout/StepUpProcess"/>
    <dgm:cxn modelId="{94808AE0-014D-9548-A010-857E003818EC}" type="presParOf" srcId="{E3E6284C-AF6B-4B1C-B7BC-B8DF46D34B8E}" destId="{126FEA26-CB0D-4289-9F69-B5DF254AFE57}" srcOrd="2" destOrd="0" presId="urn:microsoft.com/office/officeart/2009/3/layout/StepUpProcess"/>
    <dgm:cxn modelId="{42A0142A-6408-5743-B391-152CEC72CD44}" type="presParOf" srcId="{126FEA26-CB0D-4289-9F69-B5DF254AFE57}" destId="{3D6BEC09-21E4-4DE2-8577-140F47074F34}" srcOrd="0" destOrd="0" presId="urn:microsoft.com/office/officeart/2009/3/layout/StepUpProcess"/>
    <dgm:cxn modelId="{E1E4DEB6-C6B6-DD40-AC87-A558B769667F}" type="presParOf" srcId="{126FEA26-CB0D-4289-9F69-B5DF254AFE57}" destId="{358D7388-0232-41FB-95A4-EF70A9DD9187}" srcOrd="1" destOrd="0" presId="urn:microsoft.com/office/officeart/2009/3/layout/StepUpProcess"/>
    <dgm:cxn modelId="{E75CE3BC-6A28-1E40-9FB2-71E0E9363C60}" type="presParOf" srcId="{126FEA26-CB0D-4289-9F69-B5DF254AFE57}" destId="{41E21D0E-C291-46D6-932A-4C5DF1E0E73B}" srcOrd="2" destOrd="0" presId="urn:microsoft.com/office/officeart/2009/3/layout/StepUpProcess"/>
    <dgm:cxn modelId="{752DAA64-432F-A441-A685-71A5951A5F7B}" type="presParOf" srcId="{E3E6284C-AF6B-4B1C-B7BC-B8DF46D34B8E}" destId="{607B00D2-055E-4662-AE6B-9A9DF7E1BDBC}" srcOrd="3" destOrd="0" presId="urn:microsoft.com/office/officeart/2009/3/layout/StepUpProcess"/>
    <dgm:cxn modelId="{465F1DB2-8839-E047-B3E5-90A0717A3AB4}" type="presParOf" srcId="{607B00D2-055E-4662-AE6B-9A9DF7E1BDBC}" destId="{1CF6B5C4-B761-415A-96F5-B2D48428B93D}" srcOrd="0" destOrd="0" presId="urn:microsoft.com/office/officeart/2009/3/layout/StepUpProcess"/>
    <dgm:cxn modelId="{E835F2B5-EFA7-654D-91B9-A027A50F2752}" type="presParOf" srcId="{E3E6284C-AF6B-4B1C-B7BC-B8DF46D34B8E}" destId="{8E8F8CC4-FF12-4610-B16C-32AC6E0E757E}" srcOrd="4" destOrd="0" presId="urn:microsoft.com/office/officeart/2009/3/layout/StepUpProcess"/>
    <dgm:cxn modelId="{79BD31BF-F73F-E341-AE87-4D70EAAC600F}" type="presParOf" srcId="{8E8F8CC4-FF12-4610-B16C-32AC6E0E757E}" destId="{7AE7E1F1-35B2-428E-9286-C05A97074D80}" srcOrd="0" destOrd="0" presId="urn:microsoft.com/office/officeart/2009/3/layout/StepUpProcess"/>
    <dgm:cxn modelId="{8BFEE213-6626-7A45-81F1-A8ED46C9B0FD}" type="presParOf" srcId="{8E8F8CC4-FF12-4610-B16C-32AC6E0E757E}" destId="{1991D975-95E2-4371-A19D-DFC936C90076}" srcOrd="1" destOrd="0" presId="urn:microsoft.com/office/officeart/2009/3/layout/StepUpProcess"/>
    <dgm:cxn modelId="{ABDF8646-9130-0248-9B55-932C04219838}" type="presParOf" srcId="{8E8F8CC4-FF12-4610-B16C-32AC6E0E757E}" destId="{7D623388-1920-4708-8B28-E7409FAAEC81}" srcOrd="2" destOrd="0" presId="urn:microsoft.com/office/officeart/2009/3/layout/StepUpProcess"/>
    <dgm:cxn modelId="{8E29D898-7209-8A4F-8700-5CAFFE417598}" type="presParOf" srcId="{E3E6284C-AF6B-4B1C-B7BC-B8DF46D34B8E}" destId="{207AB9DE-ADFB-421A-8A24-709AE54E0E23}" srcOrd="5" destOrd="0" presId="urn:microsoft.com/office/officeart/2009/3/layout/StepUpProcess"/>
    <dgm:cxn modelId="{BAF41688-C022-7C43-85FF-A7A5A870FA72}" type="presParOf" srcId="{207AB9DE-ADFB-421A-8A24-709AE54E0E23}" destId="{F7E50699-3C24-4942-A488-2D8FB48A3532}" srcOrd="0" destOrd="0" presId="urn:microsoft.com/office/officeart/2009/3/layout/StepUpProcess"/>
    <dgm:cxn modelId="{236F9F3F-0DC3-9345-97DA-C5EF7B7AC8CE}" type="presParOf" srcId="{E3E6284C-AF6B-4B1C-B7BC-B8DF46D34B8E}" destId="{621A3C00-94CF-4497-8F1B-CB59698BA9C9}" srcOrd="6" destOrd="0" presId="urn:microsoft.com/office/officeart/2009/3/layout/StepUpProcess"/>
    <dgm:cxn modelId="{093C7152-E990-694D-9592-2FD51AD6C96D}" type="presParOf" srcId="{621A3C00-94CF-4497-8F1B-CB59698BA9C9}" destId="{32B4AA30-7115-47DE-9932-FCDDCFD3730A}" srcOrd="0" destOrd="0" presId="urn:microsoft.com/office/officeart/2009/3/layout/StepUpProcess"/>
    <dgm:cxn modelId="{98159514-BD98-8A49-A32C-C4E772ECB98D}" type="presParOf" srcId="{621A3C00-94CF-4497-8F1B-CB59698BA9C9}" destId="{EA601C52-7AD8-4398-9F55-E4BFA197F22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C04563-D9D3-479E-BA2A-AD720193212C}"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C3B5C6BF-D5A1-4856-9F0D-4CCC6624731D}">
      <dgm:prSet phldrT="[Text]" custT="1"/>
      <dgm:spPr/>
      <dgm:t>
        <a:bodyPr/>
        <a:lstStyle/>
        <a:p>
          <a:r>
            <a:rPr lang="en-US" sz="1800" dirty="0" smtClean="0"/>
            <a:t>…and…</a:t>
          </a:r>
          <a:endParaRPr lang="en-US" sz="1800" dirty="0"/>
        </a:p>
      </dgm:t>
    </dgm:pt>
    <dgm:pt modelId="{96C5594A-D886-44A8-A89C-AB02CE8ED4A3}" type="parTrans" cxnId="{1618599B-60C3-4018-80CE-E6B6C687E68A}">
      <dgm:prSet/>
      <dgm:spPr/>
      <dgm:t>
        <a:bodyPr/>
        <a:lstStyle/>
        <a:p>
          <a:endParaRPr lang="en-US"/>
        </a:p>
      </dgm:t>
    </dgm:pt>
    <dgm:pt modelId="{C58707BD-CE45-4B62-9405-B393B8D39BA1}" type="sibTrans" cxnId="{1618599B-60C3-4018-80CE-E6B6C687E68A}">
      <dgm:prSet/>
      <dgm:spPr/>
      <dgm:t>
        <a:bodyPr/>
        <a:lstStyle/>
        <a:p>
          <a:endParaRPr lang="en-US"/>
        </a:p>
      </dgm:t>
    </dgm:pt>
    <dgm:pt modelId="{056731FF-8784-4ADF-8736-8AA1FEC8F5CE}">
      <dgm:prSet phldrT="[Text]" custT="1"/>
      <dgm:spPr/>
      <dgm:t>
        <a:bodyPr/>
        <a:lstStyle/>
        <a:p>
          <a:r>
            <a:rPr lang="en-US" sz="1800" dirty="0" smtClean="0"/>
            <a:t>Every Family</a:t>
          </a:r>
          <a:endParaRPr lang="en-US" sz="1800" dirty="0"/>
        </a:p>
      </dgm:t>
    </dgm:pt>
    <dgm:pt modelId="{79CF7E44-8134-45DE-A22F-D3897128A37F}" type="parTrans" cxnId="{80E276CC-A153-4C11-823A-B6CA13E48115}">
      <dgm:prSet/>
      <dgm:spPr/>
      <dgm:t>
        <a:bodyPr/>
        <a:lstStyle/>
        <a:p>
          <a:endParaRPr lang="en-US"/>
        </a:p>
      </dgm:t>
    </dgm:pt>
    <dgm:pt modelId="{BEBD786B-02A0-4375-B9D4-C53E4C2D71B7}" type="sibTrans" cxnId="{80E276CC-A153-4C11-823A-B6CA13E48115}">
      <dgm:prSet/>
      <dgm:spPr/>
      <dgm:t>
        <a:bodyPr/>
        <a:lstStyle/>
        <a:p>
          <a:endParaRPr lang="en-US"/>
        </a:p>
      </dgm:t>
    </dgm:pt>
    <dgm:pt modelId="{F6D5942A-494E-4A8F-9F5E-4A37A9A897CA}" type="pres">
      <dgm:prSet presAssocID="{46C04563-D9D3-479E-BA2A-AD720193212C}" presName="compositeShape" presStyleCnt="0">
        <dgm:presLayoutVars>
          <dgm:chMax val="2"/>
          <dgm:dir/>
          <dgm:resizeHandles val="exact"/>
        </dgm:presLayoutVars>
      </dgm:prSet>
      <dgm:spPr/>
      <dgm:t>
        <a:bodyPr/>
        <a:lstStyle/>
        <a:p>
          <a:endParaRPr lang="en-US"/>
        </a:p>
      </dgm:t>
    </dgm:pt>
    <dgm:pt modelId="{D560F71D-75D5-40B3-AC32-6B8896820EC0}" type="pres">
      <dgm:prSet presAssocID="{46C04563-D9D3-479E-BA2A-AD720193212C}" presName="ribbon" presStyleLbl="node1" presStyleIdx="0" presStyleCnt="1" custScaleX="114734" custLinFactNeighborX="-1603" custLinFactNeighborY="-1335"/>
      <dgm:spPr>
        <a:solidFill>
          <a:schemeClr val="accent1">
            <a:lumMod val="60000"/>
            <a:lumOff val="40000"/>
          </a:schemeClr>
        </a:solidFill>
      </dgm:spPr>
    </dgm:pt>
    <dgm:pt modelId="{81111310-C0A8-483A-AD4A-9047C818FDE0}" type="pres">
      <dgm:prSet presAssocID="{46C04563-D9D3-479E-BA2A-AD720193212C}" presName="leftArrowText" presStyleLbl="node1" presStyleIdx="0" presStyleCnt="1">
        <dgm:presLayoutVars>
          <dgm:chMax val="0"/>
          <dgm:bulletEnabled val="1"/>
        </dgm:presLayoutVars>
      </dgm:prSet>
      <dgm:spPr/>
      <dgm:t>
        <a:bodyPr/>
        <a:lstStyle/>
        <a:p>
          <a:endParaRPr lang="en-US"/>
        </a:p>
      </dgm:t>
    </dgm:pt>
    <dgm:pt modelId="{6EB5706E-28CD-4861-BAC2-89A16E4FEEB6}" type="pres">
      <dgm:prSet presAssocID="{46C04563-D9D3-479E-BA2A-AD720193212C}" presName="rightArrowText" presStyleLbl="node1" presStyleIdx="0" presStyleCnt="1">
        <dgm:presLayoutVars>
          <dgm:chMax val="0"/>
          <dgm:bulletEnabled val="1"/>
        </dgm:presLayoutVars>
      </dgm:prSet>
      <dgm:spPr/>
      <dgm:t>
        <a:bodyPr/>
        <a:lstStyle/>
        <a:p>
          <a:endParaRPr lang="en-US"/>
        </a:p>
      </dgm:t>
    </dgm:pt>
  </dgm:ptLst>
  <dgm:cxnLst>
    <dgm:cxn modelId="{1618599B-60C3-4018-80CE-E6B6C687E68A}" srcId="{46C04563-D9D3-479E-BA2A-AD720193212C}" destId="{C3B5C6BF-D5A1-4856-9F0D-4CCC6624731D}" srcOrd="0" destOrd="0" parTransId="{96C5594A-D886-44A8-A89C-AB02CE8ED4A3}" sibTransId="{C58707BD-CE45-4B62-9405-B393B8D39BA1}"/>
    <dgm:cxn modelId="{4639C28C-BBB6-4E49-9FA5-59D72BDBCFA8}" type="presOf" srcId="{46C04563-D9D3-479E-BA2A-AD720193212C}" destId="{F6D5942A-494E-4A8F-9F5E-4A37A9A897CA}" srcOrd="0" destOrd="0" presId="urn:microsoft.com/office/officeart/2005/8/layout/arrow6"/>
    <dgm:cxn modelId="{0D16DEB1-8467-D740-9244-43281BEF59FE}" type="presOf" srcId="{056731FF-8784-4ADF-8736-8AA1FEC8F5CE}" destId="{6EB5706E-28CD-4861-BAC2-89A16E4FEEB6}" srcOrd="0" destOrd="0" presId="urn:microsoft.com/office/officeart/2005/8/layout/arrow6"/>
    <dgm:cxn modelId="{80E276CC-A153-4C11-823A-B6CA13E48115}" srcId="{46C04563-D9D3-479E-BA2A-AD720193212C}" destId="{056731FF-8784-4ADF-8736-8AA1FEC8F5CE}" srcOrd="1" destOrd="0" parTransId="{79CF7E44-8134-45DE-A22F-D3897128A37F}" sibTransId="{BEBD786B-02A0-4375-B9D4-C53E4C2D71B7}"/>
    <dgm:cxn modelId="{0542DD89-25CC-9F40-A0CC-44801637933F}" type="presOf" srcId="{C3B5C6BF-D5A1-4856-9F0D-4CCC6624731D}" destId="{81111310-C0A8-483A-AD4A-9047C818FDE0}" srcOrd="0" destOrd="0" presId="urn:microsoft.com/office/officeart/2005/8/layout/arrow6"/>
    <dgm:cxn modelId="{6009B491-D667-6340-B2A9-C52E768CF9A8}" type="presParOf" srcId="{F6D5942A-494E-4A8F-9F5E-4A37A9A897CA}" destId="{D560F71D-75D5-40B3-AC32-6B8896820EC0}" srcOrd="0" destOrd="0" presId="urn:microsoft.com/office/officeart/2005/8/layout/arrow6"/>
    <dgm:cxn modelId="{54C8351E-F801-BA4E-B9E3-F50045913420}" type="presParOf" srcId="{F6D5942A-494E-4A8F-9F5E-4A37A9A897CA}" destId="{81111310-C0A8-483A-AD4A-9047C818FDE0}" srcOrd="1" destOrd="0" presId="urn:microsoft.com/office/officeart/2005/8/layout/arrow6"/>
    <dgm:cxn modelId="{96A404DD-9299-5E46-94AE-7832D93F3094}" type="presParOf" srcId="{F6D5942A-494E-4A8F-9F5E-4A37A9A897CA}" destId="{6EB5706E-28CD-4861-BAC2-89A16E4FEEB6}"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9AC77D-C8CF-46F5-9DAC-339BD5F5D78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1FF72229-0775-4CC5-9E2E-78D2BF82AF1B}">
      <dgm:prSet phldrT="[Text]" custT="1"/>
      <dgm:spPr/>
      <dgm:t>
        <a:bodyPr/>
        <a:lstStyle/>
        <a:p>
          <a:r>
            <a:rPr lang="en-US" sz="2400" dirty="0" smtClean="0"/>
            <a:t>Disorientation/Disequilibrium</a:t>
          </a:r>
          <a:endParaRPr lang="en-US" sz="2400" dirty="0"/>
        </a:p>
      </dgm:t>
    </dgm:pt>
    <dgm:pt modelId="{A1ADAF62-ADB3-4977-AE3A-76C137EA6EFA}" type="parTrans" cxnId="{FBD7032B-91B1-4480-81DA-5D8456F1BDCC}">
      <dgm:prSet/>
      <dgm:spPr/>
      <dgm:t>
        <a:bodyPr/>
        <a:lstStyle/>
        <a:p>
          <a:endParaRPr lang="en-US"/>
        </a:p>
      </dgm:t>
    </dgm:pt>
    <dgm:pt modelId="{1AAD08E6-AC7F-4B00-ADEC-BB2747FFF8BF}" type="sibTrans" cxnId="{FBD7032B-91B1-4480-81DA-5D8456F1BDCC}">
      <dgm:prSet/>
      <dgm:spPr/>
      <dgm:t>
        <a:bodyPr/>
        <a:lstStyle/>
        <a:p>
          <a:endParaRPr lang="en-US" dirty="0"/>
        </a:p>
      </dgm:t>
    </dgm:pt>
    <dgm:pt modelId="{AD90BA6A-04AB-4603-B178-454CBD4B15E0}">
      <dgm:prSet phldrT="[Text]" custT="1"/>
      <dgm:spPr/>
      <dgm:t>
        <a:bodyPr/>
        <a:lstStyle/>
        <a:p>
          <a:r>
            <a:rPr lang="en-US" sz="2400" dirty="0" smtClean="0">
              <a:solidFill>
                <a:schemeClr val="bg1"/>
              </a:solidFill>
            </a:rPr>
            <a:t>Searching</a:t>
          </a:r>
          <a:endParaRPr lang="en-US" sz="2400" dirty="0">
            <a:solidFill>
              <a:schemeClr val="bg1"/>
            </a:solidFill>
          </a:endParaRPr>
        </a:p>
      </dgm:t>
    </dgm:pt>
    <dgm:pt modelId="{9B8F3DC0-2AA6-4266-ACF6-44C6A78B02C4}" type="parTrans" cxnId="{9A0703FC-166D-40B3-A233-32362951A6F3}">
      <dgm:prSet/>
      <dgm:spPr/>
      <dgm:t>
        <a:bodyPr/>
        <a:lstStyle/>
        <a:p>
          <a:endParaRPr lang="en-US"/>
        </a:p>
      </dgm:t>
    </dgm:pt>
    <dgm:pt modelId="{C5342A37-5BC5-4BF2-9132-218A49A6D75D}" type="sibTrans" cxnId="{9A0703FC-166D-40B3-A233-32362951A6F3}">
      <dgm:prSet/>
      <dgm:spPr/>
      <dgm:t>
        <a:bodyPr/>
        <a:lstStyle/>
        <a:p>
          <a:endParaRPr lang="en-US" dirty="0"/>
        </a:p>
      </dgm:t>
    </dgm:pt>
    <dgm:pt modelId="{EEBB1F09-2358-4CF4-8182-CDAA4D65E11A}">
      <dgm:prSet phldrT="[Text]" custT="1"/>
      <dgm:spPr/>
      <dgm:t>
        <a:bodyPr/>
        <a:lstStyle/>
        <a:p>
          <a:r>
            <a:rPr lang="en-US" sz="2400" dirty="0" smtClean="0"/>
            <a:t>Acknowledgement</a:t>
          </a:r>
          <a:endParaRPr lang="en-US" sz="2400" dirty="0"/>
        </a:p>
      </dgm:t>
    </dgm:pt>
    <dgm:pt modelId="{E7A8EF8A-F363-49D3-9387-D422508BABA1}" type="parTrans" cxnId="{0BA8026D-3DCA-4686-AFE5-69566C392666}">
      <dgm:prSet/>
      <dgm:spPr/>
      <dgm:t>
        <a:bodyPr/>
        <a:lstStyle/>
        <a:p>
          <a:endParaRPr lang="en-US"/>
        </a:p>
      </dgm:t>
    </dgm:pt>
    <dgm:pt modelId="{D8D340E2-5B70-4FCC-8910-3480757A1645}" type="sibTrans" cxnId="{0BA8026D-3DCA-4686-AFE5-69566C392666}">
      <dgm:prSet/>
      <dgm:spPr/>
      <dgm:t>
        <a:bodyPr/>
        <a:lstStyle/>
        <a:p>
          <a:endParaRPr lang="en-US" dirty="0"/>
        </a:p>
      </dgm:t>
    </dgm:pt>
    <dgm:pt modelId="{80BD6E60-7EF4-4DCA-A6AD-3C3606FBCF3D}">
      <dgm:prSet phldrT="[Text]" custT="1"/>
      <dgm:spPr/>
      <dgm:t>
        <a:bodyPr/>
        <a:lstStyle/>
        <a:p>
          <a:r>
            <a:rPr lang="en-US" sz="2400" dirty="0" smtClean="0"/>
            <a:t>Recovery</a:t>
          </a:r>
          <a:endParaRPr lang="en-US" sz="2400" dirty="0"/>
        </a:p>
      </dgm:t>
    </dgm:pt>
    <dgm:pt modelId="{44BF4EFC-5825-4818-AE7B-20CE18057CDB}" type="parTrans" cxnId="{30123D50-E28F-49E0-85FA-641AFED59F48}">
      <dgm:prSet/>
      <dgm:spPr/>
      <dgm:t>
        <a:bodyPr/>
        <a:lstStyle/>
        <a:p>
          <a:endParaRPr lang="en-US"/>
        </a:p>
      </dgm:t>
    </dgm:pt>
    <dgm:pt modelId="{3789FDE3-984C-40E8-B1B6-EB19DFF54C2F}" type="sibTrans" cxnId="{30123D50-E28F-49E0-85FA-641AFED59F48}">
      <dgm:prSet/>
      <dgm:spPr/>
      <dgm:t>
        <a:bodyPr/>
        <a:lstStyle/>
        <a:p>
          <a:endParaRPr lang="en-US" dirty="0"/>
        </a:p>
      </dgm:t>
    </dgm:pt>
    <dgm:pt modelId="{01B37C4D-08DC-4662-9B66-FF3769534E56}">
      <dgm:prSet phldrT="[Text]" custT="1"/>
      <dgm:spPr/>
      <dgm:t>
        <a:bodyPr/>
        <a:lstStyle/>
        <a:p>
          <a:r>
            <a:rPr lang="en-US" sz="2400" dirty="0" smtClean="0"/>
            <a:t>Maintenance</a:t>
          </a:r>
          <a:endParaRPr lang="en-US" sz="2400" dirty="0"/>
        </a:p>
      </dgm:t>
    </dgm:pt>
    <dgm:pt modelId="{31A5FF5C-4DC8-459F-B89D-6F2602EB78AE}" type="parTrans" cxnId="{952DD59E-55A6-43CB-8FC2-3B596BC53238}">
      <dgm:prSet/>
      <dgm:spPr/>
      <dgm:t>
        <a:bodyPr/>
        <a:lstStyle/>
        <a:p>
          <a:endParaRPr lang="en-US"/>
        </a:p>
      </dgm:t>
    </dgm:pt>
    <dgm:pt modelId="{9D675018-7EF1-47D7-B9E7-E08DA21CBE99}" type="sibTrans" cxnId="{952DD59E-55A6-43CB-8FC2-3B596BC53238}">
      <dgm:prSet/>
      <dgm:spPr/>
      <dgm:t>
        <a:bodyPr/>
        <a:lstStyle/>
        <a:p>
          <a:endParaRPr lang="en-US" dirty="0"/>
        </a:p>
      </dgm:t>
    </dgm:pt>
    <dgm:pt modelId="{BAB5747A-422F-A14C-ABD3-8ED29D18A616}" type="pres">
      <dgm:prSet presAssocID="{E29AC77D-C8CF-46F5-9DAC-339BD5F5D784}" presName="Name0" presStyleCnt="0">
        <dgm:presLayoutVars>
          <dgm:dir/>
          <dgm:resizeHandles val="exact"/>
        </dgm:presLayoutVars>
      </dgm:prSet>
      <dgm:spPr/>
      <dgm:t>
        <a:bodyPr/>
        <a:lstStyle/>
        <a:p>
          <a:endParaRPr lang="en-US"/>
        </a:p>
      </dgm:t>
    </dgm:pt>
    <dgm:pt modelId="{0E1E9F78-D0A4-9449-9E5F-D171C0A9CE99}" type="pres">
      <dgm:prSet presAssocID="{E29AC77D-C8CF-46F5-9DAC-339BD5F5D784}" presName="cycle" presStyleCnt="0"/>
      <dgm:spPr/>
    </dgm:pt>
    <dgm:pt modelId="{05F4D9AD-FA6B-6243-91EB-D217AD389598}" type="pres">
      <dgm:prSet presAssocID="{1FF72229-0775-4CC5-9E2E-78D2BF82AF1B}" presName="nodeFirstNode" presStyleLbl="node1" presStyleIdx="0" presStyleCnt="5">
        <dgm:presLayoutVars>
          <dgm:bulletEnabled val="1"/>
        </dgm:presLayoutVars>
      </dgm:prSet>
      <dgm:spPr/>
      <dgm:t>
        <a:bodyPr/>
        <a:lstStyle/>
        <a:p>
          <a:endParaRPr lang="en-US"/>
        </a:p>
      </dgm:t>
    </dgm:pt>
    <dgm:pt modelId="{138D43D0-E52B-BD41-AC1F-8C13595562EB}" type="pres">
      <dgm:prSet presAssocID="{1AAD08E6-AC7F-4B00-ADEC-BB2747FFF8BF}" presName="sibTransFirstNode" presStyleLbl="bgShp" presStyleIdx="0" presStyleCnt="1"/>
      <dgm:spPr/>
      <dgm:t>
        <a:bodyPr/>
        <a:lstStyle/>
        <a:p>
          <a:endParaRPr lang="en-US"/>
        </a:p>
      </dgm:t>
    </dgm:pt>
    <dgm:pt modelId="{43DFD450-0F6F-7446-B81C-A436C3B98658}" type="pres">
      <dgm:prSet presAssocID="{AD90BA6A-04AB-4603-B178-454CBD4B15E0}" presName="nodeFollowingNodes" presStyleLbl="node1" presStyleIdx="1" presStyleCnt="5">
        <dgm:presLayoutVars>
          <dgm:bulletEnabled val="1"/>
        </dgm:presLayoutVars>
      </dgm:prSet>
      <dgm:spPr/>
      <dgm:t>
        <a:bodyPr/>
        <a:lstStyle/>
        <a:p>
          <a:endParaRPr lang="en-US"/>
        </a:p>
      </dgm:t>
    </dgm:pt>
    <dgm:pt modelId="{7460D7B4-D0FE-914E-8F19-9BA5B166505E}" type="pres">
      <dgm:prSet presAssocID="{EEBB1F09-2358-4CF4-8182-CDAA4D65E11A}" presName="nodeFollowingNodes" presStyleLbl="node1" presStyleIdx="2" presStyleCnt="5" custScaleX="121001" custRadScaleRad="88270" custRadScaleInc="-31314">
        <dgm:presLayoutVars>
          <dgm:bulletEnabled val="1"/>
        </dgm:presLayoutVars>
      </dgm:prSet>
      <dgm:spPr/>
      <dgm:t>
        <a:bodyPr/>
        <a:lstStyle/>
        <a:p>
          <a:endParaRPr lang="en-US"/>
        </a:p>
      </dgm:t>
    </dgm:pt>
    <dgm:pt modelId="{BFF29F93-0124-F846-97C3-326CD0003E29}" type="pres">
      <dgm:prSet presAssocID="{80BD6E60-7EF4-4DCA-A6AD-3C3606FBCF3D}" presName="nodeFollowingNodes" presStyleLbl="node1" presStyleIdx="3" presStyleCnt="5" custRadScaleRad="97280" custRadScaleInc="36701">
        <dgm:presLayoutVars>
          <dgm:bulletEnabled val="1"/>
        </dgm:presLayoutVars>
      </dgm:prSet>
      <dgm:spPr/>
      <dgm:t>
        <a:bodyPr/>
        <a:lstStyle/>
        <a:p>
          <a:endParaRPr lang="en-US"/>
        </a:p>
      </dgm:t>
    </dgm:pt>
    <dgm:pt modelId="{68B4F73F-211E-D746-99A2-6DD0A3740CDA}" type="pres">
      <dgm:prSet presAssocID="{01B37C4D-08DC-4662-9B66-FF3769534E56}" presName="nodeFollowingNodes" presStyleLbl="node1" presStyleIdx="4" presStyleCnt="5">
        <dgm:presLayoutVars>
          <dgm:bulletEnabled val="1"/>
        </dgm:presLayoutVars>
      </dgm:prSet>
      <dgm:spPr/>
      <dgm:t>
        <a:bodyPr/>
        <a:lstStyle/>
        <a:p>
          <a:endParaRPr lang="en-US"/>
        </a:p>
      </dgm:t>
    </dgm:pt>
  </dgm:ptLst>
  <dgm:cxnLst>
    <dgm:cxn modelId="{0BA8026D-3DCA-4686-AFE5-69566C392666}" srcId="{E29AC77D-C8CF-46F5-9DAC-339BD5F5D784}" destId="{EEBB1F09-2358-4CF4-8182-CDAA4D65E11A}" srcOrd="2" destOrd="0" parTransId="{E7A8EF8A-F363-49D3-9387-D422508BABA1}" sibTransId="{D8D340E2-5B70-4FCC-8910-3480757A1645}"/>
    <dgm:cxn modelId="{5AC5C2EF-000D-0D48-92C2-793985BDCAE9}" type="presOf" srcId="{E29AC77D-C8CF-46F5-9DAC-339BD5F5D784}" destId="{BAB5747A-422F-A14C-ABD3-8ED29D18A616}" srcOrd="0" destOrd="0" presId="urn:microsoft.com/office/officeart/2005/8/layout/cycle3"/>
    <dgm:cxn modelId="{FBD7032B-91B1-4480-81DA-5D8456F1BDCC}" srcId="{E29AC77D-C8CF-46F5-9DAC-339BD5F5D784}" destId="{1FF72229-0775-4CC5-9E2E-78D2BF82AF1B}" srcOrd="0" destOrd="0" parTransId="{A1ADAF62-ADB3-4977-AE3A-76C137EA6EFA}" sibTransId="{1AAD08E6-AC7F-4B00-ADEC-BB2747FFF8BF}"/>
    <dgm:cxn modelId="{952DD59E-55A6-43CB-8FC2-3B596BC53238}" srcId="{E29AC77D-C8CF-46F5-9DAC-339BD5F5D784}" destId="{01B37C4D-08DC-4662-9B66-FF3769534E56}" srcOrd="4" destOrd="0" parTransId="{31A5FF5C-4DC8-459F-B89D-6F2602EB78AE}" sibTransId="{9D675018-7EF1-47D7-B9E7-E08DA21CBE99}"/>
    <dgm:cxn modelId="{8B8A3850-ED3C-6446-9C9D-29DDB66AA67D}" type="presOf" srcId="{AD90BA6A-04AB-4603-B178-454CBD4B15E0}" destId="{43DFD450-0F6F-7446-B81C-A436C3B98658}" srcOrd="0" destOrd="0" presId="urn:microsoft.com/office/officeart/2005/8/layout/cycle3"/>
    <dgm:cxn modelId="{CF7242B5-CD87-3540-B5FF-095BA1A0BC67}" type="presOf" srcId="{80BD6E60-7EF4-4DCA-A6AD-3C3606FBCF3D}" destId="{BFF29F93-0124-F846-97C3-326CD0003E29}" srcOrd="0" destOrd="0" presId="urn:microsoft.com/office/officeart/2005/8/layout/cycle3"/>
    <dgm:cxn modelId="{11F1FC7E-6894-DA4F-8304-A9692203218E}" type="presOf" srcId="{01B37C4D-08DC-4662-9B66-FF3769534E56}" destId="{68B4F73F-211E-D746-99A2-6DD0A3740CDA}" srcOrd="0" destOrd="0" presId="urn:microsoft.com/office/officeart/2005/8/layout/cycle3"/>
    <dgm:cxn modelId="{9A0703FC-166D-40B3-A233-32362951A6F3}" srcId="{E29AC77D-C8CF-46F5-9DAC-339BD5F5D784}" destId="{AD90BA6A-04AB-4603-B178-454CBD4B15E0}" srcOrd="1" destOrd="0" parTransId="{9B8F3DC0-2AA6-4266-ACF6-44C6A78B02C4}" sibTransId="{C5342A37-5BC5-4BF2-9132-218A49A6D75D}"/>
    <dgm:cxn modelId="{D2539C10-B6CC-1745-9403-513E139309A1}" type="presOf" srcId="{1AAD08E6-AC7F-4B00-ADEC-BB2747FFF8BF}" destId="{138D43D0-E52B-BD41-AC1F-8C13595562EB}" srcOrd="0" destOrd="0" presId="urn:microsoft.com/office/officeart/2005/8/layout/cycle3"/>
    <dgm:cxn modelId="{30123D50-E28F-49E0-85FA-641AFED59F48}" srcId="{E29AC77D-C8CF-46F5-9DAC-339BD5F5D784}" destId="{80BD6E60-7EF4-4DCA-A6AD-3C3606FBCF3D}" srcOrd="3" destOrd="0" parTransId="{44BF4EFC-5825-4818-AE7B-20CE18057CDB}" sibTransId="{3789FDE3-984C-40E8-B1B6-EB19DFF54C2F}"/>
    <dgm:cxn modelId="{D278663E-6ED0-6642-B437-EA1BFE64E80A}" type="presOf" srcId="{1FF72229-0775-4CC5-9E2E-78D2BF82AF1B}" destId="{05F4D9AD-FA6B-6243-91EB-D217AD389598}" srcOrd="0" destOrd="0" presId="urn:microsoft.com/office/officeart/2005/8/layout/cycle3"/>
    <dgm:cxn modelId="{489BCD96-BFD2-AE4B-A12E-CD04A0EE007E}" type="presOf" srcId="{EEBB1F09-2358-4CF4-8182-CDAA4D65E11A}" destId="{7460D7B4-D0FE-914E-8F19-9BA5B166505E}" srcOrd="0" destOrd="0" presId="urn:microsoft.com/office/officeart/2005/8/layout/cycle3"/>
    <dgm:cxn modelId="{2F4C9FC0-1466-9B46-996D-911306E96A2D}" type="presParOf" srcId="{BAB5747A-422F-A14C-ABD3-8ED29D18A616}" destId="{0E1E9F78-D0A4-9449-9E5F-D171C0A9CE99}" srcOrd="0" destOrd="0" presId="urn:microsoft.com/office/officeart/2005/8/layout/cycle3"/>
    <dgm:cxn modelId="{9D63E2EB-BE17-9D45-B8BD-B9022121EDBC}" type="presParOf" srcId="{0E1E9F78-D0A4-9449-9E5F-D171C0A9CE99}" destId="{05F4D9AD-FA6B-6243-91EB-D217AD389598}" srcOrd="0" destOrd="0" presId="urn:microsoft.com/office/officeart/2005/8/layout/cycle3"/>
    <dgm:cxn modelId="{4C1BA4AB-B4AD-ED43-89B3-4D68780BD204}" type="presParOf" srcId="{0E1E9F78-D0A4-9449-9E5F-D171C0A9CE99}" destId="{138D43D0-E52B-BD41-AC1F-8C13595562EB}" srcOrd="1" destOrd="0" presId="urn:microsoft.com/office/officeart/2005/8/layout/cycle3"/>
    <dgm:cxn modelId="{1601FA2A-FB3D-5341-A950-BA15C743AD8F}" type="presParOf" srcId="{0E1E9F78-D0A4-9449-9E5F-D171C0A9CE99}" destId="{43DFD450-0F6F-7446-B81C-A436C3B98658}" srcOrd="2" destOrd="0" presId="urn:microsoft.com/office/officeart/2005/8/layout/cycle3"/>
    <dgm:cxn modelId="{01205294-CCED-C742-9CB6-9FBC3D10BC82}" type="presParOf" srcId="{0E1E9F78-D0A4-9449-9E5F-D171C0A9CE99}" destId="{7460D7B4-D0FE-914E-8F19-9BA5B166505E}" srcOrd="3" destOrd="0" presId="urn:microsoft.com/office/officeart/2005/8/layout/cycle3"/>
    <dgm:cxn modelId="{3EC4DDC0-550C-0B4D-A8AB-F84F41392AF4}" type="presParOf" srcId="{0E1E9F78-D0A4-9449-9E5F-D171C0A9CE99}" destId="{BFF29F93-0124-F846-97C3-326CD0003E29}" srcOrd="4" destOrd="0" presId="urn:microsoft.com/office/officeart/2005/8/layout/cycle3"/>
    <dgm:cxn modelId="{C0E7AD7A-CF1D-414C-8B38-EAF96FB3F451}" type="presParOf" srcId="{0E1E9F78-D0A4-9449-9E5F-D171C0A9CE99}" destId="{68B4F73F-211E-D746-99A2-6DD0A3740CDA}"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24C36-8812-4ECC-BE3F-A83D824C49EB}">
      <dsp:nvSpPr>
        <dsp:cNvPr id="0" name=""/>
        <dsp:cNvSpPr/>
      </dsp:nvSpPr>
      <dsp:spPr>
        <a:xfrm rot="5400000">
          <a:off x="392566" y="1747112"/>
          <a:ext cx="1168974" cy="1945148"/>
        </a:xfrm>
        <a:prstGeom prst="corner">
          <a:avLst>
            <a:gd name="adj1" fmla="val 16120"/>
            <a:gd name="adj2" fmla="val 16110"/>
          </a:avLst>
        </a:prstGeom>
        <a:solidFill>
          <a:schemeClr val="accent1"/>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C3DB05EF-E670-4DB8-A00E-4DA5EF8B39F1}">
      <dsp:nvSpPr>
        <dsp:cNvPr id="0" name=""/>
        <dsp:cNvSpPr/>
      </dsp:nvSpPr>
      <dsp:spPr>
        <a:xfrm>
          <a:off x="197435" y="2328293"/>
          <a:ext cx="1756090" cy="1539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Start strong</a:t>
          </a:r>
          <a:endParaRPr lang="en-US" sz="2000" kern="1200" dirty="0"/>
        </a:p>
      </dsp:txBody>
      <dsp:txXfrm>
        <a:off x="197435" y="2328293"/>
        <a:ext cx="1756090" cy="1539316"/>
      </dsp:txXfrm>
    </dsp:sp>
    <dsp:sp modelId="{630D4DA5-49CA-4D73-A9D6-3924980B067C}">
      <dsp:nvSpPr>
        <dsp:cNvPr id="0" name=""/>
        <dsp:cNvSpPr/>
      </dsp:nvSpPr>
      <dsp:spPr>
        <a:xfrm>
          <a:off x="1622188" y="1603908"/>
          <a:ext cx="331337" cy="331337"/>
        </a:xfrm>
        <a:prstGeom prst="triangle">
          <a:avLst>
            <a:gd name="adj" fmla="val 10000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BEC09-21E4-4DE2-8577-140F47074F34}">
      <dsp:nvSpPr>
        <dsp:cNvPr id="0" name=""/>
        <dsp:cNvSpPr/>
      </dsp:nvSpPr>
      <dsp:spPr>
        <a:xfrm rot="5400000">
          <a:off x="2542364" y="1215143"/>
          <a:ext cx="1168974" cy="1945148"/>
        </a:xfrm>
        <a:prstGeom prst="corner">
          <a:avLst>
            <a:gd name="adj1" fmla="val 16120"/>
            <a:gd name="adj2" fmla="val 161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D7388-0232-41FB-95A4-EF70A9DD9187}">
      <dsp:nvSpPr>
        <dsp:cNvPr id="0" name=""/>
        <dsp:cNvSpPr/>
      </dsp:nvSpPr>
      <dsp:spPr>
        <a:xfrm>
          <a:off x="2347233" y="1796323"/>
          <a:ext cx="1756090" cy="1539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Read by third grade</a:t>
          </a:r>
          <a:endParaRPr lang="en-US" sz="2000" kern="1200" dirty="0"/>
        </a:p>
      </dsp:txBody>
      <dsp:txXfrm>
        <a:off x="2347233" y="1796323"/>
        <a:ext cx="1756090" cy="1539316"/>
      </dsp:txXfrm>
    </dsp:sp>
    <dsp:sp modelId="{41E21D0E-C291-46D6-932A-4C5DF1E0E73B}">
      <dsp:nvSpPr>
        <dsp:cNvPr id="0" name=""/>
        <dsp:cNvSpPr/>
      </dsp:nvSpPr>
      <dsp:spPr>
        <a:xfrm>
          <a:off x="3771986" y="1071939"/>
          <a:ext cx="331337" cy="331337"/>
        </a:xfrm>
        <a:prstGeom prst="triangle">
          <a:avLst>
            <a:gd name="adj" fmla="val 100000"/>
          </a:avLst>
        </a:prstGeom>
        <a:solidFill>
          <a:schemeClr val="accent6"/>
        </a:solidFill>
        <a:ln w="1905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sp>
    <dsp:sp modelId="{7AE7E1F1-35B2-428E-9286-C05A97074D80}">
      <dsp:nvSpPr>
        <dsp:cNvPr id="0" name=""/>
        <dsp:cNvSpPr/>
      </dsp:nvSpPr>
      <dsp:spPr>
        <a:xfrm rot="5400000">
          <a:off x="4692162" y="683173"/>
          <a:ext cx="1168974" cy="1945148"/>
        </a:xfrm>
        <a:prstGeom prst="corner">
          <a:avLst>
            <a:gd name="adj1" fmla="val 16120"/>
            <a:gd name="adj2" fmla="val 16110"/>
          </a:avLst>
        </a:prstGeom>
        <a:solidFill>
          <a:schemeClr val="accent5"/>
        </a:solidFill>
        <a:ln w="1905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sp>
    <dsp:sp modelId="{1991D975-95E2-4371-A19D-DFC936C90076}">
      <dsp:nvSpPr>
        <dsp:cNvPr id="0" name=""/>
        <dsp:cNvSpPr/>
      </dsp:nvSpPr>
      <dsp:spPr>
        <a:xfrm>
          <a:off x="4497031" y="1264353"/>
          <a:ext cx="1756090" cy="1539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Meet or exceed standards</a:t>
          </a:r>
          <a:endParaRPr lang="en-US" sz="2000" kern="1200" dirty="0"/>
        </a:p>
      </dsp:txBody>
      <dsp:txXfrm>
        <a:off x="4497031" y="1264353"/>
        <a:ext cx="1756090" cy="1539316"/>
      </dsp:txXfrm>
    </dsp:sp>
    <dsp:sp modelId="{7D623388-1920-4708-8B28-E7409FAAEC81}">
      <dsp:nvSpPr>
        <dsp:cNvPr id="0" name=""/>
        <dsp:cNvSpPr/>
      </dsp:nvSpPr>
      <dsp:spPr>
        <a:xfrm>
          <a:off x="5921784" y="539969"/>
          <a:ext cx="331337" cy="331337"/>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B4AA30-7115-47DE-9932-FCDDCFD3730A}">
      <dsp:nvSpPr>
        <dsp:cNvPr id="0" name=""/>
        <dsp:cNvSpPr/>
      </dsp:nvSpPr>
      <dsp:spPr>
        <a:xfrm rot="5400000">
          <a:off x="6841960" y="151203"/>
          <a:ext cx="1168974" cy="1945148"/>
        </a:xfrm>
        <a:prstGeom prst="corner">
          <a:avLst>
            <a:gd name="adj1" fmla="val 16120"/>
            <a:gd name="adj2" fmla="val 1611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01C52-7AD8-4398-9F55-E4BFA197F220}">
      <dsp:nvSpPr>
        <dsp:cNvPr id="0" name=""/>
        <dsp:cNvSpPr/>
      </dsp:nvSpPr>
      <dsp:spPr>
        <a:xfrm>
          <a:off x="6646829" y="732384"/>
          <a:ext cx="1756090" cy="1539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Graduate ready</a:t>
          </a:r>
        </a:p>
        <a:p>
          <a:pPr lvl="0" algn="l" defTabSz="889000">
            <a:lnSpc>
              <a:spcPct val="90000"/>
            </a:lnSpc>
            <a:spcBef>
              <a:spcPct val="0"/>
            </a:spcBef>
            <a:spcAft>
              <a:spcPct val="35000"/>
            </a:spcAft>
          </a:pPr>
          <a:endParaRPr lang="en-US" sz="2000" kern="1200" dirty="0" smtClean="0"/>
        </a:p>
        <a:p>
          <a:pPr lvl="0" algn="l" defTabSz="889000">
            <a:lnSpc>
              <a:spcPct val="90000"/>
            </a:lnSpc>
            <a:spcBef>
              <a:spcPct val="0"/>
            </a:spcBef>
            <a:spcAft>
              <a:spcPct val="35000"/>
            </a:spcAft>
          </a:pPr>
          <a:endParaRPr lang="en-US" sz="2000" kern="1200" dirty="0"/>
        </a:p>
      </dsp:txBody>
      <dsp:txXfrm>
        <a:off x="6646829" y="732384"/>
        <a:ext cx="1756090" cy="1539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0F71D-75D5-40B3-AC32-6B8896820EC0}">
      <dsp:nvSpPr>
        <dsp:cNvPr id="0" name=""/>
        <dsp:cNvSpPr/>
      </dsp:nvSpPr>
      <dsp:spPr>
        <a:xfrm>
          <a:off x="1155722" y="0"/>
          <a:ext cx="2727674" cy="950956"/>
        </a:xfrm>
        <a:prstGeom prst="leftRightRibbon">
          <a:avLst/>
        </a:prstGeom>
        <a:solidFill>
          <a:schemeClr val="accent1">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111310-C0A8-483A-AD4A-9047C818FDE0}">
      <dsp:nvSpPr>
        <dsp:cNvPr id="0" name=""/>
        <dsp:cNvSpPr/>
      </dsp:nvSpPr>
      <dsp:spPr>
        <a:xfrm>
          <a:off x="1654261" y="166417"/>
          <a:ext cx="784538" cy="46596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n-US" sz="1800" kern="1200" dirty="0" smtClean="0"/>
            <a:t>…and…</a:t>
          </a:r>
          <a:endParaRPr lang="en-US" sz="1800" kern="1200" dirty="0"/>
        </a:p>
      </dsp:txBody>
      <dsp:txXfrm>
        <a:off x="1654261" y="166417"/>
        <a:ext cx="784538" cy="465968"/>
      </dsp:txXfrm>
    </dsp:sp>
    <dsp:sp modelId="{6EB5706E-28CD-4861-BAC2-89A16E4FEEB6}">
      <dsp:nvSpPr>
        <dsp:cNvPr id="0" name=""/>
        <dsp:cNvSpPr/>
      </dsp:nvSpPr>
      <dsp:spPr>
        <a:xfrm>
          <a:off x="2557669" y="318570"/>
          <a:ext cx="927182" cy="46596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n-US" sz="1800" kern="1200" dirty="0" smtClean="0"/>
            <a:t>Every Family</a:t>
          </a:r>
          <a:endParaRPr lang="en-US" sz="1800" kern="1200" dirty="0"/>
        </a:p>
      </dsp:txBody>
      <dsp:txXfrm>
        <a:off x="2557669" y="318570"/>
        <a:ext cx="927182" cy="465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D43D0-E52B-BD41-AC1F-8C13595562EB}">
      <dsp:nvSpPr>
        <dsp:cNvPr id="0" name=""/>
        <dsp:cNvSpPr/>
      </dsp:nvSpPr>
      <dsp:spPr>
        <a:xfrm>
          <a:off x="665943" y="-26206"/>
          <a:ext cx="4764112" cy="4764112"/>
        </a:xfrm>
        <a:prstGeom prst="circularArrow">
          <a:avLst>
            <a:gd name="adj1" fmla="val 5544"/>
            <a:gd name="adj2" fmla="val 330680"/>
            <a:gd name="adj3" fmla="val 13814401"/>
            <a:gd name="adj4" fmla="val 1736259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F4D9AD-FA6B-6243-91EB-D217AD389598}">
      <dsp:nvSpPr>
        <dsp:cNvPr id="0" name=""/>
        <dsp:cNvSpPr/>
      </dsp:nvSpPr>
      <dsp:spPr>
        <a:xfrm>
          <a:off x="1951136" y="1564"/>
          <a:ext cx="2193726" cy="10968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Disorientation/Disequilibrium</a:t>
          </a:r>
          <a:endParaRPr lang="en-US" sz="2400" kern="1200" dirty="0"/>
        </a:p>
      </dsp:txBody>
      <dsp:txXfrm>
        <a:off x="2004680" y="55108"/>
        <a:ext cx="2086638" cy="989775"/>
      </dsp:txXfrm>
    </dsp:sp>
    <dsp:sp modelId="{43DFD450-0F6F-7446-B81C-A436C3B98658}">
      <dsp:nvSpPr>
        <dsp:cNvPr id="0" name=""/>
        <dsp:cNvSpPr/>
      </dsp:nvSpPr>
      <dsp:spPr>
        <a:xfrm>
          <a:off x="3883307" y="1405368"/>
          <a:ext cx="2193726" cy="10968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Searching</a:t>
          </a:r>
          <a:endParaRPr lang="en-US" sz="2400" kern="1200" dirty="0">
            <a:solidFill>
              <a:schemeClr val="bg1"/>
            </a:solidFill>
          </a:endParaRPr>
        </a:p>
      </dsp:txBody>
      <dsp:txXfrm>
        <a:off x="3936851" y="1458912"/>
        <a:ext cx="2086638" cy="989775"/>
      </dsp:txXfrm>
    </dsp:sp>
    <dsp:sp modelId="{7460D7B4-D0FE-914E-8F19-9BA5B166505E}">
      <dsp:nvSpPr>
        <dsp:cNvPr id="0" name=""/>
        <dsp:cNvSpPr/>
      </dsp:nvSpPr>
      <dsp:spPr>
        <a:xfrm>
          <a:off x="3185958" y="3067180"/>
          <a:ext cx="2654431" cy="10968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Acknowledgement</a:t>
          </a:r>
          <a:endParaRPr lang="en-US" sz="2400" kern="1200" dirty="0"/>
        </a:p>
      </dsp:txBody>
      <dsp:txXfrm>
        <a:off x="3239502" y="3120724"/>
        <a:ext cx="2547343" cy="989775"/>
      </dsp:txXfrm>
    </dsp:sp>
    <dsp:sp modelId="{BFF29F93-0124-F846-97C3-326CD0003E29}">
      <dsp:nvSpPr>
        <dsp:cNvPr id="0" name=""/>
        <dsp:cNvSpPr/>
      </dsp:nvSpPr>
      <dsp:spPr>
        <a:xfrm>
          <a:off x="274724" y="3079869"/>
          <a:ext cx="2193726" cy="10968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Recovery</a:t>
          </a:r>
          <a:endParaRPr lang="en-US" sz="2400" kern="1200" dirty="0"/>
        </a:p>
      </dsp:txBody>
      <dsp:txXfrm>
        <a:off x="328268" y="3133413"/>
        <a:ext cx="2086638" cy="989775"/>
      </dsp:txXfrm>
    </dsp:sp>
    <dsp:sp modelId="{68B4F73F-211E-D746-99A2-6DD0A3740CDA}">
      <dsp:nvSpPr>
        <dsp:cNvPr id="0" name=""/>
        <dsp:cNvSpPr/>
      </dsp:nvSpPr>
      <dsp:spPr>
        <a:xfrm>
          <a:off x="18965" y="1405368"/>
          <a:ext cx="2193726" cy="10968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Maintenance</a:t>
          </a:r>
          <a:endParaRPr lang="en-US" sz="2400" kern="1200" dirty="0"/>
        </a:p>
      </dsp:txBody>
      <dsp:txXfrm>
        <a:off x="72509" y="1458912"/>
        <a:ext cx="2086638" cy="98977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15D5D7-ABC3-684F-B9B6-3FDB7DDAD7C9}" type="datetime1">
              <a:rPr lang="en-US" smtClean="0"/>
              <a:t>8/16/16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BA64B-06F0-2A40-A38F-AA9E1DC38B75}" type="slidenum">
              <a:rPr lang="en-US" smtClean="0"/>
              <a:t>‹#›</a:t>
            </a:fld>
            <a:endParaRPr lang="en-US" dirty="0"/>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B539AA-4A19-9645-938E-0E44B64F3E7E}" type="datetime1">
              <a:rPr lang="en-US" smtClean="0"/>
              <a:t>8/16/16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42FB-F25E-544B-B72F-E0B5A499AB48}" type="slidenum">
              <a:rPr lang="en-US" smtClean="0"/>
              <a:t>‹#›</a:t>
            </a:fld>
            <a:endParaRPr lang="en-US" dirty="0"/>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a:t>
            </a:r>
          </a:p>
          <a:p>
            <a:pPr marL="171450" indent="-171450">
              <a:buFont typeface="Arial"/>
              <a:buChar char="•"/>
            </a:pPr>
            <a:r>
              <a:rPr lang="en-US" sz="1100" dirty="0" smtClean="0"/>
              <a:t>These slides are the Instructional Slides and Presentation Notes for Step One: ENSURE SHARED KNOWLEDGE  of the</a:t>
            </a:r>
            <a:r>
              <a:rPr lang="en-US" sz="1100" i="1" dirty="0" smtClean="0"/>
              <a:t> MTSS FSCP Partnering Implementation Guide.</a:t>
            </a:r>
            <a:r>
              <a:rPr lang="en-US" sz="1100" dirty="0" smtClean="0"/>
              <a:t> They can be used as is for presentation or slides taken and used as needed. There are presentation notes for each slide so that there can be the same shared information with all stakeholders. </a:t>
            </a:r>
            <a:endParaRPr lang="en-US" sz="1100" dirty="0"/>
          </a:p>
        </p:txBody>
      </p:sp>
      <p:sp>
        <p:nvSpPr>
          <p:cNvPr id="7" name="Slide Number Placeholder 6"/>
          <p:cNvSpPr>
            <a:spLocks noGrp="1"/>
          </p:cNvSpPr>
          <p:nvPr>
            <p:ph type="sldNum" sz="quarter" idx="13"/>
          </p:nvPr>
        </p:nvSpPr>
        <p:spPr/>
        <p:txBody>
          <a:bodyPr/>
          <a:lstStyle/>
          <a:p>
            <a:fld id="{3F7242FB-F25E-544B-B72F-E0B5A499AB48}" type="slidenum">
              <a:rPr lang="en-US" smtClean="0"/>
              <a:t>1</a:t>
            </a:fld>
            <a:endParaRPr lang="en-US" dirty="0"/>
          </a:p>
        </p:txBody>
      </p:sp>
    </p:spTree>
    <p:extLst>
      <p:ext uri="{BB962C8B-B14F-4D97-AF65-F5344CB8AC3E}">
        <p14:creationId xmlns:p14="http://schemas.microsoft.com/office/powerpoint/2010/main" val="254518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Century Gothic" charset="0"/>
                <a:ea typeface="ＭＳ Ｐゴシック" charset="0"/>
                <a:cs typeface="ＭＳ Ｐゴシック" charset="0"/>
              </a:defRPr>
            </a:lvl1pPr>
            <a:lvl2pPr marL="35879619" indent="-35447153" defTabSz="914485" eaLnBrk="0" hangingPunct="0">
              <a:defRPr sz="2300">
                <a:solidFill>
                  <a:schemeClr val="tx1"/>
                </a:solidFill>
                <a:latin typeface="Century Gothic" charset="0"/>
                <a:ea typeface="ＭＳ Ｐゴシック" charset="0"/>
              </a:defRPr>
            </a:lvl2pPr>
            <a:lvl3pPr eaLnBrk="0" hangingPunct="0">
              <a:defRPr sz="2300">
                <a:solidFill>
                  <a:schemeClr val="tx1"/>
                </a:solidFill>
                <a:latin typeface="Century Gothic" charset="0"/>
                <a:ea typeface="ＭＳ Ｐゴシック" charset="0"/>
              </a:defRPr>
            </a:lvl3pPr>
            <a:lvl4pPr eaLnBrk="0" hangingPunct="0">
              <a:defRPr sz="2300">
                <a:solidFill>
                  <a:schemeClr val="tx1"/>
                </a:solidFill>
                <a:latin typeface="Century Gothic" charset="0"/>
                <a:ea typeface="ＭＳ Ｐゴシック" charset="0"/>
              </a:defRPr>
            </a:lvl4pPr>
            <a:lvl5pPr eaLnBrk="0" hangingPunct="0">
              <a:defRPr sz="2300">
                <a:solidFill>
                  <a:schemeClr val="tx1"/>
                </a:solidFill>
                <a:latin typeface="Century Gothic" charset="0"/>
                <a:ea typeface="ＭＳ Ｐゴシック" charset="0"/>
              </a:defRPr>
            </a:lvl5pPr>
            <a:lvl6pPr marL="432465" eaLnBrk="0" fontAlgn="base" hangingPunct="0">
              <a:spcBef>
                <a:spcPct val="0"/>
              </a:spcBef>
              <a:spcAft>
                <a:spcPct val="0"/>
              </a:spcAft>
              <a:defRPr sz="2300">
                <a:solidFill>
                  <a:schemeClr val="tx1"/>
                </a:solidFill>
                <a:latin typeface="Century Gothic" charset="0"/>
                <a:ea typeface="ＭＳ Ｐゴシック" charset="0"/>
              </a:defRPr>
            </a:lvl6pPr>
            <a:lvl7pPr marL="864931" eaLnBrk="0" fontAlgn="base" hangingPunct="0">
              <a:spcBef>
                <a:spcPct val="0"/>
              </a:spcBef>
              <a:spcAft>
                <a:spcPct val="0"/>
              </a:spcAft>
              <a:defRPr sz="2300">
                <a:solidFill>
                  <a:schemeClr val="tx1"/>
                </a:solidFill>
                <a:latin typeface="Century Gothic" charset="0"/>
                <a:ea typeface="ＭＳ Ｐゴシック" charset="0"/>
              </a:defRPr>
            </a:lvl7pPr>
            <a:lvl8pPr marL="1297396" eaLnBrk="0" fontAlgn="base" hangingPunct="0">
              <a:spcBef>
                <a:spcPct val="0"/>
              </a:spcBef>
              <a:spcAft>
                <a:spcPct val="0"/>
              </a:spcAft>
              <a:defRPr sz="2300">
                <a:solidFill>
                  <a:schemeClr val="tx1"/>
                </a:solidFill>
                <a:latin typeface="Century Gothic" charset="0"/>
                <a:ea typeface="ＭＳ Ｐゴシック" charset="0"/>
              </a:defRPr>
            </a:lvl8pPr>
            <a:lvl9pPr marL="1729862" eaLnBrk="0" fontAlgn="base" hangingPunct="0">
              <a:spcBef>
                <a:spcPct val="0"/>
              </a:spcBef>
              <a:spcAft>
                <a:spcPct val="0"/>
              </a:spcAft>
              <a:defRPr sz="2300">
                <a:solidFill>
                  <a:schemeClr val="tx1"/>
                </a:solidFill>
                <a:latin typeface="Century Gothic" charset="0"/>
                <a:ea typeface="ＭＳ Ｐゴシック" charset="0"/>
              </a:defRPr>
            </a:lvl9pPr>
          </a:lstStyle>
          <a:p>
            <a:pPr eaLnBrk="1" hangingPunct="1"/>
            <a:fld id="{A8B44F30-26EA-294E-97EF-C713C4AC48E2}" type="slidenum">
              <a:rPr lang="en-US" sz="1200">
                <a:latin typeface="Arial" charset="0"/>
              </a:rPr>
              <a:pPr eaLnBrk="1" hangingPunct="1"/>
              <a:t>10</a:t>
            </a:fld>
            <a:endParaRPr lang="en-US" sz="1200" dirty="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100" dirty="0">
                <a:ea typeface="ＭＳ Ｐゴシック" charset="0"/>
                <a:cs typeface="ＭＳ Ｐゴシック" charset="0"/>
              </a:rPr>
              <a:t>Key Points:</a:t>
            </a:r>
          </a:p>
          <a:p>
            <a:pPr marL="171450" indent="-171450" eaLnBrk="1" hangingPunct="1">
              <a:buFont typeface="Arial"/>
              <a:buChar char="•"/>
            </a:pPr>
            <a:r>
              <a:rPr lang="en-US" sz="1100" dirty="0" smtClean="0">
                <a:ea typeface="ＭＳ Ｐゴシック" charset="0"/>
                <a:cs typeface="ＭＳ Ｐゴシック" charset="0"/>
              </a:rPr>
              <a:t>Time is a rationale for this Step Three – making partnering doable and efficient and effective.</a:t>
            </a:r>
            <a:endParaRPr lang="en-US" sz="1100" dirty="0">
              <a:ea typeface="ＭＳ Ｐゴシック" charset="0"/>
              <a:cs typeface="ＭＳ Ｐゴシック" charset="0"/>
            </a:endParaRPr>
          </a:p>
          <a:p>
            <a:pPr marL="171450" indent="-171450" eaLnBrk="1" hangingPunct="1">
              <a:buFont typeface="Arial"/>
              <a:buChar char="•"/>
            </a:pPr>
            <a:r>
              <a:rPr lang="en-US" sz="1100" dirty="0" smtClean="0">
                <a:ea typeface="ＭＳ Ｐゴシック" charset="0"/>
                <a:cs typeface="ＭＳ Ｐゴシック" charset="0"/>
              </a:rPr>
              <a:t>The priority is for our children’s learning. </a:t>
            </a:r>
          </a:p>
          <a:p>
            <a:pPr marL="171450" indent="-171450" eaLnBrk="1" hangingPunct="1">
              <a:buFont typeface="Arial"/>
              <a:buChar char="•"/>
            </a:pPr>
            <a:r>
              <a:rPr lang="en-US" sz="1100" dirty="0" smtClean="0">
                <a:ea typeface="ＭＳ Ｐゴシック" charset="0"/>
                <a:cs typeface="ＭＳ Ｐゴシック" charset="0"/>
              </a:rPr>
              <a:t>The more adults work together and align information, the more time for our children.</a:t>
            </a:r>
            <a:endParaRPr lang="en-US" sz="1100" dirty="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pPr marL="171450" indent="-171450">
              <a:buFont typeface="Arial"/>
              <a:buChar char="•"/>
            </a:pPr>
            <a:r>
              <a:rPr lang="en-US" dirty="0" smtClean="0"/>
              <a:t>Technology is a key part of our world.</a:t>
            </a:r>
          </a:p>
          <a:p>
            <a:pPr marL="171450" indent="-171450">
              <a:buFont typeface="Arial"/>
              <a:buChar char="•"/>
            </a:pPr>
            <a:r>
              <a:rPr lang="en-US" dirty="0" smtClean="0"/>
              <a:t>Education uses technology in many ways;  it is important that families and educators and sometimes community resources (if relevant and appropriate) all work together to support student success</a:t>
            </a:r>
            <a:r>
              <a:rPr lang="en-US" dirty="0"/>
              <a:t> </a:t>
            </a:r>
            <a:r>
              <a:rPr lang="en-US" dirty="0" smtClean="0"/>
              <a:t>and teaming in effective technology use.</a:t>
            </a:r>
            <a:endParaRPr lang="en-US" dirty="0"/>
          </a:p>
          <a:p>
            <a:pPr marL="171450" indent="-171450">
              <a:buFont typeface="Arial"/>
              <a:buChar char="•"/>
            </a:pPr>
            <a:r>
              <a:rPr lang="en-US" dirty="0" smtClean="0"/>
              <a:t>Technology partnering </a:t>
            </a:r>
            <a:r>
              <a:rPr lang="en-US" dirty="0"/>
              <a:t>is ongoing and it is </a:t>
            </a:r>
            <a:r>
              <a:rPr lang="en-US" dirty="0" smtClean="0"/>
              <a:t>important to have  </a:t>
            </a:r>
            <a:r>
              <a:rPr lang="en-US" dirty="0"/>
              <a:t>key </a:t>
            </a:r>
            <a:r>
              <a:rPr lang="en-US" dirty="0" smtClean="0"/>
              <a:t>practices </a:t>
            </a:r>
            <a:r>
              <a:rPr lang="en-US" dirty="0"/>
              <a:t>in place </a:t>
            </a:r>
            <a:r>
              <a:rPr lang="en-US" dirty="0" smtClean="0"/>
              <a:t>to support student learning for every child and family and educator.</a:t>
            </a:r>
          </a:p>
          <a:p>
            <a:endParaRPr lang="en-US" dirty="0"/>
          </a:p>
        </p:txBody>
      </p:sp>
      <p:sp>
        <p:nvSpPr>
          <p:cNvPr id="4" name="Slide Number Placeholder 3"/>
          <p:cNvSpPr>
            <a:spLocks noGrp="1"/>
          </p:cNvSpPr>
          <p:nvPr>
            <p:ph type="sldNum" sz="quarter" idx="10"/>
          </p:nvPr>
        </p:nvSpPr>
        <p:spPr/>
        <p:txBody>
          <a:bodyPr/>
          <a:lstStyle/>
          <a:p>
            <a:fld id="{3F7242FB-F25E-544B-B72F-E0B5A499AB48}" type="slidenum">
              <a:rPr lang="en-US" smtClean="0"/>
              <a:t>11</a:t>
            </a:fld>
            <a:endParaRPr lang="en-US" dirty="0"/>
          </a:p>
        </p:txBody>
      </p:sp>
    </p:spTree>
    <p:extLst>
      <p:ext uri="{BB962C8B-B14F-4D97-AF65-F5344CB8AC3E}">
        <p14:creationId xmlns:p14="http://schemas.microsoft.com/office/powerpoint/2010/main" val="2302608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55" eaLnBrk="0" hangingPunct="0">
              <a:defRPr>
                <a:solidFill>
                  <a:schemeClr val="tx1"/>
                </a:solidFill>
                <a:latin typeface="Arial" pitchFamily="34" charset="0"/>
                <a:ea typeface="ＭＳ Ｐゴシック" pitchFamily="34" charset="-128"/>
              </a:defRPr>
            </a:lvl1pPr>
            <a:lvl2pPr marL="735874" indent="-283028" defTabSz="913555" eaLnBrk="0" hangingPunct="0">
              <a:defRPr>
                <a:solidFill>
                  <a:schemeClr val="tx1"/>
                </a:solidFill>
                <a:latin typeface="Arial" pitchFamily="34" charset="0"/>
                <a:ea typeface="ＭＳ Ｐゴシック" pitchFamily="34" charset="-128"/>
              </a:defRPr>
            </a:lvl2pPr>
            <a:lvl3pPr marL="1132115" indent="-226423" defTabSz="913555" eaLnBrk="0" hangingPunct="0">
              <a:defRPr>
                <a:solidFill>
                  <a:schemeClr val="tx1"/>
                </a:solidFill>
                <a:latin typeface="Arial" pitchFamily="34" charset="0"/>
                <a:ea typeface="ＭＳ Ｐゴシック" pitchFamily="34" charset="-128"/>
              </a:defRPr>
            </a:lvl3pPr>
            <a:lvl4pPr marL="1584961" indent="-226423" defTabSz="913555" eaLnBrk="0" hangingPunct="0">
              <a:defRPr>
                <a:solidFill>
                  <a:schemeClr val="tx1"/>
                </a:solidFill>
                <a:latin typeface="Arial" pitchFamily="34" charset="0"/>
                <a:ea typeface="ＭＳ Ｐゴシック" pitchFamily="34" charset="-128"/>
              </a:defRPr>
            </a:lvl4pPr>
            <a:lvl5pPr marL="2037806" indent="-226423" defTabSz="913555" eaLnBrk="0" hangingPunct="0">
              <a:defRPr>
                <a:solidFill>
                  <a:schemeClr val="tx1"/>
                </a:solidFill>
                <a:latin typeface="Arial" pitchFamily="34" charset="0"/>
                <a:ea typeface="ＭＳ Ｐゴシック" pitchFamily="34" charset="-128"/>
              </a:defRPr>
            </a:lvl5pPr>
            <a:lvl6pPr marL="2490653" indent="-226423" defTabSz="91355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43499" indent="-226423" defTabSz="913555" eaLnBrk="0" fontAlgn="base" hangingPunct="0">
              <a:spcBef>
                <a:spcPct val="0"/>
              </a:spcBef>
              <a:spcAft>
                <a:spcPct val="0"/>
              </a:spcAft>
              <a:defRPr>
                <a:solidFill>
                  <a:schemeClr val="tx1"/>
                </a:solidFill>
                <a:latin typeface="Arial" pitchFamily="34" charset="0"/>
                <a:ea typeface="ＭＳ Ｐゴシック" pitchFamily="34" charset="-128"/>
              </a:defRPr>
            </a:lvl7pPr>
            <a:lvl8pPr marL="3396345" indent="-226423" defTabSz="91355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49190" indent="-226423" defTabSz="91355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5DA20DD-E562-4268-A65D-550DBA3CEE4A}" type="slidenum">
              <a:rPr lang="en-US"/>
              <a:pPr eaLnBrk="1" hangingPunct="1"/>
              <a:t>12</a:t>
            </a:fld>
            <a:endParaRPr lang="en-US" dirty="0"/>
          </a:p>
        </p:txBody>
      </p:sp>
      <p:sp>
        <p:nvSpPr>
          <p:cNvPr id="90115" name="Rectangle 7"/>
          <p:cNvSpPr txBox="1">
            <a:spLocks noGrp="1" noChangeArrowheads="1"/>
          </p:cNvSpPr>
          <p:nvPr/>
        </p:nvSpPr>
        <p:spPr bwMode="auto">
          <a:xfrm>
            <a:off x="3884614" y="8686489"/>
            <a:ext cx="2971800"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defTabSz="966788" eaLnBrk="0" hangingPunct="0">
              <a:defRPr>
                <a:solidFill>
                  <a:schemeClr val="tx1"/>
                </a:solidFill>
                <a:latin typeface="Arial" pitchFamily="34" charset="0"/>
                <a:ea typeface="ＭＳ Ｐゴシック" pitchFamily="34" charset="-128"/>
              </a:defRPr>
            </a:lvl1pPr>
            <a:lvl2pPr marL="742950" indent="-285750" defTabSz="966788" eaLnBrk="0" hangingPunct="0">
              <a:defRPr>
                <a:solidFill>
                  <a:schemeClr val="tx1"/>
                </a:solidFill>
                <a:latin typeface="Arial" pitchFamily="34" charset="0"/>
                <a:ea typeface="ＭＳ Ｐゴシック" pitchFamily="34" charset="-128"/>
              </a:defRPr>
            </a:lvl2pPr>
            <a:lvl3pPr marL="1143000" indent="-228600" defTabSz="966788" eaLnBrk="0" hangingPunct="0">
              <a:defRPr>
                <a:solidFill>
                  <a:schemeClr val="tx1"/>
                </a:solidFill>
                <a:latin typeface="Arial" pitchFamily="34" charset="0"/>
                <a:ea typeface="ＭＳ Ｐゴシック" pitchFamily="34" charset="-128"/>
              </a:defRPr>
            </a:lvl3pPr>
            <a:lvl4pPr marL="1600200" indent="-228600" defTabSz="966788" eaLnBrk="0" hangingPunct="0">
              <a:defRPr>
                <a:solidFill>
                  <a:schemeClr val="tx1"/>
                </a:solidFill>
                <a:latin typeface="Arial" pitchFamily="34" charset="0"/>
                <a:ea typeface="ＭＳ Ｐゴシック" pitchFamily="34" charset="-128"/>
              </a:defRPr>
            </a:lvl4pPr>
            <a:lvl5pPr marL="2057400" indent="-228600" defTabSz="966788" eaLnBrk="0" hangingPunct="0">
              <a:defRPr>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1DDA8A68-666B-4613-B1E2-FBD133574B54}" type="slidenum">
              <a:rPr lang="en-US" sz="1200"/>
              <a:pPr algn="r" eaLnBrk="1" hangingPunct="1"/>
              <a:t>12</a:t>
            </a:fld>
            <a:endParaRPr lang="en-US" sz="1200" dirty="0"/>
          </a:p>
        </p:txBody>
      </p:sp>
      <p:sp>
        <p:nvSpPr>
          <p:cNvPr id="9011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0117" name="Rectangle 3"/>
          <p:cNvSpPr>
            <a:spLocks noGrp="1" noChangeArrowheads="1"/>
          </p:cNvSpPr>
          <p:nvPr>
            <p:ph type="body" idx="1"/>
          </p:nvPr>
        </p:nvSpPr>
        <p:spPr bwMode="auto">
          <a:xfrm>
            <a:off x="914401" y="4344026"/>
            <a:ext cx="5029200" cy="4344646"/>
          </a:xfrm>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pPr eaLnBrk="1" hangingPunct="1">
              <a:lnSpc>
                <a:spcPct val="90000"/>
              </a:lnSpc>
            </a:pPr>
            <a:r>
              <a:rPr lang="en-US" sz="1100" dirty="0" smtClean="0">
                <a:ea typeface="ＭＳ Ｐゴシック" pitchFamily="34" charset="-128"/>
              </a:rPr>
              <a:t>Key Points:</a:t>
            </a:r>
          </a:p>
          <a:p>
            <a:pPr marL="171450" indent="-171450" eaLnBrk="1" hangingPunct="1">
              <a:lnSpc>
                <a:spcPct val="90000"/>
              </a:lnSpc>
              <a:buFont typeface="Arial"/>
              <a:buChar char="•"/>
            </a:pPr>
            <a:r>
              <a:rPr lang="en-US" sz="1100" dirty="0" smtClean="0">
                <a:ea typeface="ＭＳ Ｐゴシック" pitchFamily="34" charset="-128"/>
              </a:rPr>
              <a:t>It is important to think about how  technology partnering aligns with the National Standards for Family-School Partnerships; and applies to  every student, family, and educator. </a:t>
            </a:r>
          </a:p>
          <a:p>
            <a:pPr marL="171450" indent="-171450" eaLnBrk="1" hangingPunct="1">
              <a:lnSpc>
                <a:spcPct val="90000"/>
              </a:lnSpc>
              <a:buFont typeface="Arial"/>
              <a:buChar char="•"/>
            </a:pPr>
            <a:r>
              <a:rPr lang="en-US" sz="1100" dirty="0" smtClean="0">
                <a:ea typeface="ＭＳ Ｐゴシック" pitchFamily="34" charset="-128"/>
              </a:rPr>
              <a:t>The National Standards represent evidence-based practices. </a:t>
            </a:r>
          </a:p>
          <a:p>
            <a:pPr marL="171450" indent="-171450" eaLnBrk="1" hangingPunct="1">
              <a:lnSpc>
                <a:spcPct val="90000"/>
              </a:lnSpc>
              <a:buFont typeface="Arial"/>
              <a:buChar char="•"/>
            </a:pPr>
            <a:r>
              <a:rPr lang="en-US" sz="1100" dirty="0" smtClean="0">
                <a:ea typeface="ＭＳ Ｐゴシック" pitchFamily="34" charset="-128"/>
              </a:rPr>
              <a:t>They need to be applied to the universal and targeted and intensive tiers, as well as throughout the special education process. </a:t>
            </a:r>
          </a:p>
          <a:p>
            <a:pPr marL="171450" indent="-171450" eaLnBrk="1" hangingPunct="1">
              <a:lnSpc>
                <a:spcPct val="90000"/>
              </a:lnSpc>
              <a:buFont typeface="Arial"/>
              <a:buChar char="•"/>
            </a:pPr>
            <a:r>
              <a:rPr lang="en-US" sz="1100" dirty="0" smtClean="0">
                <a:ea typeface="ＭＳ Ｐゴシック" pitchFamily="34" charset="-128"/>
              </a:rPr>
              <a:t>The National Standards are developed from the research of Joyce Epstein. </a:t>
            </a:r>
            <a:endParaRPr lang="en-US" sz="1100" dirty="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a:t>
            </a:r>
          </a:p>
          <a:p>
            <a:pPr marL="171450" indent="-171450">
              <a:buFont typeface="Arial"/>
              <a:buChar char="•"/>
            </a:pPr>
            <a:r>
              <a:rPr lang="en-US" sz="1100" dirty="0" smtClean="0"/>
              <a:t> </a:t>
            </a:r>
            <a:r>
              <a:rPr lang="en-US" sz="1100" i="1" dirty="0" smtClean="0"/>
              <a:t>Technology Partnering </a:t>
            </a:r>
            <a:r>
              <a:rPr lang="en-US" sz="1100" dirty="0" smtClean="0"/>
              <a:t>is focused on supporting student learning. </a:t>
            </a:r>
          </a:p>
          <a:p>
            <a:pPr marL="171450" indent="-171450">
              <a:buFont typeface="Arial"/>
              <a:buChar char="•"/>
            </a:pPr>
            <a:r>
              <a:rPr lang="en-US" sz="1100" dirty="0" smtClean="0"/>
              <a:t>It is important to know what exists and what is needed.</a:t>
            </a:r>
          </a:p>
          <a:p>
            <a:pPr marL="171450" indent="-171450">
              <a:buFont typeface="Arial"/>
              <a:buChar char="•"/>
            </a:pPr>
            <a:r>
              <a:rPr lang="en-US" sz="1100" dirty="0" smtClean="0"/>
              <a:t>Specific school community needs must be understood. </a:t>
            </a: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13</a:t>
            </a:fld>
            <a:endParaRPr lang="en-US" dirty="0"/>
          </a:p>
        </p:txBody>
      </p:sp>
    </p:spTree>
    <p:extLst>
      <p:ext uri="{BB962C8B-B14F-4D97-AF65-F5344CB8AC3E}">
        <p14:creationId xmlns:p14="http://schemas.microsoft.com/office/powerpoint/2010/main" val="3019388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There can be significant variability in adult knowledge, skill, and confidence in using technology – among educators, families including students, and community members.</a:t>
            </a:r>
          </a:p>
          <a:p>
            <a:pPr marL="171450" indent="-171450">
              <a:buFont typeface="Arial"/>
              <a:buChar char="•"/>
            </a:pPr>
            <a:r>
              <a:rPr lang="en-US" sz="1100" dirty="0" smtClean="0"/>
              <a:t>School districts have varying resources and different policies and procedures – crucial to know and integrate these into planning.</a:t>
            </a:r>
          </a:p>
          <a:p>
            <a:pPr marL="171450" indent="-171450">
              <a:buFont typeface="Arial"/>
              <a:buChar char="•"/>
            </a:pPr>
            <a:r>
              <a:rPr lang="en-US" sz="1100" dirty="0" smtClean="0"/>
              <a:t>Access and use of technology can add to already existing “gaps” in achievement and opportunity stemming from language or learning or socioeconomic differences; sensitivity to this is important.</a:t>
            </a:r>
          </a:p>
          <a:p>
            <a:pPr marL="171450" indent="-171450">
              <a:buFont typeface="Arial"/>
              <a:buChar char="•"/>
            </a:pPr>
            <a:r>
              <a:rPr lang="en-US" sz="1100" dirty="0" smtClean="0"/>
              <a:t>Technology partnering should be used to help close such gaps, not widen them. </a:t>
            </a: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14</a:t>
            </a:fld>
            <a:endParaRPr lang="en-US" dirty="0"/>
          </a:p>
        </p:txBody>
      </p:sp>
    </p:spTree>
    <p:extLst>
      <p:ext uri="{BB962C8B-B14F-4D97-AF65-F5344CB8AC3E}">
        <p14:creationId xmlns:p14="http://schemas.microsoft.com/office/powerpoint/2010/main" val="3662162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These ideas have been shared by Colorado stakeholders.</a:t>
            </a:r>
          </a:p>
          <a:p>
            <a:pPr marL="171450" indent="-171450">
              <a:buFont typeface="Arial"/>
              <a:buChar char="•"/>
            </a:pPr>
            <a:r>
              <a:rPr lang="en-US" sz="1100" dirty="0" smtClean="0"/>
              <a:t>A key is to be always  discussing this area of partnering as an important support for student learning.</a:t>
            </a:r>
          </a:p>
          <a:p>
            <a:pPr marL="171450" indent="-171450">
              <a:buFont typeface="Arial"/>
              <a:buChar char="•"/>
            </a:pPr>
            <a:r>
              <a:rPr lang="en-US" sz="1100" dirty="0" smtClean="0"/>
              <a:t>Students participation in planning and using technology is vital – they know what works and how to address challenges that might occur between levels of access and confidence between home and school.</a:t>
            </a: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15</a:t>
            </a:fld>
            <a:endParaRPr lang="en-US" dirty="0"/>
          </a:p>
        </p:txBody>
      </p:sp>
    </p:spTree>
    <p:extLst>
      <p:ext uri="{BB962C8B-B14F-4D97-AF65-F5344CB8AC3E}">
        <p14:creationId xmlns:p14="http://schemas.microsoft.com/office/powerpoint/2010/main" val="1801781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Aligning resources and communicating among adults can ease the burden often felt by students.</a:t>
            </a:r>
          </a:p>
          <a:p>
            <a:pPr marL="171450" indent="-171450">
              <a:buFont typeface="Arial"/>
              <a:buChar char="•"/>
            </a:pPr>
            <a:r>
              <a:rPr lang="en-US" sz="1100" dirty="0" smtClean="0"/>
              <a:t>Sometimes families are not considered as part of classrooms, but by extending learning to multiple settings students experience consistency and coordinated support.</a:t>
            </a: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16</a:t>
            </a:fld>
            <a:endParaRPr lang="en-US" dirty="0"/>
          </a:p>
        </p:txBody>
      </p:sp>
    </p:spTree>
    <p:extLst>
      <p:ext uri="{BB962C8B-B14F-4D97-AF65-F5344CB8AC3E}">
        <p14:creationId xmlns:p14="http://schemas.microsoft.com/office/powerpoint/2010/main" val="2722773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mj-lt"/>
              </a:rPr>
              <a:t>Key Points: </a:t>
            </a:r>
          </a:p>
          <a:p>
            <a:pPr marL="171450" indent="-171450">
              <a:buFont typeface="Arial"/>
              <a:buChar char="•"/>
            </a:pPr>
            <a:r>
              <a:rPr lang="en-US" sz="1100" dirty="0" smtClean="0">
                <a:latin typeface="+mj-lt"/>
              </a:rPr>
              <a:t>Students should be in communication loops – demonstrates and models effective communication and partnering and problem solving skills; and their viewpoints are often needed to guide effective adult actions.</a:t>
            </a:r>
          </a:p>
          <a:p>
            <a:pPr marL="171450" indent="-171450">
              <a:buFont typeface="Arial"/>
              <a:buChar char="•"/>
            </a:pPr>
            <a:r>
              <a:rPr lang="en-US" sz="1100" dirty="0" smtClean="0">
                <a:latin typeface="+mj-lt"/>
              </a:rPr>
              <a:t>Think smart phones! </a:t>
            </a:r>
          </a:p>
          <a:p>
            <a:pPr marL="171450" indent="-171450">
              <a:buFont typeface="Arial"/>
              <a:buChar char="•"/>
            </a:pPr>
            <a:r>
              <a:rPr lang="en-US" sz="1100" dirty="0" smtClean="0">
                <a:latin typeface="+mj-lt"/>
              </a:rPr>
              <a:t>Use students to create information about their learning to be shared with adults in their lives.</a:t>
            </a:r>
          </a:p>
          <a:p>
            <a:pPr marL="171450" indent="-171450">
              <a:buFont typeface="Arial"/>
              <a:buChar char="•"/>
            </a:pPr>
            <a:endParaRPr lang="en-US" sz="1100" dirty="0" smtClean="0">
              <a:latin typeface="+mj-lt"/>
            </a:endParaRPr>
          </a:p>
        </p:txBody>
      </p:sp>
      <p:sp>
        <p:nvSpPr>
          <p:cNvPr id="4" name="Slide Number Placeholder 3"/>
          <p:cNvSpPr>
            <a:spLocks noGrp="1"/>
          </p:cNvSpPr>
          <p:nvPr>
            <p:ph type="sldNum" sz="quarter" idx="10"/>
          </p:nvPr>
        </p:nvSpPr>
        <p:spPr/>
        <p:txBody>
          <a:bodyPr/>
          <a:lstStyle/>
          <a:p>
            <a:fld id="{3F7242FB-F25E-544B-B72F-E0B5A499AB48}" type="slidenum">
              <a:rPr lang="en-US" smtClean="0"/>
              <a:t>17</a:t>
            </a:fld>
            <a:endParaRPr lang="en-US" dirty="0"/>
          </a:p>
        </p:txBody>
      </p:sp>
    </p:spTree>
    <p:extLst>
      <p:ext uri="{BB962C8B-B14F-4D97-AF65-F5344CB8AC3E}">
        <p14:creationId xmlns:p14="http://schemas.microsoft.com/office/powerpoint/2010/main" val="871108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 </a:t>
            </a:r>
            <a:endParaRPr lang="en-US" dirty="0" smtClean="0"/>
          </a:p>
          <a:p>
            <a:pPr marL="171450" indent="-171450">
              <a:buFont typeface="Arial"/>
              <a:buChar char="•"/>
            </a:pPr>
            <a:r>
              <a:rPr lang="en-US" dirty="0" smtClean="0"/>
              <a:t>These are some summary points about creating technology partnerships.</a:t>
            </a:r>
          </a:p>
          <a:p>
            <a:pPr marL="171450" indent="-171450">
              <a:buFont typeface="Arial"/>
              <a:buChar char="•"/>
            </a:pPr>
            <a:r>
              <a:rPr lang="en-US" dirty="0" smtClean="0"/>
              <a:t>Again, it is about supporting every student’s learning success.</a:t>
            </a:r>
          </a:p>
          <a:p>
            <a:pPr marL="171450" indent="-171450">
              <a:buFont typeface="Arial"/>
              <a:buChar char="•"/>
            </a:pPr>
            <a:r>
              <a:rPr lang="en-US" dirty="0" smtClean="0"/>
              <a:t>Some guiding questions are provided.</a:t>
            </a:r>
          </a:p>
          <a:p>
            <a:pPr marL="171450" indent="-171450">
              <a:buFont typeface="Arial"/>
              <a:buChar char="•"/>
            </a:pPr>
            <a:r>
              <a:rPr lang="en-US" dirty="0" smtClean="0"/>
              <a:t>It is encouraged that there be a written tip or guide sheet, including how to access community resources, tech support, and information for all stakeholders.</a:t>
            </a:r>
            <a:endParaRPr lang="en-US" dirty="0"/>
          </a:p>
        </p:txBody>
      </p:sp>
      <p:sp>
        <p:nvSpPr>
          <p:cNvPr id="4" name="Slide Number Placeholder 3"/>
          <p:cNvSpPr>
            <a:spLocks noGrp="1"/>
          </p:cNvSpPr>
          <p:nvPr>
            <p:ph type="sldNum" sz="quarter" idx="10"/>
          </p:nvPr>
        </p:nvSpPr>
        <p:spPr/>
        <p:txBody>
          <a:bodyPr/>
          <a:lstStyle/>
          <a:p>
            <a:fld id="{3F7242FB-F25E-544B-B72F-E0B5A499AB48}" type="slidenum">
              <a:rPr lang="en-US" smtClean="0"/>
              <a:t>18</a:t>
            </a:fld>
            <a:endParaRPr lang="en-US" dirty="0"/>
          </a:p>
        </p:txBody>
      </p:sp>
    </p:spTree>
    <p:extLst>
      <p:ext uri="{BB962C8B-B14F-4D97-AF65-F5344CB8AC3E}">
        <p14:creationId xmlns:p14="http://schemas.microsoft.com/office/powerpoint/2010/main" val="526995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pPr marL="171450" indent="-171450">
              <a:buFont typeface="Arial"/>
              <a:buChar char="•"/>
            </a:pPr>
            <a:r>
              <a:rPr lang="en-US" dirty="0" smtClean="0"/>
              <a:t>It is important that families and educators and community collaborators all work together to support student success</a:t>
            </a:r>
            <a:r>
              <a:rPr lang="en-US" dirty="0"/>
              <a:t> </a:t>
            </a:r>
            <a:r>
              <a:rPr lang="en-US" dirty="0" smtClean="0"/>
              <a:t>throughout the tiers.</a:t>
            </a:r>
            <a:endParaRPr lang="en-US" dirty="0"/>
          </a:p>
          <a:p>
            <a:pPr marL="171450" indent="-171450">
              <a:buFont typeface="Arial"/>
              <a:buChar char="•"/>
            </a:pPr>
            <a:r>
              <a:rPr lang="en-US" dirty="0" smtClean="0"/>
              <a:t>Partnering </a:t>
            </a:r>
            <a:r>
              <a:rPr lang="en-US" dirty="0"/>
              <a:t>is ongoing and it is important key practices are in place – for the sake of the children</a:t>
            </a:r>
            <a:r>
              <a:rPr lang="en-US" dirty="0" smtClean="0"/>
              <a:t>.</a:t>
            </a:r>
          </a:p>
          <a:p>
            <a:pPr marL="171450" indent="-171450">
              <a:buFont typeface="Arial"/>
              <a:buChar char="•"/>
            </a:pPr>
            <a:r>
              <a:rPr lang="en-US" dirty="0" smtClean="0"/>
              <a:t>Having adaptable, shareable supports and tools is a practical, time-saving practice.</a:t>
            </a:r>
          </a:p>
          <a:p>
            <a:endParaRPr lang="en-US" dirty="0"/>
          </a:p>
        </p:txBody>
      </p:sp>
      <p:sp>
        <p:nvSpPr>
          <p:cNvPr id="4" name="Slide Number Placeholder 3"/>
          <p:cNvSpPr>
            <a:spLocks noGrp="1"/>
          </p:cNvSpPr>
          <p:nvPr>
            <p:ph type="sldNum" sz="quarter" idx="10"/>
          </p:nvPr>
        </p:nvSpPr>
        <p:spPr/>
        <p:txBody>
          <a:bodyPr/>
          <a:lstStyle/>
          <a:p>
            <a:fld id="{3F7242FB-F25E-544B-B72F-E0B5A499AB48}" type="slidenum">
              <a:rPr lang="en-US" smtClean="0"/>
              <a:t>19</a:t>
            </a:fld>
            <a:endParaRPr lang="en-US" dirty="0"/>
          </a:p>
        </p:txBody>
      </p:sp>
    </p:spTree>
    <p:extLst>
      <p:ext uri="{BB962C8B-B14F-4D97-AF65-F5344CB8AC3E}">
        <p14:creationId xmlns:p14="http://schemas.microsoft.com/office/powerpoint/2010/main" val="230260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These are CDE’s current goals for every student; this slide adds families as they are partners from early childhood through postsecondary education.  </a:t>
            </a:r>
          </a:p>
          <a:p>
            <a:pPr marL="171450" indent="-171450">
              <a:buFont typeface="Arial"/>
              <a:buChar char="•"/>
            </a:pPr>
            <a:r>
              <a:rPr lang="en-US" sz="1100" dirty="0" smtClean="0"/>
              <a:t>Families provide the continuity and consistency from teacher to teacher and grade to grade and level to level. </a:t>
            </a:r>
            <a:endParaRPr lang="en-US" sz="1100" dirty="0"/>
          </a:p>
        </p:txBody>
      </p:sp>
      <p:sp>
        <p:nvSpPr>
          <p:cNvPr id="7" name="Slide Number Placeholder 6"/>
          <p:cNvSpPr>
            <a:spLocks noGrp="1"/>
          </p:cNvSpPr>
          <p:nvPr>
            <p:ph type="sldNum" sz="quarter" idx="13"/>
          </p:nvPr>
        </p:nvSpPr>
        <p:spPr/>
        <p:txBody>
          <a:bodyPr/>
          <a:lstStyle/>
          <a:p>
            <a:fld id="{3F7242FB-F25E-544B-B72F-E0B5A499AB48}" type="slidenum">
              <a:rPr lang="en-US" smtClean="0"/>
              <a:t>2</a:t>
            </a:fld>
            <a:endParaRPr lang="en-US" dirty="0"/>
          </a:p>
        </p:txBody>
      </p:sp>
    </p:spTree>
    <p:extLst>
      <p:ext uri="{BB962C8B-B14F-4D97-AF65-F5344CB8AC3E}">
        <p14:creationId xmlns:p14="http://schemas.microsoft.com/office/powerpoint/2010/main" val="3031321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Key Points:</a:t>
            </a:r>
            <a:r>
              <a:rPr lang="en-US" dirty="0"/>
              <a:t> </a:t>
            </a:r>
          </a:p>
          <a:p>
            <a:pPr marL="171450" indent="-171450">
              <a:buFont typeface="Arial"/>
              <a:buChar char="•"/>
            </a:pPr>
            <a:r>
              <a:rPr lang="en-US" sz="1100" dirty="0"/>
              <a:t>“We layer supports on…(matching to need)…students do not ‘move through tiers’ (as if it were a “maze” for them to navigate).”High quality instruction is provided to all students. </a:t>
            </a:r>
          </a:p>
          <a:p>
            <a:pPr marL="171450" indent="-171450">
              <a:buFont typeface="Arial"/>
              <a:buChar char="•"/>
            </a:pPr>
            <a:r>
              <a:rPr lang="en-US" sz="1100" dirty="0"/>
              <a:t>Some students benefit from additional instruction, progress monitoring and support to ensure educational gaps are eliminated. </a:t>
            </a:r>
          </a:p>
          <a:p>
            <a:pPr marL="171450" indent="-171450">
              <a:buFont typeface="Arial"/>
              <a:buChar char="•"/>
            </a:pPr>
            <a:r>
              <a:rPr lang="en-US" sz="1100" dirty="0"/>
              <a:t>Also, a few students benefit from more precise and explicit support to ensure their persistent academic or behavioral needs are met. </a:t>
            </a:r>
          </a:p>
          <a:p>
            <a:pPr marL="171450" indent="-171450">
              <a:buFont typeface="Arial"/>
              <a:buChar char="•"/>
            </a:pPr>
            <a:r>
              <a:rPr lang="en-US" sz="1100" dirty="0"/>
              <a:t>This illustrates that a well-designed MTSS framework will have hierarchical tiers of instruction and supports provided to every student within the school. These layered tiers increase in intensity; these tiers also apply to family supports. </a:t>
            </a:r>
          </a:p>
          <a:p>
            <a:pPr marL="171450" indent="-171450">
              <a:buFont typeface="Arial"/>
              <a:buChar char="•"/>
            </a:pPr>
            <a:r>
              <a:rPr lang="en-US" sz="1100" dirty="0"/>
              <a:t>Specifically, Universal (Tier 1) instruction and supports, if designed and delivered well, </a:t>
            </a:r>
            <a:r>
              <a:rPr lang="en-US" sz="1100" b="1" dirty="0"/>
              <a:t>should meet the needs of </a:t>
            </a:r>
            <a:r>
              <a:rPr lang="en-US" sz="1100" b="1" i="1" dirty="0"/>
              <a:t>most </a:t>
            </a:r>
            <a:r>
              <a:rPr lang="en-US" sz="1100" b="1" dirty="0"/>
              <a:t>students and families. </a:t>
            </a:r>
            <a:r>
              <a:rPr lang="en-US" sz="1100" dirty="0"/>
              <a:t>The goal of the Universal tier is to </a:t>
            </a:r>
            <a:r>
              <a:rPr lang="en-US" sz="1100" b="1" dirty="0"/>
              <a:t>promote</a:t>
            </a:r>
            <a:r>
              <a:rPr lang="en-US" sz="1100" dirty="0"/>
              <a:t> positive skill development and partnering, </a:t>
            </a:r>
            <a:r>
              <a:rPr lang="en-US" sz="1100" b="1" i="1" dirty="0"/>
              <a:t>prevent </a:t>
            </a:r>
            <a:r>
              <a:rPr lang="en-US" sz="1100" b="1" dirty="0"/>
              <a:t>problems </a:t>
            </a:r>
            <a:r>
              <a:rPr lang="en-US" sz="1100" dirty="0"/>
              <a:t>from emerging,  and </a:t>
            </a:r>
            <a:r>
              <a:rPr lang="en-US" sz="1100" b="1" dirty="0"/>
              <a:t>reduce the need</a:t>
            </a:r>
            <a:r>
              <a:rPr lang="en-US" sz="1100" dirty="0"/>
              <a:t> for supports at subsequent tiers. </a:t>
            </a:r>
          </a:p>
          <a:p>
            <a:pPr marL="171450" indent="-171450">
              <a:buFont typeface="Arial"/>
              <a:buChar char="•"/>
            </a:pPr>
            <a:r>
              <a:rPr lang="en-US" sz="1100" dirty="0"/>
              <a:t>Even with effective Universal instruction and supports, </a:t>
            </a:r>
            <a:r>
              <a:rPr lang="en-US" sz="1100" i="1" dirty="0"/>
              <a:t>some </a:t>
            </a:r>
            <a:r>
              <a:rPr lang="en-US" sz="1100" dirty="0"/>
              <a:t>student and families will need Targeted (Tier 2) interventions and supports. The goal of the Targeted tier is to supplement the Universal tier and improve outcomes for this small percentage of students.  </a:t>
            </a:r>
            <a:r>
              <a:rPr lang="en-US" sz="1100" b="1" dirty="0"/>
              <a:t> </a:t>
            </a:r>
            <a:endParaRPr lang="en-US" sz="1100" dirty="0"/>
          </a:p>
          <a:p>
            <a:pPr marL="171450" indent="-171450">
              <a:buFont typeface="Arial"/>
              <a:buChar char="•"/>
            </a:pPr>
            <a:r>
              <a:rPr lang="en-US" sz="1100" dirty="0"/>
              <a:t>When Universal and Targeted supports are designed and delivered well, there will still be a </a:t>
            </a:r>
            <a:r>
              <a:rPr lang="en-US" sz="1100" i="1" dirty="0"/>
              <a:t>few </a:t>
            </a:r>
            <a:r>
              <a:rPr lang="en-US" sz="1100" dirty="0"/>
              <a:t>students and families who will need Intensive (Tier 3) interventions and supports. The goal of the Intensive tier is to enhance existing supports to improve individual academic and/or behavioral outcomes for students.</a:t>
            </a:r>
            <a:endParaRPr lang="en-US" sz="1100" b="1" dirty="0"/>
          </a:p>
          <a:p>
            <a:endParaRPr lang="en-US" dirty="0"/>
          </a:p>
        </p:txBody>
      </p:sp>
      <p:sp>
        <p:nvSpPr>
          <p:cNvPr id="4" name="Slide Number Placeholder 3"/>
          <p:cNvSpPr>
            <a:spLocks noGrp="1"/>
          </p:cNvSpPr>
          <p:nvPr>
            <p:ph type="sldNum" sz="quarter" idx="10"/>
          </p:nvPr>
        </p:nvSpPr>
        <p:spPr/>
        <p:txBody>
          <a:bodyPr/>
          <a:lstStyle/>
          <a:p>
            <a:fld id="{174B2C1C-5766-4747-9FAF-73D7D65BE21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171557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55" eaLnBrk="0" hangingPunct="0">
              <a:defRPr sz="2400">
                <a:solidFill>
                  <a:schemeClr val="tx1"/>
                </a:solidFill>
                <a:latin typeface="Arial" pitchFamily="34" charset="0"/>
                <a:ea typeface="ＭＳ Ｐゴシック" pitchFamily="34" charset="-128"/>
              </a:defRPr>
            </a:lvl1pPr>
            <a:lvl2pPr marL="735874" indent="-283028" defTabSz="913555" eaLnBrk="0" hangingPunct="0">
              <a:defRPr sz="2400">
                <a:solidFill>
                  <a:schemeClr val="tx1"/>
                </a:solidFill>
                <a:latin typeface="Arial" pitchFamily="34" charset="0"/>
                <a:ea typeface="ＭＳ Ｐゴシック" pitchFamily="34" charset="-128"/>
              </a:defRPr>
            </a:lvl2pPr>
            <a:lvl3pPr marL="1132115" indent="-226423" defTabSz="913555" eaLnBrk="0" hangingPunct="0">
              <a:defRPr sz="2400">
                <a:solidFill>
                  <a:schemeClr val="tx1"/>
                </a:solidFill>
                <a:latin typeface="Arial" pitchFamily="34" charset="0"/>
                <a:ea typeface="ＭＳ Ｐゴシック" pitchFamily="34" charset="-128"/>
              </a:defRPr>
            </a:lvl3pPr>
            <a:lvl4pPr marL="1584961" indent="-226423" defTabSz="913555" eaLnBrk="0" hangingPunct="0">
              <a:defRPr sz="2400">
                <a:solidFill>
                  <a:schemeClr val="tx1"/>
                </a:solidFill>
                <a:latin typeface="Arial" pitchFamily="34" charset="0"/>
                <a:ea typeface="ＭＳ Ｐゴシック" pitchFamily="34" charset="-128"/>
              </a:defRPr>
            </a:lvl4pPr>
            <a:lvl5pPr marL="2037806" indent="-226423" defTabSz="913555" eaLnBrk="0" hangingPunct="0">
              <a:defRPr sz="2400">
                <a:solidFill>
                  <a:schemeClr val="tx1"/>
                </a:solidFill>
                <a:latin typeface="Arial" pitchFamily="34" charset="0"/>
                <a:ea typeface="ＭＳ Ｐゴシック" pitchFamily="34" charset="-128"/>
              </a:defRPr>
            </a:lvl5pPr>
            <a:lvl6pPr marL="2490653" indent="-226423" defTabSz="91355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43499" indent="-226423" defTabSz="91355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6345" indent="-226423" defTabSz="91355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9190" indent="-226423" defTabSz="91355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DA9358D-E6B6-45B2-9C2E-57FA4C486BC7}" type="slidenum">
              <a:rPr lang="en-US" sz="1200"/>
              <a:pPr eaLnBrk="1" hangingPunct="1"/>
              <a:t>21</a:t>
            </a:fld>
            <a:endParaRPr lang="en-US" sz="1200" dirty="0"/>
          </a:p>
        </p:txBody>
      </p:sp>
      <p:sp>
        <p:nvSpPr>
          <p:cNvPr id="716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1683" name="Rectangle 3"/>
          <p:cNvSpPr>
            <a:spLocks noGrp="1" noChangeArrowheads="1"/>
          </p:cNvSpPr>
          <p:nvPr>
            <p:ph type="body" idx="1"/>
          </p:nvPr>
        </p:nvSpPr>
        <p:spPr bwMode="auto">
          <a:xfrm>
            <a:off x="914401" y="4344026"/>
            <a:ext cx="5029200" cy="4425221"/>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z="1100" dirty="0" smtClean="0">
                <a:latin typeface="+mj-lt"/>
                <a:ea typeface="ＭＳ Ｐゴシック" pitchFamily="34" charset="-128"/>
              </a:rPr>
              <a:t>Key Points: </a:t>
            </a:r>
          </a:p>
          <a:p>
            <a:pPr marL="171450" indent="-171450" eaLnBrk="1" hangingPunct="1">
              <a:buFont typeface="Arial"/>
              <a:buChar char="•"/>
            </a:pPr>
            <a:r>
              <a:rPr lang="en-US" sz="1100" dirty="0" smtClean="0">
                <a:latin typeface="+mj-lt"/>
                <a:ea typeface="ＭＳ Ｐゴシック" pitchFamily="34" charset="-128"/>
              </a:rPr>
              <a:t>Family-school-community partnering in tiers aligns time and resources effectively; responsibilities and expertise can be utilized according to need.</a:t>
            </a:r>
          </a:p>
          <a:p>
            <a:pPr marL="171450" indent="-171450" eaLnBrk="1" hangingPunct="1">
              <a:buFont typeface="Arial"/>
              <a:buChar char="•"/>
            </a:pPr>
            <a:r>
              <a:rPr lang="en-US" sz="1100" dirty="0" smtClean="0">
                <a:latin typeface="+mj-lt"/>
                <a:ea typeface="ＭＳ Ｐゴシック" pitchFamily="34" charset="-128"/>
              </a:rPr>
              <a:t>Each tier includes previous one, but provides additional support or focus.</a:t>
            </a:r>
          </a:p>
          <a:p>
            <a:pPr marL="171450" indent="-171450" eaLnBrk="1" hangingPunct="1">
              <a:buFont typeface="Arial"/>
              <a:buChar char="•"/>
            </a:pPr>
            <a:r>
              <a:rPr lang="en-US" sz="1100" dirty="0" smtClean="0">
                <a:latin typeface="+mj-lt"/>
                <a:ea typeface="ＭＳ Ｐゴシック" pitchFamily="34" charset="-128"/>
              </a:rPr>
              <a:t>Partnering may be different across time or situation for any stakeholder as circumstances &amp; expectations change.</a:t>
            </a:r>
          </a:p>
          <a:p>
            <a:pPr marL="171450" indent="-171450" eaLnBrk="1" hangingPunct="1">
              <a:buFont typeface="Arial"/>
              <a:buChar char="•"/>
            </a:pPr>
            <a:r>
              <a:rPr lang="en-US" sz="1100" dirty="0" smtClean="0">
                <a:latin typeface="+mj-lt"/>
                <a:ea typeface="ＭＳ Ｐゴシック" pitchFamily="34" charset="-128"/>
              </a:rPr>
              <a:t>Universal Tier is similar to core curriculum: more consistently and broadly implemented the more effective it will be.</a:t>
            </a:r>
          </a:p>
          <a:p>
            <a:pPr marL="171450" indent="-171450" eaLnBrk="1" hangingPunct="1">
              <a:buFont typeface="Arial"/>
              <a:buChar char="•"/>
            </a:pPr>
            <a:r>
              <a:rPr lang="en-US" sz="1100" dirty="0" smtClean="0">
                <a:latin typeface="+mj-lt"/>
                <a:ea typeface="ＭＳ Ｐゴシック" pitchFamily="34" charset="-128"/>
              </a:rPr>
              <a:t>The tiers can be applied to entire districts, communities, sites, classrooms, and/or special programs. </a:t>
            </a:r>
          </a:p>
          <a:p>
            <a:pPr eaLnBrk="1" hangingPunct="1"/>
            <a:endParaRPr lang="en-US" sz="1100" dirty="0"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endParaRPr lang="en-US" sz="1100" dirty="0"/>
          </a:p>
          <a:p>
            <a:pPr marL="171450" indent="-171450">
              <a:buFont typeface="Arial"/>
              <a:buChar char="•"/>
            </a:pPr>
            <a:r>
              <a:rPr lang="en-US" sz="1100" dirty="0"/>
              <a:t>These are actions that have been determined to be effective in supporting families </a:t>
            </a:r>
            <a:r>
              <a:rPr lang="en-US" sz="1100" dirty="0" smtClean="0"/>
              <a:t>at the universal, schoolwide leve</a:t>
            </a:r>
            <a:r>
              <a:rPr lang="en-US" sz="1100" dirty="0"/>
              <a:t>l</a:t>
            </a:r>
            <a:r>
              <a:rPr lang="en-US" sz="1100" dirty="0" smtClean="0"/>
              <a:t>.</a:t>
            </a:r>
            <a:endParaRPr lang="en-US" sz="1100" dirty="0"/>
          </a:p>
          <a:p>
            <a:pPr marL="171450" indent="-171450">
              <a:buFont typeface="Arial"/>
              <a:buChar char="•"/>
            </a:pPr>
            <a:r>
              <a:rPr lang="en-US" sz="1100" dirty="0"/>
              <a:t>These have been taken from research, practitioner and family input.</a:t>
            </a:r>
          </a:p>
          <a:p>
            <a:pPr marL="171450" indent="-171450">
              <a:buFont typeface="Arial"/>
              <a:buChar char="•"/>
            </a:pPr>
            <a:r>
              <a:rPr lang="en-US" sz="1100" dirty="0"/>
              <a:t>They align with the National Standards for family-school partnerships.</a:t>
            </a:r>
          </a:p>
          <a:p>
            <a:pPr marL="171450" indent="-171450">
              <a:buFont typeface="Arial"/>
              <a:buChar char="•"/>
            </a:pPr>
            <a:r>
              <a:rPr lang="en-US" sz="1100" dirty="0"/>
              <a:t>They are for all stakeholders.</a:t>
            </a:r>
          </a:p>
          <a:p>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22</a:t>
            </a:fld>
            <a:endParaRPr lang="en-US" dirty="0"/>
          </a:p>
        </p:txBody>
      </p:sp>
    </p:spTree>
    <p:extLst>
      <p:ext uri="{BB962C8B-B14F-4D97-AF65-F5344CB8AC3E}">
        <p14:creationId xmlns:p14="http://schemas.microsoft.com/office/powerpoint/2010/main" val="268355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Key Points</a:t>
            </a:r>
            <a:r>
              <a:rPr lang="en-US" sz="1100" dirty="0" smtClean="0"/>
              <a:t>:</a:t>
            </a:r>
            <a:endParaRPr lang="en-US" sz="1100" dirty="0"/>
          </a:p>
          <a:p>
            <a:pPr marL="167970" indent="-167970">
              <a:buFontTx/>
              <a:buChar char="-"/>
            </a:pPr>
            <a:r>
              <a:rPr lang="en-US" sz="1100" dirty="0"/>
              <a:t>It is important to publicize key beliefs and actions regarding working with families. </a:t>
            </a:r>
          </a:p>
          <a:p>
            <a:pPr marL="167970" indent="-167970">
              <a:buFontTx/>
              <a:buChar char="-"/>
            </a:pPr>
            <a:r>
              <a:rPr lang="en-US" sz="1100" dirty="0"/>
              <a:t>Simple tools such as this can be developed by stakeholders, so there is buy-in and use.</a:t>
            </a:r>
          </a:p>
          <a:p>
            <a:pPr marL="167970" indent="-167970">
              <a:buFontTx/>
              <a:buChar char="-"/>
            </a:pPr>
            <a:r>
              <a:rPr lang="en-US" sz="1100" dirty="0"/>
              <a:t>Personalizing to a site or situation makes the words more meaningful.</a:t>
            </a:r>
          </a:p>
          <a:p>
            <a:pPr marL="167970" indent="-167970">
              <a:buFontTx/>
              <a:buChar char="-"/>
            </a:pPr>
            <a:r>
              <a:rPr lang="en-US" sz="1100" dirty="0"/>
              <a:t>These can be used and distributed in numerous venues.</a:t>
            </a:r>
          </a:p>
          <a:p>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23</a:t>
            </a:fld>
            <a:endParaRPr lang="en-US" dirty="0"/>
          </a:p>
        </p:txBody>
      </p:sp>
    </p:spTree>
    <p:extLst>
      <p:ext uri="{BB962C8B-B14F-4D97-AF65-F5344CB8AC3E}">
        <p14:creationId xmlns:p14="http://schemas.microsoft.com/office/powerpoint/2010/main" val="3484553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Key Points: </a:t>
            </a:r>
            <a:endParaRPr lang="en-US" sz="1100" dirty="0" smtClean="0"/>
          </a:p>
          <a:p>
            <a:pPr marL="171450" indent="-171450">
              <a:buFont typeface="Arial"/>
              <a:buChar char="•"/>
            </a:pPr>
            <a:r>
              <a:rPr lang="en-US" sz="1100" dirty="0" smtClean="0"/>
              <a:t>This tool includes sample </a:t>
            </a:r>
            <a:r>
              <a:rPr lang="en-US" sz="1100" dirty="0"/>
              <a:t>specific partnering language and suggested messaging. </a:t>
            </a:r>
            <a:endParaRPr lang="en-US" sz="1100" dirty="0" smtClean="0"/>
          </a:p>
          <a:p>
            <a:pPr marL="171450" indent="-171450">
              <a:buFont typeface="Arial"/>
              <a:buChar char="•"/>
            </a:pPr>
            <a:r>
              <a:rPr lang="en-US" sz="1100" dirty="0" smtClean="0"/>
              <a:t>It can </a:t>
            </a:r>
            <a:r>
              <a:rPr lang="en-US" sz="1100" dirty="0"/>
              <a:t>save time and resources to have similar sample outreach decided upon by a school and shared by all staff, administration. </a:t>
            </a:r>
          </a:p>
          <a:p>
            <a:endParaRPr lang="en-US" dirty="0"/>
          </a:p>
        </p:txBody>
      </p:sp>
      <p:sp>
        <p:nvSpPr>
          <p:cNvPr id="4" name="Slide Number Placeholder 3"/>
          <p:cNvSpPr>
            <a:spLocks noGrp="1"/>
          </p:cNvSpPr>
          <p:nvPr>
            <p:ph type="sldNum" sz="quarter" idx="10"/>
          </p:nvPr>
        </p:nvSpPr>
        <p:spPr/>
        <p:txBody>
          <a:bodyPr/>
          <a:lstStyle/>
          <a:p>
            <a:fld id="{3F7242FB-F25E-544B-B72F-E0B5A499AB48}" type="slidenum">
              <a:rPr lang="en-US" smtClean="0"/>
              <a:t>24</a:t>
            </a:fld>
            <a:endParaRPr lang="en-US" dirty="0"/>
          </a:p>
        </p:txBody>
      </p:sp>
    </p:spTree>
    <p:extLst>
      <p:ext uri="{BB962C8B-B14F-4D97-AF65-F5344CB8AC3E}">
        <p14:creationId xmlns:p14="http://schemas.microsoft.com/office/powerpoint/2010/main" val="3725573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Key Points: </a:t>
            </a:r>
          </a:p>
          <a:p>
            <a:pPr marL="171450" indent="-171450">
              <a:buFont typeface="Arial"/>
              <a:buChar char="•"/>
            </a:pPr>
            <a:r>
              <a:rPr lang="en-US" sz="1100" dirty="0"/>
              <a:t>These are actions that have been determined to be effective in supporting families </a:t>
            </a:r>
            <a:r>
              <a:rPr lang="en-US" sz="1100" dirty="0" smtClean="0"/>
              <a:t>in classrooms and with specialists.</a:t>
            </a:r>
            <a:endParaRPr lang="en-US" sz="1100" dirty="0"/>
          </a:p>
          <a:p>
            <a:pPr marL="171450" indent="-171450">
              <a:buFont typeface="Arial"/>
              <a:buChar char="•"/>
            </a:pPr>
            <a:r>
              <a:rPr lang="en-US" sz="1100" dirty="0"/>
              <a:t>These have been taken from research, practitioner and family input.</a:t>
            </a:r>
          </a:p>
          <a:p>
            <a:pPr marL="171450" indent="-171450">
              <a:buFont typeface="Arial"/>
              <a:buChar char="•"/>
            </a:pPr>
            <a:r>
              <a:rPr lang="en-US" sz="1100" dirty="0"/>
              <a:t>They align with the National Standards for family-school partnerships.</a:t>
            </a:r>
          </a:p>
          <a:p>
            <a:pPr marL="171450" indent="-171450">
              <a:buFont typeface="Arial"/>
              <a:buChar char="•"/>
            </a:pPr>
            <a:r>
              <a:rPr lang="en-US" sz="1100" dirty="0"/>
              <a:t>They are for all stakeholders.</a:t>
            </a:r>
          </a:p>
          <a:p>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25</a:t>
            </a:fld>
            <a:endParaRPr lang="en-US" dirty="0"/>
          </a:p>
        </p:txBody>
      </p:sp>
    </p:spTree>
    <p:extLst>
      <p:ext uri="{BB962C8B-B14F-4D97-AF65-F5344CB8AC3E}">
        <p14:creationId xmlns:p14="http://schemas.microsoft.com/office/powerpoint/2010/main" val="2500389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67970" indent="-167970">
              <a:buFontTx/>
              <a:buChar char="-"/>
            </a:pPr>
            <a:r>
              <a:rPr lang="en-US" sz="1100" dirty="0"/>
              <a:t>This tool is another way of “personalizing “ partnering and providing a voice for the family and student to participate in supporting school success. </a:t>
            </a:r>
          </a:p>
          <a:p>
            <a:pPr marL="167970" indent="-167970">
              <a:buFontTx/>
              <a:buChar char="-"/>
            </a:pPr>
            <a:r>
              <a:rPr lang="en-US" sz="1100" dirty="0"/>
              <a:t>Proactive and “two-way”, this type of communication sends a message that the family viewpoint is considered.</a:t>
            </a:r>
          </a:p>
          <a:p>
            <a:pPr marL="167970" indent="-167970">
              <a:buFontTx/>
              <a:buChar char="-"/>
            </a:pPr>
            <a:r>
              <a:rPr lang="en-US" sz="1100" dirty="0"/>
              <a:t>It is important to acknowledge the information throughout the year.</a:t>
            </a:r>
          </a:p>
          <a:p>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26</a:t>
            </a:fld>
            <a:endParaRPr lang="en-US" dirty="0"/>
          </a:p>
        </p:txBody>
      </p:sp>
    </p:spTree>
    <p:extLst>
      <p:ext uri="{BB962C8B-B14F-4D97-AF65-F5344CB8AC3E}">
        <p14:creationId xmlns:p14="http://schemas.microsoft.com/office/powerpoint/2010/main" val="3152757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This tool is a model for sharing good news about students – between home and school or home and community and school.</a:t>
            </a:r>
          </a:p>
          <a:p>
            <a:pPr marL="171450" indent="-171450">
              <a:buFont typeface="Arial"/>
              <a:buChar char="•"/>
            </a:pPr>
            <a:r>
              <a:rPr lang="en-US" sz="1100" dirty="0" smtClean="0"/>
              <a:t>Students can be positively reinforced by adults in various aspects of their lives and can participate.</a:t>
            </a:r>
          </a:p>
          <a:p>
            <a:pPr marL="171450" indent="-171450">
              <a:buFont typeface="Arial"/>
              <a:buChar char="•"/>
            </a:pPr>
            <a:r>
              <a:rPr lang="en-US" sz="1100" dirty="0" smtClean="0"/>
              <a:t>It can be adapted as needed.</a:t>
            </a:r>
          </a:p>
        </p:txBody>
      </p:sp>
      <p:sp>
        <p:nvSpPr>
          <p:cNvPr id="4" name="Slide Number Placeholder 3"/>
          <p:cNvSpPr>
            <a:spLocks noGrp="1"/>
          </p:cNvSpPr>
          <p:nvPr>
            <p:ph type="sldNum" sz="quarter" idx="10"/>
          </p:nvPr>
        </p:nvSpPr>
        <p:spPr/>
        <p:txBody>
          <a:bodyPr/>
          <a:lstStyle/>
          <a:p>
            <a:fld id="{3F7242FB-F25E-544B-B72F-E0B5A499AB48}" type="slidenum">
              <a:rPr lang="en-US" smtClean="0"/>
              <a:t>27</a:t>
            </a:fld>
            <a:endParaRPr lang="en-US" dirty="0"/>
          </a:p>
        </p:txBody>
      </p:sp>
    </p:spTree>
    <p:extLst>
      <p:ext uri="{BB962C8B-B14F-4D97-AF65-F5344CB8AC3E}">
        <p14:creationId xmlns:p14="http://schemas.microsoft.com/office/powerpoint/2010/main" val="205658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These are actions that have been determined to be effective in supporting families during more targeted or intensive supportive practices.</a:t>
            </a:r>
          </a:p>
          <a:p>
            <a:pPr marL="171450" indent="-171450">
              <a:buFont typeface="Arial"/>
              <a:buChar char="•"/>
            </a:pPr>
            <a:r>
              <a:rPr lang="en-US" sz="1100" dirty="0" smtClean="0"/>
              <a:t>These have been taken from research, practitioner and family input.</a:t>
            </a:r>
          </a:p>
          <a:p>
            <a:pPr marL="171450" indent="-171450">
              <a:buFont typeface="Arial"/>
              <a:buChar char="•"/>
            </a:pPr>
            <a:r>
              <a:rPr lang="en-US" sz="1100" dirty="0" smtClean="0"/>
              <a:t>They align with the National Standards for family-school partnerships.</a:t>
            </a:r>
          </a:p>
          <a:p>
            <a:pPr marL="171450" indent="-171450">
              <a:buFont typeface="Arial"/>
              <a:buChar char="•"/>
            </a:pPr>
            <a:r>
              <a:rPr lang="en-US" sz="1100" dirty="0" smtClean="0"/>
              <a:t>They are for all stakeholders.</a:t>
            </a: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28</a:t>
            </a:fld>
            <a:endParaRPr lang="en-US" dirty="0"/>
          </a:p>
        </p:txBody>
      </p:sp>
    </p:spTree>
    <p:extLst>
      <p:ext uri="{BB962C8B-B14F-4D97-AF65-F5344CB8AC3E}">
        <p14:creationId xmlns:p14="http://schemas.microsoft.com/office/powerpoint/2010/main" val="322767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a:t>
            </a:r>
          </a:p>
          <a:p>
            <a:pPr marL="167970" indent="-167970">
              <a:buFontTx/>
              <a:buChar char="-"/>
            </a:pPr>
            <a:r>
              <a:rPr lang="en-US" sz="1100" dirty="0"/>
              <a:t>This is a simple tool which allows an academic or behavioral skill to be practiced at home or school.</a:t>
            </a:r>
          </a:p>
          <a:p>
            <a:pPr marL="167970" indent="-167970">
              <a:buFontTx/>
              <a:buChar char="-"/>
            </a:pPr>
            <a:r>
              <a:rPr lang="en-US" sz="1100" dirty="0"/>
              <a:t>It includes identifying strengths and specific concerns.</a:t>
            </a:r>
          </a:p>
          <a:p>
            <a:pPr marL="167970" indent="-167970">
              <a:buFontTx/>
              <a:buChar char="-"/>
            </a:pPr>
            <a:r>
              <a:rPr lang="en-US" sz="1100" dirty="0"/>
              <a:t>It requires two-way communication between home and school, with extra support – an “upper tier” partnering strategy.</a:t>
            </a:r>
          </a:p>
          <a:p>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29</a:t>
            </a:fld>
            <a:endParaRPr lang="en-US" dirty="0"/>
          </a:p>
        </p:txBody>
      </p:sp>
    </p:spTree>
    <p:extLst>
      <p:ext uri="{BB962C8B-B14F-4D97-AF65-F5344CB8AC3E}">
        <p14:creationId xmlns:p14="http://schemas.microsoft.com/office/powerpoint/2010/main" val="134589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These are the goals of the </a:t>
            </a:r>
            <a:r>
              <a:rPr lang="en-US" sz="1100" i="1" dirty="0" smtClean="0"/>
              <a:t>MTSS FSCP Implementation Guide.</a:t>
            </a:r>
          </a:p>
          <a:p>
            <a:pPr marL="171450" indent="-171450">
              <a:buFont typeface="Arial"/>
              <a:buChar char="•"/>
            </a:pPr>
            <a:r>
              <a:rPr lang="en-US" sz="1100" dirty="0" smtClean="0"/>
              <a:t>They are all action-based.</a:t>
            </a:r>
          </a:p>
          <a:p>
            <a:pPr marL="171450" indent="-171450">
              <a:buFont typeface="Arial"/>
              <a:buChar char="•"/>
            </a:pPr>
            <a:r>
              <a:rPr lang="en-US" sz="1100" dirty="0" smtClean="0"/>
              <a:t>The materials in the </a:t>
            </a:r>
            <a:r>
              <a:rPr lang="en-US" sz="1100" i="1" dirty="0" smtClean="0"/>
              <a:t>Guide </a:t>
            </a:r>
            <a:r>
              <a:rPr lang="en-US" sz="1100" dirty="0" smtClean="0"/>
              <a:t>relate to these identified outcomes. </a:t>
            </a:r>
          </a:p>
          <a:p>
            <a:pPr marL="171450" indent="-171450">
              <a:buFont typeface="Arial"/>
              <a:buChar char="•"/>
            </a:pP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3</a:t>
            </a:fld>
            <a:endParaRPr lang="en-US" dirty="0"/>
          </a:p>
        </p:txBody>
      </p:sp>
    </p:spTree>
    <p:extLst>
      <p:ext uri="{BB962C8B-B14F-4D97-AF65-F5344CB8AC3E}">
        <p14:creationId xmlns:p14="http://schemas.microsoft.com/office/powerpoint/2010/main" val="3277497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This tool can be used to provide concrete language and examples for how a special education process or individualized problem solving meeting can be productive, focused on student success, and allow for discussion and problem solving.</a:t>
            </a:r>
          </a:p>
          <a:p>
            <a:pPr marL="171450" indent="-171450">
              <a:buFont typeface="Arial"/>
              <a:buChar char="•"/>
            </a:pPr>
            <a:r>
              <a:rPr lang="en-US" sz="1100" dirty="0" smtClean="0"/>
              <a:t>The actions are just suggestions that a team can adapt to its needs. </a:t>
            </a: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30</a:t>
            </a:fld>
            <a:endParaRPr lang="en-US" dirty="0"/>
          </a:p>
        </p:txBody>
      </p:sp>
    </p:spTree>
    <p:extLst>
      <p:ext uri="{BB962C8B-B14F-4D97-AF65-F5344CB8AC3E}">
        <p14:creationId xmlns:p14="http://schemas.microsoft.com/office/powerpoint/2010/main" val="444648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pPr marL="171450" indent="-171450">
              <a:buFont typeface="Arial"/>
              <a:buChar char="•"/>
            </a:pPr>
            <a:r>
              <a:rPr lang="en-US" dirty="0" smtClean="0"/>
              <a:t>If a student struggles in academic or behavioral learning, it is important that families and educators and community collaborators all work together to support student success. </a:t>
            </a:r>
            <a:endParaRPr lang="en-US" dirty="0"/>
          </a:p>
          <a:p>
            <a:pPr marL="171450" indent="-171450">
              <a:buFont typeface="Arial"/>
              <a:buChar char="•"/>
            </a:pPr>
            <a:r>
              <a:rPr lang="en-US" dirty="0" smtClean="0"/>
              <a:t>Partnering </a:t>
            </a:r>
            <a:r>
              <a:rPr lang="en-US" dirty="0"/>
              <a:t>is ongoing and it is important key practices are in place – for the sake of the children</a:t>
            </a:r>
            <a:r>
              <a:rPr lang="en-US" dirty="0" smtClean="0"/>
              <a:t>.</a:t>
            </a:r>
          </a:p>
          <a:p>
            <a:pPr marL="171450" indent="-171450">
              <a:buFont typeface="Arial"/>
              <a:buChar char="•"/>
            </a:pPr>
            <a:r>
              <a:rPr lang="en-US" dirty="0" smtClean="0"/>
              <a:t>Whenever possible, families should be a part of a referral to special education so that they begin as active partners in the process.</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3F7242FB-F25E-544B-B72F-E0B5A499AB48}" type="slidenum">
              <a:rPr lang="en-US" smtClean="0"/>
              <a:t>31</a:t>
            </a:fld>
            <a:endParaRPr lang="en-US" dirty="0"/>
          </a:p>
        </p:txBody>
      </p:sp>
    </p:spTree>
    <p:extLst>
      <p:ext uri="{BB962C8B-B14F-4D97-AF65-F5344CB8AC3E}">
        <p14:creationId xmlns:p14="http://schemas.microsoft.com/office/powerpoint/2010/main" val="2302608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Century Gothic" charset="0"/>
                <a:ea typeface="ＭＳ Ｐゴシック" charset="0"/>
                <a:cs typeface="ＭＳ Ｐゴシック" charset="0"/>
              </a:defRPr>
            </a:lvl1pPr>
            <a:lvl2pPr marL="35879619" indent="-35447153" defTabSz="914485" eaLnBrk="0" hangingPunct="0">
              <a:defRPr sz="2300">
                <a:solidFill>
                  <a:schemeClr val="tx1"/>
                </a:solidFill>
                <a:latin typeface="Century Gothic" charset="0"/>
                <a:ea typeface="ＭＳ Ｐゴシック" charset="0"/>
              </a:defRPr>
            </a:lvl2pPr>
            <a:lvl3pPr eaLnBrk="0" hangingPunct="0">
              <a:defRPr sz="2300">
                <a:solidFill>
                  <a:schemeClr val="tx1"/>
                </a:solidFill>
                <a:latin typeface="Century Gothic" charset="0"/>
                <a:ea typeface="ＭＳ Ｐゴシック" charset="0"/>
              </a:defRPr>
            </a:lvl3pPr>
            <a:lvl4pPr eaLnBrk="0" hangingPunct="0">
              <a:defRPr sz="2300">
                <a:solidFill>
                  <a:schemeClr val="tx1"/>
                </a:solidFill>
                <a:latin typeface="Century Gothic" charset="0"/>
                <a:ea typeface="ＭＳ Ｐゴシック" charset="0"/>
              </a:defRPr>
            </a:lvl4pPr>
            <a:lvl5pPr eaLnBrk="0" hangingPunct="0">
              <a:defRPr sz="2300">
                <a:solidFill>
                  <a:schemeClr val="tx1"/>
                </a:solidFill>
                <a:latin typeface="Century Gothic" charset="0"/>
                <a:ea typeface="ＭＳ Ｐゴシック" charset="0"/>
              </a:defRPr>
            </a:lvl5pPr>
            <a:lvl6pPr marL="432465" eaLnBrk="0" fontAlgn="base" hangingPunct="0">
              <a:spcBef>
                <a:spcPct val="0"/>
              </a:spcBef>
              <a:spcAft>
                <a:spcPct val="0"/>
              </a:spcAft>
              <a:defRPr sz="2300">
                <a:solidFill>
                  <a:schemeClr val="tx1"/>
                </a:solidFill>
                <a:latin typeface="Century Gothic" charset="0"/>
                <a:ea typeface="ＭＳ Ｐゴシック" charset="0"/>
              </a:defRPr>
            </a:lvl6pPr>
            <a:lvl7pPr marL="864931" eaLnBrk="0" fontAlgn="base" hangingPunct="0">
              <a:spcBef>
                <a:spcPct val="0"/>
              </a:spcBef>
              <a:spcAft>
                <a:spcPct val="0"/>
              </a:spcAft>
              <a:defRPr sz="2300">
                <a:solidFill>
                  <a:schemeClr val="tx1"/>
                </a:solidFill>
                <a:latin typeface="Century Gothic" charset="0"/>
                <a:ea typeface="ＭＳ Ｐゴシック" charset="0"/>
              </a:defRPr>
            </a:lvl7pPr>
            <a:lvl8pPr marL="1297396" eaLnBrk="0" fontAlgn="base" hangingPunct="0">
              <a:spcBef>
                <a:spcPct val="0"/>
              </a:spcBef>
              <a:spcAft>
                <a:spcPct val="0"/>
              </a:spcAft>
              <a:defRPr sz="2300">
                <a:solidFill>
                  <a:schemeClr val="tx1"/>
                </a:solidFill>
                <a:latin typeface="Century Gothic" charset="0"/>
                <a:ea typeface="ＭＳ Ｐゴシック" charset="0"/>
              </a:defRPr>
            </a:lvl8pPr>
            <a:lvl9pPr marL="1729862" eaLnBrk="0" fontAlgn="base" hangingPunct="0">
              <a:spcBef>
                <a:spcPct val="0"/>
              </a:spcBef>
              <a:spcAft>
                <a:spcPct val="0"/>
              </a:spcAft>
              <a:defRPr sz="2300">
                <a:solidFill>
                  <a:schemeClr val="tx1"/>
                </a:solidFill>
                <a:latin typeface="Century Gothic" charset="0"/>
                <a:ea typeface="ＭＳ Ｐゴシック" charset="0"/>
              </a:defRPr>
            </a:lvl9pPr>
          </a:lstStyle>
          <a:p>
            <a:pPr eaLnBrk="1" hangingPunct="1"/>
            <a:fld id="{A8B44F30-26EA-294E-97EF-C713C4AC48E2}" type="slidenum">
              <a:rPr lang="en-US" sz="1200">
                <a:latin typeface="Arial" charset="0"/>
              </a:rPr>
              <a:pPr eaLnBrk="1" hangingPunct="1"/>
              <a:t>32</a:t>
            </a:fld>
            <a:endParaRPr lang="en-US" sz="1200" dirty="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ea typeface="ＭＳ Ｐゴシック" charset="0"/>
                <a:cs typeface="ＭＳ Ｐゴシック" charset="0"/>
              </a:rPr>
              <a:t>Key Points: </a:t>
            </a:r>
          </a:p>
          <a:p>
            <a:pPr marL="171450" indent="-171450">
              <a:buFont typeface="Arial"/>
              <a:buChar char="•"/>
            </a:pPr>
            <a:r>
              <a:rPr lang="en-US" sz="1100" dirty="0">
                <a:ea typeface="ＭＳ Ｐゴシック" charset="0"/>
                <a:cs typeface="ＭＳ Ｐゴシック" charset="0"/>
              </a:rPr>
              <a:t>We want as much time as possible to support our children’s learning and school success. </a:t>
            </a:r>
          </a:p>
          <a:p>
            <a:pPr marL="171450" indent="-171450">
              <a:buFont typeface="Arial"/>
              <a:buChar char="•"/>
            </a:pPr>
            <a:r>
              <a:rPr lang="en-US" sz="1100" dirty="0">
                <a:ea typeface="ＭＳ Ｐゴシック" charset="0"/>
                <a:cs typeface="ＭＳ Ｐゴシック" charset="0"/>
              </a:rPr>
              <a:t>When all adults work together a child can experience support from the various important people in his/her life.</a:t>
            </a:r>
          </a:p>
          <a:p>
            <a:pPr marL="171450" indent="-171450">
              <a:buFont typeface="Arial"/>
              <a:buChar char="•"/>
            </a:pPr>
            <a:r>
              <a:rPr lang="en-US" sz="1100" dirty="0">
                <a:ea typeface="ＭＳ Ｐゴシック" charset="0"/>
                <a:cs typeface="ＭＳ Ｐゴシック" charset="0"/>
              </a:rPr>
              <a:t>Important modeling of collaboration and problem solving occurs. </a:t>
            </a:r>
          </a:p>
          <a:p>
            <a:pPr marL="171450" indent="-171450">
              <a:buFont typeface="Arial"/>
              <a:buChar char="•"/>
            </a:pPr>
            <a:r>
              <a:rPr lang="en-US" sz="1100" dirty="0">
                <a:ea typeface="ＭＳ Ｐゴシック" charset="0"/>
                <a:cs typeface="ＭＳ Ｐゴシック" charset="0"/>
              </a:rPr>
              <a:t>This is especially important for students who </a:t>
            </a:r>
            <a:r>
              <a:rPr lang="en-US" sz="1100" dirty="0" smtClean="0">
                <a:ea typeface="ＭＳ Ｐゴシック" charset="0"/>
                <a:cs typeface="ＭＳ Ｐゴシック" charset="0"/>
              </a:rPr>
              <a:t>experience learning challenges</a:t>
            </a:r>
            <a:r>
              <a:rPr lang="en-US" sz="1100" dirty="0">
                <a:ea typeface="ＭＳ Ｐゴシック" charset="0"/>
                <a:cs typeface="ＭＳ Ｐゴシック" charset="0"/>
              </a:rPr>
              <a:t>, as learning is often challenging and the more reinforcement in multiple settings the better! </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RtI is in Colorado legislation in three different statutes.</a:t>
            </a:r>
          </a:p>
          <a:p>
            <a:pPr marL="171450" indent="-171450">
              <a:buFont typeface="Arial"/>
              <a:buChar char="•"/>
            </a:pPr>
            <a:r>
              <a:rPr lang="en-US" sz="1100" dirty="0" smtClean="0"/>
              <a:t>RtI is incorporated into a Multi-Tiered System of Supports (MTSS).</a:t>
            </a:r>
          </a:p>
          <a:p>
            <a:pPr marL="171450" indent="-171450">
              <a:buFont typeface="Arial"/>
              <a:buChar char="•"/>
            </a:pPr>
            <a:r>
              <a:rPr lang="en-US" sz="1100" dirty="0" smtClean="0"/>
              <a:t>RTI is also mentioned in Colorado’s Exceptional Children’s Education Act (ESEA), Rules for Gifted Education (2015); this in 12.02(2(9c) and states: </a:t>
            </a:r>
            <a:r>
              <a:rPr lang="en-US" sz="1100" i="1" dirty="0"/>
              <a:t>In traditionally underrepresented student groups and visual/music/performing arts student groups or talent pools, identification may require the collection of student information over time, using additional data points from a response to intervention approach, or additional assessment. </a:t>
            </a:r>
          </a:p>
        </p:txBody>
      </p:sp>
      <p:sp>
        <p:nvSpPr>
          <p:cNvPr id="4" name="Slide Number Placeholder 3"/>
          <p:cNvSpPr>
            <a:spLocks noGrp="1"/>
          </p:cNvSpPr>
          <p:nvPr>
            <p:ph type="sldNum" sz="quarter" idx="10"/>
          </p:nvPr>
        </p:nvSpPr>
        <p:spPr/>
        <p:txBody>
          <a:bodyPr/>
          <a:lstStyle/>
          <a:p>
            <a:fld id="{3F7242FB-F25E-544B-B72F-E0B5A499AB48}" type="slidenum">
              <a:rPr lang="en-US" smtClean="0"/>
              <a:t>33</a:t>
            </a:fld>
            <a:endParaRPr lang="en-US" dirty="0"/>
          </a:p>
        </p:txBody>
      </p:sp>
    </p:spTree>
    <p:extLst>
      <p:ext uri="{BB962C8B-B14F-4D97-AF65-F5344CB8AC3E}">
        <p14:creationId xmlns:p14="http://schemas.microsoft.com/office/powerpoint/2010/main" val="806786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 </a:t>
            </a:r>
          </a:p>
          <a:p>
            <a:pPr marL="171450" indent="-171450">
              <a:buFont typeface="Arial"/>
              <a:buChar char="•"/>
            </a:pPr>
            <a:r>
              <a:rPr lang="en-US" dirty="0"/>
              <a:t>This information, tied to a sample data chart, can be used to explain to families how progress is monitored on a specific skill.</a:t>
            </a:r>
          </a:p>
          <a:p>
            <a:pPr marL="171450" indent="-171450">
              <a:buFont typeface="Arial"/>
              <a:buChar char="•"/>
            </a:pPr>
            <a:r>
              <a:rPr lang="en-US" dirty="0"/>
              <a:t>Visual data such as this helps all parties to have the same information.</a:t>
            </a:r>
          </a:p>
          <a:p>
            <a:pPr marL="171450" indent="-171450">
              <a:buFont typeface="Arial"/>
              <a:buChar char="•"/>
            </a:pPr>
            <a:r>
              <a:rPr lang="en-US" dirty="0"/>
              <a:t>Students can learn to use these graphs with their teachers and families.</a:t>
            </a:r>
          </a:p>
          <a:p>
            <a:pPr marL="171450" indent="-171450">
              <a:buFont typeface="Arial"/>
              <a:buChar char="•"/>
            </a:pPr>
            <a:r>
              <a:rPr lang="en-US" dirty="0"/>
              <a:t>Charts such as these can be used with other data sources such as electronic grade books</a:t>
            </a:r>
            <a:r>
              <a:rPr lang="en-US" dirty="0" smtClean="0"/>
              <a:t>.</a:t>
            </a:r>
          </a:p>
          <a:p>
            <a:pPr marL="171450" indent="-171450">
              <a:buFont typeface="Arial"/>
              <a:buChar char="•"/>
            </a:pPr>
            <a:r>
              <a:rPr lang="en-US" smtClean="0"/>
              <a:t>THIS CHART SHOWS WHAT IT MIGHT LOOK LIKE WHEN THERE MIGHT BE CONSIDERATION OF A CHANGE IN INSTRUCTION OR INTERVENTION OR A REFERRAL TO THE INDIVIDUALIZED PROBLEM SOLVING TEAM. </a:t>
            </a:r>
            <a:endParaRPr lang="en-US"/>
          </a:p>
        </p:txBody>
      </p:sp>
      <p:sp>
        <p:nvSpPr>
          <p:cNvPr id="4" name="Slide Number Placeholder 3"/>
          <p:cNvSpPr>
            <a:spLocks noGrp="1"/>
          </p:cNvSpPr>
          <p:nvPr>
            <p:ph type="sldNum" sz="quarter" idx="10"/>
          </p:nvPr>
        </p:nvSpPr>
        <p:spPr/>
        <p:txBody>
          <a:bodyPr/>
          <a:lstStyle/>
          <a:p>
            <a:fld id="{3F7242FB-F25E-544B-B72F-E0B5A499AB48}" type="slidenum">
              <a:rPr lang="en-US" smtClean="0"/>
              <a:t>34</a:t>
            </a:fld>
            <a:endParaRPr lang="en-US" dirty="0"/>
          </a:p>
        </p:txBody>
      </p:sp>
    </p:spTree>
    <p:extLst>
      <p:ext uri="{BB962C8B-B14F-4D97-AF65-F5344CB8AC3E}">
        <p14:creationId xmlns:p14="http://schemas.microsoft.com/office/powerpoint/2010/main" val="1730576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55" eaLnBrk="0" hangingPunct="0">
              <a:defRPr>
                <a:solidFill>
                  <a:schemeClr val="tx1"/>
                </a:solidFill>
                <a:latin typeface="Arial" pitchFamily="34" charset="0"/>
                <a:ea typeface="ＭＳ Ｐゴシック" pitchFamily="34" charset="-128"/>
              </a:defRPr>
            </a:lvl1pPr>
            <a:lvl2pPr marL="735874" indent="-283028" defTabSz="913555" eaLnBrk="0" hangingPunct="0">
              <a:defRPr>
                <a:solidFill>
                  <a:schemeClr val="tx1"/>
                </a:solidFill>
                <a:latin typeface="Arial" pitchFamily="34" charset="0"/>
                <a:ea typeface="ＭＳ Ｐゴシック" pitchFamily="34" charset="-128"/>
              </a:defRPr>
            </a:lvl2pPr>
            <a:lvl3pPr marL="1132115" indent="-226423" defTabSz="913555" eaLnBrk="0" hangingPunct="0">
              <a:defRPr>
                <a:solidFill>
                  <a:schemeClr val="tx1"/>
                </a:solidFill>
                <a:latin typeface="Arial" pitchFamily="34" charset="0"/>
                <a:ea typeface="ＭＳ Ｐゴシック" pitchFamily="34" charset="-128"/>
              </a:defRPr>
            </a:lvl3pPr>
            <a:lvl4pPr marL="1584961" indent="-226423" defTabSz="913555" eaLnBrk="0" hangingPunct="0">
              <a:defRPr>
                <a:solidFill>
                  <a:schemeClr val="tx1"/>
                </a:solidFill>
                <a:latin typeface="Arial" pitchFamily="34" charset="0"/>
                <a:ea typeface="ＭＳ Ｐゴシック" pitchFamily="34" charset="-128"/>
              </a:defRPr>
            </a:lvl4pPr>
            <a:lvl5pPr marL="2037806" indent="-226423" defTabSz="913555" eaLnBrk="0" hangingPunct="0">
              <a:defRPr>
                <a:solidFill>
                  <a:schemeClr val="tx1"/>
                </a:solidFill>
                <a:latin typeface="Arial" pitchFamily="34" charset="0"/>
                <a:ea typeface="ＭＳ Ｐゴシック" pitchFamily="34" charset="-128"/>
              </a:defRPr>
            </a:lvl5pPr>
            <a:lvl6pPr marL="2490653" indent="-226423" defTabSz="91355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43499" indent="-226423" defTabSz="913555" eaLnBrk="0" fontAlgn="base" hangingPunct="0">
              <a:spcBef>
                <a:spcPct val="0"/>
              </a:spcBef>
              <a:spcAft>
                <a:spcPct val="0"/>
              </a:spcAft>
              <a:defRPr>
                <a:solidFill>
                  <a:schemeClr val="tx1"/>
                </a:solidFill>
                <a:latin typeface="Arial" pitchFamily="34" charset="0"/>
                <a:ea typeface="ＭＳ Ｐゴシック" pitchFamily="34" charset="-128"/>
              </a:defRPr>
            </a:lvl7pPr>
            <a:lvl8pPr marL="3396345" indent="-226423" defTabSz="91355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49190" indent="-226423" defTabSz="91355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15D14F5-1C15-4BD1-99EC-8AA2F3CFD797}" type="slidenum">
              <a:rPr lang="en-US"/>
              <a:pPr eaLnBrk="1" hangingPunct="1"/>
              <a:t>35</a:t>
            </a:fld>
            <a:endParaRPr lang="en-US" dirty="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xfrm>
            <a:off x="914401" y="4344026"/>
            <a:ext cx="5029200"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100" dirty="0" smtClean="0">
                <a:latin typeface="+mj-lt"/>
                <a:ea typeface="ＭＳ Ｐゴシック" pitchFamily="34" charset="-128"/>
              </a:rPr>
              <a:t>Key Points:</a:t>
            </a:r>
          </a:p>
          <a:p>
            <a:pPr marL="171450" indent="-171450" eaLnBrk="1" hangingPunct="1">
              <a:buFont typeface="Arial"/>
              <a:buChar char="•"/>
            </a:pPr>
            <a:r>
              <a:rPr lang="en-US" sz="1100" dirty="0" smtClean="0">
                <a:latin typeface="+mj-lt"/>
                <a:ea typeface="ＭＳ Ｐゴシック" pitchFamily="34" charset="-128"/>
              </a:rPr>
              <a:t>In tiered partnering framework, students, families or teachers may need more support or focused opportunities to successfully support school success.</a:t>
            </a:r>
          </a:p>
          <a:p>
            <a:pPr marL="171450" indent="-171450" eaLnBrk="1" hangingPunct="1">
              <a:buFont typeface="Arial"/>
              <a:buChar char="•"/>
            </a:pPr>
            <a:r>
              <a:rPr lang="en-US" sz="1100" dirty="0" smtClean="0">
                <a:latin typeface="+mj-lt"/>
                <a:ea typeface="ＭＳ Ｐゴシック" pitchFamily="34" charset="-128"/>
              </a:rPr>
              <a:t>Examples include: student at-risk in reading achievement, teacher unsure about how best to help a child having difficulty completing assignments, family suddenly homeless and unable to access school transportation, or difficulty communicating between home &amp; school. </a:t>
            </a:r>
          </a:p>
          <a:p>
            <a:pPr marL="171450" indent="-171450" eaLnBrk="1" hangingPunct="1">
              <a:buFont typeface="Arial"/>
              <a:buChar char="•"/>
            </a:pPr>
            <a:r>
              <a:rPr lang="en-US" sz="1100" dirty="0" smtClean="0">
                <a:latin typeface="+mj-lt"/>
                <a:ea typeface="ＭＳ Ｐゴシック" pitchFamily="34" charset="-128"/>
              </a:rPr>
              <a:t>Important to recognize sometimes need for more targeted or intensive support so that there is acceptance and access to appropriate resources.</a:t>
            </a: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Century Gothic" charset="0"/>
                <a:ea typeface="ＭＳ Ｐゴシック" charset="0"/>
                <a:cs typeface="ＭＳ Ｐゴシック" charset="0"/>
              </a:defRPr>
            </a:lvl1pPr>
            <a:lvl2pPr marL="35879619" indent="-35447153" defTabSz="914485" eaLnBrk="0" hangingPunct="0">
              <a:defRPr sz="2300">
                <a:solidFill>
                  <a:schemeClr val="tx1"/>
                </a:solidFill>
                <a:latin typeface="Century Gothic" charset="0"/>
                <a:ea typeface="ＭＳ Ｐゴシック" charset="0"/>
              </a:defRPr>
            </a:lvl2pPr>
            <a:lvl3pPr eaLnBrk="0" hangingPunct="0">
              <a:defRPr sz="2300">
                <a:solidFill>
                  <a:schemeClr val="tx1"/>
                </a:solidFill>
                <a:latin typeface="Century Gothic" charset="0"/>
                <a:ea typeface="ＭＳ Ｐゴシック" charset="0"/>
              </a:defRPr>
            </a:lvl3pPr>
            <a:lvl4pPr eaLnBrk="0" hangingPunct="0">
              <a:defRPr sz="2300">
                <a:solidFill>
                  <a:schemeClr val="tx1"/>
                </a:solidFill>
                <a:latin typeface="Century Gothic" charset="0"/>
                <a:ea typeface="ＭＳ Ｐゴシック" charset="0"/>
              </a:defRPr>
            </a:lvl4pPr>
            <a:lvl5pPr eaLnBrk="0" hangingPunct="0">
              <a:defRPr sz="2300">
                <a:solidFill>
                  <a:schemeClr val="tx1"/>
                </a:solidFill>
                <a:latin typeface="Century Gothic" charset="0"/>
                <a:ea typeface="ＭＳ Ｐゴシック" charset="0"/>
              </a:defRPr>
            </a:lvl5pPr>
            <a:lvl6pPr marL="432465" eaLnBrk="0" fontAlgn="base" hangingPunct="0">
              <a:spcBef>
                <a:spcPct val="0"/>
              </a:spcBef>
              <a:spcAft>
                <a:spcPct val="0"/>
              </a:spcAft>
              <a:defRPr sz="2300">
                <a:solidFill>
                  <a:schemeClr val="tx1"/>
                </a:solidFill>
                <a:latin typeface="Century Gothic" charset="0"/>
                <a:ea typeface="ＭＳ Ｐゴシック" charset="0"/>
              </a:defRPr>
            </a:lvl6pPr>
            <a:lvl7pPr marL="864931" eaLnBrk="0" fontAlgn="base" hangingPunct="0">
              <a:spcBef>
                <a:spcPct val="0"/>
              </a:spcBef>
              <a:spcAft>
                <a:spcPct val="0"/>
              </a:spcAft>
              <a:defRPr sz="2300">
                <a:solidFill>
                  <a:schemeClr val="tx1"/>
                </a:solidFill>
                <a:latin typeface="Century Gothic" charset="0"/>
                <a:ea typeface="ＭＳ Ｐゴシック" charset="0"/>
              </a:defRPr>
            </a:lvl7pPr>
            <a:lvl8pPr marL="1297396" eaLnBrk="0" fontAlgn="base" hangingPunct="0">
              <a:spcBef>
                <a:spcPct val="0"/>
              </a:spcBef>
              <a:spcAft>
                <a:spcPct val="0"/>
              </a:spcAft>
              <a:defRPr sz="2300">
                <a:solidFill>
                  <a:schemeClr val="tx1"/>
                </a:solidFill>
                <a:latin typeface="Century Gothic" charset="0"/>
                <a:ea typeface="ＭＳ Ｐゴシック" charset="0"/>
              </a:defRPr>
            </a:lvl8pPr>
            <a:lvl9pPr marL="1729862" eaLnBrk="0" fontAlgn="base" hangingPunct="0">
              <a:spcBef>
                <a:spcPct val="0"/>
              </a:spcBef>
              <a:spcAft>
                <a:spcPct val="0"/>
              </a:spcAft>
              <a:defRPr sz="2300">
                <a:solidFill>
                  <a:schemeClr val="tx1"/>
                </a:solidFill>
                <a:latin typeface="Century Gothic" charset="0"/>
                <a:ea typeface="ＭＳ Ｐゴシック" charset="0"/>
              </a:defRPr>
            </a:lvl9pPr>
          </a:lstStyle>
          <a:p>
            <a:pPr eaLnBrk="1" hangingPunct="1"/>
            <a:fld id="{90A47310-E22D-F049-B513-A302931395DE}" type="slidenum">
              <a:rPr lang="en-US" sz="1200">
                <a:latin typeface="Arial" charset="0"/>
              </a:rPr>
              <a:pPr eaLnBrk="1" hangingPunct="1"/>
              <a:t>36</a:t>
            </a:fld>
            <a:endParaRPr lang="en-US" sz="1200" dirty="0">
              <a:latin typeface="Arial" charset="0"/>
            </a:endParaRPr>
          </a:p>
        </p:txBody>
      </p:sp>
      <p:sp>
        <p:nvSpPr>
          <p:cNvPr id="186371" name="Rectangle 2"/>
          <p:cNvSpPr>
            <a:spLocks noGrp="1" noRot="1" noChangeAspect="1" noChangeArrowheads="1"/>
          </p:cNvSpPr>
          <p:nvPr>
            <p:ph type="sldImg"/>
          </p:nvPr>
        </p:nvSpPr>
        <p:spPr>
          <a:xfrm>
            <a:off x="1144588" y="684213"/>
            <a:ext cx="4570412" cy="3429000"/>
          </a:xfrm>
          <a:solidFill>
            <a:srgbClr val="FFFFFF"/>
          </a:solidFill>
          <a:ln/>
        </p:spPr>
      </p:sp>
      <p:sp>
        <p:nvSpPr>
          <p:cNvPr id="186372" name="Rectangle 3"/>
          <p:cNvSpPr>
            <a:spLocks noGrp="1" noChangeArrowheads="1"/>
          </p:cNvSpPr>
          <p:nvPr>
            <p:ph type="body" idx="1"/>
          </p:nvPr>
        </p:nvSpPr>
        <p:spPr>
          <a:xfrm>
            <a:off x="913805" y="4343703"/>
            <a:ext cx="5030391" cy="4115405"/>
          </a:xfrm>
          <a:solidFill>
            <a:srgbClr val="FFFFFF"/>
          </a:solidFill>
          <a:ln>
            <a:solidFill>
              <a:srgbClr val="000000"/>
            </a:solidFill>
          </a:ln>
        </p:spPr>
        <p:txBody>
          <a:bodyPr lIns="90567" tIns="45283" rIns="90567" bIns="45283"/>
          <a:lstStyle/>
          <a:p>
            <a:pPr eaLnBrk="1" hangingPunct="1"/>
            <a:r>
              <a:rPr lang="en-US" sz="1100" dirty="0">
                <a:latin typeface="+mj-lt"/>
                <a:ea typeface="ＭＳ Ｐゴシック" charset="0"/>
                <a:cs typeface="ＭＳ Ｐゴシック" charset="0"/>
              </a:rPr>
              <a:t>Key Points: </a:t>
            </a:r>
          </a:p>
          <a:p>
            <a:pPr marL="171450" indent="-171450" eaLnBrk="1" hangingPunct="1">
              <a:buFont typeface="Arial"/>
              <a:buChar char="•"/>
            </a:pPr>
            <a:r>
              <a:rPr lang="en-US" sz="1100" dirty="0" smtClean="0">
                <a:latin typeface="+mj-lt"/>
                <a:ea typeface="ＭＳ Ｐゴシック" charset="0"/>
                <a:cs typeface="ＭＳ Ｐゴシック" charset="0"/>
              </a:rPr>
              <a:t>Primary </a:t>
            </a:r>
            <a:r>
              <a:rPr lang="en-US" sz="1100" dirty="0">
                <a:latin typeface="+mj-lt"/>
                <a:ea typeface="ＭＳ Ｐゴシック" charset="0"/>
                <a:cs typeface="ＭＳ Ｐゴシック" charset="0"/>
              </a:rPr>
              <a:t>functions </a:t>
            </a:r>
            <a:r>
              <a:rPr lang="en-US" sz="1100" dirty="0" smtClean="0">
                <a:latin typeface="+mj-lt"/>
                <a:ea typeface="ＭＳ Ｐゴシック" charset="0"/>
                <a:cs typeface="ＭＳ Ｐゴシック" charset="0"/>
              </a:rPr>
              <a:t>of targeted and intensive tier MTSS (or RtI) individualized problem </a:t>
            </a:r>
            <a:r>
              <a:rPr lang="en-US" sz="1100" dirty="0">
                <a:latin typeface="+mj-lt"/>
                <a:ea typeface="ＭＳ Ｐゴシック" charset="0"/>
                <a:cs typeface="ＭＳ Ｐゴシック" charset="0"/>
              </a:rPr>
              <a:t>s</a:t>
            </a:r>
            <a:r>
              <a:rPr lang="en-US" sz="1100" dirty="0" smtClean="0">
                <a:latin typeface="+mj-lt"/>
                <a:ea typeface="ＭＳ Ｐゴシック" charset="0"/>
                <a:cs typeface="ＭＳ Ｐゴシック" charset="0"/>
              </a:rPr>
              <a:t>olving </a:t>
            </a:r>
            <a:r>
              <a:rPr lang="en-US" sz="1100" dirty="0">
                <a:latin typeface="+mj-lt"/>
                <a:ea typeface="ＭＳ Ｐゴシック" charset="0"/>
                <a:cs typeface="ＭＳ Ｐゴシック" charset="0"/>
              </a:rPr>
              <a:t>t</a:t>
            </a:r>
            <a:r>
              <a:rPr lang="en-US" sz="1100" dirty="0" smtClean="0">
                <a:latin typeface="+mj-lt"/>
                <a:ea typeface="ＭＳ Ｐゴシック" charset="0"/>
                <a:cs typeface="ＭＳ Ｐゴシック" charset="0"/>
              </a:rPr>
              <a:t>eam and </a:t>
            </a:r>
            <a:r>
              <a:rPr lang="en-US" sz="1100" dirty="0">
                <a:latin typeface="+mj-lt"/>
                <a:ea typeface="ＭＳ Ｐゴシック" charset="0"/>
                <a:cs typeface="ＭＳ Ｐゴシック" charset="0"/>
              </a:rPr>
              <a:t>p</a:t>
            </a:r>
            <a:r>
              <a:rPr lang="en-US" sz="1100" dirty="0" smtClean="0">
                <a:latin typeface="+mj-lt"/>
                <a:ea typeface="ＭＳ Ｐゴシック" charset="0"/>
                <a:cs typeface="ＭＳ Ｐゴシック" charset="0"/>
              </a:rPr>
              <a:t>rocess</a:t>
            </a:r>
            <a:r>
              <a:rPr lang="en-US" sz="1100" dirty="0">
                <a:latin typeface="+mj-lt"/>
                <a:ea typeface="ＭＳ Ｐゴシック" charset="0"/>
                <a:cs typeface="ＭＳ Ｐゴシック" charset="0"/>
              </a:rPr>
              <a:t>. </a:t>
            </a:r>
          </a:p>
          <a:p>
            <a:pPr marL="171450" indent="-171450" eaLnBrk="1" hangingPunct="1">
              <a:buFont typeface="Arial"/>
              <a:buChar char="•"/>
            </a:pPr>
            <a:r>
              <a:rPr lang="en-US" sz="1100" dirty="0" smtClean="0">
                <a:latin typeface="+mj-lt"/>
                <a:ea typeface="ＭＳ Ｐゴシック" charset="0"/>
                <a:cs typeface="ＭＳ Ｐゴシック" charset="0"/>
              </a:rPr>
              <a:t>These points can </a:t>
            </a:r>
            <a:r>
              <a:rPr lang="en-US" sz="1100" dirty="0">
                <a:latin typeface="+mj-lt"/>
                <a:ea typeface="ＭＳ Ｐゴシック" charset="0"/>
                <a:cs typeface="ＭＳ Ｐゴシック" charset="0"/>
              </a:rPr>
              <a:t>be used as guide for teams to assess integrity of the </a:t>
            </a:r>
            <a:r>
              <a:rPr lang="en-US" sz="1100" dirty="0" smtClean="0">
                <a:latin typeface="+mj-lt"/>
                <a:ea typeface="ＭＳ Ｐゴシック" charset="0"/>
                <a:cs typeface="ＭＳ Ｐゴシック" charset="0"/>
              </a:rPr>
              <a:t>process.</a:t>
            </a:r>
            <a:endParaRPr lang="en-US" sz="1100" dirty="0">
              <a:latin typeface="+mj-lt"/>
              <a:ea typeface="ＭＳ Ｐゴシック" charset="0"/>
              <a:cs typeface="ＭＳ Ｐゴシック" charset="0"/>
            </a:endParaRPr>
          </a:p>
          <a:p>
            <a:pPr marL="171450" indent="-171450" eaLnBrk="1" hangingPunct="1">
              <a:buFont typeface="Arial"/>
              <a:buChar char="•"/>
            </a:pPr>
            <a:r>
              <a:rPr lang="en-US" sz="1100" dirty="0" smtClean="0">
                <a:latin typeface="+mj-lt"/>
                <a:ea typeface="ＭＳ Ｐゴシック" charset="0"/>
                <a:cs typeface="ＭＳ Ｐゴシック" charset="0"/>
              </a:rPr>
              <a:t>All </a:t>
            </a:r>
            <a:r>
              <a:rPr lang="en-US" sz="1100" dirty="0">
                <a:latin typeface="+mj-lt"/>
                <a:ea typeface="ＭＳ Ｐゴシック" charset="0"/>
                <a:cs typeface="ＭＳ Ｐゴシック" charset="0"/>
              </a:rPr>
              <a:t>administrators, teachers, specialists, </a:t>
            </a:r>
            <a:r>
              <a:rPr lang="en-US" sz="1100" dirty="0" smtClean="0">
                <a:latin typeface="+mj-lt"/>
                <a:ea typeface="ＭＳ Ｐゴシック" charset="0"/>
                <a:cs typeface="ＭＳ Ｐゴシック" charset="0"/>
              </a:rPr>
              <a:t>and </a:t>
            </a:r>
            <a:r>
              <a:rPr lang="en-US" sz="1100" dirty="0">
                <a:latin typeface="+mj-lt"/>
                <a:ea typeface="ＭＳ Ｐゴシック" charset="0"/>
                <a:cs typeface="ＭＳ Ｐゴシック" charset="0"/>
              </a:rPr>
              <a:t>families (including students when appropriate) should understand </a:t>
            </a:r>
            <a:r>
              <a:rPr lang="en-US" sz="1100" dirty="0" smtClean="0">
                <a:latin typeface="+mj-lt"/>
                <a:ea typeface="ＭＳ Ｐゴシック" charset="0"/>
                <a:cs typeface="ＭＳ Ｐゴシック" charset="0"/>
              </a:rPr>
              <a:t>function s of the team.</a:t>
            </a:r>
            <a:endParaRPr lang="en-US" sz="1100" dirty="0">
              <a:latin typeface="+mj-lt"/>
              <a:ea typeface="ＭＳ Ｐゴシック" charset="0"/>
              <a:cs typeface="ＭＳ Ｐゴシック" charset="0"/>
            </a:endParaRPr>
          </a:p>
          <a:p>
            <a:pPr marL="171450" indent="-171450" eaLnBrk="1" hangingPunct="1">
              <a:buFont typeface="Arial"/>
              <a:buChar char="•"/>
            </a:pPr>
            <a:r>
              <a:rPr lang="en-US" sz="1100" dirty="0" smtClean="0">
                <a:latin typeface="+mj-lt"/>
                <a:ea typeface="ＭＳ Ｐゴシック" charset="0"/>
                <a:cs typeface="ＭＳ Ｐゴシック" charset="0"/>
              </a:rPr>
              <a:t>Process </a:t>
            </a:r>
            <a:r>
              <a:rPr lang="en-US" sz="1100" dirty="0">
                <a:latin typeface="+mj-lt"/>
                <a:ea typeface="ＭＳ Ｐゴシック" charset="0"/>
                <a:cs typeface="ＭＳ Ｐゴシック" charset="0"/>
              </a:rPr>
              <a:t>guides </a:t>
            </a:r>
            <a:r>
              <a:rPr lang="en-US" sz="1100" dirty="0" smtClean="0">
                <a:latin typeface="+mj-lt"/>
                <a:ea typeface="ＭＳ Ｐゴシック" charset="0"/>
                <a:cs typeface="ＭＳ Ｐゴシック" charset="0"/>
              </a:rPr>
              <a:t>and </a:t>
            </a:r>
            <a:r>
              <a:rPr lang="en-US" sz="1100" dirty="0">
                <a:latin typeface="+mj-lt"/>
                <a:ea typeface="ＭＳ Ｐゴシック" charset="0"/>
                <a:cs typeface="ＭＳ Ｐゴシック" charset="0"/>
              </a:rPr>
              <a:t>monitors interventions </a:t>
            </a:r>
            <a:r>
              <a:rPr lang="en-US" sz="1100" dirty="0" smtClean="0">
                <a:latin typeface="+mj-lt"/>
                <a:ea typeface="ＭＳ Ｐゴシック" charset="0"/>
                <a:cs typeface="ＭＳ Ｐゴシック" charset="0"/>
              </a:rPr>
              <a:t>and ongoing </a:t>
            </a:r>
            <a:r>
              <a:rPr lang="en-US" sz="1100" dirty="0">
                <a:latin typeface="+mj-lt"/>
                <a:ea typeface="ＭＳ Ｐゴシック" charset="0"/>
                <a:cs typeface="ＭＳ Ｐゴシック" charset="0"/>
              </a:rPr>
              <a:t>communication occurring outside team meeting</a:t>
            </a:r>
          </a:p>
          <a:p>
            <a:pPr marL="171450" indent="-171450" eaLnBrk="1" hangingPunct="1">
              <a:buFont typeface="Arial"/>
              <a:buChar char="•"/>
            </a:pPr>
            <a:r>
              <a:rPr lang="en-US" sz="1100" dirty="0" smtClean="0">
                <a:latin typeface="+mj-lt"/>
                <a:ea typeface="ＭＳ Ｐゴシック" charset="0"/>
                <a:cs typeface="ＭＳ Ｐゴシック" charset="0"/>
              </a:rPr>
              <a:t>Families are active  </a:t>
            </a:r>
            <a:r>
              <a:rPr lang="en-US" sz="1100" dirty="0">
                <a:latin typeface="+mj-lt"/>
                <a:ea typeface="ＭＳ Ｐゴシック" charset="0"/>
                <a:cs typeface="ＭＳ Ｐゴシック" charset="0"/>
              </a:rPr>
              <a:t>partners </a:t>
            </a:r>
            <a:r>
              <a:rPr lang="en-US" sz="1100" dirty="0" smtClean="0">
                <a:latin typeface="+mj-lt"/>
                <a:ea typeface="ＭＳ Ｐゴシック" charset="0"/>
                <a:cs typeface="ＭＳ Ｐゴシック" charset="0"/>
              </a:rPr>
              <a:t>and are </a:t>
            </a:r>
            <a:r>
              <a:rPr lang="en-US" sz="1100" dirty="0">
                <a:latin typeface="+mj-lt"/>
                <a:ea typeface="ＭＳ Ｐゴシック" charset="0"/>
                <a:cs typeface="ＭＳ Ｐゴシック" charset="0"/>
              </a:rPr>
              <a:t>supported in coordinating/monitoring interventions with home </a:t>
            </a:r>
            <a:r>
              <a:rPr lang="en-US" sz="1100" dirty="0" smtClean="0">
                <a:latin typeface="+mj-lt"/>
                <a:ea typeface="ＭＳ Ｐゴシック" charset="0"/>
                <a:cs typeface="ＭＳ Ｐゴシック" charset="0"/>
              </a:rPr>
              <a:t>learning.</a:t>
            </a:r>
            <a:endParaRPr lang="en-US" sz="1100" dirty="0">
              <a:latin typeface="+mj-lt"/>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sz="1100" dirty="0">
                <a:ea typeface="ＭＳ Ｐゴシック" charset="0"/>
                <a:cs typeface="ＭＳ Ｐゴシック" charset="0"/>
              </a:rPr>
              <a:t>Key Points: </a:t>
            </a:r>
          </a:p>
          <a:p>
            <a:pPr marL="171450" indent="-171450" eaLnBrk="1" hangingPunct="1">
              <a:buFont typeface="Arial"/>
              <a:buChar char="•"/>
              <a:defRPr/>
            </a:pPr>
            <a:r>
              <a:rPr lang="en-US" sz="1100" dirty="0" smtClean="0">
                <a:ea typeface="ＭＳ Ｐゴシック" charset="0"/>
                <a:cs typeface="ＭＳ Ｐゴシック" charset="0"/>
              </a:rPr>
              <a:t>The Colorado problem solving process includes four steps – </a:t>
            </a:r>
            <a:r>
              <a:rPr lang="en-US" sz="1100" i="1" dirty="0" smtClean="0">
                <a:ea typeface="ＭＳ Ｐゴシック" charset="0"/>
                <a:cs typeface="ＭＳ Ｐゴシック" charset="0"/>
              </a:rPr>
              <a:t>Define, Analyze, Implement and Evaluate.</a:t>
            </a:r>
          </a:p>
          <a:p>
            <a:pPr marL="171450" indent="-171450" eaLnBrk="1" hangingPunct="1">
              <a:buFont typeface="Arial"/>
              <a:buChar char="•"/>
              <a:defRPr/>
            </a:pPr>
            <a:r>
              <a:rPr lang="en-US" sz="1100" dirty="0" smtClean="0">
                <a:ea typeface="ＭＳ Ｐゴシック" charset="0"/>
                <a:cs typeface="ＭＳ Ｐゴシック" charset="0"/>
              </a:rPr>
              <a:t>This process can  be used at all tiers and in data-based action planning.</a:t>
            </a:r>
          </a:p>
          <a:p>
            <a:pPr marL="171450" indent="-171450" eaLnBrk="1" hangingPunct="1">
              <a:buFont typeface="Arial"/>
              <a:buChar char="•"/>
              <a:defRPr/>
            </a:pPr>
            <a:r>
              <a:rPr lang="en-US" sz="1100" dirty="0" smtClean="0">
                <a:ea typeface="ＭＳ Ｐゴシック" charset="0"/>
                <a:cs typeface="ＭＳ Ｐゴシック" charset="0"/>
              </a:rPr>
              <a:t>There is universal or system-wide problem solving and then more individualized as might be needed with some students and/or families. </a:t>
            </a:r>
            <a:endParaRPr lang="en-US" sz="1100" dirty="0">
              <a:ea typeface="ＭＳ Ｐゴシック" charset="0"/>
              <a:cs typeface="ＭＳ Ｐゴシック" charset="0"/>
            </a:endParaRPr>
          </a:p>
          <a:p>
            <a:pPr marL="171450" indent="-171450" eaLnBrk="1" hangingPunct="1">
              <a:buFont typeface="Arial"/>
              <a:buChar char="•"/>
              <a:defRPr/>
            </a:pPr>
            <a:r>
              <a:rPr lang="en-US" sz="1100" dirty="0" smtClean="0">
                <a:ea typeface="ＭＳ Ｐゴシック" charset="0"/>
                <a:cs typeface="ＭＳ Ｐゴシック" charset="0"/>
              </a:rPr>
              <a:t>Family </a:t>
            </a:r>
            <a:r>
              <a:rPr lang="ja-JP" altLang="en-US" sz="1100" dirty="0">
                <a:ea typeface="ＭＳ Ｐゴシック" charset="0"/>
                <a:cs typeface="ＭＳ Ｐゴシック" charset="0"/>
              </a:rPr>
              <a:t>“</a:t>
            </a:r>
            <a:r>
              <a:rPr lang="en-US" altLang="ja-JP" sz="1100" dirty="0">
                <a:ea typeface="ＭＳ Ｐゴシック" charset="0"/>
                <a:cs typeface="ＭＳ Ｐゴシック" charset="0"/>
              </a:rPr>
              <a:t>high-fiving</a:t>
            </a:r>
            <a:r>
              <a:rPr lang="ja-JP" altLang="en-US" sz="1100" dirty="0">
                <a:ea typeface="ＭＳ Ｐゴシック" charset="0"/>
                <a:cs typeface="ＭＳ Ｐゴシック" charset="0"/>
              </a:rPr>
              <a:t>”</a:t>
            </a:r>
            <a:r>
              <a:rPr lang="en-US" altLang="ja-JP" sz="1100" dirty="0">
                <a:ea typeface="ＭＳ Ｐゴシック" charset="0"/>
                <a:cs typeface="ＭＳ Ｐゴシック" charset="0"/>
              </a:rPr>
              <a:t> teacher is a symbol of the partnership in this process; all adults partnering for student success - family, general, special education &amp; administration.</a:t>
            </a:r>
          </a:p>
          <a:p>
            <a:pPr marL="171450" indent="-171450" eaLnBrk="1" hangingPunct="1">
              <a:buFont typeface="Arial"/>
              <a:buChar char="•"/>
              <a:defRPr/>
            </a:pPr>
            <a:r>
              <a:rPr lang="en-US" sz="1100" dirty="0" smtClean="0">
                <a:ea typeface="ＭＳ Ｐゴシック" charset="0"/>
                <a:cs typeface="ＭＳ Ｐゴシック" charset="0"/>
              </a:rPr>
              <a:t>Problem</a:t>
            </a:r>
            <a:r>
              <a:rPr lang="en-US" sz="1100" dirty="0">
                <a:ea typeface="ＭＳ Ｐゴシック" charset="0"/>
                <a:cs typeface="ＭＳ Ｐゴシック" charset="0"/>
              </a:rPr>
              <a:t>-solving process must be implemented </a:t>
            </a:r>
            <a:r>
              <a:rPr lang="en-US" sz="1100" dirty="0" smtClean="0">
                <a:ea typeface="ＭＳ Ｐゴシック" charset="0"/>
                <a:cs typeface="ＭＳ Ｐゴシック" charset="0"/>
              </a:rPr>
              <a:t>consistently and </a:t>
            </a:r>
            <a:r>
              <a:rPr lang="en-US" sz="1100" dirty="0">
                <a:ea typeface="ＭＳ Ｐゴシック" charset="0"/>
                <a:cs typeface="ＭＳ Ｐゴシック" charset="0"/>
              </a:rPr>
              <a:t>with fidelity; process must be clear, </a:t>
            </a:r>
            <a:r>
              <a:rPr lang="en-US" sz="1100" dirty="0" smtClean="0">
                <a:ea typeface="ＭＳ Ｐゴシック" charset="0"/>
                <a:cs typeface="ＭＳ Ｐゴシック" charset="0"/>
              </a:rPr>
              <a:t>transparent and </a:t>
            </a:r>
            <a:r>
              <a:rPr lang="en-US" sz="1100" dirty="0">
                <a:ea typeface="ＭＳ Ｐゴシック" charset="0"/>
                <a:cs typeface="ＭＳ Ｐゴシック" charset="0"/>
              </a:rPr>
              <a:t>defensible.</a:t>
            </a:r>
          </a:p>
          <a:p>
            <a:pPr marL="171450" indent="-171450" eaLnBrk="1" hangingPunct="1">
              <a:buFont typeface="Arial"/>
              <a:buChar char="•"/>
              <a:defRPr/>
            </a:pPr>
            <a:r>
              <a:rPr lang="en-US" sz="1100" dirty="0" smtClean="0">
                <a:ea typeface="ＭＳ Ｐゴシック" charset="0"/>
                <a:cs typeface="ＭＳ Ｐゴシック" charset="0"/>
              </a:rPr>
              <a:t>Process </a:t>
            </a:r>
            <a:r>
              <a:rPr lang="en-US" sz="1100" dirty="0">
                <a:ea typeface="ＭＳ Ｐゴシック" charset="0"/>
                <a:cs typeface="ＭＳ Ｐゴシック" charset="0"/>
              </a:rPr>
              <a:t>is circular showing it is continuous </a:t>
            </a:r>
            <a:r>
              <a:rPr lang="en-US" sz="1100" dirty="0" smtClean="0">
                <a:ea typeface="ＭＳ Ｐゴシック" charset="0"/>
                <a:cs typeface="ＭＳ Ｐゴシック" charset="0"/>
              </a:rPr>
              <a:t>and there </a:t>
            </a:r>
            <a:r>
              <a:rPr lang="en-US" sz="1100" dirty="0">
                <a:ea typeface="ＭＳ Ｐゴシック" charset="0"/>
                <a:cs typeface="ＭＳ Ｐゴシック" charset="0"/>
              </a:rPr>
              <a:t>is continual evaluation &amp; adjustment according to responsiveness.</a:t>
            </a:r>
          </a:p>
          <a:p>
            <a:pPr marL="171450" indent="-171450" eaLnBrk="1" hangingPunct="1">
              <a:buFont typeface="Arial"/>
              <a:buChar char="•"/>
              <a:defRPr/>
            </a:pPr>
            <a:r>
              <a:rPr lang="en-US" sz="1100" dirty="0" smtClean="0">
                <a:ea typeface="ＭＳ Ｐゴシック" charset="0"/>
                <a:cs typeface="ＭＳ Ｐゴシック" charset="0"/>
              </a:rPr>
              <a:t>Must </a:t>
            </a:r>
            <a:r>
              <a:rPr lang="en-US" sz="1100" dirty="0">
                <a:ea typeface="ＭＳ Ｐゴシック" charset="0"/>
                <a:cs typeface="ＭＳ Ｐゴシック" charset="0"/>
              </a:rPr>
              <a:t>be measurable goals &amp; specific monitoring tools.</a:t>
            </a:r>
          </a:p>
          <a:p>
            <a:pPr marL="171450" indent="-171450" eaLnBrk="1" hangingPunct="1">
              <a:buFont typeface="Arial"/>
              <a:buChar char="•"/>
              <a:defRPr/>
            </a:pPr>
            <a:r>
              <a:rPr lang="en-US" sz="1100" dirty="0" smtClean="0">
                <a:ea typeface="ＭＳ Ｐゴシック" charset="0"/>
                <a:cs typeface="ＭＳ Ｐゴシック" charset="0"/>
              </a:rPr>
              <a:t>Helpful</a:t>
            </a:r>
            <a:r>
              <a:rPr lang="en-US" sz="1100" dirty="0">
                <a:ea typeface="ＭＳ Ｐゴシック" charset="0"/>
                <a:cs typeface="ＭＳ Ｐゴシック" charset="0"/>
              </a:rPr>
              <a:t>, according to those working with process, to have trained staff, familiar in process &amp; interventions. </a:t>
            </a:r>
          </a:p>
          <a:p>
            <a:pPr eaLnBrk="1" hangingPunct="1">
              <a:spcBef>
                <a:spcPct val="0"/>
              </a:spcBef>
            </a:pPr>
            <a:endParaRPr lang="en-US" dirty="0">
              <a:latin typeface="Calibri" charset="0"/>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724790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55" eaLnBrk="0" hangingPunct="0">
              <a:defRPr>
                <a:solidFill>
                  <a:schemeClr val="tx1"/>
                </a:solidFill>
                <a:latin typeface="Arial" pitchFamily="34" charset="0"/>
                <a:ea typeface="ＭＳ Ｐゴシック" pitchFamily="34" charset="-128"/>
              </a:defRPr>
            </a:lvl1pPr>
            <a:lvl2pPr marL="735874" indent="-283028" defTabSz="913555" eaLnBrk="0" hangingPunct="0">
              <a:defRPr>
                <a:solidFill>
                  <a:schemeClr val="tx1"/>
                </a:solidFill>
                <a:latin typeface="Arial" pitchFamily="34" charset="0"/>
                <a:ea typeface="ＭＳ Ｐゴシック" pitchFamily="34" charset="-128"/>
              </a:defRPr>
            </a:lvl2pPr>
            <a:lvl3pPr marL="1132115" indent="-226423" defTabSz="913555" eaLnBrk="0" hangingPunct="0">
              <a:defRPr>
                <a:solidFill>
                  <a:schemeClr val="tx1"/>
                </a:solidFill>
                <a:latin typeface="Arial" pitchFamily="34" charset="0"/>
                <a:ea typeface="ＭＳ Ｐゴシック" pitchFamily="34" charset="-128"/>
              </a:defRPr>
            </a:lvl3pPr>
            <a:lvl4pPr marL="1584961" indent="-226423" defTabSz="913555" eaLnBrk="0" hangingPunct="0">
              <a:defRPr>
                <a:solidFill>
                  <a:schemeClr val="tx1"/>
                </a:solidFill>
                <a:latin typeface="Arial" pitchFamily="34" charset="0"/>
                <a:ea typeface="ＭＳ Ｐゴシック" pitchFamily="34" charset="-128"/>
              </a:defRPr>
            </a:lvl4pPr>
            <a:lvl5pPr marL="2037806" indent="-226423" defTabSz="913555" eaLnBrk="0" hangingPunct="0">
              <a:defRPr>
                <a:solidFill>
                  <a:schemeClr val="tx1"/>
                </a:solidFill>
                <a:latin typeface="Arial" pitchFamily="34" charset="0"/>
                <a:ea typeface="ＭＳ Ｐゴシック" pitchFamily="34" charset="-128"/>
              </a:defRPr>
            </a:lvl5pPr>
            <a:lvl6pPr marL="2490653" indent="-226423" defTabSz="91355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43499" indent="-226423" defTabSz="913555" eaLnBrk="0" fontAlgn="base" hangingPunct="0">
              <a:spcBef>
                <a:spcPct val="0"/>
              </a:spcBef>
              <a:spcAft>
                <a:spcPct val="0"/>
              </a:spcAft>
              <a:defRPr>
                <a:solidFill>
                  <a:schemeClr val="tx1"/>
                </a:solidFill>
                <a:latin typeface="Arial" pitchFamily="34" charset="0"/>
                <a:ea typeface="ＭＳ Ｐゴシック" pitchFamily="34" charset="-128"/>
              </a:defRPr>
            </a:lvl7pPr>
            <a:lvl8pPr marL="3396345" indent="-226423" defTabSz="91355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49190" indent="-226423" defTabSz="91355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83D6E59-B1CE-40A1-B52A-339F1D83C41E}" type="slidenum">
              <a:rPr lang="en-US"/>
              <a:pPr eaLnBrk="1" hangingPunct="1"/>
              <a:t>38</a:t>
            </a:fld>
            <a:endParaRPr lang="en-US" dirty="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xfrm>
            <a:off x="914401" y="4344026"/>
            <a:ext cx="5029200"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100" dirty="0" smtClean="0">
                <a:latin typeface="Calibri"/>
                <a:ea typeface="ＭＳ Ｐゴシック" pitchFamily="34" charset="-128"/>
                <a:cs typeface="Calibri"/>
              </a:rPr>
              <a:t>Key Points:</a:t>
            </a:r>
          </a:p>
          <a:p>
            <a:pPr marL="171450" indent="-171450" eaLnBrk="1" hangingPunct="1">
              <a:buFont typeface="Arial"/>
              <a:buChar char="•"/>
            </a:pPr>
            <a:r>
              <a:rPr lang="en-US" sz="1100" dirty="0" smtClean="0">
                <a:latin typeface="Calibri"/>
                <a:ea typeface="ＭＳ Ｐゴシック" pitchFamily="34" charset="-128"/>
                <a:cs typeface="Calibri"/>
              </a:rPr>
              <a:t>These are </a:t>
            </a:r>
            <a:r>
              <a:rPr lang="en-US" sz="1100" dirty="0">
                <a:latin typeface="Calibri"/>
                <a:ea typeface="ＭＳ Ｐゴシック" pitchFamily="34" charset="-128"/>
                <a:cs typeface="Calibri"/>
              </a:rPr>
              <a:t>k</a:t>
            </a:r>
            <a:r>
              <a:rPr lang="en-US" sz="1100" dirty="0" smtClean="0">
                <a:latin typeface="Calibri"/>
                <a:ea typeface="ＭＳ Ｐゴシック" pitchFamily="34" charset="-128"/>
                <a:cs typeface="Calibri"/>
              </a:rPr>
              <a:t>ey responsibilities for families in the MTSS individualized problem solving process.</a:t>
            </a:r>
          </a:p>
          <a:p>
            <a:pPr marL="171450" indent="-171450" eaLnBrk="1" hangingPunct="1">
              <a:buFont typeface="Arial"/>
              <a:buChar char="•"/>
            </a:pPr>
            <a:r>
              <a:rPr lang="en-US" sz="1100" dirty="0" smtClean="0">
                <a:latin typeface="Calibri"/>
                <a:ea typeface="ＭＳ Ｐゴシック" pitchFamily="34" charset="-128"/>
                <a:cs typeface="Calibri"/>
              </a:rPr>
              <a:t>It is best practice to share family roles with all in advance of an Individualized problem solving meeting so all can prepare and understand how to participate.</a:t>
            </a:r>
          </a:p>
          <a:p>
            <a:pPr marL="171450" indent="-171450" eaLnBrk="1" hangingPunct="1">
              <a:buFont typeface="Arial"/>
              <a:buChar char="•"/>
            </a:pPr>
            <a:r>
              <a:rPr lang="en-US" sz="1100" dirty="0" smtClean="0">
                <a:latin typeface="Calibri"/>
                <a:ea typeface="ＭＳ Ｐゴシック" pitchFamily="34" charset="-128"/>
                <a:cs typeface="Calibri"/>
              </a:rPr>
              <a:t>It can be helpful to have a staff liaison who can support a family and answer questions.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55" eaLnBrk="0" hangingPunct="0">
              <a:defRPr sz="2400">
                <a:solidFill>
                  <a:schemeClr val="tx1"/>
                </a:solidFill>
                <a:latin typeface="Arial" charset="0"/>
                <a:ea typeface="ＭＳ Ｐゴシック" charset="0"/>
                <a:cs typeface="ＭＳ Ｐゴシック" charset="0"/>
              </a:defRPr>
            </a:lvl1pPr>
            <a:lvl2pPr marL="735874" indent="-283028" defTabSz="913555" eaLnBrk="0" hangingPunct="0">
              <a:defRPr sz="2400">
                <a:solidFill>
                  <a:schemeClr val="tx1"/>
                </a:solidFill>
                <a:latin typeface="Arial" charset="0"/>
                <a:ea typeface="ＭＳ Ｐゴシック" charset="0"/>
              </a:defRPr>
            </a:lvl2pPr>
            <a:lvl3pPr marL="1132115" indent="-226423" defTabSz="913555" eaLnBrk="0" hangingPunct="0">
              <a:defRPr sz="2400">
                <a:solidFill>
                  <a:schemeClr val="tx1"/>
                </a:solidFill>
                <a:latin typeface="Arial" charset="0"/>
                <a:ea typeface="ＭＳ Ｐゴシック" charset="0"/>
              </a:defRPr>
            </a:lvl3pPr>
            <a:lvl4pPr marL="1584961" indent="-226423" defTabSz="913555" eaLnBrk="0" hangingPunct="0">
              <a:defRPr sz="2400">
                <a:solidFill>
                  <a:schemeClr val="tx1"/>
                </a:solidFill>
                <a:latin typeface="Arial" charset="0"/>
                <a:ea typeface="ＭＳ Ｐゴシック" charset="0"/>
              </a:defRPr>
            </a:lvl4pPr>
            <a:lvl5pPr marL="2037806" indent="-226423" defTabSz="913555" eaLnBrk="0" hangingPunct="0">
              <a:defRPr sz="2400">
                <a:solidFill>
                  <a:schemeClr val="tx1"/>
                </a:solidFill>
                <a:latin typeface="Arial" charset="0"/>
                <a:ea typeface="ＭＳ Ｐゴシック" charset="0"/>
              </a:defRPr>
            </a:lvl5pPr>
            <a:lvl6pPr marL="2490653" indent="-226423" defTabSz="913555" eaLnBrk="0" fontAlgn="base" hangingPunct="0">
              <a:spcBef>
                <a:spcPct val="0"/>
              </a:spcBef>
              <a:spcAft>
                <a:spcPct val="0"/>
              </a:spcAft>
              <a:defRPr sz="2400">
                <a:solidFill>
                  <a:schemeClr val="tx1"/>
                </a:solidFill>
                <a:latin typeface="Arial" charset="0"/>
                <a:ea typeface="ＭＳ Ｐゴシック" charset="0"/>
              </a:defRPr>
            </a:lvl6pPr>
            <a:lvl7pPr marL="2943499" indent="-226423" defTabSz="913555" eaLnBrk="0" fontAlgn="base" hangingPunct="0">
              <a:spcBef>
                <a:spcPct val="0"/>
              </a:spcBef>
              <a:spcAft>
                <a:spcPct val="0"/>
              </a:spcAft>
              <a:defRPr sz="2400">
                <a:solidFill>
                  <a:schemeClr val="tx1"/>
                </a:solidFill>
                <a:latin typeface="Arial" charset="0"/>
                <a:ea typeface="ＭＳ Ｐゴシック" charset="0"/>
              </a:defRPr>
            </a:lvl7pPr>
            <a:lvl8pPr marL="3396345" indent="-226423" defTabSz="913555" eaLnBrk="0" fontAlgn="base" hangingPunct="0">
              <a:spcBef>
                <a:spcPct val="0"/>
              </a:spcBef>
              <a:spcAft>
                <a:spcPct val="0"/>
              </a:spcAft>
              <a:defRPr sz="2400">
                <a:solidFill>
                  <a:schemeClr val="tx1"/>
                </a:solidFill>
                <a:latin typeface="Arial" charset="0"/>
                <a:ea typeface="ＭＳ Ｐゴシック" charset="0"/>
              </a:defRPr>
            </a:lvl8pPr>
            <a:lvl9pPr marL="3849190" indent="-226423" defTabSz="91355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C1E1C8-0CCB-D640-8C42-1FBBBB31BD6B}" type="slidenum">
              <a:rPr lang="en-US" sz="1200"/>
              <a:pPr eaLnBrk="1" hangingPunct="1"/>
              <a:t>39</a:t>
            </a:fld>
            <a:endParaRPr lang="en-US" sz="1200" dirty="0"/>
          </a:p>
        </p:txBody>
      </p:sp>
      <p:sp>
        <p:nvSpPr>
          <p:cNvPr id="178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8179" name="Rectangle 3"/>
          <p:cNvSpPr>
            <a:spLocks noGrp="1" noChangeArrowheads="1"/>
          </p:cNvSpPr>
          <p:nvPr>
            <p:ph type="body" idx="1"/>
          </p:nvPr>
        </p:nvSpPr>
        <p:spPr bwMode="auto">
          <a:xfrm>
            <a:off x="914401" y="4344026"/>
            <a:ext cx="5029200"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100" dirty="0">
                <a:latin typeface="Calibri"/>
                <a:ea typeface="ＭＳ Ｐゴシック" charset="0"/>
                <a:cs typeface="Calibri"/>
              </a:rPr>
              <a:t>Key Points:</a:t>
            </a:r>
          </a:p>
          <a:p>
            <a:pPr marL="171450" indent="-171450" eaLnBrk="1" hangingPunct="1">
              <a:buFont typeface="Arial"/>
              <a:buChar char="•"/>
            </a:pPr>
            <a:r>
              <a:rPr lang="en-US" sz="1100" dirty="0" smtClean="0">
                <a:latin typeface="Calibri"/>
                <a:ea typeface="ＭＳ Ｐゴシック" charset="0"/>
                <a:cs typeface="Calibri"/>
              </a:rPr>
              <a:t>Full </a:t>
            </a:r>
            <a:r>
              <a:rPr lang="en-US" sz="1100" dirty="0">
                <a:latin typeface="Calibri"/>
                <a:ea typeface="ＭＳ Ｐゴシック" charset="0"/>
                <a:cs typeface="Calibri"/>
              </a:rPr>
              <a:t>definition: A research-based instructional practice or intervention is: one found to be reliable, trustworthy, and valid based on evidence to suggest that when the program is used with a particular group of children, the children can be expected to make adequate gains in </a:t>
            </a:r>
            <a:r>
              <a:rPr lang="en-US" sz="1100" dirty="0" smtClean="0">
                <a:latin typeface="Calibri"/>
                <a:ea typeface="ＭＳ Ｐゴシック" charset="0"/>
                <a:cs typeface="Calibri"/>
              </a:rPr>
              <a:t>achievement.</a:t>
            </a:r>
          </a:p>
          <a:p>
            <a:pPr marL="171450" indent="-171450" eaLnBrk="1" hangingPunct="1">
              <a:buFont typeface="Arial"/>
              <a:buChar char="•"/>
            </a:pPr>
            <a:r>
              <a:rPr lang="en-US" sz="1100" dirty="0" smtClean="0">
                <a:latin typeface="Calibri"/>
                <a:ea typeface="ＭＳ Ｐゴシック" charset="0"/>
                <a:cs typeface="Calibri"/>
              </a:rPr>
              <a:t>Ongoing </a:t>
            </a:r>
            <a:r>
              <a:rPr lang="en-US" sz="1100" dirty="0">
                <a:latin typeface="Calibri"/>
                <a:ea typeface="ＭＳ Ｐゴシック" charset="0"/>
                <a:cs typeface="Calibri"/>
              </a:rPr>
              <a:t>documentation and analysis of student outcomes helps to define effective practice. In the absence of evidence, the instruction/intervention must be considered </a:t>
            </a:r>
            <a:r>
              <a:rPr lang="ja-JP" altLang="en-US" sz="1100" dirty="0">
                <a:latin typeface="Calibri"/>
                <a:ea typeface="ＭＳ Ｐゴシック" charset="0"/>
                <a:cs typeface="Calibri"/>
              </a:rPr>
              <a:t>“</a:t>
            </a:r>
            <a:r>
              <a:rPr lang="en-US" altLang="ja-JP" sz="1100" dirty="0">
                <a:latin typeface="Calibri"/>
                <a:ea typeface="ＭＳ Ｐゴシック" charset="0"/>
                <a:cs typeface="Calibri"/>
              </a:rPr>
              <a:t>best practices</a:t>
            </a:r>
            <a:r>
              <a:rPr lang="ja-JP" altLang="en-US" sz="1100" dirty="0">
                <a:latin typeface="Calibri"/>
                <a:ea typeface="ＭＳ Ｐゴシック" charset="0"/>
                <a:cs typeface="Calibri"/>
              </a:rPr>
              <a:t>”</a:t>
            </a:r>
            <a:r>
              <a:rPr lang="en-US" altLang="ja-JP" sz="1100" dirty="0">
                <a:latin typeface="Calibri"/>
                <a:ea typeface="ＭＳ Ｐゴシック" charset="0"/>
                <a:cs typeface="Calibri"/>
              </a:rPr>
              <a:t> based on available research and professional literature.</a:t>
            </a:r>
          </a:p>
          <a:p>
            <a:pPr marL="171450" indent="-171450" eaLnBrk="1" hangingPunct="1">
              <a:buFont typeface="Arial"/>
              <a:buChar char="•"/>
            </a:pPr>
            <a:r>
              <a:rPr lang="en-US" sz="1100" dirty="0" smtClean="0">
                <a:latin typeface="Calibri"/>
                <a:ea typeface="ＭＳ Ｐゴシック" charset="0"/>
                <a:cs typeface="Calibri"/>
              </a:rPr>
              <a:t>ESEA cites </a:t>
            </a:r>
            <a:r>
              <a:rPr lang="ja-JP" altLang="en-US" sz="1100" dirty="0">
                <a:latin typeface="Calibri"/>
                <a:ea typeface="ＭＳ Ｐゴシック" charset="0"/>
                <a:cs typeface="Calibri"/>
              </a:rPr>
              <a:t>“</a:t>
            </a:r>
            <a:r>
              <a:rPr lang="en-US" altLang="ja-JP" sz="1100" dirty="0">
                <a:latin typeface="Calibri"/>
                <a:ea typeface="ＭＳ Ｐゴシック" charset="0"/>
                <a:cs typeface="Calibri"/>
              </a:rPr>
              <a:t>research-based</a:t>
            </a:r>
            <a:r>
              <a:rPr lang="ja-JP" altLang="en-US" sz="1100" dirty="0">
                <a:latin typeface="Calibri"/>
                <a:ea typeface="ＭＳ Ｐゴシック" charset="0"/>
                <a:cs typeface="Calibri"/>
              </a:rPr>
              <a:t>”</a:t>
            </a:r>
            <a:r>
              <a:rPr lang="en-US" altLang="ja-JP" sz="1100" dirty="0">
                <a:latin typeface="Calibri"/>
                <a:ea typeface="ＭＳ Ｐゴシック" charset="0"/>
                <a:cs typeface="Calibri"/>
              </a:rPr>
              <a:t> many times as a requirement for instruction. It is also a legally cited component of RtI. </a:t>
            </a:r>
          </a:p>
          <a:p>
            <a:pPr marL="171450" indent="-171450" eaLnBrk="1" hangingPunct="1">
              <a:buFont typeface="Arial"/>
              <a:buChar char="•"/>
            </a:pPr>
            <a:r>
              <a:rPr lang="en-US" sz="1100" dirty="0" smtClean="0">
                <a:latin typeface="Calibri"/>
                <a:ea typeface="ＭＳ Ｐゴシック" charset="0"/>
                <a:cs typeface="Calibri"/>
              </a:rPr>
              <a:t>Many </a:t>
            </a:r>
            <a:r>
              <a:rPr lang="en-US" sz="1100" dirty="0">
                <a:latin typeface="Calibri"/>
                <a:ea typeface="ＭＳ Ｐゴシック" charset="0"/>
                <a:cs typeface="Calibri"/>
              </a:rPr>
              <a:t>areas of instruction where research has not yet identified proven programs and methodology; in these situations, schools follow best instructional practices </a:t>
            </a:r>
            <a:r>
              <a:rPr lang="en-US" sz="1100" dirty="0" smtClean="0">
                <a:latin typeface="Calibri"/>
                <a:ea typeface="ＭＳ Ｐゴシック" charset="0"/>
                <a:cs typeface="Calibri"/>
              </a:rPr>
              <a:t>and evaluate </a:t>
            </a:r>
            <a:r>
              <a:rPr lang="en-US" sz="1100" dirty="0">
                <a:latin typeface="Calibri"/>
                <a:ea typeface="ＭＳ Ｐゴシック" charset="0"/>
                <a:cs typeface="Calibri"/>
              </a:rPr>
              <a:t>effectiveness frequently to adjust instruction according to data.</a:t>
            </a:r>
          </a:p>
          <a:p>
            <a:pPr marL="171450" indent="-171450" eaLnBrk="1" hangingPunct="1">
              <a:buFont typeface="Arial"/>
              <a:buChar char="•"/>
            </a:pPr>
            <a:r>
              <a:rPr lang="en-US" sz="1100" dirty="0" smtClean="0">
                <a:latin typeface="Calibri"/>
                <a:ea typeface="ＭＳ Ｐゴシック" charset="0"/>
                <a:cs typeface="Calibri"/>
              </a:rPr>
              <a:t>Schools </a:t>
            </a:r>
            <a:r>
              <a:rPr lang="en-US" sz="1100" dirty="0">
                <a:latin typeface="Calibri"/>
                <a:ea typeface="ＭＳ Ｐゴシック" charset="0"/>
                <a:cs typeface="Calibri"/>
              </a:rPr>
              <a:t>must use interventions that are available </a:t>
            </a:r>
            <a:r>
              <a:rPr lang="en-US" sz="1100" dirty="0" smtClean="0">
                <a:latin typeface="Calibri"/>
                <a:ea typeface="ＭＳ Ｐゴシック" charset="0"/>
                <a:cs typeface="Calibri"/>
              </a:rPr>
              <a:t>and </a:t>
            </a:r>
            <a:r>
              <a:rPr lang="en-US" sz="1100" dirty="0">
                <a:latin typeface="Calibri"/>
                <a:ea typeface="ＭＳ Ｐゴシック" charset="0"/>
                <a:cs typeface="Calibri"/>
              </a:rPr>
              <a:t>can be implemented with fidelity by personnel</a:t>
            </a:r>
            <a:r>
              <a:rPr lang="en-US" sz="1100" dirty="0" smtClean="0">
                <a:latin typeface="Calibri"/>
                <a:ea typeface="ＭＳ Ｐゴシック" charset="0"/>
                <a:cs typeface="Calibri"/>
              </a:rPr>
              <a:t>.</a:t>
            </a:r>
          </a:p>
          <a:p>
            <a:pPr marL="171450" indent="-171450" eaLnBrk="1" hangingPunct="1">
              <a:buFont typeface="Arial"/>
              <a:buChar char="•"/>
            </a:pPr>
            <a:r>
              <a:rPr lang="en-US" sz="1100" dirty="0" smtClean="0">
                <a:latin typeface="Calibri"/>
                <a:ea typeface="ＭＳ Ｐゴシック" charset="0"/>
                <a:cs typeface="Calibri"/>
              </a:rPr>
              <a:t>Important </a:t>
            </a:r>
            <a:r>
              <a:rPr lang="en-US" sz="1100" dirty="0">
                <a:latin typeface="Calibri"/>
                <a:ea typeface="ＭＳ Ｐゴシック" charset="0"/>
                <a:cs typeface="Calibri"/>
              </a:rPr>
              <a:t>to recognize many schools working on developing continuum of interventions, but reviewing, purchasing, </a:t>
            </a:r>
            <a:r>
              <a:rPr lang="en-US" sz="1100" dirty="0" smtClean="0">
                <a:latin typeface="Calibri"/>
                <a:ea typeface="ＭＳ Ｐゴシック" charset="0"/>
                <a:cs typeface="Calibri"/>
              </a:rPr>
              <a:t>and </a:t>
            </a:r>
            <a:r>
              <a:rPr lang="en-US" sz="1100" dirty="0">
                <a:latin typeface="Calibri"/>
                <a:ea typeface="ＭＳ Ｐゴシック" charset="0"/>
                <a:cs typeface="Calibri"/>
              </a:rPr>
              <a:t>training demands resources over time.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These adult learning principles are incorporated into the </a:t>
            </a:r>
            <a:r>
              <a:rPr lang="en-US" sz="1100" i="1" dirty="0" smtClean="0"/>
              <a:t>MTSS FSCP Implementation Guide. </a:t>
            </a:r>
            <a:endParaRPr lang="en-US" sz="1100" i="1" dirty="0"/>
          </a:p>
          <a:p>
            <a:pPr marL="171450" indent="-171450">
              <a:buFont typeface="Arial"/>
              <a:buChar char="•"/>
            </a:pPr>
            <a:r>
              <a:rPr lang="en-US" sz="1100" dirty="0" smtClean="0"/>
              <a:t>Educators, family members, and community resources are all adult learners.</a:t>
            </a:r>
          </a:p>
          <a:p>
            <a:pPr marL="171450" indent="-171450">
              <a:buFont typeface="Arial"/>
              <a:buChar char="•"/>
            </a:pPr>
            <a:r>
              <a:rPr lang="en-US" sz="1100" dirty="0" smtClean="0"/>
              <a:t>Applying these principles shifts partnering into a “learning” arena, where new skills are to be introduced, practiced, applied, and reflected upon -  over time; this is a new way of viewing partnering for some.</a:t>
            </a:r>
          </a:p>
          <a:p>
            <a:pPr marL="171450" indent="-171450">
              <a:buFont typeface="Arial"/>
              <a:buChar char="•"/>
            </a:pP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4</a:t>
            </a:fld>
            <a:endParaRPr lang="en-US" dirty="0"/>
          </a:p>
        </p:txBody>
      </p:sp>
    </p:spTree>
    <p:extLst>
      <p:ext uri="{BB962C8B-B14F-4D97-AF65-F5344CB8AC3E}">
        <p14:creationId xmlns:p14="http://schemas.microsoft.com/office/powerpoint/2010/main" val="3225339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55" eaLnBrk="0" hangingPunct="0">
              <a:defRPr sz="2400">
                <a:solidFill>
                  <a:schemeClr val="tx1"/>
                </a:solidFill>
                <a:latin typeface="Arial" charset="0"/>
                <a:ea typeface="ＭＳ Ｐゴシック" charset="0"/>
                <a:cs typeface="ＭＳ Ｐゴシック" charset="0"/>
              </a:defRPr>
            </a:lvl1pPr>
            <a:lvl2pPr marL="735874" indent="-283028" defTabSz="913555" eaLnBrk="0" hangingPunct="0">
              <a:defRPr sz="2400">
                <a:solidFill>
                  <a:schemeClr val="tx1"/>
                </a:solidFill>
                <a:latin typeface="Arial" charset="0"/>
                <a:ea typeface="ＭＳ Ｐゴシック" charset="0"/>
              </a:defRPr>
            </a:lvl2pPr>
            <a:lvl3pPr marL="1132115" indent="-226423" defTabSz="913555" eaLnBrk="0" hangingPunct="0">
              <a:defRPr sz="2400">
                <a:solidFill>
                  <a:schemeClr val="tx1"/>
                </a:solidFill>
                <a:latin typeface="Arial" charset="0"/>
                <a:ea typeface="ＭＳ Ｐゴシック" charset="0"/>
              </a:defRPr>
            </a:lvl3pPr>
            <a:lvl4pPr marL="1584961" indent="-226423" defTabSz="913555" eaLnBrk="0" hangingPunct="0">
              <a:defRPr sz="2400">
                <a:solidFill>
                  <a:schemeClr val="tx1"/>
                </a:solidFill>
                <a:latin typeface="Arial" charset="0"/>
                <a:ea typeface="ＭＳ Ｐゴシック" charset="0"/>
              </a:defRPr>
            </a:lvl4pPr>
            <a:lvl5pPr marL="2037806" indent="-226423" defTabSz="913555" eaLnBrk="0" hangingPunct="0">
              <a:defRPr sz="2400">
                <a:solidFill>
                  <a:schemeClr val="tx1"/>
                </a:solidFill>
                <a:latin typeface="Arial" charset="0"/>
                <a:ea typeface="ＭＳ Ｐゴシック" charset="0"/>
              </a:defRPr>
            </a:lvl5pPr>
            <a:lvl6pPr marL="2490653" indent="-226423" defTabSz="913555" eaLnBrk="0" fontAlgn="base" hangingPunct="0">
              <a:spcBef>
                <a:spcPct val="0"/>
              </a:spcBef>
              <a:spcAft>
                <a:spcPct val="0"/>
              </a:spcAft>
              <a:defRPr sz="2400">
                <a:solidFill>
                  <a:schemeClr val="tx1"/>
                </a:solidFill>
                <a:latin typeface="Arial" charset="0"/>
                <a:ea typeface="ＭＳ Ｐゴシック" charset="0"/>
              </a:defRPr>
            </a:lvl6pPr>
            <a:lvl7pPr marL="2943499" indent="-226423" defTabSz="913555" eaLnBrk="0" fontAlgn="base" hangingPunct="0">
              <a:spcBef>
                <a:spcPct val="0"/>
              </a:spcBef>
              <a:spcAft>
                <a:spcPct val="0"/>
              </a:spcAft>
              <a:defRPr sz="2400">
                <a:solidFill>
                  <a:schemeClr val="tx1"/>
                </a:solidFill>
                <a:latin typeface="Arial" charset="0"/>
                <a:ea typeface="ＭＳ Ｐゴシック" charset="0"/>
              </a:defRPr>
            </a:lvl7pPr>
            <a:lvl8pPr marL="3396345" indent="-226423" defTabSz="913555" eaLnBrk="0" fontAlgn="base" hangingPunct="0">
              <a:spcBef>
                <a:spcPct val="0"/>
              </a:spcBef>
              <a:spcAft>
                <a:spcPct val="0"/>
              </a:spcAft>
              <a:defRPr sz="2400">
                <a:solidFill>
                  <a:schemeClr val="tx1"/>
                </a:solidFill>
                <a:latin typeface="Arial" charset="0"/>
                <a:ea typeface="ＭＳ Ｐゴシック" charset="0"/>
              </a:defRPr>
            </a:lvl8pPr>
            <a:lvl9pPr marL="3849190" indent="-226423" defTabSz="91355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599F26-B167-8E4A-B239-D62CDC4B1A8A}" type="slidenum">
              <a:rPr lang="en-US" sz="1200"/>
              <a:pPr eaLnBrk="1" hangingPunct="1"/>
              <a:t>40</a:t>
            </a:fld>
            <a:endParaRPr lang="en-US" sz="1200" dirty="0"/>
          </a:p>
        </p:txBody>
      </p:sp>
      <p:sp>
        <p:nvSpPr>
          <p:cNvPr id="176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6131" name="Rectangle 3"/>
          <p:cNvSpPr>
            <a:spLocks noGrp="1" noChangeArrowheads="1"/>
          </p:cNvSpPr>
          <p:nvPr>
            <p:ph type="body" idx="1"/>
          </p:nvPr>
        </p:nvSpPr>
        <p:spPr bwMode="auto">
          <a:xfrm>
            <a:off x="914401" y="4344026"/>
            <a:ext cx="5029200"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mj-lt"/>
                <a:ea typeface="ＭＳ Ｐゴシック" charset="0"/>
                <a:cs typeface="ＭＳ Ｐゴシック" charset="0"/>
              </a:rPr>
              <a:t>Key Points:</a:t>
            </a:r>
          </a:p>
          <a:p>
            <a:pPr marL="167970" indent="-167970">
              <a:buFont typeface="Arial"/>
              <a:buChar char="•"/>
            </a:pPr>
            <a:r>
              <a:rPr lang="en-US" dirty="0" smtClean="0">
                <a:latin typeface="+mj-lt"/>
                <a:ea typeface="ＭＳ Ｐゴシック" charset="0"/>
                <a:cs typeface="ＭＳ Ｐゴシック" charset="0"/>
              </a:rPr>
              <a:t>In MTSS (or RtI) individualized problem solving</a:t>
            </a:r>
            <a:r>
              <a:rPr lang="en-US" dirty="0">
                <a:latin typeface="+mj-lt"/>
                <a:ea typeface="ＭＳ Ｐゴシック" charset="0"/>
                <a:cs typeface="ＭＳ Ｐゴシック" charset="0"/>
              </a:rPr>
              <a:t>, </a:t>
            </a:r>
            <a:r>
              <a:rPr lang="en-US" dirty="0" smtClean="0">
                <a:latin typeface="+mj-lt"/>
                <a:ea typeface="ＭＳ Ｐゴシック" charset="0"/>
                <a:cs typeface="ＭＳ Ｐゴシック" charset="0"/>
              </a:rPr>
              <a:t>it is essential </a:t>
            </a:r>
            <a:r>
              <a:rPr lang="en-US" dirty="0">
                <a:latin typeface="+mj-lt"/>
                <a:ea typeface="ＭＳ Ｐゴシック" charset="0"/>
                <a:cs typeface="ＭＳ Ｐゴシック" charset="0"/>
              </a:rPr>
              <a:t>that measurable goal, outcome or </a:t>
            </a:r>
            <a:r>
              <a:rPr lang="en-US" dirty="0" smtClean="0">
                <a:latin typeface="+mj-lt"/>
                <a:ea typeface="ＭＳ Ｐゴシック" charset="0"/>
                <a:cs typeface="ＭＳ Ｐゴシック" charset="0"/>
              </a:rPr>
              <a:t>target be </a:t>
            </a:r>
            <a:r>
              <a:rPr lang="en-US" dirty="0">
                <a:latin typeface="+mj-lt"/>
                <a:ea typeface="ＭＳ Ｐゴシック" charset="0"/>
                <a:cs typeface="ＭＳ Ｐゴシック" charset="0"/>
              </a:rPr>
              <a:t>set </a:t>
            </a:r>
            <a:r>
              <a:rPr lang="en-US" dirty="0" smtClean="0">
                <a:latin typeface="+mj-lt"/>
                <a:ea typeface="ＭＳ Ｐゴシック" charset="0"/>
                <a:cs typeface="ＭＳ Ｐゴシック" charset="0"/>
              </a:rPr>
              <a:t>and  </a:t>
            </a:r>
            <a:r>
              <a:rPr lang="en-US" dirty="0">
                <a:latin typeface="+mj-lt"/>
                <a:ea typeface="ＭＳ Ｐゴシック" charset="0"/>
                <a:cs typeface="ＭＳ Ｐゴシック" charset="0"/>
              </a:rPr>
              <a:t>that this emerges from present level of performance, or baseline</a:t>
            </a:r>
            <a:r>
              <a:rPr lang="en-US" dirty="0" smtClean="0">
                <a:latin typeface="+mj-lt"/>
                <a:ea typeface="ＭＳ Ｐゴシック" charset="0"/>
                <a:cs typeface="ＭＳ Ｐゴシック" charset="0"/>
              </a:rPr>
              <a:t>.</a:t>
            </a:r>
          </a:p>
          <a:p>
            <a:pPr marL="167970" indent="-167970">
              <a:buFont typeface="Arial"/>
              <a:buChar char="•"/>
            </a:pPr>
            <a:r>
              <a:rPr lang="en-US" dirty="0" smtClean="0">
                <a:latin typeface="+mj-lt"/>
                <a:ea typeface="ＭＳ Ｐゴシック" charset="0"/>
                <a:cs typeface="ＭＳ Ｐゴシック" charset="0"/>
              </a:rPr>
              <a:t>These are the essential components.</a:t>
            </a:r>
          </a:p>
          <a:p>
            <a:pPr marL="167970" indent="-167970">
              <a:buFont typeface="Arial"/>
              <a:buChar char="•"/>
            </a:pPr>
            <a:r>
              <a:rPr lang="en-US" dirty="0" smtClean="0">
                <a:latin typeface="+mj-lt"/>
                <a:ea typeface="ＭＳ Ｐゴシック" charset="0"/>
                <a:cs typeface="ＭＳ Ｐゴシック" charset="0"/>
              </a:rPr>
              <a:t>Importance to stress partnering language – “our”, “we”.</a:t>
            </a:r>
            <a:endParaRPr lang="en-US" dirty="0">
              <a:latin typeface="+mj-lt"/>
              <a:ea typeface="ＭＳ Ｐゴシック" charset="0"/>
              <a:cs typeface="ＭＳ Ｐゴシック" charset="0"/>
            </a:endParaRPr>
          </a:p>
          <a:p>
            <a:pPr marL="167970" indent="-167970">
              <a:buFont typeface="Arial"/>
              <a:buChar char="•"/>
            </a:pPr>
            <a:r>
              <a:rPr lang="en-US" dirty="0" smtClean="0">
                <a:latin typeface="+mj-lt"/>
                <a:ea typeface="ＭＳ Ｐゴシック" charset="0"/>
                <a:cs typeface="ＭＳ Ｐゴシック" charset="0"/>
              </a:rPr>
              <a:t>Measurability </a:t>
            </a:r>
            <a:r>
              <a:rPr lang="en-US" dirty="0">
                <a:latin typeface="+mj-lt"/>
                <a:ea typeface="ＭＳ Ｐゴシック" charset="0"/>
                <a:cs typeface="ＭＳ Ｐゴシック" charset="0"/>
              </a:rPr>
              <a:t>or numerical quality is mandated.</a:t>
            </a:r>
          </a:p>
          <a:p>
            <a:pPr marL="167970" indent="-167970">
              <a:buFont typeface="Arial"/>
              <a:buChar char="•"/>
            </a:pPr>
            <a:r>
              <a:rPr lang="en-US" dirty="0" smtClean="0">
                <a:latin typeface="+mj-lt"/>
                <a:ea typeface="ＭＳ Ｐゴシック" charset="0"/>
                <a:cs typeface="ＭＳ Ｐゴシック" charset="0"/>
              </a:rPr>
              <a:t>This can be a new skill </a:t>
            </a:r>
            <a:r>
              <a:rPr lang="en-US" dirty="0">
                <a:latin typeface="+mj-lt"/>
                <a:ea typeface="ＭＳ Ｐゴシック" charset="0"/>
                <a:cs typeface="ＭＳ Ｐゴシック" charset="0"/>
              </a:rPr>
              <a:t>or way of thinking for </a:t>
            </a:r>
            <a:r>
              <a:rPr lang="en-US" dirty="0" smtClean="0">
                <a:latin typeface="+mj-lt"/>
                <a:ea typeface="ＭＳ Ｐゴシック" charset="0"/>
                <a:cs typeface="ＭＳ Ｐゴシック" charset="0"/>
              </a:rPr>
              <a:t>teachers and  </a:t>
            </a:r>
            <a:r>
              <a:rPr lang="en-US" dirty="0">
                <a:latin typeface="+mj-lt"/>
                <a:ea typeface="ＭＳ Ｐゴシック" charset="0"/>
                <a:cs typeface="ＭＳ Ｐゴシック" charset="0"/>
              </a:rPr>
              <a:t>families, important to explain </a:t>
            </a:r>
            <a:r>
              <a:rPr lang="en-US" dirty="0" smtClean="0">
                <a:latin typeface="+mj-lt"/>
                <a:ea typeface="ＭＳ Ｐゴシック" charset="0"/>
                <a:cs typeface="ＭＳ Ｐゴシック" charset="0"/>
              </a:rPr>
              <a:t>and </a:t>
            </a:r>
            <a:r>
              <a:rPr lang="en-US" dirty="0">
                <a:latin typeface="+mj-lt"/>
                <a:ea typeface="ＭＳ Ｐゴシック" charset="0"/>
                <a:cs typeface="ＭＳ Ｐゴシック" charset="0"/>
              </a:rPr>
              <a:t>practice.</a:t>
            </a:r>
          </a:p>
          <a:p>
            <a:pPr marL="167970" indent="-167970">
              <a:buFont typeface="Arial"/>
              <a:buChar char="•"/>
            </a:pPr>
            <a:r>
              <a:rPr lang="en-US" dirty="0" smtClean="0">
                <a:latin typeface="+mj-lt"/>
                <a:ea typeface="ＭＳ Ｐゴシック" charset="0"/>
                <a:cs typeface="ＭＳ Ｐゴシック" charset="0"/>
              </a:rPr>
              <a:t>Students </a:t>
            </a:r>
            <a:r>
              <a:rPr lang="en-US" dirty="0">
                <a:latin typeface="+mj-lt"/>
                <a:ea typeface="ＭＳ Ｐゴシック" charset="0"/>
                <a:cs typeface="ＭＳ Ｐゴシック" charset="0"/>
              </a:rPr>
              <a:t>respond well to clear, measurable goals - should be aware </a:t>
            </a:r>
            <a:r>
              <a:rPr lang="en-US" dirty="0" smtClean="0">
                <a:latin typeface="+mj-lt"/>
                <a:ea typeface="ＭＳ Ｐゴシック" charset="0"/>
                <a:cs typeface="ＭＳ Ｐゴシック" charset="0"/>
              </a:rPr>
              <a:t>and </a:t>
            </a:r>
            <a:r>
              <a:rPr lang="en-US" dirty="0">
                <a:latin typeface="+mj-lt"/>
                <a:ea typeface="ＭＳ Ｐゴシック" charset="0"/>
                <a:cs typeface="ＭＳ Ｐゴシック" charset="0"/>
              </a:rPr>
              <a:t>included in </a:t>
            </a:r>
            <a:r>
              <a:rPr lang="en-US" dirty="0" smtClean="0">
                <a:latin typeface="+mj-lt"/>
                <a:ea typeface="ＭＳ Ｐゴシック" charset="0"/>
                <a:cs typeface="ＭＳ Ｐゴシック" charset="0"/>
              </a:rPr>
              <a:t>process; they should know about progress monitoring and evaluation.</a:t>
            </a:r>
          </a:p>
          <a:p>
            <a:pPr marL="167970" indent="-167970">
              <a:buFont typeface="Arial"/>
              <a:buChar char="•"/>
            </a:pPr>
            <a:r>
              <a:rPr lang="en-US" dirty="0" smtClean="0">
                <a:latin typeface="+mj-lt"/>
                <a:ea typeface="ＭＳ Ｐゴシック" charset="0"/>
                <a:cs typeface="ＭＳ Ｐゴシック" charset="0"/>
              </a:rPr>
              <a:t>It is important to revise according to data.</a:t>
            </a:r>
            <a:endParaRPr lang="en-US" dirty="0">
              <a:latin typeface="+mj-lt"/>
              <a:ea typeface="ＭＳ Ｐゴシック" charset="0"/>
              <a:cs typeface="ＭＳ Ｐゴシック" charset="0"/>
            </a:endParaRPr>
          </a:p>
          <a:p>
            <a:pPr marL="167970" indent="-167970">
              <a:buFont typeface="Arial"/>
              <a:buChar char="•"/>
            </a:pPr>
            <a:r>
              <a:rPr lang="en-US" dirty="0" smtClean="0">
                <a:latin typeface="+mj-lt"/>
                <a:ea typeface="ＭＳ Ｐゴシック" charset="0"/>
                <a:cs typeface="ＭＳ Ｐゴシック" charset="0"/>
              </a:rPr>
              <a:t>Goals which are </a:t>
            </a:r>
            <a:r>
              <a:rPr lang="en-US" dirty="0">
                <a:latin typeface="+mj-lt"/>
                <a:ea typeface="ＭＳ Ｐゴシック" charset="0"/>
                <a:cs typeface="ＭＳ Ｐゴシック" charset="0"/>
              </a:rPr>
              <a:t>reasonable, ambitious, challenging, need to be attempted. </a:t>
            </a:r>
          </a:p>
          <a:p>
            <a:pPr marL="167970" indent="-167970">
              <a:buFont typeface="Arial"/>
              <a:buChar char="•"/>
            </a:pPr>
            <a:r>
              <a:rPr lang="en-US" dirty="0" smtClean="0">
                <a:latin typeface="+mj-lt"/>
                <a:ea typeface="ＭＳ Ｐゴシック" charset="0"/>
                <a:cs typeface="ＭＳ Ｐゴシック" charset="0"/>
              </a:rPr>
              <a:t>Normed </a:t>
            </a:r>
            <a:r>
              <a:rPr lang="en-US" dirty="0">
                <a:latin typeface="+mj-lt"/>
                <a:ea typeface="ＭＳ Ｐゴシック" charset="0"/>
                <a:cs typeface="ＭＳ Ｐゴシック" charset="0"/>
              </a:rPr>
              <a:t>benchmarks </a:t>
            </a:r>
            <a:r>
              <a:rPr lang="en-US" dirty="0" smtClean="0">
                <a:latin typeface="+mj-lt"/>
                <a:ea typeface="ＭＳ Ｐゴシック" charset="0"/>
                <a:cs typeface="ＭＳ Ｐゴシック" charset="0"/>
              </a:rPr>
              <a:t>and expectations are </a:t>
            </a:r>
            <a:r>
              <a:rPr lang="en-US" dirty="0">
                <a:latin typeface="+mj-lt"/>
                <a:ea typeface="ＭＳ Ｐゴシック" charset="0"/>
                <a:cs typeface="ＭＳ Ｐゴシック" charset="0"/>
              </a:rPr>
              <a:t>important to consider if available - often are, but may not be readily apparent or used.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a:latin typeface="+mj-lt"/>
                <a:ea typeface="ＭＳ Ｐゴシック" charset="0"/>
                <a:cs typeface="ＭＳ Ｐゴシック" charset="0"/>
              </a:rPr>
              <a:t>Key Points:</a:t>
            </a:r>
          </a:p>
          <a:p>
            <a:pPr marL="171450" indent="-171450">
              <a:buFont typeface="Arial"/>
              <a:buChar char="•"/>
            </a:pPr>
            <a:r>
              <a:rPr lang="en-US" sz="1100" dirty="0" smtClean="0">
                <a:latin typeface="+mj-lt"/>
                <a:ea typeface="ＭＳ Ｐゴシック" charset="0"/>
                <a:cs typeface="ＭＳ Ｐゴシック" charset="0"/>
              </a:rPr>
              <a:t>Progress </a:t>
            </a:r>
            <a:r>
              <a:rPr lang="en-US" sz="1100" dirty="0">
                <a:latin typeface="+mj-lt"/>
                <a:ea typeface="ＭＳ Ｐゴシック" charset="0"/>
                <a:cs typeface="ＭＳ Ｐゴシック" charset="0"/>
              </a:rPr>
              <a:t>monitoring is monitoring progress! </a:t>
            </a:r>
          </a:p>
          <a:p>
            <a:pPr marL="171450" indent="-171450">
              <a:buFont typeface="Arial"/>
              <a:buChar char="•"/>
            </a:pPr>
            <a:r>
              <a:rPr lang="en-US" sz="1100" dirty="0" smtClean="0">
                <a:latin typeface="+mj-lt"/>
                <a:ea typeface="ＭＳ Ｐゴシック" charset="0"/>
                <a:cs typeface="ＭＳ Ｐゴシック" charset="0"/>
              </a:rPr>
              <a:t>Two key </a:t>
            </a:r>
            <a:r>
              <a:rPr lang="en-US" sz="1100" dirty="0">
                <a:latin typeface="+mj-lt"/>
                <a:ea typeface="ＭＳ Ｐゴシック" charset="0"/>
                <a:cs typeface="ＭＳ Ｐゴシック" charset="0"/>
              </a:rPr>
              <a:t>concepts are crucial to remember: </a:t>
            </a:r>
          </a:p>
          <a:p>
            <a:r>
              <a:rPr lang="en-US" sz="1100" dirty="0">
                <a:latin typeface="+mj-lt"/>
                <a:ea typeface="ＭＳ Ｐゴシック" charset="0"/>
                <a:cs typeface="ＭＳ Ｐゴシック" charset="0"/>
              </a:rPr>
              <a:t>1) Frequency of monitoring increases with intensity of the intervention.</a:t>
            </a:r>
          </a:p>
          <a:p>
            <a:r>
              <a:rPr lang="en-US" sz="1100" dirty="0">
                <a:latin typeface="+mj-lt"/>
                <a:ea typeface="ＭＳ Ｐゴシック" charset="0"/>
                <a:cs typeface="ＭＳ Ｐゴシック" charset="0"/>
              </a:rPr>
              <a:t>2) The same tool must be used over time and be measuring the specific variable identified in the goal. </a:t>
            </a:r>
          </a:p>
          <a:p>
            <a:pPr marL="171450" indent="-171450">
              <a:buFont typeface="Arial"/>
              <a:buChar char="•"/>
            </a:pPr>
            <a:r>
              <a:rPr lang="en-US" sz="1100" dirty="0" smtClean="0">
                <a:latin typeface="+mj-lt"/>
                <a:ea typeface="ＭＳ Ｐゴシック" charset="0"/>
                <a:cs typeface="ＭＳ Ｐゴシック" charset="0"/>
              </a:rPr>
              <a:t>Self</a:t>
            </a:r>
            <a:r>
              <a:rPr lang="en-US" sz="1100" dirty="0">
                <a:latin typeface="+mj-lt"/>
                <a:ea typeface="ＭＳ Ｐゴシック" charset="0"/>
                <a:cs typeface="ＭＳ Ｐゴシック" charset="0"/>
              </a:rPr>
              <a:t>-monitoring by students is an effective strategy.</a:t>
            </a:r>
          </a:p>
          <a:p>
            <a:pPr marL="171450" indent="-171450">
              <a:buFont typeface="Arial"/>
              <a:buChar char="•"/>
            </a:pPr>
            <a:r>
              <a:rPr lang="en-US" sz="1100" dirty="0" smtClean="0">
                <a:latin typeface="+mj-lt"/>
                <a:ea typeface="ＭＳ Ｐゴシック" charset="0"/>
                <a:cs typeface="ＭＳ Ｐゴシック" charset="0"/>
              </a:rPr>
              <a:t>Visual </a:t>
            </a:r>
            <a:r>
              <a:rPr lang="en-US" sz="1100" dirty="0">
                <a:latin typeface="+mj-lt"/>
                <a:ea typeface="ＭＳ Ｐゴシック" charset="0"/>
                <a:cs typeface="ＭＳ Ｐゴシック" charset="0"/>
              </a:rPr>
              <a:t>displays of progress-monitoring data help all stakeholders understand progress; leads to shared decision-making.</a:t>
            </a:r>
          </a:p>
          <a:p>
            <a:pPr marL="171450" indent="-171450">
              <a:buFont typeface="Arial"/>
              <a:buChar char="•"/>
            </a:pPr>
            <a:r>
              <a:rPr lang="en-US" sz="1100" dirty="0" smtClean="0">
                <a:latin typeface="+mj-lt"/>
                <a:ea typeface="ＭＳ Ｐゴシック" charset="0"/>
                <a:cs typeface="ＭＳ Ｐゴシック" charset="0"/>
              </a:rPr>
              <a:t>In </a:t>
            </a:r>
            <a:r>
              <a:rPr lang="en-US" sz="1100" dirty="0">
                <a:latin typeface="+mj-lt"/>
                <a:ea typeface="ＭＳ Ｐゴシック" charset="0"/>
                <a:cs typeface="ＭＳ Ｐゴシック" charset="0"/>
              </a:rPr>
              <a:t>problem-solving process, </a:t>
            </a:r>
            <a:r>
              <a:rPr lang="en-US" sz="1100" dirty="0" smtClean="0">
                <a:latin typeface="+mj-lt"/>
                <a:ea typeface="ＭＳ Ｐゴシック" charset="0"/>
                <a:cs typeface="ＭＳ Ｐゴシック" charset="0"/>
              </a:rPr>
              <a:t>families are participants and are  </a:t>
            </a:r>
            <a:r>
              <a:rPr lang="en-US" sz="1100" dirty="0">
                <a:latin typeface="+mj-lt"/>
                <a:ea typeface="ＭＳ Ｐゴシック" charset="0"/>
                <a:cs typeface="ＭＳ Ｐゴシック" charset="0"/>
              </a:rPr>
              <a:t>provided copies of progress-monitoring data.</a:t>
            </a:r>
          </a:p>
          <a:p>
            <a:r>
              <a:rPr lang="en-US" dirty="0">
                <a:latin typeface="Arial" charset="0"/>
                <a:ea typeface="ＭＳ Ｐゴシック" charset="0"/>
                <a:cs typeface="ＭＳ Ｐゴシック" charset="0"/>
              </a:rPr>
              <a:t> </a:t>
            </a:r>
          </a:p>
          <a:p>
            <a:endParaRPr lang="en-US" dirty="0" smtClean="0"/>
          </a:p>
        </p:txBody>
      </p:sp>
      <p:sp>
        <p:nvSpPr>
          <p:cNvPr id="4" name="Slide Number Placeholder 3"/>
          <p:cNvSpPr>
            <a:spLocks noGrp="1"/>
          </p:cNvSpPr>
          <p:nvPr>
            <p:ph type="sldNum" sz="quarter" idx="5"/>
          </p:nvPr>
        </p:nvSpPr>
        <p:spPr/>
        <p:txBody>
          <a:bodyPr/>
          <a:lstStyle/>
          <a:p>
            <a:pPr>
              <a:defRPr/>
            </a:pPr>
            <a:fld id="{01BE993B-7CFA-41E1-8EB0-B74D082B5B63}"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smtClean="0">
                <a:latin typeface="+mj-lt"/>
                <a:ea typeface="ＭＳ Ｐゴシック" charset="0"/>
                <a:cs typeface="ＭＳ Ｐゴシック" charset="0"/>
              </a:rPr>
              <a:t>Key Points: </a:t>
            </a:r>
          </a:p>
          <a:p>
            <a:pPr marL="171450" indent="-171450">
              <a:buFont typeface="Arial"/>
              <a:buChar char="•"/>
            </a:pPr>
            <a:r>
              <a:rPr lang="en-US" sz="1100" dirty="0" smtClean="0">
                <a:latin typeface="+mj-lt"/>
                <a:ea typeface="ＭＳ Ｐゴシック" charset="0"/>
                <a:cs typeface="ＭＳ Ｐゴシック" charset="0"/>
              </a:rPr>
              <a:t>It is important </a:t>
            </a:r>
            <a:r>
              <a:rPr lang="en-US" sz="1100" dirty="0">
                <a:latin typeface="+mj-lt"/>
                <a:ea typeface="ＭＳ Ｐゴシック" charset="0"/>
                <a:cs typeface="ＭＳ Ｐゴシック" charset="0"/>
              </a:rPr>
              <a:t>families, </a:t>
            </a:r>
            <a:r>
              <a:rPr lang="en-US" sz="1100" dirty="0" smtClean="0">
                <a:latin typeface="+mj-lt"/>
                <a:ea typeface="ＭＳ Ｐゴシック" charset="0"/>
                <a:cs typeface="ＭＳ Ｐゴシック" charset="0"/>
              </a:rPr>
              <a:t>educators, and  </a:t>
            </a:r>
            <a:r>
              <a:rPr lang="en-US" sz="1100" dirty="0">
                <a:latin typeface="+mj-lt"/>
                <a:ea typeface="ＭＳ Ｐゴシック" charset="0"/>
                <a:cs typeface="ＭＳ Ｐゴシック" charset="0"/>
              </a:rPr>
              <a:t>community resources know that further diagnostic/prescriptive assessment can occur any time the team feels more information would be helpful in informing instruction</a:t>
            </a:r>
            <a:r>
              <a:rPr lang="en-US" sz="1100" dirty="0" smtClean="0">
                <a:latin typeface="+mj-lt"/>
                <a:ea typeface="ＭＳ Ｐゴシック" charset="0"/>
                <a:cs typeface="ＭＳ Ｐゴシック" charset="0"/>
              </a:rPr>
              <a:t>.</a:t>
            </a:r>
          </a:p>
          <a:p>
            <a:pPr marL="171450" indent="-171450">
              <a:buFont typeface="Arial"/>
              <a:buChar char="•"/>
            </a:pPr>
            <a:r>
              <a:rPr lang="en-US" sz="1100" dirty="0" smtClean="0">
                <a:latin typeface="+mj-lt"/>
                <a:ea typeface="ＭＳ Ｐゴシック" charset="0"/>
                <a:cs typeface="ＭＳ Ｐゴシック" charset="0"/>
              </a:rPr>
              <a:t>Families are part of decision making and will better understand assessment purpose and meaning of results as a result of being a team member.</a:t>
            </a:r>
          </a:p>
          <a:p>
            <a:pPr marL="171450" indent="-171450">
              <a:buFont typeface="Arial"/>
              <a:buChar char="•"/>
            </a:pPr>
            <a:r>
              <a:rPr lang="en-US" sz="1100" dirty="0" smtClean="0">
                <a:latin typeface="+mj-lt"/>
                <a:ea typeface="ＭＳ Ｐゴシック" charset="0"/>
                <a:cs typeface="ＭＳ Ｐゴシック" charset="0"/>
              </a:rPr>
              <a:t>These assessments are </a:t>
            </a:r>
            <a:r>
              <a:rPr lang="en-US" sz="1100" dirty="0">
                <a:latin typeface="+mj-lt"/>
                <a:ea typeface="ＭＳ Ｐゴシック" charset="0"/>
                <a:cs typeface="ＭＳ Ｐゴシック" charset="0"/>
              </a:rPr>
              <a:t>not part of a formal special education eligibility process, but data may be used to consider referral and/or as part of body of evidence helping in decision-making regarding student.</a:t>
            </a:r>
          </a:p>
          <a:p>
            <a:pPr marL="171450" indent="-171450">
              <a:buFont typeface="Arial"/>
              <a:buChar char="•"/>
            </a:pPr>
            <a:r>
              <a:rPr lang="en-US" sz="1100" dirty="0" smtClean="0">
                <a:latin typeface="+mj-lt"/>
                <a:ea typeface="ＭＳ Ｐゴシック" charset="0"/>
                <a:cs typeface="ＭＳ Ｐゴシック" charset="0"/>
              </a:rPr>
              <a:t>In </a:t>
            </a:r>
            <a:r>
              <a:rPr lang="en-US" sz="1100" dirty="0">
                <a:latin typeface="+mj-lt"/>
                <a:ea typeface="ＭＳ Ｐゴシック" charset="0"/>
                <a:cs typeface="ＭＳ Ｐゴシック" charset="0"/>
              </a:rPr>
              <a:t>Colorado, informed written consent is required for any assessment concerning behavior. </a:t>
            </a:r>
          </a:p>
          <a:p>
            <a:pPr marL="171450" indent="-171450">
              <a:buFont typeface="Arial"/>
              <a:buChar char="•"/>
            </a:pPr>
            <a:r>
              <a:rPr lang="en-US" sz="1100" dirty="0" smtClean="0">
                <a:latin typeface="+mj-lt"/>
                <a:ea typeface="ＭＳ Ｐゴシック" charset="0"/>
                <a:cs typeface="ＭＳ Ｐゴシック" charset="0"/>
              </a:rPr>
              <a:t>For </a:t>
            </a:r>
            <a:r>
              <a:rPr lang="en-US" sz="1100" dirty="0">
                <a:latin typeface="+mj-lt"/>
                <a:ea typeface="ＭＳ Ｐゴシック" charset="0"/>
                <a:cs typeface="ＭＳ Ｐゴシック" charset="0"/>
              </a:rPr>
              <a:t>other assessment purposes, families should always be informed partners—they will be </a:t>
            </a:r>
            <a:r>
              <a:rPr lang="en-US" sz="1100" dirty="0" smtClean="0">
                <a:latin typeface="+mj-lt"/>
                <a:ea typeface="ＭＳ Ｐゴシック" charset="0"/>
                <a:cs typeface="ＭＳ Ｐゴシック" charset="0"/>
              </a:rPr>
              <a:t>If active </a:t>
            </a:r>
            <a:r>
              <a:rPr lang="en-US" sz="1100" dirty="0">
                <a:latin typeface="+mj-lt"/>
                <a:ea typeface="ＭＳ Ｐゴシック" charset="0"/>
                <a:cs typeface="ＭＳ Ｐゴシック" charset="0"/>
              </a:rPr>
              <a:t>team members.</a:t>
            </a:r>
          </a:p>
          <a:p>
            <a:endParaRPr lang="en-US" dirty="0">
              <a:latin typeface="Arial" charset="0"/>
              <a:ea typeface="ＭＳ Ｐゴシック" charset="0"/>
              <a:cs typeface="ＭＳ Ｐゴシック" charset="0"/>
            </a:endParaRPr>
          </a:p>
          <a:p>
            <a:endParaRPr lang="en-US" dirty="0" smtClean="0"/>
          </a:p>
        </p:txBody>
      </p:sp>
      <p:sp>
        <p:nvSpPr>
          <p:cNvPr id="4" name="Slide Number Placeholder 3"/>
          <p:cNvSpPr>
            <a:spLocks noGrp="1"/>
          </p:cNvSpPr>
          <p:nvPr>
            <p:ph type="sldNum" sz="quarter" idx="5"/>
          </p:nvPr>
        </p:nvSpPr>
        <p:spPr/>
        <p:txBody>
          <a:bodyPr/>
          <a:lstStyle/>
          <a:p>
            <a:pPr>
              <a:defRPr/>
            </a:pPr>
            <a:fld id="{010CCB22-5684-4F9F-A229-9DEBE6F2AA75}"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55" eaLnBrk="0" hangingPunct="0">
              <a:defRPr sz="2400">
                <a:solidFill>
                  <a:schemeClr val="tx1"/>
                </a:solidFill>
                <a:latin typeface="Arial" charset="0"/>
                <a:ea typeface="ＭＳ Ｐゴシック" charset="0"/>
                <a:cs typeface="ＭＳ Ｐゴシック" charset="0"/>
              </a:defRPr>
            </a:lvl1pPr>
            <a:lvl2pPr marL="735874" indent="-283028" defTabSz="913555" eaLnBrk="0" hangingPunct="0">
              <a:defRPr sz="2400">
                <a:solidFill>
                  <a:schemeClr val="tx1"/>
                </a:solidFill>
                <a:latin typeface="Arial" charset="0"/>
                <a:ea typeface="ＭＳ Ｐゴシック" charset="0"/>
              </a:defRPr>
            </a:lvl2pPr>
            <a:lvl3pPr marL="1132115" indent="-226423" defTabSz="913555" eaLnBrk="0" hangingPunct="0">
              <a:defRPr sz="2400">
                <a:solidFill>
                  <a:schemeClr val="tx1"/>
                </a:solidFill>
                <a:latin typeface="Arial" charset="0"/>
                <a:ea typeface="ＭＳ Ｐゴシック" charset="0"/>
              </a:defRPr>
            </a:lvl3pPr>
            <a:lvl4pPr marL="1584961" indent="-226423" defTabSz="913555" eaLnBrk="0" hangingPunct="0">
              <a:defRPr sz="2400">
                <a:solidFill>
                  <a:schemeClr val="tx1"/>
                </a:solidFill>
                <a:latin typeface="Arial" charset="0"/>
                <a:ea typeface="ＭＳ Ｐゴシック" charset="0"/>
              </a:defRPr>
            </a:lvl4pPr>
            <a:lvl5pPr marL="2037806" indent="-226423" defTabSz="913555" eaLnBrk="0" hangingPunct="0">
              <a:defRPr sz="2400">
                <a:solidFill>
                  <a:schemeClr val="tx1"/>
                </a:solidFill>
                <a:latin typeface="Arial" charset="0"/>
                <a:ea typeface="ＭＳ Ｐゴシック" charset="0"/>
              </a:defRPr>
            </a:lvl5pPr>
            <a:lvl6pPr marL="2490653" indent="-226423" defTabSz="913555" eaLnBrk="0" fontAlgn="base" hangingPunct="0">
              <a:spcBef>
                <a:spcPct val="0"/>
              </a:spcBef>
              <a:spcAft>
                <a:spcPct val="0"/>
              </a:spcAft>
              <a:defRPr sz="2400">
                <a:solidFill>
                  <a:schemeClr val="tx1"/>
                </a:solidFill>
                <a:latin typeface="Arial" charset="0"/>
                <a:ea typeface="ＭＳ Ｐゴシック" charset="0"/>
              </a:defRPr>
            </a:lvl6pPr>
            <a:lvl7pPr marL="2943499" indent="-226423" defTabSz="913555" eaLnBrk="0" fontAlgn="base" hangingPunct="0">
              <a:spcBef>
                <a:spcPct val="0"/>
              </a:spcBef>
              <a:spcAft>
                <a:spcPct val="0"/>
              </a:spcAft>
              <a:defRPr sz="2400">
                <a:solidFill>
                  <a:schemeClr val="tx1"/>
                </a:solidFill>
                <a:latin typeface="Arial" charset="0"/>
                <a:ea typeface="ＭＳ Ｐゴシック" charset="0"/>
              </a:defRPr>
            </a:lvl7pPr>
            <a:lvl8pPr marL="3396345" indent="-226423" defTabSz="913555" eaLnBrk="0" fontAlgn="base" hangingPunct="0">
              <a:spcBef>
                <a:spcPct val="0"/>
              </a:spcBef>
              <a:spcAft>
                <a:spcPct val="0"/>
              </a:spcAft>
              <a:defRPr sz="2400">
                <a:solidFill>
                  <a:schemeClr val="tx1"/>
                </a:solidFill>
                <a:latin typeface="Arial" charset="0"/>
                <a:ea typeface="ＭＳ Ｐゴシック" charset="0"/>
              </a:defRPr>
            </a:lvl8pPr>
            <a:lvl9pPr marL="3849190" indent="-226423" defTabSz="91355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39E326-C77F-0640-AA08-0785FAED491F}" type="slidenum">
              <a:rPr lang="en-US" sz="1200"/>
              <a:pPr eaLnBrk="1" hangingPunct="1"/>
              <a:t>43</a:t>
            </a:fld>
            <a:endParaRPr lang="en-US" sz="1200" dirty="0"/>
          </a:p>
        </p:txBody>
      </p:sp>
      <p:sp>
        <p:nvSpPr>
          <p:cNvPr id="182274" name="Rectangle 7"/>
          <p:cNvSpPr txBox="1">
            <a:spLocks noGrp="1" noChangeArrowheads="1"/>
          </p:cNvSpPr>
          <p:nvPr/>
        </p:nvSpPr>
        <p:spPr bwMode="auto">
          <a:xfrm>
            <a:off x="3886201" y="8688050"/>
            <a:ext cx="2971800"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algn="r"/>
            <a:fld id="{12A828DB-1F7E-8546-A4DE-4B1DCCB98C91}" type="slidenum">
              <a:rPr lang="en-US" sz="1200"/>
              <a:pPr algn="r"/>
              <a:t>43</a:t>
            </a:fld>
            <a:endParaRPr lang="en-US" sz="1200" dirty="0"/>
          </a:p>
        </p:txBody>
      </p:sp>
      <p:sp>
        <p:nvSpPr>
          <p:cNvPr id="182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227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z="1100" dirty="0">
                <a:latin typeface="+mj-lt"/>
                <a:ea typeface="ＭＳ Ｐゴシック" charset="0"/>
                <a:cs typeface="ＭＳ Ｐゴシック" charset="0"/>
              </a:rPr>
              <a:t>Key Points:</a:t>
            </a:r>
          </a:p>
          <a:p>
            <a:pPr marL="171450" indent="-171450" eaLnBrk="1" hangingPunct="1">
              <a:buFont typeface="Arial"/>
              <a:buChar char="•"/>
            </a:pPr>
            <a:r>
              <a:rPr lang="en-US" sz="1100" dirty="0" smtClean="0">
                <a:latin typeface="+mj-lt"/>
                <a:ea typeface="ＭＳ Ｐゴシック" charset="0"/>
                <a:cs typeface="ＭＳ Ｐゴシック" charset="0"/>
              </a:rPr>
              <a:t>Graph </a:t>
            </a:r>
            <a:r>
              <a:rPr lang="en-US" sz="1100" dirty="0">
                <a:latin typeface="+mj-lt"/>
                <a:ea typeface="ＭＳ Ｐゴシック" charset="0"/>
                <a:cs typeface="ＭＳ Ｐゴシック" charset="0"/>
              </a:rPr>
              <a:t>depicts different kinds of responses to an intervention </a:t>
            </a:r>
            <a:r>
              <a:rPr lang="en-US" sz="1100" dirty="0" smtClean="0">
                <a:latin typeface="+mj-lt"/>
                <a:ea typeface="ＭＳ Ｐゴシック" charset="0"/>
                <a:cs typeface="ＭＳ Ｐゴシック" charset="0"/>
              </a:rPr>
              <a:t>and how </a:t>
            </a:r>
            <a:r>
              <a:rPr lang="en-US" sz="1100" dirty="0">
                <a:latin typeface="+mj-lt"/>
                <a:ea typeface="ＭＳ Ｐゴシック" charset="0"/>
                <a:cs typeface="ＭＳ Ｐゴシック" charset="0"/>
              </a:rPr>
              <a:t>they might look when displayed visually in comparison with expected achievement. </a:t>
            </a:r>
            <a:endParaRPr lang="en-US" sz="1100" dirty="0" smtClean="0">
              <a:latin typeface="+mj-lt"/>
              <a:ea typeface="ＭＳ Ｐゴシック" charset="0"/>
              <a:cs typeface="ＭＳ Ｐゴシック" charset="0"/>
            </a:endParaRPr>
          </a:p>
          <a:p>
            <a:pPr marL="171450" indent="-171450" eaLnBrk="1" hangingPunct="1">
              <a:buFont typeface="Arial"/>
              <a:buChar char="•"/>
            </a:pPr>
            <a:r>
              <a:rPr lang="en-US" sz="1100" dirty="0" smtClean="0">
                <a:latin typeface="+mj-lt"/>
                <a:ea typeface="ＭＳ Ｐゴシック" charset="0"/>
                <a:cs typeface="ＭＳ Ｐゴシック" charset="0"/>
              </a:rPr>
              <a:t>It can be helpful for families and all stakeholders to have visual representations of data such as this.</a:t>
            </a:r>
            <a:endParaRPr lang="en-US" sz="1100" dirty="0">
              <a:latin typeface="+mj-lt"/>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55" eaLnBrk="0" hangingPunct="0">
              <a:defRPr sz="2400">
                <a:solidFill>
                  <a:schemeClr val="tx1"/>
                </a:solidFill>
                <a:latin typeface="Arial" charset="0"/>
                <a:ea typeface="ＭＳ Ｐゴシック" charset="0"/>
                <a:cs typeface="ＭＳ Ｐゴシック" charset="0"/>
              </a:defRPr>
            </a:lvl1pPr>
            <a:lvl2pPr marL="735874" indent="-283028" defTabSz="913555" eaLnBrk="0" hangingPunct="0">
              <a:defRPr sz="2400">
                <a:solidFill>
                  <a:schemeClr val="tx1"/>
                </a:solidFill>
                <a:latin typeface="Arial" charset="0"/>
                <a:ea typeface="ＭＳ Ｐゴシック" charset="0"/>
              </a:defRPr>
            </a:lvl2pPr>
            <a:lvl3pPr marL="1132115" indent="-226423" defTabSz="913555" eaLnBrk="0" hangingPunct="0">
              <a:defRPr sz="2400">
                <a:solidFill>
                  <a:schemeClr val="tx1"/>
                </a:solidFill>
                <a:latin typeface="Arial" charset="0"/>
                <a:ea typeface="ＭＳ Ｐゴシック" charset="0"/>
              </a:defRPr>
            </a:lvl3pPr>
            <a:lvl4pPr marL="1584961" indent="-226423" defTabSz="913555" eaLnBrk="0" hangingPunct="0">
              <a:defRPr sz="2400">
                <a:solidFill>
                  <a:schemeClr val="tx1"/>
                </a:solidFill>
                <a:latin typeface="Arial" charset="0"/>
                <a:ea typeface="ＭＳ Ｐゴシック" charset="0"/>
              </a:defRPr>
            </a:lvl4pPr>
            <a:lvl5pPr marL="2037806" indent="-226423" defTabSz="913555" eaLnBrk="0" hangingPunct="0">
              <a:defRPr sz="2400">
                <a:solidFill>
                  <a:schemeClr val="tx1"/>
                </a:solidFill>
                <a:latin typeface="Arial" charset="0"/>
                <a:ea typeface="ＭＳ Ｐゴシック" charset="0"/>
              </a:defRPr>
            </a:lvl5pPr>
            <a:lvl6pPr marL="2490653" indent="-226423" defTabSz="913555" eaLnBrk="0" fontAlgn="base" hangingPunct="0">
              <a:spcBef>
                <a:spcPct val="0"/>
              </a:spcBef>
              <a:spcAft>
                <a:spcPct val="0"/>
              </a:spcAft>
              <a:defRPr sz="2400">
                <a:solidFill>
                  <a:schemeClr val="tx1"/>
                </a:solidFill>
                <a:latin typeface="Arial" charset="0"/>
                <a:ea typeface="ＭＳ Ｐゴシック" charset="0"/>
              </a:defRPr>
            </a:lvl6pPr>
            <a:lvl7pPr marL="2943499" indent="-226423" defTabSz="913555" eaLnBrk="0" fontAlgn="base" hangingPunct="0">
              <a:spcBef>
                <a:spcPct val="0"/>
              </a:spcBef>
              <a:spcAft>
                <a:spcPct val="0"/>
              </a:spcAft>
              <a:defRPr sz="2400">
                <a:solidFill>
                  <a:schemeClr val="tx1"/>
                </a:solidFill>
                <a:latin typeface="Arial" charset="0"/>
                <a:ea typeface="ＭＳ Ｐゴシック" charset="0"/>
              </a:defRPr>
            </a:lvl7pPr>
            <a:lvl8pPr marL="3396345" indent="-226423" defTabSz="913555" eaLnBrk="0" fontAlgn="base" hangingPunct="0">
              <a:spcBef>
                <a:spcPct val="0"/>
              </a:spcBef>
              <a:spcAft>
                <a:spcPct val="0"/>
              </a:spcAft>
              <a:defRPr sz="2400">
                <a:solidFill>
                  <a:schemeClr val="tx1"/>
                </a:solidFill>
                <a:latin typeface="Arial" charset="0"/>
                <a:ea typeface="ＭＳ Ｐゴシック" charset="0"/>
              </a:defRPr>
            </a:lvl8pPr>
            <a:lvl9pPr marL="3849190" indent="-226423" defTabSz="91355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9E3479-29C3-8C49-A183-1ED458DBE188}" type="slidenum">
              <a:rPr lang="en-US" sz="1200"/>
              <a:pPr eaLnBrk="1" hangingPunct="1"/>
              <a:t>44</a:t>
            </a:fld>
            <a:endParaRPr lang="en-US" sz="1200" dirty="0"/>
          </a:p>
        </p:txBody>
      </p:sp>
      <p:sp>
        <p:nvSpPr>
          <p:cNvPr id="202754" name="Rectangle 2"/>
          <p:cNvSpPr>
            <a:spLocks noGrp="1" noRot="1" noChangeAspect="1" noChangeArrowheads="1"/>
          </p:cNvSpPr>
          <p:nvPr>
            <p:ph type="sldImg"/>
          </p:nvPr>
        </p:nvSpPr>
        <p:spPr bwMode="auto">
          <a:xfrm>
            <a:off x="1144588" y="685800"/>
            <a:ext cx="4570412" cy="3429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02755" name="Rectangle 3"/>
          <p:cNvSpPr>
            <a:spLocks noGrp="1" noChangeArrowheads="1"/>
          </p:cNvSpPr>
          <p:nvPr>
            <p:ph type="body" idx="1"/>
          </p:nvPr>
        </p:nvSpPr>
        <p:spPr bwMode="auto">
          <a:xfrm>
            <a:off x="914401" y="4344025"/>
            <a:ext cx="5029200" cy="4114489"/>
          </a:xfrm>
          <a:solidFill>
            <a:srgbClr val="FFFFFF"/>
          </a:solidFill>
          <a:ln>
            <a:solidFill>
              <a:srgbClr val="000000"/>
            </a:solidFill>
            <a:miter lim="800000"/>
            <a:headEnd/>
            <a:tailEnd/>
          </a:ln>
        </p:spPr>
        <p:txBody>
          <a:bodyPr wrap="square" lIns="90559" tIns="45279" rIns="90559" bIns="45279" numCol="1" anchor="t" anchorCtr="0" compatLnSpc="1">
            <a:prstTxWarp prst="textNoShape">
              <a:avLst/>
            </a:prstTxWarp>
          </a:bodyPr>
          <a:lstStyle/>
          <a:p>
            <a:pPr eaLnBrk="1" hangingPunct="1"/>
            <a:r>
              <a:rPr lang="en-US" sz="1100" dirty="0">
                <a:latin typeface="+mj-lt"/>
                <a:ea typeface="ＭＳ Ｐゴシック" charset="0"/>
                <a:cs typeface="ＭＳ Ｐゴシック" charset="0"/>
              </a:rPr>
              <a:t>Key Points:</a:t>
            </a:r>
          </a:p>
          <a:p>
            <a:pPr marL="171450" indent="-171450" eaLnBrk="1" hangingPunct="1">
              <a:buFont typeface="Arial"/>
              <a:buChar char="•"/>
            </a:pPr>
            <a:r>
              <a:rPr lang="en-US" sz="1100" dirty="0" smtClean="0">
                <a:latin typeface="+mj-lt"/>
                <a:ea typeface="ＭＳ Ｐゴシック" charset="0"/>
                <a:cs typeface="ＭＳ Ｐゴシック" charset="0"/>
              </a:rPr>
              <a:t>Next </a:t>
            </a:r>
            <a:r>
              <a:rPr lang="en-US" sz="1100" dirty="0">
                <a:latin typeface="+mj-lt"/>
                <a:ea typeface="ＭＳ Ｐゴシック" charset="0"/>
                <a:cs typeface="ＭＳ Ｐゴシック" charset="0"/>
              </a:rPr>
              <a:t>slides present general conceptualization of possible referral to special education in </a:t>
            </a:r>
            <a:r>
              <a:rPr lang="en-US" sz="1100" dirty="0" smtClean="0">
                <a:latin typeface="+mj-lt"/>
                <a:ea typeface="ＭＳ Ｐゴシック" charset="0"/>
                <a:cs typeface="ＭＳ Ｐゴシック" charset="0"/>
              </a:rPr>
              <a:t>MTSS (or RtI) framework and the individualized problem solving process.</a:t>
            </a:r>
            <a:endParaRPr lang="en-US" sz="1100" dirty="0">
              <a:latin typeface="+mj-lt"/>
              <a:ea typeface="ＭＳ Ｐゴシック" charset="0"/>
              <a:cs typeface="ＭＳ Ｐゴシック" charset="0"/>
            </a:endParaRPr>
          </a:p>
          <a:p>
            <a:pPr marL="171450" indent="-171450" eaLnBrk="1" hangingPunct="1">
              <a:buFont typeface="Arial"/>
              <a:buChar char="•"/>
            </a:pPr>
            <a:r>
              <a:rPr lang="en-US" sz="1100" dirty="0" smtClean="0">
                <a:latin typeface="+mj-lt"/>
                <a:ea typeface="ＭＳ Ｐゴシック" charset="0"/>
                <a:cs typeface="ＭＳ Ｐゴシック" charset="0"/>
              </a:rPr>
              <a:t>The </a:t>
            </a:r>
            <a:r>
              <a:rPr lang="en-US" sz="1100" i="1" dirty="0">
                <a:latin typeface="+mj-lt"/>
                <a:ea typeface="ＭＳ Ｐゴシック" charset="0"/>
                <a:cs typeface="ＭＳ Ｐゴシック" charset="0"/>
              </a:rPr>
              <a:t>Guidelines for Identifying Students with Specific Learning Disabilities </a:t>
            </a:r>
            <a:r>
              <a:rPr lang="en-US" sz="1100" dirty="0">
                <a:latin typeface="+mj-lt"/>
                <a:ea typeface="ＭＳ Ｐゴシック" charset="0"/>
                <a:cs typeface="ＭＳ Ｐゴシック" charset="0"/>
              </a:rPr>
              <a:t>(CDE, </a:t>
            </a:r>
            <a:r>
              <a:rPr lang="en-US" sz="1100" dirty="0" smtClean="0">
                <a:latin typeface="+mj-lt"/>
                <a:ea typeface="ＭＳ Ｐゴシック" charset="0"/>
                <a:cs typeface="ＭＳ Ｐゴシック" charset="0"/>
              </a:rPr>
              <a:t>2008) and </a:t>
            </a:r>
            <a:r>
              <a:rPr lang="en-US" sz="1100" i="1" dirty="0" smtClean="0">
                <a:latin typeface="+mj-lt"/>
                <a:ea typeface="ＭＳ Ｐゴシック" charset="0"/>
                <a:cs typeface="ＭＳ Ｐゴシック" charset="0"/>
              </a:rPr>
              <a:t>Guidelines for Determining Eligibility for Special Education for Students with Serious Emotional Disability </a:t>
            </a:r>
            <a:r>
              <a:rPr lang="en-US" sz="1100" dirty="0" smtClean="0">
                <a:latin typeface="+mj-lt"/>
                <a:ea typeface="ＭＳ Ｐゴシック" charset="0"/>
                <a:cs typeface="ＭＳ Ｐゴシック" charset="0"/>
              </a:rPr>
              <a:t>(CDE, 2013) </a:t>
            </a:r>
            <a:r>
              <a:rPr lang="en-US" sz="1100" dirty="0">
                <a:latin typeface="+mj-lt"/>
                <a:ea typeface="ＭＳ Ｐゴシック" charset="0"/>
                <a:cs typeface="ＭＳ Ｐゴシック" charset="0"/>
              </a:rPr>
              <a:t>should be used by teams in making decisions.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p:spPr>
      </p:sp>
      <p:sp>
        <p:nvSpPr>
          <p:cNvPr id="3" name="Notes Placeholder 2"/>
          <p:cNvSpPr>
            <a:spLocks noGrp="1"/>
          </p:cNvSpPr>
          <p:nvPr>
            <p:ph type="body" idx="1"/>
          </p:nvPr>
        </p:nvSpPr>
        <p:spPr/>
        <p:txBody>
          <a:bodyPr>
            <a:normAutofit/>
          </a:bodyPr>
          <a:lstStyle/>
          <a:p>
            <a:r>
              <a:rPr lang="en-US" sz="1100" dirty="0" smtClean="0"/>
              <a:t>Key Points:   </a:t>
            </a:r>
          </a:p>
          <a:p>
            <a:pPr marL="171450" indent="-171450">
              <a:buFont typeface="Arial"/>
              <a:buChar char="•"/>
            </a:pPr>
            <a:r>
              <a:rPr lang="en-US" sz="1100" dirty="0" smtClean="0"/>
              <a:t>The recent OSEP memo has brought to the forefront again the importance of not denying or delaying a referral for special education evaluation beyond the point when a disability is suspected.</a:t>
            </a:r>
          </a:p>
          <a:p>
            <a:pPr marL="171450" indent="-171450">
              <a:buFont typeface="Arial"/>
              <a:buChar char="•"/>
            </a:pPr>
            <a:r>
              <a:rPr lang="en-US" sz="1100" dirty="0" smtClean="0"/>
              <a:t>Neither should it be inferred or stated that a referral cannot be made until the MTSS (or RtI) process is “completed.”</a:t>
            </a:r>
          </a:p>
          <a:p>
            <a:pPr marL="171450" indent="-171450">
              <a:buFont typeface="Arial"/>
              <a:buChar char="•"/>
            </a:pPr>
            <a:r>
              <a:rPr lang="en-US" sz="1100" dirty="0" smtClean="0"/>
              <a:t>Federal Regulations [300.309 (c)] makes reference to requesting “parental consent to evaluate … if…child has not made adequate progress after an appropriate period of time when provided instruction…” </a:t>
            </a:r>
          </a:p>
          <a:p>
            <a:pPr marL="171450" indent="-171450">
              <a:buFont typeface="Arial"/>
              <a:buChar char="•"/>
            </a:pPr>
            <a:r>
              <a:rPr lang="en-US" sz="1100" dirty="0" smtClean="0"/>
              <a:t>If family members have been participating  in the individualized problem solving team process, they can be part of the decision to refer to special education when a disability is suspected or maybe make the referral themselves if they suspect a disability.</a:t>
            </a:r>
          </a:p>
        </p:txBody>
      </p:sp>
      <p:sp>
        <p:nvSpPr>
          <p:cNvPr id="4" name="Slide Number Placeholder 3"/>
          <p:cNvSpPr>
            <a:spLocks noGrp="1"/>
          </p:cNvSpPr>
          <p:nvPr>
            <p:ph type="sldNum" sz="quarter" idx="10"/>
          </p:nvPr>
        </p:nvSpPr>
        <p:spPr/>
        <p:txBody>
          <a:bodyPr/>
          <a:lstStyle/>
          <a:p>
            <a:pPr>
              <a:defRPr/>
            </a:pPr>
            <a:fld id="{ED7B21B2-38E6-4EFF-9C53-23CD7D4840DB}" type="slidenum">
              <a:rPr lang="en-US" smtClean="0">
                <a:solidFill>
                  <a:prstClr val="black"/>
                </a:solidFill>
              </a:rPr>
              <a:pPr>
                <a:defRPr/>
              </a:pPr>
              <a:t>45</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55" eaLnBrk="0" hangingPunct="0">
              <a:defRPr sz="2400">
                <a:solidFill>
                  <a:schemeClr val="tx1"/>
                </a:solidFill>
                <a:latin typeface="Arial" charset="0"/>
                <a:ea typeface="ＭＳ Ｐゴシック" charset="0"/>
                <a:cs typeface="ＭＳ Ｐゴシック" charset="0"/>
              </a:defRPr>
            </a:lvl1pPr>
            <a:lvl2pPr marL="735874" indent="-283028" defTabSz="913555" eaLnBrk="0" hangingPunct="0">
              <a:defRPr sz="2400">
                <a:solidFill>
                  <a:schemeClr val="tx1"/>
                </a:solidFill>
                <a:latin typeface="Arial" charset="0"/>
                <a:ea typeface="ＭＳ Ｐゴシック" charset="0"/>
              </a:defRPr>
            </a:lvl2pPr>
            <a:lvl3pPr marL="1132115" indent="-226423" defTabSz="913555" eaLnBrk="0" hangingPunct="0">
              <a:defRPr sz="2400">
                <a:solidFill>
                  <a:schemeClr val="tx1"/>
                </a:solidFill>
                <a:latin typeface="Arial" charset="0"/>
                <a:ea typeface="ＭＳ Ｐゴシック" charset="0"/>
              </a:defRPr>
            </a:lvl3pPr>
            <a:lvl4pPr marL="1584961" indent="-226423" defTabSz="913555" eaLnBrk="0" hangingPunct="0">
              <a:defRPr sz="2400">
                <a:solidFill>
                  <a:schemeClr val="tx1"/>
                </a:solidFill>
                <a:latin typeface="Arial" charset="0"/>
                <a:ea typeface="ＭＳ Ｐゴシック" charset="0"/>
              </a:defRPr>
            </a:lvl4pPr>
            <a:lvl5pPr marL="2037806" indent="-226423" defTabSz="913555" eaLnBrk="0" hangingPunct="0">
              <a:defRPr sz="2400">
                <a:solidFill>
                  <a:schemeClr val="tx1"/>
                </a:solidFill>
                <a:latin typeface="Arial" charset="0"/>
                <a:ea typeface="ＭＳ Ｐゴシック" charset="0"/>
              </a:defRPr>
            </a:lvl5pPr>
            <a:lvl6pPr marL="2490653" indent="-226423" defTabSz="913555" eaLnBrk="0" fontAlgn="base" hangingPunct="0">
              <a:spcBef>
                <a:spcPct val="0"/>
              </a:spcBef>
              <a:spcAft>
                <a:spcPct val="0"/>
              </a:spcAft>
              <a:defRPr sz="2400">
                <a:solidFill>
                  <a:schemeClr val="tx1"/>
                </a:solidFill>
                <a:latin typeface="Arial" charset="0"/>
                <a:ea typeface="ＭＳ Ｐゴシック" charset="0"/>
              </a:defRPr>
            </a:lvl6pPr>
            <a:lvl7pPr marL="2943499" indent="-226423" defTabSz="913555" eaLnBrk="0" fontAlgn="base" hangingPunct="0">
              <a:spcBef>
                <a:spcPct val="0"/>
              </a:spcBef>
              <a:spcAft>
                <a:spcPct val="0"/>
              </a:spcAft>
              <a:defRPr sz="2400">
                <a:solidFill>
                  <a:schemeClr val="tx1"/>
                </a:solidFill>
                <a:latin typeface="Arial" charset="0"/>
                <a:ea typeface="ＭＳ Ｐゴシック" charset="0"/>
              </a:defRPr>
            </a:lvl7pPr>
            <a:lvl8pPr marL="3396345" indent="-226423" defTabSz="913555" eaLnBrk="0" fontAlgn="base" hangingPunct="0">
              <a:spcBef>
                <a:spcPct val="0"/>
              </a:spcBef>
              <a:spcAft>
                <a:spcPct val="0"/>
              </a:spcAft>
              <a:defRPr sz="2400">
                <a:solidFill>
                  <a:schemeClr val="tx1"/>
                </a:solidFill>
                <a:latin typeface="Arial" charset="0"/>
                <a:ea typeface="ＭＳ Ｐゴシック" charset="0"/>
              </a:defRPr>
            </a:lvl8pPr>
            <a:lvl9pPr marL="3849190" indent="-226423" defTabSz="91355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492E16-E7BB-364A-89B8-980A3F1E309C}" type="slidenum">
              <a:rPr lang="en-US" sz="1200"/>
              <a:pPr eaLnBrk="1" hangingPunct="1"/>
              <a:t>46</a:t>
            </a:fld>
            <a:endParaRPr lang="en-US" sz="1200" dirty="0"/>
          </a:p>
        </p:txBody>
      </p:sp>
      <p:sp>
        <p:nvSpPr>
          <p:cNvPr id="206850" name="Rectangle 2"/>
          <p:cNvSpPr>
            <a:spLocks noGrp="1" noRot="1" noChangeAspect="1" noChangeArrowheads="1" noTextEdit="1"/>
          </p:cNvSpPr>
          <p:nvPr>
            <p:ph type="sldImg"/>
          </p:nvPr>
        </p:nvSpPr>
        <p:spPr bwMode="auto">
          <a:xfrm>
            <a:off x="1144588" y="685800"/>
            <a:ext cx="4570412" cy="3429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068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0559" tIns="45279" rIns="90559" bIns="45279" numCol="1" anchor="t" anchorCtr="0" compatLnSpc="1">
            <a:prstTxWarp prst="textNoShape">
              <a:avLst/>
            </a:prstTxWarp>
          </a:bodyPr>
          <a:lstStyle/>
          <a:p>
            <a:pPr eaLnBrk="1" hangingPunct="1"/>
            <a:r>
              <a:rPr lang="en-US" sz="1100" dirty="0">
                <a:latin typeface="+mj-lt"/>
                <a:ea typeface="ＭＳ Ｐゴシック" charset="0"/>
                <a:cs typeface="ＭＳ Ｐゴシック" charset="0"/>
              </a:rPr>
              <a:t>Key Points:</a:t>
            </a:r>
          </a:p>
          <a:p>
            <a:pPr marL="171450" indent="-171450" eaLnBrk="1" hangingPunct="1">
              <a:buFont typeface="Arial"/>
              <a:buChar char="•"/>
            </a:pPr>
            <a:r>
              <a:rPr lang="en-US" sz="1100" dirty="0" smtClean="0">
                <a:latin typeface="+mj-lt"/>
                <a:ea typeface="ＭＳ Ｐゴシック" charset="0"/>
                <a:cs typeface="ＭＳ Ｐゴシック" charset="0"/>
              </a:rPr>
              <a:t>Simplified </a:t>
            </a:r>
            <a:r>
              <a:rPr lang="en-US" sz="1100" dirty="0">
                <a:latin typeface="+mj-lt"/>
                <a:ea typeface="ＭＳ Ｐゴシック" charset="0"/>
                <a:cs typeface="ＭＳ Ｐゴシック" charset="0"/>
              </a:rPr>
              <a:t>chart showing targeted intervention not resulting in progress </a:t>
            </a:r>
            <a:r>
              <a:rPr lang="en-US" sz="1100" dirty="0" smtClean="0">
                <a:latin typeface="+mj-lt"/>
                <a:ea typeface="ＭＳ Ｐゴシック" charset="0"/>
                <a:cs typeface="ＭＳ Ｐゴシック" charset="0"/>
              </a:rPr>
              <a:t>and </a:t>
            </a:r>
            <a:r>
              <a:rPr lang="en-US" sz="1100" dirty="0">
                <a:latin typeface="+mj-lt"/>
                <a:ea typeface="ＭＳ Ｐゴシック" charset="0"/>
                <a:cs typeface="ＭＳ Ｐゴシック" charset="0"/>
              </a:rPr>
              <a:t>an intensive intervention resulting in sufficient progress (gap is closing); note the change in colors. </a:t>
            </a:r>
          </a:p>
          <a:p>
            <a:pPr marL="171450" indent="-171450" eaLnBrk="1" hangingPunct="1">
              <a:buFont typeface="Arial"/>
              <a:buChar char="•"/>
            </a:pPr>
            <a:r>
              <a:rPr lang="en-US" sz="1100" dirty="0" smtClean="0">
                <a:latin typeface="+mj-lt"/>
                <a:ea typeface="ＭＳ Ｐゴシック" charset="0"/>
                <a:cs typeface="ＭＳ Ｐゴシック" charset="0"/>
              </a:rPr>
              <a:t>Decision </a:t>
            </a:r>
            <a:r>
              <a:rPr lang="en-US" sz="1100" dirty="0">
                <a:latin typeface="+mj-lt"/>
                <a:ea typeface="ＭＳ Ｐゴシック" charset="0"/>
                <a:cs typeface="ＭＳ Ｐゴシック" charset="0"/>
              </a:rPr>
              <a:t>would probably be to continue with intervention. </a:t>
            </a:r>
            <a:endParaRPr lang="en-US" sz="1100" dirty="0" smtClean="0">
              <a:latin typeface="+mj-lt"/>
              <a:ea typeface="ＭＳ Ｐゴシック" charset="0"/>
              <a:cs typeface="ＭＳ Ｐゴシック" charset="0"/>
            </a:endParaRPr>
          </a:p>
          <a:p>
            <a:pPr marL="171450" indent="-171450" eaLnBrk="1" hangingPunct="1">
              <a:buFont typeface="Arial"/>
              <a:buChar char="•"/>
            </a:pPr>
            <a:r>
              <a:rPr lang="en-US" sz="1100" dirty="0" smtClean="0">
                <a:latin typeface="+mj-lt"/>
                <a:ea typeface="ＭＳ Ｐゴシック" charset="0"/>
                <a:cs typeface="ＭＳ Ｐゴシック" charset="0"/>
              </a:rPr>
              <a:t>Families would be a part of the team looking at this data and making decisions.</a:t>
            </a:r>
            <a:endParaRPr lang="en-US" sz="1100" dirty="0">
              <a:latin typeface="+mj-lt"/>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55" eaLnBrk="0" hangingPunct="0">
              <a:defRPr sz="2400">
                <a:solidFill>
                  <a:schemeClr val="tx1"/>
                </a:solidFill>
                <a:latin typeface="Arial" charset="0"/>
                <a:ea typeface="ＭＳ Ｐゴシック" charset="0"/>
                <a:cs typeface="ＭＳ Ｐゴシック" charset="0"/>
              </a:defRPr>
            </a:lvl1pPr>
            <a:lvl2pPr marL="735874" indent="-283028" defTabSz="913555" eaLnBrk="0" hangingPunct="0">
              <a:defRPr sz="2400">
                <a:solidFill>
                  <a:schemeClr val="tx1"/>
                </a:solidFill>
                <a:latin typeface="Arial" charset="0"/>
                <a:ea typeface="ＭＳ Ｐゴシック" charset="0"/>
              </a:defRPr>
            </a:lvl2pPr>
            <a:lvl3pPr marL="1132115" indent="-226423" defTabSz="913555" eaLnBrk="0" hangingPunct="0">
              <a:defRPr sz="2400">
                <a:solidFill>
                  <a:schemeClr val="tx1"/>
                </a:solidFill>
                <a:latin typeface="Arial" charset="0"/>
                <a:ea typeface="ＭＳ Ｐゴシック" charset="0"/>
              </a:defRPr>
            </a:lvl3pPr>
            <a:lvl4pPr marL="1584961" indent="-226423" defTabSz="913555" eaLnBrk="0" hangingPunct="0">
              <a:defRPr sz="2400">
                <a:solidFill>
                  <a:schemeClr val="tx1"/>
                </a:solidFill>
                <a:latin typeface="Arial" charset="0"/>
                <a:ea typeface="ＭＳ Ｐゴシック" charset="0"/>
              </a:defRPr>
            </a:lvl4pPr>
            <a:lvl5pPr marL="2037806" indent="-226423" defTabSz="913555" eaLnBrk="0" hangingPunct="0">
              <a:defRPr sz="2400">
                <a:solidFill>
                  <a:schemeClr val="tx1"/>
                </a:solidFill>
                <a:latin typeface="Arial" charset="0"/>
                <a:ea typeface="ＭＳ Ｐゴシック" charset="0"/>
              </a:defRPr>
            </a:lvl5pPr>
            <a:lvl6pPr marL="2490653" indent="-226423" defTabSz="913555" eaLnBrk="0" fontAlgn="base" hangingPunct="0">
              <a:spcBef>
                <a:spcPct val="0"/>
              </a:spcBef>
              <a:spcAft>
                <a:spcPct val="0"/>
              </a:spcAft>
              <a:defRPr sz="2400">
                <a:solidFill>
                  <a:schemeClr val="tx1"/>
                </a:solidFill>
                <a:latin typeface="Arial" charset="0"/>
                <a:ea typeface="ＭＳ Ｐゴシック" charset="0"/>
              </a:defRPr>
            </a:lvl6pPr>
            <a:lvl7pPr marL="2943499" indent="-226423" defTabSz="913555" eaLnBrk="0" fontAlgn="base" hangingPunct="0">
              <a:spcBef>
                <a:spcPct val="0"/>
              </a:spcBef>
              <a:spcAft>
                <a:spcPct val="0"/>
              </a:spcAft>
              <a:defRPr sz="2400">
                <a:solidFill>
                  <a:schemeClr val="tx1"/>
                </a:solidFill>
                <a:latin typeface="Arial" charset="0"/>
                <a:ea typeface="ＭＳ Ｐゴシック" charset="0"/>
              </a:defRPr>
            </a:lvl7pPr>
            <a:lvl8pPr marL="3396345" indent="-226423" defTabSz="913555" eaLnBrk="0" fontAlgn="base" hangingPunct="0">
              <a:spcBef>
                <a:spcPct val="0"/>
              </a:spcBef>
              <a:spcAft>
                <a:spcPct val="0"/>
              </a:spcAft>
              <a:defRPr sz="2400">
                <a:solidFill>
                  <a:schemeClr val="tx1"/>
                </a:solidFill>
                <a:latin typeface="Arial" charset="0"/>
                <a:ea typeface="ＭＳ Ｐゴシック" charset="0"/>
              </a:defRPr>
            </a:lvl8pPr>
            <a:lvl9pPr marL="3849190" indent="-226423" defTabSz="91355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BBEBCF-69C7-C64D-977A-05BD44FC067B}" type="slidenum">
              <a:rPr lang="en-US" sz="1200"/>
              <a:pPr eaLnBrk="1" hangingPunct="1"/>
              <a:t>47</a:t>
            </a:fld>
            <a:endParaRPr lang="en-US" sz="1200" dirty="0"/>
          </a:p>
        </p:txBody>
      </p:sp>
      <p:sp>
        <p:nvSpPr>
          <p:cNvPr id="208898" name="Rectangle 2"/>
          <p:cNvSpPr>
            <a:spLocks noGrp="1" noRot="1" noChangeAspect="1" noChangeArrowheads="1" noTextEdit="1"/>
          </p:cNvSpPr>
          <p:nvPr>
            <p:ph type="sldImg"/>
          </p:nvPr>
        </p:nvSpPr>
        <p:spPr bwMode="auto">
          <a:xfrm>
            <a:off x="1144588" y="685800"/>
            <a:ext cx="4570412" cy="3429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088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0559" tIns="45279" rIns="90559" bIns="45279" numCol="1" anchor="t" anchorCtr="0" compatLnSpc="1">
            <a:prstTxWarp prst="textNoShape">
              <a:avLst/>
            </a:prstTxWarp>
          </a:bodyPr>
          <a:lstStyle/>
          <a:p>
            <a:pPr eaLnBrk="1" hangingPunct="1"/>
            <a:r>
              <a:rPr lang="en-US" sz="1100" dirty="0">
                <a:latin typeface="+mj-lt"/>
                <a:ea typeface="ＭＳ Ｐゴシック" charset="0"/>
                <a:cs typeface="ＭＳ Ｐゴシック" charset="0"/>
              </a:rPr>
              <a:t>Key Points:</a:t>
            </a:r>
          </a:p>
          <a:p>
            <a:pPr marL="171450" indent="-171450" eaLnBrk="1" hangingPunct="1">
              <a:buFont typeface="Arial"/>
              <a:buChar char="•"/>
            </a:pPr>
            <a:r>
              <a:rPr lang="en-US" sz="1100" dirty="0" smtClean="0">
                <a:latin typeface="+mj-lt"/>
                <a:ea typeface="ＭＳ Ｐゴシック" charset="0"/>
                <a:cs typeface="ＭＳ Ｐゴシック" charset="0"/>
              </a:rPr>
              <a:t>Simplified </a:t>
            </a:r>
            <a:r>
              <a:rPr lang="en-US" sz="1100" dirty="0">
                <a:latin typeface="+mj-lt"/>
                <a:ea typeface="ＭＳ Ｐゴシック" charset="0"/>
                <a:cs typeface="ＭＳ Ｐゴシック" charset="0"/>
              </a:rPr>
              <a:t>chart -- in practice, may have been more than two interventions implemented.</a:t>
            </a:r>
          </a:p>
          <a:p>
            <a:pPr marL="171450" indent="-171450" eaLnBrk="1" hangingPunct="1">
              <a:buFont typeface="Arial"/>
              <a:buChar char="•"/>
            </a:pPr>
            <a:r>
              <a:rPr lang="en-US" sz="1100" dirty="0" smtClean="0">
                <a:latin typeface="+mj-lt"/>
                <a:ea typeface="ＭＳ Ｐゴシック" charset="0"/>
                <a:cs typeface="ＭＳ Ｐゴシック" charset="0"/>
              </a:rPr>
              <a:t>I</a:t>
            </a:r>
            <a:r>
              <a:rPr lang="en-US" sz="1100" dirty="0">
                <a:latin typeface="+mj-lt"/>
                <a:ea typeface="ＭＳ Ｐゴシック" charset="0"/>
                <a:cs typeface="ＭＳ Ｐゴシック" charset="0"/>
              </a:rPr>
              <a:t>l</a:t>
            </a:r>
            <a:r>
              <a:rPr lang="en-US" sz="1100" dirty="0" smtClean="0">
                <a:latin typeface="+mj-lt"/>
                <a:ea typeface="ＭＳ Ｐゴシック" charset="0"/>
                <a:cs typeface="ＭＳ Ｐゴシック" charset="0"/>
              </a:rPr>
              <a:t>lustrates </a:t>
            </a:r>
            <a:r>
              <a:rPr lang="en-US" sz="1100" dirty="0">
                <a:latin typeface="+mj-lt"/>
                <a:ea typeface="ＭＳ Ｐゴシック" charset="0"/>
                <a:cs typeface="ＭＳ Ｐゴシック" charset="0"/>
              </a:rPr>
              <a:t>insufficient progress that may inform need for special education referral or ultimately, a determination of </a:t>
            </a:r>
            <a:r>
              <a:rPr lang="en-US" sz="1100" dirty="0" smtClean="0">
                <a:latin typeface="+mj-lt"/>
                <a:ea typeface="ＭＳ Ｐゴシック" charset="0"/>
                <a:cs typeface="ＭＳ Ｐゴシック" charset="0"/>
              </a:rPr>
              <a:t>SLD – Specific Learning Disability  </a:t>
            </a:r>
            <a:r>
              <a:rPr lang="en-US" sz="1100" dirty="0">
                <a:latin typeface="+mj-lt"/>
                <a:ea typeface="ＭＳ Ｐゴシック" charset="0"/>
                <a:cs typeface="ＭＳ Ｐゴシック" charset="0"/>
              </a:rPr>
              <a:t>(evidence of insufficient progress</a:t>
            </a:r>
            <a:r>
              <a:rPr lang="en-US" sz="1100" dirty="0" smtClean="0">
                <a:latin typeface="+mj-lt"/>
                <a:ea typeface="ＭＳ Ｐゴシック" charset="0"/>
                <a:cs typeface="ＭＳ Ｐゴシック" charset="0"/>
              </a:rPr>
              <a:t>)</a:t>
            </a:r>
            <a:r>
              <a:rPr lang="en-US" sz="1100" dirty="0">
                <a:latin typeface="+mj-lt"/>
                <a:ea typeface="ＭＳ Ｐゴシック" charset="0"/>
                <a:cs typeface="ＭＳ Ｐゴシック" charset="0"/>
              </a:rPr>
              <a:t> </a:t>
            </a:r>
            <a:r>
              <a:rPr lang="en-US" sz="1100" dirty="0" smtClean="0">
                <a:latin typeface="+mj-lt"/>
                <a:ea typeface="ＭＳ Ｐゴシック" charset="0"/>
                <a:cs typeface="ＭＳ Ｐゴシック" charset="0"/>
              </a:rPr>
              <a:t>or SED – Serious Emotional Disability (evidence of interventions over time).</a:t>
            </a:r>
          </a:p>
          <a:p>
            <a:pPr marL="171450" indent="-171450" eaLnBrk="1" hangingPunct="1">
              <a:buFont typeface="Arial"/>
              <a:buChar char="•"/>
            </a:pPr>
            <a:r>
              <a:rPr lang="en-US" sz="1100" dirty="0" smtClean="0">
                <a:latin typeface="+mj-lt"/>
                <a:ea typeface="ＭＳ Ｐゴシック" charset="0"/>
                <a:cs typeface="ＭＳ Ｐゴシック" charset="0"/>
              </a:rPr>
              <a:t>It is important for families to understand data and progress monitoring so can be part of decision making about their student.</a:t>
            </a:r>
            <a:endParaRPr lang="en-US" sz="1100" dirty="0">
              <a:latin typeface="+mj-lt"/>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55" eaLnBrk="0" hangingPunct="0">
              <a:defRPr sz="2400">
                <a:solidFill>
                  <a:schemeClr val="tx1"/>
                </a:solidFill>
                <a:latin typeface="Arial" charset="0"/>
                <a:ea typeface="ＭＳ Ｐゴシック" charset="0"/>
                <a:cs typeface="ＭＳ Ｐゴシック" charset="0"/>
              </a:defRPr>
            </a:lvl1pPr>
            <a:lvl2pPr marL="735874" indent="-283028" defTabSz="913555" eaLnBrk="0" hangingPunct="0">
              <a:defRPr sz="2400">
                <a:solidFill>
                  <a:schemeClr val="tx1"/>
                </a:solidFill>
                <a:latin typeface="Arial" charset="0"/>
                <a:ea typeface="ＭＳ Ｐゴシック" charset="0"/>
              </a:defRPr>
            </a:lvl2pPr>
            <a:lvl3pPr marL="1132115" indent="-226423" defTabSz="913555" eaLnBrk="0" hangingPunct="0">
              <a:defRPr sz="2400">
                <a:solidFill>
                  <a:schemeClr val="tx1"/>
                </a:solidFill>
                <a:latin typeface="Arial" charset="0"/>
                <a:ea typeface="ＭＳ Ｐゴシック" charset="0"/>
              </a:defRPr>
            </a:lvl3pPr>
            <a:lvl4pPr marL="1584961" indent="-226423" defTabSz="913555" eaLnBrk="0" hangingPunct="0">
              <a:defRPr sz="2400">
                <a:solidFill>
                  <a:schemeClr val="tx1"/>
                </a:solidFill>
                <a:latin typeface="Arial" charset="0"/>
                <a:ea typeface="ＭＳ Ｐゴシック" charset="0"/>
              </a:defRPr>
            </a:lvl4pPr>
            <a:lvl5pPr marL="2037806" indent="-226423" defTabSz="913555" eaLnBrk="0" hangingPunct="0">
              <a:defRPr sz="2400">
                <a:solidFill>
                  <a:schemeClr val="tx1"/>
                </a:solidFill>
                <a:latin typeface="Arial" charset="0"/>
                <a:ea typeface="ＭＳ Ｐゴシック" charset="0"/>
              </a:defRPr>
            </a:lvl5pPr>
            <a:lvl6pPr marL="2490653" indent="-226423" defTabSz="913555" eaLnBrk="0" fontAlgn="base" hangingPunct="0">
              <a:spcBef>
                <a:spcPct val="0"/>
              </a:spcBef>
              <a:spcAft>
                <a:spcPct val="0"/>
              </a:spcAft>
              <a:defRPr sz="2400">
                <a:solidFill>
                  <a:schemeClr val="tx1"/>
                </a:solidFill>
                <a:latin typeface="Arial" charset="0"/>
                <a:ea typeface="ＭＳ Ｐゴシック" charset="0"/>
              </a:defRPr>
            </a:lvl6pPr>
            <a:lvl7pPr marL="2943499" indent="-226423" defTabSz="913555" eaLnBrk="0" fontAlgn="base" hangingPunct="0">
              <a:spcBef>
                <a:spcPct val="0"/>
              </a:spcBef>
              <a:spcAft>
                <a:spcPct val="0"/>
              </a:spcAft>
              <a:defRPr sz="2400">
                <a:solidFill>
                  <a:schemeClr val="tx1"/>
                </a:solidFill>
                <a:latin typeface="Arial" charset="0"/>
                <a:ea typeface="ＭＳ Ｐゴシック" charset="0"/>
              </a:defRPr>
            </a:lvl7pPr>
            <a:lvl8pPr marL="3396345" indent="-226423" defTabSz="913555" eaLnBrk="0" fontAlgn="base" hangingPunct="0">
              <a:spcBef>
                <a:spcPct val="0"/>
              </a:spcBef>
              <a:spcAft>
                <a:spcPct val="0"/>
              </a:spcAft>
              <a:defRPr sz="2400">
                <a:solidFill>
                  <a:schemeClr val="tx1"/>
                </a:solidFill>
                <a:latin typeface="Arial" charset="0"/>
                <a:ea typeface="ＭＳ Ｐゴシック" charset="0"/>
              </a:defRPr>
            </a:lvl8pPr>
            <a:lvl9pPr marL="3849190" indent="-226423" defTabSz="91355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7D3021-6AF7-6449-9478-938484AFBC66}" type="slidenum">
              <a:rPr lang="en-US" sz="1200"/>
              <a:pPr eaLnBrk="1" hangingPunct="1"/>
              <a:t>48</a:t>
            </a:fld>
            <a:endParaRPr lang="en-US" sz="1200" dirty="0"/>
          </a:p>
        </p:txBody>
      </p:sp>
      <p:sp>
        <p:nvSpPr>
          <p:cNvPr id="210946" name="Rectangle 2"/>
          <p:cNvSpPr>
            <a:spLocks noGrp="1" noRot="1" noChangeAspect="1" noChangeArrowheads="1"/>
          </p:cNvSpPr>
          <p:nvPr>
            <p:ph type="sldImg"/>
          </p:nvPr>
        </p:nvSpPr>
        <p:spPr bwMode="auto">
          <a:xfrm>
            <a:off x="1144588" y="685800"/>
            <a:ext cx="4570412" cy="3429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0947" name="Rectangle 3"/>
          <p:cNvSpPr>
            <a:spLocks noGrp="1" noChangeArrowheads="1"/>
          </p:cNvSpPr>
          <p:nvPr>
            <p:ph type="body" idx="1"/>
          </p:nvPr>
        </p:nvSpPr>
        <p:spPr bwMode="auto">
          <a:xfrm>
            <a:off x="670560" y="4344025"/>
            <a:ext cx="5600700" cy="4114489"/>
          </a:xfrm>
          <a:solidFill>
            <a:srgbClr val="FFFFFF"/>
          </a:solidFill>
          <a:ln>
            <a:solidFill>
              <a:srgbClr val="000000"/>
            </a:solidFill>
            <a:miter lim="800000"/>
            <a:headEnd/>
            <a:tailEnd/>
          </a:ln>
        </p:spPr>
        <p:txBody>
          <a:bodyPr wrap="square" lIns="90559" tIns="45279" rIns="90559" bIns="45279" numCol="1" anchor="t" anchorCtr="0" compatLnSpc="1">
            <a:prstTxWarp prst="textNoShape">
              <a:avLst/>
            </a:prstTxWarp>
          </a:bodyPr>
          <a:lstStyle/>
          <a:p>
            <a:pPr eaLnBrk="1" hangingPunct="1"/>
            <a:r>
              <a:rPr lang="en-US" sz="1100" dirty="0" smtClean="0">
                <a:latin typeface="+mj-lt"/>
                <a:ea typeface="ＭＳ Ｐゴシック" charset="0"/>
                <a:cs typeface="ＭＳ Ｐゴシック" charset="0"/>
              </a:rPr>
              <a:t>Key Points:</a:t>
            </a:r>
          </a:p>
          <a:p>
            <a:pPr marL="171450" indent="-171450" eaLnBrk="1" hangingPunct="1">
              <a:buFont typeface="Arial"/>
              <a:buChar char="•"/>
            </a:pPr>
            <a:r>
              <a:rPr lang="en-US" sz="1000" dirty="0" smtClean="0">
                <a:latin typeface="+mj-lt"/>
                <a:ea typeface="ＭＳ Ｐゴシック" charset="0"/>
                <a:cs typeface="ＭＳ Ｐゴシック" charset="0"/>
              </a:rPr>
              <a:t>Summary of special education referral process in MTSS (or RtI) framework.</a:t>
            </a:r>
          </a:p>
          <a:p>
            <a:pPr marL="171450" indent="-171450" eaLnBrk="1" hangingPunct="1">
              <a:buFont typeface="Arial"/>
              <a:buChar char="•"/>
            </a:pPr>
            <a:r>
              <a:rPr lang="en-US" sz="1000" dirty="0" smtClean="0">
                <a:latin typeface="+mj-lt"/>
                <a:ea typeface="ＭＳ Ｐゴシック" charset="0"/>
                <a:cs typeface="ＭＳ Ｐゴシック" charset="0"/>
              </a:rPr>
              <a:t>Families and  classroom teachers are team members in eligibility decisions, representing a change from previous SLD aptitude-achievement  discrepancy eligibility or formal assessment process, when decision was made by a team of specialists based on numerical data.</a:t>
            </a:r>
          </a:p>
          <a:p>
            <a:pPr marL="171450" indent="-171450">
              <a:buFont typeface="Arial"/>
              <a:buChar char="•"/>
            </a:pPr>
            <a:r>
              <a:rPr lang="en-US" sz="1000" dirty="0" smtClean="0">
                <a:latin typeface="+mj-lt"/>
                <a:ea typeface="ＭＳ Ｐゴシック" charset="0"/>
                <a:cs typeface="ＭＳ Ｐゴシック" charset="0"/>
              </a:rPr>
              <a:t>It is essential to refer a student for special education eligibility when a disability is suspected.</a:t>
            </a:r>
          </a:p>
          <a:p>
            <a:pPr marL="171450" indent="-171450">
              <a:buFont typeface="Arial"/>
              <a:buChar char="•"/>
            </a:pPr>
            <a:r>
              <a:rPr lang="en-US" sz="1000" dirty="0" smtClean="0">
                <a:latin typeface="+mj-lt"/>
                <a:ea typeface="ＭＳ Ｐゴシック" charset="0"/>
                <a:cs typeface="ＭＳ Ｐゴシック" charset="0"/>
              </a:rPr>
              <a:t>Review </a:t>
            </a:r>
            <a:r>
              <a:rPr lang="en-US" sz="1000" dirty="0">
                <a:latin typeface="+mj-lt"/>
                <a:ea typeface="ＭＳ Ｐゴシック" charset="0"/>
                <a:cs typeface="ＭＳ Ｐゴシック" charset="0"/>
              </a:rPr>
              <a:t>existing data (with disability criteria</a:t>
            </a:r>
            <a:r>
              <a:rPr lang="en-US" sz="1000" dirty="0" smtClean="0">
                <a:latin typeface="+mj-lt"/>
                <a:ea typeface="ＭＳ Ｐゴシック" charset="0"/>
                <a:cs typeface="ＭＳ Ｐゴシック" charset="0"/>
              </a:rPr>
              <a:t>). </a:t>
            </a:r>
            <a:endParaRPr lang="en-US" sz="1000" dirty="0">
              <a:latin typeface="+mj-lt"/>
              <a:ea typeface="ＭＳ Ｐゴシック" charset="0"/>
              <a:cs typeface="ＭＳ Ｐゴシック" charset="0"/>
            </a:endParaRPr>
          </a:p>
          <a:p>
            <a:pPr marL="171450" indent="-171450">
              <a:buFont typeface="Arial"/>
              <a:buChar char="•"/>
            </a:pPr>
            <a:r>
              <a:rPr lang="en-US" sz="1000" dirty="0" smtClean="0">
                <a:latin typeface="+mj-lt"/>
                <a:ea typeface="ＭＳ Ｐゴシック" charset="0"/>
                <a:cs typeface="ＭＳ Ｐゴシック" charset="0"/>
              </a:rPr>
              <a:t>Obtain </a:t>
            </a:r>
            <a:r>
              <a:rPr lang="en-US" sz="1000" dirty="0">
                <a:latin typeface="+mj-lt"/>
                <a:ea typeface="ＭＳ Ｐゴシック" charset="0"/>
                <a:cs typeface="ＭＳ Ｐゴシック" charset="0"/>
              </a:rPr>
              <a:t>informed parental consent and provide and explain </a:t>
            </a:r>
            <a:r>
              <a:rPr lang="en-US" sz="1000" dirty="0" smtClean="0">
                <a:latin typeface="+mj-lt"/>
                <a:ea typeface="ＭＳ Ｐゴシック" charset="0"/>
                <a:cs typeface="ＭＳ Ｐゴシック" charset="0"/>
              </a:rPr>
              <a:t>procedural</a:t>
            </a:r>
            <a:r>
              <a:rPr lang="en-US" sz="1000" dirty="0" smtClean="0">
                <a:solidFill>
                  <a:srgbClr val="000000"/>
                </a:solidFill>
                <a:latin typeface="+mj-lt"/>
                <a:ea typeface="ＭＳ Ｐゴシック" charset="0"/>
                <a:cs typeface="ＭＳ Ｐゴシック" charset="0"/>
              </a:rPr>
              <a:t> </a:t>
            </a:r>
            <a:r>
              <a:rPr lang="en-US" sz="1000" dirty="0">
                <a:latin typeface="+mj-lt"/>
                <a:ea typeface="ＭＳ Ｐゴシック" charset="0"/>
                <a:cs typeface="ＭＳ Ｐゴシック" charset="0"/>
              </a:rPr>
              <a:t>"safeguards" (parent </a:t>
            </a:r>
            <a:r>
              <a:rPr lang="en-US" sz="1000" dirty="0" smtClean="0">
                <a:latin typeface="+mj-lt"/>
                <a:ea typeface="ＭＳ Ｐゴシック" charset="0"/>
                <a:cs typeface="ＭＳ Ｐゴシック" charset="0"/>
              </a:rPr>
              <a:t>rights.</a:t>
            </a:r>
          </a:p>
          <a:p>
            <a:r>
              <a:rPr lang="en-US" sz="1000" dirty="0" smtClean="0">
                <a:latin typeface="+mj-lt"/>
                <a:ea typeface="ＭＳ Ｐゴシック" charset="0"/>
                <a:cs typeface="ＭＳ Ｐゴシック" charset="0"/>
              </a:rPr>
              <a:t>Further Notes:</a:t>
            </a:r>
            <a:endParaRPr lang="en-US" sz="1000" dirty="0">
              <a:latin typeface="+mj-lt"/>
              <a:ea typeface="ＭＳ Ｐゴシック" charset="0"/>
              <a:cs typeface="ＭＳ Ｐゴシック" charset="0"/>
            </a:endParaRPr>
          </a:p>
          <a:p>
            <a:pPr marL="171450" indent="-171450">
              <a:buFont typeface="Arial"/>
              <a:buChar char="•"/>
            </a:pPr>
            <a:r>
              <a:rPr lang="en-US" sz="1000" dirty="0" smtClean="0">
                <a:latin typeface="+mj-lt"/>
                <a:ea typeface="ＭＳ Ｐゴシック" charset="0"/>
                <a:cs typeface="ＭＳ Ｐゴシック" charset="0"/>
              </a:rPr>
              <a:t>Develop </a:t>
            </a:r>
            <a:r>
              <a:rPr lang="en-US" sz="1000" dirty="0">
                <a:latin typeface="+mj-lt"/>
                <a:ea typeface="ＭＳ Ｐゴシック" charset="0"/>
                <a:cs typeface="ＭＳ Ｐゴシック" charset="0"/>
              </a:rPr>
              <a:t>evaluation plan with family </a:t>
            </a:r>
            <a:r>
              <a:rPr lang="en-US" sz="1000" dirty="0" smtClean="0">
                <a:latin typeface="+mj-lt"/>
                <a:ea typeface="ＭＳ Ｐゴシック" charset="0"/>
                <a:cs typeface="ＭＳ Ｐゴシック" charset="0"/>
              </a:rPr>
              <a:t>input</a:t>
            </a:r>
            <a:r>
              <a:rPr lang="en-US" sz="1000" dirty="0">
                <a:latin typeface="+mj-lt"/>
                <a:ea typeface="ＭＳ Ｐゴシック" charset="0"/>
                <a:cs typeface="ＭＳ Ｐゴシック" charset="0"/>
              </a:rPr>
              <a:t> </a:t>
            </a:r>
            <a:r>
              <a:rPr lang="en-US" sz="1000" dirty="0" smtClean="0">
                <a:latin typeface="+mj-lt"/>
                <a:ea typeface="ＭＳ Ｐゴシック" charset="0"/>
                <a:cs typeface="ＭＳ Ｐゴシック" charset="0"/>
              </a:rPr>
              <a:t>and </a:t>
            </a:r>
            <a:r>
              <a:rPr lang="en-US" sz="1000" dirty="0">
                <a:latin typeface="+mj-lt"/>
                <a:ea typeface="ＭＳ Ｐゴシック" charset="0"/>
                <a:cs typeface="ＭＳ Ｐゴシック" charset="0"/>
              </a:rPr>
              <a:t>consider all aspects of the child's unique educational </a:t>
            </a:r>
            <a:r>
              <a:rPr lang="en-US" sz="1000" dirty="0" smtClean="0">
                <a:latin typeface="+mj-lt"/>
                <a:ea typeface="ＭＳ Ｐゴシック" charset="0"/>
                <a:cs typeface="ＭＳ Ｐゴシック" charset="0"/>
              </a:rPr>
              <a:t>need, </a:t>
            </a:r>
            <a:r>
              <a:rPr lang="en-US" sz="1000" dirty="0">
                <a:latin typeface="+mj-lt"/>
                <a:ea typeface="ＭＳ Ｐゴシック" charset="0"/>
                <a:cs typeface="ＭＳ Ｐゴシック" charset="0"/>
              </a:rPr>
              <a:t>whether or not commonly associated with suspected </a:t>
            </a:r>
            <a:r>
              <a:rPr lang="en-US" sz="1000" dirty="0" smtClean="0">
                <a:latin typeface="+mj-lt"/>
                <a:ea typeface="ＭＳ Ｐゴシック" charset="0"/>
                <a:cs typeface="ＭＳ Ｐゴシック" charset="0"/>
              </a:rPr>
              <a:t>disability, </a:t>
            </a:r>
            <a:r>
              <a:rPr lang="en-US" sz="1000" dirty="0">
                <a:latin typeface="+mj-lt"/>
                <a:ea typeface="ＭＳ Ｐゴシック" charset="0"/>
                <a:cs typeface="ＭＳ Ｐゴシック" charset="0"/>
              </a:rPr>
              <a:t>and across educational </a:t>
            </a:r>
            <a:r>
              <a:rPr lang="en-US" sz="1000" dirty="0" smtClean="0">
                <a:latin typeface="+mj-lt"/>
                <a:ea typeface="ＭＳ Ｐゴシック" charset="0"/>
                <a:cs typeface="ＭＳ Ｐゴシック" charset="0"/>
              </a:rPr>
              <a:t>settings; use existing data.</a:t>
            </a:r>
          </a:p>
          <a:p>
            <a:pPr marL="171450" indent="-171450">
              <a:buFont typeface="Arial"/>
              <a:buChar char="•"/>
            </a:pPr>
            <a:r>
              <a:rPr lang="en-US" sz="1000" dirty="0" smtClean="0">
                <a:latin typeface="+mj-lt"/>
                <a:ea typeface="ＭＳ Ｐゴシック" charset="0"/>
                <a:cs typeface="ＭＳ Ｐゴシック" charset="0"/>
              </a:rPr>
              <a:t>Identify </a:t>
            </a:r>
            <a:r>
              <a:rPr lang="en-US" sz="1000" dirty="0">
                <a:latin typeface="+mj-lt"/>
                <a:ea typeface="ＭＳ Ｐゴシック" charset="0"/>
                <a:cs typeface="ＭＳ Ｐゴシック" charset="0"/>
              </a:rPr>
              <a:t>areas in which you need more information and determine which additional assessments might provide the needed </a:t>
            </a:r>
            <a:r>
              <a:rPr lang="en-US" sz="1000" dirty="0" smtClean="0">
                <a:latin typeface="+mj-lt"/>
                <a:ea typeface="ＭＳ Ｐゴシック" charset="0"/>
                <a:cs typeface="ＭＳ Ｐゴシック" charset="0"/>
              </a:rPr>
              <a:t>information; discuss </a:t>
            </a:r>
            <a:r>
              <a:rPr lang="en-US" sz="1000" dirty="0">
                <a:latin typeface="+mj-lt"/>
                <a:ea typeface="ＭＳ Ｐゴシック" charset="0"/>
                <a:cs typeface="ＭＳ Ｐゴシック" charset="0"/>
              </a:rPr>
              <a:t>which would be most appropriate</a:t>
            </a:r>
            <a:r>
              <a:rPr lang="en-US" sz="1000" dirty="0" smtClean="0">
                <a:latin typeface="+mj-lt"/>
                <a:ea typeface="ＭＳ Ｐゴシック" charset="0"/>
                <a:cs typeface="ＭＳ Ｐゴシック" charset="0"/>
              </a:rPr>
              <a:t>.</a:t>
            </a:r>
          </a:p>
          <a:p>
            <a:pPr marL="171450" indent="-171450">
              <a:buFont typeface="Arial"/>
              <a:buChar char="•"/>
            </a:pPr>
            <a:r>
              <a:rPr lang="en-US" sz="1000" dirty="0" smtClean="0">
                <a:latin typeface="+mj-lt"/>
                <a:ea typeface="ＭＳ Ｐゴシック" charset="0"/>
                <a:cs typeface="ＭＳ Ｐゴシック" charset="0"/>
              </a:rPr>
              <a:t>Ensure </a:t>
            </a:r>
            <a:r>
              <a:rPr lang="en-US" sz="1000" dirty="0">
                <a:latin typeface="+mj-lt"/>
                <a:ea typeface="ＭＳ Ｐゴシック" charset="0"/>
                <a:cs typeface="ＭＳ Ｐゴシック" charset="0"/>
              </a:rPr>
              <a:t>parent input. Consider all educational domains relevant to the individual student (e.g., executive functioning skills, communication/language, etc.</a:t>
            </a:r>
            <a:r>
              <a:rPr lang="en-US" sz="1000" dirty="0" smtClean="0">
                <a:latin typeface="+mj-lt"/>
                <a:ea typeface="ＭＳ Ｐゴシック" charset="0"/>
                <a:cs typeface="ＭＳ Ｐゴシック" charset="0"/>
              </a:rPr>
              <a:t>). </a:t>
            </a:r>
            <a:r>
              <a:rPr lang="en-US" sz="1000" dirty="0">
                <a:latin typeface="+mj-lt"/>
                <a:ea typeface="ＭＳ Ｐゴシック" charset="0"/>
                <a:cs typeface="ＭＳ Ｐゴシック" charset="0"/>
              </a:rPr>
              <a:t>Include strengths, challenges, interests and </a:t>
            </a:r>
            <a:r>
              <a:rPr lang="en-US" sz="1000" dirty="0" smtClean="0">
                <a:latin typeface="+mj-lt"/>
                <a:ea typeface="ＭＳ Ｐゴシック" charset="0"/>
                <a:cs typeface="ＭＳ Ｐゴシック" charset="0"/>
              </a:rPr>
              <a:t>preferences.  </a:t>
            </a:r>
            <a:endParaRPr lang="en-US" sz="1000" dirty="0">
              <a:latin typeface="+mj-lt"/>
              <a:ea typeface="ＭＳ Ｐゴシック" charset="0"/>
              <a:cs typeface="ＭＳ Ｐゴシック" charset="0"/>
            </a:endParaRPr>
          </a:p>
          <a:p>
            <a:pPr marL="171450" indent="-171450">
              <a:buFont typeface="Arial"/>
              <a:buChar char="•"/>
            </a:pPr>
            <a:r>
              <a:rPr lang="en-US" sz="1000" dirty="0" smtClean="0">
                <a:latin typeface="+mj-lt"/>
                <a:ea typeface="ＭＳ Ｐゴシック" charset="0"/>
                <a:cs typeface="ＭＳ Ｐゴシック" charset="0"/>
              </a:rPr>
              <a:t>During </a:t>
            </a:r>
            <a:r>
              <a:rPr lang="en-US" sz="1000" dirty="0">
                <a:latin typeface="+mj-lt"/>
                <a:ea typeface="ＭＳ Ｐゴシック" charset="0"/>
                <a:cs typeface="ＭＳ Ｐゴシック" charset="0"/>
              </a:rPr>
              <a:t>the eligibility process, the </a:t>
            </a:r>
            <a:r>
              <a:rPr lang="en-US" sz="1000" dirty="0" smtClean="0">
                <a:latin typeface="+mj-lt"/>
                <a:ea typeface="ＭＳ Ｐゴシック" charset="0"/>
                <a:cs typeface="ＭＳ Ｐゴシック" charset="0"/>
              </a:rPr>
              <a:t>multidisciplinary </a:t>
            </a:r>
            <a:r>
              <a:rPr lang="en-US" sz="1000" dirty="0">
                <a:latin typeface="+mj-lt"/>
                <a:ea typeface="ＭＳ Ｐゴシック" charset="0"/>
                <a:cs typeface="ＭＳ Ｐゴシック" charset="0"/>
              </a:rPr>
              <a:t>team, including families and classroom teachers, reviews data and disability criteria; decides whether eligibility criteria for a disability are met. (Be careful during referral not to predetermine </a:t>
            </a:r>
            <a:r>
              <a:rPr lang="en-US" sz="1000" dirty="0" smtClean="0">
                <a:latin typeface="+mj-lt"/>
                <a:ea typeface="ＭＳ Ｐゴシック" charset="0"/>
                <a:cs typeface="ＭＳ Ｐゴシック" charset="0"/>
              </a:rPr>
              <a:t>- even </a:t>
            </a:r>
            <a:r>
              <a:rPr lang="en-US" sz="1000" dirty="0">
                <a:latin typeface="+mj-lt"/>
                <a:ea typeface="ＭＳ Ｐゴシック" charset="0"/>
                <a:cs typeface="ＭＳ Ｐゴシック" charset="0"/>
              </a:rPr>
              <a:t>if it is evident some of the eligibility criteria for a specific disability may be </a:t>
            </a:r>
            <a:r>
              <a:rPr lang="en-US" sz="1000" dirty="0" smtClean="0">
                <a:latin typeface="+mj-lt"/>
                <a:ea typeface="ＭＳ Ｐゴシック" charset="0"/>
                <a:cs typeface="ＭＳ Ｐゴシック" charset="0"/>
              </a:rPr>
              <a:t>met).</a:t>
            </a:r>
          </a:p>
          <a:p>
            <a:pPr marL="171450" indent="-171450">
              <a:buFont typeface="Arial"/>
              <a:buChar char="•"/>
            </a:pPr>
            <a:r>
              <a:rPr lang="en-US" sz="1000" dirty="0" smtClean="0">
                <a:latin typeface="+mj-lt"/>
                <a:ea typeface="ＭＳ Ｐゴシック" charset="0"/>
                <a:cs typeface="ＭＳ Ｐゴシック" charset="0"/>
              </a:rPr>
              <a:t>It is a </a:t>
            </a:r>
            <a:r>
              <a:rPr lang="en-US" sz="1000" dirty="0">
                <a:latin typeface="+mj-lt"/>
                <a:ea typeface="ＭＳ Ｐゴシック" charset="0"/>
                <a:cs typeface="ＭＳ Ｐゴシック" charset="0"/>
              </a:rPr>
              <a:t>full and individual evaluation that is sufficiently comprehensive to determine all of the child's unique </a:t>
            </a:r>
            <a:r>
              <a:rPr lang="en-US" sz="1000" dirty="0" smtClean="0">
                <a:latin typeface="+mj-lt"/>
                <a:ea typeface="ＭＳ Ｐゴシック" charset="0"/>
                <a:cs typeface="ＭＳ Ｐゴシック" charset="0"/>
              </a:rPr>
              <a:t>needs, </a:t>
            </a:r>
            <a:r>
              <a:rPr lang="en-US" sz="1000" dirty="0">
                <a:latin typeface="+mj-lt"/>
                <a:ea typeface="ＭＳ Ｐゴシック" charset="0"/>
                <a:cs typeface="ＭＳ Ｐゴシック" charset="0"/>
              </a:rPr>
              <a:t>whether or not commonly associated with the suspected disability</a:t>
            </a:r>
            <a:r>
              <a:rPr lang="en-US" sz="1000" dirty="0" smtClean="0">
                <a:latin typeface="+mj-lt"/>
                <a:ea typeface="ＭＳ Ｐゴシック" charset="0"/>
                <a:cs typeface="ＭＳ Ｐゴシック" charset="0"/>
              </a:rPr>
              <a:t>.</a:t>
            </a:r>
            <a:endParaRPr lang="en-US" sz="1000" dirty="0">
              <a:latin typeface="+mj-lt"/>
              <a:ea typeface="ＭＳ Ｐゴシック" charset="0"/>
              <a:cs typeface="ＭＳ Ｐゴシック" charset="0"/>
            </a:endParaRPr>
          </a:p>
          <a:p>
            <a:pPr marL="171450" indent="-171450">
              <a:buFont typeface="Arial"/>
              <a:buChar char="•"/>
            </a:pPr>
            <a:r>
              <a:rPr lang="en-US" sz="1000" dirty="0" smtClean="0">
                <a:latin typeface="+mj-lt"/>
                <a:ea typeface="ＭＳ Ｐゴシック" charset="0"/>
                <a:cs typeface="ＭＳ Ｐゴシック" charset="0"/>
              </a:rPr>
              <a:t>It </a:t>
            </a:r>
            <a:r>
              <a:rPr lang="en-US" sz="1000" dirty="0">
                <a:latin typeface="+mj-lt"/>
                <a:ea typeface="ＭＳ Ｐゴシック" charset="0"/>
                <a:cs typeface="ＭＳ Ｐゴシック" charset="0"/>
              </a:rPr>
              <a:t>n</a:t>
            </a:r>
            <a:r>
              <a:rPr lang="en-US" sz="1000" dirty="0" smtClean="0">
                <a:latin typeface="+mj-lt"/>
                <a:ea typeface="ＭＳ Ｐゴシック" charset="0"/>
                <a:cs typeface="ＭＳ Ｐゴシック" charset="0"/>
              </a:rPr>
              <a:t>eeds </a:t>
            </a:r>
            <a:r>
              <a:rPr lang="en-US" sz="1000" dirty="0">
                <a:latin typeface="+mj-lt"/>
                <a:ea typeface="ＭＳ Ｐゴシック" charset="0"/>
                <a:cs typeface="ＭＳ Ｐゴシック" charset="0"/>
              </a:rPr>
              <a:t>to be a team </a:t>
            </a:r>
            <a:r>
              <a:rPr lang="en-US" sz="1000" dirty="0" smtClean="0">
                <a:latin typeface="+mj-lt"/>
                <a:ea typeface="ＭＳ Ｐゴシック" charset="0"/>
                <a:cs typeface="ＭＳ Ｐゴシック" charset="0"/>
              </a:rPr>
              <a:t>decision, </a:t>
            </a:r>
            <a:r>
              <a:rPr lang="en-US" sz="1000" dirty="0">
                <a:latin typeface="+mj-lt"/>
                <a:ea typeface="ＭＳ Ｐゴシック" charset="0"/>
                <a:cs typeface="ＭＳ Ｐゴシック" charset="0"/>
              </a:rPr>
              <a:t>based on a documented body of evidence collected from a variety of </a:t>
            </a:r>
            <a:r>
              <a:rPr lang="en-US" sz="1000" dirty="0" smtClean="0">
                <a:latin typeface="+mj-lt"/>
                <a:ea typeface="ＭＳ Ｐゴシック" charset="0"/>
                <a:cs typeface="ＭＳ Ｐゴシック" charset="0"/>
              </a:rPr>
              <a:t>assessments.</a:t>
            </a:r>
            <a:endParaRPr lang="en-US" sz="1000" dirty="0">
              <a:latin typeface="+mj-lt"/>
              <a:ea typeface="ＭＳ Ｐゴシック" charset="0"/>
              <a:cs typeface="ＭＳ Ｐゴシック" charset="0"/>
            </a:endParaRPr>
          </a:p>
          <a:p>
            <a:pPr marL="171450" indent="-171450" eaLnBrk="1" hangingPunct="1">
              <a:buFont typeface="Arial"/>
              <a:buChar char="•"/>
            </a:pPr>
            <a:endParaRPr lang="en-US" sz="1000" dirty="0" smtClean="0">
              <a:latin typeface="+mj-lt"/>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a:t>
            </a:r>
          </a:p>
          <a:p>
            <a:pPr marL="171450" indent="-171450">
              <a:buFont typeface="Arial"/>
              <a:buChar char="•"/>
            </a:pPr>
            <a:r>
              <a:rPr lang="en-US" sz="1100" dirty="0" smtClean="0"/>
              <a:t>When determining if a child has a specific learning disability (SLD), these special requirements for families must be implemented.</a:t>
            </a:r>
          </a:p>
          <a:p>
            <a:pPr marL="171450" indent="-171450">
              <a:buFont typeface="Arial"/>
              <a:buChar char="•"/>
            </a:pPr>
            <a:r>
              <a:rPr lang="en-US" sz="1100" dirty="0" smtClean="0"/>
              <a:t>If families have been active participants in the MTSS (or RtI) individualized problem solving team process, hopefully this information would have been collected and shared. </a:t>
            </a:r>
          </a:p>
        </p:txBody>
      </p:sp>
      <p:sp>
        <p:nvSpPr>
          <p:cNvPr id="4" name="Slide Number Placeholder 3"/>
          <p:cNvSpPr>
            <a:spLocks noGrp="1"/>
          </p:cNvSpPr>
          <p:nvPr>
            <p:ph type="sldNum" sz="quarter" idx="10"/>
          </p:nvPr>
        </p:nvSpPr>
        <p:spPr/>
        <p:txBody>
          <a:bodyPr/>
          <a:lstStyle/>
          <a:p>
            <a:fld id="{3F7242FB-F25E-544B-B72F-E0B5A499AB48}" type="slidenum">
              <a:rPr lang="en-US" smtClean="0"/>
              <a:t>49</a:t>
            </a:fld>
            <a:endParaRPr lang="en-US" dirty="0"/>
          </a:p>
        </p:txBody>
      </p:sp>
    </p:spTree>
    <p:extLst>
      <p:ext uri="{BB962C8B-B14F-4D97-AF65-F5344CB8AC3E}">
        <p14:creationId xmlns:p14="http://schemas.microsoft.com/office/powerpoint/2010/main" val="1593005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35874" indent="-283028" eaLnBrk="0" hangingPunct="0">
              <a:defRPr sz="2400">
                <a:solidFill>
                  <a:schemeClr val="tx1"/>
                </a:solidFill>
                <a:latin typeface="Arial" pitchFamily="34" charset="0"/>
                <a:ea typeface="ＭＳ Ｐゴシック" pitchFamily="34" charset="-128"/>
              </a:defRPr>
            </a:lvl2pPr>
            <a:lvl3pPr marL="1132115" indent="-226423" eaLnBrk="0" hangingPunct="0">
              <a:defRPr sz="2400">
                <a:solidFill>
                  <a:schemeClr val="tx1"/>
                </a:solidFill>
                <a:latin typeface="Arial" pitchFamily="34" charset="0"/>
                <a:ea typeface="ＭＳ Ｐゴシック" pitchFamily="34" charset="-128"/>
              </a:defRPr>
            </a:lvl3pPr>
            <a:lvl4pPr marL="1584961" indent="-226423" eaLnBrk="0" hangingPunct="0">
              <a:defRPr sz="2400">
                <a:solidFill>
                  <a:schemeClr val="tx1"/>
                </a:solidFill>
                <a:latin typeface="Arial" pitchFamily="34" charset="0"/>
                <a:ea typeface="ＭＳ Ｐゴシック" pitchFamily="34" charset="-128"/>
              </a:defRPr>
            </a:lvl4pPr>
            <a:lvl5pPr marL="2037806" indent="-226423" eaLnBrk="0" hangingPunct="0">
              <a:defRPr sz="2400">
                <a:solidFill>
                  <a:schemeClr val="tx1"/>
                </a:solidFill>
                <a:latin typeface="Arial" pitchFamily="34" charset="0"/>
                <a:ea typeface="ＭＳ Ｐゴシック" pitchFamily="34" charset="-128"/>
              </a:defRPr>
            </a:lvl5pPr>
            <a:lvl6pPr marL="2490653" indent="-22642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43499" indent="-22642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6345" indent="-22642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9190" indent="-22642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5DC286D-7865-4D6C-B100-6BF40DD07C57}" type="slidenum">
              <a:rPr lang="en-US" sz="1200"/>
              <a:pPr eaLnBrk="1" hangingPunct="1"/>
              <a:t>5</a:t>
            </a:fld>
            <a:endParaRPr lang="en-US" sz="1200" dirty="0"/>
          </a:p>
        </p:txBody>
      </p:sp>
      <p:sp>
        <p:nvSpPr>
          <p:cNvPr id="81922" name="Rectangle 2"/>
          <p:cNvSpPr>
            <a:spLocks noGrp="1" noRot="1" noChangeAspect="1" noChangeArrowheads="1" noTextEdit="1"/>
          </p:cNvSpPr>
          <p:nvPr>
            <p:ph type="sldImg"/>
          </p:nvPr>
        </p:nvSpPr>
        <p:spPr bwMode="auto">
          <a:xfrm>
            <a:off x="1144588" y="684213"/>
            <a:ext cx="4570412" cy="3429000"/>
          </a:xfr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1" y="4344025"/>
            <a:ext cx="5029200" cy="4116049"/>
          </a:xfrm>
          <a:solidFill>
            <a:srgbClr val="FFFFFF"/>
          </a:solidFill>
          <a:ln>
            <a:solidFill>
              <a:srgbClr val="000000"/>
            </a:solidFill>
            <a:miter lim="800000"/>
            <a:headEnd/>
            <a:tailEnd/>
          </a:ln>
        </p:spPr>
        <p:txBody>
          <a:bodyPr wrap="square" lIns="89704" tIns="44852" rIns="89704" bIns="44852" numCol="1" anchor="t" anchorCtr="0" compatLnSpc="1">
            <a:prstTxWarp prst="textNoShape">
              <a:avLst/>
            </a:prstTxWarp>
          </a:bodyPr>
          <a:lstStyle/>
          <a:p>
            <a:pPr eaLnBrk="1" hangingPunct="1">
              <a:spcBef>
                <a:spcPct val="0"/>
              </a:spcBef>
            </a:pPr>
            <a:r>
              <a:rPr lang="en-US" sz="1100" dirty="0" smtClean="0">
                <a:latin typeface="Calibri"/>
                <a:ea typeface="ＭＳ Ｐゴシック" pitchFamily="34" charset="-128"/>
                <a:cs typeface="Calibri"/>
              </a:rPr>
              <a:t>Key Points: </a:t>
            </a:r>
          </a:p>
          <a:p>
            <a:pPr marL="171450" indent="-171450" eaLnBrk="1" hangingPunct="1">
              <a:spcBef>
                <a:spcPct val="0"/>
              </a:spcBef>
              <a:buFont typeface="Arial"/>
              <a:buChar char="•"/>
            </a:pPr>
            <a:r>
              <a:rPr lang="en-US" sz="1100" dirty="0" smtClean="0">
                <a:latin typeface="Calibri"/>
                <a:ea typeface="ＭＳ Ｐゴシック" pitchFamily="34" charset="-128"/>
                <a:cs typeface="Calibri"/>
              </a:rPr>
              <a:t>It can be helpful to think about “closing implementation gaps” by actually applying strategic, ongoing, effective partnering practices.</a:t>
            </a:r>
          </a:p>
          <a:p>
            <a:pPr marL="171450" indent="-171450" eaLnBrk="1" hangingPunct="1">
              <a:spcBef>
                <a:spcPct val="0"/>
              </a:spcBef>
              <a:buFont typeface="Arial"/>
              <a:buChar char="•"/>
            </a:pPr>
            <a:r>
              <a:rPr lang="en-US" sz="1100" dirty="0" smtClean="0">
                <a:latin typeface="Calibri"/>
                <a:ea typeface="ＭＳ Ｐゴシック" pitchFamily="34" charset="-128"/>
                <a:cs typeface="Calibri"/>
              </a:rPr>
              <a:t>These gaps have been identified in the partnering research. </a:t>
            </a:r>
          </a:p>
          <a:p>
            <a:pPr marL="171450" indent="-171450" eaLnBrk="1" hangingPunct="1">
              <a:spcBef>
                <a:spcPct val="0"/>
              </a:spcBef>
              <a:buFont typeface="Arial"/>
              <a:buChar char="•"/>
            </a:pPr>
            <a:r>
              <a:rPr lang="en-US" sz="1100" dirty="0" smtClean="0">
                <a:latin typeface="Calibri"/>
                <a:ea typeface="ＭＳ Ｐゴシック" pitchFamily="34" charset="-128"/>
                <a:cs typeface="Calibri"/>
              </a:rPr>
              <a:t>Research – there is over 50 years of supporting studies identifying how partnering improves student achievement.</a:t>
            </a:r>
          </a:p>
          <a:p>
            <a:pPr marL="171450" indent="-171450" eaLnBrk="1" hangingPunct="1">
              <a:spcBef>
                <a:spcPct val="0"/>
              </a:spcBef>
              <a:buFont typeface="Arial"/>
              <a:buChar char="•"/>
            </a:pPr>
            <a:r>
              <a:rPr lang="en-US" sz="1100" dirty="0" smtClean="0">
                <a:latin typeface="Calibri"/>
                <a:ea typeface="ＭＳ Ｐゴシック" pitchFamily="34" charset="-128"/>
                <a:cs typeface="Calibri"/>
              </a:rPr>
              <a:t>Beliefs – most stakeholders believe that partnering is important for students.</a:t>
            </a:r>
          </a:p>
          <a:p>
            <a:pPr marL="171450" indent="-171450" eaLnBrk="1" hangingPunct="1">
              <a:spcBef>
                <a:spcPct val="0"/>
              </a:spcBef>
              <a:buFont typeface="Arial"/>
              <a:buChar char="•"/>
            </a:pPr>
            <a:r>
              <a:rPr lang="en-US" sz="1100" dirty="0" smtClean="0">
                <a:latin typeface="Calibri"/>
                <a:ea typeface="ＭＳ Ｐゴシック" pitchFamily="34" charset="-128"/>
                <a:cs typeface="Calibri"/>
              </a:rPr>
              <a:t>Law – state and federal laws mandate partnering.</a:t>
            </a:r>
          </a:p>
          <a:p>
            <a:pPr marL="171450" indent="-171450" eaLnBrk="1" hangingPunct="1">
              <a:spcBef>
                <a:spcPct val="0"/>
              </a:spcBef>
              <a:buFont typeface="Arial"/>
              <a:buChar char="•"/>
            </a:pPr>
            <a:r>
              <a:rPr lang="en-US" sz="1100" dirty="0" smtClean="0">
                <a:latin typeface="Calibri"/>
                <a:ea typeface="ＭＳ Ｐゴシック" pitchFamily="34" charset="-128"/>
                <a:cs typeface="Calibri"/>
              </a:rPr>
              <a:t>Resources – there are hundreds of excellent and useable resources for educators, families, and community members.</a:t>
            </a:r>
          </a:p>
          <a:p>
            <a:pPr eaLnBrk="1" hangingPunct="1">
              <a:spcBef>
                <a:spcPct val="0"/>
              </a:spcBef>
            </a:pPr>
            <a:endParaRPr lang="en-US" dirty="0" smtClean="0">
              <a:latin typeface="Arial" pitchFamily="34"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a:t>
            </a:r>
          </a:p>
          <a:p>
            <a:pPr marL="171450" indent="-171450">
              <a:buFont typeface="Arial"/>
              <a:buChar char="•"/>
            </a:pPr>
            <a:r>
              <a:rPr lang="en-US" sz="1100" dirty="0" smtClean="0"/>
              <a:t>These criteria for identifying a Serious Emotional Disability (SED) can be observed during the MTSS (or RtI) individualized problem solving process (or sometimes not part of a formal team process); interventions can have been in multiple settings and over time.</a:t>
            </a:r>
          </a:p>
          <a:p>
            <a:pPr marL="171450" indent="-171450">
              <a:buFont typeface="Arial"/>
              <a:buChar char="•"/>
            </a:pPr>
            <a:r>
              <a:rPr lang="en-US" sz="1100" dirty="0" smtClean="0"/>
              <a:t>Families, because of their student knowledge, must provide data and information as to whether criteria are met.</a:t>
            </a:r>
          </a:p>
          <a:p>
            <a:pPr marL="171450" indent="-171450">
              <a:buFont typeface="Arial"/>
              <a:buChar char="•"/>
            </a:pPr>
            <a:r>
              <a:rPr lang="en-US" sz="1100" dirty="0" smtClean="0"/>
              <a:t>Sometimes community resources must also contribute information.</a:t>
            </a: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50</a:t>
            </a:fld>
            <a:endParaRPr lang="en-US" dirty="0"/>
          </a:p>
        </p:txBody>
      </p:sp>
    </p:spTree>
    <p:extLst>
      <p:ext uri="{BB962C8B-B14F-4D97-AF65-F5344CB8AC3E}">
        <p14:creationId xmlns:p14="http://schemas.microsoft.com/office/powerpoint/2010/main" val="7483919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a:t>
            </a:r>
          </a:p>
          <a:p>
            <a:pPr marL="171450" indent="-171450">
              <a:buFont typeface="Arial"/>
              <a:buChar char="•"/>
            </a:pPr>
            <a:r>
              <a:rPr lang="en-US" sz="1100" dirty="0" smtClean="0"/>
              <a:t>Partnering in the special education process uses all the practices and research seen in all of FSCP. </a:t>
            </a:r>
          </a:p>
          <a:p>
            <a:pPr marL="171450" indent="-171450">
              <a:buFont typeface="Arial"/>
              <a:buChar char="•"/>
            </a:pPr>
            <a:r>
              <a:rPr lang="en-US" sz="1100" dirty="0" smtClean="0"/>
              <a:t>Because these students meet the criteria for Individualized Educational Programs (IEPs), there is a formal process that is guided by law and to meet the criteria, it has been decided that these students need more than general education to learn successfully.</a:t>
            </a:r>
          </a:p>
          <a:p>
            <a:pPr marL="171450" indent="-171450">
              <a:buFont typeface="Arial"/>
              <a:buChar char="•"/>
            </a:pPr>
            <a:r>
              <a:rPr lang="en-US" sz="1100" dirty="0" smtClean="0"/>
              <a:t>Partnering is ongoing and it is important key practices are in place – for the sake of the children.</a:t>
            </a: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51</a:t>
            </a:fld>
            <a:endParaRPr lang="en-US" dirty="0"/>
          </a:p>
        </p:txBody>
      </p:sp>
    </p:spTree>
    <p:extLst>
      <p:ext uri="{BB962C8B-B14F-4D97-AF65-F5344CB8AC3E}">
        <p14:creationId xmlns:p14="http://schemas.microsoft.com/office/powerpoint/2010/main" val="23026084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Gilbert Foley, a clinical psychologist who works with families of children with disabilities, developed this “coping cycle” to describe the process that many of these families seemed to experience as they learned that their child had a disability.</a:t>
            </a:r>
          </a:p>
          <a:p>
            <a:pPr marL="171450" indent="-171450">
              <a:buFont typeface="Arial"/>
              <a:buChar char="•"/>
            </a:pPr>
            <a:r>
              <a:rPr lang="en-US" sz="1100" dirty="0" smtClean="0"/>
              <a:t>Both he and Ken Moses, another clinical psychologist, encourage professionals to understand this process and use this understanding to partner successfully with families who may be experiencing various stages of grieving.</a:t>
            </a:r>
          </a:p>
          <a:p>
            <a:pPr marL="171450" indent="-171450">
              <a:buFont typeface="Arial"/>
              <a:buChar char="•"/>
            </a:pPr>
            <a:r>
              <a:rPr lang="en-US" sz="1100" dirty="0" smtClean="0"/>
              <a:t>Strong and sometimes unpredictable emotions might be felt by parents, triggered by sensitive times, developmental milestones, and/or new challenges. </a:t>
            </a:r>
          </a:p>
          <a:p>
            <a:pPr marL="171450" indent="-171450">
              <a:buFont typeface="Arial"/>
              <a:buChar char="•"/>
            </a:pPr>
            <a:r>
              <a:rPr lang="en-US" sz="1100" dirty="0" smtClean="0"/>
              <a:t>Both families and educators can together understand the ongoing cycle of these stages and know that listening, understanding, patience, and care are all important parts of a professional-family relationship. </a:t>
            </a: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52</a:t>
            </a:fld>
            <a:endParaRPr lang="en-US" dirty="0"/>
          </a:p>
        </p:txBody>
      </p:sp>
    </p:spTree>
    <p:extLst>
      <p:ext uri="{BB962C8B-B14F-4D97-AF65-F5344CB8AC3E}">
        <p14:creationId xmlns:p14="http://schemas.microsoft.com/office/powerpoint/2010/main" val="41892022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a:t>
            </a:r>
          </a:p>
          <a:p>
            <a:pPr marL="171450" indent="-171450">
              <a:buFont typeface="Arial"/>
              <a:buChar char="•"/>
            </a:pPr>
            <a:r>
              <a:rPr lang="en-US" sz="1100" dirty="0" smtClean="0"/>
              <a:t>It is helpful to think of the special education process as being partnering between home and school to expand learning opportunities for students with disabilities, those who need specialized instruction and reinforcement in their learning.</a:t>
            </a:r>
          </a:p>
          <a:p>
            <a:pPr marL="171450" indent="-171450">
              <a:buFont typeface="Arial"/>
              <a:buChar char="•"/>
            </a:pPr>
            <a:r>
              <a:rPr lang="en-US" sz="1100" dirty="0" smtClean="0"/>
              <a:t>These slides break down the process components from initial referral through eligibility determination to ongoing goal-setting and progress monitoring.</a:t>
            </a:r>
          </a:p>
          <a:p>
            <a:pPr marL="171450" indent="-171450">
              <a:buFont typeface="Arial"/>
              <a:buChar char="•"/>
            </a:pPr>
            <a:r>
              <a:rPr lang="en-US" sz="1100" dirty="0" smtClean="0"/>
              <a:t>The special education process is more than just an IEP; it is ongoing, “living and breathing”.</a:t>
            </a:r>
          </a:p>
          <a:p>
            <a:pPr marL="171450" indent="-171450">
              <a:buFont typeface="Arial"/>
              <a:buChar char="•"/>
            </a:pPr>
            <a:r>
              <a:rPr lang="en-US" sz="1100" dirty="0" smtClean="0"/>
              <a:t>There should always be responsiveness to data as to learning progress.</a:t>
            </a: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53</a:t>
            </a:fld>
            <a:endParaRPr lang="en-US" dirty="0"/>
          </a:p>
        </p:txBody>
      </p:sp>
    </p:spTree>
    <p:extLst>
      <p:ext uri="{BB962C8B-B14F-4D97-AF65-F5344CB8AC3E}">
        <p14:creationId xmlns:p14="http://schemas.microsoft.com/office/powerpoint/2010/main" val="23150670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a:buChar char="•"/>
            </a:pPr>
            <a:r>
              <a:rPr lang="en-US" dirty="0"/>
              <a:t>It is helpful to think of the special education process as being partnering between home and school to expand learning opportunities for students with disabilities, those who need specialized instruction and reinforcement in their learning.</a:t>
            </a:r>
          </a:p>
          <a:p>
            <a:pPr marL="171450" indent="-171450">
              <a:buFont typeface="Arial"/>
              <a:buChar char="•"/>
            </a:pPr>
            <a:r>
              <a:rPr lang="en-US" dirty="0"/>
              <a:t>These slides break down the process components from initial referral through eligibility determination to ongoing goal-setting and progress monitoring.</a:t>
            </a:r>
          </a:p>
          <a:p>
            <a:pPr marL="171450" indent="-171450">
              <a:buFont typeface="Arial"/>
              <a:buChar char="•"/>
            </a:pPr>
            <a:r>
              <a:rPr lang="en-US" dirty="0"/>
              <a:t>The special education process is more than just an IEP; it is ongoing, “living and breathing”.</a:t>
            </a:r>
          </a:p>
          <a:p>
            <a:pPr marL="171450" indent="-171450">
              <a:buFont typeface="Arial"/>
              <a:buChar char="•"/>
            </a:pPr>
            <a:r>
              <a:rPr lang="en-US" dirty="0"/>
              <a:t>There should always be responsiveness to data as to learning progress.</a:t>
            </a:r>
          </a:p>
          <a:p>
            <a:endParaRPr lang="en-US" dirty="0"/>
          </a:p>
        </p:txBody>
      </p:sp>
      <p:sp>
        <p:nvSpPr>
          <p:cNvPr id="4" name="Slide Number Placeholder 3"/>
          <p:cNvSpPr>
            <a:spLocks noGrp="1"/>
          </p:cNvSpPr>
          <p:nvPr>
            <p:ph type="sldNum" sz="quarter" idx="10"/>
          </p:nvPr>
        </p:nvSpPr>
        <p:spPr/>
        <p:txBody>
          <a:bodyPr/>
          <a:lstStyle/>
          <a:p>
            <a:fld id="{3F7242FB-F25E-544B-B72F-E0B5A499AB48}" type="slidenum">
              <a:rPr lang="en-US" smtClean="0"/>
              <a:t>54</a:t>
            </a:fld>
            <a:endParaRPr lang="en-US" dirty="0"/>
          </a:p>
        </p:txBody>
      </p:sp>
    </p:spTree>
    <p:extLst>
      <p:ext uri="{BB962C8B-B14F-4D97-AF65-F5344CB8AC3E}">
        <p14:creationId xmlns:p14="http://schemas.microsoft.com/office/powerpoint/2010/main" val="29480989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a:t>
            </a:r>
          </a:p>
          <a:p>
            <a:pPr marL="171450" indent="-171450">
              <a:buFont typeface="Arial"/>
              <a:buChar char="•"/>
            </a:pPr>
            <a:r>
              <a:rPr lang="en-US" sz="1100" dirty="0" smtClean="0"/>
              <a:t>Here is the exact language from the Final Rules, which describes the related service of Parent Counseling and Training.</a:t>
            </a:r>
          </a:p>
          <a:p>
            <a:pPr marL="171450" indent="-171450">
              <a:buFont typeface="Arial"/>
              <a:buChar char="•"/>
            </a:pPr>
            <a:r>
              <a:rPr lang="en-US" sz="1100" dirty="0" smtClean="0"/>
              <a:t>If families are active partners through a problem solving team process and/or the special education process, they are receiving ongoing and “live” learning about their child’s challenges, disability.</a:t>
            </a:r>
          </a:p>
          <a:p>
            <a:endParaRPr lang="en-US" dirty="0"/>
          </a:p>
        </p:txBody>
      </p:sp>
      <p:sp>
        <p:nvSpPr>
          <p:cNvPr id="4" name="Slide Number Placeholder 3"/>
          <p:cNvSpPr>
            <a:spLocks noGrp="1"/>
          </p:cNvSpPr>
          <p:nvPr>
            <p:ph type="sldNum" sz="quarter" idx="10"/>
          </p:nvPr>
        </p:nvSpPr>
        <p:spPr/>
        <p:txBody>
          <a:bodyPr/>
          <a:lstStyle/>
          <a:p>
            <a:fld id="{3F7242FB-F25E-544B-B72F-E0B5A499AB48}" type="slidenum">
              <a:rPr lang="en-US" smtClean="0"/>
              <a:t>55</a:t>
            </a:fld>
            <a:endParaRPr lang="en-US" dirty="0"/>
          </a:p>
        </p:txBody>
      </p:sp>
    </p:spTree>
    <p:extLst>
      <p:ext uri="{BB962C8B-B14F-4D97-AF65-F5344CB8AC3E}">
        <p14:creationId xmlns:p14="http://schemas.microsoft.com/office/powerpoint/2010/main" val="34855776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a:t>
            </a:r>
          </a:p>
          <a:p>
            <a:pPr marL="171450" indent="-171450">
              <a:buFont typeface="Arial"/>
              <a:buChar char="•"/>
            </a:pPr>
            <a:r>
              <a:rPr lang="en-US" sz="1100" dirty="0" smtClean="0"/>
              <a:t>Discussing a parent’s needs in learning to support the implementation of their child’s IEP, can allow for honest discussion of how to coordinate learning between home and school.</a:t>
            </a:r>
          </a:p>
          <a:p>
            <a:pPr marL="171450" indent="-171450">
              <a:buFont typeface="Arial"/>
              <a:buChar char="•"/>
            </a:pPr>
            <a:r>
              <a:rPr lang="en-US" sz="1100" dirty="0" smtClean="0"/>
              <a:t>This can apply to academic or behavioral learning.</a:t>
            </a:r>
          </a:p>
          <a:p>
            <a:pPr marL="171450" indent="-171450">
              <a:buFont typeface="Arial"/>
              <a:buChar char="•"/>
            </a:pPr>
            <a:r>
              <a:rPr lang="en-US" sz="1100" dirty="0" smtClean="0"/>
              <a:t>Some families and educators are not aware of this related service.</a:t>
            </a:r>
          </a:p>
          <a:p>
            <a:pPr marL="171450" indent="-171450">
              <a:buFont typeface="Arial"/>
              <a:buChar char="•"/>
            </a:pPr>
            <a:r>
              <a:rPr lang="en-US" sz="1100" dirty="0" smtClean="0"/>
              <a:t>There can be creative ways to provide this  - support groups, school observations and visits, online resources  such as videos and self-study modules.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3F7242FB-F25E-544B-B72F-E0B5A499AB48}" type="slidenum">
              <a:rPr lang="en-US" smtClean="0"/>
              <a:t>56</a:t>
            </a:fld>
            <a:endParaRPr lang="en-US" dirty="0"/>
          </a:p>
        </p:txBody>
      </p:sp>
    </p:spTree>
    <p:extLst>
      <p:ext uri="{BB962C8B-B14F-4D97-AF65-F5344CB8AC3E}">
        <p14:creationId xmlns:p14="http://schemas.microsoft.com/office/powerpoint/2010/main" val="16960413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These common sense guidelines can support effective school-home- community meetings anywhere or anytime, but are especially important when a child and/or family has unique or special challenges.</a:t>
            </a: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57</a:t>
            </a:fld>
            <a:endParaRPr lang="en-US" dirty="0"/>
          </a:p>
        </p:txBody>
      </p:sp>
    </p:spTree>
    <p:extLst>
      <p:ext uri="{BB962C8B-B14F-4D97-AF65-F5344CB8AC3E}">
        <p14:creationId xmlns:p14="http://schemas.microsoft.com/office/powerpoint/2010/main" val="26165783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a:ln/>
        </p:spPr>
      </p:sp>
      <p:sp>
        <p:nvSpPr>
          <p:cNvPr id="161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mj-lt"/>
                <a:ea typeface="ＭＳ Ｐゴシック" charset="0"/>
                <a:cs typeface="ＭＳ Ｐゴシック" charset="0"/>
              </a:rPr>
              <a:t>Key Points: </a:t>
            </a:r>
          </a:p>
          <a:p>
            <a:pPr marL="171450" indent="-171450">
              <a:buFont typeface="Arial"/>
              <a:buChar char="•"/>
            </a:pPr>
            <a:r>
              <a:rPr lang="en-US" dirty="0" smtClean="0">
                <a:latin typeface="+mj-lt"/>
                <a:ea typeface="ＭＳ Ｐゴシック" charset="0"/>
                <a:cs typeface="ＭＳ Ｐゴシック" charset="0"/>
              </a:rPr>
              <a:t>Adults in various systems – schools, community, families – need to collaborate and intentionally build systems of support for all children, but especially those who experience significant needs.</a:t>
            </a:r>
            <a:endParaRPr lang="en-US" dirty="0">
              <a:latin typeface="+mj-lt"/>
              <a:ea typeface="ＭＳ Ｐゴシック" charset="0"/>
              <a:cs typeface="ＭＳ Ｐゴシック" charset="0"/>
            </a:endParaRPr>
          </a:p>
        </p:txBody>
      </p:sp>
      <p:sp>
        <p:nvSpPr>
          <p:cNvPr id="161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28D325A-3A20-0740-8144-0F90AE19B013}" type="slidenum">
              <a:rPr lang="en-US" sz="1200"/>
              <a:pPr/>
              <a:t>58</a:t>
            </a:fld>
            <a:endParaRPr lang="en-US" sz="120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ED5A1F-FC4B-1C49-8745-994A36B00C15}" type="slidenum">
              <a:rPr lang="en-US" sz="1200"/>
              <a:pPr/>
              <a:t>59</a:t>
            </a:fld>
            <a:endParaRPr lang="en-US" sz="1200"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100" dirty="0" smtClean="0">
                <a:ea typeface="ＭＳ Ｐゴシック" charset="0"/>
                <a:cs typeface="ＭＳ Ｐゴシック" charset="0"/>
              </a:rPr>
              <a:t>Key Points: </a:t>
            </a:r>
          </a:p>
          <a:p>
            <a:pPr marL="171450" indent="-171450">
              <a:buFont typeface="Arial"/>
              <a:buChar char="•"/>
            </a:pPr>
            <a:r>
              <a:rPr lang="en-US" sz="1100" dirty="0" smtClean="0">
                <a:ea typeface="ＭＳ Ｐゴシック" charset="0"/>
                <a:cs typeface="ＭＳ Ｐゴシック" charset="0"/>
              </a:rPr>
              <a:t>This is a visual of how the various community collaborators, including schools, can link together to support children and families.</a:t>
            </a:r>
            <a:endParaRPr lang="en-US" sz="1100" dirty="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These are three steps, as identified in the </a:t>
            </a:r>
            <a:r>
              <a:rPr lang="en-US" sz="1100" i="1" dirty="0" smtClean="0"/>
              <a:t>MTSS FSCP Implementation Guide, </a:t>
            </a:r>
            <a:r>
              <a:rPr lang="en-US" sz="1100" dirty="0" smtClean="0"/>
              <a:t>which can guide family, school, and community implementation in a school community. </a:t>
            </a:r>
          </a:p>
          <a:p>
            <a:pPr marL="171450" indent="-171450">
              <a:buFont typeface="Arial"/>
              <a:buChar char="•"/>
            </a:pPr>
            <a:r>
              <a:rPr lang="en-US" sz="1100" dirty="0" smtClean="0"/>
              <a:t>Thinking about these in developing effective practices can hopefully help provide information as to the WHAT, WHY, WHO, WHEN, and HOW of partnering effectively.</a:t>
            </a:r>
          </a:p>
          <a:p>
            <a:pPr marL="171450" indent="-171450">
              <a:buFont typeface="Arial"/>
              <a:buChar char="•"/>
            </a:pPr>
            <a:r>
              <a:rPr lang="en-US" sz="1100" dirty="0" smtClean="0"/>
              <a:t>School communities all have some partnering practices in place, but they may not be as strategic, data-based, or effective as desired.</a:t>
            </a:r>
          </a:p>
          <a:p>
            <a:pPr marL="171450" indent="-171450">
              <a:buFont typeface="Arial"/>
              <a:buChar char="•"/>
            </a:pPr>
            <a:r>
              <a:rPr lang="en-US" sz="1100" dirty="0" smtClean="0"/>
              <a:t>The focus of partnering is always on student success.</a:t>
            </a: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pPr/>
              <a:t>6</a:t>
            </a:fld>
            <a:endParaRPr lang="en-US" dirty="0"/>
          </a:p>
        </p:txBody>
      </p:sp>
    </p:spTree>
    <p:extLst>
      <p:ext uri="{BB962C8B-B14F-4D97-AF65-F5344CB8AC3E}">
        <p14:creationId xmlns:p14="http://schemas.microsoft.com/office/powerpoint/2010/main" val="38070968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DC944C-C5F5-674A-B671-A62813234BE3}" type="slidenum">
              <a:rPr lang="en-US" sz="1200"/>
              <a:pPr/>
              <a:t>60</a:t>
            </a:fld>
            <a:endParaRPr lang="en-US" sz="1200"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100" dirty="0" smtClean="0">
                <a:latin typeface="+mj-lt"/>
                <a:ea typeface="ＭＳ Ｐゴシック" charset="0"/>
                <a:cs typeface="ＭＳ Ｐゴシック" charset="0"/>
              </a:rPr>
              <a:t>Key Points: </a:t>
            </a:r>
          </a:p>
          <a:p>
            <a:pPr marL="171450" indent="-171450" eaLnBrk="1" hangingPunct="1">
              <a:buFont typeface="Arial"/>
              <a:buChar char="•"/>
            </a:pPr>
            <a:r>
              <a:rPr lang="en-US" sz="1100" dirty="0" smtClean="0">
                <a:latin typeface="+mj-lt"/>
                <a:ea typeface="ＭＳ Ｐゴシック" charset="0"/>
                <a:cs typeface="ＭＳ Ｐゴシック" charset="0"/>
              </a:rPr>
              <a:t>Children </a:t>
            </a:r>
            <a:r>
              <a:rPr lang="en-US" sz="1100" dirty="0">
                <a:latin typeface="+mj-lt"/>
                <a:ea typeface="ＭＳ Ｐゴシック" charset="0"/>
                <a:cs typeface="ＭＳ Ｐゴシック" charset="0"/>
              </a:rPr>
              <a:t>should receive individualized services in accordance with their unique </a:t>
            </a:r>
            <a:r>
              <a:rPr lang="en-US" sz="1100" dirty="0" smtClean="0">
                <a:latin typeface="+mj-lt"/>
                <a:ea typeface="ＭＳ Ｐゴシック" charset="0"/>
                <a:cs typeface="ＭＳ Ｐゴシック" charset="0"/>
              </a:rPr>
              <a:t>needs.</a:t>
            </a:r>
            <a:endParaRPr lang="en-US" sz="1100" dirty="0">
              <a:latin typeface="+mj-lt"/>
              <a:ea typeface="ＭＳ Ｐゴシック" charset="0"/>
              <a:cs typeface="ＭＳ Ｐゴシック" charset="0"/>
            </a:endParaRPr>
          </a:p>
          <a:p>
            <a:pPr marL="171450" indent="-171450" eaLnBrk="1" hangingPunct="1">
              <a:buFont typeface="Arial"/>
              <a:buChar char="•"/>
            </a:pPr>
            <a:r>
              <a:rPr lang="en-US" sz="1100" dirty="0">
                <a:latin typeface="+mj-lt"/>
                <a:ea typeface="ＭＳ Ｐゴシック" charset="0"/>
                <a:cs typeface="ＭＳ Ｐゴシック" charset="0"/>
              </a:rPr>
              <a:t>Wraparound, an evidence-based case planning approach, is a major </a:t>
            </a:r>
            <a:r>
              <a:rPr lang="en-US" sz="1100" dirty="0" smtClean="0">
                <a:latin typeface="+mj-lt"/>
                <a:ea typeface="ＭＳ Ｐゴシック" charset="0"/>
                <a:cs typeface="ＭＳ Ｐゴシック" charset="0"/>
              </a:rPr>
              <a:t>System of Care </a:t>
            </a:r>
            <a:r>
              <a:rPr lang="en-US" sz="1100" dirty="0">
                <a:latin typeface="+mj-lt"/>
                <a:ea typeface="ＭＳ Ｐゴシック" charset="0"/>
                <a:cs typeface="ＭＳ Ｐゴシック" charset="0"/>
              </a:rPr>
              <a:t>service delivery approach </a:t>
            </a:r>
            <a:r>
              <a:rPr lang="en-US" sz="1100" dirty="0" smtClean="0">
                <a:latin typeface="+mj-lt"/>
                <a:ea typeface="ＭＳ Ｐゴシック" charset="0"/>
                <a:cs typeface="ＭＳ Ｐゴシック" charset="0"/>
              </a:rPr>
              <a:t>nationally.</a:t>
            </a:r>
          </a:p>
          <a:p>
            <a:pPr marL="171450" indent="-171450" eaLnBrk="1" hangingPunct="1">
              <a:buFont typeface="Arial"/>
              <a:buChar char="•"/>
            </a:pPr>
            <a:r>
              <a:rPr lang="en-US" sz="1100" dirty="0" smtClean="0">
                <a:latin typeface="+mj-lt"/>
                <a:ea typeface="ＭＳ Ｐゴシック" charset="0"/>
                <a:cs typeface="ＭＳ Ｐゴシック" charset="0"/>
              </a:rPr>
              <a:t>These are key points to be considered in supporting students with disabilities and their families. </a:t>
            </a:r>
            <a:endParaRPr lang="en-US" sz="1100" dirty="0">
              <a:latin typeface="+mj-lt"/>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a:t>
            </a:r>
            <a:r>
              <a:rPr lang="en-US" sz="1100" baseline="0" dirty="0" smtClean="0"/>
              <a:t> Points:</a:t>
            </a:r>
          </a:p>
          <a:p>
            <a:pPr marL="167970" indent="-167970">
              <a:buFont typeface="Arial"/>
              <a:buChar char="•"/>
            </a:pPr>
            <a:r>
              <a:rPr lang="en-US" sz="1100" dirty="0"/>
              <a:t>These are the references cited in this </a:t>
            </a:r>
            <a:r>
              <a:rPr lang="en-US" sz="1100" dirty="0" smtClean="0"/>
              <a:t>presentation.</a:t>
            </a:r>
            <a:endParaRPr lang="en-US" sz="1100"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F16C9A8-0157-489B-B755-9E596ACDB690}" type="slidenum">
              <a:rPr lang="en-US" smtClean="0"/>
              <a:pPr>
                <a:defRPr/>
              </a:pPr>
              <a:t>61</a:t>
            </a:fld>
            <a:endParaRPr lang="en-US" dirty="0"/>
          </a:p>
        </p:txBody>
      </p:sp>
    </p:spTree>
    <p:extLst>
      <p:ext uri="{BB962C8B-B14F-4D97-AF65-F5344CB8AC3E}">
        <p14:creationId xmlns:p14="http://schemas.microsoft.com/office/powerpoint/2010/main" val="32766094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a:t>
            </a:r>
            <a:r>
              <a:rPr lang="en-US" sz="1100" baseline="0" dirty="0" smtClean="0"/>
              <a:t> Points:</a:t>
            </a:r>
          </a:p>
          <a:p>
            <a:pPr marL="167970" indent="-167970">
              <a:buFont typeface="Arial"/>
              <a:buChar char="•"/>
            </a:pPr>
            <a:r>
              <a:rPr lang="en-US" sz="1100" baseline="0" dirty="0" smtClean="0"/>
              <a:t>These are the references </a:t>
            </a:r>
            <a:r>
              <a:rPr lang="en-US" sz="1100" dirty="0" smtClean="0"/>
              <a:t>cited in</a:t>
            </a:r>
            <a:r>
              <a:rPr lang="en-US" sz="1100" baseline="0" dirty="0" smtClean="0"/>
              <a:t> this </a:t>
            </a:r>
            <a:r>
              <a:rPr lang="en-US" sz="1100" dirty="0" smtClean="0"/>
              <a:t>presentation</a:t>
            </a:r>
            <a:r>
              <a:rPr lang="en-US" sz="1100" baseline="0" dirty="0" smtClean="0"/>
              <a:t>.</a:t>
            </a:r>
            <a:endParaRPr lang="en-US" sz="1100" dirty="0" smtClean="0"/>
          </a:p>
          <a:p>
            <a:endParaRPr lang="en-US" dirty="0"/>
          </a:p>
        </p:txBody>
      </p:sp>
      <p:sp>
        <p:nvSpPr>
          <p:cNvPr id="4" name="Slide Number Placeholder 3"/>
          <p:cNvSpPr>
            <a:spLocks noGrp="1"/>
          </p:cNvSpPr>
          <p:nvPr>
            <p:ph type="sldNum" sz="quarter" idx="10"/>
          </p:nvPr>
        </p:nvSpPr>
        <p:spPr/>
        <p:txBody>
          <a:bodyPr/>
          <a:lstStyle/>
          <a:p>
            <a:pPr>
              <a:defRPr/>
            </a:pPr>
            <a:fld id="{9F16C9A8-0157-489B-B755-9E596ACDB690}" type="slidenum">
              <a:rPr lang="en-US" smtClean="0"/>
              <a:pPr>
                <a:defRPr/>
              </a:pPr>
              <a:t>62</a:t>
            </a:fld>
            <a:endParaRPr lang="en-US" dirty="0"/>
          </a:p>
        </p:txBody>
      </p:sp>
    </p:spTree>
    <p:extLst>
      <p:ext uri="{BB962C8B-B14F-4D97-AF65-F5344CB8AC3E}">
        <p14:creationId xmlns:p14="http://schemas.microsoft.com/office/powerpoint/2010/main" val="15260930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a:t>
            </a:r>
            <a:r>
              <a:rPr lang="en-US" sz="1100" baseline="0" dirty="0" smtClean="0"/>
              <a:t> Points:</a:t>
            </a:r>
          </a:p>
          <a:p>
            <a:pPr marL="167970" indent="-167970">
              <a:buFont typeface="Arial"/>
              <a:buChar char="•"/>
            </a:pPr>
            <a:r>
              <a:rPr lang="en-US" sz="1100" dirty="0"/>
              <a:t>These are the references cited in this </a:t>
            </a:r>
            <a:r>
              <a:rPr lang="en-US" sz="1100" dirty="0" smtClean="0"/>
              <a:t>presentation.</a:t>
            </a:r>
            <a:endParaRPr lang="en-US" sz="1100"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F16C9A8-0157-489B-B755-9E596ACDB690}" type="slidenum">
              <a:rPr lang="en-US" smtClean="0"/>
              <a:pPr>
                <a:defRPr/>
              </a:pPr>
              <a:t>63</a:t>
            </a:fld>
            <a:endParaRPr lang="en-US" dirty="0"/>
          </a:p>
        </p:txBody>
      </p:sp>
    </p:spTree>
    <p:extLst>
      <p:ext uri="{BB962C8B-B14F-4D97-AF65-F5344CB8AC3E}">
        <p14:creationId xmlns:p14="http://schemas.microsoft.com/office/powerpoint/2010/main" val="32766094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a:t>
            </a:r>
            <a:r>
              <a:rPr lang="en-US" sz="1100" baseline="0" dirty="0" smtClean="0"/>
              <a:t> Points:</a:t>
            </a:r>
          </a:p>
          <a:p>
            <a:pPr marL="167970" indent="-167970">
              <a:buFont typeface="Arial"/>
              <a:buChar char="•"/>
            </a:pPr>
            <a:r>
              <a:rPr lang="en-US" sz="1100" dirty="0"/>
              <a:t>These are the references cited in this </a:t>
            </a:r>
            <a:r>
              <a:rPr lang="en-US" sz="1100" dirty="0" smtClean="0"/>
              <a:t>presentation.</a:t>
            </a:r>
            <a:endParaRPr lang="en-US" sz="1100"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F16C9A8-0157-489B-B755-9E596ACDB690}" type="slidenum">
              <a:rPr lang="en-US" smtClean="0"/>
              <a:pPr>
                <a:defRPr/>
              </a:pPr>
              <a:t>64</a:t>
            </a:fld>
            <a:endParaRPr lang="en-US" dirty="0"/>
          </a:p>
        </p:txBody>
      </p:sp>
    </p:spTree>
    <p:extLst>
      <p:ext uri="{BB962C8B-B14F-4D97-AF65-F5344CB8AC3E}">
        <p14:creationId xmlns:p14="http://schemas.microsoft.com/office/powerpoint/2010/main" val="3276609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The </a:t>
            </a:r>
            <a:r>
              <a:rPr lang="en-US" sz="1100" i="1" dirty="0" smtClean="0"/>
              <a:t>MTSS FSCP Implementation Guide, </a:t>
            </a:r>
            <a:r>
              <a:rPr lang="en-US" sz="1100" dirty="0" smtClean="0"/>
              <a:t>in following adult learning principles, includes these four areas of study for each step.</a:t>
            </a:r>
          </a:p>
          <a:p>
            <a:pPr marL="171450" indent="-171450">
              <a:buFont typeface="Arial"/>
              <a:buChar char="•"/>
            </a:pPr>
            <a:r>
              <a:rPr lang="en-US" sz="1100" dirty="0" smtClean="0"/>
              <a:t>Each provides information in different ways and with specific purpose, but are aligned and intended to reinforce learning and support implementation.</a:t>
            </a:r>
          </a:p>
          <a:p>
            <a:pPr marL="171450" indent="-171450">
              <a:buFont typeface="Arial"/>
              <a:buChar char="•"/>
            </a:pPr>
            <a:r>
              <a:rPr lang="en-US" sz="1100" dirty="0" smtClean="0"/>
              <a:t>Stakeholders are encouraged to review all initially and then experience those which are most helpful and relevant to a specific site or situation.</a:t>
            </a: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7</a:t>
            </a:fld>
            <a:endParaRPr lang="en-US" dirty="0"/>
          </a:p>
        </p:txBody>
      </p:sp>
    </p:spTree>
    <p:extLst>
      <p:ext uri="{BB962C8B-B14F-4D97-AF65-F5344CB8AC3E}">
        <p14:creationId xmlns:p14="http://schemas.microsoft.com/office/powerpoint/2010/main" val="1288749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a:t>
            </a:r>
          </a:p>
          <a:p>
            <a:pPr marL="171450" indent="-171450">
              <a:buFont typeface="Arial"/>
              <a:buChar char="•"/>
            </a:pPr>
            <a:r>
              <a:rPr lang="en-US" sz="1100" dirty="0"/>
              <a:t>These are the key information points described in Step </a:t>
            </a:r>
            <a:r>
              <a:rPr lang="en-US" sz="1100" dirty="0" smtClean="0"/>
              <a:t>Three </a:t>
            </a:r>
            <a:r>
              <a:rPr lang="en-US" sz="1100" dirty="0"/>
              <a:t>of the </a:t>
            </a:r>
            <a:r>
              <a:rPr lang="en-US" sz="1100" i="1" dirty="0"/>
              <a:t>MTSS FSCP Partnering Implementation Guide.</a:t>
            </a:r>
          </a:p>
          <a:p>
            <a:pPr marL="171450" indent="-171450">
              <a:buFont typeface="Arial"/>
              <a:buChar char="•"/>
            </a:pPr>
            <a:r>
              <a:rPr lang="en-US" sz="1100" dirty="0" smtClean="0"/>
              <a:t>A major theme of this step is TIME. By sharing resources, adapting tools, and working together, adults can save time which can be given to students and their learning. </a:t>
            </a:r>
          </a:p>
          <a:p>
            <a:pPr marL="171450" indent="-171450">
              <a:buFont typeface="Arial"/>
              <a:buChar char="•"/>
            </a:pPr>
            <a:r>
              <a:rPr lang="en-US" sz="1100" dirty="0" smtClean="0"/>
              <a:t>One of the most commonly cited challenges to family, school, and community partnering is TIME – this step attempts to offer solutions by offering adaptable tiered tools.</a:t>
            </a:r>
            <a:r>
              <a:rPr lang="en-US" sz="1100" i="1" dirty="0" smtClean="0"/>
              <a:t> </a:t>
            </a:r>
            <a:endParaRPr lang="en-US" sz="1100" i="1" dirty="0"/>
          </a:p>
          <a:p>
            <a:pPr marL="171450" indent="-171450">
              <a:buFont typeface="Arial"/>
              <a:buChar char="•"/>
            </a:pP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8</a:t>
            </a:fld>
            <a:endParaRPr lang="en-US" dirty="0"/>
          </a:p>
        </p:txBody>
      </p:sp>
    </p:spTree>
    <p:extLst>
      <p:ext uri="{BB962C8B-B14F-4D97-AF65-F5344CB8AC3E}">
        <p14:creationId xmlns:p14="http://schemas.microsoft.com/office/powerpoint/2010/main" val="2969061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This analogy shows that, like bikes, there are essential components to family, school and community partnering. </a:t>
            </a:r>
          </a:p>
          <a:p>
            <a:pPr marL="171450" indent="-171450">
              <a:buFont typeface="Arial"/>
              <a:buChar char="•"/>
            </a:pPr>
            <a:r>
              <a:rPr lang="en-US" sz="1100" dirty="0" smtClean="0"/>
              <a:t>There are differences according to developmental level, community needs, cultures, languages, and challenges – but the core is the same, like a bike frame with brakes and pedals and handle bars.</a:t>
            </a:r>
          </a:p>
          <a:p>
            <a:pPr marL="171450" indent="-171450">
              <a:buFont typeface="Arial"/>
              <a:buChar char="•"/>
            </a:pPr>
            <a:r>
              <a:rPr lang="en-US" sz="1100" dirty="0" smtClean="0"/>
              <a:t>There are the National Standards for Family-School Partnerships, tiers of support, and focus on student success at all times. </a:t>
            </a: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t>9</a:t>
            </a:fld>
            <a:endParaRPr lang="en-US" dirty="0"/>
          </a:p>
        </p:txBody>
      </p:sp>
    </p:spTree>
    <p:extLst>
      <p:ext uri="{BB962C8B-B14F-4D97-AF65-F5344CB8AC3E}">
        <p14:creationId xmlns:p14="http://schemas.microsoft.com/office/powerpoint/2010/main" val="4157893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6"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endParaRPr lang="en-US" dirty="0" smtClean="0"/>
          </a:p>
        </p:txBody>
      </p:sp>
      <p:pic>
        <p:nvPicPr>
          <p:cNvPr id="6" name="Picture 5" descr="co_cde_shield_rgb.eps"/>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Lst>
  <p:hf sldNum="0" hdr="0" ftr="0" dt="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6.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Microsoft_Excel_97_-_2004_Worksheet1.xls"/><Relationship Id="rId5" Type="http://schemas.openxmlformats.org/officeDocument/2006/relationships/image" Target="../media/image3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Microsoft_Excel_97_-_2004_Worksheet2.xls"/><Relationship Id="rId5" Type="http://schemas.openxmlformats.org/officeDocument/2006/relationships/image" Target="../media/image3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8.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0.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1.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hyperlink" Target="http://www.cde.state.co.us/sites/default/files/documents/cdesped/download/pdf/sld_guidelines.pdf" TargetMode="External"/><Relationship Id="rId4" Type="http://schemas.openxmlformats.org/officeDocument/2006/relationships/hyperlink" Target="http://www.cde.state.co.us/cdesped/guidelinesfordeterminingeligibility_sed" TargetMode="External"/><Relationship Id="rId5" Type="http://schemas.openxmlformats.org/officeDocument/2006/relationships/hyperlink" Target="http://www.sos.state.co.us/CCR/GenerateRulePdf.do?ruleVersionId=6251&amp;fileName=1%20CCR%20301-8" TargetMode="External"/><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hyperlink" Target="http://www.familieslearning.org/pdf/NCFL_Family_Engagement_Brief_.pdf" TargetMode="External"/><Relationship Id="rId4" Type="http://schemas.openxmlformats.org/officeDocument/2006/relationships/hyperlink" Target="http://www.pta.org/Documents/National_Standards_Implementation_Guide_2009.pdf" TargetMode="External"/><Relationship Id="rId5" Type="http://schemas.openxmlformats.org/officeDocument/2006/relationships/hyperlink" Target="http://www.slate.com/articles/technology/future_tense/2014/06/neuman_celano_library_study_educational_technology_worsens_achievement_gaps.html" TargetMode="External"/><Relationship Id="rId6" Type="http://schemas.openxmlformats.org/officeDocument/2006/relationships/hyperlink" Target="http://www.schoolwires.com/cms/lib3/SW00000001/Centricity/Domain/68/PI_A%20minGuide-chp1-r2.pdf" TargetMode="External"/><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hyperlink" Target="http://www.schoolwires.com/cms/lib3/SW00000001/Centricity/Domain/68/PI_A%20minGuide-chp1-r2.pdf" TargetMode="External"/><Relationship Id="rId4" Type="http://schemas.openxmlformats.org/officeDocument/2006/relationships/hyperlink" Target="http://www.hfrp.org/publications-resources/browse-our-publications/family-engagement-as-a-shared-responsibility-in-a-digital-learning-environment" TargetMode="External"/><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e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emf"/><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 y="3719473"/>
            <a:ext cx="9025466" cy="3161526"/>
          </a:xfrm>
        </p:spPr>
        <p:txBody>
          <a:bodyPr/>
          <a:lstStyle/>
          <a:p>
            <a:endParaRPr lang="en-US" b="0" dirty="0" smtClean="0"/>
          </a:p>
          <a:p>
            <a:endParaRPr lang="en-US" b="0" dirty="0"/>
          </a:p>
          <a:p>
            <a:endParaRPr lang="en-US" b="0" dirty="0" smtClean="0"/>
          </a:p>
          <a:p>
            <a:endParaRPr lang="en-US" b="0" dirty="0"/>
          </a:p>
          <a:p>
            <a:endParaRPr lang="en-US" b="0" dirty="0" smtClean="0"/>
          </a:p>
          <a:p>
            <a:r>
              <a:rPr lang="en-US" b="0" dirty="0" smtClean="0"/>
              <a:t>Exceptional Student Services Unit</a:t>
            </a:r>
          </a:p>
        </p:txBody>
      </p:sp>
      <p:sp>
        <p:nvSpPr>
          <p:cNvPr id="5" name="Title 4"/>
          <p:cNvSpPr>
            <a:spLocks noGrp="1"/>
          </p:cNvSpPr>
          <p:nvPr>
            <p:ph type="title"/>
          </p:nvPr>
        </p:nvSpPr>
        <p:spPr>
          <a:xfrm>
            <a:off x="517477" y="1811867"/>
            <a:ext cx="8507990" cy="3793066"/>
          </a:xfrm>
        </p:spPr>
        <p:txBody>
          <a:bodyPr/>
          <a:lstStyle/>
          <a:p>
            <a:r>
              <a:rPr lang="en-US" sz="1800" b="1" dirty="0" smtClean="0">
                <a:solidFill>
                  <a:srgbClr val="454D54"/>
                </a:solidFill>
              </a:rPr>
              <a:t/>
            </a:r>
            <a:br>
              <a:rPr lang="en-US" sz="1800" b="1" dirty="0" smtClean="0">
                <a:solidFill>
                  <a:srgbClr val="454D54"/>
                </a:solidFill>
              </a:rPr>
            </a:br>
            <a:r>
              <a:rPr lang="en-US" sz="1800" b="1" dirty="0">
                <a:solidFill>
                  <a:srgbClr val="454D54"/>
                </a:solidFill>
              </a:rPr>
              <a:t/>
            </a:r>
            <a:br>
              <a:rPr lang="en-US" sz="1800" b="1" dirty="0">
                <a:solidFill>
                  <a:srgbClr val="454D54"/>
                </a:solidFill>
              </a:rPr>
            </a:br>
            <a:r>
              <a:rPr lang="en-US" sz="1800" b="1" dirty="0" smtClean="0">
                <a:solidFill>
                  <a:srgbClr val="454D54"/>
                </a:solidFill>
              </a:rPr>
              <a:t>Multi-Tiered System of Supports (MTSS)</a:t>
            </a:r>
            <a:br>
              <a:rPr lang="en-US" sz="1800" b="1" dirty="0" smtClean="0">
                <a:solidFill>
                  <a:srgbClr val="454D54"/>
                </a:solidFill>
              </a:rPr>
            </a:br>
            <a:r>
              <a:rPr lang="en-US" sz="1800" b="1" dirty="0" smtClean="0">
                <a:solidFill>
                  <a:srgbClr val="454D54"/>
                </a:solidFill>
              </a:rPr>
              <a:t>Family, School, and Community Partnering (FSCP) Implementation Guide</a:t>
            </a:r>
            <a:br>
              <a:rPr lang="en-US" sz="1800" b="1" dirty="0" smtClean="0">
                <a:solidFill>
                  <a:srgbClr val="454D54"/>
                </a:solidFill>
              </a:rPr>
            </a:br>
            <a:r>
              <a:rPr lang="en-US" sz="1800" b="1" i="1" dirty="0" smtClean="0">
                <a:solidFill>
                  <a:srgbClr val="454D54"/>
                </a:solidFill>
              </a:rPr>
              <a:t>Supporting Every Student’s Learning</a:t>
            </a:r>
            <a:br>
              <a:rPr lang="en-US" sz="1800" b="1" i="1" dirty="0" smtClean="0">
                <a:solidFill>
                  <a:srgbClr val="454D54"/>
                </a:solidFill>
              </a:rPr>
            </a:br>
            <a:r>
              <a:rPr lang="en-US" sz="2400" b="1" i="1" dirty="0" smtClean="0">
                <a:solidFill>
                  <a:srgbClr val="454D54"/>
                </a:solidFill>
              </a:rPr>
              <a:t>  </a:t>
            </a:r>
            <a:br>
              <a:rPr lang="en-US" sz="2400" b="1" i="1" dirty="0" smtClean="0">
                <a:solidFill>
                  <a:srgbClr val="454D54"/>
                </a:solidFill>
              </a:rPr>
            </a:br>
            <a:r>
              <a:rPr lang="en-US" sz="1800" b="1" dirty="0" smtClean="0">
                <a:solidFill>
                  <a:srgbClr val="454D54"/>
                </a:solidFill>
              </a:rPr>
              <a:t>July 2016</a:t>
            </a:r>
            <a:r>
              <a:rPr lang="en-US" sz="1800" dirty="0" smtClean="0">
                <a:solidFill>
                  <a:srgbClr val="454D54"/>
                </a:solidFill>
              </a:rPr>
              <a:t/>
            </a:r>
            <a:br>
              <a:rPr lang="en-US" sz="1800" dirty="0" smtClean="0">
                <a:solidFill>
                  <a:srgbClr val="454D54"/>
                </a:solidFill>
              </a:rPr>
            </a:br>
            <a:r>
              <a:rPr lang="en-US" sz="2400" dirty="0" smtClean="0">
                <a:solidFill>
                  <a:srgbClr val="454D54"/>
                </a:solidFill>
              </a:rPr>
              <a:t/>
            </a:r>
            <a:br>
              <a:rPr lang="en-US" sz="2400" dirty="0" smtClean="0">
                <a:solidFill>
                  <a:srgbClr val="454D54"/>
                </a:solidFill>
              </a:rPr>
            </a:br>
            <a:r>
              <a:rPr lang="en-US" sz="2400" dirty="0"/>
              <a:t>Step Three: ADAPT MULTI-TIERED FSCP TOOLS, INCLUDING SPECIFIC SPECIAL EDUCATION SUPPORTS (More About How)</a:t>
            </a:r>
            <a:br>
              <a:rPr lang="en-US" sz="2400" dirty="0"/>
            </a:br>
            <a:r>
              <a:rPr lang="en-US" sz="2400" dirty="0" smtClean="0">
                <a:solidFill>
                  <a:srgbClr val="454D54"/>
                </a:solidFill>
              </a:rPr>
              <a:t>Presentation with Notes</a:t>
            </a:r>
            <a:endParaRPr lang="en-US" sz="3200" b="1" dirty="0">
              <a:solidFill>
                <a:srgbClr val="454D54"/>
              </a:solidFill>
            </a:endParaRPr>
          </a:p>
        </p:txBody>
      </p:sp>
    </p:spTree>
    <p:extLst>
      <p:ext uri="{BB962C8B-B14F-4D97-AF65-F5344CB8AC3E}">
        <p14:creationId xmlns:p14="http://schemas.microsoft.com/office/powerpoint/2010/main" val="35562576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title"/>
          </p:nvPr>
        </p:nvSpPr>
        <p:spPr>
          <a:xfrm>
            <a:off x="990600" y="457200"/>
            <a:ext cx="7696200" cy="1143000"/>
          </a:xfrm>
        </p:spPr>
        <p:txBody>
          <a:bodyPr/>
          <a:lstStyle/>
          <a:p>
            <a:pPr eaLnBrk="1" hangingPunct="1"/>
            <a:r>
              <a:rPr lang="ja-JP" altLang="en-US" dirty="0">
                <a:solidFill>
                  <a:schemeClr val="tx1">
                    <a:lumMod val="50000"/>
                  </a:schemeClr>
                </a:solidFill>
                <a:latin typeface="Museo"/>
                <a:ea typeface="ＭＳ Ｐゴシック" charset="0"/>
                <a:cs typeface="Museo"/>
              </a:rPr>
              <a:t>“</a:t>
            </a:r>
            <a:r>
              <a:rPr lang="en-US" dirty="0">
                <a:latin typeface="Museo"/>
                <a:ea typeface="ＭＳ Ｐゴシック" charset="0"/>
                <a:cs typeface="Museo"/>
              </a:rPr>
              <a:t>Time is Our Currency</a:t>
            </a:r>
            <a:r>
              <a:rPr lang="ja-JP" altLang="en-US" dirty="0">
                <a:latin typeface="Museo"/>
                <a:ea typeface="ＭＳ Ｐゴシック" charset="0"/>
                <a:cs typeface="Museo"/>
              </a:rPr>
              <a:t>”</a:t>
            </a:r>
            <a:r>
              <a:rPr lang="en-US" dirty="0">
                <a:latin typeface="Museo"/>
                <a:ea typeface="ＭＳ Ｐゴシック" charset="0"/>
                <a:cs typeface="Museo"/>
              </a:rPr>
              <a:t/>
            </a:r>
            <a:br>
              <a:rPr lang="en-US" dirty="0">
                <a:latin typeface="Museo"/>
                <a:ea typeface="ＭＳ Ｐゴシック" charset="0"/>
                <a:cs typeface="Museo"/>
              </a:rPr>
            </a:br>
            <a:r>
              <a:rPr lang="en-US" sz="2000" dirty="0" smtClean="0">
                <a:latin typeface="Museo"/>
                <a:ea typeface="ＭＳ Ｐゴシック" charset="0"/>
                <a:cs typeface="Museo"/>
              </a:rPr>
              <a:t>George Batsche, 2009</a:t>
            </a:r>
            <a:endParaRPr lang="en-US" sz="2000" dirty="0">
              <a:latin typeface="Museo"/>
              <a:ea typeface="ＭＳ Ｐゴシック" charset="0"/>
              <a:cs typeface="Museo"/>
            </a:endParaRPr>
          </a:p>
        </p:txBody>
      </p:sp>
      <p:sp>
        <p:nvSpPr>
          <p:cNvPr id="27651" name="Rectangle 7"/>
          <p:cNvSpPr>
            <a:spLocks noGrp="1" noChangeArrowheads="1"/>
          </p:cNvSpPr>
          <p:nvPr>
            <p:ph type="body" idx="1"/>
          </p:nvPr>
        </p:nvSpPr>
        <p:spPr>
          <a:xfrm>
            <a:off x="380999" y="1600199"/>
            <a:ext cx="8407893" cy="4526279"/>
          </a:xfrm>
        </p:spPr>
        <p:txBody>
          <a:bodyPr/>
          <a:lstStyle/>
          <a:p>
            <a:pPr eaLnBrk="1" hangingPunct="1"/>
            <a:r>
              <a:rPr lang="en-US" b="0" dirty="0">
                <a:solidFill>
                  <a:schemeClr val="tx1">
                    <a:lumMod val="75000"/>
                  </a:schemeClr>
                </a:solidFill>
                <a:ea typeface="ＭＳ Ｐゴシック" charset="0"/>
                <a:cs typeface="ＭＳ Ｐゴシック" charset="0"/>
              </a:rPr>
              <a:t>We need to do what works and in a timely manner. Our children deserve only the best. </a:t>
            </a:r>
            <a:endParaRPr lang="en-US" b="0" dirty="0" smtClean="0">
              <a:solidFill>
                <a:schemeClr val="tx1">
                  <a:lumMod val="75000"/>
                </a:schemeClr>
              </a:solidFill>
              <a:ea typeface="ＭＳ Ｐゴシック" charset="0"/>
              <a:cs typeface="ＭＳ Ｐゴシック" charset="0"/>
            </a:endParaRPr>
          </a:p>
          <a:p>
            <a:pPr eaLnBrk="1" hangingPunct="1"/>
            <a:endParaRPr lang="en-US" b="0" dirty="0">
              <a:solidFill>
                <a:schemeClr val="tx1">
                  <a:lumMod val="75000"/>
                </a:schemeClr>
              </a:solidFill>
              <a:ea typeface="ＭＳ Ｐゴシック" charset="0"/>
              <a:cs typeface="ＭＳ Ｐゴシック" charset="0"/>
            </a:endParaRPr>
          </a:p>
          <a:p>
            <a:pPr eaLnBrk="1" hangingPunct="1"/>
            <a:r>
              <a:rPr lang="en-US" b="0" dirty="0" smtClean="0">
                <a:solidFill>
                  <a:schemeClr val="tx1">
                    <a:lumMod val="75000"/>
                  </a:schemeClr>
                </a:solidFill>
                <a:ea typeface="ＭＳ Ｐゴシック" charset="0"/>
                <a:cs typeface="ＭＳ Ｐゴシック" charset="0"/>
              </a:rPr>
              <a:t>One of the most commonly cited stakeholder challenges to effective family, school, and community partnering is </a:t>
            </a:r>
            <a:r>
              <a:rPr lang="en-US" dirty="0" smtClean="0">
                <a:solidFill>
                  <a:schemeClr val="tx1">
                    <a:lumMod val="75000"/>
                  </a:schemeClr>
                </a:solidFill>
                <a:ea typeface="ＭＳ Ｐゴシック" charset="0"/>
                <a:cs typeface="ＭＳ Ｐゴシック" charset="0"/>
              </a:rPr>
              <a:t>TIME</a:t>
            </a:r>
            <a:r>
              <a:rPr lang="en-US" b="0" dirty="0" smtClean="0">
                <a:solidFill>
                  <a:schemeClr val="tx1">
                    <a:lumMod val="75000"/>
                  </a:schemeClr>
                </a:solidFill>
                <a:ea typeface="ＭＳ Ｐゴシック" charset="0"/>
                <a:cs typeface="ＭＳ Ｐゴシック" charset="0"/>
              </a:rPr>
              <a:t>. </a:t>
            </a:r>
            <a:r>
              <a:rPr lang="en-US" sz="2000" b="0" dirty="0" smtClean="0">
                <a:solidFill>
                  <a:schemeClr val="tx1">
                    <a:lumMod val="75000"/>
                  </a:schemeClr>
                </a:solidFill>
                <a:ea typeface="ＭＳ Ｐゴシック" charset="0"/>
                <a:cs typeface="ＭＳ Ｐゴシック" charset="0"/>
              </a:rPr>
              <a:t>(Esler, Godber, &amp; Christenson, 2008)</a:t>
            </a:r>
            <a:endParaRPr lang="en-US" b="0" dirty="0" smtClean="0">
              <a:solidFill>
                <a:schemeClr val="tx1">
                  <a:lumMod val="75000"/>
                </a:schemeClr>
              </a:solidFill>
              <a:ea typeface="ＭＳ Ｐゴシック" charset="0"/>
              <a:cs typeface="ＭＳ Ｐゴシック" charset="0"/>
            </a:endParaRPr>
          </a:p>
          <a:p>
            <a:pPr eaLnBrk="1" hangingPunct="1"/>
            <a:endParaRPr lang="en-US" b="0" dirty="0">
              <a:solidFill>
                <a:schemeClr val="tx1">
                  <a:lumMod val="75000"/>
                </a:schemeClr>
              </a:solidFill>
              <a:ea typeface="ＭＳ Ｐゴシック" charset="0"/>
              <a:cs typeface="ＭＳ Ｐゴシック" charset="0"/>
            </a:endParaRPr>
          </a:p>
          <a:p>
            <a:pPr eaLnBrk="1" hangingPunct="1"/>
            <a:r>
              <a:rPr lang="en-US" b="0" dirty="0" smtClean="0">
                <a:solidFill>
                  <a:schemeClr val="tx1">
                    <a:lumMod val="75000"/>
                  </a:schemeClr>
                </a:solidFill>
                <a:ea typeface="ＭＳ Ｐゴシック" charset="0"/>
                <a:cs typeface="ＭＳ Ｐゴシック" charset="0"/>
              </a:rPr>
              <a:t>Adults need to be thoughtful, data-based, collaborative, and knowledgeable about existing tools and resources so as to be efficient, leaving more time to support our children’s learning.</a:t>
            </a:r>
          </a:p>
          <a:p>
            <a:pPr eaLnBrk="1" hangingPunct="1"/>
            <a:endParaRPr lang="en-US" b="0" dirty="0">
              <a:solidFill>
                <a:schemeClr val="tx1">
                  <a:lumMod val="75000"/>
                </a:schemeClr>
              </a:solidFill>
              <a:ea typeface="ＭＳ Ｐゴシック" charset="0"/>
              <a:cs typeface="ＭＳ Ｐゴシック" charset="0"/>
            </a:endParaRPr>
          </a:p>
          <a:p>
            <a:pPr eaLnBrk="1" hangingPunct="1"/>
            <a:r>
              <a:rPr lang="en-US" b="0" dirty="0" smtClean="0">
                <a:solidFill>
                  <a:schemeClr val="tx1">
                    <a:lumMod val="75000"/>
                  </a:schemeClr>
                </a:solidFill>
                <a:ea typeface="ＭＳ Ｐゴシック" charset="0"/>
                <a:cs typeface="ＭＳ Ｐゴシック" charset="0"/>
              </a:rPr>
              <a:t>The more everyone works together to share tools,           resources, and information, the more time we save.</a:t>
            </a:r>
            <a:endParaRPr lang="en-US" b="0" dirty="0">
              <a:solidFill>
                <a:schemeClr val="tx1">
                  <a:lumMod val="75000"/>
                </a:schemeClr>
              </a:solidFill>
              <a:ea typeface="ＭＳ Ｐゴシック" charset="0"/>
              <a:cs typeface="ＭＳ Ｐゴシック" charset="0"/>
            </a:endParaRPr>
          </a:p>
          <a:p>
            <a:pPr eaLnBrk="1" hangingPunct="1">
              <a:buFont typeface="Wingdings 2" charset="0"/>
              <a:buNone/>
            </a:pPr>
            <a:endParaRPr lang="en-US" sz="2800" b="0" dirty="0" smtClean="0">
              <a:solidFill>
                <a:schemeClr val="tx1"/>
              </a:solidFill>
              <a:latin typeface="+mj-lt"/>
              <a:ea typeface="ＭＳ Ｐゴシック" charset="0"/>
              <a:cs typeface="ＭＳ Ｐゴシック" charset="0"/>
            </a:endParaRPr>
          </a:p>
          <a:p>
            <a:pPr eaLnBrk="1" hangingPunct="1">
              <a:buFont typeface="Wingdings 2" charset="0"/>
              <a:buNone/>
            </a:pPr>
            <a:endParaRPr lang="en-US" sz="2800" b="0" dirty="0">
              <a:solidFill>
                <a:schemeClr val="tx1"/>
              </a:solidFill>
              <a:latin typeface="+mj-lt"/>
              <a:ea typeface="ＭＳ Ｐゴシック" charset="0"/>
              <a:cs typeface="ＭＳ Ｐゴシック" charset="0"/>
            </a:endParaRPr>
          </a:p>
          <a:p>
            <a:pPr marL="45720" indent="0" eaLnBrk="1" hangingPunct="1">
              <a:buNone/>
            </a:pPr>
            <a:endParaRPr lang="en-US" sz="2800" dirty="0">
              <a:solidFill>
                <a:schemeClr val="tx1"/>
              </a:solidFill>
              <a:latin typeface="Century Gothic" charset="0"/>
              <a:ea typeface="ＭＳ Ｐゴシック" charset="0"/>
              <a:cs typeface="ＭＳ Ｐゴシック" charset="0"/>
            </a:endParaRPr>
          </a:p>
        </p:txBody>
      </p:sp>
      <p:pic>
        <p:nvPicPr>
          <p:cNvPr id="27653" name="Picture 9" descr="j033673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43836">
            <a:off x="1219200" y="381000"/>
            <a:ext cx="8382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419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endParaRPr lang="en-US" altLang="ja-JP" b="0" dirty="0" smtClean="0"/>
          </a:p>
          <a:p>
            <a:pPr marL="45720" indent="0" algn="ctr">
              <a:buNone/>
            </a:pPr>
            <a:endParaRPr lang="en-US" altLang="ja-JP" b="0" dirty="0"/>
          </a:p>
          <a:p>
            <a:pPr marL="45720" indent="0" algn="ctr">
              <a:buNone/>
            </a:pPr>
            <a:endParaRPr lang="en-US" altLang="ja-JP" b="0" dirty="0" smtClean="0"/>
          </a:p>
          <a:p>
            <a:pPr marL="45720" indent="0" algn="ctr">
              <a:buNone/>
            </a:pPr>
            <a:endParaRPr lang="en-US" altLang="ja-JP" b="0" dirty="0"/>
          </a:p>
          <a:p>
            <a:pPr marL="45720" indent="0" algn="ctr">
              <a:buNone/>
            </a:pPr>
            <a:endParaRPr lang="en-US" altLang="ja-JP" b="0" dirty="0" smtClean="0"/>
          </a:p>
          <a:p>
            <a:pPr marL="45720" indent="0" algn="ctr">
              <a:buNone/>
            </a:pPr>
            <a:endParaRPr lang="en-US" altLang="ja-JP" b="0" dirty="0"/>
          </a:p>
          <a:p>
            <a:pPr marL="45720" indent="0" algn="ctr">
              <a:buNone/>
            </a:pPr>
            <a:endParaRPr lang="en-US" altLang="ja-JP" i="1" dirty="0"/>
          </a:p>
        </p:txBody>
      </p:sp>
      <p:sp>
        <p:nvSpPr>
          <p:cNvPr id="3" name="Title 2"/>
          <p:cNvSpPr>
            <a:spLocks noGrp="1"/>
          </p:cNvSpPr>
          <p:nvPr>
            <p:ph type="title"/>
          </p:nvPr>
        </p:nvSpPr>
        <p:spPr/>
        <p:txBody>
          <a:bodyPr/>
          <a:lstStyle/>
          <a:p>
            <a:r>
              <a:rPr lang="en-US" sz="3200" dirty="0" smtClean="0">
                <a:solidFill>
                  <a:srgbClr val="FFFFFF"/>
                </a:solidFill>
              </a:rPr>
              <a:t>Family, School, and Community Partnering (FSCP)</a:t>
            </a:r>
            <a:endParaRPr lang="en-US" sz="3200" dirty="0">
              <a:solidFill>
                <a:srgbClr val="FFFFFF"/>
              </a:solidFill>
            </a:endParaRPr>
          </a:p>
        </p:txBody>
      </p:sp>
      <p:sp>
        <p:nvSpPr>
          <p:cNvPr id="4" name="Title 1"/>
          <p:cNvSpPr txBox="1">
            <a:spLocks/>
          </p:cNvSpPr>
          <p:nvPr/>
        </p:nvSpPr>
        <p:spPr bwMode="auto">
          <a:xfrm>
            <a:off x="524933" y="1896533"/>
            <a:ext cx="8237327" cy="2895600"/>
          </a:xfrm>
          <a:prstGeom prst="rect">
            <a:avLst/>
          </a:prstGeom>
          <a:solidFill>
            <a:srgbClr val="785F55"/>
          </a:solidFill>
          <a:ln>
            <a:miter lim="800000"/>
            <a:headEnd/>
            <a:tailEnd/>
          </a:ln>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pPr>
              <a:defRPr/>
            </a:pPr>
            <a:r>
              <a:rPr lang="en-US" sz="2800" dirty="0" smtClean="0">
                <a:solidFill>
                  <a:srgbClr val="EFE7D5"/>
                </a:solidFill>
                <a:ea typeface="ＭＳ Ｐゴシック" pitchFamily="34" charset="-128"/>
              </a:rPr>
              <a:t>Partner in Technology</a:t>
            </a:r>
          </a:p>
          <a:p>
            <a:pPr>
              <a:defRPr/>
            </a:pPr>
            <a:endParaRPr lang="en-US" sz="2800" dirty="0">
              <a:solidFill>
                <a:srgbClr val="EFE7D5"/>
              </a:solidFill>
              <a:ea typeface="ＭＳ Ｐゴシック" pitchFamily="34" charset="-128"/>
            </a:endParaRPr>
          </a:p>
          <a:p>
            <a:pPr marL="457200" indent="-457200" algn="l">
              <a:buFont typeface="Arial"/>
              <a:buChar char="•"/>
              <a:defRPr/>
            </a:pPr>
            <a:r>
              <a:rPr lang="en-US" sz="2800" i="1" dirty="0" smtClean="0">
                <a:solidFill>
                  <a:srgbClr val="EFE7D5"/>
                </a:solidFill>
                <a:ea typeface="ＭＳ Ｐゴシック" pitchFamily="34" charset="-128"/>
              </a:rPr>
              <a:t>Technology Partnering</a:t>
            </a:r>
          </a:p>
          <a:p>
            <a:pPr marL="457200" indent="-457200" algn="l">
              <a:buFont typeface="Arial"/>
              <a:buChar char="•"/>
              <a:defRPr/>
            </a:pPr>
            <a:r>
              <a:rPr lang="en-US" sz="2800" dirty="0" smtClean="0">
                <a:solidFill>
                  <a:srgbClr val="EFE7D5"/>
                </a:solidFill>
                <a:ea typeface="ＭＳ Ｐゴシック" pitchFamily="34" charset="-128"/>
              </a:rPr>
              <a:t>Adult Learning</a:t>
            </a:r>
          </a:p>
          <a:p>
            <a:pPr marL="457200" indent="-457200" algn="l">
              <a:buFont typeface="Arial"/>
              <a:buChar char="•"/>
              <a:defRPr/>
            </a:pPr>
            <a:r>
              <a:rPr lang="en-US" sz="2800" dirty="0" smtClean="0">
                <a:solidFill>
                  <a:srgbClr val="EFE7D5"/>
                </a:solidFill>
                <a:ea typeface="ＭＳ Ｐゴシック" pitchFamily="34" charset="-128"/>
              </a:rPr>
              <a:t>Every Student</a:t>
            </a:r>
          </a:p>
          <a:p>
            <a:pPr marL="457200" indent="-457200" algn="l">
              <a:buFont typeface="Arial"/>
              <a:buChar char="•"/>
              <a:defRPr/>
            </a:pPr>
            <a:r>
              <a:rPr lang="en-US" sz="2800" dirty="0" smtClean="0">
                <a:solidFill>
                  <a:srgbClr val="EFE7D5"/>
                </a:solidFill>
                <a:ea typeface="ＭＳ Ｐゴシック" pitchFamily="34" charset="-128"/>
              </a:rPr>
              <a:t>Multiple Options </a:t>
            </a:r>
          </a:p>
        </p:txBody>
      </p:sp>
      <p:sp>
        <p:nvSpPr>
          <p:cNvPr id="5" name="TextBox 4"/>
          <p:cNvSpPr txBox="1"/>
          <p:nvPr/>
        </p:nvSpPr>
        <p:spPr>
          <a:xfrm>
            <a:off x="1" y="5203149"/>
            <a:ext cx="9144000" cy="1508105"/>
          </a:xfrm>
          <a:prstGeom prst="rect">
            <a:avLst/>
          </a:prstGeom>
          <a:noFill/>
        </p:spPr>
        <p:txBody>
          <a:bodyPr wrap="square" rtlCol="0">
            <a:spAutoFit/>
          </a:bodyPr>
          <a:lstStyle/>
          <a:p>
            <a:pPr algn="ctr"/>
            <a:r>
              <a:rPr lang="en-US" sz="2400" i="1" dirty="0" smtClean="0"/>
              <a:t>From more online course and e-textbooks to the increased use of mobile devices within instruction and digital tools to support improved parent-teacher communication…  </a:t>
            </a:r>
          </a:p>
          <a:p>
            <a:pPr algn="ctr"/>
            <a:r>
              <a:rPr lang="en-US" sz="2000" dirty="0" smtClean="0"/>
              <a:t>(Schoolwires and Project Tomorrow, 2013)</a:t>
            </a:r>
            <a:endParaRPr lang="en-US" sz="2000" dirty="0"/>
          </a:p>
        </p:txBody>
      </p:sp>
    </p:spTree>
    <p:extLst>
      <p:ext uri="{BB962C8B-B14F-4D97-AF65-F5344CB8AC3E}">
        <p14:creationId xmlns:p14="http://schemas.microsoft.com/office/powerpoint/2010/main" val="714456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152400" y="56965"/>
            <a:ext cx="8991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3600" dirty="0" smtClean="0">
                <a:solidFill>
                  <a:schemeClr val="bg1"/>
                </a:solidFill>
                <a:latin typeface="Museo"/>
                <a:cs typeface="Museo"/>
              </a:rPr>
              <a:t>Align Technology Partnering with National Standards For Family-School Partnerships</a:t>
            </a:r>
            <a:r>
              <a:rPr lang="en-US" sz="3600" dirty="0" smtClean="0">
                <a:solidFill>
                  <a:schemeClr val="bg2">
                    <a:lumMod val="60000"/>
                    <a:lumOff val="40000"/>
                  </a:schemeClr>
                </a:solidFill>
                <a:latin typeface="Museo"/>
                <a:cs typeface="Museo"/>
              </a:rPr>
              <a:t> </a:t>
            </a:r>
            <a:endParaRPr lang="en-US" sz="3600" dirty="0" smtClean="0">
              <a:latin typeface="Museo"/>
              <a:cs typeface="Museo"/>
            </a:endParaRPr>
          </a:p>
          <a:p>
            <a:pPr algn="ctr" eaLnBrk="1" hangingPunct="1"/>
            <a:endParaRPr lang="en-US" dirty="0">
              <a:latin typeface="Palatino Linotype" pitchFamily="18" charset="0"/>
              <a:cs typeface="Arial" pitchFamily="34" charset="0"/>
            </a:endParaRPr>
          </a:p>
        </p:txBody>
      </p:sp>
      <p:pic>
        <p:nvPicPr>
          <p:cNvPr id="10" name="Picture 9" descr="eviden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2200"/>
            <a:ext cx="2319867" cy="2388985"/>
          </a:xfrm>
          <a:prstGeom prst="rect">
            <a:avLst/>
          </a:prstGeom>
        </p:spPr>
      </p:pic>
      <p:sp>
        <p:nvSpPr>
          <p:cNvPr id="2" name="TextBox 1"/>
          <p:cNvSpPr txBox="1"/>
          <p:nvPr/>
        </p:nvSpPr>
        <p:spPr>
          <a:xfrm>
            <a:off x="2523067" y="1660097"/>
            <a:ext cx="6404479" cy="5078314"/>
          </a:xfrm>
          <a:prstGeom prst="rect">
            <a:avLst/>
          </a:prstGeom>
          <a:noFill/>
        </p:spPr>
        <p:txBody>
          <a:bodyPr wrap="square" rtlCol="0">
            <a:spAutoFit/>
          </a:bodyPr>
          <a:lstStyle/>
          <a:p>
            <a:pPr>
              <a:buFontTx/>
              <a:buNone/>
            </a:pPr>
            <a:r>
              <a:rPr lang="en-US" sz="2800" b="1" dirty="0">
                <a:solidFill>
                  <a:srgbClr val="5C6670"/>
                </a:solidFill>
                <a:ea typeface="ＭＳ Ｐゴシック" pitchFamily="34" charset="-128"/>
              </a:rPr>
              <a:t>National Standards for Family-School Partnerships (National PTA</a:t>
            </a:r>
            <a:r>
              <a:rPr lang="en-US" sz="2800" b="1" dirty="0" smtClean="0">
                <a:solidFill>
                  <a:srgbClr val="5C6670"/>
                </a:solidFill>
                <a:ea typeface="ＭＳ Ｐゴシック" pitchFamily="34" charset="-128"/>
              </a:rPr>
              <a:t>, 2008)</a:t>
            </a:r>
            <a:endParaRPr lang="en-US" b="1" dirty="0" smtClean="0">
              <a:solidFill>
                <a:srgbClr val="5C6670"/>
              </a:solidFill>
              <a:ea typeface="ＭＳ Ｐゴシック" pitchFamily="34" charset="-128"/>
            </a:endParaRPr>
          </a:p>
          <a:p>
            <a:pPr>
              <a:buFontTx/>
              <a:buNone/>
            </a:pPr>
            <a:endParaRPr lang="en-US" b="1" dirty="0">
              <a:solidFill>
                <a:srgbClr val="5C6670"/>
              </a:solidFill>
              <a:ea typeface="ＭＳ Ｐゴシック" pitchFamily="34" charset="-128"/>
            </a:endParaRPr>
          </a:p>
          <a:p>
            <a:pPr marL="457200" indent="-457200">
              <a:buFont typeface="Arial"/>
              <a:buChar char="•"/>
            </a:pPr>
            <a:r>
              <a:rPr lang="en-US" sz="2800" dirty="0">
                <a:solidFill>
                  <a:srgbClr val="5C6670"/>
                </a:solidFill>
                <a:ea typeface="ＭＳ Ｐゴシック" pitchFamily="34" charset="-128"/>
              </a:rPr>
              <a:t>Welcoming All Families</a:t>
            </a:r>
          </a:p>
          <a:p>
            <a:pPr marL="457200" indent="-457200">
              <a:buFont typeface="Arial"/>
              <a:buChar char="•"/>
            </a:pPr>
            <a:r>
              <a:rPr lang="en-US" sz="2800" dirty="0">
                <a:solidFill>
                  <a:srgbClr val="5C6670"/>
                </a:solidFill>
                <a:ea typeface="ＭＳ Ｐゴシック" pitchFamily="34" charset="-128"/>
              </a:rPr>
              <a:t>Communicating Effectively</a:t>
            </a:r>
          </a:p>
          <a:p>
            <a:pPr marL="457200" indent="-457200">
              <a:buFont typeface="Arial"/>
              <a:buChar char="•"/>
            </a:pPr>
            <a:r>
              <a:rPr lang="en-US" sz="2800" dirty="0">
                <a:solidFill>
                  <a:srgbClr val="5C6670"/>
                </a:solidFill>
                <a:ea typeface="ＭＳ Ｐゴシック" pitchFamily="34" charset="-128"/>
              </a:rPr>
              <a:t>Supporting Student Success</a:t>
            </a:r>
          </a:p>
          <a:p>
            <a:pPr marL="457200" indent="-457200">
              <a:buFont typeface="Arial"/>
              <a:buChar char="•"/>
            </a:pPr>
            <a:r>
              <a:rPr lang="en-US" sz="2800" dirty="0">
                <a:solidFill>
                  <a:srgbClr val="5C6670"/>
                </a:solidFill>
                <a:ea typeface="ＭＳ Ｐゴシック" pitchFamily="34" charset="-128"/>
              </a:rPr>
              <a:t>Speaking Up for Every Child</a:t>
            </a:r>
          </a:p>
          <a:p>
            <a:pPr marL="457200" indent="-457200">
              <a:buFont typeface="Arial"/>
              <a:buChar char="•"/>
            </a:pPr>
            <a:r>
              <a:rPr lang="en-US" sz="2800" dirty="0">
                <a:solidFill>
                  <a:srgbClr val="5C6670"/>
                </a:solidFill>
                <a:ea typeface="ＭＳ Ｐゴシック" pitchFamily="34" charset="-128"/>
              </a:rPr>
              <a:t>Sharing Power</a:t>
            </a:r>
          </a:p>
          <a:p>
            <a:pPr marL="457200" indent="-457200">
              <a:buFont typeface="Arial"/>
              <a:buChar char="•"/>
            </a:pPr>
            <a:r>
              <a:rPr lang="en-US" sz="2800" dirty="0">
                <a:solidFill>
                  <a:srgbClr val="5C6670"/>
                </a:solidFill>
                <a:ea typeface="ＭＳ Ｐゴシック" pitchFamily="34" charset="-128"/>
              </a:rPr>
              <a:t>Collaborating with </a:t>
            </a:r>
            <a:r>
              <a:rPr lang="en-US" sz="2800" dirty="0" smtClean="0">
                <a:solidFill>
                  <a:srgbClr val="5C6670"/>
                </a:solidFill>
                <a:ea typeface="ＭＳ Ｐゴシック" pitchFamily="34" charset="-128"/>
              </a:rPr>
              <a:t>Community</a:t>
            </a:r>
          </a:p>
          <a:p>
            <a:pPr marL="457200" indent="-457200">
              <a:buFont typeface="Arial"/>
              <a:buChar char="•"/>
            </a:pPr>
            <a:endParaRPr lang="en-US" sz="2800" dirty="0">
              <a:solidFill>
                <a:schemeClr val="accent1">
                  <a:lumMod val="50000"/>
                </a:schemeClr>
              </a:solidFill>
              <a:ea typeface="ＭＳ Ｐゴシック" pitchFamily="34" charset="-128"/>
            </a:endParaRPr>
          </a:p>
          <a:p>
            <a:pPr>
              <a:buFontTx/>
              <a:buNone/>
            </a:pPr>
            <a:endParaRPr lang="en-US" b="1" dirty="0">
              <a:solidFill>
                <a:srgbClr val="FAAB67"/>
              </a:solidFill>
              <a:ea typeface="ＭＳ Ｐゴシック" pitchFamily="34" charset="-128"/>
            </a:endParaRPr>
          </a:p>
          <a:p>
            <a:pPr>
              <a:buFontTx/>
              <a:buNone/>
            </a:pPr>
            <a:endParaRPr lang="en-US" b="1" dirty="0">
              <a:solidFill>
                <a:srgbClr val="FAAB67"/>
              </a:solidFill>
              <a:ea typeface="ＭＳ Ｐゴシック" pitchFamily="34" charset="-128"/>
            </a:endParaRPr>
          </a:p>
          <a:p>
            <a:pPr>
              <a:buFontTx/>
              <a:buNone/>
            </a:pPr>
            <a:endParaRPr lang="en-US" b="1" dirty="0">
              <a:solidFill>
                <a:srgbClr val="FAAB67"/>
              </a:solidFill>
              <a:ea typeface="ＭＳ Ｐゴシック" pitchFamily="34" charset="-128"/>
            </a:endParaRPr>
          </a:p>
        </p:txBody>
      </p:sp>
      <p:sp>
        <p:nvSpPr>
          <p:cNvPr id="4" name="Content Placeholder 3"/>
          <p:cNvSpPr>
            <a:spLocks noGrp="1"/>
          </p:cNvSpPr>
          <p:nvPr>
            <p:ph idx="1"/>
          </p:nvPr>
        </p:nvSpPr>
        <p:spPr/>
        <p:txBody>
          <a:bodyPr/>
          <a:lstStyle/>
          <a:p>
            <a:pPr marL="45720" indent="0">
              <a:buNone/>
            </a:pPr>
            <a:r>
              <a:rPr lang="en-US" dirty="0" smtClean="0"/>
              <a:t>  </a:t>
            </a:r>
            <a:endParaRPr lang="en-US" dirty="0"/>
          </a:p>
        </p:txBody>
      </p:sp>
    </p:spTree>
    <p:extLst>
      <p:ext uri="{BB962C8B-B14F-4D97-AF65-F5344CB8AC3E}">
        <p14:creationId xmlns:p14="http://schemas.microsoft.com/office/powerpoint/2010/main" val="823187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8381260" cy="897220"/>
          </a:xfrm>
        </p:spPr>
        <p:txBody>
          <a:bodyPr/>
          <a:lstStyle/>
          <a:p>
            <a:r>
              <a:rPr lang="en-US" dirty="0" smtClean="0"/>
              <a:t>Technology Partnering</a:t>
            </a:r>
            <a:endParaRPr lang="en-US" dirty="0"/>
          </a:p>
        </p:txBody>
      </p:sp>
      <p:sp>
        <p:nvSpPr>
          <p:cNvPr id="10" name="Content Placeholder 9"/>
          <p:cNvSpPr>
            <a:spLocks noGrp="1"/>
          </p:cNvSpPr>
          <p:nvPr>
            <p:ph idx="1"/>
          </p:nvPr>
        </p:nvSpPr>
        <p:spPr>
          <a:xfrm>
            <a:off x="380999" y="1735667"/>
            <a:ext cx="8607779" cy="4390812"/>
          </a:xfrm>
        </p:spPr>
        <p:txBody>
          <a:bodyPr/>
          <a:lstStyle/>
          <a:p>
            <a:r>
              <a:rPr lang="en-US" i="1" dirty="0" smtClean="0"/>
              <a:t>Technology Partnering is </a:t>
            </a:r>
            <a:r>
              <a:rPr lang="en-US" b="0" dirty="0" smtClean="0"/>
              <a:t>ensuring </a:t>
            </a:r>
            <a:r>
              <a:rPr lang="en-US" b="0" dirty="0"/>
              <a:t>the best possible fit for using technology between school, home, and community </a:t>
            </a:r>
            <a:r>
              <a:rPr lang="en-US" b="0" dirty="0" smtClean="0"/>
              <a:t>to support </a:t>
            </a:r>
            <a:r>
              <a:rPr lang="en-US" b="0" dirty="0"/>
              <a:t>every </a:t>
            </a:r>
            <a:r>
              <a:rPr lang="en-US" b="0" dirty="0" smtClean="0"/>
              <a:t>student’s learning. </a:t>
            </a:r>
          </a:p>
          <a:p>
            <a:r>
              <a:rPr lang="en-US" b="0" dirty="0" smtClean="0"/>
              <a:t>This can include such communication as sharing </a:t>
            </a:r>
            <a:r>
              <a:rPr lang="en-US" b="0" dirty="0"/>
              <a:t>“apps”, information system access – parent portals, virtual classrooms, texting, emailing, voice messaging, class and school websites, conference calling, </a:t>
            </a:r>
            <a:r>
              <a:rPr lang="en-US" b="0" dirty="0" smtClean="0"/>
              <a:t>webinars</a:t>
            </a:r>
          </a:p>
          <a:p>
            <a:r>
              <a:rPr lang="en-US" b="0" dirty="0" smtClean="0"/>
              <a:t> </a:t>
            </a:r>
            <a:r>
              <a:rPr lang="en-US" b="0" dirty="0"/>
              <a:t>E</a:t>
            </a:r>
            <a:r>
              <a:rPr lang="en-US" b="0" dirty="0" smtClean="0"/>
              <a:t>ffective partnering usually </a:t>
            </a:r>
            <a:r>
              <a:rPr lang="en-US" b="0" dirty="0"/>
              <a:t>includes </a:t>
            </a:r>
            <a:r>
              <a:rPr lang="en-US" b="0" dirty="0" smtClean="0"/>
              <a:t>needs assessment, </a:t>
            </a:r>
            <a:r>
              <a:rPr lang="en-US" b="0" dirty="0"/>
              <a:t>instructional and support options, and ongoing monitoring of </a:t>
            </a:r>
            <a:r>
              <a:rPr lang="en-US" b="0" dirty="0" smtClean="0"/>
              <a:t>effectiveness</a:t>
            </a:r>
          </a:p>
          <a:p>
            <a:r>
              <a:rPr lang="en-US" b="0" dirty="0" smtClean="0"/>
              <a:t>Technology continues to evolve and partnering must continually reflect this evolution. </a:t>
            </a:r>
            <a:endParaRPr lang="en-US" b="0" dirty="0"/>
          </a:p>
          <a:p>
            <a:endParaRPr lang="en-US" b="0" dirty="0"/>
          </a:p>
        </p:txBody>
      </p:sp>
      <p:pic>
        <p:nvPicPr>
          <p:cNvPr id="11" name="Content Placeholder 5"/>
          <p:cNvPicPr>
            <a:picLocks/>
          </p:cNvPicPr>
          <p:nvPr/>
        </p:nvPicPr>
        <p:blipFill rotWithShape="1">
          <a:blip r:embed="rId3">
            <a:extLst>
              <a:ext uri="{28A0092B-C50C-407E-A947-70E740481C1C}">
                <a14:useLocalDpi xmlns:a14="http://schemas.microsoft.com/office/drawing/2010/main" val="0"/>
              </a:ext>
            </a:extLst>
          </a:blip>
          <a:srcRect l="-22462" r="-22462"/>
          <a:stretch/>
        </p:blipFill>
        <p:spPr>
          <a:xfrm>
            <a:off x="7676444" y="470931"/>
            <a:ext cx="874889" cy="705555"/>
          </a:xfrm>
          <a:prstGeom prst="rect">
            <a:avLst/>
          </a:prstGeom>
        </p:spPr>
      </p:pic>
    </p:spTree>
    <p:extLst>
      <p:ext uri="{BB962C8B-B14F-4D97-AF65-F5344CB8AC3E}">
        <p14:creationId xmlns:p14="http://schemas.microsoft.com/office/powerpoint/2010/main" val="999261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Partnering</a:t>
            </a:r>
          </a:p>
        </p:txBody>
      </p:sp>
      <p:sp>
        <p:nvSpPr>
          <p:cNvPr id="10" name="Content Placeholder 9"/>
          <p:cNvSpPr>
            <a:spLocks noGrp="1"/>
          </p:cNvSpPr>
          <p:nvPr>
            <p:ph idx="1"/>
          </p:nvPr>
        </p:nvSpPr>
        <p:spPr>
          <a:xfrm>
            <a:off x="155223" y="1594556"/>
            <a:ext cx="8833556" cy="4531923"/>
          </a:xfrm>
        </p:spPr>
        <p:txBody>
          <a:bodyPr/>
          <a:lstStyle/>
          <a:p>
            <a:pPr marL="45720" indent="0" algn="ctr">
              <a:buNone/>
            </a:pPr>
            <a:r>
              <a:rPr lang="en-US" dirty="0" smtClean="0"/>
              <a:t>Guiding Principles</a:t>
            </a:r>
          </a:p>
          <a:p>
            <a:r>
              <a:rPr lang="en-US" sz="2000" b="0" dirty="0" smtClean="0"/>
              <a:t>Adapting tiered partnering tools must include multiple options for use, including technology when available and appropriate. </a:t>
            </a:r>
          </a:p>
          <a:p>
            <a:pPr marL="45720" indent="0">
              <a:buNone/>
            </a:pPr>
            <a:endParaRPr lang="en-US" sz="2000" b="0" dirty="0" smtClean="0"/>
          </a:p>
          <a:p>
            <a:r>
              <a:rPr lang="en-US" sz="2000" b="0" dirty="0" smtClean="0"/>
              <a:t>Each district and school community is unique in technology philosophy, access, platforms, policies, procedures,</a:t>
            </a:r>
            <a:r>
              <a:rPr lang="en-US" sz="2000" b="0" dirty="0"/>
              <a:t> </a:t>
            </a:r>
            <a:r>
              <a:rPr lang="en-US" sz="2000" b="0" dirty="0" smtClean="0"/>
              <a:t>and  practices – thus these must be primary in any technology considerations.</a:t>
            </a:r>
          </a:p>
          <a:p>
            <a:endParaRPr lang="en-US" sz="2000" b="0" dirty="0"/>
          </a:p>
          <a:p>
            <a:r>
              <a:rPr lang="en-US" sz="2000" b="0" dirty="0" smtClean="0"/>
              <a:t>Student learning is always the focus in technology partnering, but adult learning (educators, family members, community resources) must also be considered – there is a continuum of skills and accessibility and attitudes. </a:t>
            </a:r>
          </a:p>
          <a:p>
            <a:pPr marL="45720" indent="0">
              <a:buNone/>
            </a:pPr>
            <a:endParaRPr lang="en-US" sz="2000" b="0" dirty="0"/>
          </a:p>
          <a:p>
            <a:r>
              <a:rPr lang="en-US" sz="2000" b="0" dirty="0" smtClean="0"/>
              <a:t>It is important to consider how every educator student and  family can access/use technology successfully so as not to create a “new” opportunity gap. </a:t>
            </a:r>
          </a:p>
          <a:p>
            <a:pPr marL="45720" indent="0">
              <a:buNone/>
            </a:pPr>
            <a:r>
              <a:rPr lang="en-US" sz="1600" b="0" dirty="0" smtClean="0"/>
              <a:t>(National Center for Families Learning, 2014;  Paul, 2014; Schoolwires, 2013; Weiss, 2014)</a:t>
            </a:r>
            <a:endParaRPr lang="en-US" sz="1600" dirty="0"/>
          </a:p>
        </p:txBody>
      </p:sp>
      <p:pic>
        <p:nvPicPr>
          <p:cNvPr id="11" name="Content Placeholder 5"/>
          <p:cNvPicPr>
            <a:picLocks/>
          </p:cNvPicPr>
          <p:nvPr/>
        </p:nvPicPr>
        <p:blipFill rotWithShape="1">
          <a:blip r:embed="rId3">
            <a:extLst>
              <a:ext uri="{28A0092B-C50C-407E-A947-70E740481C1C}">
                <a14:useLocalDpi xmlns:a14="http://schemas.microsoft.com/office/drawing/2010/main" val="0"/>
              </a:ext>
            </a:extLst>
          </a:blip>
          <a:srcRect l="-22462" r="-22462"/>
          <a:stretch/>
        </p:blipFill>
        <p:spPr>
          <a:xfrm>
            <a:off x="7676444" y="484553"/>
            <a:ext cx="874889" cy="705555"/>
          </a:xfrm>
          <a:prstGeom prst="rect">
            <a:avLst/>
          </a:prstGeom>
        </p:spPr>
      </p:pic>
    </p:spTree>
    <p:extLst>
      <p:ext uri="{BB962C8B-B14F-4D97-AF65-F5344CB8AC3E}">
        <p14:creationId xmlns:p14="http://schemas.microsoft.com/office/powerpoint/2010/main" val="2136557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8381260" cy="880286"/>
          </a:xfrm>
        </p:spPr>
        <p:txBody>
          <a:bodyPr/>
          <a:lstStyle/>
          <a:p>
            <a:r>
              <a:rPr lang="en-US" dirty="0" smtClean="0"/>
              <a:t>Technology Partnering</a:t>
            </a:r>
            <a:endParaRPr lang="en-US" dirty="0"/>
          </a:p>
        </p:txBody>
      </p:sp>
      <p:sp>
        <p:nvSpPr>
          <p:cNvPr id="10" name="Content Placeholder 9"/>
          <p:cNvSpPr>
            <a:spLocks noGrp="1"/>
          </p:cNvSpPr>
          <p:nvPr>
            <p:ph idx="1"/>
          </p:nvPr>
        </p:nvSpPr>
        <p:spPr>
          <a:xfrm>
            <a:off x="380999" y="1719071"/>
            <a:ext cx="8607779" cy="4407408"/>
          </a:xfrm>
        </p:spPr>
        <p:txBody>
          <a:bodyPr/>
          <a:lstStyle/>
          <a:p>
            <a:pPr marL="45720" indent="0" algn="ctr">
              <a:buNone/>
            </a:pPr>
            <a:r>
              <a:rPr lang="en-US" sz="2800" dirty="0" smtClean="0"/>
              <a:t>Tips From the Field</a:t>
            </a:r>
          </a:p>
          <a:p>
            <a:pPr marL="45720" indent="0">
              <a:buNone/>
            </a:pPr>
            <a:r>
              <a:rPr lang="en-US" b="0" dirty="0" smtClean="0"/>
              <a:t>During online course and training contributions, Colorado families and educators have contributed the following ideas about effective technology partnering:</a:t>
            </a:r>
          </a:p>
          <a:p>
            <a:pPr marL="45720" indent="0">
              <a:buNone/>
            </a:pPr>
            <a:endParaRPr lang="en-US" b="0" dirty="0" smtClean="0"/>
          </a:p>
          <a:p>
            <a:r>
              <a:rPr lang="en-US" b="0" dirty="0"/>
              <a:t>Discuss this topic openly and frequently</a:t>
            </a:r>
          </a:p>
          <a:p>
            <a:r>
              <a:rPr lang="en-US" b="0" dirty="0" smtClean="0"/>
              <a:t>Gather </a:t>
            </a:r>
            <a:r>
              <a:rPr lang="en-US" b="0" dirty="0"/>
              <a:t>data about what is used and what is needed.</a:t>
            </a:r>
          </a:p>
          <a:p>
            <a:r>
              <a:rPr lang="en-US" b="0" dirty="0"/>
              <a:t>Think about community resources as partners – libraries, </a:t>
            </a:r>
            <a:r>
              <a:rPr lang="en-US" b="0" dirty="0" smtClean="0"/>
              <a:t>recreation </a:t>
            </a:r>
            <a:r>
              <a:rPr lang="en-US" b="0" dirty="0"/>
              <a:t>centers, businesses, day care centers. </a:t>
            </a:r>
          </a:p>
          <a:p>
            <a:r>
              <a:rPr lang="en-US" b="0" dirty="0"/>
              <a:t>Create an ongoing, multi-stakeholder work group to continually assess, implement and revise technology partnering venues </a:t>
            </a:r>
            <a:r>
              <a:rPr lang="en-US" b="0" dirty="0" smtClean="0"/>
              <a:t>       and </a:t>
            </a:r>
            <a:r>
              <a:rPr lang="en-US" b="0" dirty="0"/>
              <a:t>opportunities – this arena changes quickly! </a:t>
            </a:r>
          </a:p>
          <a:p>
            <a:pPr marL="45720" indent="0">
              <a:buNone/>
            </a:pPr>
            <a:endParaRPr lang="en-US" b="0" dirty="0" smtClean="0"/>
          </a:p>
          <a:p>
            <a:endParaRPr lang="en-US" dirty="0" smtClean="0"/>
          </a:p>
          <a:p>
            <a:pPr marL="45720" indent="0">
              <a:buNone/>
            </a:pPr>
            <a:endParaRPr lang="en-US" dirty="0"/>
          </a:p>
          <a:p>
            <a:endParaRPr lang="en-US" dirty="0"/>
          </a:p>
        </p:txBody>
      </p:sp>
      <p:pic>
        <p:nvPicPr>
          <p:cNvPr id="11" name="Content Placeholder 5"/>
          <p:cNvPicPr>
            <a:picLocks/>
          </p:cNvPicPr>
          <p:nvPr/>
        </p:nvPicPr>
        <p:blipFill rotWithShape="1">
          <a:blip r:embed="rId3">
            <a:extLst>
              <a:ext uri="{28A0092B-C50C-407E-A947-70E740481C1C}">
                <a14:useLocalDpi xmlns:a14="http://schemas.microsoft.com/office/drawing/2010/main" val="0"/>
              </a:ext>
            </a:extLst>
          </a:blip>
          <a:srcRect l="-22462" r="-22462"/>
          <a:stretch/>
        </p:blipFill>
        <p:spPr>
          <a:xfrm>
            <a:off x="7676444" y="530578"/>
            <a:ext cx="874889" cy="705555"/>
          </a:xfrm>
          <a:prstGeom prst="rect">
            <a:avLst/>
          </a:prstGeom>
        </p:spPr>
      </p:pic>
    </p:spTree>
    <p:extLst>
      <p:ext uri="{BB962C8B-B14F-4D97-AF65-F5344CB8AC3E}">
        <p14:creationId xmlns:p14="http://schemas.microsoft.com/office/powerpoint/2010/main" val="2883666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457447"/>
            <a:ext cx="8381260" cy="795620"/>
          </a:xfrm>
        </p:spPr>
        <p:txBody>
          <a:bodyPr/>
          <a:lstStyle/>
          <a:p>
            <a:r>
              <a:rPr lang="en-US" dirty="0" smtClean="0"/>
              <a:t>Technology Partnering</a:t>
            </a:r>
            <a:endParaRPr lang="en-US" dirty="0"/>
          </a:p>
        </p:txBody>
      </p:sp>
      <p:sp>
        <p:nvSpPr>
          <p:cNvPr id="10" name="Content Placeholder 9"/>
          <p:cNvSpPr>
            <a:spLocks noGrp="1"/>
          </p:cNvSpPr>
          <p:nvPr>
            <p:ph idx="1"/>
          </p:nvPr>
        </p:nvSpPr>
        <p:spPr>
          <a:xfrm>
            <a:off x="380999" y="1719071"/>
            <a:ext cx="8607779" cy="4407408"/>
          </a:xfrm>
        </p:spPr>
        <p:txBody>
          <a:bodyPr/>
          <a:lstStyle/>
          <a:p>
            <a:pPr marL="45720" indent="0" algn="ctr">
              <a:buNone/>
            </a:pPr>
            <a:r>
              <a:rPr lang="en-US" sz="2800" dirty="0" smtClean="0"/>
              <a:t> More Tips From the Field</a:t>
            </a:r>
          </a:p>
          <a:p>
            <a:pPr marL="45720" indent="0" algn="ctr">
              <a:buNone/>
            </a:pPr>
            <a:endParaRPr lang="en-US" sz="2800" dirty="0"/>
          </a:p>
          <a:p>
            <a:pPr lvl="0"/>
            <a:r>
              <a:rPr lang="en-US" b="0" dirty="0" smtClean="0"/>
              <a:t>Think about how individual classrooms can align effectively with an entire school – easier for families to learn similar systems and expectations.</a:t>
            </a:r>
          </a:p>
          <a:p>
            <a:pPr lvl="0"/>
            <a:r>
              <a:rPr lang="en-US" b="0" dirty="0" smtClean="0"/>
              <a:t>Consider families and students as key learners in the school’s “virtual classroom”. </a:t>
            </a:r>
          </a:p>
          <a:p>
            <a:pPr lvl="0"/>
            <a:r>
              <a:rPr lang="en-US" b="0" dirty="0" smtClean="0"/>
              <a:t>The “opportunity gap”, when there are socio-economic and language differences, needs to be closed as far as technology – adult learning is a priority; students need access and support in all “their worlds”. </a:t>
            </a:r>
            <a:endParaRPr lang="en-US" b="0" dirty="0"/>
          </a:p>
        </p:txBody>
      </p:sp>
      <p:pic>
        <p:nvPicPr>
          <p:cNvPr id="11" name="Content Placeholder 5"/>
          <p:cNvPicPr>
            <a:picLocks/>
          </p:cNvPicPr>
          <p:nvPr/>
        </p:nvPicPr>
        <p:blipFill rotWithShape="1">
          <a:blip r:embed="rId3">
            <a:extLst>
              <a:ext uri="{28A0092B-C50C-407E-A947-70E740481C1C}">
                <a14:useLocalDpi xmlns:a14="http://schemas.microsoft.com/office/drawing/2010/main" val="0"/>
              </a:ext>
            </a:extLst>
          </a:blip>
          <a:srcRect l="-22462" r="-22462"/>
          <a:stretch/>
        </p:blipFill>
        <p:spPr>
          <a:xfrm>
            <a:off x="7676444" y="457447"/>
            <a:ext cx="874889" cy="705555"/>
          </a:xfrm>
          <a:prstGeom prst="rect">
            <a:avLst/>
          </a:prstGeom>
        </p:spPr>
      </p:pic>
    </p:spTree>
    <p:extLst>
      <p:ext uri="{BB962C8B-B14F-4D97-AF65-F5344CB8AC3E}">
        <p14:creationId xmlns:p14="http://schemas.microsoft.com/office/powerpoint/2010/main" val="30332047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23809"/>
            <a:ext cx="8381260" cy="761753"/>
          </a:xfrm>
        </p:spPr>
        <p:txBody>
          <a:bodyPr/>
          <a:lstStyle/>
          <a:p>
            <a:r>
              <a:rPr lang="en-US" dirty="0" smtClean="0"/>
              <a:t>Technology Partnering</a:t>
            </a:r>
            <a:endParaRPr lang="en-US" dirty="0"/>
          </a:p>
        </p:txBody>
      </p:sp>
      <p:sp>
        <p:nvSpPr>
          <p:cNvPr id="10" name="Content Placeholder 9"/>
          <p:cNvSpPr>
            <a:spLocks noGrp="1"/>
          </p:cNvSpPr>
          <p:nvPr>
            <p:ph idx="1"/>
          </p:nvPr>
        </p:nvSpPr>
        <p:spPr>
          <a:xfrm>
            <a:off x="380999" y="1719071"/>
            <a:ext cx="8607779" cy="4407408"/>
          </a:xfrm>
        </p:spPr>
        <p:txBody>
          <a:bodyPr/>
          <a:lstStyle/>
          <a:p>
            <a:pPr marL="45720" indent="0" algn="ctr">
              <a:buNone/>
            </a:pPr>
            <a:r>
              <a:rPr lang="en-US" sz="2800" dirty="0" smtClean="0"/>
              <a:t> More Tips From the Field</a:t>
            </a:r>
          </a:p>
          <a:p>
            <a:pPr lvl="0"/>
            <a:r>
              <a:rPr lang="en-US" b="0" dirty="0"/>
              <a:t>Ask students to help share learning with others through texts, emails, website development; copy them on texts and emails as much as is appropriate. </a:t>
            </a:r>
          </a:p>
          <a:p>
            <a:pPr lvl="0"/>
            <a:r>
              <a:rPr lang="en-US" b="0" dirty="0"/>
              <a:t>Know that almost every family has access to a smart phone – think about apps and texts to share data, learning, and ask for feedback.</a:t>
            </a:r>
          </a:p>
          <a:p>
            <a:pPr lvl="0"/>
            <a:r>
              <a:rPr lang="en-US" b="0" dirty="0"/>
              <a:t>Think about how to make all technology two-way, important to be always hearing from families and other stakeholders.</a:t>
            </a:r>
          </a:p>
          <a:p>
            <a:pPr lvl="0"/>
            <a:r>
              <a:rPr lang="en-US" b="0" dirty="0"/>
              <a:t>Think about </a:t>
            </a:r>
            <a:r>
              <a:rPr lang="en-US" b="0" dirty="0" smtClean="0"/>
              <a:t>websites/texts </a:t>
            </a:r>
            <a:r>
              <a:rPr lang="en-US" b="0" dirty="0"/>
              <a:t>for </a:t>
            </a:r>
            <a:r>
              <a:rPr lang="en-US" b="0" dirty="0" smtClean="0"/>
              <a:t>posting learning summaries          and  </a:t>
            </a:r>
            <a:r>
              <a:rPr lang="en-US" b="0" dirty="0"/>
              <a:t>homework help and tips, asking students and their families for input as to what might be most </a:t>
            </a:r>
            <a:r>
              <a:rPr lang="en-US" b="0" dirty="0" smtClean="0"/>
              <a:t>useful.</a:t>
            </a:r>
            <a:endParaRPr lang="en-US" b="0" dirty="0"/>
          </a:p>
          <a:p>
            <a:pPr marL="45720" indent="0" algn="ctr">
              <a:buNone/>
            </a:pPr>
            <a:endParaRPr lang="en-US" dirty="0"/>
          </a:p>
        </p:txBody>
      </p:sp>
      <p:pic>
        <p:nvPicPr>
          <p:cNvPr id="11" name="Content Placeholder 5"/>
          <p:cNvPicPr>
            <a:picLocks/>
          </p:cNvPicPr>
          <p:nvPr/>
        </p:nvPicPr>
        <p:blipFill rotWithShape="1">
          <a:blip r:embed="rId3">
            <a:extLst>
              <a:ext uri="{28A0092B-C50C-407E-A947-70E740481C1C}">
                <a14:useLocalDpi xmlns:a14="http://schemas.microsoft.com/office/drawing/2010/main" val="0"/>
              </a:ext>
            </a:extLst>
          </a:blip>
          <a:srcRect l="-22462" r="-22462"/>
          <a:stretch/>
        </p:blipFill>
        <p:spPr>
          <a:xfrm>
            <a:off x="7676444" y="380007"/>
            <a:ext cx="874889" cy="705555"/>
          </a:xfrm>
          <a:prstGeom prst="rect">
            <a:avLst/>
          </a:prstGeom>
        </p:spPr>
      </p:pic>
    </p:spTree>
    <p:extLst>
      <p:ext uri="{BB962C8B-B14F-4D97-AF65-F5344CB8AC3E}">
        <p14:creationId xmlns:p14="http://schemas.microsoft.com/office/powerpoint/2010/main" val="29405009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1"/>
            <a:ext cx="8762260" cy="1016000"/>
          </a:xfrm>
        </p:spPr>
        <p:txBody>
          <a:bodyPr/>
          <a:lstStyle/>
          <a:p>
            <a:r>
              <a:rPr lang="en-US" dirty="0" smtClean="0">
                <a:latin typeface="Musee"/>
                <a:cs typeface="Musee"/>
              </a:rPr>
              <a:t> </a:t>
            </a:r>
            <a:r>
              <a:rPr lang="en-US" dirty="0"/>
              <a:t>Technology Partnering</a:t>
            </a:r>
            <a:endParaRPr lang="en-US" dirty="0">
              <a:latin typeface="Musee"/>
              <a:cs typeface="Musee"/>
            </a:endParaRPr>
          </a:p>
        </p:txBody>
      </p:sp>
      <p:sp>
        <p:nvSpPr>
          <p:cNvPr id="12" name="TextBox 11"/>
          <p:cNvSpPr txBox="1"/>
          <p:nvPr/>
        </p:nvSpPr>
        <p:spPr>
          <a:xfrm>
            <a:off x="0" y="1701800"/>
            <a:ext cx="9144000" cy="7448193"/>
          </a:xfrm>
          <a:prstGeom prst="rect">
            <a:avLst/>
          </a:prstGeom>
          <a:noFill/>
        </p:spPr>
        <p:txBody>
          <a:bodyPr wrap="square" rtlCol="0">
            <a:spAutoFit/>
          </a:bodyPr>
          <a:lstStyle/>
          <a:p>
            <a:pPr algn="ctr"/>
            <a:r>
              <a:rPr lang="en-US" sz="2800" b="1" dirty="0" smtClean="0"/>
              <a:t>Technology Sharing</a:t>
            </a:r>
            <a:endParaRPr lang="en-US" sz="2800" b="1" dirty="0"/>
          </a:p>
          <a:p>
            <a:pPr algn="ctr"/>
            <a:endParaRPr lang="en-US" dirty="0"/>
          </a:p>
          <a:p>
            <a:pPr marL="285750" indent="-285750">
              <a:buFont typeface="Arial"/>
              <a:buChar char="•"/>
            </a:pPr>
            <a:r>
              <a:rPr lang="en-US" dirty="0" smtClean="0"/>
              <a:t>Determine the essential guiding principles and structures for technology partnering for your site or situation. Follow and continually revise effectiveness.</a:t>
            </a:r>
          </a:p>
          <a:p>
            <a:endParaRPr lang="en-US" dirty="0"/>
          </a:p>
          <a:p>
            <a:pPr marL="285750" indent="-285750">
              <a:buFont typeface="Arial"/>
              <a:buChar char="•"/>
            </a:pPr>
            <a:r>
              <a:rPr lang="en-US" dirty="0" smtClean="0"/>
              <a:t>Include the classroom, school, and district.</a:t>
            </a:r>
          </a:p>
          <a:p>
            <a:endParaRPr lang="en-US" dirty="0"/>
          </a:p>
          <a:p>
            <a:pPr marL="285750" indent="-285750">
              <a:buFont typeface="Arial"/>
              <a:buChar char="•"/>
            </a:pPr>
            <a:r>
              <a:rPr lang="en-US" dirty="0" smtClean="0"/>
              <a:t>Include school staff, students, families, community resources.</a:t>
            </a:r>
          </a:p>
          <a:p>
            <a:endParaRPr lang="en-US" dirty="0"/>
          </a:p>
          <a:p>
            <a:pPr marL="285750" indent="-285750">
              <a:buFont typeface="Arial"/>
              <a:buChar char="•"/>
            </a:pPr>
            <a:r>
              <a:rPr lang="en-US" dirty="0" smtClean="0"/>
              <a:t>Ask the Following Questions:</a:t>
            </a:r>
          </a:p>
          <a:p>
            <a:pPr marL="742950" lvl="1" indent="-285750">
              <a:buFont typeface="Arial"/>
              <a:buChar char="•"/>
            </a:pPr>
            <a:r>
              <a:rPr lang="en-US" dirty="0" smtClean="0"/>
              <a:t>How can every student’s learning be supported?</a:t>
            </a:r>
          </a:p>
          <a:p>
            <a:pPr marL="742950" lvl="1" indent="-285750">
              <a:buFont typeface="Arial"/>
              <a:buChar char="•"/>
            </a:pPr>
            <a:r>
              <a:rPr lang="en-US" dirty="0" smtClean="0"/>
              <a:t>What is currently in place (apps, portals, texting, emails, websites, virtual classes etc.)?</a:t>
            </a:r>
          </a:p>
          <a:p>
            <a:pPr marL="742950" lvl="1" indent="-285750">
              <a:buFont typeface="Arial"/>
              <a:buChar char="•"/>
            </a:pPr>
            <a:r>
              <a:rPr lang="en-US" dirty="0" smtClean="0"/>
              <a:t>Who has what technology accessibility? Who needs what technology accessibility?</a:t>
            </a:r>
          </a:p>
          <a:p>
            <a:pPr marL="742950" lvl="1" indent="-285750">
              <a:buFont typeface="Arial"/>
              <a:buChar char="•"/>
            </a:pPr>
            <a:r>
              <a:rPr lang="en-US" dirty="0" smtClean="0"/>
              <a:t>Who has what knowledge and skills? Who needs what knowledge and skills?</a:t>
            </a:r>
          </a:p>
          <a:p>
            <a:pPr marL="742950" lvl="1" indent="-285750">
              <a:buFont typeface="Arial"/>
              <a:buChar char="•"/>
            </a:pPr>
            <a:r>
              <a:rPr lang="en-US" dirty="0" smtClean="0"/>
              <a:t>How can effective technology partnering happen for everyone?</a:t>
            </a:r>
          </a:p>
          <a:p>
            <a:pPr marL="742950" lvl="1" indent="-285750">
              <a:buFont typeface="Arial"/>
              <a:buChar char="•"/>
            </a:pPr>
            <a:r>
              <a:rPr lang="en-US" dirty="0" smtClean="0"/>
              <a:t>Who shares the responsibility for making it part of school culture?</a:t>
            </a:r>
          </a:p>
          <a:p>
            <a:pPr lvl="1"/>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a:p>
        </p:txBody>
      </p:sp>
      <p:sp>
        <p:nvSpPr>
          <p:cNvPr id="5" name="TextBox 4"/>
          <p:cNvSpPr txBox="1"/>
          <p:nvPr/>
        </p:nvSpPr>
        <p:spPr>
          <a:xfrm>
            <a:off x="10210800" y="4707467"/>
            <a:ext cx="184666" cy="369332"/>
          </a:xfrm>
          <a:prstGeom prst="rect">
            <a:avLst/>
          </a:prstGeom>
          <a:noFill/>
        </p:spPr>
        <p:txBody>
          <a:bodyPr wrap="none" rtlCol="0">
            <a:spAutoFit/>
          </a:bodyPr>
          <a:lstStyle/>
          <a:p>
            <a:endParaRPr lang="en-US" dirty="0"/>
          </a:p>
        </p:txBody>
      </p:sp>
      <p:pic>
        <p:nvPicPr>
          <p:cNvPr id="7" name="Content Placeholder 5"/>
          <p:cNvPicPr>
            <a:picLocks/>
          </p:cNvPicPr>
          <p:nvPr/>
        </p:nvPicPr>
        <p:blipFill rotWithShape="1">
          <a:blip r:embed="rId3">
            <a:extLst>
              <a:ext uri="{28A0092B-C50C-407E-A947-70E740481C1C}">
                <a14:useLocalDpi xmlns:a14="http://schemas.microsoft.com/office/drawing/2010/main" val="0"/>
              </a:ext>
            </a:extLst>
          </a:blip>
          <a:srcRect l="-22462" r="-22462"/>
          <a:stretch/>
        </p:blipFill>
        <p:spPr>
          <a:xfrm>
            <a:off x="7676444" y="351908"/>
            <a:ext cx="874889" cy="705555"/>
          </a:xfrm>
          <a:prstGeom prst="rect">
            <a:avLst/>
          </a:prstGeom>
        </p:spPr>
      </p:pic>
    </p:spTree>
    <p:extLst>
      <p:ext uri="{BB962C8B-B14F-4D97-AF65-F5344CB8AC3E}">
        <p14:creationId xmlns:p14="http://schemas.microsoft.com/office/powerpoint/2010/main" val="1236378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endParaRPr lang="en-US" altLang="ja-JP" b="0" dirty="0" smtClean="0"/>
          </a:p>
          <a:p>
            <a:pPr marL="45720" indent="0" algn="ctr">
              <a:buNone/>
            </a:pPr>
            <a:endParaRPr lang="en-US" altLang="ja-JP" b="0" dirty="0"/>
          </a:p>
          <a:p>
            <a:pPr marL="45720" indent="0" algn="ctr">
              <a:buNone/>
            </a:pPr>
            <a:endParaRPr lang="en-US" altLang="ja-JP" b="0" dirty="0" smtClean="0"/>
          </a:p>
          <a:p>
            <a:pPr marL="45720" indent="0" algn="ctr">
              <a:buNone/>
            </a:pPr>
            <a:endParaRPr lang="en-US" altLang="ja-JP" b="0" dirty="0"/>
          </a:p>
          <a:p>
            <a:pPr marL="45720" indent="0" algn="ctr">
              <a:buNone/>
            </a:pPr>
            <a:endParaRPr lang="en-US" altLang="ja-JP" b="0" dirty="0" smtClean="0"/>
          </a:p>
          <a:p>
            <a:pPr marL="45720" indent="0" algn="ctr">
              <a:buNone/>
            </a:pPr>
            <a:endParaRPr lang="en-US" altLang="ja-JP" b="0" dirty="0"/>
          </a:p>
          <a:p>
            <a:pPr marL="45720" indent="0" algn="ctr">
              <a:buNone/>
            </a:pPr>
            <a:endParaRPr lang="en-US" altLang="ja-JP" i="1" dirty="0"/>
          </a:p>
        </p:txBody>
      </p:sp>
      <p:sp>
        <p:nvSpPr>
          <p:cNvPr id="3" name="Title 2"/>
          <p:cNvSpPr>
            <a:spLocks noGrp="1"/>
          </p:cNvSpPr>
          <p:nvPr>
            <p:ph type="title"/>
          </p:nvPr>
        </p:nvSpPr>
        <p:spPr/>
        <p:txBody>
          <a:bodyPr/>
          <a:lstStyle/>
          <a:p>
            <a:r>
              <a:rPr lang="en-US" sz="3200" dirty="0" smtClean="0">
                <a:solidFill>
                  <a:srgbClr val="FFFFFF"/>
                </a:solidFill>
              </a:rPr>
              <a:t>Family, School, and Community Partnering (FSCP)</a:t>
            </a:r>
            <a:endParaRPr lang="en-US" sz="3200" dirty="0">
              <a:solidFill>
                <a:srgbClr val="FFFFFF"/>
              </a:solidFill>
            </a:endParaRPr>
          </a:p>
        </p:txBody>
      </p:sp>
      <p:sp>
        <p:nvSpPr>
          <p:cNvPr id="4" name="Title 1"/>
          <p:cNvSpPr txBox="1">
            <a:spLocks/>
          </p:cNvSpPr>
          <p:nvPr/>
        </p:nvSpPr>
        <p:spPr bwMode="auto">
          <a:xfrm>
            <a:off x="524933" y="1896533"/>
            <a:ext cx="8237327" cy="2895600"/>
          </a:xfrm>
          <a:prstGeom prst="rect">
            <a:avLst/>
          </a:prstGeom>
          <a:solidFill>
            <a:srgbClr val="785F55"/>
          </a:solidFill>
          <a:ln>
            <a:miter lim="800000"/>
            <a:headEnd/>
            <a:tailEnd/>
          </a:ln>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pPr>
              <a:defRPr/>
            </a:pPr>
            <a:r>
              <a:rPr lang="en-US" sz="2800" dirty="0" smtClean="0">
                <a:solidFill>
                  <a:srgbClr val="EFE7D5"/>
                </a:solidFill>
                <a:ea typeface="ＭＳ Ｐゴシック" pitchFamily="34" charset="-128"/>
              </a:rPr>
              <a:t>Know Multi-Tiered Partnering Tools and Supports</a:t>
            </a:r>
            <a:endParaRPr lang="en-US" sz="2800" dirty="0">
              <a:solidFill>
                <a:srgbClr val="EFE7D5"/>
              </a:solidFill>
              <a:ea typeface="ＭＳ Ｐゴシック" pitchFamily="34" charset="-128"/>
            </a:endParaRPr>
          </a:p>
          <a:p>
            <a:pPr algn="l">
              <a:defRPr/>
            </a:pPr>
            <a:r>
              <a:rPr lang="en-US" sz="2800" dirty="0" smtClean="0">
                <a:solidFill>
                  <a:srgbClr val="EFE7D5"/>
                </a:solidFill>
                <a:ea typeface="ＭＳ Ｐゴシック" pitchFamily="34" charset="-128"/>
              </a:rPr>
              <a:t>Universal – School</a:t>
            </a:r>
          </a:p>
          <a:p>
            <a:pPr algn="l">
              <a:defRPr/>
            </a:pPr>
            <a:r>
              <a:rPr lang="en-US" sz="2800" dirty="0" smtClean="0">
                <a:solidFill>
                  <a:srgbClr val="EFE7D5"/>
                </a:solidFill>
                <a:ea typeface="ＭＳ Ｐゴシック" pitchFamily="34" charset="-128"/>
              </a:rPr>
              <a:t>Universal – Classroom, Specialist</a:t>
            </a:r>
          </a:p>
          <a:p>
            <a:pPr algn="l">
              <a:defRPr/>
            </a:pPr>
            <a:r>
              <a:rPr lang="en-US" sz="2800" dirty="0" smtClean="0">
                <a:solidFill>
                  <a:srgbClr val="EFE7D5"/>
                </a:solidFill>
                <a:ea typeface="ＭＳ Ｐゴシック" pitchFamily="34" charset="-128"/>
              </a:rPr>
              <a:t>Targeted and Intensive</a:t>
            </a:r>
          </a:p>
          <a:p>
            <a:pPr algn="l">
              <a:defRPr/>
            </a:pPr>
            <a:r>
              <a:rPr lang="en-US" sz="2800" dirty="0" smtClean="0">
                <a:solidFill>
                  <a:srgbClr val="EFE7D5"/>
                </a:solidFill>
                <a:ea typeface="ＭＳ Ｐゴシック" pitchFamily="34" charset="-128"/>
              </a:rPr>
              <a:t>Special Education </a:t>
            </a:r>
          </a:p>
        </p:txBody>
      </p:sp>
      <p:sp>
        <p:nvSpPr>
          <p:cNvPr id="5" name="TextBox 4"/>
          <p:cNvSpPr txBox="1"/>
          <p:nvPr/>
        </p:nvSpPr>
        <p:spPr>
          <a:xfrm>
            <a:off x="381000" y="4927600"/>
            <a:ext cx="8734335" cy="1415772"/>
          </a:xfrm>
          <a:prstGeom prst="rect">
            <a:avLst/>
          </a:prstGeom>
          <a:noFill/>
        </p:spPr>
        <p:txBody>
          <a:bodyPr wrap="square" rtlCol="0">
            <a:spAutoFit/>
          </a:bodyPr>
          <a:lstStyle/>
          <a:p>
            <a:pPr algn="ctr"/>
            <a:r>
              <a:rPr lang="en-US" sz="2400" i="1" dirty="0"/>
              <a:t>Evidence, rational and quantifiable and transparent, is the truth the hand can </a:t>
            </a:r>
            <a:r>
              <a:rPr lang="en-US" sz="2400" i="1" dirty="0" smtClean="0"/>
              <a:t>touch.</a:t>
            </a:r>
          </a:p>
          <a:p>
            <a:pPr algn="ctr"/>
            <a:r>
              <a:rPr lang="en-US" sz="2000" dirty="0" smtClean="0"/>
              <a:t>(</a:t>
            </a:r>
            <a:r>
              <a:rPr lang="en-US" sz="2000" dirty="0"/>
              <a:t>Lawrence-Lightfoot, 2003)</a:t>
            </a:r>
          </a:p>
          <a:p>
            <a:endParaRPr lang="en-US" dirty="0"/>
          </a:p>
        </p:txBody>
      </p:sp>
    </p:spTree>
    <p:extLst>
      <p:ext uri="{BB962C8B-B14F-4D97-AF65-F5344CB8AC3E}">
        <p14:creationId xmlns:p14="http://schemas.microsoft.com/office/powerpoint/2010/main" val="38439655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467" y="88900"/>
            <a:ext cx="8626793" cy="1321341"/>
          </a:xfrm>
        </p:spPr>
        <p:txBody>
          <a:bodyPr/>
          <a:lstStyle/>
          <a:p>
            <a:r>
              <a:rPr lang="en-US" dirty="0">
                <a:latin typeface="Museo Slab 500" pitchFamily="50" charset="0"/>
              </a:rPr>
              <a:t>CDE Strategic Goals:</a:t>
            </a:r>
            <a:br>
              <a:rPr lang="en-US" dirty="0">
                <a:latin typeface="Museo Slab 500" pitchFamily="50" charset="0"/>
              </a:rPr>
            </a:br>
            <a:r>
              <a:rPr lang="en-US" sz="2400" i="1" dirty="0">
                <a:latin typeface="Museo Slab 500" pitchFamily="50" charset="0"/>
                <a:cs typeface="Calibri"/>
              </a:rPr>
              <a:t>Every </a:t>
            </a:r>
            <a:r>
              <a:rPr lang="en-US" sz="2400" i="1" dirty="0" smtClean="0">
                <a:latin typeface="Museo Slab 500" pitchFamily="50" charset="0"/>
                <a:cs typeface="Calibri"/>
              </a:rPr>
              <a:t>Student Every </a:t>
            </a:r>
            <a:r>
              <a:rPr lang="en-US" sz="2400" i="1" dirty="0">
                <a:latin typeface="Museo Slab 500" pitchFamily="50" charset="0"/>
                <a:cs typeface="Calibri"/>
              </a:rPr>
              <a:t>Step of the Way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5200050"/>
              </p:ext>
            </p:extLst>
          </p:nvPr>
        </p:nvGraphicFramePr>
        <p:xfrm>
          <a:off x="381000" y="1938338"/>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3"/>
          <p:cNvGrpSpPr>
            <a:grpSpLocks/>
          </p:cNvGrpSpPr>
          <p:nvPr/>
        </p:nvGrpSpPr>
        <p:grpSpPr bwMode="auto">
          <a:xfrm>
            <a:off x="536233" y="3381375"/>
            <a:ext cx="355647" cy="722151"/>
            <a:chOff x="336" y="1296"/>
            <a:chExt cx="432" cy="864"/>
          </a:xfrm>
          <a:solidFill>
            <a:schemeClr val="accent1"/>
          </a:solidFill>
        </p:grpSpPr>
        <p:sp>
          <p:nvSpPr>
            <p:cNvPr id="7" name="Oval 54"/>
            <p:cNvSpPr>
              <a:spLocks noChangeArrowheads="1"/>
            </p:cNvSpPr>
            <p:nvPr/>
          </p:nvSpPr>
          <p:spPr bwMode="auto">
            <a:xfrm>
              <a:off x="432" y="1296"/>
              <a:ext cx="240" cy="240"/>
            </a:xfrm>
            <a:prstGeom prst="ellipse">
              <a:avLst/>
            </a:prstGeom>
            <a:grpFill/>
            <a:ln w="25400" algn="ctr">
              <a:solidFill>
                <a:schemeClr val="bg1"/>
              </a:solidFill>
              <a:round/>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8" name="Rectangle 55"/>
            <p:cNvSpPr>
              <a:spLocks noChangeArrowheads="1"/>
            </p:cNvSpPr>
            <p:nvPr/>
          </p:nvSpPr>
          <p:spPr bwMode="auto">
            <a:xfrm>
              <a:off x="336" y="1536"/>
              <a:ext cx="432" cy="288"/>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9" name="Rectangle 56"/>
            <p:cNvSpPr>
              <a:spLocks noChangeArrowheads="1"/>
            </p:cNvSpPr>
            <p:nvPr/>
          </p:nvSpPr>
          <p:spPr bwMode="auto">
            <a:xfrm>
              <a:off x="432" y="1824"/>
              <a:ext cx="240" cy="336"/>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10" name="Line 57"/>
            <p:cNvSpPr>
              <a:spLocks noChangeShapeType="1"/>
            </p:cNvSpPr>
            <p:nvPr/>
          </p:nvSpPr>
          <p:spPr bwMode="auto">
            <a:xfrm>
              <a:off x="43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sp>
          <p:nvSpPr>
            <p:cNvPr id="11" name="Line 58"/>
            <p:cNvSpPr>
              <a:spLocks noChangeShapeType="1"/>
            </p:cNvSpPr>
            <p:nvPr/>
          </p:nvSpPr>
          <p:spPr bwMode="auto">
            <a:xfrm>
              <a:off x="67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grpSp>
      <p:grpSp>
        <p:nvGrpSpPr>
          <p:cNvPr id="12" name="Group 53"/>
          <p:cNvGrpSpPr>
            <a:grpSpLocks/>
          </p:cNvGrpSpPr>
          <p:nvPr/>
        </p:nvGrpSpPr>
        <p:grpSpPr bwMode="auto">
          <a:xfrm>
            <a:off x="2736508" y="2883921"/>
            <a:ext cx="355647" cy="722151"/>
            <a:chOff x="336" y="1296"/>
            <a:chExt cx="432" cy="864"/>
          </a:xfrm>
          <a:solidFill>
            <a:schemeClr val="accent4"/>
          </a:solidFill>
        </p:grpSpPr>
        <p:sp>
          <p:nvSpPr>
            <p:cNvPr id="13" name="Oval 54"/>
            <p:cNvSpPr>
              <a:spLocks noChangeArrowheads="1"/>
            </p:cNvSpPr>
            <p:nvPr/>
          </p:nvSpPr>
          <p:spPr bwMode="auto">
            <a:xfrm>
              <a:off x="432" y="1296"/>
              <a:ext cx="240" cy="240"/>
            </a:xfrm>
            <a:prstGeom prst="ellipse">
              <a:avLst/>
            </a:prstGeom>
            <a:grpFill/>
            <a:ln w="25400" algn="ctr">
              <a:solidFill>
                <a:schemeClr val="bg1"/>
              </a:solidFill>
              <a:round/>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14" name="Rectangle 55"/>
            <p:cNvSpPr>
              <a:spLocks noChangeArrowheads="1"/>
            </p:cNvSpPr>
            <p:nvPr/>
          </p:nvSpPr>
          <p:spPr bwMode="auto">
            <a:xfrm>
              <a:off x="336" y="1536"/>
              <a:ext cx="432" cy="288"/>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15" name="Rectangle 56"/>
            <p:cNvSpPr>
              <a:spLocks noChangeArrowheads="1"/>
            </p:cNvSpPr>
            <p:nvPr/>
          </p:nvSpPr>
          <p:spPr bwMode="auto">
            <a:xfrm>
              <a:off x="432" y="1824"/>
              <a:ext cx="240" cy="336"/>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16" name="Line 57"/>
            <p:cNvSpPr>
              <a:spLocks noChangeShapeType="1"/>
            </p:cNvSpPr>
            <p:nvPr/>
          </p:nvSpPr>
          <p:spPr bwMode="auto">
            <a:xfrm>
              <a:off x="43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sp>
          <p:nvSpPr>
            <p:cNvPr id="17" name="Line 58"/>
            <p:cNvSpPr>
              <a:spLocks noChangeShapeType="1"/>
            </p:cNvSpPr>
            <p:nvPr/>
          </p:nvSpPr>
          <p:spPr bwMode="auto">
            <a:xfrm>
              <a:off x="67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grpSp>
      <p:grpSp>
        <p:nvGrpSpPr>
          <p:cNvPr id="18" name="Group 53"/>
          <p:cNvGrpSpPr>
            <a:grpSpLocks/>
          </p:cNvGrpSpPr>
          <p:nvPr/>
        </p:nvGrpSpPr>
        <p:grpSpPr bwMode="auto">
          <a:xfrm>
            <a:off x="4879633" y="2362368"/>
            <a:ext cx="355647" cy="722151"/>
            <a:chOff x="336" y="1296"/>
            <a:chExt cx="432" cy="864"/>
          </a:xfrm>
          <a:solidFill>
            <a:schemeClr val="accent5"/>
          </a:solidFill>
        </p:grpSpPr>
        <p:sp>
          <p:nvSpPr>
            <p:cNvPr id="19" name="Oval 54"/>
            <p:cNvSpPr>
              <a:spLocks noChangeArrowheads="1"/>
            </p:cNvSpPr>
            <p:nvPr/>
          </p:nvSpPr>
          <p:spPr bwMode="auto">
            <a:xfrm>
              <a:off x="432" y="1296"/>
              <a:ext cx="240" cy="240"/>
            </a:xfrm>
            <a:prstGeom prst="ellipse">
              <a:avLst/>
            </a:prstGeom>
            <a:grpFill/>
            <a:ln w="25400" algn="ctr">
              <a:solidFill>
                <a:schemeClr val="bg1"/>
              </a:solidFill>
              <a:round/>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20" name="Rectangle 55"/>
            <p:cNvSpPr>
              <a:spLocks noChangeArrowheads="1"/>
            </p:cNvSpPr>
            <p:nvPr/>
          </p:nvSpPr>
          <p:spPr bwMode="auto">
            <a:xfrm>
              <a:off x="336" y="1536"/>
              <a:ext cx="432" cy="288"/>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21" name="Rectangle 56"/>
            <p:cNvSpPr>
              <a:spLocks noChangeArrowheads="1"/>
            </p:cNvSpPr>
            <p:nvPr/>
          </p:nvSpPr>
          <p:spPr bwMode="auto">
            <a:xfrm>
              <a:off x="432" y="1824"/>
              <a:ext cx="240" cy="336"/>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22" name="Line 57"/>
            <p:cNvSpPr>
              <a:spLocks noChangeShapeType="1"/>
            </p:cNvSpPr>
            <p:nvPr/>
          </p:nvSpPr>
          <p:spPr bwMode="auto">
            <a:xfrm>
              <a:off x="43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sp>
          <p:nvSpPr>
            <p:cNvPr id="23" name="Line 58"/>
            <p:cNvSpPr>
              <a:spLocks noChangeShapeType="1"/>
            </p:cNvSpPr>
            <p:nvPr/>
          </p:nvSpPr>
          <p:spPr bwMode="auto">
            <a:xfrm>
              <a:off x="67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grpSp>
      <p:grpSp>
        <p:nvGrpSpPr>
          <p:cNvPr id="24" name="Group 23"/>
          <p:cNvGrpSpPr>
            <a:grpSpLocks/>
          </p:cNvGrpSpPr>
          <p:nvPr/>
        </p:nvGrpSpPr>
        <p:grpSpPr bwMode="auto">
          <a:xfrm>
            <a:off x="7013233" y="1840815"/>
            <a:ext cx="355647" cy="722151"/>
            <a:chOff x="336" y="1296"/>
            <a:chExt cx="432" cy="864"/>
          </a:xfrm>
          <a:solidFill>
            <a:schemeClr val="accent3"/>
          </a:solidFill>
        </p:grpSpPr>
        <p:sp>
          <p:nvSpPr>
            <p:cNvPr id="25" name="Oval 24"/>
            <p:cNvSpPr>
              <a:spLocks noChangeArrowheads="1"/>
            </p:cNvSpPr>
            <p:nvPr/>
          </p:nvSpPr>
          <p:spPr bwMode="auto">
            <a:xfrm>
              <a:off x="432" y="1296"/>
              <a:ext cx="240" cy="240"/>
            </a:xfrm>
            <a:prstGeom prst="ellipse">
              <a:avLst/>
            </a:prstGeom>
            <a:grpFill/>
            <a:ln w="25400" algn="ctr">
              <a:solidFill>
                <a:schemeClr val="bg1"/>
              </a:solidFill>
              <a:round/>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26" name="Rectangle 25"/>
            <p:cNvSpPr>
              <a:spLocks noChangeArrowheads="1"/>
            </p:cNvSpPr>
            <p:nvPr/>
          </p:nvSpPr>
          <p:spPr bwMode="auto">
            <a:xfrm>
              <a:off x="336" y="1536"/>
              <a:ext cx="432" cy="288"/>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27" name="Rectangle 26"/>
            <p:cNvSpPr>
              <a:spLocks noChangeArrowheads="1"/>
            </p:cNvSpPr>
            <p:nvPr/>
          </p:nvSpPr>
          <p:spPr bwMode="auto">
            <a:xfrm>
              <a:off x="432" y="1824"/>
              <a:ext cx="240" cy="336"/>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28" name="Line 57"/>
            <p:cNvSpPr>
              <a:spLocks noChangeShapeType="1"/>
            </p:cNvSpPr>
            <p:nvPr/>
          </p:nvSpPr>
          <p:spPr bwMode="auto">
            <a:xfrm>
              <a:off x="43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sp>
          <p:nvSpPr>
            <p:cNvPr id="29" name="Line 58"/>
            <p:cNvSpPr>
              <a:spLocks noChangeShapeType="1"/>
            </p:cNvSpPr>
            <p:nvPr/>
          </p:nvSpPr>
          <p:spPr bwMode="auto">
            <a:xfrm>
              <a:off x="67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grpSp>
      <p:graphicFrame>
        <p:nvGraphicFramePr>
          <p:cNvPr id="4" name="Diagram 3"/>
          <p:cNvGraphicFramePr/>
          <p:nvPr>
            <p:extLst>
              <p:ext uri="{D42A27DB-BD31-4B8C-83A1-F6EECF244321}">
                <p14:modId xmlns:p14="http://schemas.microsoft.com/office/powerpoint/2010/main" val="2856713643"/>
              </p:ext>
            </p:extLst>
          </p:nvPr>
        </p:nvGraphicFramePr>
        <p:xfrm>
          <a:off x="15508" y="585744"/>
          <a:ext cx="5115339" cy="9509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63618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6406" y="123497"/>
            <a:ext cx="8229600" cy="1143000"/>
          </a:xfrm>
          <a:noFill/>
        </p:spPr>
        <p:txBody>
          <a:bodyPr>
            <a:normAutofit fontScale="90000"/>
          </a:bodyPr>
          <a:lstStyle/>
          <a:p>
            <a:r>
              <a:rPr lang="en-US" sz="3000" dirty="0"/>
              <a:t>Multi-Tiered Family, School, and Community Partnering: Supporting EVERY Student’s Learning</a:t>
            </a:r>
          </a:p>
        </p:txBody>
      </p:sp>
      <p:sp>
        <p:nvSpPr>
          <p:cNvPr id="11" name="TextBox 10"/>
          <p:cNvSpPr txBox="1"/>
          <p:nvPr/>
        </p:nvSpPr>
        <p:spPr>
          <a:xfrm>
            <a:off x="6473443" y="4983837"/>
            <a:ext cx="2220745" cy="1015663"/>
          </a:xfrm>
          <a:prstGeom prst="rect">
            <a:avLst/>
          </a:prstGeom>
          <a:noFill/>
        </p:spPr>
        <p:txBody>
          <a:bodyPr wrap="square" rtlCol="0">
            <a:spAutoFit/>
          </a:bodyPr>
          <a:lstStyle/>
          <a:p>
            <a:r>
              <a:rPr lang="en-US" sz="2000" dirty="0">
                <a:solidFill>
                  <a:srgbClr val="5C6670"/>
                </a:solidFill>
              </a:rPr>
              <a:t>“The Layered Continuum of Supports”</a:t>
            </a:r>
          </a:p>
        </p:txBody>
      </p:sp>
      <p:sp>
        <p:nvSpPr>
          <p:cNvPr id="10" name="TextBox 9"/>
          <p:cNvSpPr txBox="1"/>
          <p:nvPr/>
        </p:nvSpPr>
        <p:spPr>
          <a:xfrm>
            <a:off x="0" y="6211669"/>
            <a:ext cx="5923128" cy="646331"/>
          </a:xfrm>
          <a:prstGeom prst="rect">
            <a:avLst/>
          </a:prstGeom>
          <a:noFill/>
        </p:spPr>
        <p:txBody>
          <a:bodyPr wrap="square" rtlCol="0">
            <a:spAutoFit/>
          </a:bodyPr>
          <a:lstStyle/>
          <a:p>
            <a:r>
              <a:rPr lang="en-US" sz="1200" dirty="0">
                <a:solidFill>
                  <a:prstClr val="white">
                    <a:lumMod val="65000"/>
                  </a:prstClr>
                </a:solidFill>
              </a:rPr>
              <a:t>(Note: Visual graphic</a:t>
            </a:r>
          </a:p>
          <a:p>
            <a:r>
              <a:rPr lang="en-US" sz="1200" dirty="0">
                <a:solidFill>
                  <a:prstClr val="white">
                    <a:lumMod val="65000"/>
                  </a:prstClr>
                </a:solidFill>
              </a:rPr>
              <a:t>Representation</a:t>
            </a:r>
          </a:p>
          <a:p>
            <a:r>
              <a:rPr lang="en-US" sz="1200" dirty="0">
                <a:solidFill>
                  <a:prstClr val="white">
                    <a:lumMod val="65000"/>
                  </a:prstClr>
                </a:solidFill>
              </a:rPr>
              <a:t>Adapted from </a:t>
            </a:r>
            <a:r>
              <a:rPr lang="en-US" sz="1200" dirty="0" smtClean="0">
                <a:solidFill>
                  <a:prstClr val="white">
                    <a:lumMod val="65000"/>
                  </a:prstClr>
                </a:solidFill>
              </a:rPr>
              <a:t>Practitioners</a:t>
            </a:r>
            <a:r>
              <a:rPr lang="en-US" sz="1200" dirty="0">
                <a:solidFill>
                  <a:prstClr val="white">
                    <a:lumMod val="65000"/>
                  </a:prstClr>
                </a:solidFill>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 y="1152197"/>
            <a:ext cx="8888413"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4236625" y="2244559"/>
            <a:ext cx="3854838" cy="2701339"/>
            <a:chOff x="4246940" y="2244595"/>
            <a:chExt cx="3854838" cy="2701339"/>
          </a:xfrm>
        </p:grpSpPr>
        <p:sp>
          <p:nvSpPr>
            <p:cNvPr id="5" name="TextBox 4"/>
            <p:cNvSpPr txBox="1"/>
            <p:nvPr/>
          </p:nvSpPr>
          <p:spPr>
            <a:xfrm rot="19312997">
              <a:off x="4246940" y="4545824"/>
              <a:ext cx="3016155" cy="400110"/>
            </a:xfrm>
            <a:prstGeom prst="rect">
              <a:avLst/>
            </a:prstGeom>
            <a:noFill/>
          </p:spPr>
          <p:txBody>
            <a:bodyPr wrap="square" rtlCol="0">
              <a:spAutoFit/>
            </a:bodyPr>
            <a:lstStyle/>
            <a:p>
              <a:pPr>
                <a:defRPr/>
              </a:pPr>
              <a:r>
                <a:rPr lang="en-US" sz="2000" kern="0" dirty="0" smtClean="0">
                  <a:solidFill>
                    <a:prstClr val="white"/>
                  </a:solidFill>
                </a:rPr>
                <a:t>Universal - Every Family</a:t>
              </a:r>
              <a:endParaRPr lang="en-US" sz="2000" kern="0" dirty="0">
                <a:solidFill>
                  <a:prstClr val="white"/>
                </a:solidFill>
              </a:endParaRPr>
            </a:p>
          </p:txBody>
        </p:sp>
        <p:sp>
          <p:nvSpPr>
            <p:cNvPr id="6" name="TextBox 5"/>
            <p:cNvSpPr txBox="1"/>
            <p:nvPr/>
          </p:nvSpPr>
          <p:spPr>
            <a:xfrm rot="19312997">
              <a:off x="6223368" y="2244595"/>
              <a:ext cx="1631576" cy="523220"/>
            </a:xfrm>
            <a:prstGeom prst="rect">
              <a:avLst/>
            </a:prstGeom>
            <a:noFill/>
          </p:spPr>
          <p:txBody>
            <a:bodyPr wrap="square" rtlCol="0">
              <a:spAutoFit/>
            </a:bodyPr>
            <a:lstStyle/>
            <a:p>
              <a:pPr algn="ctr">
                <a:defRPr/>
              </a:pPr>
              <a:r>
                <a:rPr lang="en-US" sz="1400" kern="0" dirty="0" smtClean="0">
                  <a:solidFill>
                    <a:prstClr val="white"/>
                  </a:solidFill>
                </a:rPr>
                <a:t>Intensive –  Few </a:t>
              </a:r>
            </a:p>
            <a:p>
              <a:pPr algn="ctr">
                <a:defRPr/>
              </a:pPr>
              <a:r>
                <a:rPr lang="en-US" sz="1400" kern="0" dirty="0">
                  <a:solidFill>
                    <a:prstClr val="white"/>
                  </a:solidFill>
                </a:rPr>
                <a:t>F</a:t>
              </a:r>
              <a:r>
                <a:rPr lang="en-US" sz="1400" kern="0" dirty="0" smtClean="0">
                  <a:solidFill>
                    <a:prstClr val="white"/>
                  </a:solidFill>
                </a:rPr>
                <a:t>amilies</a:t>
              </a:r>
              <a:endParaRPr lang="en-US" sz="1400" kern="0" dirty="0">
                <a:solidFill>
                  <a:prstClr val="white"/>
                </a:solidFill>
              </a:endParaRPr>
            </a:p>
          </p:txBody>
        </p:sp>
        <p:sp>
          <p:nvSpPr>
            <p:cNvPr id="7" name="TextBox 6"/>
            <p:cNvSpPr txBox="1"/>
            <p:nvPr/>
          </p:nvSpPr>
          <p:spPr>
            <a:xfrm rot="19312997">
              <a:off x="5085623" y="3340469"/>
              <a:ext cx="3016155" cy="338554"/>
            </a:xfrm>
            <a:prstGeom prst="rect">
              <a:avLst/>
            </a:prstGeom>
            <a:noFill/>
          </p:spPr>
          <p:txBody>
            <a:bodyPr wrap="square" rtlCol="0">
              <a:spAutoFit/>
            </a:bodyPr>
            <a:lstStyle/>
            <a:p>
              <a:pPr algn="ctr">
                <a:defRPr/>
              </a:pPr>
              <a:r>
                <a:rPr lang="en-US" sz="1600" kern="0" dirty="0" smtClean="0">
                  <a:solidFill>
                    <a:prstClr val="white"/>
                  </a:solidFill>
                </a:rPr>
                <a:t>Targeted – Some Families</a:t>
              </a:r>
              <a:endParaRPr lang="en-US" sz="1600" kern="0" dirty="0">
                <a:solidFill>
                  <a:prstClr val="white"/>
                </a:solidFill>
              </a:endParaRPr>
            </a:p>
          </p:txBody>
        </p:sp>
      </p:grpSp>
    </p:spTree>
    <p:extLst>
      <p:ext uri="{BB962C8B-B14F-4D97-AF65-F5344CB8AC3E}">
        <p14:creationId xmlns:p14="http://schemas.microsoft.com/office/powerpoint/2010/main" val="1841472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0307" name="Group 3"/>
          <p:cNvGraphicFramePr>
            <a:graphicFrameLocks noGrp="1"/>
          </p:cNvGraphicFramePr>
          <p:nvPr>
            <p:extLst>
              <p:ext uri="{D42A27DB-BD31-4B8C-83A1-F6EECF244321}">
                <p14:modId xmlns:p14="http://schemas.microsoft.com/office/powerpoint/2010/main" val="1021966020"/>
              </p:ext>
            </p:extLst>
          </p:nvPr>
        </p:nvGraphicFramePr>
        <p:xfrm>
          <a:off x="203200" y="3060284"/>
          <a:ext cx="8775700" cy="1575275"/>
        </p:xfrm>
        <a:graphic>
          <a:graphicData uri="http://schemas.openxmlformats.org/drawingml/2006/table">
            <a:tbl>
              <a:tblPr/>
              <a:tblGrid>
                <a:gridCol w="8775700"/>
              </a:tblGrid>
              <a:tr h="577004">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1800" b="1" i="0" u="none" strike="noStrike" cap="none" normalizeH="0" baseline="0" dirty="0">
                          <a:ln>
                            <a:noFill/>
                          </a:ln>
                          <a:solidFill>
                            <a:srgbClr val="000000"/>
                          </a:solidFill>
                          <a:effectLst/>
                          <a:latin typeface="Century Gothic" charset="0"/>
                          <a:ea typeface="ＭＳ Ｐゴシック" charset="0"/>
                          <a:cs typeface="ＭＳ Ｐゴシック" charset="0"/>
                        </a:rPr>
                        <a:t>Targeted </a:t>
                      </a:r>
                      <a:r>
                        <a:rPr kumimoji="0" lang="en-US" sz="1800" b="1" i="0" u="none" strike="noStrike" cap="none" normalizeH="0" baseline="0" dirty="0" smtClean="0">
                          <a:ln>
                            <a:noFill/>
                          </a:ln>
                          <a:solidFill>
                            <a:srgbClr val="000000"/>
                          </a:solidFill>
                          <a:effectLst/>
                          <a:latin typeface="Century Gothic" charset="0"/>
                          <a:ea typeface="ＭＳ Ｐゴシック" charset="0"/>
                          <a:cs typeface="ＭＳ Ｐゴシック" charset="0"/>
                        </a:rPr>
                        <a:t>Tier - SOME</a:t>
                      </a:r>
                      <a:endParaRPr kumimoji="0" lang="en-US" sz="1800" b="1" i="0" u="none" strike="noStrike" cap="none" normalizeH="0" baseline="0" dirty="0">
                        <a:ln>
                          <a:noFill/>
                        </a:ln>
                        <a:solidFill>
                          <a:srgbClr val="000000"/>
                        </a:solidFill>
                        <a:effectLst/>
                        <a:latin typeface="Century Gothic"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1200" b="1" i="0" u="none" strike="noStrike" cap="none" normalizeH="0" baseline="0" dirty="0">
                          <a:ln>
                            <a:noFill/>
                          </a:ln>
                          <a:solidFill>
                            <a:srgbClr val="000000"/>
                          </a:solidFill>
                          <a:effectLst/>
                          <a:latin typeface="Century Gothic" charset="0"/>
                          <a:ea typeface="ＭＳ Ｐゴシック" charset="0"/>
                          <a:cs typeface="ＭＳ Ｐゴシック" charset="0"/>
                        </a:rPr>
                        <a:t>(includes all </a:t>
                      </a:r>
                      <a:r>
                        <a:rPr kumimoji="0" lang="en-US" sz="1200" b="1" i="0" u="none" strike="noStrike" cap="none" normalizeH="0" baseline="0" dirty="0" smtClean="0">
                          <a:ln>
                            <a:noFill/>
                          </a:ln>
                          <a:solidFill>
                            <a:srgbClr val="000000"/>
                          </a:solidFill>
                          <a:effectLst/>
                          <a:latin typeface="Century Gothic" charset="0"/>
                          <a:ea typeface="ＭＳ Ｐゴシック" charset="0"/>
                          <a:cs typeface="ＭＳ Ｐゴシック" charset="0"/>
                        </a:rPr>
                        <a:t>Universal)</a:t>
                      </a:r>
                    </a:p>
                  </a:txBody>
                  <a:tcPr marT="45585" marB="4558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769612">
                <a:tc>
                  <a:txBody>
                    <a:bodyPr/>
                    <a:lstStyle/>
                    <a:p>
                      <a:pPr marL="0" marR="0" lvl="0" indent="0" algn="ctr" defTabSz="914400" rtl="0" eaLnBrk="0" fontAlgn="base" latinLnBrk="0" hangingPunct="0">
                        <a:lnSpc>
                          <a:spcPct val="100000"/>
                        </a:lnSpc>
                        <a:spcBef>
                          <a:spcPct val="50000"/>
                        </a:spcBef>
                        <a:spcAft>
                          <a:spcPct val="0"/>
                        </a:spcAft>
                        <a:buClr>
                          <a:schemeClr val="accent2"/>
                        </a:buClr>
                        <a:buSzPct val="75000"/>
                        <a:buFont typeface="Wingdings 2" charset="0"/>
                        <a:buNone/>
                        <a:tabLst/>
                      </a:pPr>
                      <a:r>
                        <a:rPr kumimoji="0" lang="en-US" sz="1600" b="0" i="0" u="none" strike="noStrike" cap="none" normalizeH="0" baseline="0" dirty="0">
                          <a:ln>
                            <a:noFill/>
                          </a:ln>
                          <a:solidFill>
                            <a:srgbClr val="000000"/>
                          </a:solidFill>
                          <a:effectLst/>
                          <a:latin typeface="Century Gothic" charset="0"/>
                          <a:ea typeface="ＭＳ Ｐゴシック" charset="0"/>
                          <a:cs typeface="ＭＳ Ｐゴシック" charset="0"/>
                        </a:rPr>
                        <a:t>Focused  school/community outreach and </a:t>
                      </a:r>
                      <a:r>
                        <a:rPr kumimoji="0" lang="en-US" sz="1600" b="0" i="0" u="none" strike="noStrike" cap="none" normalizeH="0" baseline="0" dirty="0" smtClean="0">
                          <a:ln>
                            <a:noFill/>
                          </a:ln>
                          <a:solidFill>
                            <a:srgbClr val="000000"/>
                          </a:solidFill>
                          <a:effectLst/>
                          <a:latin typeface="Century Gothic" charset="0"/>
                          <a:ea typeface="ＭＳ Ｐゴシック" charset="0"/>
                          <a:cs typeface="ＭＳ Ｐゴシック" charset="0"/>
                        </a:rPr>
                        <a:t>problem</a:t>
                      </a:r>
                      <a:r>
                        <a:rPr kumimoji="0" lang="en-US" sz="1600" b="0" i="0" u="none" strike="noStrike" cap="none" normalizeH="0" baseline="0" dirty="0">
                          <a:ln>
                            <a:noFill/>
                          </a:ln>
                          <a:solidFill>
                            <a:srgbClr val="000000"/>
                          </a:solidFill>
                          <a:effectLst/>
                          <a:latin typeface="Century Gothic" charset="0"/>
                          <a:ea typeface="ＭＳ Ｐゴシック" charset="0"/>
                          <a:cs typeface="ＭＳ Ｐゴシック" charset="0"/>
                        </a:rPr>
                        <a:t>-</a:t>
                      </a:r>
                      <a:r>
                        <a:rPr kumimoji="0" lang="en-US" sz="1600" b="0" i="0" u="none" strike="noStrike" cap="none" normalizeH="0" baseline="0" dirty="0" smtClean="0">
                          <a:ln>
                            <a:noFill/>
                          </a:ln>
                          <a:solidFill>
                            <a:srgbClr val="000000"/>
                          </a:solidFill>
                          <a:effectLst/>
                          <a:latin typeface="Century Gothic" charset="0"/>
                          <a:ea typeface="ＭＳ Ｐゴシック" charset="0"/>
                          <a:cs typeface="ＭＳ Ｐゴシック" charset="0"/>
                        </a:rPr>
                        <a:t>solving </a:t>
                      </a:r>
                      <a:r>
                        <a:rPr kumimoji="0" lang="en-US" sz="1600" b="0" i="0" u="none" strike="noStrike" cap="none" normalizeH="0" baseline="0" dirty="0">
                          <a:ln>
                            <a:noFill/>
                          </a:ln>
                          <a:solidFill>
                            <a:srgbClr val="000000"/>
                          </a:solidFill>
                          <a:effectLst/>
                          <a:latin typeface="Century Gothic" charset="0"/>
                          <a:ea typeface="ＭＳ Ｐゴシック" charset="0"/>
                          <a:cs typeface="ＭＳ Ｐゴシック" charset="0"/>
                        </a:rPr>
                        <a:t>partnering for some families, </a:t>
                      </a:r>
                      <a:r>
                        <a:rPr kumimoji="0" lang="en-US" sz="1600" b="0" i="0" u="none" strike="noStrike" cap="none" normalizeH="0" baseline="0" dirty="0" smtClean="0">
                          <a:ln>
                            <a:noFill/>
                          </a:ln>
                          <a:solidFill>
                            <a:srgbClr val="000000"/>
                          </a:solidFill>
                          <a:effectLst/>
                          <a:latin typeface="Century Gothic" charset="0"/>
                          <a:ea typeface="ＭＳ Ｐゴシック" charset="0"/>
                          <a:cs typeface="ＭＳ Ｐゴシック" charset="0"/>
                        </a:rPr>
                        <a:t>students and school staff.</a:t>
                      </a:r>
                    </a:p>
                    <a:p>
                      <a:pPr marL="0" marR="0" lvl="0" indent="0" algn="l" defTabSz="914400" rtl="0" eaLnBrk="0" fontAlgn="base" latinLnBrk="0" hangingPunct="0">
                        <a:lnSpc>
                          <a:spcPct val="100000"/>
                        </a:lnSpc>
                        <a:spcBef>
                          <a:spcPct val="50000"/>
                        </a:spcBef>
                        <a:spcAft>
                          <a:spcPct val="0"/>
                        </a:spcAft>
                        <a:buClr>
                          <a:schemeClr val="accent2"/>
                        </a:buClr>
                        <a:buSzPct val="75000"/>
                        <a:buFont typeface="Wingdings 2" charset="0"/>
                        <a:buNone/>
                        <a:tabLst/>
                      </a:pPr>
                      <a:r>
                        <a:rPr kumimoji="0" lang="en-US" sz="1800" b="0" i="0" u="none" strike="noStrike" cap="none" normalizeH="0" baseline="0" dirty="0" smtClean="0">
                          <a:ln>
                            <a:noFill/>
                          </a:ln>
                          <a:solidFill>
                            <a:schemeClr val="tx1"/>
                          </a:solidFill>
                          <a:effectLst/>
                          <a:latin typeface="Century Gothic" charset="0"/>
                          <a:ea typeface="ＭＳ Ｐゴシック" charset="0"/>
                          <a:cs typeface="ＭＳ Ｐゴシック" charset="0"/>
                        </a:rPr>
                        <a:t> </a:t>
                      </a:r>
                      <a:r>
                        <a:rPr kumimoji="0" lang="en-US" sz="1800" b="0" i="0" u="none" strike="noStrike" cap="none" normalizeH="0" baseline="0" dirty="0">
                          <a:ln>
                            <a:noFill/>
                          </a:ln>
                          <a:solidFill>
                            <a:schemeClr val="tx1"/>
                          </a:solidFill>
                          <a:effectLst/>
                          <a:latin typeface="Century Gothic" charset="0"/>
                          <a:ea typeface="ＭＳ Ｐゴシック" charset="0"/>
                          <a:cs typeface="ＭＳ Ｐゴシック" charset="0"/>
                        </a:rPr>
                        <a:t>and school staff.</a:t>
                      </a:r>
                    </a:p>
                  </a:txBody>
                  <a:tcPr marT="45585" marB="4558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10315" name="Group 11"/>
          <p:cNvGraphicFramePr>
            <a:graphicFrameLocks noGrp="1"/>
          </p:cNvGraphicFramePr>
          <p:nvPr>
            <p:extLst>
              <p:ext uri="{D42A27DB-BD31-4B8C-83A1-F6EECF244321}">
                <p14:modId xmlns:p14="http://schemas.microsoft.com/office/powerpoint/2010/main" val="2235378636"/>
              </p:ext>
            </p:extLst>
          </p:nvPr>
        </p:nvGraphicFramePr>
        <p:xfrm>
          <a:off x="203200" y="1676400"/>
          <a:ext cx="8775700" cy="1432652"/>
        </p:xfrm>
        <a:graphic>
          <a:graphicData uri="http://schemas.openxmlformats.org/drawingml/2006/table">
            <a:tbl>
              <a:tblPr/>
              <a:tblGrid>
                <a:gridCol w="8775700"/>
              </a:tblGrid>
              <a:tr h="58550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pitchFamily="-112" charset="2"/>
                        <a:buNone/>
                        <a:tabLst/>
                      </a:pPr>
                      <a:r>
                        <a:rPr kumimoji="0" lang="en-US" sz="1800" b="1" i="0" u="none" strike="noStrike" cap="none" normalizeH="0" baseline="0" dirty="0">
                          <a:ln>
                            <a:noFill/>
                          </a:ln>
                          <a:solidFill>
                            <a:srgbClr val="000000"/>
                          </a:solidFill>
                          <a:effectLst/>
                          <a:latin typeface="Century Gothic" pitchFamily="-112" charset="0"/>
                        </a:rPr>
                        <a:t>Intensive </a:t>
                      </a:r>
                      <a:r>
                        <a:rPr kumimoji="0" lang="en-US" sz="1800" b="1" i="0" u="none" strike="noStrike" cap="none" normalizeH="0" baseline="0" dirty="0" smtClean="0">
                          <a:ln>
                            <a:noFill/>
                          </a:ln>
                          <a:solidFill>
                            <a:srgbClr val="000000"/>
                          </a:solidFill>
                          <a:effectLst/>
                          <a:latin typeface="Century Gothic" pitchFamily="-112" charset="0"/>
                        </a:rPr>
                        <a:t>Tier - FEW</a:t>
                      </a:r>
                      <a:r>
                        <a:rPr kumimoji="0" lang="en-US" sz="1800" b="1" i="0" u="none" strike="noStrike" cap="none" normalizeH="0" baseline="0" dirty="0" smtClean="0">
                          <a:ln>
                            <a:noFill/>
                          </a:ln>
                          <a:solidFill>
                            <a:schemeClr val="tx1"/>
                          </a:solidFill>
                          <a:effectLst/>
                          <a:latin typeface="Century Gothic" pitchFamily="-112" charset="0"/>
                        </a:rPr>
                        <a:t> </a:t>
                      </a:r>
                      <a:endParaRPr kumimoji="0" lang="en-US" sz="1800" b="1" i="0" u="none" strike="noStrike" cap="none" normalizeH="0" baseline="0" dirty="0">
                        <a:ln>
                          <a:noFill/>
                        </a:ln>
                        <a:solidFill>
                          <a:schemeClr val="tx1"/>
                        </a:solidFill>
                        <a:effectLst/>
                        <a:latin typeface="Century Gothic" pitchFamily="-112" charset="0"/>
                      </a:endParaRP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pitchFamily="-112" charset="2"/>
                        <a:buNone/>
                        <a:tabLst/>
                      </a:pPr>
                      <a:r>
                        <a:rPr kumimoji="0" lang="en-US" sz="1200" b="1" i="0" u="none" strike="noStrike" cap="none" normalizeH="0" baseline="0" dirty="0">
                          <a:ln>
                            <a:noFill/>
                          </a:ln>
                          <a:solidFill>
                            <a:srgbClr val="000000"/>
                          </a:solidFill>
                          <a:effectLst/>
                          <a:latin typeface="Century Gothic" pitchFamily="-112" charset="0"/>
                        </a:rPr>
                        <a:t>(includes all Universal, Targeted</a:t>
                      </a:r>
                      <a:r>
                        <a:rPr kumimoji="0" lang="en-US" sz="1200" b="1" i="0" u="none" strike="noStrike" cap="none" normalizeH="0" baseline="0" dirty="0" smtClean="0">
                          <a:ln>
                            <a:noFill/>
                          </a:ln>
                          <a:solidFill>
                            <a:srgbClr val="000000"/>
                          </a:solidFill>
                          <a:effectLst/>
                          <a:latin typeface="Century Gothic" pitchFamily="-112" charset="0"/>
                        </a:rPr>
                        <a:t>)</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pitchFamily="-112" charset="2"/>
                        <a:buNone/>
                        <a:tabLst/>
                      </a:pPr>
                      <a:endParaRPr kumimoji="0" lang="en-US" sz="1200" b="1" i="0" u="none" strike="noStrike" cap="none" normalizeH="0" baseline="0" dirty="0">
                        <a:ln>
                          <a:noFill/>
                        </a:ln>
                        <a:solidFill>
                          <a:srgbClr val="000000"/>
                        </a:solidFill>
                        <a:effectLst/>
                        <a:latin typeface="Century Gothic" pitchFamily="-112" charset="0"/>
                      </a:endParaRPr>
                    </a:p>
                  </a:txBody>
                  <a:tcPr marT="45743" marB="457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5907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pitchFamily="-112" charset="2"/>
                        <a:buNone/>
                        <a:tabLst/>
                      </a:pPr>
                      <a:r>
                        <a:rPr kumimoji="0" lang="en-US" sz="1600" b="0" i="0" u="none" strike="noStrike" cap="none" normalizeH="0" baseline="0" dirty="0">
                          <a:ln>
                            <a:noFill/>
                          </a:ln>
                          <a:solidFill>
                            <a:srgbClr val="000000"/>
                          </a:solidFill>
                          <a:effectLst/>
                          <a:latin typeface="Century Gothic" pitchFamily="-112" charset="0"/>
                        </a:rPr>
                        <a:t>Individualized school and community partnering for </a:t>
                      </a:r>
                      <a:r>
                        <a:rPr kumimoji="0" lang="en-US" sz="1600" b="0" i="0" u="none" strike="noStrike" cap="none" normalizeH="0" baseline="0" dirty="0" smtClean="0">
                          <a:ln>
                            <a:noFill/>
                          </a:ln>
                          <a:solidFill>
                            <a:srgbClr val="000000"/>
                          </a:solidFill>
                          <a:effectLst/>
                          <a:latin typeface="Century Gothic" pitchFamily="-112" charset="0"/>
                        </a:rPr>
                        <a:t>a few </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pitchFamily="-112" charset="2"/>
                        <a:buNone/>
                        <a:tabLst/>
                      </a:pPr>
                      <a:r>
                        <a:rPr kumimoji="0" lang="en-US" sz="1600" b="0" i="0" u="none" strike="noStrike" cap="none" normalizeH="0" baseline="0" dirty="0" smtClean="0">
                          <a:ln>
                            <a:noFill/>
                          </a:ln>
                          <a:solidFill>
                            <a:srgbClr val="000000"/>
                          </a:solidFill>
                          <a:effectLst/>
                          <a:latin typeface="Century Gothic" pitchFamily="-112" charset="0"/>
                        </a:rPr>
                        <a:t>families</a:t>
                      </a:r>
                      <a:r>
                        <a:rPr kumimoji="0" lang="en-US" sz="1600" b="0" i="0" u="none" strike="noStrike" cap="none" normalizeH="0" baseline="0" dirty="0">
                          <a:ln>
                            <a:noFill/>
                          </a:ln>
                          <a:solidFill>
                            <a:srgbClr val="000000"/>
                          </a:solidFill>
                          <a:effectLst/>
                          <a:latin typeface="Century Gothic" pitchFamily="-112" charset="0"/>
                        </a:rPr>
                        <a:t>, students and school staff. </a:t>
                      </a:r>
                    </a:p>
                  </a:txBody>
                  <a:tcPr marT="45743" marB="457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10323" name="Group 19"/>
          <p:cNvGraphicFramePr>
            <a:graphicFrameLocks noGrp="1"/>
          </p:cNvGraphicFramePr>
          <p:nvPr>
            <p:extLst>
              <p:ext uri="{D42A27DB-BD31-4B8C-83A1-F6EECF244321}">
                <p14:modId xmlns:p14="http://schemas.microsoft.com/office/powerpoint/2010/main" val="1434710614"/>
              </p:ext>
            </p:extLst>
          </p:nvPr>
        </p:nvGraphicFramePr>
        <p:xfrm>
          <a:off x="203200" y="4306316"/>
          <a:ext cx="8775700" cy="2434657"/>
        </p:xfrm>
        <a:graphic>
          <a:graphicData uri="http://schemas.openxmlformats.org/drawingml/2006/table">
            <a:tbl>
              <a:tblPr/>
              <a:tblGrid>
                <a:gridCol w="8775700"/>
              </a:tblGrid>
              <a:tr h="41916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1800" b="1" i="0" u="none" strike="noStrike" cap="none" normalizeH="0" baseline="0" dirty="0">
                          <a:ln>
                            <a:noFill/>
                          </a:ln>
                          <a:solidFill>
                            <a:srgbClr val="000000"/>
                          </a:solidFill>
                          <a:effectLst/>
                          <a:latin typeface="Century Gothic" charset="0"/>
                          <a:ea typeface="ＭＳ Ｐゴシック" charset="0"/>
                          <a:cs typeface="ＭＳ Ｐゴシック" charset="0"/>
                        </a:rPr>
                        <a:t>Universal </a:t>
                      </a:r>
                      <a:r>
                        <a:rPr kumimoji="0" lang="en-US" sz="1800" b="1" i="0" u="none" strike="noStrike" cap="none" normalizeH="0" baseline="0" dirty="0" smtClean="0">
                          <a:ln>
                            <a:noFill/>
                          </a:ln>
                          <a:solidFill>
                            <a:srgbClr val="000000"/>
                          </a:solidFill>
                          <a:effectLst/>
                          <a:latin typeface="Century Gothic" charset="0"/>
                          <a:ea typeface="ＭＳ Ｐゴシック" charset="0"/>
                          <a:cs typeface="ＭＳ Ｐゴシック" charset="0"/>
                        </a:rPr>
                        <a:t>Tier – ALL/EVERY</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charset="0"/>
                        <a:buNone/>
                        <a:tabLst/>
                      </a:pPr>
                      <a:endParaRPr kumimoji="0" lang="en-US" sz="1400" b="0" i="0" u="none" strike="noStrike" cap="none" normalizeH="0" baseline="0" dirty="0">
                        <a:ln>
                          <a:noFill/>
                        </a:ln>
                        <a:solidFill>
                          <a:schemeClr val="bg2"/>
                        </a:solidFill>
                        <a:effectLst/>
                        <a:latin typeface="Century Gothic"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1812865">
                <a:tc>
                  <a:txBody>
                    <a:bodyPr/>
                    <a:lstStyle/>
                    <a:p>
                      <a:pPr marL="0" marR="0" lvl="0" indent="0" algn="ctr"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600" b="0" i="0" u="none" strike="noStrike" cap="none" normalizeH="0" baseline="0" dirty="0">
                          <a:ln>
                            <a:noFill/>
                          </a:ln>
                          <a:solidFill>
                            <a:srgbClr val="000000"/>
                          </a:solidFill>
                          <a:effectLst/>
                          <a:latin typeface="Century Gothic" charset="0"/>
                          <a:ea typeface="ＭＳ Ｐゴシック" charset="0"/>
                          <a:cs typeface="ＭＳ Ｐゴシック" charset="0"/>
                        </a:rPr>
                        <a:t>Positive school climate with school-wide efforts to welcome, include, and  support </a:t>
                      </a:r>
                      <a:r>
                        <a:rPr kumimoji="0" lang="en-US" sz="1600" b="0" i="0" u="none" strike="noStrike" cap="none" normalizeH="0" baseline="0" dirty="0" smtClean="0">
                          <a:ln>
                            <a:noFill/>
                          </a:ln>
                          <a:solidFill>
                            <a:srgbClr val="000000"/>
                          </a:solidFill>
                          <a:effectLst/>
                          <a:latin typeface="Century Gothic" charset="0"/>
                          <a:ea typeface="ＭＳ Ｐゴシック" charset="0"/>
                          <a:cs typeface="ＭＳ Ｐゴシック" charset="0"/>
                        </a:rPr>
                        <a:t>every student and family; stated </a:t>
                      </a:r>
                      <a:r>
                        <a:rPr kumimoji="0" lang="en-US" sz="1600" b="0" i="0" u="none" strike="noStrike" cap="none" normalizeH="0" baseline="0" dirty="0">
                          <a:ln>
                            <a:noFill/>
                          </a:ln>
                          <a:solidFill>
                            <a:srgbClr val="000000"/>
                          </a:solidFill>
                          <a:effectLst/>
                          <a:latin typeface="Century Gothic" charset="0"/>
                          <a:ea typeface="ＭＳ Ｐゴシック" charset="0"/>
                          <a:cs typeface="ＭＳ Ｐゴシック" charset="0"/>
                        </a:rPr>
                        <a:t>beliefs that: </a:t>
                      </a:r>
                      <a:r>
                        <a:rPr kumimoji="0" lang="en-US" sz="1600" b="0" i="1" u="none" strike="noStrike" cap="none" normalizeH="0" baseline="0" dirty="0">
                          <a:ln>
                            <a:noFill/>
                          </a:ln>
                          <a:solidFill>
                            <a:srgbClr val="000000"/>
                          </a:solidFill>
                          <a:effectLst/>
                          <a:latin typeface="Century Gothic" charset="0"/>
                          <a:ea typeface="ＭＳ Ｐゴシック" charset="0"/>
                          <a:cs typeface="ＭＳ Ｐゴシック" charset="0"/>
                        </a:rPr>
                        <a:t>(1) education is a shared responsibility between families and  schools;</a:t>
                      </a:r>
                      <a:r>
                        <a:rPr kumimoji="0" lang="en-US" sz="1600" b="0" i="0" u="none" strike="noStrike" cap="none" normalizeH="0" baseline="0" dirty="0">
                          <a:ln>
                            <a:noFill/>
                          </a:ln>
                          <a:solidFill>
                            <a:srgbClr val="000000"/>
                          </a:solidFill>
                          <a:effectLst/>
                          <a:latin typeface="Century Gothic" charset="0"/>
                          <a:ea typeface="ＭＳ Ｐゴシック" charset="0"/>
                          <a:cs typeface="ＭＳ Ｐゴシック" charset="0"/>
                        </a:rPr>
                        <a:t> </a:t>
                      </a:r>
                      <a:r>
                        <a:rPr kumimoji="0" lang="en-US" sz="1600" b="0" i="1" u="none" strike="noStrike" cap="none" normalizeH="0" baseline="0" dirty="0">
                          <a:ln>
                            <a:noFill/>
                          </a:ln>
                          <a:solidFill>
                            <a:srgbClr val="000000"/>
                          </a:solidFill>
                          <a:effectLst/>
                          <a:latin typeface="Century Gothic" charset="0"/>
                          <a:ea typeface="ＭＳ Ｐゴシック" charset="0"/>
                          <a:cs typeface="ＭＳ Ｐゴシック" charset="0"/>
                        </a:rPr>
                        <a:t>(2) families are equal partners; (3) </a:t>
                      </a:r>
                      <a:r>
                        <a:rPr kumimoji="0" lang="en-US" sz="1600" b="0" i="1" u="none" strike="noStrike" cap="none" normalizeH="0" baseline="0" dirty="0" smtClean="0">
                          <a:ln>
                            <a:noFill/>
                          </a:ln>
                          <a:solidFill>
                            <a:srgbClr val="000000"/>
                          </a:solidFill>
                          <a:effectLst/>
                          <a:latin typeface="Century Gothic" charset="0"/>
                          <a:ea typeface="ＭＳ Ｐゴシック" charset="0"/>
                          <a:cs typeface="ＭＳ Ｐゴシック" charset="0"/>
                        </a:rPr>
                        <a:t>student success is always the focus; </a:t>
                      </a:r>
                      <a:r>
                        <a:rPr kumimoji="0" lang="en-US" sz="1600" b="0" i="0" u="none" strike="noStrike" cap="none" normalizeH="0" baseline="0" dirty="0" smtClean="0">
                          <a:ln>
                            <a:noFill/>
                          </a:ln>
                          <a:solidFill>
                            <a:srgbClr val="000000"/>
                          </a:solidFill>
                          <a:effectLst/>
                          <a:latin typeface="Century Gothic" charset="0"/>
                          <a:ea typeface="ＭＳ Ｐゴシック" charset="0"/>
                          <a:cs typeface="ＭＳ Ｐゴシック" charset="0"/>
                        </a:rPr>
                        <a:t>each classroom provides coordinated learning opportunities for home and school.</a:t>
                      </a:r>
                      <a:endParaRPr kumimoji="0" lang="en-US" sz="1600" b="0" i="0" u="none" strike="noStrike" cap="none" normalizeH="0" baseline="0" dirty="0">
                        <a:ln>
                          <a:noFill/>
                        </a:ln>
                        <a:solidFill>
                          <a:srgbClr val="000000"/>
                        </a:solidFill>
                        <a:effectLst/>
                        <a:latin typeface="Century Gothic"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0682" name="Rectangle 27"/>
          <p:cNvSpPr>
            <a:spLocks noGrp="1" noChangeArrowheads="1"/>
          </p:cNvSpPr>
          <p:nvPr>
            <p:ph type="title"/>
          </p:nvPr>
        </p:nvSpPr>
        <p:spPr bwMode="auto">
          <a:xfrm>
            <a:off x="990600" y="0"/>
            <a:ext cx="7696200" cy="13147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dirty="0" smtClean="0">
                <a:latin typeface="Book Antiqua" pitchFamily="18" charset="0"/>
                <a:ea typeface="ＭＳ Ｐゴシック" pitchFamily="34" charset="-128"/>
              </a:rPr>
              <a:t> </a:t>
            </a:r>
            <a:r>
              <a:rPr lang="en-US" sz="3200" dirty="0" smtClean="0">
                <a:latin typeface="Museo 500"/>
                <a:ea typeface="ＭＳ Ｐゴシック" pitchFamily="34" charset="-128"/>
                <a:cs typeface="Museo 500"/>
              </a:rPr>
              <a:t>Multi-Tiered Family, School &amp; Community Partnering (FSCP) Practices</a:t>
            </a:r>
          </a:p>
        </p:txBody>
      </p:sp>
      <p:sp>
        <p:nvSpPr>
          <p:cNvPr id="70684" name="Text Box 29"/>
          <p:cNvSpPr txBox="1">
            <a:spLocks noChangeArrowheads="1"/>
          </p:cNvSpPr>
          <p:nvPr/>
        </p:nvSpPr>
        <p:spPr bwMode="auto">
          <a:xfrm>
            <a:off x="2955925" y="1752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sz="1800" dirty="0">
              <a:latin typeface="Century Gothic" pitchFamily="34" charset="0"/>
            </a:endParaRPr>
          </a:p>
        </p:txBody>
      </p:sp>
    </p:spTree>
    <p:extLst>
      <p:ext uri="{BB962C8B-B14F-4D97-AF65-F5344CB8AC3E}">
        <p14:creationId xmlns:p14="http://schemas.microsoft.com/office/powerpoint/2010/main" val="37838284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88620" indent="-342900">
              <a:buFont typeface="+mj-lt"/>
              <a:buAutoNum type="arabicPeriod"/>
            </a:pPr>
            <a:r>
              <a:rPr lang="en-US" sz="1800" dirty="0" smtClean="0"/>
              <a:t>Creating </a:t>
            </a:r>
            <a:r>
              <a:rPr lang="en-US" sz="1800" dirty="0"/>
              <a:t>a </a:t>
            </a:r>
            <a:r>
              <a:rPr lang="en-US" sz="1800" dirty="0" smtClean="0"/>
              <a:t>welcoming environment.</a:t>
            </a:r>
            <a:endParaRPr lang="en-US" sz="1800" dirty="0"/>
          </a:p>
          <a:p>
            <a:pPr marL="388620" indent="-342900">
              <a:buFont typeface="+mj-lt"/>
              <a:buAutoNum type="arabicPeriod"/>
            </a:pPr>
            <a:r>
              <a:rPr lang="en-US" sz="1800" dirty="0" smtClean="0"/>
              <a:t> </a:t>
            </a:r>
            <a:r>
              <a:rPr lang="en-US" sz="1800" dirty="0"/>
              <a:t>Providing a shared </a:t>
            </a:r>
            <a:r>
              <a:rPr lang="en-US" sz="1800" dirty="0" smtClean="0"/>
              <a:t>understanding.</a:t>
            </a:r>
            <a:endParaRPr lang="en-US" sz="1800" dirty="0"/>
          </a:p>
          <a:p>
            <a:pPr marL="388620" indent="-342900">
              <a:buFont typeface="+mj-lt"/>
              <a:buAutoNum type="arabicPeriod"/>
            </a:pPr>
            <a:r>
              <a:rPr lang="en-US" sz="1800" dirty="0" smtClean="0"/>
              <a:t> </a:t>
            </a:r>
            <a:r>
              <a:rPr lang="en-US" sz="1800" dirty="0"/>
              <a:t>Communicating partnering </a:t>
            </a:r>
            <a:r>
              <a:rPr lang="en-US" sz="1800" dirty="0" smtClean="0"/>
              <a:t>beliefs</a:t>
            </a:r>
          </a:p>
          <a:p>
            <a:pPr marL="388620" indent="-342900">
              <a:buFont typeface="+mj-lt"/>
              <a:buAutoNum type="arabicPeriod"/>
            </a:pPr>
            <a:r>
              <a:rPr lang="en-US" sz="1800" dirty="0"/>
              <a:t>I</a:t>
            </a:r>
            <a:r>
              <a:rPr lang="en-US" sz="1800" dirty="0" smtClean="0"/>
              <a:t>ntegrating </a:t>
            </a:r>
            <a:r>
              <a:rPr lang="en-US" sz="1800" dirty="0"/>
              <a:t>partnering practices and </a:t>
            </a:r>
            <a:r>
              <a:rPr lang="en-US" sz="1800" dirty="0" smtClean="0"/>
              <a:t>language.</a:t>
            </a:r>
            <a:endParaRPr lang="en-US" sz="1800" dirty="0"/>
          </a:p>
          <a:p>
            <a:pPr marL="388620" indent="-342900">
              <a:buFont typeface="+mj-lt"/>
              <a:buAutoNum type="arabicPeriod"/>
            </a:pPr>
            <a:r>
              <a:rPr lang="en-US" sz="1800" dirty="0" smtClean="0"/>
              <a:t> </a:t>
            </a:r>
            <a:r>
              <a:rPr lang="en-US" sz="1800" dirty="0"/>
              <a:t>Ensuring every family uses the school </a:t>
            </a:r>
            <a:r>
              <a:rPr lang="en-US" sz="1800" dirty="0" smtClean="0"/>
              <a:t>technology. </a:t>
            </a:r>
          </a:p>
          <a:p>
            <a:pPr marL="388620" indent="-342900">
              <a:buFont typeface="+mj-lt"/>
              <a:buAutoNum type="arabicPeriod"/>
            </a:pPr>
            <a:r>
              <a:rPr lang="en-US" sz="1800" dirty="0" smtClean="0"/>
              <a:t> </a:t>
            </a:r>
            <a:r>
              <a:rPr lang="en-US" sz="1800" dirty="0"/>
              <a:t>Ensuring every family member knows the importance of his/her </a:t>
            </a:r>
            <a:r>
              <a:rPr lang="en-US" sz="1800" dirty="0" smtClean="0"/>
              <a:t>student support.</a:t>
            </a:r>
            <a:endParaRPr lang="en-US" sz="1800" dirty="0"/>
          </a:p>
          <a:p>
            <a:pPr marL="388620" indent="-342900">
              <a:buFont typeface="+mj-lt"/>
              <a:buAutoNum type="arabicPeriod"/>
            </a:pPr>
            <a:r>
              <a:rPr lang="en-US" sz="1800" dirty="0" smtClean="0"/>
              <a:t> </a:t>
            </a:r>
            <a:r>
              <a:rPr lang="en-US" sz="1800" dirty="0"/>
              <a:t>Sharing the school’s tiered MTSS </a:t>
            </a:r>
            <a:r>
              <a:rPr lang="en-US" sz="1800" dirty="0" smtClean="0"/>
              <a:t>(or RtI) framework.</a:t>
            </a:r>
          </a:p>
          <a:p>
            <a:pPr marL="388620" indent="-342900">
              <a:buFont typeface="+mj-lt"/>
              <a:buAutoNum type="arabicPeriod"/>
            </a:pPr>
            <a:r>
              <a:rPr lang="en-US" sz="1800" dirty="0" smtClean="0"/>
              <a:t> </a:t>
            </a:r>
            <a:r>
              <a:rPr lang="en-US" sz="1800" dirty="0"/>
              <a:t>Providing family education on </a:t>
            </a:r>
            <a:r>
              <a:rPr lang="en-US" sz="1800" dirty="0" smtClean="0"/>
              <a:t>student learning topics.</a:t>
            </a:r>
            <a:endParaRPr lang="en-US" sz="1800" dirty="0"/>
          </a:p>
          <a:p>
            <a:pPr marL="388620" indent="-342900">
              <a:buFont typeface="+mj-lt"/>
              <a:buAutoNum type="arabicPeriod"/>
            </a:pPr>
            <a:r>
              <a:rPr lang="en-US" sz="1800" dirty="0" smtClean="0"/>
              <a:t> </a:t>
            </a:r>
            <a:r>
              <a:rPr lang="en-US" sz="1800" dirty="0"/>
              <a:t>Including families in school decision-</a:t>
            </a:r>
            <a:r>
              <a:rPr lang="en-US" sz="1800" dirty="0" smtClean="0"/>
              <a:t>making</a:t>
            </a:r>
          </a:p>
          <a:p>
            <a:pPr marL="388620" indent="-342900">
              <a:buFont typeface="+mj-lt"/>
              <a:buAutoNum type="arabicPeriod"/>
            </a:pPr>
            <a:r>
              <a:rPr lang="en-US" sz="1800" dirty="0" smtClean="0"/>
              <a:t> </a:t>
            </a:r>
            <a:r>
              <a:rPr lang="en-US" sz="1800" dirty="0"/>
              <a:t>Using data systematically to </a:t>
            </a:r>
            <a:r>
              <a:rPr lang="en-US" sz="1800" dirty="0" smtClean="0"/>
              <a:t>improve.</a:t>
            </a:r>
            <a:endParaRPr lang="en-US" sz="1800" dirty="0"/>
          </a:p>
          <a:p>
            <a:pPr marL="388620" indent="-342900">
              <a:buFont typeface="+mj-lt"/>
              <a:buAutoNum type="arabicPeriod"/>
            </a:pPr>
            <a:r>
              <a:rPr lang="en-US" sz="1800" dirty="0"/>
              <a:t> </a:t>
            </a:r>
            <a:r>
              <a:rPr lang="en-US" sz="1800" dirty="0" smtClean="0"/>
              <a:t>Allocating </a:t>
            </a:r>
            <a:r>
              <a:rPr lang="en-US" sz="1800" dirty="0"/>
              <a:t>time for a staff person to </a:t>
            </a:r>
            <a:r>
              <a:rPr lang="en-US" sz="1800" dirty="0" smtClean="0"/>
              <a:t>support partnering.</a:t>
            </a:r>
          </a:p>
          <a:p>
            <a:pPr marL="388620" indent="-342900">
              <a:buFont typeface="+mj-lt"/>
              <a:buAutoNum type="arabicPeriod"/>
            </a:pPr>
            <a:r>
              <a:rPr lang="en-US" sz="1800" dirty="0" smtClean="0"/>
              <a:t> </a:t>
            </a:r>
            <a:r>
              <a:rPr lang="en-US" sz="1800" dirty="0"/>
              <a:t>Collaborating with community resources</a:t>
            </a:r>
            <a:r>
              <a:rPr lang="en-US" sz="1800" dirty="0" smtClean="0"/>
              <a:t>.</a:t>
            </a:r>
          </a:p>
          <a:p>
            <a:pPr marL="388620" indent="-342900">
              <a:buFont typeface="+mj-lt"/>
              <a:buAutoNum type="arabicPeriod"/>
            </a:pPr>
            <a:r>
              <a:rPr lang="en-US" sz="1800" dirty="0" smtClean="0"/>
              <a:t>. </a:t>
            </a:r>
            <a:r>
              <a:rPr lang="en-US" sz="1800" dirty="0"/>
              <a:t>Implementing federal and state legislated partnership </a:t>
            </a:r>
            <a:r>
              <a:rPr lang="en-US" sz="1800" dirty="0" smtClean="0"/>
              <a:t>responsibilities.</a:t>
            </a:r>
          </a:p>
          <a:p>
            <a:pPr marL="45720" indent="0">
              <a:buNone/>
            </a:pPr>
            <a:r>
              <a:rPr lang="en-US" sz="1600" b="0" dirty="0"/>
              <a:t>(Taken from the Multi-Tiered FSCP Supports Checklist, CDE, 2009)</a:t>
            </a:r>
          </a:p>
          <a:p>
            <a:pPr marL="45720" indent="0">
              <a:buNone/>
            </a:pPr>
            <a:endParaRPr lang="en-US" sz="1800" b="0" dirty="0"/>
          </a:p>
          <a:p>
            <a:pPr marL="45720" indent="0">
              <a:buNone/>
            </a:pPr>
            <a:endParaRPr lang="en-US" sz="1600" dirty="0"/>
          </a:p>
        </p:txBody>
      </p:sp>
      <p:sp>
        <p:nvSpPr>
          <p:cNvPr id="3" name="Title 2"/>
          <p:cNvSpPr>
            <a:spLocks noGrp="1"/>
          </p:cNvSpPr>
          <p:nvPr>
            <p:ph type="title"/>
          </p:nvPr>
        </p:nvSpPr>
        <p:spPr/>
        <p:txBody>
          <a:bodyPr/>
          <a:lstStyle/>
          <a:p>
            <a:r>
              <a:rPr lang="en-US" dirty="0" smtClean="0"/>
              <a:t>Universal Partnering Supports  School</a:t>
            </a:r>
            <a:endParaRPr lang="en-US" dirty="0"/>
          </a:p>
        </p:txBody>
      </p:sp>
      <p:pic>
        <p:nvPicPr>
          <p:cNvPr id="4" name="Picture 2" descr="C:\Users\Diana.Huffman\Pictures\partners-progra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68735" y="3896923"/>
            <a:ext cx="1586265" cy="1586265"/>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792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spcBef>
                <a:spcPts val="400"/>
              </a:spcBef>
              <a:buNone/>
            </a:pPr>
            <a:r>
              <a:rPr lang="en-US" sz="2000" dirty="0">
                <a:cs typeface="Calibri"/>
              </a:rPr>
              <a:t>What: </a:t>
            </a:r>
            <a:r>
              <a:rPr lang="en-US" sz="2000" b="0" i="1" dirty="0">
                <a:cs typeface="Calibri"/>
              </a:rPr>
              <a:t>Family, School, and </a:t>
            </a:r>
            <a:r>
              <a:rPr lang="en-US" sz="2000" b="0" i="1" dirty="0" smtClean="0">
                <a:cs typeface="Calibri"/>
              </a:rPr>
              <a:t>Community Wallet Partnering Reminder  </a:t>
            </a:r>
            <a:r>
              <a:rPr lang="en-US" sz="2000" b="0" i="1" dirty="0">
                <a:cs typeface="Calibri"/>
              </a:rPr>
              <a:t>Cards </a:t>
            </a:r>
          </a:p>
          <a:p>
            <a:pPr marL="45720" indent="0">
              <a:spcBef>
                <a:spcPts val="400"/>
              </a:spcBef>
              <a:buNone/>
            </a:pPr>
            <a:endParaRPr lang="en-US" sz="2000" dirty="0">
              <a:cs typeface="Calibri"/>
            </a:endParaRPr>
          </a:p>
          <a:p>
            <a:pPr marL="45720" indent="0">
              <a:spcBef>
                <a:spcPts val="400"/>
              </a:spcBef>
              <a:buNone/>
            </a:pPr>
            <a:r>
              <a:rPr lang="en-US" sz="2000" dirty="0">
                <a:cs typeface="Calibri"/>
              </a:rPr>
              <a:t>Why: </a:t>
            </a:r>
            <a:r>
              <a:rPr lang="en-US" sz="2000" b="0" dirty="0">
                <a:cs typeface="Calibri"/>
              </a:rPr>
              <a:t>Almost everyone has a wallet, including students. It is helpful to “message” and “market” key partnering principles so that everyone has a common understanding.</a:t>
            </a:r>
          </a:p>
          <a:p>
            <a:pPr marL="45720" indent="0">
              <a:spcBef>
                <a:spcPts val="400"/>
              </a:spcBef>
              <a:buNone/>
            </a:pPr>
            <a:endParaRPr lang="en-US" sz="2000" dirty="0">
              <a:cs typeface="Calibri"/>
            </a:endParaRPr>
          </a:p>
          <a:p>
            <a:pPr marL="45720" indent="0">
              <a:spcBef>
                <a:spcPts val="400"/>
              </a:spcBef>
              <a:buNone/>
            </a:pPr>
            <a:r>
              <a:rPr lang="en-US" sz="2000" dirty="0">
                <a:cs typeface="Calibri"/>
              </a:rPr>
              <a:t>Potential Uses: </a:t>
            </a:r>
          </a:p>
          <a:p>
            <a:pPr>
              <a:spcBef>
                <a:spcPts val="400"/>
              </a:spcBef>
            </a:pPr>
            <a:r>
              <a:rPr lang="en-US" sz="2000" b="0" dirty="0">
                <a:cs typeface="Calibri"/>
              </a:rPr>
              <a:t>Tailored to individual schools or classrooms, with information on websites, parent portals, teacher open times, contact names </a:t>
            </a:r>
          </a:p>
          <a:p>
            <a:pPr>
              <a:spcBef>
                <a:spcPts val="400"/>
              </a:spcBef>
            </a:pPr>
            <a:r>
              <a:rPr lang="en-US" sz="2000" b="0" dirty="0">
                <a:cs typeface="Calibri"/>
              </a:rPr>
              <a:t>Inclusive of specific guiding principles for a school such as: </a:t>
            </a:r>
            <a:r>
              <a:rPr lang="en-US" sz="2000" b="0" i="1" dirty="0">
                <a:cs typeface="Calibri"/>
              </a:rPr>
              <a:t>We want all our communication to be two-way, we will be in touch! </a:t>
            </a:r>
          </a:p>
          <a:p>
            <a:pPr>
              <a:spcBef>
                <a:spcPts val="400"/>
              </a:spcBef>
            </a:pPr>
            <a:r>
              <a:rPr lang="en-US" sz="2000" b="0" dirty="0">
                <a:cs typeface="Calibri"/>
              </a:rPr>
              <a:t>Added points to the back of established school cards.</a:t>
            </a:r>
          </a:p>
          <a:p>
            <a:pPr>
              <a:spcBef>
                <a:spcPts val="400"/>
              </a:spcBef>
            </a:pPr>
            <a:r>
              <a:rPr lang="en-US" sz="2000" b="0" dirty="0">
                <a:cs typeface="Calibri"/>
              </a:rPr>
              <a:t>Designed by a team of staff, students, families. </a:t>
            </a:r>
            <a:endParaRPr lang="en-US" sz="2000" b="0" i="1" dirty="0">
              <a:cs typeface="Calibri"/>
            </a:endParaRPr>
          </a:p>
          <a:p>
            <a:endParaRPr lang="en-US" dirty="0"/>
          </a:p>
        </p:txBody>
      </p:sp>
      <p:sp>
        <p:nvSpPr>
          <p:cNvPr id="3" name="Title 2"/>
          <p:cNvSpPr>
            <a:spLocks noGrp="1"/>
          </p:cNvSpPr>
          <p:nvPr>
            <p:ph type="title"/>
          </p:nvPr>
        </p:nvSpPr>
        <p:spPr>
          <a:xfrm>
            <a:off x="381000" y="169333"/>
            <a:ext cx="8381260" cy="1240908"/>
          </a:xfrm>
        </p:spPr>
        <p:txBody>
          <a:bodyPr/>
          <a:lstStyle/>
          <a:p>
            <a:r>
              <a:rPr lang="en-US" sz="3200" dirty="0" smtClean="0"/>
              <a:t>Sample Universal </a:t>
            </a:r>
            <a:r>
              <a:rPr lang="en-US" sz="3200" dirty="0"/>
              <a:t>Partnering </a:t>
            </a:r>
            <a:r>
              <a:rPr lang="en-US" sz="3200" dirty="0" smtClean="0"/>
              <a:t>Tool- School</a:t>
            </a:r>
            <a:br>
              <a:rPr lang="en-US" sz="3200" dirty="0" smtClean="0"/>
            </a:br>
            <a:r>
              <a:rPr lang="en-US" sz="3200" dirty="0" smtClean="0"/>
              <a:t>Wallet Partnering Reminder Cards</a:t>
            </a:r>
            <a:endParaRPr lang="en-US" sz="3200" dirty="0"/>
          </a:p>
        </p:txBody>
      </p:sp>
      <p:pic>
        <p:nvPicPr>
          <p:cNvPr id="5" name="Picture 7" descr="j0312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200400"/>
            <a:ext cx="1490133" cy="94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1805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spcBef>
                <a:spcPts val="200"/>
              </a:spcBef>
              <a:buNone/>
            </a:pPr>
            <a:r>
              <a:rPr lang="en-US" sz="2000" dirty="0">
                <a:solidFill>
                  <a:schemeClr val="tx1"/>
                </a:solidFill>
                <a:cs typeface="Calibri"/>
              </a:rPr>
              <a:t>What: </a:t>
            </a:r>
            <a:r>
              <a:rPr lang="en-US" sz="2000" b="0" i="1" dirty="0">
                <a:solidFill>
                  <a:schemeClr val="tx1"/>
                </a:solidFill>
                <a:cs typeface="Calibri"/>
              </a:rPr>
              <a:t>Sample Principal Letter/Text/Email</a:t>
            </a:r>
          </a:p>
          <a:p>
            <a:pPr marL="45720" indent="0">
              <a:spcBef>
                <a:spcPts val="200"/>
              </a:spcBef>
              <a:buNone/>
            </a:pPr>
            <a:endParaRPr lang="en-US" sz="2000" i="1" dirty="0">
              <a:solidFill>
                <a:schemeClr val="tx1"/>
              </a:solidFill>
              <a:cs typeface="Calibri"/>
            </a:endParaRPr>
          </a:p>
          <a:p>
            <a:pPr marL="45720" indent="0">
              <a:spcBef>
                <a:spcPts val="200"/>
              </a:spcBef>
              <a:buNone/>
            </a:pPr>
            <a:r>
              <a:rPr lang="en-US" sz="2000" dirty="0">
                <a:solidFill>
                  <a:schemeClr val="tx1"/>
                </a:solidFill>
                <a:cs typeface="Calibri"/>
              </a:rPr>
              <a:t>Why: </a:t>
            </a:r>
            <a:r>
              <a:rPr lang="en-US" sz="2000" b="0" dirty="0">
                <a:solidFill>
                  <a:schemeClr val="tx1"/>
                </a:solidFill>
                <a:cs typeface="Calibri"/>
              </a:rPr>
              <a:t>A continuing partnering message from a district or school leader gives permission for everyone to partner, universally. A partnering vocabulary, two-way communication potential, and consistency to all stakeholders provides the frame to work together for student achievement. It serves as a model and guidance document, for others to emulate and enact.  </a:t>
            </a:r>
          </a:p>
          <a:p>
            <a:pPr marL="45720" indent="0">
              <a:spcBef>
                <a:spcPts val="200"/>
              </a:spcBef>
              <a:buNone/>
            </a:pPr>
            <a:endParaRPr lang="en-US" sz="2000" dirty="0">
              <a:solidFill>
                <a:schemeClr val="tx1"/>
              </a:solidFill>
              <a:cs typeface="Calibri"/>
            </a:endParaRPr>
          </a:p>
          <a:p>
            <a:pPr marL="45720" indent="0">
              <a:spcBef>
                <a:spcPts val="200"/>
              </a:spcBef>
              <a:buNone/>
            </a:pPr>
            <a:r>
              <a:rPr lang="en-US" sz="2000" dirty="0">
                <a:solidFill>
                  <a:schemeClr val="tx1"/>
                </a:solidFill>
                <a:cs typeface="Calibri"/>
              </a:rPr>
              <a:t>Potential Uses: </a:t>
            </a:r>
          </a:p>
          <a:p>
            <a:pPr marL="341313" indent="-296863">
              <a:spcBef>
                <a:spcPts val="200"/>
              </a:spcBef>
            </a:pPr>
            <a:r>
              <a:rPr lang="en-US" sz="2000" b="0" dirty="0">
                <a:solidFill>
                  <a:schemeClr val="tx1"/>
                </a:solidFill>
                <a:cs typeface="Calibri"/>
              </a:rPr>
              <a:t>Preview by families, community members, staff, &amp; students for input</a:t>
            </a:r>
          </a:p>
          <a:p>
            <a:pPr marL="341313" indent="-296863">
              <a:spcBef>
                <a:spcPts val="200"/>
              </a:spcBef>
            </a:pPr>
            <a:r>
              <a:rPr lang="en-US" sz="2000" b="0" dirty="0">
                <a:solidFill>
                  <a:schemeClr val="tx1"/>
                </a:solidFill>
                <a:cs typeface="Calibri"/>
              </a:rPr>
              <a:t>Publish in numerous venues, both hard copy and electronically (website text, email) </a:t>
            </a:r>
          </a:p>
          <a:p>
            <a:pPr marL="341313" indent="-296863">
              <a:spcBef>
                <a:spcPts val="200"/>
              </a:spcBef>
            </a:pPr>
            <a:r>
              <a:rPr lang="en-US" sz="2000" b="0" dirty="0">
                <a:solidFill>
                  <a:schemeClr val="tx1"/>
                </a:solidFill>
                <a:cs typeface="Calibri"/>
              </a:rPr>
              <a:t>Ask student to read also, as are family members and partners</a:t>
            </a:r>
          </a:p>
          <a:p>
            <a:endParaRPr lang="en-US" dirty="0"/>
          </a:p>
        </p:txBody>
      </p:sp>
      <p:sp>
        <p:nvSpPr>
          <p:cNvPr id="3" name="Title 2"/>
          <p:cNvSpPr>
            <a:spLocks noGrp="1"/>
          </p:cNvSpPr>
          <p:nvPr>
            <p:ph type="title"/>
          </p:nvPr>
        </p:nvSpPr>
        <p:spPr>
          <a:xfrm>
            <a:off x="381000" y="355847"/>
            <a:ext cx="8381260" cy="1363224"/>
          </a:xfrm>
        </p:spPr>
        <p:txBody>
          <a:bodyPr/>
          <a:lstStyle/>
          <a:p>
            <a:r>
              <a:rPr lang="en-US" sz="3200" dirty="0" smtClean="0"/>
              <a:t>Sample Universal Partnering Tool -  School</a:t>
            </a:r>
            <a:br>
              <a:rPr lang="en-US" sz="3200" dirty="0" smtClean="0"/>
            </a:br>
            <a:r>
              <a:rPr lang="en-US" sz="3200" dirty="0" smtClean="0"/>
              <a:t>Principal Letter/Text/Email </a:t>
            </a:r>
            <a:br>
              <a:rPr lang="en-US" sz="3200" dirty="0" smtClean="0"/>
            </a:br>
            <a:r>
              <a:rPr lang="en-US" sz="3200" dirty="0" smtClean="0"/>
              <a:t> </a:t>
            </a:r>
            <a:endParaRPr lang="en-US" sz="3200" dirty="0"/>
          </a:p>
        </p:txBody>
      </p:sp>
      <p:pic>
        <p:nvPicPr>
          <p:cNvPr id="5" name="Picture 7" descr="j0312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673894"/>
            <a:ext cx="1490133" cy="94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438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sz="1800" dirty="0"/>
          </a:p>
          <a:p>
            <a:pPr marL="388620" indent="-342900">
              <a:buFont typeface="+mj-lt"/>
              <a:buAutoNum type="arabicPeriod"/>
            </a:pPr>
            <a:r>
              <a:rPr lang="en-US" sz="1800" dirty="0" smtClean="0"/>
              <a:t> </a:t>
            </a:r>
            <a:r>
              <a:rPr lang="en-US" sz="1800" dirty="0"/>
              <a:t>Contacting every family </a:t>
            </a:r>
            <a:r>
              <a:rPr lang="en-US" sz="1800" dirty="0" smtClean="0"/>
              <a:t>personally. </a:t>
            </a:r>
            <a:r>
              <a:rPr lang="en-US" sz="1800" dirty="0"/>
              <a:t>to create ongoing, two-way communication</a:t>
            </a:r>
            <a:r>
              <a:rPr lang="en-US" sz="1800" dirty="0" smtClean="0"/>
              <a:t>.</a:t>
            </a:r>
          </a:p>
          <a:p>
            <a:pPr marL="388620" indent="-342900">
              <a:buFont typeface="+mj-lt"/>
              <a:buAutoNum type="arabicPeriod"/>
            </a:pPr>
            <a:r>
              <a:rPr lang="en-US" sz="1800" dirty="0" smtClean="0"/>
              <a:t> </a:t>
            </a:r>
            <a:r>
              <a:rPr lang="en-US" sz="1800" dirty="0"/>
              <a:t>Ensuring each </a:t>
            </a:r>
            <a:r>
              <a:rPr lang="en-US" sz="1800" dirty="0" smtClean="0"/>
              <a:t>family</a:t>
            </a:r>
            <a:r>
              <a:rPr lang="en-US" sz="1800" dirty="0"/>
              <a:t> </a:t>
            </a:r>
            <a:r>
              <a:rPr lang="en-US" sz="1800" dirty="0" smtClean="0"/>
              <a:t>understands expectations. </a:t>
            </a:r>
          </a:p>
          <a:p>
            <a:pPr marL="388620" indent="-342900">
              <a:buFont typeface="+mj-lt"/>
              <a:buAutoNum type="arabicPeriod"/>
            </a:pPr>
            <a:r>
              <a:rPr lang="en-US" sz="1800" dirty="0" smtClean="0"/>
              <a:t> </a:t>
            </a:r>
            <a:r>
              <a:rPr lang="en-US" sz="1800" dirty="0"/>
              <a:t>Providing information on current class </a:t>
            </a:r>
            <a:r>
              <a:rPr lang="en-US" sz="1800" dirty="0" smtClean="0"/>
              <a:t>content. </a:t>
            </a:r>
          </a:p>
          <a:p>
            <a:pPr marL="388620" indent="-342900">
              <a:buFont typeface="+mj-lt"/>
              <a:buAutoNum type="arabicPeriod"/>
            </a:pPr>
            <a:r>
              <a:rPr lang="en-US" sz="1800" dirty="0" smtClean="0"/>
              <a:t> </a:t>
            </a:r>
            <a:r>
              <a:rPr lang="en-US" sz="1800" dirty="0"/>
              <a:t>Asking families what they need to support learning at </a:t>
            </a:r>
            <a:r>
              <a:rPr lang="en-US" sz="1800" dirty="0" smtClean="0"/>
              <a:t>home.</a:t>
            </a:r>
          </a:p>
          <a:p>
            <a:pPr marL="388620" indent="-342900">
              <a:buFont typeface="+mj-lt"/>
              <a:buAutoNum type="arabicPeriod"/>
            </a:pPr>
            <a:r>
              <a:rPr lang="en-US" sz="1800" dirty="0" smtClean="0"/>
              <a:t> </a:t>
            </a:r>
            <a:r>
              <a:rPr lang="en-US" sz="1800" dirty="0"/>
              <a:t>Sending progress data regularly to families, with opportunities for </a:t>
            </a:r>
            <a:r>
              <a:rPr lang="en-US" sz="1800" dirty="0" smtClean="0"/>
              <a:t>discussion.</a:t>
            </a:r>
          </a:p>
          <a:p>
            <a:pPr marL="388620" indent="-342900">
              <a:buFont typeface="+mj-lt"/>
              <a:buAutoNum type="arabicPeriod"/>
            </a:pPr>
            <a:r>
              <a:rPr lang="en-US" sz="1800" dirty="0" smtClean="0"/>
              <a:t>Telling </a:t>
            </a:r>
            <a:r>
              <a:rPr lang="en-US" sz="1800" dirty="0"/>
              <a:t>students that school and home are working together for their success. </a:t>
            </a:r>
            <a:endParaRPr lang="en-US" sz="1800" dirty="0" smtClean="0"/>
          </a:p>
          <a:p>
            <a:pPr marL="45720" indent="0">
              <a:buNone/>
            </a:pPr>
            <a:endParaRPr lang="en-US" sz="1800" b="0" dirty="0"/>
          </a:p>
          <a:p>
            <a:pPr marL="45720" indent="0">
              <a:buNone/>
            </a:pPr>
            <a:r>
              <a:rPr lang="en-US" sz="1600" b="0" dirty="0" smtClean="0"/>
              <a:t>(</a:t>
            </a:r>
            <a:r>
              <a:rPr lang="en-US" sz="1600" b="0" dirty="0"/>
              <a:t>Taken from the Multi-Tiered FSCP Supports Checklist, CDE, 2009)</a:t>
            </a:r>
          </a:p>
          <a:p>
            <a:pPr marL="45720" indent="0">
              <a:buNone/>
            </a:pPr>
            <a:endParaRPr lang="en-US" sz="1600" dirty="0"/>
          </a:p>
        </p:txBody>
      </p:sp>
      <p:sp>
        <p:nvSpPr>
          <p:cNvPr id="3" name="Title 2"/>
          <p:cNvSpPr>
            <a:spLocks noGrp="1"/>
          </p:cNvSpPr>
          <p:nvPr>
            <p:ph type="title"/>
          </p:nvPr>
        </p:nvSpPr>
        <p:spPr/>
        <p:txBody>
          <a:bodyPr/>
          <a:lstStyle/>
          <a:p>
            <a:r>
              <a:rPr lang="en-US" dirty="0" smtClean="0"/>
              <a:t>Universal Partnering Supports</a:t>
            </a:r>
            <a:br>
              <a:rPr lang="en-US" dirty="0" smtClean="0"/>
            </a:br>
            <a:r>
              <a:rPr lang="en-US" dirty="0" smtClean="0"/>
              <a:t>Classroom, Specialist</a:t>
            </a:r>
            <a:endParaRPr lang="en-US" dirty="0"/>
          </a:p>
        </p:txBody>
      </p:sp>
      <p:pic>
        <p:nvPicPr>
          <p:cNvPr id="4" name="Picture 2" descr="C:\Users\Diana.Huffman\Pictures\partners-progra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5849" y="5117517"/>
            <a:ext cx="1692262" cy="1692262"/>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7434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spcBef>
                <a:spcPts val="0"/>
              </a:spcBef>
              <a:buNone/>
            </a:pPr>
            <a:r>
              <a:rPr lang="en-US" sz="2000" dirty="0">
                <a:solidFill>
                  <a:schemeClr val="tx1"/>
                </a:solidFill>
                <a:cs typeface="Calibri"/>
              </a:rPr>
              <a:t>What:</a:t>
            </a:r>
            <a:r>
              <a:rPr lang="en-US" sz="2000" i="1" dirty="0">
                <a:solidFill>
                  <a:schemeClr val="tx1"/>
                </a:solidFill>
                <a:cs typeface="Calibri"/>
              </a:rPr>
              <a:t> </a:t>
            </a:r>
            <a:r>
              <a:rPr lang="en-US" sz="2000" b="0" i="1" dirty="0">
                <a:solidFill>
                  <a:schemeClr val="tx1"/>
                </a:solidFill>
                <a:cs typeface="Calibri"/>
              </a:rPr>
              <a:t>Family Sharing Sheet</a:t>
            </a:r>
          </a:p>
          <a:p>
            <a:pPr marL="45720" indent="0">
              <a:spcBef>
                <a:spcPts val="0"/>
              </a:spcBef>
              <a:buNone/>
            </a:pPr>
            <a:endParaRPr lang="en-US" sz="2000" dirty="0">
              <a:solidFill>
                <a:schemeClr val="tx1"/>
              </a:solidFill>
              <a:cs typeface="Calibri"/>
            </a:endParaRPr>
          </a:p>
          <a:p>
            <a:pPr marL="45720" indent="0">
              <a:spcBef>
                <a:spcPts val="0"/>
              </a:spcBef>
              <a:buNone/>
            </a:pPr>
            <a:r>
              <a:rPr lang="en-US" sz="2000" dirty="0">
                <a:solidFill>
                  <a:schemeClr val="tx1"/>
                </a:solidFill>
                <a:cs typeface="Calibri"/>
              </a:rPr>
              <a:t>Why: </a:t>
            </a:r>
            <a:r>
              <a:rPr lang="en-US" sz="2000" b="0" dirty="0">
                <a:solidFill>
                  <a:schemeClr val="tx1"/>
                </a:solidFill>
                <a:cs typeface="Calibri"/>
              </a:rPr>
              <a:t>Asking for input from students and families can send a message of teaming &amp; two-way communication. Students can observe their teachers &amp; families sharing information. Families learn more about their role.</a:t>
            </a:r>
          </a:p>
          <a:p>
            <a:pPr marL="45720" indent="0">
              <a:spcBef>
                <a:spcPts val="0"/>
              </a:spcBef>
              <a:buNone/>
            </a:pPr>
            <a:endParaRPr lang="en-US" sz="2000" dirty="0">
              <a:solidFill>
                <a:schemeClr val="tx1"/>
              </a:solidFill>
              <a:cs typeface="Calibri"/>
            </a:endParaRPr>
          </a:p>
          <a:p>
            <a:pPr marL="45720" indent="0">
              <a:spcBef>
                <a:spcPts val="0"/>
              </a:spcBef>
              <a:buNone/>
            </a:pPr>
            <a:endParaRPr lang="en-US" sz="2000" dirty="0" smtClean="0">
              <a:solidFill>
                <a:schemeClr val="tx1"/>
              </a:solidFill>
              <a:cs typeface="Calibri"/>
            </a:endParaRPr>
          </a:p>
          <a:p>
            <a:pPr marL="45720" indent="0">
              <a:spcBef>
                <a:spcPts val="0"/>
              </a:spcBef>
              <a:buNone/>
            </a:pPr>
            <a:r>
              <a:rPr lang="en-US" sz="2000" dirty="0" smtClean="0">
                <a:solidFill>
                  <a:schemeClr val="tx1"/>
                </a:solidFill>
                <a:cs typeface="Calibri"/>
              </a:rPr>
              <a:t>Potential </a:t>
            </a:r>
            <a:r>
              <a:rPr lang="en-US" sz="2000" dirty="0">
                <a:solidFill>
                  <a:schemeClr val="tx1"/>
                </a:solidFill>
                <a:cs typeface="Calibri"/>
              </a:rPr>
              <a:t>Uses: </a:t>
            </a:r>
          </a:p>
          <a:p>
            <a:pPr>
              <a:spcBef>
                <a:spcPts val="0"/>
              </a:spcBef>
            </a:pPr>
            <a:r>
              <a:rPr lang="en-US" sz="2000" b="0" dirty="0">
                <a:solidFill>
                  <a:schemeClr val="tx1"/>
                </a:solidFill>
                <a:cs typeface="Calibri"/>
              </a:rPr>
              <a:t>Send home at the beginning of the year to set the tone for information sharing</a:t>
            </a:r>
          </a:p>
          <a:p>
            <a:pPr>
              <a:spcBef>
                <a:spcPts val="0"/>
              </a:spcBef>
            </a:pPr>
            <a:r>
              <a:rPr lang="en-US" sz="2000" b="0" dirty="0">
                <a:solidFill>
                  <a:schemeClr val="tx1"/>
                </a:solidFill>
                <a:cs typeface="Calibri"/>
              </a:rPr>
              <a:t>Ask for student and/or family support in development </a:t>
            </a:r>
          </a:p>
          <a:p>
            <a:pPr>
              <a:spcBef>
                <a:spcPts val="0"/>
              </a:spcBef>
            </a:pPr>
            <a:r>
              <a:rPr lang="en-US" sz="2000" b="0" dirty="0">
                <a:solidFill>
                  <a:schemeClr val="tx1"/>
                </a:solidFill>
                <a:cs typeface="Calibri"/>
              </a:rPr>
              <a:t>If numerous teachers, maybe have one sheet on file in the counseling office – or families have the choice of completing one for each teacher as subjects, input may vary</a:t>
            </a:r>
          </a:p>
          <a:p>
            <a:pPr>
              <a:spcBef>
                <a:spcPts val="0"/>
              </a:spcBef>
            </a:pPr>
            <a:r>
              <a:rPr lang="en-US" sz="2000" b="0" dirty="0">
                <a:solidFill>
                  <a:schemeClr val="tx1"/>
                </a:solidFill>
                <a:cs typeface="Calibri"/>
              </a:rPr>
              <a:t>Adapt to a specific content such as “science”</a:t>
            </a:r>
          </a:p>
        </p:txBody>
      </p:sp>
      <p:sp>
        <p:nvSpPr>
          <p:cNvPr id="3" name="Title 2"/>
          <p:cNvSpPr>
            <a:spLocks noGrp="1"/>
          </p:cNvSpPr>
          <p:nvPr>
            <p:ph type="title"/>
          </p:nvPr>
        </p:nvSpPr>
        <p:spPr>
          <a:xfrm>
            <a:off x="381000" y="355847"/>
            <a:ext cx="8381260" cy="1202020"/>
          </a:xfrm>
        </p:spPr>
        <p:txBody>
          <a:bodyPr/>
          <a:lstStyle/>
          <a:p>
            <a:r>
              <a:rPr lang="en-US" sz="3200" dirty="0" smtClean="0"/>
              <a:t>Sample Partnering Tool – Classroom</a:t>
            </a:r>
            <a:r>
              <a:rPr lang="en-US" sz="3200" dirty="0"/>
              <a:t>/</a:t>
            </a:r>
            <a:r>
              <a:rPr lang="en-US" sz="3200" dirty="0" smtClean="0"/>
              <a:t>Specialist</a:t>
            </a:r>
            <a:br>
              <a:rPr lang="en-US" sz="3200" dirty="0" smtClean="0"/>
            </a:br>
            <a:r>
              <a:rPr lang="en-US" sz="3200" dirty="0" smtClean="0"/>
              <a:t>Family Sharing Sheet</a:t>
            </a:r>
            <a:br>
              <a:rPr lang="en-US" sz="3200" dirty="0" smtClean="0"/>
            </a:br>
            <a:endParaRPr lang="en-US" sz="3200" dirty="0"/>
          </a:p>
        </p:txBody>
      </p:sp>
      <p:pic>
        <p:nvPicPr>
          <p:cNvPr id="5" name="Picture 7" descr="j0312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386667"/>
            <a:ext cx="1490133" cy="94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438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spcBef>
                <a:spcPts val="0"/>
              </a:spcBef>
              <a:buNone/>
            </a:pPr>
            <a:r>
              <a:rPr lang="en-US" sz="2000" dirty="0">
                <a:solidFill>
                  <a:schemeClr val="tx1"/>
                </a:solidFill>
                <a:cs typeface="Calibri"/>
              </a:rPr>
              <a:t>What:</a:t>
            </a:r>
            <a:r>
              <a:rPr lang="en-US" sz="2000" i="1" dirty="0">
                <a:solidFill>
                  <a:schemeClr val="tx1"/>
                </a:solidFill>
                <a:cs typeface="Calibri"/>
              </a:rPr>
              <a:t> </a:t>
            </a:r>
            <a:r>
              <a:rPr lang="en-US" sz="2000" b="0" i="1" dirty="0">
                <a:solidFill>
                  <a:schemeClr val="tx1"/>
                </a:solidFill>
                <a:cs typeface="Calibri"/>
              </a:rPr>
              <a:t>Two-Way Good News Letter/Text/Email</a:t>
            </a:r>
          </a:p>
          <a:p>
            <a:pPr marL="45720" indent="0">
              <a:spcBef>
                <a:spcPts val="0"/>
              </a:spcBef>
              <a:buNone/>
            </a:pPr>
            <a:endParaRPr lang="en-US" sz="2000" dirty="0">
              <a:solidFill>
                <a:schemeClr val="tx1"/>
              </a:solidFill>
              <a:cs typeface="Calibri"/>
            </a:endParaRPr>
          </a:p>
          <a:p>
            <a:pPr marL="45720" indent="0">
              <a:spcBef>
                <a:spcPts val="0"/>
              </a:spcBef>
              <a:buNone/>
            </a:pPr>
            <a:r>
              <a:rPr lang="en-US" sz="2000" dirty="0">
                <a:solidFill>
                  <a:schemeClr val="tx1"/>
                </a:solidFill>
                <a:cs typeface="Calibri"/>
              </a:rPr>
              <a:t>Why: </a:t>
            </a:r>
            <a:r>
              <a:rPr lang="en-US" sz="2000" b="0" dirty="0">
                <a:solidFill>
                  <a:schemeClr val="tx1"/>
                </a:solidFill>
                <a:cs typeface="Calibri"/>
              </a:rPr>
              <a:t>Sharing positive feedback between home and school can support student academic and behavioral learning – coordinated between multiple settings. Students can observe their teachers &amp; families sharing information and join in the process of celebrating. </a:t>
            </a:r>
          </a:p>
          <a:p>
            <a:pPr marL="45720" indent="0">
              <a:spcBef>
                <a:spcPts val="0"/>
              </a:spcBef>
              <a:buNone/>
            </a:pPr>
            <a:endParaRPr lang="en-US" sz="2000" dirty="0" smtClean="0">
              <a:solidFill>
                <a:schemeClr val="tx1"/>
              </a:solidFill>
              <a:cs typeface="Calibri"/>
            </a:endParaRPr>
          </a:p>
          <a:p>
            <a:pPr marL="45720" indent="0">
              <a:spcBef>
                <a:spcPts val="0"/>
              </a:spcBef>
              <a:buNone/>
            </a:pPr>
            <a:endParaRPr lang="en-US" sz="2000" dirty="0">
              <a:solidFill>
                <a:schemeClr val="tx1"/>
              </a:solidFill>
              <a:cs typeface="Calibri"/>
            </a:endParaRPr>
          </a:p>
          <a:p>
            <a:pPr marL="45720" indent="0">
              <a:spcBef>
                <a:spcPts val="0"/>
              </a:spcBef>
              <a:buNone/>
            </a:pPr>
            <a:r>
              <a:rPr lang="en-US" sz="2000" dirty="0">
                <a:solidFill>
                  <a:schemeClr val="tx1"/>
                </a:solidFill>
                <a:cs typeface="Calibri"/>
              </a:rPr>
              <a:t>Potential Uses: </a:t>
            </a:r>
          </a:p>
          <a:p>
            <a:pPr>
              <a:spcBef>
                <a:spcPts val="0"/>
              </a:spcBef>
            </a:pPr>
            <a:r>
              <a:rPr lang="en-US" sz="2000" b="0" dirty="0">
                <a:solidFill>
                  <a:schemeClr val="tx1"/>
                </a:solidFill>
                <a:cs typeface="Calibri"/>
              </a:rPr>
              <a:t>Send home to every student during the first month of school, follow up to ask for positive sharing from home</a:t>
            </a:r>
          </a:p>
          <a:p>
            <a:pPr>
              <a:spcBef>
                <a:spcPts val="0"/>
              </a:spcBef>
            </a:pPr>
            <a:r>
              <a:rPr lang="en-US" sz="2000" b="0" dirty="0">
                <a:solidFill>
                  <a:schemeClr val="tx1"/>
                </a:solidFill>
                <a:cs typeface="Calibri"/>
              </a:rPr>
              <a:t>Ask students to share with families </a:t>
            </a:r>
          </a:p>
          <a:p>
            <a:pPr>
              <a:spcBef>
                <a:spcPts val="0"/>
              </a:spcBef>
            </a:pPr>
            <a:r>
              <a:rPr lang="en-US" sz="2000" b="0" dirty="0">
                <a:solidFill>
                  <a:schemeClr val="tx1"/>
                </a:solidFill>
                <a:cs typeface="Calibri"/>
              </a:rPr>
              <a:t>Have a way to offer families and teachers positive feedback using a similar system</a:t>
            </a:r>
          </a:p>
          <a:p>
            <a:pPr>
              <a:spcBef>
                <a:spcPts val="0"/>
              </a:spcBef>
            </a:pPr>
            <a:r>
              <a:rPr lang="en-US" sz="2000" b="0" dirty="0">
                <a:solidFill>
                  <a:schemeClr val="tx1"/>
                </a:solidFill>
                <a:cs typeface="Calibri"/>
              </a:rPr>
              <a:t>Encourage keeping “good news notes” so can be reviewed </a:t>
            </a:r>
            <a:r>
              <a:rPr lang="en-US" sz="2000" b="0" dirty="0" smtClean="0">
                <a:solidFill>
                  <a:schemeClr val="tx1"/>
                </a:solidFill>
                <a:cs typeface="Calibri"/>
              </a:rPr>
              <a:t>frequently         </a:t>
            </a:r>
            <a:r>
              <a:rPr lang="en-US" sz="2000" b="0" dirty="0">
                <a:solidFill>
                  <a:schemeClr val="tx1"/>
                </a:solidFill>
                <a:cs typeface="Calibri"/>
              </a:rPr>
              <a:t>and during conferences</a:t>
            </a:r>
          </a:p>
        </p:txBody>
      </p:sp>
      <p:sp>
        <p:nvSpPr>
          <p:cNvPr id="3" name="Title 2"/>
          <p:cNvSpPr>
            <a:spLocks noGrp="1"/>
          </p:cNvSpPr>
          <p:nvPr>
            <p:ph type="title"/>
          </p:nvPr>
        </p:nvSpPr>
        <p:spPr>
          <a:xfrm>
            <a:off x="0" y="355847"/>
            <a:ext cx="8762260" cy="1363224"/>
          </a:xfrm>
        </p:spPr>
        <p:txBody>
          <a:bodyPr/>
          <a:lstStyle/>
          <a:p>
            <a:r>
              <a:rPr lang="en-US" sz="2800" dirty="0" smtClean="0"/>
              <a:t>Sample </a:t>
            </a:r>
            <a:r>
              <a:rPr lang="en-US" sz="2800" dirty="0" smtClean="0"/>
              <a:t>Universal </a:t>
            </a:r>
            <a:r>
              <a:rPr lang="en-US" sz="2800" dirty="0" smtClean="0"/>
              <a:t>Tool – Classroom</a:t>
            </a:r>
            <a:r>
              <a:rPr lang="en-US" sz="2800" dirty="0"/>
              <a:t>/</a:t>
            </a:r>
            <a:r>
              <a:rPr lang="en-US" sz="2800" dirty="0" smtClean="0"/>
              <a:t>Specialist</a:t>
            </a:r>
            <a:br>
              <a:rPr lang="en-US" sz="2800" dirty="0" smtClean="0"/>
            </a:br>
            <a:r>
              <a:rPr lang="en-US" sz="2800" dirty="0" smtClean="0"/>
              <a:t>Two-Way Good News Letter/Text/Email</a:t>
            </a:r>
            <a:br>
              <a:rPr lang="en-US" sz="2800" dirty="0" smtClean="0"/>
            </a:br>
            <a:endParaRPr lang="en-US" sz="2800" dirty="0"/>
          </a:p>
        </p:txBody>
      </p:sp>
      <p:pic>
        <p:nvPicPr>
          <p:cNvPr id="5" name="Picture 7" descr="j0312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403600"/>
            <a:ext cx="1490133" cy="94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152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88620" indent="-342900">
              <a:buFont typeface="+mj-lt"/>
              <a:buAutoNum type="arabicPeriod"/>
            </a:pPr>
            <a:r>
              <a:rPr lang="en-US" sz="1800" dirty="0" smtClean="0"/>
              <a:t>Designating processes to </a:t>
            </a:r>
            <a:r>
              <a:rPr lang="en-US" sz="1800" dirty="0"/>
              <a:t>individually encourage </a:t>
            </a:r>
            <a:r>
              <a:rPr lang="en-US" sz="1800" dirty="0" smtClean="0"/>
              <a:t> </a:t>
            </a:r>
            <a:r>
              <a:rPr lang="en-US" sz="1800" dirty="0"/>
              <a:t>families and staff who may be hesitant or uncomfortable. </a:t>
            </a:r>
          </a:p>
          <a:p>
            <a:pPr marL="388620" indent="-342900">
              <a:buFont typeface="+mj-lt"/>
              <a:buAutoNum type="arabicPeriod"/>
            </a:pPr>
            <a:r>
              <a:rPr lang="en-US" sz="1800" dirty="0" smtClean="0"/>
              <a:t> </a:t>
            </a:r>
            <a:r>
              <a:rPr lang="en-US" sz="1800" dirty="0"/>
              <a:t>Including families as active partners throughout the individualized MTSS (or RtI) </a:t>
            </a:r>
            <a:r>
              <a:rPr lang="en-US" sz="1800" dirty="0" smtClean="0"/>
              <a:t>problem solving process</a:t>
            </a:r>
            <a:r>
              <a:rPr lang="en-US" sz="1800" dirty="0"/>
              <a:t>.</a:t>
            </a:r>
          </a:p>
          <a:p>
            <a:pPr marL="388620" indent="-342900">
              <a:buFont typeface="+mj-lt"/>
              <a:buAutoNum type="arabicPeriod"/>
            </a:pPr>
            <a:r>
              <a:rPr lang="en-US" sz="1800" dirty="0" smtClean="0"/>
              <a:t> </a:t>
            </a:r>
            <a:r>
              <a:rPr lang="en-US" sz="1800" dirty="0"/>
              <a:t>Supporting teachers and families in mutually developing and </a:t>
            </a:r>
            <a:r>
              <a:rPr lang="en-US" sz="1800" dirty="0" smtClean="0"/>
              <a:t>implementing individualized </a:t>
            </a:r>
            <a:r>
              <a:rPr lang="en-US" sz="1800" dirty="0"/>
              <a:t>student </a:t>
            </a:r>
            <a:r>
              <a:rPr lang="en-US" sz="1800" dirty="0" smtClean="0"/>
              <a:t>plans.</a:t>
            </a:r>
          </a:p>
          <a:p>
            <a:pPr marL="388620" indent="-342900">
              <a:buFont typeface="+mj-lt"/>
              <a:buAutoNum type="arabicPeriod"/>
            </a:pPr>
            <a:r>
              <a:rPr lang="en-US" sz="1800" dirty="0" smtClean="0"/>
              <a:t> </a:t>
            </a:r>
            <a:r>
              <a:rPr lang="en-US" sz="1800" dirty="0"/>
              <a:t>Ensuring families understand and participate in the implementation of </a:t>
            </a:r>
            <a:r>
              <a:rPr lang="en-US" sz="1800" dirty="0" smtClean="0"/>
              <a:t>small group interventions.</a:t>
            </a:r>
            <a:endParaRPr lang="en-US" sz="1800" dirty="0"/>
          </a:p>
          <a:p>
            <a:pPr marL="388620" indent="-342900">
              <a:buFont typeface="+mj-lt"/>
              <a:buAutoNum type="arabicPeriod"/>
            </a:pPr>
            <a:r>
              <a:rPr lang="en-US" sz="1800" dirty="0" smtClean="0"/>
              <a:t>Individualizing </a:t>
            </a:r>
            <a:r>
              <a:rPr lang="en-US" sz="1800" dirty="0"/>
              <a:t>family-school partnering plans and support when needed</a:t>
            </a:r>
            <a:r>
              <a:rPr lang="en-US" sz="1800" dirty="0" smtClean="0"/>
              <a:t>.</a:t>
            </a:r>
          </a:p>
          <a:p>
            <a:pPr marL="388620" indent="-342900">
              <a:buFont typeface="+mj-lt"/>
              <a:buAutoNum type="arabicPeriod"/>
            </a:pPr>
            <a:r>
              <a:rPr lang="en-US" sz="1800" dirty="0" smtClean="0"/>
              <a:t> </a:t>
            </a:r>
            <a:r>
              <a:rPr lang="en-US" sz="1800" dirty="0"/>
              <a:t>Providing school, family and community wraparound when needed. </a:t>
            </a:r>
            <a:endParaRPr lang="en-US" sz="1800" dirty="0" smtClean="0"/>
          </a:p>
          <a:p>
            <a:pPr marL="388620" indent="-342900">
              <a:buFont typeface="+mj-lt"/>
              <a:buAutoNum type="arabicPeriod"/>
            </a:pPr>
            <a:r>
              <a:rPr lang="en-US" sz="1800" dirty="0" smtClean="0"/>
              <a:t> </a:t>
            </a:r>
            <a:r>
              <a:rPr lang="en-US" sz="1800" dirty="0"/>
              <a:t>Accessing conflict resolution support and process when needed. </a:t>
            </a:r>
            <a:endParaRPr lang="en-US" sz="1800" dirty="0" smtClean="0"/>
          </a:p>
          <a:p>
            <a:pPr marL="45720" indent="0">
              <a:buNone/>
            </a:pPr>
            <a:endParaRPr lang="en-US" sz="1800" b="0" dirty="0" smtClean="0"/>
          </a:p>
          <a:p>
            <a:pPr marL="45720" indent="0">
              <a:buNone/>
            </a:pPr>
            <a:r>
              <a:rPr lang="en-US" sz="1600" b="0" dirty="0" smtClean="0"/>
              <a:t>(Taken from the Multi-Tiered FSCP Supports Checklist, CDE, 2009)</a:t>
            </a:r>
            <a:endParaRPr lang="en-US" sz="1600" b="0" dirty="0"/>
          </a:p>
        </p:txBody>
      </p:sp>
      <p:sp>
        <p:nvSpPr>
          <p:cNvPr id="3" name="Title 2"/>
          <p:cNvSpPr>
            <a:spLocks noGrp="1"/>
          </p:cNvSpPr>
          <p:nvPr>
            <p:ph type="title"/>
          </p:nvPr>
        </p:nvSpPr>
        <p:spPr/>
        <p:txBody>
          <a:bodyPr/>
          <a:lstStyle/>
          <a:p>
            <a:r>
              <a:rPr lang="en-US" dirty="0" smtClean="0"/>
              <a:t>Targeted and Intensive Supports</a:t>
            </a:r>
            <a:endParaRPr lang="en-US" dirty="0"/>
          </a:p>
        </p:txBody>
      </p:sp>
      <p:pic>
        <p:nvPicPr>
          <p:cNvPr id="4" name="Picture 2" descr="C:\Users\Diana.Huffman\Pictures\partners-progra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23854" y="4807323"/>
            <a:ext cx="1319156" cy="1319156"/>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9568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000" dirty="0">
                <a:cs typeface="Calibri"/>
              </a:rPr>
              <a:t>What:</a:t>
            </a:r>
            <a:r>
              <a:rPr lang="en-US" sz="2000" i="1" dirty="0">
                <a:cs typeface="Calibri"/>
              </a:rPr>
              <a:t> </a:t>
            </a:r>
            <a:r>
              <a:rPr lang="en-US" sz="2000" b="0" i="1" dirty="0">
                <a:cs typeface="Calibri"/>
              </a:rPr>
              <a:t>Home-School-Home Note</a:t>
            </a:r>
            <a:endParaRPr lang="en-US" sz="2000" b="0" dirty="0">
              <a:cs typeface="Calibri"/>
            </a:endParaRPr>
          </a:p>
          <a:p>
            <a:pPr marL="45720" indent="0">
              <a:buNone/>
            </a:pPr>
            <a:endParaRPr lang="en-US" sz="2000" dirty="0">
              <a:cs typeface="Calibri"/>
            </a:endParaRPr>
          </a:p>
          <a:p>
            <a:pPr marL="45720" indent="0">
              <a:buNone/>
            </a:pPr>
            <a:r>
              <a:rPr lang="en-US" sz="2000" dirty="0">
                <a:cs typeface="Calibri"/>
              </a:rPr>
              <a:t>Why: </a:t>
            </a:r>
            <a:r>
              <a:rPr lang="en-US" sz="2000" b="0" dirty="0">
                <a:cs typeface="Calibri"/>
              </a:rPr>
              <a:t>When a student might be struggling in academic or social/emotional/behavioral learning, it can be helpful to team efforts between home and school so there is more practice and generalization of identified actions or concepts. Reinforcement can be aligned and ongoing data can guide actions.  </a:t>
            </a:r>
          </a:p>
          <a:p>
            <a:pPr marL="45720" indent="0">
              <a:buNone/>
            </a:pPr>
            <a:endParaRPr lang="en-US" sz="2000" dirty="0">
              <a:cs typeface="Calibri"/>
            </a:endParaRPr>
          </a:p>
          <a:p>
            <a:pPr marL="45720" indent="0">
              <a:buNone/>
            </a:pPr>
            <a:endParaRPr lang="en-US" sz="2000" dirty="0" smtClean="0">
              <a:cs typeface="Calibri"/>
            </a:endParaRPr>
          </a:p>
          <a:p>
            <a:pPr marL="45720" indent="0">
              <a:buNone/>
            </a:pPr>
            <a:r>
              <a:rPr lang="en-US" sz="2000" dirty="0" smtClean="0">
                <a:cs typeface="Calibri"/>
              </a:rPr>
              <a:t>Potential </a:t>
            </a:r>
            <a:r>
              <a:rPr lang="en-US" sz="2000" dirty="0">
                <a:cs typeface="Calibri"/>
              </a:rPr>
              <a:t>Uses:</a:t>
            </a:r>
          </a:p>
          <a:p>
            <a:r>
              <a:rPr lang="en-US" sz="2000" b="0" dirty="0">
                <a:cs typeface="Calibri"/>
              </a:rPr>
              <a:t>Include as a possible strategy in an individualized MTSS (or RtI) problem-solving process.</a:t>
            </a:r>
          </a:p>
          <a:p>
            <a:r>
              <a:rPr lang="en-US" sz="2000" b="0" dirty="0">
                <a:cs typeface="Calibri"/>
              </a:rPr>
              <a:t> Include a school mental health professional in planning to help facilitate.</a:t>
            </a:r>
          </a:p>
          <a:p>
            <a:r>
              <a:rPr lang="en-US" sz="2000" b="0" dirty="0">
                <a:cs typeface="Calibri"/>
              </a:rPr>
              <a:t>Partner with student as a team member. </a:t>
            </a:r>
          </a:p>
          <a:p>
            <a:endParaRPr lang="en-US" sz="2000" dirty="0"/>
          </a:p>
        </p:txBody>
      </p:sp>
      <p:sp>
        <p:nvSpPr>
          <p:cNvPr id="3" name="Title 2"/>
          <p:cNvSpPr>
            <a:spLocks noGrp="1"/>
          </p:cNvSpPr>
          <p:nvPr>
            <p:ph type="title"/>
          </p:nvPr>
        </p:nvSpPr>
        <p:spPr/>
        <p:txBody>
          <a:bodyPr/>
          <a:lstStyle/>
          <a:p>
            <a:r>
              <a:rPr lang="en-US" sz="3200" dirty="0" smtClean="0"/>
              <a:t>Sample Targeted and Intensive Tool</a:t>
            </a:r>
            <a:br>
              <a:rPr lang="en-US" sz="3200" dirty="0" smtClean="0"/>
            </a:br>
            <a:r>
              <a:rPr lang="en-US" sz="3200" dirty="0" smtClean="0"/>
              <a:t>Home-School-Home Note</a:t>
            </a:r>
            <a:endParaRPr lang="en-US" sz="3200" dirty="0"/>
          </a:p>
        </p:txBody>
      </p:sp>
      <p:pic>
        <p:nvPicPr>
          <p:cNvPr id="4" name="Picture 7" descr="j0312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687" y="3657600"/>
            <a:ext cx="1851025" cy="117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3205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1"/>
            <a:ext cx="8381260" cy="1061720"/>
          </a:xfrm>
        </p:spPr>
        <p:txBody>
          <a:bodyPr/>
          <a:lstStyle/>
          <a:p>
            <a:r>
              <a:rPr lang="en-US" sz="3000" dirty="0" smtClean="0"/>
              <a:t>MTSS FSCP Implementation Guide:  </a:t>
            </a:r>
            <a:r>
              <a:rPr lang="en-US" sz="3000" dirty="0" smtClean="0">
                <a:solidFill>
                  <a:srgbClr val="FFFFFF"/>
                </a:solidFill>
              </a:rPr>
              <a:t>Outcomes</a:t>
            </a:r>
            <a:endParaRPr lang="en-US" sz="3000" dirty="0">
              <a:solidFill>
                <a:srgbClr val="FFFFFF"/>
              </a:solidFill>
            </a:endParaRPr>
          </a:p>
        </p:txBody>
      </p:sp>
      <p:sp>
        <p:nvSpPr>
          <p:cNvPr id="2" name="Content Placeholder 1"/>
          <p:cNvSpPr>
            <a:spLocks noGrp="1"/>
          </p:cNvSpPr>
          <p:nvPr>
            <p:ph idx="4294967295"/>
          </p:nvPr>
        </p:nvSpPr>
        <p:spPr>
          <a:xfrm>
            <a:off x="163772" y="1137921"/>
            <a:ext cx="8939284" cy="5720080"/>
          </a:xfrm>
        </p:spPr>
        <p:txBody>
          <a:bodyPr/>
          <a:lstStyle/>
          <a:p>
            <a:pPr marL="45720" indent="0">
              <a:spcBef>
                <a:spcPts val="300"/>
              </a:spcBef>
              <a:spcAft>
                <a:spcPts val="200"/>
              </a:spcAft>
              <a:buNone/>
            </a:pPr>
            <a:r>
              <a:rPr lang="en-US" dirty="0" smtClean="0">
                <a:latin typeface="Trebuchet MS" panose="020B0603020202020204" pitchFamily="34" charset="0"/>
              </a:rPr>
              <a:t>Each adult learner will:</a:t>
            </a:r>
          </a:p>
          <a:p>
            <a:pPr marL="45720" indent="0">
              <a:spcBef>
                <a:spcPts val="300"/>
              </a:spcBef>
              <a:spcAft>
                <a:spcPts val="200"/>
              </a:spcAft>
              <a:buNone/>
            </a:pPr>
            <a:r>
              <a:rPr lang="en-US" dirty="0" smtClean="0">
                <a:latin typeface="Trebuchet MS" panose="020B0603020202020204" pitchFamily="34" charset="0"/>
              </a:rPr>
              <a:t> </a:t>
            </a:r>
          </a:p>
          <a:p>
            <a:pPr marL="342900" indent="-298450">
              <a:spcBef>
                <a:spcPts val="300"/>
              </a:spcBef>
              <a:spcAft>
                <a:spcPts val="200"/>
              </a:spcAft>
              <a:buFont typeface="+mj-lt"/>
              <a:buAutoNum type="arabicPeriod"/>
            </a:pPr>
            <a:r>
              <a:rPr lang="en-US" sz="1600" b="0" dirty="0" smtClean="0"/>
              <a:t>Access the </a:t>
            </a:r>
            <a:r>
              <a:rPr lang="en-US" sz="1600" b="0" dirty="0" smtClean="0">
                <a:solidFill>
                  <a:schemeClr val="accent6">
                    <a:lumMod val="75000"/>
                  </a:schemeClr>
                </a:solidFill>
              </a:rPr>
              <a:t>research &amp; legal base </a:t>
            </a:r>
            <a:r>
              <a:rPr lang="en-US" sz="1600" b="0" dirty="0" smtClean="0"/>
              <a:t>describing how partnering positively supports </a:t>
            </a:r>
            <a:r>
              <a:rPr lang="en-US" sz="1600" b="0" dirty="0" smtClean="0">
                <a:solidFill>
                  <a:schemeClr val="accent6">
                    <a:lumMod val="75000"/>
                  </a:schemeClr>
                </a:solidFill>
              </a:rPr>
              <a:t>academic and behavioral learning</a:t>
            </a:r>
            <a:endParaRPr lang="en-US" sz="1600" b="0" dirty="0" smtClean="0"/>
          </a:p>
          <a:p>
            <a:pPr marL="342900" indent="-298450">
              <a:spcBef>
                <a:spcPts val="300"/>
              </a:spcBef>
              <a:spcAft>
                <a:spcPts val="200"/>
              </a:spcAft>
              <a:buFont typeface="+mj-lt"/>
              <a:buAutoNum type="arabicPeriod"/>
            </a:pPr>
            <a:endParaRPr lang="en-US" sz="1600" b="0" dirty="0" smtClean="0"/>
          </a:p>
          <a:p>
            <a:pPr marL="342900" indent="-298450">
              <a:spcBef>
                <a:spcPts val="300"/>
              </a:spcBef>
              <a:spcAft>
                <a:spcPts val="200"/>
              </a:spcAft>
              <a:buFont typeface="+mj-lt"/>
              <a:buAutoNum type="arabicPeriod"/>
            </a:pPr>
            <a:r>
              <a:rPr lang="en-US" sz="1600" b="0" dirty="0" smtClean="0"/>
              <a:t>Implement partnering within a</a:t>
            </a:r>
            <a:r>
              <a:rPr lang="en-US" sz="1600" b="0" dirty="0" smtClean="0">
                <a:solidFill>
                  <a:schemeClr val="accent2">
                    <a:lumMod val="75000"/>
                  </a:schemeClr>
                </a:solidFill>
              </a:rPr>
              <a:t> </a:t>
            </a:r>
            <a:r>
              <a:rPr lang="en-US" sz="1600" b="0" i="1" dirty="0" smtClean="0">
                <a:solidFill>
                  <a:schemeClr val="accent6">
                    <a:lumMod val="75000"/>
                  </a:schemeClr>
                </a:solidFill>
              </a:rPr>
              <a:t>Multi-Tiered System of Supports (MTSS)</a:t>
            </a:r>
            <a:r>
              <a:rPr lang="en-US" sz="1600" b="0" dirty="0" smtClean="0"/>
              <a:t> framework, applying the </a:t>
            </a:r>
            <a:r>
              <a:rPr lang="en-US" sz="1600" b="0" i="1" dirty="0" smtClean="0">
                <a:solidFill>
                  <a:schemeClr val="accent6">
                    <a:lumMod val="75000"/>
                  </a:schemeClr>
                </a:solidFill>
              </a:rPr>
              <a:t>National Standards for Family-School Partnerships</a:t>
            </a:r>
            <a:r>
              <a:rPr lang="en-US" sz="1600" b="0" dirty="0" smtClean="0"/>
              <a:t>; actively team throughout the special education process.</a:t>
            </a:r>
          </a:p>
          <a:p>
            <a:pPr marL="44450" indent="0">
              <a:spcBef>
                <a:spcPts val="300"/>
              </a:spcBef>
              <a:spcAft>
                <a:spcPts val="200"/>
              </a:spcAft>
              <a:buNone/>
            </a:pPr>
            <a:endParaRPr lang="en-US" sz="1600" b="0" dirty="0" smtClean="0"/>
          </a:p>
          <a:p>
            <a:pPr marL="342900" indent="-298450">
              <a:spcBef>
                <a:spcPts val="300"/>
              </a:spcBef>
              <a:spcAft>
                <a:spcPts val="200"/>
              </a:spcAft>
              <a:buFont typeface="+mj-lt"/>
              <a:buAutoNum type="arabicPeriod"/>
            </a:pPr>
            <a:r>
              <a:rPr lang="en-US" sz="1600" b="0" dirty="0" smtClean="0"/>
              <a:t>Apply each of these three steps to one’s site or situation, using adult learning principles:</a:t>
            </a:r>
          </a:p>
          <a:p>
            <a:pPr marL="1210310" lvl="4">
              <a:spcBef>
                <a:spcPts val="300"/>
              </a:spcBef>
              <a:spcAft>
                <a:spcPts val="200"/>
              </a:spcAft>
            </a:pPr>
            <a:r>
              <a:rPr lang="en-US" i="1" dirty="0" smtClean="0"/>
              <a:t>ENSURE SHARED MTSS AND FSCP KNOWLEDGE OF THE WHAT, WHY, WHO, WHEN, AND HOW </a:t>
            </a:r>
            <a:endParaRPr lang="en-US" b="0" i="1" dirty="0" smtClean="0"/>
          </a:p>
          <a:p>
            <a:pPr marL="1210310" lvl="4">
              <a:spcBef>
                <a:spcPts val="300"/>
              </a:spcBef>
              <a:spcAft>
                <a:spcPts val="200"/>
              </a:spcAft>
            </a:pPr>
            <a:r>
              <a:rPr lang="en-US" i="1" dirty="0" smtClean="0"/>
              <a:t>USE DATA TO CREATE MULTI-TIERED FSCP ACTION PLANS (MORE ABOUT HOW)</a:t>
            </a:r>
          </a:p>
          <a:p>
            <a:pPr marL="1210310" lvl="4">
              <a:spcBef>
                <a:spcPts val="300"/>
              </a:spcBef>
              <a:spcAft>
                <a:spcPts val="200"/>
              </a:spcAft>
            </a:pPr>
            <a:r>
              <a:rPr lang="en-US" i="1" dirty="0" smtClean="0"/>
              <a:t>ADAPT MULTI-TIERED FSCP TOOLS, INCLUDING SPECIFIC SPECIAL EDUCATION SUPPORTS (MORE ABOUT HOW)</a:t>
            </a:r>
            <a:endParaRPr lang="en-US" b="0" i="1" dirty="0" smtClean="0"/>
          </a:p>
          <a:p>
            <a:pPr marL="467360" lvl="2" indent="0">
              <a:spcBef>
                <a:spcPts val="300"/>
              </a:spcBef>
              <a:spcAft>
                <a:spcPts val="200"/>
              </a:spcAft>
              <a:buNone/>
            </a:pPr>
            <a:endParaRPr lang="en-US" sz="1600" b="0" i="1" dirty="0" smtClean="0"/>
          </a:p>
          <a:p>
            <a:pPr marL="342900" indent="-298450">
              <a:spcBef>
                <a:spcPts val="300"/>
              </a:spcBef>
              <a:spcAft>
                <a:spcPts val="200"/>
              </a:spcAft>
              <a:buFont typeface="+mj-lt"/>
              <a:buAutoNum type="arabicPeriod"/>
            </a:pPr>
            <a:r>
              <a:rPr lang="en-US" sz="1600" b="0" dirty="0" smtClean="0"/>
              <a:t>Practice ongoing, strategic, effective partnering every day.</a:t>
            </a:r>
          </a:p>
          <a:p>
            <a:pPr marL="44450" indent="0">
              <a:spcBef>
                <a:spcPts val="300"/>
              </a:spcBef>
              <a:spcAft>
                <a:spcPts val="200"/>
              </a:spcAft>
              <a:buNone/>
            </a:pPr>
            <a:r>
              <a:rPr lang="en-US" sz="2000" b="0" i="1" dirty="0"/>
              <a:t>	</a:t>
            </a:r>
            <a:endParaRPr lang="en-US" b="0" dirty="0" smtClean="0"/>
          </a:p>
        </p:txBody>
      </p:sp>
    </p:spTree>
    <p:extLst>
      <p:ext uri="{BB962C8B-B14F-4D97-AF65-F5344CB8AC3E}">
        <p14:creationId xmlns:p14="http://schemas.microsoft.com/office/powerpoint/2010/main" val="27221119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138929"/>
          </a:xfrm>
        </p:spPr>
        <p:txBody>
          <a:bodyPr/>
          <a:lstStyle/>
          <a:p>
            <a:pPr marL="45720" indent="0">
              <a:buNone/>
            </a:pPr>
            <a:r>
              <a:rPr lang="en-US" sz="2000" dirty="0" smtClean="0">
                <a:cs typeface="Calibri"/>
              </a:rPr>
              <a:t>What</a:t>
            </a:r>
            <a:r>
              <a:rPr lang="en-US" sz="2000" dirty="0">
                <a:cs typeface="Calibri"/>
              </a:rPr>
              <a:t>:</a:t>
            </a:r>
            <a:r>
              <a:rPr lang="en-US" sz="2000" i="1" dirty="0">
                <a:cs typeface="Calibri"/>
              </a:rPr>
              <a:t> </a:t>
            </a:r>
            <a:r>
              <a:rPr lang="en-US" sz="2000" b="0" i="1" dirty="0" smtClean="0">
                <a:cs typeface="Calibri"/>
              </a:rPr>
              <a:t>Indicator # 8 Planning Tool for Families and Educators of Students with Disabilities</a:t>
            </a:r>
            <a:endParaRPr lang="en-US" sz="2000" b="0" dirty="0">
              <a:cs typeface="Calibri"/>
            </a:endParaRPr>
          </a:p>
          <a:p>
            <a:pPr marL="45720" indent="0">
              <a:buNone/>
            </a:pPr>
            <a:endParaRPr lang="en-US" sz="2000" dirty="0">
              <a:cs typeface="Calibri"/>
            </a:endParaRPr>
          </a:p>
          <a:p>
            <a:pPr marL="45720" indent="0">
              <a:buNone/>
            </a:pPr>
            <a:r>
              <a:rPr lang="en-US" sz="2000" dirty="0">
                <a:cs typeface="Calibri"/>
              </a:rPr>
              <a:t>Why</a:t>
            </a:r>
            <a:r>
              <a:rPr lang="en-US" sz="2000" dirty="0" smtClean="0">
                <a:cs typeface="Calibri"/>
              </a:rPr>
              <a:t>: </a:t>
            </a:r>
            <a:r>
              <a:rPr lang="en-US" sz="2000" b="0" i="1" dirty="0" smtClean="0">
                <a:cs typeface="Calibri"/>
              </a:rPr>
              <a:t>Indicator #8 </a:t>
            </a:r>
            <a:r>
              <a:rPr lang="en-US" sz="2000" b="0" dirty="0" smtClean="0">
                <a:cs typeface="Calibri"/>
              </a:rPr>
              <a:t>is a component of the yearly State Performance Plan and is the “percent of parents with a child receiving special education services who report that school facilitated parent involvement as a means of improving services and results for children with disabilities”. </a:t>
            </a:r>
            <a:endParaRPr lang="en-US" sz="2000" b="0" dirty="0">
              <a:cs typeface="Calibri"/>
            </a:endParaRPr>
          </a:p>
          <a:p>
            <a:pPr marL="45720" indent="0">
              <a:buNone/>
            </a:pPr>
            <a:endParaRPr lang="en-US" sz="2000" dirty="0">
              <a:cs typeface="Calibri"/>
            </a:endParaRPr>
          </a:p>
          <a:p>
            <a:pPr marL="45720" indent="0">
              <a:buNone/>
            </a:pPr>
            <a:r>
              <a:rPr lang="en-US" sz="2000" dirty="0">
                <a:cs typeface="Calibri"/>
              </a:rPr>
              <a:t>Potential Uses:</a:t>
            </a:r>
          </a:p>
          <a:p>
            <a:r>
              <a:rPr lang="en-US" sz="2000" b="0" dirty="0" smtClean="0">
                <a:cs typeface="Calibri"/>
              </a:rPr>
              <a:t>Obtaining parallel data from families and educators.</a:t>
            </a:r>
            <a:endParaRPr lang="en-US" sz="2000" b="0" dirty="0">
              <a:cs typeface="Calibri"/>
            </a:endParaRPr>
          </a:p>
          <a:p>
            <a:r>
              <a:rPr lang="en-US" sz="2000" b="0" dirty="0" smtClean="0">
                <a:cs typeface="Calibri"/>
              </a:rPr>
              <a:t>Identify strengths and concerns in a district or school special education process.</a:t>
            </a:r>
            <a:endParaRPr lang="en-US" sz="2000" b="0" dirty="0">
              <a:cs typeface="Calibri"/>
            </a:endParaRPr>
          </a:p>
          <a:p>
            <a:r>
              <a:rPr lang="en-US" sz="2000" b="0" dirty="0" smtClean="0">
                <a:cs typeface="Calibri"/>
              </a:rPr>
              <a:t>Use in action planning and progress monitoring in working to            continuously improve.                                   </a:t>
            </a:r>
            <a:endParaRPr lang="en-US" sz="2000" b="0" dirty="0">
              <a:cs typeface="Calibri"/>
            </a:endParaRPr>
          </a:p>
          <a:p>
            <a:endParaRPr lang="en-US" dirty="0"/>
          </a:p>
        </p:txBody>
      </p:sp>
      <p:sp>
        <p:nvSpPr>
          <p:cNvPr id="3" name="Title 2"/>
          <p:cNvSpPr>
            <a:spLocks noGrp="1"/>
          </p:cNvSpPr>
          <p:nvPr>
            <p:ph type="title"/>
          </p:nvPr>
        </p:nvSpPr>
        <p:spPr>
          <a:xfrm>
            <a:off x="381000" y="355847"/>
            <a:ext cx="8381260" cy="1913220"/>
          </a:xfrm>
        </p:spPr>
        <p:txBody>
          <a:bodyPr/>
          <a:lstStyle/>
          <a:p>
            <a:r>
              <a:rPr lang="en-US" sz="3200" dirty="0" smtClean="0"/>
              <a:t>Sample Specific Special Education Support </a:t>
            </a:r>
            <a:br>
              <a:rPr lang="en-US" sz="3200" dirty="0" smtClean="0"/>
            </a:br>
            <a:r>
              <a:rPr lang="en-US" sz="3200" dirty="0" smtClean="0"/>
              <a:t>Indicator #8 Planning Tool</a:t>
            </a:r>
            <a:br>
              <a:rPr lang="en-US" sz="3200" dirty="0" smtClean="0"/>
            </a:br>
            <a:r>
              <a:rPr lang="en-US" sz="3200" dirty="0" smtClean="0"/>
              <a:t/>
            </a:r>
            <a:br>
              <a:rPr lang="en-US" sz="3200" dirty="0" smtClean="0"/>
            </a:br>
            <a:endParaRPr lang="en-US" sz="3200" dirty="0"/>
          </a:p>
        </p:txBody>
      </p:sp>
      <p:pic>
        <p:nvPicPr>
          <p:cNvPr id="4" name="Picture 7" descr="j0312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013200"/>
            <a:ext cx="1851025" cy="117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14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endParaRPr lang="en-US" altLang="ja-JP" b="0" dirty="0" smtClean="0"/>
          </a:p>
          <a:p>
            <a:pPr marL="45720" indent="0" algn="ctr">
              <a:buNone/>
            </a:pPr>
            <a:endParaRPr lang="en-US" altLang="ja-JP" b="0" dirty="0"/>
          </a:p>
          <a:p>
            <a:pPr marL="45720" indent="0" algn="ctr">
              <a:buNone/>
            </a:pPr>
            <a:endParaRPr lang="en-US" altLang="ja-JP" b="0" dirty="0" smtClean="0"/>
          </a:p>
          <a:p>
            <a:pPr marL="45720" indent="0" algn="ctr">
              <a:buNone/>
            </a:pPr>
            <a:endParaRPr lang="en-US" altLang="ja-JP" b="0" dirty="0"/>
          </a:p>
          <a:p>
            <a:pPr marL="45720" indent="0" algn="ctr">
              <a:buNone/>
            </a:pPr>
            <a:endParaRPr lang="en-US" altLang="ja-JP" b="0" dirty="0" smtClean="0"/>
          </a:p>
          <a:p>
            <a:pPr marL="45720" indent="0" algn="ctr">
              <a:buNone/>
            </a:pPr>
            <a:endParaRPr lang="en-US" altLang="ja-JP" b="0" dirty="0"/>
          </a:p>
          <a:p>
            <a:pPr marL="45720" indent="0" algn="ctr">
              <a:buNone/>
            </a:pPr>
            <a:endParaRPr lang="en-US" altLang="ja-JP" i="1" dirty="0"/>
          </a:p>
          <a:p>
            <a:pPr marL="45720" indent="0" algn="ctr">
              <a:buNone/>
            </a:pPr>
            <a:r>
              <a:rPr lang="en-US" b="0" i="1" dirty="0" smtClean="0"/>
              <a:t>Parents should be viewed as integral to the solution of any school-based challenges…involving parents in the intervention process can increase the opportunities for positive outcomes.</a:t>
            </a:r>
          </a:p>
          <a:p>
            <a:pPr marL="45720" indent="0" algn="ctr">
              <a:buNone/>
            </a:pPr>
            <a:r>
              <a:rPr lang="en-US" sz="2000" b="0" dirty="0" smtClean="0"/>
              <a:t>(Peacock &amp; Collett, 2010)</a:t>
            </a:r>
            <a:endParaRPr lang="en-US" sz="2000" b="0" dirty="0"/>
          </a:p>
        </p:txBody>
      </p:sp>
      <p:sp>
        <p:nvSpPr>
          <p:cNvPr id="3" name="Title 2"/>
          <p:cNvSpPr>
            <a:spLocks noGrp="1"/>
          </p:cNvSpPr>
          <p:nvPr>
            <p:ph type="title"/>
          </p:nvPr>
        </p:nvSpPr>
        <p:spPr/>
        <p:txBody>
          <a:bodyPr/>
          <a:lstStyle/>
          <a:p>
            <a:r>
              <a:rPr lang="en-US" sz="3200" dirty="0" smtClean="0">
                <a:solidFill>
                  <a:srgbClr val="FFFFFF"/>
                </a:solidFill>
              </a:rPr>
              <a:t>Family, School, and Community Partnering (FSCP)</a:t>
            </a:r>
            <a:endParaRPr lang="en-US" sz="3200" dirty="0">
              <a:solidFill>
                <a:srgbClr val="FFFFFF"/>
              </a:solidFill>
            </a:endParaRPr>
          </a:p>
        </p:txBody>
      </p:sp>
      <p:sp>
        <p:nvSpPr>
          <p:cNvPr id="4" name="Title 1"/>
          <p:cNvSpPr txBox="1">
            <a:spLocks/>
          </p:cNvSpPr>
          <p:nvPr/>
        </p:nvSpPr>
        <p:spPr bwMode="auto">
          <a:xfrm>
            <a:off x="524933" y="1896533"/>
            <a:ext cx="8237327" cy="2895600"/>
          </a:xfrm>
          <a:prstGeom prst="rect">
            <a:avLst/>
          </a:prstGeom>
          <a:solidFill>
            <a:srgbClr val="785F55"/>
          </a:solidFill>
          <a:ln>
            <a:miter lim="800000"/>
            <a:headEnd/>
            <a:tailEnd/>
          </a:ln>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pPr>
              <a:defRPr/>
            </a:pPr>
            <a:r>
              <a:rPr lang="en-US" dirty="0" smtClean="0">
                <a:solidFill>
                  <a:srgbClr val="EFE7D5"/>
                </a:solidFill>
                <a:ea typeface="ＭＳ Ｐゴシック" pitchFamily="34" charset="-128"/>
              </a:rPr>
              <a:t>Team Actively In… </a:t>
            </a:r>
          </a:p>
          <a:p>
            <a:pPr>
              <a:defRPr/>
            </a:pPr>
            <a:endParaRPr lang="en-US" sz="2400" dirty="0" smtClean="0">
              <a:solidFill>
                <a:srgbClr val="EFE7D5"/>
              </a:solidFill>
              <a:ea typeface="ＭＳ Ｐゴシック" pitchFamily="34" charset="-128"/>
            </a:endParaRPr>
          </a:p>
          <a:p>
            <a:pPr marL="457200" indent="-457200" algn="l">
              <a:buFont typeface="Arial"/>
              <a:buChar char="•"/>
              <a:defRPr/>
            </a:pPr>
            <a:r>
              <a:rPr lang="en-US" sz="2400" dirty="0" smtClean="0">
                <a:solidFill>
                  <a:srgbClr val="EFE7D5"/>
                </a:solidFill>
                <a:ea typeface="ＭＳ Ｐゴシック" pitchFamily="34" charset="-128"/>
              </a:rPr>
              <a:t>MTSS Individualized Problem Solving </a:t>
            </a:r>
            <a:endParaRPr lang="en-US" sz="2400" dirty="0">
              <a:solidFill>
                <a:srgbClr val="EFE7D5"/>
              </a:solidFill>
              <a:ea typeface="ＭＳ Ｐゴシック" pitchFamily="34" charset="-128"/>
            </a:endParaRPr>
          </a:p>
          <a:p>
            <a:pPr marL="457200" indent="-457200" algn="l">
              <a:buFont typeface="Arial"/>
              <a:buChar char="•"/>
              <a:defRPr/>
            </a:pPr>
            <a:r>
              <a:rPr lang="en-US" sz="2400" dirty="0" smtClean="0">
                <a:solidFill>
                  <a:srgbClr val="EFE7D5"/>
                </a:solidFill>
                <a:ea typeface="ＭＳ Ｐゴシック" pitchFamily="34" charset="-128"/>
              </a:rPr>
              <a:t>Special Education Referral</a:t>
            </a:r>
          </a:p>
          <a:p>
            <a:pPr algn="l">
              <a:defRPr/>
            </a:pPr>
            <a:r>
              <a:rPr lang="en-US" sz="2800" dirty="0" smtClean="0">
                <a:solidFill>
                  <a:srgbClr val="EFE7D5"/>
                </a:solidFill>
                <a:ea typeface="ＭＳ Ｐゴシック" pitchFamily="34" charset="-128"/>
              </a:rPr>
              <a:t> </a:t>
            </a:r>
          </a:p>
        </p:txBody>
      </p:sp>
    </p:spTree>
    <p:extLst>
      <p:ext uri="{BB962C8B-B14F-4D97-AF65-F5344CB8AC3E}">
        <p14:creationId xmlns:p14="http://schemas.microsoft.com/office/powerpoint/2010/main" val="39776525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title"/>
          </p:nvPr>
        </p:nvSpPr>
        <p:spPr>
          <a:xfrm>
            <a:off x="990600" y="457200"/>
            <a:ext cx="7696200" cy="1143000"/>
          </a:xfrm>
        </p:spPr>
        <p:txBody>
          <a:bodyPr/>
          <a:lstStyle/>
          <a:p>
            <a:pPr eaLnBrk="1" hangingPunct="1"/>
            <a:r>
              <a:rPr lang="ja-JP" altLang="en-US" dirty="0">
                <a:solidFill>
                  <a:schemeClr val="bg2">
                    <a:lumMod val="40000"/>
                    <a:lumOff val="60000"/>
                  </a:schemeClr>
                </a:solidFill>
                <a:latin typeface="Trebuchet MS"/>
                <a:ea typeface="ＭＳ Ｐゴシック" charset="0"/>
                <a:cs typeface="Trebuchet MS"/>
              </a:rPr>
              <a:t>“</a:t>
            </a:r>
            <a:r>
              <a:rPr lang="en-US" dirty="0">
                <a:solidFill>
                  <a:schemeClr val="bg2">
                    <a:lumMod val="40000"/>
                    <a:lumOff val="60000"/>
                  </a:schemeClr>
                </a:solidFill>
                <a:latin typeface="Trebuchet MS"/>
                <a:ea typeface="ＭＳ Ｐゴシック" charset="0"/>
                <a:cs typeface="Trebuchet MS"/>
              </a:rPr>
              <a:t>Time is Our Currency</a:t>
            </a:r>
            <a:r>
              <a:rPr lang="ja-JP" altLang="en-US" dirty="0">
                <a:solidFill>
                  <a:schemeClr val="bg2">
                    <a:lumMod val="40000"/>
                    <a:lumOff val="60000"/>
                  </a:schemeClr>
                </a:solidFill>
                <a:latin typeface="Trebuchet MS"/>
                <a:ea typeface="ＭＳ Ｐゴシック" charset="0"/>
                <a:cs typeface="Trebuchet MS"/>
              </a:rPr>
              <a:t>”</a:t>
            </a:r>
            <a:r>
              <a:rPr lang="en-US" dirty="0">
                <a:solidFill>
                  <a:schemeClr val="bg2">
                    <a:lumMod val="40000"/>
                    <a:lumOff val="60000"/>
                  </a:schemeClr>
                </a:solidFill>
                <a:latin typeface="Trebuchet MS"/>
                <a:ea typeface="ＭＳ Ｐゴシック" charset="0"/>
                <a:cs typeface="Trebuchet MS"/>
              </a:rPr>
              <a:t/>
            </a:r>
            <a:br>
              <a:rPr lang="en-US" dirty="0">
                <a:solidFill>
                  <a:schemeClr val="bg2">
                    <a:lumMod val="40000"/>
                    <a:lumOff val="60000"/>
                  </a:schemeClr>
                </a:solidFill>
                <a:latin typeface="Trebuchet MS"/>
                <a:ea typeface="ＭＳ Ｐゴシック" charset="0"/>
                <a:cs typeface="Trebuchet MS"/>
              </a:rPr>
            </a:br>
            <a:r>
              <a:rPr lang="en-US" sz="2000" dirty="0">
                <a:solidFill>
                  <a:schemeClr val="bg2">
                    <a:lumMod val="40000"/>
                    <a:lumOff val="60000"/>
                  </a:schemeClr>
                </a:solidFill>
                <a:latin typeface="Trebuchet MS"/>
                <a:ea typeface="ＭＳ Ｐゴシック" charset="0"/>
                <a:cs typeface="Trebuchet MS"/>
              </a:rPr>
              <a:t>				George </a:t>
            </a:r>
            <a:r>
              <a:rPr lang="en-US" sz="2000" dirty="0" smtClean="0">
                <a:solidFill>
                  <a:schemeClr val="bg2">
                    <a:lumMod val="40000"/>
                    <a:lumOff val="60000"/>
                  </a:schemeClr>
                </a:solidFill>
                <a:latin typeface="Trebuchet MS"/>
                <a:ea typeface="ＭＳ Ｐゴシック" charset="0"/>
                <a:cs typeface="Trebuchet MS"/>
              </a:rPr>
              <a:t>Batsche, 2009</a:t>
            </a:r>
            <a:endParaRPr lang="en-US" sz="2000" dirty="0">
              <a:solidFill>
                <a:schemeClr val="bg2">
                  <a:lumMod val="40000"/>
                  <a:lumOff val="60000"/>
                </a:schemeClr>
              </a:solidFill>
              <a:latin typeface="Trebuchet MS"/>
              <a:ea typeface="ＭＳ Ｐゴシック" charset="0"/>
              <a:cs typeface="Trebuchet MS"/>
            </a:endParaRPr>
          </a:p>
        </p:txBody>
      </p:sp>
      <p:sp>
        <p:nvSpPr>
          <p:cNvPr id="27651" name="Rectangle 7"/>
          <p:cNvSpPr>
            <a:spLocks noGrp="1" noChangeArrowheads="1"/>
          </p:cNvSpPr>
          <p:nvPr>
            <p:ph type="body" idx="1"/>
          </p:nvPr>
        </p:nvSpPr>
        <p:spPr>
          <a:xfrm>
            <a:off x="380999" y="1719071"/>
            <a:ext cx="8407893" cy="4867996"/>
          </a:xfrm>
        </p:spPr>
        <p:txBody>
          <a:bodyPr/>
          <a:lstStyle/>
          <a:p>
            <a:r>
              <a:rPr lang="en-US" sz="3200" b="0" dirty="0" smtClean="0">
                <a:solidFill>
                  <a:schemeClr val="tx1"/>
                </a:solidFill>
                <a:ea typeface="ＭＳ Ｐゴシック" charset="0"/>
                <a:cs typeface="ＭＳ Ｐゴシック" charset="0"/>
              </a:rPr>
              <a:t>In MTSS and the special education process, partnering fosters</a:t>
            </a:r>
          </a:p>
          <a:p>
            <a:pPr lvl="2"/>
            <a:r>
              <a:rPr lang="en-US" sz="2800" b="0" dirty="0" smtClean="0">
                <a:solidFill>
                  <a:schemeClr val="tx1"/>
                </a:solidFill>
                <a:ea typeface="ＭＳ Ｐゴシック" charset="0"/>
                <a:cs typeface="ＭＳ Ｐゴシック" charset="0"/>
              </a:rPr>
              <a:t> information and data exchange;</a:t>
            </a:r>
          </a:p>
          <a:p>
            <a:pPr lvl="2"/>
            <a:r>
              <a:rPr lang="en-US" sz="2800" b="0" dirty="0" smtClean="0">
                <a:solidFill>
                  <a:schemeClr val="tx1"/>
                </a:solidFill>
                <a:ea typeface="ＭＳ Ｐゴシック" charset="0"/>
                <a:cs typeface="ＭＳ Ｐゴシック" charset="0"/>
              </a:rPr>
              <a:t> early shared intervention and progress monitoring;</a:t>
            </a:r>
            <a:endParaRPr lang="en-US" sz="2800" dirty="0">
              <a:solidFill>
                <a:schemeClr val="tx1"/>
              </a:solidFill>
              <a:ea typeface="ＭＳ Ｐゴシック" charset="0"/>
              <a:cs typeface="ＭＳ Ｐゴシック" charset="0"/>
            </a:endParaRPr>
          </a:p>
          <a:p>
            <a:pPr lvl="2"/>
            <a:r>
              <a:rPr lang="en-US" sz="2800" b="0" dirty="0" smtClean="0">
                <a:solidFill>
                  <a:schemeClr val="tx1"/>
                </a:solidFill>
                <a:ea typeface="ＭＳ Ｐゴシック" charset="0"/>
                <a:cs typeface="ＭＳ Ｐゴシック" charset="0"/>
              </a:rPr>
              <a:t> home</a:t>
            </a:r>
            <a:r>
              <a:rPr lang="en-US" sz="2800" b="0" dirty="0">
                <a:solidFill>
                  <a:schemeClr val="tx1"/>
                </a:solidFill>
                <a:ea typeface="ＭＳ Ｐゴシック" charset="0"/>
                <a:cs typeface="ＭＳ Ｐゴシック" charset="0"/>
              </a:rPr>
              <a:t>-school learning </a:t>
            </a:r>
            <a:r>
              <a:rPr lang="en-US" sz="2800" b="0" dirty="0" smtClean="0">
                <a:solidFill>
                  <a:schemeClr val="tx1"/>
                </a:solidFill>
                <a:ea typeface="ＭＳ Ｐゴシック" charset="0"/>
                <a:cs typeface="ＭＳ Ｐゴシック" charset="0"/>
              </a:rPr>
              <a:t>coordination.</a:t>
            </a:r>
          </a:p>
          <a:p>
            <a:pPr lvl="2"/>
            <a:endParaRPr lang="en-US" sz="2800" dirty="0">
              <a:solidFill>
                <a:schemeClr val="tx1"/>
              </a:solidFill>
              <a:ea typeface="ＭＳ Ｐゴシック" charset="0"/>
              <a:cs typeface="ＭＳ Ｐゴシック" charset="0"/>
            </a:endParaRPr>
          </a:p>
          <a:p>
            <a:pPr marL="91440" indent="0">
              <a:buNone/>
            </a:pPr>
            <a:r>
              <a:rPr lang="en-US" sz="3200" b="0" dirty="0" smtClean="0">
                <a:solidFill>
                  <a:schemeClr val="tx1"/>
                </a:solidFill>
                <a:ea typeface="ＭＳ Ｐゴシック" charset="0"/>
                <a:cs typeface="ＭＳ Ｐゴシック" charset="0"/>
              </a:rPr>
              <a:t>Thus there </a:t>
            </a:r>
            <a:r>
              <a:rPr lang="en-US" sz="3200" b="0" dirty="0">
                <a:solidFill>
                  <a:schemeClr val="tx1"/>
                </a:solidFill>
                <a:ea typeface="ＭＳ Ｐゴシック" charset="0"/>
                <a:cs typeface="ＭＳ Ｐゴシック" charset="0"/>
              </a:rPr>
              <a:t>is more time for student instruction and practice. </a:t>
            </a:r>
            <a:r>
              <a:rPr lang="en-US" sz="3200" b="0" dirty="0" smtClean="0">
                <a:solidFill>
                  <a:schemeClr val="tx1"/>
                </a:solidFill>
                <a:ea typeface="ＭＳ Ｐゴシック" charset="0"/>
                <a:cs typeface="ＭＳ Ｐゴシック" charset="0"/>
              </a:rPr>
              <a:t>This is true for both academic and behavioral learning. </a:t>
            </a:r>
            <a:endParaRPr lang="en-US" sz="3200" b="0" dirty="0">
              <a:solidFill>
                <a:schemeClr val="tx1"/>
              </a:solidFill>
              <a:ea typeface="ＭＳ Ｐゴシック" charset="0"/>
              <a:cs typeface="ＭＳ Ｐゴシック" charset="0"/>
            </a:endParaRPr>
          </a:p>
          <a:p>
            <a:pPr marL="45720" indent="0" eaLnBrk="1" hangingPunct="1">
              <a:buNone/>
            </a:pPr>
            <a:endParaRPr lang="en-US" sz="2800" dirty="0">
              <a:solidFill>
                <a:schemeClr val="tx1"/>
              </a:solidFill>
              <a:latin typeface="Century Gothic" charset="0"/>
              <a:ea typeface="ＭＳ Ｐゴシック" charset="0"/>
              <a:cs typeface="ＭＳ Ｐゴシック" charset="0"/>
            </a:endParaRPr>
          </a:p>
        </p:txBody>
      </p:sp>
      <p:pic>
        <p:nvPicPr>
          <p:cNvPr id="27653" name="Picture 9" descr="j033673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43836">
            <a:off x="1219200" y="381000"/>
            <a:ext cx="8382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58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latin typeface="Museo Slab 500"/>
                <a:cs typeface="Museo Slab 500"/>
              </a:rPr>
              <a:t>Response to Intervention (RtI)</a:t>
            </a:r>
            <a:br>
              <a:rPr lang="en-US" dirty="0" smtClean="0">
                <a:latin typeface="Museo Slab 500"/>
                <a:cs typeface="Museo Slab 500"/>
              </a:rPr>
            </a:br>
            <a:r>
              <a:rPr lang="en-US" dirty="0" smtClean="0"/>
              <a:t>Colorado Legislation </a:t>
            </a:r>
            <a:endParaRPr lang="en-US" dirty="0">
              <a:latin typeface="Museo Slab 500"/>
              <a:cs typeface="Museo Slab 500"/>
            </a:endParaRPr>
          </a:p>
        </p:txBody>
      </p:sp>
      <p:sp>
        <p:nvSpPr>
          <p:cNvPr id="3" name="Rectangle 2"/>
          <p:cNvSpPr/>
          <p:nvPr/>
        </p:nvSpPr>
        <p:spPr>
          <a:xfrm>
            <a:off x="199571" y="1547357"/>
            <a:ext cx="8589321" cy="5647700"/>
          </a:xfrm>
          <a:prstGeom prst="rect">
            <a:avLst/>
          </a:prstGeom>
        </p:spPr>
        <p:txBody>
          <a:bodyPr wrap="square">
            <a:spAutoFit/>
          </a:bodyPr>
          <a:lstStyle/>
          <a:p>
            <a:pPr algn="ctr"/>
            <a:r>
              <a:rPr lang="en-US" sz="2000" dirty="0"/>
              <a:t> </a:t>
            </a:r>
            <a:r>
              <a:rPr lang="en-US" sz="2400" b="1" dirty="0" smtClean="0"/>
              <a:t>Response </a:t>
            </a:r>
            <a:r>
              <a:rPr lang="en-US" sz="2400" b="1" dirty="0"/>
              <a:t>to Intervention (RtI) is incorporated within a Multi-Tiered System of Supports (MTSS)</a:t>
            </a:r>
          </a:p>
          <a:p>
            <a:pPr marL="45720" algn="ctr">
              <a:lnSpc>
                <a:spcPct val="90000"/>
              </a:lnSpc>
            </a:pPr>
            <a:endParaRPr lang="en-US" sz="2000" dirty="0" smtClean="0"/>
          </a:p>
          <a:p>
            <a:pPr marL="502920" indent="-457200">
              <a:lnSpc>
                <a:spcPct val="90000"/>
              </a:lnSpc>
              <a:buFont typeface="+mj-lt"/>
              <a:buAutoNum type="arabicPeriod"/>
            </a:pPr>
            <a:r>
              <a:rPr lang="en-US" dirty="0" smtClean="0"/>
              <a:t>One </a:t>
            </a:r>
            <a:r>
              <a:rPr lang="en-US" dirty="0"/>
              <a:t>of the criteria for a specific learning disability (SLD)… The child does not make sufficient progress to meet age or state-approved grade-level standards in the area(s) identified when using a</a:t>
            </a:r>
            <a:r>
              <a:rPr lang="en-US" b="1" dirty="0"/>
              <a:t> PROCESS BASED ON THE CHILD’S RESPONSE TO SCIENTIFIC, RESEARCH-BASED INTERVENTION. </a:t>
            </a:r>
            <a:r>
              <a:rPr lang="en-US" dirty="0"/>
              <a:t>(ECEA,CDE, 2007</a:t>
            </a:r>
            <a:r>
              <a:rPr lang="en-US" dirty="0" smtClean="0"/>
              <a:t>)</a:t>
            </a:r>
          </a:p>
          <a:p>
            <a:pPr marL="45720">
              <a:lnSpc>
                <a:spcPct val="90000"/>
              </a:lnSpc>
            </a:pPr>
            <a:endParaRPr lang="en-US" dirty="0"/>
          </a:p>
          <a:p>
            <a:pPr marL="457200" indent="-457200">
              <a:spcBef>
                <a:spcPts val="0"/>
              </a:spcBef>
              <a:buFont typeface="+mj-lt"/>
              <a:buAutoNum type="arabicPeriod"/>
            </a:pPr>
            <a:r>
              <a:rPr lang="en-US" dirty="0" smtClean="0">
                <a:ea typeface="ＭＳ Ｐゴシック" pitchFamily="34" charset="-128"/>
              </a:rPr>
              <a:t>SACPIE </a:t>
            </a:r>
            <a:r>
              <a:rPr lang="en-US" dirty="0">
                <a:ea typeface="ＭＳ Ｐゴシック" pitchFamily="34" charset="-128"/>
              </a:rPr>
              <a:t>shall inform … concerning best practices and strategies… for </a:t>
            </a:r>
            <a:r>
              <a:rPr lang="en-US" dirty="0" smtClean="0">
                <a:ea typeface="ＭＳ Ｐゴシック" pitchFamily="34" charset="-128"/>
              </a:rPr>
              <a:t>    increasing </a:t>
            </a:r>
            <a:r>
              <a:rPr lang="en-US" dirty="0">
                <a:ea typeface="ＭＳ Ｐゴシック" pitchFamily="34" charset="-128"/>
              </a:rPr>
              <a:t>parent involvement in public education and promoting family and school partnerships, in… (c) Involving parents in </a:t>
            </a:r>
            <a:r>
              <a:rPr lang="en-US" b="1" dirty="0">
                <a:ea typeface="ＭＳ Ｐゴシック" pitchFamily="34" charset="-128"/>
              </a:rPr>
              <a:t>RESPONSE TO INTERVENTION PROGRAMS </a:t>
            </a:r>
            <a:r>
              <a:rPr lang="en-US" dirty="0">
                <a:ea typeface="ＭＳ Ｐゴシック" pitchFamily="34" charset="-128"/>
              </a:rPr>
              <a:t>in public schools and districts. (SB 09-90)</a:t>
            </a:r>
          </a:p>
          <a:p>
            <a:pPr marL="342900" indent="-342900">
              <a:spcBef>
                <a:spcPts val="0"/>
              </a:spcBef>
              <a:buFont typeface="+mj-lt"/>
              <a:buAutoNum type="arabicPeriod"/>
            </a:pPr>
            <a:endParaRPr lang="en-US" dirty="0">
              <a:ea typeface="ＭＳ Ｐゴシック" pitchFamily="34" charset="-128"/>
            </a:endParaRPr>
          </a:p>
          <a:p>
            <a:pPr marL="502920" indent="-457200">
              <a:spcBef>
                <a:spcPts val="0"/>
              </a:spcBef>
              <a:buFont typeface="+mj-lt"/>
              <a:buAutoNum type="arabicPeriod"/>
            </a:pPr>
            <a:r>
              <a:rPr lang="en-US" dirty="0">
                <a:ea typeface="ＭＳ Ｐゴシック" pitchFamily="34" charset="-128"/>
              </a:rPr>
              <a:t>If a student’s reading levels are below grade level … or  if the student has a significant reading deficiency, the local education provider shall ensure that the student receives appropriate interventions through the</a:t>
            </a:r>
            <a:r>
              <a:rPr lang="en-US" b="1" dirty="0">
                <a:ea typeface="ＭＳ Ｐゴシック" pitchFamily="34" charset="-128"/>
              </a:rPr>
              <a:t> </a:t>
            </a:r>
            <a:r>
              <a:rPr lang="en-US" b="1" dirty="0" smtClean="0">
                <a:ea typeface="ＭＳ Ｐゴシック" pitchFamily="34" charset="-128"/>
              </a:rPr>
              <a:t>RESPONSE </a:t>
            </a:r>
            <a:r>
              <a:rPr lang="en-US" b="1" dirty="0">
                <a:ea typeface="ＭＳ Ｐゴシック" pitchFamily="34" charset="-128"/>
              </a:rPr>
              <a:t>TO INTERVENTION FRAMEWORK</a:t>
            </a:r>
            <a:r>
              <a:rPr lang="en-US" b="1" dirty="0" smtClean="0">
                <a:ea typeface="ＭＳ Ｐゴシック" pitchFamily="34" charset="-128"/>
              </a:rPr>
              <a:t>. </a:t>
            </a:r>
            <a:r>
              <a:rPr lang="en-US" dirty="0" smtClean="0">
                <a:ea typeface="ＭＳ Ｐゴシック" pitchFamily="34" charset="-128"/>
              </a:rPr>
              <a:t>(</a:t>
            </a:r>
            <a:r>
              <a:rPr lang="en-US" dirty="0">
                <a:ea typeface="ＭＳ Ｐゴシック" pitchFamily="34" charset="-128"/>
              </a:rPr>
              <a:t>READ Act, HB 12-</a:t>
            </a:r>
            <a:r>
              <a:rPr lang="en-US" dirty="0" smtClean="0">
                <a:ea typeface="ＭＳ Ｐゴシック" pitchFamily="34" charset="-128"/>
              </a:rPr>
              <a:t>1238)		</a:t>
            </a:r>
            <a:r>
              <a:rPr lang="en-US" sz="2000" dirty="0" smtClean="0">
                <a:solidFill>
                  <a:schemeClr val="accent1">
                    <a:lumMod val="50000"/>
                  </a:schemeClr>
                </a:solidFill>
                <a:ea typeface="ＭＳ Ｐゴシック" pitchFamily="34" charset="-128"/>
              </a:rPr>
              <a:t>	</a:t>
            </a:r>
            <a:r>
              <a:rPr lang="en-US" sz="2000" dirty="0">
                <a:solidFill>
                  <a:schemeClr val="accent1">
                    <a:lumMod val="50000"/>
                  </a:schemeClr>
                </a:solidFill>
                <a:ea typeface="ＭＳ Ｐゴシック" pitchFamily="34" charset="-128"/>
              </a:rPr>
              <a:t>		</a:t>
            </a:r>
            <a:endParaRPr lang="en-US" sz="1000" dirty="0">
              <a:solidFill>
                <a:schemeClr val="accent1">
                  <a:lumMod val="50000"/>
                </a:schemeClr>
              </a:solidFill>
              <a:ea typeface="ＭＳ Ｐゴシック" pitchFamily="34" charset="-128"/>
            </a:endParaRPr>
          </a:p>
          <a:p>
            <a:endParaRPr lang="en-US" sz="1000" dirty="0" smtClean="0"/>
          </a:p>
          <a:p>
            <a:endParaRPr lang="en-US" sz="2000" dirty="0"/>
          </a:p>
        </p:txBody>
      </p:sp>
    </p:spTree>
    <p:extLst>
      <p:ext uri="{BB962C8B-B14F-4D97-AF65-F5344CB8AC3E}">
        <p14:creationId xmlns:p14="http://schemas.microsoft.com/office/powerpoint/2010/main" val="379786221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359775"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71" name="Text Box 3"/>
          <p:cNvSpPr txBox="1">
            <a:spLocks noChangeArrowheads="1"/>
          </p:cNvSpPr>
          <p:nvPr/>
        </p:nvSpPr>
        <p:spPr bwMode="auto">
          <a:xfrm>
            <a:off x="212725" y="9540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2400">
              <a:cs typeface="+mn-cs"/>
            </a:endParaRPr>
          </a:p>
        </p:txBody>
      </p:sp>
      <p:sp>
        <p:nvSpPr>
          <p:cNvPr id="7172" name="Line 4"/>
          <p:cNvSpPr>
            <a:spLocks noChangeShapeType="1"/>
          </p:cNvSpPr>
          <p:nvPr/>
        </p:nvSpPr>
        <p:spPr bwMode="auto">
          <a:xfrm flipV="1">
            <a:off x="3276600" y="3505200"/>
            <a:ext cx="914400" cy="1143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73" name="Line 5"/>
          <p:cNvSpPr>
            <a:spLocks noChangeShapeType="1"/>
          </p:cNvSpPr>
          <p:nvPr/>
        </p:nvSpPr>
        <p:spPr bwMode="auto">
          <a:xfrm flipH="1" flipV="1">
            <a:off x="1371600" y="3657600"/>
            <a:ext cx="457200" cy="99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74" name="Line 6"/>
          <p:cNvSpPr>
            <a:spLocks noChangeShapeType="1"/>
          </p:cNvSpPr>
          <p:nvPr/>
        </p:nvSpPr>
        <p:spPr bwMode="auto">
          <a:xfrm>
            <a:off x="5029200" y="1828800"/>
            <a:ext cx="76200" cy="1371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75" name="Line 7"/>
          <p:cNvSpPr>
            <a:spLocks noChangeShapeType="1"/>
          </p:cNvSpPr>
          <p:nvPr/>
        </p:nvSpPr>
        <p:spPr bwMode="auto">
          <a:xfrm flipH="1">
            <a:off x="2286000" y="1371600"/>
            <a:ext cx="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76" name="Line 8"/>
          <p:cNvSpPr>
            <a:spLocks noChangeShapeType="1"/>
          </p:cNvSpPr>
          <p:nvPr/>
        </p:nvSpPr>
        <p:spPr bwMode="auto">
          <a:xfrm>
            <a:off x="7620000" y="1752600"/>
            <a:ext cx="685800" cy="1066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77" name="AutoShape 9"/>
          <p:cNvSpPr>
            <a:spLocks noChangeArrowheads="1"/>
          </p:cNvSpPr>
          <p:nvPr/>
        </p:nvSpPr>
        <p:spPr bwMode="auto">
          <a:xfrm rot="5400000">
            <a:off x="4533900" y="4076700"/>
            <a:ext cx="1371600" cy="2667000"/>
          </a:xfrm>
          <a:prstGeom prst="wedgeRectCallout">
            <a:avLst>
              <a:gd name="adj1" fmla="val -56944"/>
              <a:gd name="adj2" fmla="val 7267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a:lstStyle/>
          <a:p>
            <a:pPr algn="ctr">
              <a:defRPr/>
            </a:pPr>
            <a:endParaRPr lang="en-US">
              <a:cs typeface="+mn-cs"/>
            </a:endParaRPr>
          </a:p>
        </p:txBody>
      </p:sp>
      <p:sp>
        <p:nvSpPr>
          <p:cNvPr id="7178" name="Text Box 10"/>
          <p:cNvSpPr txBox="1">
            <a:spLocks noChangeArrowheads="1"/>
          </p:cNvSpPr>
          <p:nvPr/>
        </p:nvSpPr>
        <p:spPr bwMode="auto">
          <a:xfrm>
            <a:off x="3886200" y="4724400"/>
            <a:ext cx="275907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a:cs typeface="+mn-cs"/>
              </a:rPr>
              <a:t>Your child</a:t>
            </a:r>
            <a:r>
              <a:rPr lang="ja-JP" altLang="en-US" sz="1400">
                <a:latin typeface="Arial"/>
                <a:cs typeface="+mn-cs"/>
              </a:rPr>
              <a:t>’</a:t>
            </a:r>
            <a:r>
              <a:rPr lang="en-US" sz="1400">
                <a:cs typeface="+mn-cs"/>
              </a:rPr>
              <a:t>s performance on that particular day.  When we see that they are performing below the aimline on several days, we will consider making a change in what we are doing.</a:t>
            </a:r>
          </a:p>
        </p:txBody>
      </p:sp>
      <p:sp>
        <p:nvSpPr>
          <p:cNvPr id="7179" name="AutoShape 11"/>
          <p:cNvSpPr>
            <a:spLocks noChangeArrowheads="1"/>
          </p:cNvSpPr>
          <p:nvPr/>
        </p:nvSpPr>
        <p:spPr bwMode="auto">
          <a:xfrm rot="10800000">
            <a:off x="228600" y="4572000"/>
            <a:ext cx="1371600" cy="1524000"/>
          </a:xfrm>
          <a:prstGeom prst="wedgeRectCallout">
            <a:avLst>
              <a:gd name="adj1" fmla="val -66088"/>
              <a:gd name="adj2" fmla="val 4510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a:lstStyle/>
          <a:p>
            <a:pPr algn="ctr">
              <a:defRPr/>
            </a:pPr>
            <a:endParaRPr lang="en-US">
              <a:cs typeface="+mn-cs"/>
            </a:endParaRPr>
          </a:p>
        </p:txBody>
      </p:sp>
      <p:sp>
        <p:nvSpPr>
          <p:cNvPr id="7180" name="Text Box 12"/>
          <p:cNvSpPr txBox="1">
            <a:spLocks noChangeArrowheads="1"/>
          </p:cNvSpPr>
          <p:nvPr/>
        </p:nvSpPr>
        <p:spPr bwMode="auto">
          <a:xfrm>
            <a:off x="228600" y="4648200"/>
            <a:ext cx="1371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dirty="0">
                <a:cs typeface="+mn-cs"/>
              </a:rPr>
              <a:t>Your child</a:t>
            </a:r>
            <a:r>
              <a:rPr lang="ja-JP" altLang="en-US" sz="1400" dirty="0">
                <a:latin typeface="Arial"/>
                <a:cs typeface="+mn-cs"/>
              </a:rPr>
              <a:t>’</a:t>
            </a:r>
            <a:r>
              <a:rPr lang="en-US" sz="1400" dirty="0">
                <a:cs typeface="+mn-cs"/>
              </a:rPr>
              <a:t>s performance on that particular day.  </a:t>
            </a:r>
            <a:r>
              <a:rPr lang="en-US" sz="1400" dirty="0" smtClean="0">
                <a:cs typeface="+mn-cs"/>
              </a:rPr>
              <a:t>This </a:t>
            </a:r>
            <a:r>
              <a:rPr lang="en-US" sz="1400" dirty="0">
                <a:cs typeface="+mn-cs"/>
              </a:rPr>
              <a:t>is our </a:t>
            </a:r>
            <a:r>
              <a:rPr lang="ja-JP" altLang="en-US" sz="1400" dirty="0">
                <a:latin typeface="Arial"/>
                <a:cs typeface="+mn-cs"/>
              </a:rPr>
              <a:t>“</a:t>
            </a:r>
            <a:r>
              <a:rPr lang="en-US" sz="1400" dirty="0">
                <a:cs typeface="+mn-cs"/>
              </a:rPr>
              <a:t>starting point.</a:t>
            </a:r>
            <a:r>
              <a:rPr lang="ja-JP" altLang="en-US" sz="1400" dirty="0">
                <a:latin typeface="Arial"/>
                <a:cs typeface="+mn-cs"/>
              </a:rPr>
              <a:t>”</a:t>
            </a:r>
            <a:endParaRPr lang="en-US" sz="1400" dirty="0">
              <a:cs typeface="+mn-cs"/>
            </a:endParaRPr>
          </a:p>
        </p:txBody>
      </p:sp>
      <p:sp>
        <p:nvSpPr>
          <p:cNvPr id="7181" name="AutoShape 13"/>
          <p:cNvSpPr>
            <a:spLocks noChangeArrowheads="1"/>
          </p:cNvSpPr>
          <p:nvPr/>
        </p:nvSpPr>
        <p:spPr bwMode="auto">
          <a:xfrm rot="16200000">
            <a:off x="304800" y="76200"/>
            <a:ext cx="1714500" cy="1790700"/>
          </a:xfrm>
          <a:prstGeom prst="wedgeRectCallout">
            <a:avLst>
              <a:gd name="adj1" fmla="val -23616"/>
              <a:gd name="adj2" fmla="val 6285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lstStyle/>
          <a:p>
            <a:pPr algn="ctr">
              <a:defRPr/>
            </a:pPr>
            <a:endParaRPr lang="en-US">
              <a:cs typeface="+mn-cs"/>
            </a:endParaRPr>
          </a:p>
        </p:txBody>
      </p:sp>
      <p:sp>
        <p:nvSpPr>
          <p:cNvPr id="7182" name="Text Box 14"/>
          <p:cNvSpPr txBox="1">
            <a:spLocks noChangeArrowheads="1"/>
          </p:cNvSpPr>
          <p:nvPr/>
        </p:nvSpPr>
        <p:spPr bwMode="auto">
          <a:xfrm>
            <a:off x="304800" y="171450"/>
            <a:ext cx="17684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a:cs typeface="+mn-cs"/>
              </a:rPr>
              <a:t>Performance in or above the grey box suggests that your child</a:t>
            </a:r>
            <a:r>
              <a:rPr lang="ja-JP" altLang="en-US" sz="1400">
                <a:latin typeface="Arial"/>
                <a:cs typeface="+mn-cs"/>
              </a:rPr>
              <a:t>’</a:t>
            </a:r>
            <a:r>
              <a:rPr lang="en-US" sz="1400">
                <a:cs typeface="+mn-cs"/>
              </a:rPr>
              <a:t>s reading skills are on track for this grade level at this time of year.</a:t>
            </a:r>
          </a:p>
        </p:txBody>
      </p:sp>
      <p:sp>
        <p:nvSpPr>
          <p:cNvPr id="7183" name="AutoShape 15"/>
          <p:cNvSpPr>
            <a:spLocks noChangeArrowheads="1"/>
          </p:cNvSpPr>
          <p:nvPr/>
        </p:nvSpPr>
        <p:spPr bwMode="auto">
          <a:xfrm rot="16200000">
            <a:off x="3390900" y="-190500"/>
            <a:ext cx="1447800" cy="2286000"/>
          </a:xfrm>
          <a:prstGeom prst="wedgeRectCallout">
            <a:avLst>
              <a:gd name="adj1" fmla="val -61079"/>
              <a:gd name="adj2" fmla="val 4082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lstStyle/>
          <a:p>
            <a:pPr algn="ctr">
              <a:defRPr/>
            </a:pPr>
            <a:endParaRPr lang="en-US">
              <a:cs typeface="+mn-cs"/>
            </a:endParaRPr>
          </a:p>
        </p:txBody>
      </p:sp>
      <p:sp>
        <p:nvSpPr>
          <p:cNvPr id="7184" name="Text Box 16"/>
          <p:cNvSpPr txBox="1">
            <a:spLocks noChangeArrowheads="1"/>
          </p:cNvSpPr>
          <p:nvPr/>
        </p:nvSpPr>
        <p:spPr bwMode="auto">
          <a:xfrm>
            <a:off x="3048000" y="228600"/>
            <a:ext cx="21336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a:cs typeface="+mn-cs"/>
              </a:rPr>
              <a:t>This dotted line is called an aimline. It shows us the path that indicates your child is on track to reaching their reading goal.</a:t>
            </a:r>
          </a:p>
        </p:txBody>
      </p:sp>
      <p:sp>
        <p:nvSpPr>
          <p:cNvPr id="7188" name="AutoShape 20"/>
          <p:cNvSpPr>
            <a:spLocks noChangeArrowheads="1"/>
          </p:cNvSpPr>
          <p:nvPr/>
        </p:nvSpPr>
        <p:spPr bwMode="auto">
          <a:xfrm>
            <a:off x="6477000" y="381000"/>
            <a:ext cx="2514600" cy="1143000"/>
          </a:xfrm>
          <a:prstGeom prst="wedgeRectCallout">
            <a:avLst>
              <a:gd name="adj1" fmla="val -3787"/>
              <a:gd name="adj2" fmla="val 7263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a:cs typeface="+mn-cs"/>
            </a:endParaRPr>
          </a:p>
        </p:txBody>
      </p:sp>
      <p:sp>
        <p:nvSpPr>
          <p:cNvPr id="7189" name="Text Box 21"/>
          <p:cNvSpPr txBox="1">
            <a:spLocks noChangeArrowheads="1"/>
          </p:cNvSpPr>
          <p:nvPr/>
        </p:nvSpPr>
        <p:spPr bwMode="auto">
          <a:xfrm>
            <a:off x="6553200" y="381000"/>
            <a:ext cx="2362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a:cs typeface="+mn-cs"/>
              </a:rPr>
              <a:t>This reading goal suggests your child is on track with their reading skills. It is like a </a:t>
            </a:r>
            <a:r>
              <a:rPr lang="ja-JP" altLang="en-US" sz="1400">
                <a:latin typeface="Arial"/>
                <a:cs typeface="+mn-cs"/>
              </a:rPr>
              <a:t>“</a:t>
            </a:r>
            <a:r>
              <a:rPr lang="en-US" sz="1400">
                <a:cs typeface="+mn-cs"/>
              </a:rPr>
              <a:t>normal</a:t>
            </a:r>
            <a:r>
              <a:rPr lang="ja-JP" altLang="en-US" sz="1400">
                <a:latin typeface="Arial"/>
                <a:cs typeface="+mn-cs"/>
              </a:rPr>
              <a:t>”</a:t>
            </a:r>
            <a:r>
              <a:rPr lang="en-US" sz="1400">
                <a:cs typeface="+mn-cs"/>
              </a:rPr>
              <a:t> reading on a thermometer.</a:t>
            </a:r>
          </a:p>
        </p:txBody>
      </p:sp>
      <p:sp>
        <p:nvSpPr>
          <p:cNvPr id="2" name="TextBox 1"/>
          <p:cNvSpPr txBox="1"/>
          <p:nvPr/>
        </p:nvSpPr>
        <p:spPr>
          <a:xfrm>
            <a:off x="6645275" y="4572000"/>
            <a:ext cx="2498725" cy="1754327"/>
          </a:xfrm>
          <a:prstGeom prst="rect">
            <a:avLst/>
          </a:prstGeom>
          <a:noFill/>
        </p:spPr>
        <p:txBody>
          <a:bodyPr wrap="square" rtlCol="0">
            <a:spAutoFit/>
          </a:bodyPr>
          <a:lstStyle/>
          <a:p>
            <a:r>
              <a:rPr lang="en-US" b="1" dirty="0">
                <a:solidFill>
                  <a:srgbClr val="000000"/>
                </a:solidFill>
              </a:rPr>
              <a:t>Families (including students) and educators can look together at data </a:t>
            </a:r>
            <a:r>
              <a:rPr lang="en-US" b="1" dirty="0" smtClean="0">
                <a:solidFill>
                  <a:srgbClr val="000000"/>
                </a:solidFill>
              </a:rPr>
              <a:t>to understand </a:t>
            </a:r>
            <a:r>
              <a:rPr lang="en-US" b="1" dirty="0">
                <a:solidFill>
                  <a:srgbClr val="000000"/>
                </a:solidFill>
              </a:rPr>
              <a:t>progress in learning specific skills.</a:t>
            </a:r>
            <a:endParaRPr lang="en-US" dirty="0"/>
          </a:p>
        </p:txBody>
      </p:sp>
    </p:spTree>
    <p:extLst>
      <p:ext uri="{BB962C8B-B14F-4D97-AF65-F5344CB8AC3E}">
        <p14:creationId xmlns:p14="http://schemas.microsoft.com/office/powerpoint/2010/main" val="35938485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title"/>
          </p:nvPr>
        </p:nvSpPr>
        <p:spPr bwMode="auto">
          <a:xfrm>
            <a:off x="990600" y="304800"/>
            <a:ext cx="7696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dirty="0" smtClean="0">
                <a:latin typeface="Museo"/>
                <a:ea typeface="ＭＳ Ｐゴシック" pitchFamily="34" charset="-128"/>
                <a:cs typeface="Museo"/>
              </a:rPr>
              <a:t>Why Might A Teacher or Family or Community Collaborator Move to</a:t>
            </a:r>
            <a:br>
              <a:rPr lang="en-US" sz="3200" dirty="0" smtClean="0">
                <a:latin typeface="Museo"/>
                <a:ea typeface="ＭＳ Ｐゴシック" pitchFamily="34" charset="-128"/>
                <a:cs typeface="Museo"/>
              </a:rPr>
            </a:br>
            <a:r>
              <a:rPr lang="en-US" dirty="0">
                <a:solidFill>
                  <a:schemeClr val="tx1"/>
                </a:solidFill>
                <a:latin typeface="Book Antiqua" pitchFamily="18" charset="0"/>
                <a:ea typeface="ＭＳ Ｐゴシック" pitchFamily="34" charset="-128"/>
              </a:rPr>
              <a:t/>
            </a:r>
            <a:br>
              <a:rPr lang="en-US" dirty="0">
                <a:solidFill>
                  <a:schemeClr val="tx1"/>
                </a:solidFill>
                <a:latin typeface="Book Antiqua" pitchFamily="18" charset="0"/>
                <a:ea typeface="ＭＳ Ｐゴシック" pitchFamily="34" charset="-128"/>
              </a:rPr>
            </a:br>
            <a:r>
              <a:rPr lang="en-US" sz="3200" b="1" i="1" dirty="0" smtClean="0">
                <a:solidFill>
                  <a:srgbClr val="FAAB67"/>
                </a:solidFill>
                <a:latin typeface="Book Antiqua" pitchFamily="18" charset="0"/>
                <a:ea typeface="ＭＳ Ｐゴシック" pitchFamily="34" charset="-128"/>
              </a:rPr>
              <a:t>the Targeted or Intensive Tier?</a:t>
            </a:r>
          </a:p>
        </p:txBody>
      </p:sp>
      <p:sp>
        <p:nvSpPr>
          <p:cNvPr id="47107" name="Rectangle 6"/>
          <p:cNvSpPr>
            <a:spLocks noGrp="1" noChangeArrowheads="1"/>
          </p:cNvSpPr>
          <p:nvPr>
            <p:ph type="body" idx="1"/>
          </p:nvPr>
        </p:nvSpPr>
        <p:spPr bwMode="auto">
          <a:xfrm>
            <a:off x="533400" y="2743200"/>
            <a:ext cx="82296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800" b="0" dirty="0" smtClean="0">
                <a:latin typeface="+mj-lt"/>
                <a:ea typeface="ＭＳ Ｐゴシック" pitchFamily="34" charset="-128"/>
              </a:rPr>
              <a:t>Student is struggling</a:t>
            </a:r>
          </a:p>
          <a:p>
            <a:pPr eaLnBrk="1" hangingPunct="1"/>
            <a:r>
              <a:rPr lang="en-US" sz="2800" b="0" dirty="0" smtClean="0">
                <a:latin typeface="+mj-lt"/>
                <a:ea typeface="ＭＳ Ｐゴシック" pitchFamily="34" charset="-128"/>
              </a:rPr>
              <a:t>Teacher is struggling		</a:t>
            </a:r>
          </a:p>
          <a:p>
            <a:pPr eaLnBrk="1" hangingPunct="1"/>
            <a:r>
              <a:rPr lang="en-US" sz="2800" b="0" dirty="0" smtClean="0">
                <a:latin typeface="+mj-lt"/>
                <a:ea typeface="ＭＳ Ｐゴシック" pitchFamily="34" charset="-128"/>
              </a:rPr>
              <a:t>Family is struggling</a:t>
            </a:r>
          </a:p>
          <a:p>
            <a:pPr eaLnBrk="1" hangingPunct="1"/>
            <a:r>
              <a:rPr lang="en-US" sz="2800" b="0" dirty="0" smtClean="0">
                <a:latin typeface="+mj-lt"/>
                <a:ea typeface="ＭＳ Ｐゴシック" pitchFamily="34" charset="-128"/>
              </a:rPr>
              <a:t>Communication or</a:t>
            </a:r>
            <a:br>
              <a:rPr lang="en-US" sz="2800" b="0" dirty="0" smtClean="0">
                <a:latin typeface="+mj-lt"/>
                <a:ea typeface="ＭＳ Ｐゴシック" pitchFamily="34" charset="-128"/>
              </a:rPr>
            </a:br>
            <a:r>
              <a:rPr lang="en-US" sz="2800" b="0" dirty="0" smtClean="0">
                <a:latin typeface="+mj-lt"/>
                <a:ea typeface="ＭＳ Ｐゴシック" pitchFamily="34" charset="-128"/>
              </a:rPr>
              <a:t>partnering needs more support</a:t>
            </a:r>
          </a:p>
        </p:txBody>
      </p:sp>
      <p:pic>
        <p:nvPicPr>
          <p:cNvPr id="7171" name="Picture 3"/>
          <p:cNvPicPr>
            <a:picLocks noChangeAspect="1" noChangeArrowheads="1"/>
          </p:cNvPicPr>
          <p:nvPr/>
        </p:nvPicPr>
        <p:blipFill>
          <a:blip r:embed="rId3"/>
          <a:srcRect/>
          <a:stretch>
            <a:fillRect/>
          </a:stretch>
        </p:blipFill>
        <p:spPr bwMode="auto">
          <a:xfrm>
            <a:off x="5867400" y="2892677"/>
            <a:ext cx="1672050" cy="1679323"/>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0817973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35467" y="274638"/>
            <a:ext cx="8551333" cy="685800"/>
          </a:xfrm>
          <a:noFill/>
        </p:spPr>
        <p:txBody>
          <a:bodyPr/>
          <a:lstStyle/>
          <a:p>
            <a:pPr eaLnBrk="1" hangingPunct="1"/>
            <a:r>
              <a:rPr lang="en-US" dirty="0" smtClean="0">
                <a:latin typeface="Museo"/>
                <a:ea typeface="ＭＳ Ｐゴシック" charset="0"/>
                <a:cs typeface="Museo"/>
              </a:rPr>
              <a:t>MTSS Individualized Problem Solving </a:t>
            </a:r>
            <a:r>
              <a:rPr lang="en-US" dirty="0">
                <a:latin typeface="Museo"/>
                <a:ea typeface="ＭＳ Ｐゴシック" charset="0"/>
                <a:cs typeface="Museo"/>
              </a:rPr>
              <a:t>Team and Process</a:t>
            </a:r>
          </a:p>
        </p:txBody>
      </p:sp>
      <p:sp>
        <p:nvSpPr>
          <p:cNvPr id="185347" name="Rectangle 3"/>
          <p:cNvSpPr>
            <a:spLocks noGrp="1" noChangeArrowheads="1"/>
          </p:cNvSpPr>
          <p:nvPr>
            <p:ph type="body" idx="1"/>
          </p:nvPr>
        </p:nvSpPr>
        <p:spPr>
          <a:xfrm>
            <a:off x="914400" y="1744133"/>
            <a:ext cx="7772400" cy="3530599"/>
          </a:xfrm>
          <a:noFill/>
        </p:spPr>
        <p:txBody>
          <a:bodyPr/>
          <a:lstStyle/>
          <a:p>
            <a:pPr eaLnBrk="1" hangingPunct="1">
              <a:lnSpc>
                <a:spcPct val="90000"/>
              </a:lnSpc>
            </a:pPr>
            <a:r>
              <a:rPr lang="en-US" sz="2400" dirty="0">
                <a:solidFill>
                  <a:schemeClr val="tx1"/>
                </a:solidFill>
                <a:latin typeface="Century Gothic" charset="0"/>
                <a:ea typeface="ＭＳ Ｐゴシック" charset="0"/>
                <a:cs typeface="ＭＳ Ｐゴシック" charset="0"/>
              </a:rPr>
              <a:t>When a student is </a:t>
            </a:r>
            <a:r>
              <a:rPr lang="en-US" sz="2400" dirty="0" smtClean="0">
                <a:solidFill>
                  <a:schemeClr val="tx1"/>
                </a:solidFill>
                <a:latin typeface="Century Gothic" charset="0"/>
                <a:ea typeface="ＭＳ Ｐゴシック" charset="0"/>
                <a:cs typeface="ＭＳ Ｐゴシック" charset="0"/>
              </a:rPr>
              <a:t>struggling in ACADEMIC or BEHAVIOR learning </a:t>
            </a:r>
            <a:r>
              <a:rPr lang="en-US" sz="2400" dirty="0">
                <a:solidFill>
                  <a:schemeClr val="tx1"/>
                </a:solidFill>
                <a:latin typeface="Century Gothic" charset="0"/>
                <a:ea typeface="ＭＳ Ｐゴシック" charset="0"/>
                <a:cs typeface="ＭＳ Ｐゴシック" charset="0"/>
              </a:rPr>
              <a:t>and needs targeted or intensive intervention to succeed, a team of family members, teachers and specialists works to:</a:t>
            </a:r>
            <a:endParaRPr lang="en-US" dirty="0">
              <a:solidFill>
                <a:schemeClr val="tx1"/>
              </a:solidFill>
              <a:latin typeface="+mj-lt"/>
              <a:ea typeface="ＭＳ Ｐゴシック" charset="0"/>
              <a:cs typeface="ＭＳ Ｐゴシック" charset="0"/>
            </a:endParaRPr>
          </a:p>
          <a:p>
            <a:pPr lvl="1" eaLnBrk="1" hangingPunct="1">
              <a:lnSpc>
                <a:spcPct val="90000"/>
              </a:lnSpc>
            </a:pPr>
            <a:r>
              <a:rPr lang="en-US" sz="2400" dirty="0">
                <a:solidFill>
                  <a:schemeClr val="tx1"/>
                </a:solidFill>
                <a:latin typeface="+mj-lt"/>
                <a:ea typeface="ＭＳ Ｐゴシック" charset="0"/>
              </a:rPr>
              <a:t>Identify and prioritize concerns</a:t>
            </a:r>
          </a:p>
          <a:p>
            <a:pPr lvl="1" eaLnBrk="1" hangingPunct="1">
              <a:lnSpc>
                <a:spcPct val="90000"/>
              </a:lnSpc>
            </a:pPr>
            <a:r>
              <a:rPr lang="en-US" sz="2400" dirty="0">
                <a:solidFill>
                  <a:schemeClr val="tx1"/>
                </a:solidFill>
                <a:latin typeface="+mj-lt"/>
                <a:ea typeface="ＭＳ Ｐゴシック" charset="0"/>
              </a:rPr>
              <a:t>Develop shared measurable goals</a:t>
            </a:r>
          </a:p>
          <a:p>
            <a:pPr lvl="1" eaLnBrk="1" hangingPunct="1">
              <a:lnSpc>
                <a:spcPct val="90000"/>
              </a:lnSpc>
            </a:pPr>
            <a:r>
              <a:rPr lang="en-US" sz="2400" dirty="0">
                <a:solidFill>
                  <a:schemeClr val="tx1"/>
                </a:solidFill>
                <a:latin typeface="+mj-lt"/>
                <a:ea typeface="ＭＳ Ｐゴシック" charset="0"/>
              </a:rPr>
              <a:t>Plan prescriptive interventions</a:t>
            </a:r>
          </a:p>
          <a:p>
            <a:pPr lvl="1" eaLnBrk="1" hangingPunct="1">
              <a:lnSpc>
                <a:spcPct val="90000"/>
              </a:lnSpc>
            </a:pPr>
            <a:r>
              <a:rPr lang="en-US" sz="2400" dirty="0">
                <a:solidFill>
                  <a:schemeClr val="tx1"/>
                </a:solidFill>
                <a:latin typeface="+mj-lt"/>
                <a:ea typeface="ＭＳ Ｐゴシック" charset="0"/>
              </a:rPr>
              <a:t>Progress monitor</a:t>
            </a:r>
          </a:p>
          <a:p>
            <a:pPr lvl="1" eaLnBrk="1" hangingPunct="1">
              <a:lnSpc>
                <a:spcPct val="90000"/>
              </a:lnSpc>
            </a:pPr>
            <a:r>
              <a:rPr lang="en-US" sz="2400" dirty="0">
                <a:solidFill>
                  <a:schemeClr val="tx1"/>
                </a:solidFill>
                <a:latin typeface="+mj-lt"/>
                <a:ea typeface="ＭＳ Ｐゴシック" charset="0"/>
              </a:rPr>
              <a:t>Evaluate effectiveness</a:t>
            </a:r>
          </a:p>
          <a:p>
            <a:pPr lvl="1" eaLnBrk="1" hangingPunct="1">
              <a:lnSpc>
                <a:spcPct val="90000"/>
              </a:lnSpc>
            </a:pPr>
            <a:r>
              <a:rPr lang="en-US" sz="2400" dirty="0" smtClean="0">
                <a:solidFill>
                  <a:schemeClr val="tx1"/>
                </a:solidFill>
                <a:latin typeface="+mj-lt"/>
                <a:ea typeface="ＭＳ Ｐゴシック" charset="0"/>
              </a:rPr>
              <a:t>Match student needs with tiers of supports</a:t>
            </a:r>
            <a:endParaRPr lang="en-US" sz="2400" dirty="0">
              <a:solidFill>
                <a:schemeClr val="tx1"/>
              </a:solidFill>
              <a:latin typeface="+mj-lt"/>
              <a:ea typeface="ＭＳ Ｐゴシック" charset="0"/>
            </a:endParaRPr>
          </a:p>
          <a:p>
            <a:pPr lvl="1" eaLnBrk="1" hangingPunct="1">
              <a:lnSpc>
                <a:spcPct val="90000"/>
              </a:lnSpc>
            </a:pPr>
            <a:r>
              <a:rPr lang="en-US" sz="2400" dirty="0">
                <a:solidFill>
                  <a:schemeClr val="tx1"/>
                </a:solidFill>
                <a:latin typeface="+mj-lt"/>
                <a:ea typeface="ＭＳ Ｐゴシック" charset="0"/>
              </a:rPr>
              <a:t>Refer for possible special education consideration if insufficient </a:t>
            </a:r>
            <a:r>
              <a:rPr lang="en-US" sz="2400" dirty="0" smtClean="0">
                <a:solidFill>
                  <a:schemeClr val="tx1"/>
                </a:solidFill>
                <a:latin typeface="+mj-lt"/>
                <a:ea typeface="ＭＳ Ｐゴシック" charset="0"/>
              </a:rPr>
              <a:t>progress or if a disability is suspected.</a:t>
            </a:r>
            <a:endParaRPr lang="en-US" sz="2400" b="1" dirty="0" smtClean="0">
              <a:solidFill>
                <a:schemeClr val="tx1"/>
              </a:solidFill>
              <a:latin typeface="+mj-lt"/>
              <a:ea typeface="ＭＳ Ｐゴシック" charset="0"/>
            </a:endParaRPr>
          </a:p>
          <a:p>
            <a:pPr marL="365760" lvl="1" indent="0" eaLnBrk="1" hangingPunct="1">
              <a:lnSpc>
                <a:spcPct val="90000"/>
              </a:lnSpc>
              <a:buNone/>
            </a:pPr>
            <a:endParaRPr lang="en-US" sz="2400" dirty="0" smtClean="0">
              <a:solidFill>
                <a:schemeClr val="tx1"/>
              </a:solidFill>
              <a:latin typeface="+mj-lt"/>
              <a:ea typeface="ＭＳ Ｐゴシック" charset="0"/>
            </a:endParaRPr>
          </a:p>
          <a:p>
            <a:pPr lvl="1" eaLnBrk="1" hangingPunct="1">
              <a:lnSpc>
                <a:spcPct val="90000"/>
              </a:lnSpc>
            </a:pPr>
            <a:endParaRPr lang="en-US" sz="2400" dirty="0">
              <a:solidFill>
                <a:schemeClr val="tx1"/>
              </a:solidFill>
              <a:latin typeface="+mj-lt"/>
              <a:ea typeface="ＭＳ Ｐゴシック" charset="0"/>
            </a:endParaRPr>
          </a:p>
          <a:p>
            <a:pPr lvl="1" eaLnBrk="1" hangingPunct="1">
              <a:lnSpc>
                <a:spcPct val="90000"/>
              </a:lnSpc>
            </a:pPr>
            <a:endParaRPr lang="en-US" sz="2400" dirty="0" smtClean="0">
              <a:solidFill>
                <a:schemeClr val="tx1"/>
              </a:solidFill>
              <a:latin typeface="+mj-lt"/>
              <a:ea typeface="ＭＳ Ｐゴシック" charset="0"/>
            </a:endParaRPr>
          </a:p>
          <a:p>
            <a:pPr lvl="1" eaLnBrk="1" hangingPunct="1">
              <a:lnSpc>
                <a:spcPct val="90000"/>
              </a:lnSpc>
            </a:pPr>
            <a:endParaRPr lang="en-US" sz="2400" dirty="0">
              <a:solidFill>
                <a:schemeClr val="tx1"/>
              </a:solidFill>
              <a:latin typeface="+mj-lt"/>
              <a:ea typeface="ＭＳ Ｐゴシック" charset="0"/>
            </a:endParaRPr>
          </a:p>
          <a:p>
            <a:pPr lvl="2" eaLnBrk="1" hangingPunct="1">
              <a:lnSpc>
                <a:spcPct val="90000"/>
              </a:lnSpc>
              <a:buFont typeface="Wingdings 2" charset="0"/>
              <a:buNone/>
            </a:pPr>
            <a:endParaRPr lang="en-US" sz="1400" dirty="0">
              <a:solidFill>
                <a:schemeClr val="tx1"/>
              </a:solidFill>
              <a:latin typeface="Century Gothic" charset="0"/>
              <a:ea typeface="ＭＳ Ｐゴシック" charset="0"/>
            </a:endParaRPr>
          </a:p>
          <a:p>
            <a:pPr eaLnBrk="1" hangingPunct="1">
              <a:lnSpc>
                <a:spcPct val="90000"/>
              </a:lnSpc>
            </a:pPr>
            <a:endParaRPr lang="en-US" sz="1400" dirty="0">
              <a:solidFill>
                <a:schemeClr val="tx1"/>
              </a:solidFill>
              <a:latin typeface="Century Gothic"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5977467" y="3369733"/>
            <a:ext cx="2966253" cy="2150534"/>
          </a:xfrm>
          <a:prstGeom prst="rect">
            <a:avLst/>
          </a:prstGeom>
        </p:spPr>
      </p:pic>
    </p:spTree>
    <p:extLst>
      <p:ext uri="{BB962C8B-B14F-4D97-AF65-F5344CB8AC3E}">
        <p14:creationId xmlns:p14="http://schemas.microsoft.com/office/powerpoint/2010/main" val="38922387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bwMode="auto">
          <a:xfrm>
            <a:off x="266700" y="304800"/>
            <a:ext cx="8686800" cy="11430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smtClean="0">
                <a:solidFill>
                  <a:srgbClr val="FFFFFF"/>
                </a:solidFill>
              </a:rPr>
              <a:t>Colorado MTSS</a:t>
            </a:r>
            <a:br>
              <a:rPr lang="en-US" dirty="0" smtClean="0">
                <a:solidFill>
                  <a:srgbClr val="FFFFFF"/>
                </a:solidFill>
              </a:rPr>
            </a:br>
            <a:r>
              <a:rPr lang="en-US" dirty="0" smtClean="0">
                <a:solidFill>
                  <a:srgbClr val="FFFFFF"/>
                </a:solidFill>
              </a:rPr>
              <a:t>PROBLEM SOLVING PROCESS</a:t>
            </a:r>
          </a:p>
        </p:txBody>
      </p:sp>
      <p:pic>
        <p:nvPicPr>
          <p:cNvPr id="3" name="Picture 2" descr="PS Wheel"/>
          <p:cNvPicPr>
            <a:picLocks noChangeAspect="1" noChangeArrowheads="1"/>
          </p:cNvPicPr>
          <p:nvPr/>
        </p:nvPicPr>
        <p:blipFill>
          <a:blip r:embed="rId3" cstate="print"/>
          <a:srcRect/>
          <a:stretch>
            <a:fillRect/>
          </a:stretch>
        </p:blipFill>
        <p:spPr bwMode="auto">
          <a:xfrm>
            <a:off x="1676400" y="1817688"/>
            <a:ext cx="6019800" cy="4267200"/>
          </a:xfrm>
          <a:prstGeom prst="rect">
            <a:avLst/>
          </a:prstGeom>
          <a:noFill/>
          <a:ln w="9525">
            <a:noFill/>
            <a:miter lim="800000"/>
            <a:headEnd/>
            <a:tailEnd/>
          </a:ln>
        </p:spPr>
      </p:pic>
      <p:sp>
        <p:nvSpPr>
          <p:cNvPr id="4" name="TextBox 5"/>
          <p:cNvSpPr txBox="1">
            <a:spLocks noChangeArrowheads="1"/>
          </p:cNvSpPr>
          <p:nvPr/>
        </p:nvSpPr>
        <p:spPr bwMode="auto">
          <a:xfrm>
            <a:off x="3200400" y="1817688"/>
            <a:ext cx="2514600" cy="368300"/>
          </a:xfrm>
          <a:prstGeom prst="rect">
            <a:avLst/>
          </a:prstGeom>
          <a:noFill/>
          <a:ln w="9525">
            <a:noFill/>
            <a:miter lim="800000"/>
            <a:headEnd/>
            <a:tailEnd/>
          </a:ln>
        </p:spPr>
        <p:txBody>
          <a:bodyPr>
            <a:spAutoFit/>
          </a:bodyPr>
          <a:lstStyle/>
          <a:p>
            <a:endParaRPr lang="en-US" dirty="0"/>
          </a:p>
        </p:txBody>
      </p:sp>
      <p:sp>
        <p:nvSpPr>
          <p:cNvPr id="5" name="TextBox 4"/>
          <p:cNvSpPr txBox="1"/>
          <p:nvPr/>
        </p:nvSpPr>
        <p:spPr>
          <a:xfrm>
            <a:off x="3089275" y="1663700"/>
            <a:ext cx="2590800" cy="522288"/>
          </a:xfrm>
          <a:prstGeom prst="rect">
            <a:avLst/>
          </a:prstGeom>
          <a:noFill/>
        </p:spPr>
        <p:txBody>
          <a:bodyPr>
            <a:spAutoFit/>
          </a:bodyPr>
          <a:lstStyle/>
          <a:p>
            <a:pPr>
              <a:defRPr/>
            </a:pPr>
            <a:r>
              <a:rPr lang="en-US" sz="1400" b="1" dirty="0">
                <a:solidFill>
                  <a:schemeClr val="accent1">
                    <a:lumMod val="50000"/>
                  </a:schemeClr>
                </a:solidFill>
                <a:latin typeface="+mj-lt"/>
              </a:rPr>
              <a:t>Step 1—Define the problem</a:t>
            </a:r>
          </a:p>
          <a:p>
            <a:pPr>
              <a:defRPr/>
            </a:pPr>
            <a:r>
              <a:rPr lang="en-US" sz="1400" dirty="0">
                <a:latin typeface="+mj-lt"/>
              </a:rPr>
              <a:t>What is the problem?</a:t>
            </a:r>
          </a:p>
        </p:txBody>
      </p:sp>
      <p:sp>
        <p:nvSpPr>
          <p:cNvPr id="6" name="TextBox 5"/>
          <p:cNvSpPr txBox="1"/>
          <p:nvPr/>
        </p:nvSpPr>
        <p:spPr>
          <a:xfrm>
            <a:off x="6629400" y="3200400"/>
            <a:ext cx="2514600" cy="523875"/>
          </a:xfrm>
          <a:prstGeom prst="rect">
            <a:avLst/>
          </a:prstGeom>
          <a:noFill/>
        </p:spPr>
        <p:txBody>
          <a:bodyPr>
            <a:spAutoFit/>
          </a:bodyPr>
          <a:lstStyle/>
          <a:p>
            <a:pPr>
              <a:defRPr/>
            </a:pPr>
            <a:r>
              <a:rPr lang="en-US" sz="1400" b="1" dirty="0">
                <a:solidFill>
                  <a:schemeClr val="accent1">
                    <a:lumMod val="50000"/>
                  </a:schemeClr>
                </a:solidFill>
                <a:latin typeface="+mj-lt"/>
              </a:rPr>
              <a:t>Step 2—Problem Analysis</a:t>
            </a:r>
          </a:p>
          <a:p>
            <a:pPr>
              <a:defRPr/>
            </a:pPr>
            <a:r>
              <a:rPr lang="en-US" sz="1400" dirty="0">
                <a:latin typeface="+mj-lt"/>
              </a:rPr>
              <a:t>Why is it occurring?</a:t>
            </a:r>
          </a:p>
        </p:txBody>
      </p:sp>
      <p:sp>
        <p:nvSpPr>
          <p:cNvPr id="7" name="TextBox 6"/>
          <p:cNvSpPr txBox="1"/>
          <p:nvPr/>
        </p:nvSpPr>
        <p:spPr>
          <a:xfrm>
            <a:off x="3224213" y="5715000"/>
            <a:ext cx="3886200" cy="523875"/>
          </a:xfrm>
          <a:prstGeom prst="rect">
            <a:avLst/>
          </a:prstGeom>
          <a:noFill/>
        </p:spPr>
        <p:txBody>
          <a:bodyPr>
            <a:spAutoFit/>
          </a:bodyPr>
          <a:lstStyle/>
          <a:p>
            <a:pPr>
              <a:defRPr/>
            </a:pPr>
            <a:r>
              <a:rPr lang="en-US" sz="1400" b="1" dirty="0">
                <a:solidFill>
                  <a:schemeClr val="accent1">
                    <a:lumMod val="50000"/>
                  </a:schemeClr>
                </a:solidFill>
                <a:latin typeface="+mj-lt"/>
              </a:rPr>
              <a:t>Step 3—Plan Implementation</a:t>
            </a:r>
          </a:p>
          <a:p>
            <a:pPr>
              <a:defRPr/>
            </a:pPr>
            <a:r>
              <a:rPr lang="en-US" sz="1400" dirty="0">
                <a:latin typeface="+mj-lt"/>
              </a:rPr>
              <a:t>What are we going to do about it?</a:t>
            </a:r>
          </a:p>
        </p:txBody>
      </p:sp>
      <p:sp>
        <p:nvSpPr>
          <p:cNvPr id="8" name="TextBox 7"/>
          <p:cNvSpPr txBox="1"/>
          <p:nvPr/>
        </p:nvSpPr>
        <p:spPr>
          <a:xfrm>
            <a:off x="762000" y="3178175"/>
            <a:ext cx="2438400" cy="523220"/>
          </a:xfrm>
          <a:prstGeom prst="rect">
            <a:avLst/>
          </a:prstGeom>
          <a:noFill/>
        </p:spPr>
        <p:txBody>
          <a:bodyPr>
            <a:spAutoFit/>
          </a:bodyPr>
          <a:lstStyle/>
          <a:p>
            <a:pPr>
              <a:defRPr/>
            </a:pPr>
            <a:r>
              <a:rPr lang="en-US" sz="1400" b="1" dirty="0">
                <a:solidFill>
                  <a:schemeClr val="accent1">
                    <a:lumMod val="50000"/>
                  </a:schemeClr>
                </a:solidFill>
                <a:latin typeface="+mj-lt"/>
              </a:rPr>
              <a:t>Step 4—Evaluate </a:t>
            </a:r>
          </a:p>
          <a:p>
            <a:pPr>
              <a:defRPr/>
            </a:pPr>
            <a:r>
              <a:rPr lang="en-US" sz="1400" dirty="0" smtClean="0">
                <a:latin typeface="+mj-lt"/>
              </a:rPr>
              <a:t>Is </a:t>
            </a:r>
            <a:r>
              <a:rPr lang="en-US" sz="1400" dirty="0">
                <a:latin typeface="+mj-lt"/>
              </a:rPr>
              <a:t>it working?</a:t>
            </a:r>
          </a:p>
        </p:txBody>
      </p:sp>
      <p:sp>
        <p:nvSpPr>
          <p:cNvPr id="9" name="TextBox 10"/>
          <p:cNvSpPr txBox="1">
            <a:spLocks noChangeArrowheads="1"/>
          </p:cNvSpPr>
          <p:nvPr/>
        </p:nvSpPr>
        <p:spPr bwMode="auto">
          <a:xfrm>
            <a:off x="7110413" y="5867400"/>
            <a:ext cx="1652587" cy="369888"/>
          </a:xfrm>
          <a:prstGeom prst="rect">
            <a:avLst/>
          </a:prstGeom>
          <a:noFill/>
          <a:ln w="9525">
            <a:noFill/>
            <a:miter lim="800000"/>
            <a:headEnd/>
            <a:tailEnd/>
          </a:ln>
        </p:spPr>
        <p:txBody>
          <a:bodyPr>
            <a:spAutoFit/>
          </a:bodyPr>
          <a:lstStyle/>
          <a:p>
            <a:endParaRPr lang="en-US" dirty="0"/>
          </a:p>
        </p:txBody>
      </p:sp>
    </p:spTree>
    <p:extLst>
      <p:ext uri="{BB962C8B-B14F-4D97-AF65-F5344CB8AC3E}">
        <p14:creationId xmlns:p14="http://schemas.microsoft.com/office/powerpoint/2010/main" val="269874709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bwMode="auto">
          <a:xfrm>
            <a:off x="0" y="304800"/>
            <a:ext cx="91440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dirty="0" smtClean="0">
                <a:solidFill>
                  <a:srgbClr val="FFFFFF"/>
                </a:solidFill>
                <a:latin typeface="Museo"/>
                <a:ea typeface="ＭＳ Ｐゴシック" pitchFamily="34" charset="-128"/>
                <a:cs typeface="Museo"/>
              </a:rPr>
              <a:t>Family Role on the Individualized Problem Solving Team</a:t>
            </a:r>
          </a:p>
        </p:txBody>
      </p:sp>
      <p:sp>
        <p:nvSpPr>
          <p:cNvPr id="49155" name="Rectangle 6"/>
          <p:cNvSpPr>
            <a:spLocks noGrp="1" noChangeArrowheads="1"/>
          </p:cNvSpPr>
          <p:nvPr>
            <p:ph type="body" idx="1"/>
          </p:nvPr>
        </p:nvSpPr>
        <p:spPr bwMode="auto">
          <a:xfrm>
            <a:off x="457200" y="2057400"/>
            <a:ext cx="8229600" cy="4068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400" b="0" dirty="0" smtClean="0">
                <a:latin typeface="+mj-lt"/>
                <a:ea typeface="ＭＳ Ｐゴシック" pitchFamily="34" charset="-128"/>
              </a:rPr>
              <a:t>Share responsibility and participate as an </a:t>
            </a:r>
            <a:r>
              <a:rPr lang="en-US" b="0" dirty="0" smtClean="0">
                <a:latin typeface="+mj-lt"/>
                <a:ea typeface="ＭＳ Ｐゴシック" pitchFamily="34" charset="-128"/>
              </a:rPr>
              <a:t>active</a:t>
            </a:r>
            <a:r>
              <a:rPr lang="en-US" sz="2400" b="0" dirty="0" smtClean="0">
                <a:latin typeface="+mj-lt"/>
                <a:ea typeface="ＭＳ Ｐゴシック" pitchFamily="34" charset="-128"/>
              </a:rPr>
              <a:t> partner.</a:t>
            </a:r>
          </a:p>
          <a:p>
            <a:pPr eaLnBrk="1" hangingPunct="1"/>
            <a:r>
              <a:rPr lang="en-US" sz="2400" b="0" dirty="0" smtClean="0">
                <a:latin typeface="+mj-lt"/>
                <a:ea typeface="ＭＳ Ｐゴシック" pitchFamily="34" charset="-128"/>
              </a:rPr>
              <a:t>Collaborate and communicate with teachers about student.</a:t>
            </a:r>
          </a:p>
          <a:p>
            <a:pPr eaLnBrk="1" hangingPunct="1"/>
            <a:r>
              <a:rPr lang="en-US" sz="2400" b="0" dirty="0" smtClean="0">
                <a:latin typeface="+mj-lt"/>
                <a:ea typeface="ＭＳ Ｐゴシック" pitchFamily="34" charset="-128"/>
              </a:rPr>
              <a:t>Support student learning at home.</a:t>
            </a:r>
          </a:p>
          <a:p>
            <a:pPr eaLnBrk="1" hangingPunct="1"/>
            <a:r>
              <a:rPr lang="en-US" sz="2400" b="0" dirty="0" smtClean="0">
                <a:latin typeface="+mj-lt"/>
                <a:ea typeface="ＭＳ Ｐゴシック" pitchFamily="34" charset="-128"/>
              </a:rPr>
              <a:t>Attend problem-solving team meeting, if possible. If attending isn</a:t>
            </a:r>
            <a:r>
              <a:rPr lang="en-US" altLang="en-US" sz="2400" b="0" dirty="0" smtClean="0">
                <a:latin typeface="+mj-lt"/>
                <a:ea typeface="ＭＳ Ｐゴシック" pitchFamily="34" charset="-128"/>
              </a:rPr>
              <a:t>’</a:t>
            </a:r>
            <a:r>
              <a:rPr lang="en-US" altLang="ja-JP" sz="2400" b="0" dirty="0" smtClean="0">
                <a:latin typeface="+mj-lt"/>
                <a:ea typeface="ＭＳ Ｐゴシック" pitchFamily="34" charset="-128"/>
              </a:rPr>
              <a:t>t possible, it is important to communicate before and after a meeting. </a:t>
            </a:r>
          </a:p>
          <a:p>
            <a:pPr eaLnBrk="1" hangingPunct="1"/>
            <a:r>
              <a:rPr lang="en-US" sz="2400" b="0" dirty="0" smtClean="0">
                <a:latin typeface="+mj-lt"/>
                <a:ea typeface="ＭＳ Ｐゴシック" pitchFamily="34" charset="-128"/>
              </a:rPr>
              <a:t>Partner in intervention planning and monitoring.</a:t>
            </a:r>
          </a:p>
          <a:p>
            <a:pPr eaLnBrk="1" hangingPunct="1"/>
            <a:r>
              <a:rPr lang="en-US" sz="2400" b="0" dirty="0" smtClean="0">
                <a:latin typeface="+mj-lt"/>
                <a:ea typeface="ＭＳ Ｐゴシック" pitchFamily="34" charset="-128"/>
              </a:rPr>
              <a:t>Participate in decisions for any assessment and/or referral for special education evaluation. </a:t>
            </a:r>
          </a:p>
          <a:p>
            <a:pPr eaLnBrk="1" hangingPunct="1"/>
            <a:endParaRPr lang="en-US" b="0" dirty="0">
              <a:latin typeface="+mj-lt"/>
              <a:ea typeface="ＭＳ Ｐゴシック" pitchFamily="34" charset="-128"/>
            </a:endParaRPr>
          </a:p>
          <a:p>
            <a:pPr marL="45720" indent="0">
              <a:buNone/>
            </a:pPr>
            <a:r>
              <a:rPr lang="en-US" sz="1600" b="0" dirty="0">
                <a:ea typeface="ＭＳ Ｐゴシック" charset="0"/>
                <a:cs typeface="ＭＳ Ｐゴシック" charset="0"/>
              </a:rPr>
              <a:t>(CDE, </a:t>
            </a:r>
            <a:r>
              <a:rPr lang="en-US" sz="1600" b="0" dirty="0" smtClean="0">
                <a:ea typeface="ＭＳ Ｐゴシック" charset="0"/>
                <a:cs typeface="ＭＳ Ｐゴシック" charset="0"/>
              </a:rPr>
              <a:t>2008)</a:t>
            </a:r>
            <a:endParaRPr lang="en-US" sz="1600" b="0" dirty="0">
              <a:ea typeface="ＭＳ Ｐゴシック" charset="0"/>
              <a:cs typeface="ＭＳ Ｐゴシック" charset="0"/>
            </a:endParaRPr>
          </a:p>
          <a:p>
            <a:pPr marL="45720" indent="0" eaLnBrk="1" hangingPunct="1">
              <a:buNone/>
            </a:pPr>
            <a:r>
              <a:rPr lang="en-US" sz="2400" b="0" dirty="0" smtClean="0">
                <a:latin typeface="+mj-lt"/>
                <a:ea typeface="ＭＳ Ｐゴシック" pitchFamily="34" charset="-128"/>
              </a:rPr>
              <a:t/>
            </a:r>
            <a:br>
              <a:rPr lang="en-US" sz="2400" b="0" dirty="0" smtClean="0">
                <a:latin typeface="+mj-lt"/>
                <a:ea typeface="ＭＳ Ｐゴシック" pitchFamily="34" charset="-128"/>
              </a:rPr>
            </a:br>
            <a:endParaRPr lang="en-US" sz="2400" b="0" dirty="0" smtClean="0">
              <a:latin typeface="+mj-lt"/>
              <a:ea typeface="ＭＳ Ｐゴシック" pitchFamily="34" charset="-128"/>
            </a:endParaRPr>
          </a:p>
        </p:txBody>
      </p:sp>
    </p:spTree>
    <p:extLst>
      <p:ext uri="{BB962C8B-B14F-4D97-AF65-F5344CB8AC3E}">
        <p14:creationId xmlns:p14="http://schemas.microsoft.com/office/powerpoint/2010/main" val="29069239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dirty="0">
                <a:solidFill>
                  <a:srgbClr val="FFFFFF"/>
                </a:solidFill>
                <a:latin typeface="Museo"/>
                <a:ea typeface="ＭＳ Ｐゴシック" charset="0"/>
                <a:cs typeface="Museo"/>
              </a:rPr>
              <a:t>Prescribing Interventions</a:t>
            </a:r>
          </a:p>
        </p:txBody>
      </p:sp>
      <p:sp>
        <p:nvSpPr>
          <p:cNvPr id="177154"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80000"/>
              </a:lnSpc>
            </a:pPr>
            <a:r>
              <a:rPr lang="en-US" sz="2800" dirty="0">
                <a:latin typeface="+mj-lt"/>
                <a:ea typeface="ＭＳ Ｐゴシック" charset="0"/>
                <a:cs typeface="ＭＳ Ｐゴシック" charset="0"/>
              </a:rPr>
              <a:t>Interventions are prescribed based on data and resource availability. </a:t>
            </a:r>
          </a:p>
          <a:p>
            <a:pPr eaLnBrk="1" hangingPunct="1">
              <a:lnSpc>
                <a:spcPct val="80000"/>
              </a:lnSpc>
            </a:pPr>
            <a:r>
              <a:rPr lang="en-US" sz="2800" dirty="0">
                <a:latin typeface="+mj-lt"/>
                <a:ea typeface="ＭＳ Ｐゴシック" charset="0"/>
                <a:cs typeface="ＭＳ Ｐゴシック" charset="0"/>
              </a:rPr>
              <a:t>About research-based instructional practice or interventions: </a:t>
            </a:r>
          </a:p>
          <a:p>
            <a:pPr lvl="1" eaLnBrk="1" hangingPunct="1">
              <a:lnSpc>
                <a:spcPct val="80000"/>
              </a:lnSpc>
            </a:pPr>
            <a:r>
              <a:rPr lang="en-US" sz="2400" dirty="0">
                <a:latin typeface="+mj-lt"/>
                <a:ea typeface="ＭＳ Ｐゴシック" charset="0"/>
              </a:rPr>
              <a:t>are found to be reliable, trustworthy and valid based on evidence </a:t>
            </a:r>
          </a:p>
          <a:p>
            <a:pPr lvl="1" eaLnBrk="1" hangingPunct="1">
              <a:lnSpc>
                <a:spcPct val="80000"/>
              </a:lnSpc>
            </a:pPr>
            <a:r>
              <a:rPr lang="en-US" sz="2400" dirty="0">
                <a:latin typeface="+mj-lt"/>
                <a:ea typeface="ＭＳ Ｐゴシック" charset="0"/>
              </a:rPr>
              <a:t>ongoing documentation and analysis of student outcomes helps to define effective practice</a:t>
            </a:r>
          </a:p>
          <a:p>
            <a:pPr lvl="1" eaLnBrk="1" hangingPunct="1">
              <a:lnSpc>
                <a:spcPct val="80000"/>
              </a:lnSpc>
            </a:pPr>
            <a:r>
              <a:rPr lang="en-US" sz="2400" dirty="0">
                <a:latin typeface="+mj-lt"/>
                <a:ea typeface="ＭＳ Ｐゴシック" charset="0"/>
              </a:rPr>
              <a:t>in the absence of evidence, the instruction/intervention must be considered </a:t>
            </a:r>
            <a:r>
              <a:rPr lang="ja-JP" altLang="en-US" sz="2400" dirty="0">
                <a:latin typeface="+mj-lt"/>
                <a:ea typeface="ＭＳ Ｐゴシック" charset="0"/>
              </a:rPr>
              <a:t>“</a:t>
            </a:r>
            <a:r>
              <a:rPr lang="en-US" altLang="ja-JP" sz="2400" dirty="0">
                <a:latin typeface="+mj-lt"/>
                <a:ea typeface="ＭＳ Ｐゴシック" charset="0"/>
              </a:rPr>
              <a:t>best practices</a:t>
            </a:r>
            <a:r>
              <a:rPr lang="ja-JP" altLang="en-US" sz="2400" dirty="0">
                <a:latin typeface="+mj-lt"/>
                <a:ea typeface="ＭＳ Ｐゴシック" charset="0"/>
              </a:rPr>
              <a:t>”</a:t>
            </a:r>
            <a:r>
              <a:rPr lang="en-US" altLang="ja-JP" sz="2400" dirty="0">
                <a:latin typeface="+mj-lt"/>
                <a:ea typeface="ＭＳ Ｐゴシック" charset="0"/>
              </a:rPr>
              <a:t> based on available research and professional literature</a:t>
            </a:r>
            <a:r>
              <a:rPr lang="en-US" altLang="ja-JP" sz="2400" dirty="0" smtClean="0">
                <a:latin typeface="+mj-lt"/>
                <a:ea typeface="ＭＳ Ｐゴシック" charset="0"/>
              </a:rPr>
              <a:t>.</a:t>
            </a:r>
          </a:p>
          <a:p>
            <a:pPr marL="365760" lvl="1" indent="0" eaLnBrk="1" hangingPunct="1">
              <a:lnSpc>
                <a:spcPct val="80000"/>
              </a:lnSpc>
              <a:buNone/>
            </a:pPr>
            <a:endParaRPr lang="en-US" altLang="ja-JP" sz="2400" dirty="0">
              <a:latin typeface="+mj-lt"/>
              <a:ea typeface="ＭＳ Ｐゴシック" charset="0"/>
              <a:cs typeface="Calibri"/>
            </a:endParaRPr>
          </a:p>
          <a:p>
            <a:pPr marL="365760" lvl="1" indent="0" eaLnBrk="1" hangingPunct="1">
              <a:lnSpc>
                <a:spcPct val="80000"/>
              </a:lnSpc>
              <a:buNone/>
            </a:pPr>
            <a:endParaRPr lang="en-US" altLang="ja-JP" sz="2400" dirty="0">
              <a:latin typeface="Calibri"/>
              <a:ea typeface="ＭＳ Ｐゴシック" charset="0"/>
              <a:cs typeface="Calibri"/>
            </a:endParaRPr>
          </a:p>
          <a:p>
            <a:pPr marL="365760" lvl="1" indent="0">
              <a:lnSpc>
                <a:spcPct val="80000"/>
              </a:lnSpc>
              <a:buNone/>
            </a:pPr>
            <a:r>
              <a:rPr lang="en-US" sz="1600" dirty="0">
                <a:latin typeface="Calibri"/>
                <a:ea typeface="ＭＳ Ｐゴシック" charset="0"/>
                <a:cs typeface="Calibri"/>
              </a:rPr>
              <a:t>(CDE, </a:t>
            </a:r>
            <a:r>
              <a:rPr lang="en-US" sz="1600" dirty="0" smtClean="0">
                <a:latin typeface="Calibri"/>
                <a:ea typeface="ＭＳ Ｐゴシック" charset="0"/>
                <a:cs typeface="Calibri"/>
              </a:rPr>
              <a:t>2008)</a:t>
            </a:r>
            <a:endParaRPr lang="en-US" sz="1600" dirty="0">
              <a:latin typeface="Calibri"/>
              <a:ea typeface="ＭＳ Ｐゴシック" charset="0"/>
              <a:cs typeface="Calibri"/>
            </a:endParaRPr>
          </a:p>
          <a:p>
            <a:pPr marL="365760" lvl="1" indent="0" eaLnBrk="1" hangingPunct="1">
              <a:lnSpc>
                <a:spcPct val="80000"/>
              </a:lnSpc>
              <a:buNone/>
            </a:pPr>
            <a:endParaRPr lang="en-US" altLang="ja-JP" sz="2400" dirty="0" smtClean="0">
              <a:latin typeface="+mj-lt"/>
              <a:ea typeface="ＭＳ Ｐゴシック" charset="0"/>
            </a:endParaRPr>
          </a:p>
        </p:txBody>
      </p:sp>
      <p:pic>
        <p:nvPicPr>
          <p:cNvPr id="177155" name="Picture 4" descr="j03043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7866" y="5569963"/>
            <a:ext cx="17526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9502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1"/>
            <a:ext cx="8763000" cy="2363072"/>
          </a:xfrm>
        </p:spPr>
        <p:txBody>
          <a:bodyPr/>
          <a:lstStyle/>
          <a:p>
            <a:pPr marL="45720" indent="0">
              <a:buNone/>
            </a:pPr>
            <a:r>
              <a:rPr lang="en-US" b="0" dirty="0" smtClean="0"/>
              <a:t>All </a:t>
            </a:r>
            <a:r>
              <a:rPr lang="en-US" b="0" dirty="0"/>
              <a:t>adult stakeholders are adult learners: family members, educators, community </a:t>
            </a:r>
            <a:r>
              <a:rPr lang="en-US" b="0" dirty="0" smtClean="0"/>
              <a:t>collaborators.  </a:t>
            </a:r>
            <a:r>
              <a:rPr lang="en-US" b="0" dirty="0"/>
              <a:t>Adult learning refers to a collection of theories and methods for describing the conditions under which the processes of learning are optimized. Specific, effective </a:t>
            </a:r>
            <a:r>
              <a:rPr lang="en-US" b="0" dirty="0" smtClean="0"/>
              <a:t>factors incorporated into this Guide </a:t>
            </a:r>
            <a:r>
              <a:rPr lang="en-US" b="0" dirty="0"/>
              <a:t>include</a:t>
            </a:r>
            <a:r>
              <a:rPr lang="en-US" b="0" dirty="0" smtClean="0"/>
              <a:t>:</a:t>
            </a:r>
          </a:p>
          <a:p>
            <a:r>
              <a:rPr lang="en-US" b="0" dirty="0" smtClean="0"/>
              <a:t> Introductory Information</a:t>
            </a:r>
          </a:p>
          <a:p>
            <a:r>
              <a:rPr lang="en-US" b="0" dirty="0" smtClean="0"/>
              <a:t> Self</a:t>
            </a:r>
            <a:r>
              <a:rPr lang="en-US" b="0" dirty="0"/>
              <a:t>-</a:t>
            </a:r>
            <a:r>
              <a:rPr lang="en-US" b="0" dirty="0" smtClean="0"/>
              <a:t>instruction</a:t>
            </a:r>
            <a:endParaRPr lang="en-US" b="0" dirty="0"/>
          </a:p>
          <a:p>
            <a:r>
              <a:rPr lang="en-US" b="0" dirty="0" smtClean="0"/>
              <a:t> Demonstration</a:t>
            </a:r>
          </a:p>
          <a:p>
            <a:r>
              <a:rPr lang="en-US" b="0" dirty="0" smtClean="0"/>
              <a:t> Application</a:t>
            </a:r>
          </a:p>
          <a:p>
            <a:r>
              <a:rPr lang="en-US" b="0" dirty="0" smtClean="0"/>
              <a:t> Reflection and Evaluation</a:t>
            </a:r>
          </a:p>
          <a:p>
            <a:r>
              <a:rPr lang="en-US" b="0" dirty="0" smtClean="0"/>
              <a:t> Multiple Hours Over Time</a:t>
            </a:r>
          </a:p>
          <a:p>
            <a:pPr marL="45720" indent="0">
              <a:buNone/>
            </a:pPr>
            <a:endParaRPr lang="en-US" sz="1200" dirty="0" smtClean="0"/>
          </a:p>
          <a:p>
            <a:pPr marL="45720" indent="0">
              <a:buNone/>
            </a:pPr>
            <a:r>
              <a:rPr lang="en-US" sz="1200" dirty="0" smtClean="0"/>
              <a:t> </a:t>
            </a:r>
            <a:r>
              <a:rPr lang="en-US" sz="1100" b="0" dirty="0"/>
              <a:t>(Trivette, Dunst, Hamby, </a:t>
            </a:r>
            <a:r>
              <a:rPr lang="en-US" sz="1100" b="0" dirty="0" smtClean="0"/>
              <a:t>&amp; O’ </a:t>
            </a:r>
            <a:r>
              <a:rPr lang="en-US" sz="1100" b="0" dirty="0"/>
              <a:t>Herin, 2009)</a:t>
            </a:r>
            <a:endParaRPr lang="en-US" sz="1100" dirty="0"/>
          </a:p>
          <a:p>
            <a:pPr marL="45720" indent="0">
              <a:buNone/>
            </a:pPr>
            <a:endParaRPr lang="en-US" dirty="0"/>
          </a:p>
        </p:txBody>
      </p:sp>
      <p:sp>
        <p:nvSpPr>
          <p:cNvPr id="3" name="Title 2"/>
          <p:cNvSpPr>
            <a:spLocks noGrp="1"/>
          </p:cNvSpPr>
          <p:nvPr>
            <p:ph type="title"/>
          </p:nvPr>
        </p:nvSpPr>
        <p:spPr>
          <a:xfrm>
            <a:off x="0" y="355847"/>
            <a:ext cx="9144000" cy="1054394"/>
          </a:xfrm>
        </p:spPr>
        <p:txBody>
          <a:bodyPr/>
          <a:lstStyle/>
          <a:p>
            <a:r>
              <a:rPr lang="en-US" sz="3200" dirty="0" smtClean="0"/>
              <a:t>Family, School, and Community Partnering</a:t>
            </a:r>
            <a:br>
              <a:rPr lang="en-US" sz="3200" dirty="0" smtClean="0"/>
            </a:br>
            <a:r>
              <a:rPr lang="en-US" sz="3200" dirty="0" smtClean="0"/>
              <a:t>Adult Learning</a:t>
            </a:r>
            <a:endParaRPr lang="en-US" sz="3200" dirty="0"/>
          </a:p>
        </p:txBody>
      </p:sp>
      <p:pic>
        <p:nvPicPr>
          <p:cNvPr id="5" name="Picture 4"/>
          <p:cNvPicPr>
            <a:picLocks noChangeAspect="1"/>
          </p:cNvPicPr>
          <p:nvPr/>
        </p:nvPicPr>
        <p:blipFill>
          <a:blip r:embed="rId3"/>
          <a:stretch>
            <a:fillRect/>
          </a:stretch>
        </p:blipFill>
        <p:spPr>
          <a:xfrm>
            <a:off x="4608286" y="3716566"/>
            <a:ext cx="3689882" cy="2412091"/>
          </a:xfrm>
          <a:prstGeom prst="rect">
            <a:avLst/>
          </a:prstGeom>
        </p:spPr>
      </p:pic>
    </p:spTree>
    <p:extLst>
      <p:ext uri="{BB962C8B-B14F-4D97-AF65-F5344CB8AC3E}">
        <p14:creationId xmlns:p14="http://schemas.microsoft.com/office/powerpoint/2010/main" val="219840139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dirty="0" smtClean="0">
                <a:solidFill>
                  <a:srgbClr val="FFFFFF"/>
                </a:solidFill>
                <a:latin typeface="Trebuchet MS"/>
                <a:ea typeface="ＭＳ Ｐゴシック" charset="0"/>
                <a:cs typeface="Trebuchet MS"/>
              </a:rPr>
              <a:t> Goals, Interventions, and Progress Monitoring</a:t>
            </a:r>
            <a:r>
              <a:rPr lang="en-US" dirty="0" smtClean="0">
                <a:solidFill>
                  <a:schemeClr val="bg2"/>
                </a:solidFill>
                <a:latin typeface="Palatino Linotype" pitchFamily="18" charset="0"/>
                <a:ea typeface="ＭＳ Ｐゴシック" charset="0"/>
                <a:cs typeface="ＭＳ Ｐゴシック" charset="0"/>
              </a:rPr>
              <a:t> </a:t>
            </a:r>
            <a:endParaRPr lang="en-US" dirty="0">
              <a:solidFill>
                <a:schemeClr val="bg2"/>
              </a:solidFill>
              <a:latin typeface="Palatino Linotype" pitchFamily="18" charset="0"/>
              <a:ea typeface="ＭＳ Ｐゴシック" charset="0"/>
              <a:cs typeface="ＭＳ Ｐゴシック" charset="0"/>
            </a:endParaRPr>
          </a:p>
        </p:txBody>
      </p:sp>
      <p:sp>
        <p:nvSpPr>
          <p:cNvPr id="175106"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800" dirty="0" smtClean="0">
                <a:latin typeface="+mj-lt"/>
                <a:ea typeface="ＭＳ Ｐゴシック" charset="0"/>
                <a:cs typeface="ＭＳ Ｐゴシック" charset="0"/>
              </a:rPr>
              <a:t>What </a:t>
            </a:r>
            <a:r>
              <a:rPr lang="en-US" sz="2800" dirty="0">
                <a:latin typeface="+mj-lt"/>
                <a:ea typeface="ＭＳ Ｐゴシック" charset="0"/>
                <a:cs typeface="ＭＳ Ｐゴシック" charset="0"/>
              </a:rPr>
              <a:t>is </a:t>
            </a:r>
            <a:r>
              <a:rPr lang="en-US" sz="2800" b="1" dirty="0" smtClean="0">
                <a:latin typeface="+mj-lt"/>
                <a:ea typeface="ＭＳ Ｐゴシック" charset="0"/>
                <a:cs typeface="ＭＳ Ｐゴシック" charset="0"/>
              </a:rPr>
              <a:t>our</a:t>
            </a:r>
            <a:r>
              <a:rPr lang="en-US" sz="2800" dirty="0" smtClean="0">
                <a:latin typeface="+mj-lt"/>
                <a:ea typeface="ＭＳ Ｐゴシック" charset="0"/>
                <a:cs typeface="ＭＳ Ｐゴシック" charset="0"/>
              </a:rPr>
              <a:t> MEASURABLE GOAL, </a:t>
            </a:r>
            <a:r>
              <a:rPr lang="en-US" sz="2800" dirty="0">
                <a:latin typeface="+mj-lt"/>
                <a:ea typeface="ＭＳ Ｐゴシック" charset="0"/>
                <a:cs typeface="ＭＳ Ｐゴシック" charset="0"/>
              </a:rPr>
              <a:t>outcome, </a:t>
            </a:r>
            <a:r>
              <a:rPr lang="en-US" sz="2800" dirty="0" smtClean="0">
                <a:latin typeface="+mj-lt"/>
                <a:ea typeface="ＭＳ Ｐゴシック" charset="0"/>
                <a:cs typeface="ＭＳ Ｐゴシック" charset="0"/>
              </a:rPr>
              <a:t>target</a:t>
            </a:r>
            <a:r>
              <a:rPr lang="en-US" sz="2600" dirty="0" smtClean="0">
                <a:latin typeface="+mj-lt"/>
                <a:ea typeface="ＭＳ Ｐゴシック" charset="0"/>
              </a:rPr>
              <a:t>?</a:t>
            </a:r>
          </a:p>
          <a:p>
            <a:pPr marL="45720" indent="0" eaLnBrk="1" hangingPunct="1">
              <a:buNone/>
            </a:pPr>
            <a:endParaRPr lang="en-US" sz="2600" dirty="0" smtClean="0">
              <a:latin typeface="+mj-lt"/>
              <a:ea typeface="ＭＳ Ｐゴシック" charset="0"/>
            </a:endParaRPr>
          </a:p>
          <a:p>
            <a:pPr eaLnBrk="1" hangingPunct="1"/>
            <a:r>
              <a:rPr lang="en-US" sz="2600" dirty="0" smtClean="0">
                <a:latin typeface="+mj-lt"/>
                <a:ea typeface="ＭＳ Ｐゴシック" charset="0"/>
              </a:rPr>
              <a:t>What is </a:t>
            </a:r>
            <a:r>
              <a:rPr lang="en-US" sz="2600" b="1" dirty="0" smtClean="0">
                <a:latin typeface="+mj-lt"/>
                <a:ea typeface="ＭＳ Ｐゴシック" charset="0"/>
              </a:rPr>
              <a:t>our</a:t>
            </a:r>
            <a:r>
              <a:rPr lang="en-US" sz="2600" dirty="0" smtClean="0">
                <a:latin typeface="+mj-lt"/>
                <a:ea typeface="ＭＳ Ｐゴシック" charset="0"/>
              </a:rPr>
              <a:t> INTERVENTION, based on the</a:t>
            </a:r>
          </a:p>
          <a:p>
            <a:pPr marL="45720" indent="0" eaLnBrk="1" hangingPunct="1">
              <a:buNone/>
            </a:pPr>
            <a:r>
              <a:rPr lang="en-US" sz="2600" dirty="0">
                <a:latin typeface="+mj-lt"/>
                <a:ea typeface="ＭＳ Ｐゴシック" charset="0"/>
              </a:rPr>
              <a:t> </a:t>
            </a:r>
            <a:r>
              <a:rPr lang="en-US" sz="2600" dirty="0" smtClean="0">
                <a:latin typeface="+mj-lt"/>
                <a:ea typeface="ＭＳ Ｐゴシック" charset="0"/>
              </a:rPr>
              <a:t>  data?</a:t>
            </a:r>
          </a:p>
          <a:p>
            <a:pPr eaLnBrk="1" hangingPunct="1"/>
            <a:endParaRPr lang="en-US" sz="2600" dirty="0">
              <a:latin typeface="+mj-lt"/>
              <a:ea typeface="ＭＳ Ｐゴシック" charset="0"/>
            </a:endParaRPr>
          </a:p>
          <a:p>
            <a:pPr eaLnBrk="1" hangingPunct="1"/>
            <a:r>
              <a:rPr lang="en-US" sz="2600" dirty="0" smtClean="0">
                <a:latin typeface="+mj-lt"/>
                <a:ea typeface="ＭＳ Ｐゴシック" charset="0"/>
              </a:rPr>
              <a:t>How are </a:t>
            </a:r>
            <a:r>
              <a:rPr lang="en-US" sz="2600" b="1" dirty="0" smtClean="0">
                <a:latin typeface="+mj-lt"/>
                <a:ea typeface="ＭＳ Ｐゴシック" charset="0"/>
              </a:rPr>
              <a:t>we</a:t>
            </a:r>
            <a:r>
              <a:rPr lang="en-US" sz="2600" dirty="0" smtClean="0">
                <a:latin typeface="+mj-lt"/>
                <a:ea typeface="ＭＳ Ｐゴシック" charset="0"/>
              </a:rPr>
              <a:t> MONITORING progress? </a:t>
            </a:r>
          </a:p>
          <a:p>
            <a:pPr eaLnBrk="1" hangingPunct="1"/>
            <a:endParaRPr lang="en-US" sz="2600" dirty="0">
              <a:latin typeface="+mj-lt"/>
              <a:ea typeface="ＭＳ Ｐゴシック" charset="0"/>
            </a:endParaRPr>
          </a:p>
          <a:p>
            <a:pPr eaLnBrk="1" hangingPunct="1"/>
            <a:r>
              <a:rPr lang="en-US" sz="2600" dirty="0" smtClean="0">
                <a:latin typeface="+mj-lt"/>
                <a:ea typeface="ＭＳ Ｐゴシック" charset="0"/>
              </a:rPr>
              <a:t>How will </a:t>
            </a:r>
            <a:r>
              <a:rPr lang="en-US" sz="2600" b="1" dirty="0" smtClean="0">
                <a:latin typeface="+mj-lt"/>
                <a:ea typeface="ＭＳ Ｐゴシック" charset="0"/>
              </a:rPr>
              <a:t>we </a:t>
            </a:r>
            <a:r>
              <a:rPr lang="en-US" sz="2600" dirty="0" smtClean="0">
                <a:latin typeface="+mj-lt"/>
                <a:ea typeface="ＭＳ Ｐゴシック" charset="0"/>
              </a:rPr>
              <a:t>EVALUATE and REVISE according to the data?</a:t>
            </a:r>
            <a:endParaRPr lang="en-US" sz="2600" dirty="0">
              <a:latin typeface="+mj-lt"/>
              <a:ea typeface="ＭＳ Ｐゴシック" charset="0"/>
            </a:endParaRPr>
          </a:p>
        </p:txBody>
      </p:sp>
      <p:pic>
        <p:nvPicPr>
          <p:cNvPr id="5" name="Picture 4" descr="MPj043837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048000"/>
            <a:ext cx="167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86770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79550" y="567130"/>
            <a:ext cx="7543800" cy="614363"/>
          </a:xfrm>
        </p:spPr>
        <p:txBody>
          <a:bodyPr/>
          <a:lstStyle/>
          <a:p>
            <a:r>
              <a:rPr lang="en-US" dirty="0" smtClean="0">
                <a:solidFill>
                  <a:srgbClr val="FFFFFF"/>
                </a:solidFill>
              </a:rPr>
              <a:t>Progress Monitoring</a:t>
            </a:r>
          </a:p>
        </p:txBody>
      </p:sp>
      <p:sp>
        <p:nvSpPr>
          <p:cNvPr id="32771" name="Rectangle 3"/>
          <p:cNvSpPr>
            <a:spLocks noGrp="1" noChangeArrowheads="1"/>
          </p:cNvSpPr>
          <p:nvPr>
            <p:ph type="body" idx="1"/>
          </p:nvPr>
        </p:nvSpPr>
        <p:spPr>
          <a:xfrm>
            <a:off x="609600" y="1905000"/>
            <a:ext cx="8153400" cy="5257800"/>
          </a:xfrm>
        </p:spPr>
        <p:txBody>
          <a:bodyPr/>
          <a:lstStyle/>
          <a:p>
            <a:pPr>
              <a:buFont typeface="Wingdings" pitchFamily="2" charset="2"/>
              <a:buNone/>
            </a:pPr>
            <a:r>
              <a:rPr lang="en-US" sz="2800" b="1" dirty="0" smtClean="0">
                <a:solidFill>
                  <a:schemeClr val="tx1">
                    <a:lumMod val="75000"/>
                  </a:schemeClr>
                </a:solidFill>
              </a:rPr>
              <a:t>What is progress monitoring?</a:t>
            </a:r>
          </a:p>
          <a:p>
            <a:pPr>
              <a:buFont typeface="Wingdings" pitchFamily="2" charset="2"/>
              <a:buNone/>
            </a:pPr>
            <a:r>
              <a:rPr lang="en-US" sz="2800" b="1" i="1" dirty="0" smtClean="0">
                <a:solidFill>
                  <a:schemeClr val="tx1">
                    <a:lumMod val="75000"/>
                  </a:schemeClr>
                </a:solidFill>
              </a:rPr>
              <a:t> </a:t>
            </a:r>
            <a:endParaRPr lang="en-US" sz="2800" i="1" dirty="0" smtClean="0">
              <a:solidFill>
                <a:schemeClr val="tx1">
                  <a:lumMod val="75000"/>
                </a:schemeClr>
              </a:solidFill>
            </a:endParaRPr>
          </a:p>
          <a:p>
            <a:pPr>
              <a:buFont typeface="Wingdings" pitchFamily="2" charset="2"/>
              <a:buNone/>
            </a:pPr>
            <a:r>
              <a:rPr lang="en-US" sz="2800" i="1" dirty="0" smtClean="0">
                <a:solidFill>
                  <a:schemeClr val="tx1">
                    <a:lumMod val="75000"/>
                  </a:schemeClr>
                </a:solidFill>
              </a:rPr>
              <a:t>  </a:t>
            </a:r>
            <a:r>
              <a:rPr lang="en-US" sz="2800" b="0" dirty="0" smtClean="0">
                <a:solidFill>
                  <a:schemeClr val="tx1">
                    <a:lumMod val="75000"/>
                  </a:schemeClr>
                </a:solidFill>
              </a:rPr>
              <a:t> Progress monitoring is a researched-based practice that regularly (weekly, biweekly, or monthly) measures students’ academic or behavioral progress in order to evaluate the effectiveness of teaching practices and to make informed instructional decisions.  </a:t>
            </a:r>
          </a:p>
          <a:p>
            <a:pPr>
              <a:buFont typeface="Wingdings" pitchFamily="2" charset="2"/>
              <a:buNone/>
            </a:pPr>
            <a:endParaRPr lang="en-US" sz="2800" b="0" dirty="0" smtClean="0">
              <a:solidFill>
                <a:srgbClr val="2E3338"/>
              </a:solidFill>
            </a:endParaRPr>
          </a:p>
          <a:p>
            <a:pPr>
              <a:buFont typeface="Wingdings" pitchFamily="2" charset="2"/>
              <a:buNone/>
            </a:pPr>
            <a:r>
              <a:rPr lang="en-US" sz="2800" i="1" dirty="0" smtClean="0"/>
              <a:t>		</a:t>
            </a:r>
            <a:r>
              <a:rPr lang="en-US" sz="2800" dirty="0" smtClean="0"/>
              <a:t> </a:t>
            </a:r>
          </a:p>
        </p:txBody>
      </p:sp>
    </p:spTree>
    <p:extLst>
      <p:ext uri="{BB962C8B-B14F-4D97-AF65-F5344CB8AC3E}">
        <p14:creationId xmlns:p14="http://schemas.microsoft.com/office/powerpoint/2010/main" val="367074965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200" dirty="0" smtClean="0">
                <a:solidFill>
                  <a:srgbClr val="FFFFFF"/>
                </a:solidFill>
                <a:latin typeface="Museo"/>
                <a:cs typeface="Museo"/>
              </a:rPr>
              <a:t>Diagnostic/Prescriptive Assessments: Assessing for Intervention</a:t>
            </a:r>
            <a:r>
              <a:rPr lang="en-US" sz="2800" b="1" dirty="0" smtClean="0">
                <a:solidFill>
                  <a:schemeClr val="bg2">
                    <a:lumMod val="40000"/>
                    <a:lumOff val="60000"/>
                  </a:schemeClr>
                </a:solidFill>
              </a:rPr>
              <a:t> </a:t>
            </a:r>
          </a:p>
        </p:txBody>
      </p:sp>
      <p:sp>
        <p:nvSpPr>
          <p:cNvPr id="31747" name="Rectangle 3"/>
          <p:cNvSpPr>
            <a:spLocks noGrp="1" noChangeArrowheads="1"/>
          </p:cNvSpPr>
          <p:nvPr>
            <p:ph type="body" idx="1"/>
          </p:nvPr>
        </p:nvSpPr>
        <p:spPr>
          <a:xfrm>
            <a:off x="228600" y="1808810"/>
            <a:ext cx="8534400" cy="5449240"/>
          </a:xfrm>
        </p:spPr>
        <p:txBody>
          <a:bodyPr/>
          <a:lstStyle/>
          <a:p>
            <a:pPr>
              <a:lnSpc>
                <a:spcPct val="80000"/>
              </a:lnSpc>
            </a:pPr>
            <a:r>
              <a:rPr lang="en-US" sz="2800" b="0" dirty="0">
                <a:latin typeface="+mj-lt"/>
                <a:ea typeface="ＭＳ Ｐゴシック" charset="0"/>
                <a:cs typeface="ＭＳ Ｐゴシック" charset="0"/>
              </a:rPr>
              <a:t>Diagnostic and prescriptive assessments are individually </a:t>
            </a:r>
            <a:r>
              <a:rPr lang="en-US" sz="2800" b="0" dirty="0" smtClean="0">
                <a:latin typeface="+mj-lt"/>
                <a:ea typeface="ＭＳ Ｐゴシック" charset="0"/>
                <a:cs typeface="ＭＳ Ｐゴシック" charset="0"/>
              </a:rPr>
              <a:t>administered</a:t>
            </a:r>
          </a:p>
          <a:p>
            <a:pPr>
              <a:lnSpc>
                <a:spcPct val="80000"/>
              </a:lnSpc>
            </a:pPr>
            <a:r>
              <a:rPr lang="en-US" sz="2800" b="0" dirty="0" smtClean="0">
                <a:latin typeface="+mj-lt"/>
                <a:ea typeface="ＭＳ Ｐゴシック" charset="0"/>
                <a:cs typeface="ＭＳ Ｐゴシック" charset="0"/>
              </a:rPr>
              <a:t>They </a:t>
            </a:r>
            <a:r>
              <a:rPr lang="en-US" sz="2800" b="0" dirty="0">
                <a:latin typeface="+mj-lt"/>
                <a:ea typeface="ＭＳ Ｐゴシック" charset="0"/>
                <a:cs typeface="ＭＳ Ｐゴシック" charset="0"/>
              </a:rPr>
              <a:t>are designed to gain more in-depth information and guide appropriate instruction or intervention plans. </a:t>
            </a:r>
            <a:endParaRPr lang="en-US" sz="2800" b="0" dirty="0" smtClean="0">
              <a:latin typeface="+mj-lt"/>
              <a:ea typeface="ＭＳ Ｐゴシック" charset="0"/>
              <a:cs typeface="ＭＳ Ｐゴシック" charset="0"/>
            </a:endParaRPr>
          </a:p>
          <a:p>
            <a:pPr>
              <a:lnSpc>
                <a:spcPct val="80000"/>
              </a:lnSpc>
            </a:pPr>
            <a:r>
              <a:rPr lang="en-US" sz="2800" b="0" dirty="0" smtClean="0">
                <a:latin typeface="+mj-lt"/>
                <a:ea typeface="ＭＳ Ｐゴシック" charset="0"/>
                <a:cs typeface="ＭＳ Ｐゴシック" charset="0"/>
              </a:rPr>
              <a:t>Assessments </a:t>
            </a:r>
            <a:r>
              <a:rPr lang="en-US" sz="2800" b="0" dirty="0">
                <a:latin typeface="+mj-lt"/>
                <a:ea typeface="ＭＳ Ｐゴシック" charset="0"/>
                <a:cs typeface="ＭＳ Ｐゴシック" charset="0"/>
              </a:rPr>
              <a:t>are given by trained/qualified personnel and focused on specific questions</a:t>
            </a:r>
            <a:r>
              <a:rPr lang="en-US" sz="2800" b="0" dirty="0" smtClean="0">
                <a:latin typeface="+mj-lt"/>
                <a:ea typeface="ＭＳ Ｐゴシック" charset="0"/>
                <a:cs typeface="ＭＳ Ｐゴシック" charset="0"/>
              </a:rPr>
              <a:t>.</a:t>
            </a:r>
          </a:p>
          <a:p>
            <a:pPr>
              <a:lnSpc>
                <a:spcPct val="80000"/>
              </a:lnSpc>
            </a:pPr>
            <a:r>
              <a:rPr lang="en-US" sz="2800" b="0" dirty="0" smtClean="0">
                <a:latin typeface="+mj-lt"/>
                <a:ea typeface="ＭＳ Ｐゴシック" charset="0"/>
                <a:cs typeface="ＭＳ Ｐゴシック" charset="0"/>
              </a:rPr>
              <a:t>Families are part of the decision making as team members. </a:t>
            </a:r>
            <a:endParaRPr lang="en-US" sz="2800" b="0" dirty="0">
              <a:latin typeface="+mj-lt"/>
              <a:ea typeface="ＭＳ Ｐゴシック" charset="0"/>
              <a:cs typeface="ＭＳ Ｐゴシック" charset="0"/>
            </a:endParaRPr>
          </a:p>
          <a:p>
            <a:pPr>
              <a:lnSpc>
                <a:spcPct val="80000"/>
              </a:lnSpc>
              <a:buNone/>
            </a:pPr>
            <a:endParaRPr lang="en-US" sz="2800" b="0" dirty="0">
              <a:latin typeface="+mj-lt"/>
              <a:ea typeface="ＭＳ Ｐゴシック" charset="0"/>
              <a:cs typeface="ＭＳ Ｐゴシック" charset="0"/>
            </a:endParaRPr>
          </a:p>
          <a:p>
            <a:pPr algn="ctr">
              <a:lnSpc>
                <a:spcPct val="80000"/>
              </a:lnSpc>
              <a:buNone/>
            </a:pPr>
            <a:r>
              <a:rPr lang="en-US" sz="2800" b="0" dirty="0">
                <a:latin typeface="+mj-lt"/>
                <a:ea typeface="ＭＳ Ｐゴシック" charset="0"/>
                <a:cs typeface="ＭＳ Ｐゴシック" charset="0"/>
              </a:rPr>
              <a:t>(This is not a formal special education eligibility </a:t>
            </a:r>
            <a:r>
              <a:rPr lang="en-US" sz="2800" b="0" dirty="0" smtClean="0">
                <a:latin typeface="+mj-lt"/>
                <a:ea typeface="ＭＳ Ｐゴシック" charset="0"/>
                <a:cs typeface="ＭＳ Ｐゴシック" charset="0"/>
              </a:rPr>
              <a:t>process, but results may be used in body of evidence.)</a:t>
            </a:r>
            <a:endParaRPr lang="en-US" sz="2800" b="0" dirty="0">
              <a:latin typeface="+mj-lt"/>
              <a:ea typeface="ＭＳ Ｐゴシック" charset="0"/>
              <a:cs typeface="ＭＳ Ｐゴシック" charset="0"/>
            </a:endParaRPr>
          </a:p>
        </p:txBody>
      </p:sp>
    </p:spTree>
    <p:extLst>
      <p:ext uri="{BB962C8B-B14F-4D97-AF65-F5344CB8AC3E}">
        <p14:creationId xmlns:p14="http://schemas.microsoft.com/office/powerpoint/2010/main" val="424233779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249" name="Group 2"/>
          <p:cNvGrpSpPr>
            <a:grpSpLocks/>
          </p:cNvGrpSpPr>
          <p:nvPr/>
        </p:nvGrpSpPr>
        <p:grpSpPr bwMode="auto">
          <a:xfrm rot="5400000">
            <a:off x="-1100931" y="3296444"/>
            <a:ext cx="4938712" cy="76200"/>
            <a:chOff x="1680" y="3456"/>
            <a:chExt cx="3111" cy="48"/>
          </a:xfrm>
        </p:grpSpPr>
        <p:grpSp>
          <p:nvGrpSpPr>
            <p:cNvPr id="181355" name="Group 3"/>
            <p:cNvGrpSpPr>
              <a:grpSpLocks/>
            </p:cNvGrpSpPr>
            <p:nvPr/>
          </p:nvGrpSpPr>
          <p:grpSpPr bwMode="auto">
            <a:xfrm>
              <a:off x="1680" y="3456"/>
              <a:ext cx="250" cy="48"/>
              <a:chOff x="1766" y="3168"/>
              <a:chExt cx="250" cy="48"/>
            </a:xfrm>
          </p:grpSpPr>
          <p:sp>
            <p:nvSpPr>
              <p:cNvPr id="181404" name="Line 4"/>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405" name="Line 5"/>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406" name="Line 6"/>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56" name="Group 7"/>
            <p:cNvGrpSpPr>
              <a:grpSpLocks/>
            </p:cNvGrpSpPr>
            <p:nvPr/>
          </p:nvGrpSpPr>
          <p:grpSpPr bwMode="auto">
            <a:xfrm>
              <a:off x="1911" y="3456"/>
              <a:ext cx="250" cy="48"/>
              <a:chOff x="1766" y="3168"/>
              <a:chExt cx="250" cy="48"/>
            </a:xfrm>
          </p:grpSpPr>
          <p:sp>
            <p:nvSpPr>
              <p:cNvPr id="181401" name="Line 8"/>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402" name="Line 9"/>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403" name="Line 10"/>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57" name="Group 11"/>
            <p:cNvGrpSpPr>
              <a:grpSpLocks/>
            </p:cNvGrpSpPr>
            <p:nvPr/>
          </p:nvGrpSpPr>
          <p:grpSpPr bwMode="auto">
            <a:xfrm>
              <a:off x="2141" y="3456"/>
              <a:ext cx="250" cy="48"/>
              <a:chOff x="1766" y="3168"/>
              <a:chExt cx="250" cy="48"/>
            </a:xfrm>
          </p:grpSpPr>
          <p:sp>
            <p:nvSpPr>
              <p:cNvPr id="181398" name="Line 12"/>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99" name="Line 13"/>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400" name="Line 14"/>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58" name="Group 15"/>
            <p:cNvGrpSpPr>
              <a:grpSpLocks/>
            </p:cNvGrpSpPr>
            <p:nvPr/>
          </p:nvGrpSpPr>
          <p:grpSpPr bwMode="auto">
            <a:xfrm>
              <a:off x="2381" y="3456"/>
              <a:ext cx="250" cy="48"/>
              <a:chOff x="1766" y="3168"/>
              <a:chExt cx="250" cy="48"/>
            </a:xfrm>
          </p:grpSpPr>
          <p:sp>
            <p:nvSpPr>
              <p:cNvPr id="181395" name="Line 16"/>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96" name="Line 17"/>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97" name="Line 18"/>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59" name="Group 19"/>
            <p:cNvGrpSpPr>
              <a:grpSpLocks/>
            </p:cNvGrpSpPr>
            <p:nvPr/>
          </p:nvGrpSpPr>
          <p:grpSpPr bwMode="auto">
            <a:xfrm>
              <a:off x="2621" y="3456"/>
              <a:ext cx="250" cy="48"/>
              <a:chOff x="1766" y="3168"/>
              <a:chExt cx="250" cy="48"/>
            </a:xfrm>
          </p:grpSpPr>
          <p:sp>
            <p:nvSpPr>
              <p:cNvPr id="181392" name="Line 20"/>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93" name="Line 21"/>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94" name="Line 22"/>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60" name="Group 23"/>
            <p:cNvGrpSpPr>
              <a:grpSpLocks/>
            </p:cNvGrpSpPr>
            <p:nvPr/>
          </p:nvGrpSpPr>
          <p:grpSpPr bwMode="auto">
            <a:xfrm>
              <a:off x="2861" y="3456"/>
              <a:ext cx="250" cy="48"/>
              <a:chOff x="1766" y="3168"/>
              <a:chExt cx="250" cy="48"/>
            </a:xfrm>
          </p:grpSpPr>
          <p:sp>
            <p:nvSpPr>
              <p:cNvPr id="181389" name="Line 24"/>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90" name="Line 25"/>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91" name="Line 26"/>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61" name="Group 27"/>
            <p:cNvGrpSpPr>
              <a:grpSpLocks/>
            </p:cNvGrpSpPr>
            <p:nvPr/>
          </p:nvGrpSpPr>
          <p:grpSpPr bwMode="auto">
            <a:xfrm>
              <a:off x="3101" y="3456"/>
              <a:ext cx="250" cy="48"/>
              <a:chOff x="1766" y="3168"/>
              <a:chExt cx="250" cy="48"/>
            </a:xfrm>
          </p:grpSpPr>
          <p:sp>
            <p:nvSpPr>
              <p:cNvPr id="181386" name="Line 28"/>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87" name="Line 29"/>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88" name="Line 30"/>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62" name="Group 31"/>
            <p:cNvGrpSpPr>
              <a:grpSpLocks/>
            </p:cNvGrpSpPr>
            <p:nvPr/>
          </p:nvGrpSpPr>
          <p:grpSpPr bwMode="auto">
            <a:xfrm>
              <a:off x="3341" y="3456"/>
              <a:ext cx="250" cy="48"/>
              <a:chOff x="1766" y="3168"/>
              <a:chExt cx="250" cy="48"/>
            </a:xfrm>
          </p:grpSpPr>
          <p:sp>
            <p:nvSpPr>
              <p:cNvPr id="181383" name="Line 32"/>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84" name="Line 33"/>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85" name="Line 34"/>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63" name="Group 35"/>
            <p:cNvGrpSpPr>
              <a:grpSpLocks/>
            </p:cNvGrpSpPr>
            <p:nvPr/>
          </p:nvGrpSpPr>
          <p:grpSpPr bwMode="auto">
            <a:xfrm>
              <a:off x="3581" y="3456"/>
              <a:ext cx="250" cy="48"/>
              <a:chOff x="1766" y="3168"/>
              <a:chExt cx="250" cy="48"/>
            </a:xfrm>
          </p:grpSpPr>
          <p:sp>
            <p:nvSpPr>
              <p:cNvPr id="181380" name="Line 36"/>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81" name="Line 37"/>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82" name="Line 38"/>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64" name="Group 39"/>
            <p:cNvGrpSpPr>
              <a:grpSpLocks/>
            </p:cNvGrpSpPr>
            <p:nvPr/>
          </p:nvGrpSpPr>
          <p:grpSpPr bwMode="auto">
            <a:xfrm>
              <a:off x="3821" y="3456"/>
              <a:ext cx="250" cy="48"/>
              <a:chOff x="1766" y="3168"/>
              <a:chExt cx="250" cy="48"/>
            </a:xfrm>
          </p:grpSpPr>
          <p:sp>
            <p:nvSpPr>
              <p:cNvPr id="181377" name="Line 40"/>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78" name="Line 41"/>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79" name="Line 42"/>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65" name="Group 43"/>
            <p:cNvGrpSpPr>
              <a:grpSpLocks/>
            </p:cNvGrpSpPr>
            <p:nvPr/>
          </p:nvGrpSpPr>
          <p:grpSpPr bwMode="auto">
            <a:xfrm>
              <a:off x="4061" y="3456"/>
              <a:ext cx="250" cy="48"/>
              <a:chOff x="1766" y="3168"/>
              <a:chExt cx="250" cy="48"/>
            </a:xfrm>
          </p:grpSpPr>
          <p:sp>
            <p:nvSpPr>
              <p:cNvPr id="181374" name="Line 44"/>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75" name="Line 45"/>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76" name="Line 46"/>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66" name="Group 47"/>
            <p:cNvGrpSpPr>
              <a:grpSpLocks/>
            </p:cNvGrpSpPr>
            <p:nvPr/>
          </p:nvGrpSpPr>
          <p:grpSpPr bwMode="auto">
            <a:xfrm>
              <a:off x="4301" y="3456"/>
              <a:ext cx="250" cy="48"/>
              <a:chOff x="1766" y="3168"/>
              <a:chExt cx="250" cy="48"/>
            </a:xfrm>
          </p:grpSpPr>
          <p:sp>
            <p:nvSpPr>
              <p:cNvPr id="181371" name="Line 48"/>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72" name="Line 49"/>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73" name="Line 50"/>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67" name="Group 51"/>
            <p:cNvGrpSpPr>
              <a:grpSpLocks/>
            </p:cNvGrpSpPr>
            <p:nvPr/>
          </p:nvGrpSpPr>
          <p:grpSpPr bwMode="auto">
            <a:xfrm>
              <a:off x="4541" y="3456"/>
              <a:ext cx="250" cy="48"/>
              <a:chOff x="1766" y="3168"/>
              <a:chExt cx="250" cy="48"/>
            </a:xfrm>
          </p:grpSpPr>
          <p:sp>
            <p:nvSpPr>
              <p:cNvPr id="181368" name="Line 52"/>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69" name="Line 53"/>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70" name="Line 54"/>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181250" name="Text Box 55"/>
          <p:cNvSpPr txBox="1">
            <a:spLocks noChangeArrowheads="1"/>
          </p:cNvSpPr>
          <p:nvPr/>
        </p:nvSpPr>
        <p:spPr bwMode="auto">
          <a:xfrm rot="-5400000">
            <a:off x="170657" y="2969419"/>
            <a:ext cx="1452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solidFill>
                  <a:schemeClr val="accent2"/>
                </a:solidFill>
                <a:latin typeface="Century Gothic" charset="0"/>
              </a:rPr>
              <a:t>Performance</a:t>
            </a:r>
          </a:p>
        </p:txBody>
      </p:sp>
      <p:sp>
        <p:nvSpPr>
          <p:cNvPr id="181251" name="Text Box 56"/>
          <p:cNvSpPr txBox="1">
            <a:spLocks noChangeArrowheads="1"/>
          </p:cNvSpPr>
          <p:nvPr/>
        </p:nvSpPr>
        <p:spPr bwMode="auto">
          <a:xfrm>
            <a:off x="5172075" y="5867400"/>
            <a:ext cx="696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chemeClr val="accent2"/>
                </a:solidFill>
                <a:latin typeface="Century Gothic" charset="0"/>
              </a:rPr>
              <a:t>Time</a:t>
            </a:r>
          </a:p>
        </p:txBody>
      </p:sp>
      <p:grpSp>
        <p:nvGrpSpPr>
          <p:cNvPr id="181252" name="Group 57"/>
          <p:cNvGrpSpPr>
            <a:grpSpLocks/>
          </p:cNvGrpSpPr>
          <p:nvPr/>
        </p:nvGrpSpPr>
        <p:grpSpPr bwMode="auto">
          <a:xfrm>
            <a:off x="1387475" y="5778500"/>
            <a:ext cx="4938713" cy="76200"/>
            <a:chOff x="1680" y="3456"/>
            <a:chExt cx="3111" cy="48"/>
          </a:xfrm>
        </p:grpSpPr>
        <p:grpSp>
          <p:nvGrpSpPr>
            <p:cNvPr id="181303" name="Group 58"/>
            <p:cNvGrpSpPr>
              <a:grpSpLocks/>
            </p:cNvGrpSpPr>
            <p:nvPr/>
          </p:nvGrpSpPr>
          <p:grpSpPr bwMode="auto">
            <a:xfrm>
              <a:off x="1680" y="3456"/>
              <a:ext cx="250" cy="48"/>
              <a:chOff x="1766" y="3168"/>
              <a:chExt cx="250" cy="48"/>
            </a:xfrm>
          </p:grpSpPr>
          <p:sp>
            <p:nvSpPr>
              <p:cNvPr id="181352" name="Line 59"/>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53" name="Line 60"/>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54" name="Line 61"/>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04" name="Group 62"/>
            <p:cNvGrpSpPr>
              <a:grpSpLocks/>
            </p:cNvGrpSpPr>
            <p:nvPr/>
          </p:nvGrpSpPr>
          <p:grpSpPr bwMode="auto">
            <a:xfrm>
              <a:off x="1911" y="3456"/>
              <a:ext cx="250" cy="48"/>
              <a:chOff x="1766" y="3168"/>
              <a:chExt cx="250" cy="48"/>
            </a:xfrm>
          </p:grpSpPr>
          <p:sp>
            <p:nvSpPr>
              <p:cNvPr id="181349" name="Line 63"/>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50" name="Line 64"/>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51" name="Line 65"/>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05" name="Group 66"/>
            <p:cNvGrpSpPr>
              <a:grpSpLocks/>
            </p:cNvGrpSpPr>
            <p:nvPr/>
          </p:nvGrpSpPr>
          <p:grpSpPr bwMode="auto">
            <a:xfrm>
              <a:off x="2141" y="3456"/>
              <a:ext cx="250" cy="48"/>
              <a:chOff x="1766" y="3168"/>
              <a:chExt cx="250" cy="48"/>
            </a:xfrm>
          </p:grpSpPr>
          <p:sp>
            <p:nvSpPr>
              <p:cNvPr id="181346" name="Line 67"/>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47" name="Line 68"/>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48" name="Line 69"/>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06" name="Group 70"/>
            <p:cNvGrpSpPr>
              <a:grpSpLocks/>
            </p:cNvGrpSpPr>
            <p:nvPr/>
          </p:nvGrpSpPr>
          <p:grpSpPr bwMode="auto">
            <a:xfrm>
              <a:off x="2381" y="3456"/>
              <a:ext cx="250" cy="48"/>
              <a:chOff x="1766" y="3168"/>
              <a:chExt cx="250" cy="48"/>
            </a:xfrm>
          </p:grpSpPr>
          <p:sp>
            <p:nvSpPr>
              <p:cNvPr id="181343" name="Line 71"/>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44" name="Line 72"/>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45" name="Line 73"/>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07" name="Group 74"/>
            <p:cNvGrpSpPr>
              <a:grpSpLocks/>
            </p:cNvGrpSpPr>
            <p:nvPr/>
          </p:nvGrpSpPr>
          <p:grpSpPr bwMode="auto">
            <a:xfrm>
              <a:off x="2621" y="3456"/>
              <a:ext cx="250" cy="48"/>
              <a:chOff x="1766" y="3168"/>
              <a:chExt cx="250" cy="48"/>
            </a:xfrm>
          </p:grpSpPr>
          <p:sp>
            <p:nvSpPr>
              <p:cNvPr id="181340" name="Line 75"/>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41" name="Line 76"/>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42" name="Line 77"/>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08" name="Group 78"/>
            <p:cNvGrpSpPr>
              <a:grpSpLocks/>
            </p:cNvGrpSpPr>
            <p:nvPr/>
          </p:nvGrpSpPr>
          <p:grpSpPr bwMode="auto">
            <a:xfrm>
              <a:off x="2861" y="3456"/>
              <a:ext cx="250" cy="48"/>
              <a:chOff x="1766" y="3168"/>
              <a:chExt cx="250" cy="48"/>
            </a:xfrm>
          </p:grpSpPr>
          <p:sp>
            <p:nvSpPr>
              <p:cNvPr id="181337" name="Line 79"/>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38" name="Line 80"/>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39" name="Line 81"/>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09" name="Group 82"/>
            <p:cNvGrpSpPr>
              <a:grpSpLocks/>
            </p:cNvGrpSpPr>
            <p:nvPr/>
          </p:nvGrpSpPr>
          <p:grpSpPr bwMode="auto">
            <a:xfrm>
              <a:off x="3101" y="3456"/>
              <a:ext cx="250" cy="48"/>
              <a:chOff x="1766" y="3168"/>
              <a:chExt cx="250" cy="48"/>
            </a:xfrm>
          </p:grpSpPr>
          <p:sp>
            <p:nvSpPr>
              <p:cNvPr id="181334" name="Line 83"/>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35" name="Line 84"/>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36" name="Line 85"/>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10" name="Group 86"/>
            <p:cNvGrpSpPr>
              <a:grpSpLocks/>
            </p:cNvGrpSpPr>
            <p:nvPr/>
          </p:nvGrpSpPr>
          <p:grpSpPr bwMode="auto">
            <a:xfrm>
              <a:off x="3341" y="3456"/>
              <a:ext cx="250" cy="48"/>
              <a:chOff x="1766" y="3168"/>
              <a:chExt cx="250" cy="48"/>
            </a:xfrm>
          </p:grpSpPr>
          <p:sp>
            <p:nvSpPr>
              <p:cNvPr id="181331" name="Line 87"/>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32" name="Line 88"/>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33" name="Line 89"/>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11" name="Group 90"/>
            <p:cNvGrpSpPr>
              <a:grpSpLocks/>
            </p:cNvGrpSpPr>
            <p:nvPr/>
          </p:nvGrpSpPr>
          <p:grpSpPr bwMode="auto">
            <a:xfrm>
              <a:off x="3581" y="3456"/>
              <a:ext cx="250" cy="48"/>
              <a:chOff x="1766" y="3168"/>
              <a:chExt cx="250" cy="48"/>
            </a:xfrm>
          </p:grpSpPr>
          <p:sp>
            <p:nvSpPr>
              <p:cNvPr id="181328" name="Line 91"/>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29" name="Line 92"/>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30" name="Line 93"/>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12" name="Group 94"/>
            <p:cNvGrpSpPr>
              <a:grpSpLocks/>
            </p:cNvGrpSpPr>
            <p:nvPr/>
          </p:nvGrpSpPr>
          <p:grpSpPr bwMode="auto">
            <a:xfrm>
              <a:off x="3821" y="3456"/>
              <a:ext cx="250" cy="48"/>
              <a:chOff x="1766" y="3168"/>
              <a:chExt cx="250" cy="48"/>
            </a:xfrm>
          </p:grpSpPr>
          <p:sp>
            <p:nvSpPr>
              <p:cNvPr id="181325" name="Line 95"/>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26" name="Line 96"/>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27" name="Line 97"/>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13" name="Group 98"/>
            <p:cNvGrpSpPr>
              <a:grpSpLocks/>
            </p:cNvGrpSpPr>
            <p:nvPr/>
          </p:nvGrpSpPr>
          <p:grpSpPr bwMode="auto">
            <a:xfrm>
              <a:off x="4061" y="3456"/>
              <a:ext cx="250" cy="48"/>
              <a:chOff x="1766" y="3168"/>
              <a:chExt cx="250" cy="48"/>
            </a:xfrm>
          </p:grpSpPr>
          <p:sp>
            <p:nvSpPr>
              <p:cNvPr id="181322" name="Line 99"/>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23" name="Line 100"/>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24" name="Line 101"/>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14" name="Group 102"/>
            <p:cNvGrpSpPr>
              <a:grpSpLocks/>
            </p:cNvGrpSpPr>
            <p:nvPr/>
          </p:nvGrpSpPr>
          <p:grpSpPr bwMode="auto">
            <a:xfrm>
              <a:off x="4301" y="3456"/>
              <a:ext cx="250" cy="48"/>
              <a:chOff x="1766" y="3168"/>
              <a:chExt cx="250" cy="48"/>
            </a:xfrm>
          </p:grpSpPr>
          <p:sp>
            <p:nvSpPr>
              <p:cNvPr id="181319" name="Line 103"/>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20" name="Line 104"/>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21" name="Line 105"/>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315" name="Group 106"/>
            <p:cNvGrpSpPr>
              <a:grpSpLocks/>
            </p:cNvGrpSpPr>
            <p:nvPr/>
          </p:nvGrpSpPr>
          <p:grpSpPr bwMode="auto">
            <a:xfrm>
              <a:off x="4541" y="3456"/>
              <a:ext cx="250" cy="48"/>
              <a:chOff x="1766" y="3168"/>
              <a:chExt cx="250" cy="48"/>
            </a:xfrm>
          </p:grpSpPr>
          <p:sp>
            <p:nvSpPr>
              <p:cNvPr id="181316" name="Line 107"/>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17" name="Line 108"/>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18" name="Line 109"/>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181253" name="Group 110"/>
          <p:cNvGrpSpPr>
            <a:grpSpLocks/>
          </p:cNvGrpSpPr>
          <p:nvPr/>
        </p:nvGrpSpPr>
        <p:grpSpPr bwMode="auto">
          <a:xfrm>
            <a:off x="3646488" y="5778500"/>
            <a:ext cx="395287" cy="76200"/>
            <a:chOff x="1766" y="3168"/>
            <a:chExt cx="250" cy="48"/>
          </a:xfrm>
        </p:grpSpPr>
        <p:sp>
          <p:nvSpPr>
            <p:cNvPr id="181300" name="Line 111"/>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01" name="Line 112"/>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02" name="Line 113"/>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254" name="Group 114"/>
          <p:cNvGrpSpPr>
            <a:grpSpLocks/>
          </p:cNvGrpSpPr>
          <p:nvPr/>
        </p:nvGrpSpPr>
        <p:grpSpPr bwMode="auto">
          <a:xfrm>
            <a:off x="4040188" y="5778500"/>
            <a:ext cx="396875" cy="76200"/>
            <a:chOff x="1766" y="3168"/>
            <a:chExt cx="250" cy="48"/>
          </a:xfrm>
        </p:grpSpPr>
        <p:sp>
          <p:nvSpPr>
            <p:cNvPr id="181297" name="Line 115"/>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98" name="Line 116"/>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99" name="Line 117"/>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255" name="Group 118"/>
          <p:cNvGrpSpPr>
            <a:grpSpLocks/>
          </p:cNvGrpSpPr>
          <p:nvPr/>
        </p:nvGrpSpPr>
        <p:grpSpPr bwMode="auto">
          <a:xfrm>
            <a:off x="4414838" y="5778500"/>
            <a:ext cx="396875" cy="76200"/>
            <a:chOff x="1766" y="3168"/>
            <a:chExt cx="250" cy="48"/>
          </a:xfrm>
        </p:grpSpPr>
        <p:sp>
          <p:nvSpPr>
            <p:cNvPr id="181294" name="Line 119"/>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95" name="Line 120"/>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96" name="Line 121"/>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256" name="Group 122"/>
          <p:cNvGrpSpPr>
            <a:grpSpLocks/>
          </p:cNvGrpSpPr>
          <p:nvPr/>
        </p:nvGrpSpPr>
        <p:grpSpPr bwMode="auto">
          <a:xfrm>
            <a:off x="6310313" y="5778500"/>
            <a:ext cx="396875" cy="76200"/>
            <a:chOff x="1766" y="3168"/>
            <a:chExt cx="250" cy="48"/>
          </a:xfrm>
        </p:grpSpPr>
        <p:sp>
          <p:nvSpPr>
            <p:cNvPr id="181291" name="Line 123"/>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92" name="Line 124"/>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93" name="Line 125"/>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257" name="Group 126"/>
          <p:cNvGrpSpPr>
            <a:grpSpLocks/>
          </p:cNvGrpSpPr>
          <p:nvPr/>
        </p:nvGrpSpPr>
        <p:grpSpPr bwMode="auto">
          <a:xfrm>
            <a:off x="6691313" y="5778500"/>
            <a:ext cx="396875" cy="76200"/>
            <a:chOff x="1766" y="3168"/>
            <a:chExt cx="250" cy="48"/>
          </a:xfrm>
        </p:grpSpPr>
        <p:sp>
          <p:nvSpPr>
            <p:cNvPr id="181288" name="Line 127"/>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89" name="Line 128"/>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90" name="Line 129"/>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258" name="Group 130"/>
          <p:cNvGrpSpPr>
            <a:grpSpLocks/>
          </p:cNvGrpSpPr>
          <p:nvPr/>
        </p:nvGrpSpPr>
        <p:grpSpPr bwMode="auto">
          <a:xfrm>
            <a:off x="7072313" y="5778500"/>
            <a:ext cx="396875" cy="76200"/>
            <a:chOff x="1766" y="3168"/>
            <a:chExt cx="250" cy="48"/>
          </a:xfrm>
        </p:grpSpPr>
        <p:sp>
          <p:nvSpPr>
            <p:cNvPr id="181285" name="Line 131"/>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86" name="Line 132"/>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87" name="Line 133"/>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259" name="Group 134"/>
          <p:cNvGrpSpPr>
            <a:grpSpLocks/>
          </p:cNvGrpSpPr>
          <p:nvPr/>
        </p:nvGrpSpPr>
        <p:grpSpPr bwMode="auto">
          <a:xfrm>
            <a:off x="7453313" y="5778500"/>
            <a:ext cx="396875" cy="76200"/>
            <a:chOff x="1766" y="3168"/>
            <a:chExt cx="250" cy="48"/>
          </a:xfrm>
        </p:grpSpPr>
        <p:sp>
          <p:nvSpPr>
            <p:cNvPr id="181282" name="Line 135"/>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83" name="Line 136"/>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84" name="Line 137"/>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81260" name="Group 138"/>
          <p:cNvGrpSpPr>
            <a:grpSpLocks/>
          </p:cNvGrpSpPr>
          <p:nvPr/>
        </p:nvGrpSpPr>
        <p:grpSpPr bwMode="auto">
          <a:xfrm>
            <a:off x="7834313" y="5778500"/>
            <a:ext cx="396875" cy="76200"/>
            <a:chOff x="1766" y="3168"/>
            <a:chExt cx="250" cy="48"/>
          </a:xfrm>
        </p:grpSpPr>
        <p:sp>
          <p:nvSpPr>
            <p:cNvPr id="181279" name="Line 139"/>
            <p:cNvSpPr>
              <a:spLocks noChangeShapeType="1"/>
            </p:cNvSpPr>
            <p:nvPr/>
          </p:nvSpPr>
          <p:spPr bwMode="auto">
            <a:xfrm>
              <a:off x="1766" y="3179"/>
              <a:ext cx="2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80" name="Line 140"/>
            <p:cNvSpPr>
              <a:spLocks noChangeShapeType="1"/>
            </p:cNvSpPr>
            <p:nvPr/>
          </p:nvSpPr>
          <p:spPr bwMode="auto">
            <a:xfrm>
              <a:off x="177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81" name="Line 141"/>
            <p:cNvSpPr>
              <a:spLocks noChangeShapeType="1"/>
            </p:cNvSpPr>
            <p:nvPr/>
          </p:nvSpPr>
          <p:spPr bwMode="auto">
            <a:xfrm>
              <a:off x="2016" y="3168"/>
              <a:ext cx="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81261" name="Line 142"/>
          <p:cNvSpPr>
            <a:spLocks noChangeShapeType="1"/>
          </p:cNvSpPr>
          <p:nvPr/>
        </p:nvSpPr>
        <p:spPr bwMode="auto">
          <a:xfrm flipV="1">
            <a:off x="1406525" y="5026025"/>
            <a:ext cx="2236788" cy="74295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81262" name="Line 143"/>
          <p:cNvSpPr>
            <a:spLocks noChangeShapeType="1"/>
          </p:cNvSpPr>
          <p:nvPr/>
        </p:nvSpPr>
        <p:spPr bwMode="auto">
          <a:xfrm flipV="1">
            <a:off x="1406525" y="1371600"/>
            <a:ext cx="5867400" cy="3429000"/>
          </a:xfrm>
          <a:prstGeom prst="line">
            <a:avLst/>
          </a:prstGeom>
          <a:noFill/>
          <a:ln w="28575">
            <a:solidFill>
              <a:srgbClr val="369A67"/>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81263" name="Oval 145"/>
          <p:cNvSpPr>
            <a:spLocks noChangeArrowheads="1"/>
          </p:cNvSpPr>
          <p:nvPr/>
        </p:nvSpPr>
        <p:spPr bwMode="auto">
          <a:xfrm>
            <a:off x="3463925" y="5649913"/>
            <a:ext cx="381000" cy="3556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dirty="0"/>
          </a:p>
        </p:txBody>
      </p:sp>
      <p:sp>
        <p:nvSpPr>
          <p:cNvPr id="181264" name="Line 146"/>
          <p:cNvSpPr>
            <a:spLocks noChangeShapeType="1"/>
          </p:cNvSpPr>
          <p:nvPr/>
        </p:nvSpPr>
        <p:spPr bwMode="auto">
          <a:xfrm flipV="1">
            <a:off x="3659188" y="838200"/>
            <a:ext cx="0" cy="48117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81265" name="Text Box 147"/>
          <p:cNvSpPr txBox="1">
            <a:spLocks noChangeArrowheads="1"/>
          </p:cNvSpPr>
          <p:nvPr/>
        </p:nvSpPr>
        <p:spPr bwMode="auto">
          <a:xfrm>
            <a:off x="3504817" y="76200"/>
            <a:ext cx="5292725" cy="584775"/>
          </a:xfrm>
          <a:prstGeom prst="rect">
            <a:avLst/>
          </a:prstGeom>
          <a:solidFill>
            <a:srgbClr val="FFC74E"/>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kumimoji="1" lang="en-US" sz="3200" b="1" dirty="0">
                <a:solidFill>
                  <a:srgbClr val="785F55"/>
                </a:solidFill>
                <a:latin typeface="+mj-lt"/>
              </a:rPr>
              <a:t>Response to Intervention</a:t>
            </a:r>
          </a:p>
        </p:txBody>
      </p:sp>
      <p:sp>
        <p:nvSpPr>
          <p:cNvPr id="181266" name="Text Box 148"/>
          <p:cNvSpPr txBox="1">
            <a:spLocks noChangeArrowheads="1"/>
          </p:cNvSpPr>
          <p:nvPr/>
        </p:nvSpPr>
        <p:spPr bwMode="auto">
          <a:xfrm>
            <a:off x="1524000" y="2590800"/>
            <a:ext cx="2057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sz="1600" dirty="0">
                <a:solidFill>
                  <a:srgbClr val="197A9B"/>
                </a:solidFill>
                <a:latin typeface="Century Gothic" charset="0"/>
              </a:rPr>
              <a:t>Expected Trajectory</a:t>
            </a:r>
          </a:p>
        </p:txBody>
      </p:sp>
      <p:sp>
        <p:nvSpPr>
          <p:cNvPr id="181267" name="Line 168"/>
          <p:cNvSpPr>
            <a:spLocks noChangeShapeType="1"/>
          </p:cNvSpPr>
          <p:nvPr/>
        </p:nvSpPr>
        <p:spPr bwMode="auto">
          <a:xfrm>
            <a:off x="2397125" y="3200400"/>
            <a:ext cx="381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81268" name="Text Box 169"/>
          <p:cNvSpPr txBox="1">
            <a:spLocks noChangeArrowheads="1"/>
          </p:cNvSpPr>
          <p:nvPr/>
        </p:nvSpPr>
        <p:spPr bwMode="auto">
          <a:xfrm>
            <a:off x="720725" y="6064250"/>
            <a:ext cx="2057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sz="1600" b="1" dirty="0">
                <a:solidFill>
                  <a:srgbClr val="197A9B"/>
                </a:solidFill>
                <a:latin typeface="Century Gothic" charset="0"/>
              </a:rPr>
              <a:t>Observed Trajectory</a:t>
            </a:r>
          </a:p>
        </p:txBody>
      </p:sp>
      <p:sp>
        <p:nvSpPr>
          <p:cNvPr id="181269" name="Line 170"/>
          <p:cNvSpPr>
            <a:spLocks noChangeShapeType="1"/>
          </p:cNvSpPr>
          <p:nvPr/>
        </p:nvSpPr>
        <p:spPr bwMode="auto">
          <a:xfrm flipV="1">
            <a:off x="1905000" y="5410200"/>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187507" name="Group 151"/>
          <p:cNvGrpSpPr>
            <a:grpSpLocks/>
          </p:cNvGrpSpPr>
          <p:nvPr/>
        </p:nvGrpSpPr>
        <p:grpSpPr bwMode="auto">
          <a:xfrm>
            <a:off x="3673475" y="2284413"/>
            <a:ext cx="2744788" cy="2741612"/>
            <a:chOff x="2628" y="1679"/>
            <a:chExt cx="1729" cy="1727"/>
          </a:xfrm>
        </p:grpSpPr>
        <p:sp>
          <p:nvSpPr>
            <p:cNvPr id="181277" name="Line 166"/>
            <p:cNvSpPr>
              <a:spLocks noChangeShapeType="1"/>
            </p:cNvSpPr>
            <p:nvPr/>
          </p:nvSpPr>
          <p:spPr bwMode="auto">
            <a:xfrm flipV="1">
              <a:off x="2628" y="1920"/>
              <a:ext cx="1260" cy="148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81278" name="Text Box 153"/>
            <p:cNvSpPr txBox="1">
              <a:spLocks noChangeArrowheads="1"/>
            </p:cNvSpPr>
            <p:nvPr/>
          </p:nvSpPr>
          <p:spPr bwMode="auto">
            <a:xfrm>
              <a:off x="3840" y="1679"/>
              <a:ext cx="5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solidFill>
                    <a:srgbClr val="197A9B"/>
                  </a:solidFill>
                  <a:latin typeface="Century Gothic" charset="0"/>
                </a:rPr>
                <a:t>Positive</a:t>
              </a:r>
            </a:p>
          </p:txBody>
        </p:sp>
      </p:grpSp>
      <p:grpSp>
        <p:nvGrpSpPr>
          <p:cNvPr id="187508" name="Group 154"/>
          <p:cNvGrpSpPr>
            <a:grpSpLocks/>
          </p:cNvGrpSpPr>
          <p:nvPr/>
        </p:nvGrpSpPr>
        <p:grpSpPr bwMode="auto">
          <a:xfrm>
            <a:off x="3659188" y="2741613"/>
            <a:ext cx="4503737" cy="2300287"/>
            <a:chOff x="2619" y="1967"/>
            <a:chExt cx="2837" cy="1449"/>
          </a:xfrm>
        </p:grpSpPr>
        <p:sp>
          <p:nvSpPr>
            <p:cNvPr id="181275" name="Line 165"/>
            <p:cNvSpPr>
              <a:spLocks noChangeShapeType="1"/>
            </p:cNvSpPr>
            <p:nvPr/>
          </p:nvSpPr>
          <p:spPr bwMode="auto">
            <a:xfrm flipV="1">
              <a:off x="2619" y="2160"/>
              <a:ext cx="2181" cy="125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81276" name="Text Box 156"/>
            <p:cNvSpPr txBox="1">
              <a:spLocks noChangeArrowheads="1"/>
            </p:cNvSpPr>
            <p:nvPr/>
          </p:nvSpPr>
          <p:spPr bwMode="auto">
            <a:xfrm>
              <a:off x="4608" y="1967"/>
              <a:ext cx="8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solidFill>
                    <a:srgbClr val="197A9B"/>
                  </a:solidFill>
                  <a:latin typeface="Century Gothic" charset="0"/>
                </a:rPr>
                <a:t>Questionable</a:t>
              </a:r>
            </a:p>
          </p:txBody>
        </p:sp>
      </p:grpSp>
      <p:grpSp>
        <p:nvGrpSpPr>
          <p:cNvPr id="187509" name="Group 157"/>
          <p:cNvGrpSpPr>
            <a:grpSpLocks/>
          </p:cNvGrpSpPr>
          <p:nvPr/>
        </p:nvGrpSpPr>
        <p:grpSpPr bwMode="auto">
          <a:xfrm>
            <a:off x="3673475" y="3517900"/>
            <a:ext cx="4786313" cy="1508125"/>
            <a:chOff x="2628" y="2456"/>
            <a:chExt cx="3015" cy="950"/>
          </a:xfrm>
        </p:grpSpPr>
        <p:sp>
          <p:nvSpPr>
            <p:cNvPr id="181273" name="Line 164"/>
            <p:cNvSpPr>
              <a:spLocks noChangeShapeType="1"/>
            </p:cNvSpPr>
            <p:nvPr/>
          </p:nvSpPr>
          <p:spPr bwMode="auto">
            <a:xfrm flipV="1">
              <a:off x="2628" y="2456"/>
              <a:ext cx="2784" cy="95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81274" name="Text Box 159"/>
            <p:cNvSpPr txBox="1">
              <a:spLocks noChangeArrowheads="1"/>
            </p:cNvSpPr>
            <p:nvPr/>
          </p:nvSpPr>
          <p:spPr bwMode="auto">
            <a:xfrm>
              <a:off x="5280" y="2495"/>
              <a:ext cx="3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solidFill>
                    <a:srgbClr val="197A9B"/>
                  </a:solidFill>
                  <a:latin typeface="Century Gothic" charset="0"/>
                </a:rPr>
                <a:t>Poor</a:t>
              </a:r>
            </a:p>
          </p:txBody>
        </p:sp>
      </p:grpSp>
    </p:spTree>
    <p:extLst>
      <p:ext uri="{BB962C8B-B14F-4D97-AF65-F5344CB8AC3E}">
        <p14:creationId xmlns:p14="http://schemas.microsoft.com/office/powerpoint/2010/main" val="54810492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7509"/>
                                        </p:tgtEl>
                                        <p:attrNameLst>
                                          <p:attrName>style.visibility</p:attrName>
                                        </p:attrNameLst>
                                      </p:cBhvr>
                                      <p:to>
                                        <p:strVal val="visible"/>
                                      </p:to>
                                    </p:set>
                                    <p:animEffect transition="in" filter="wipe(left)">
                                      <p:cBhvr>
                                        <p:cTn id="7" dur="2000"/>
                                        <p:tgtEl>
                                          <p:spTgt spid="187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7508"/>
                                        </p:tgtEl>
                                        <p:attrNameLst>
                                          <p:attrName>style.visibility</p:attrName>
                                        </p:attrNameLst>
                                      </p:cBhvr>
                                      <p:to>
                                        <p:strVal val="visible"/>
                                      </p:to>
                                    </p:set>
                                    <p:animEffect transition="in" filter="wipe(left)">
                                      <p:cBhvr>
                                        <p:cTn id="12" dur="2000"/>
                                        <p:tgtEl>
                                          <p:spTgt spid="1875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7507"/>
                                        </p:tgtEl>
                                        <p:attrNameLst>
                                          <p:attrName>style.visibility</p:attrName>
                                        </p:attrNameLst>
                                      </p:cBhvr>
                                      <p:to>
                                        <p:strVal val="visible"/>
                                      </p:to>
                                    </p:set>
                                    <p:animEffect transition="in" filter="wipe(left)">
                                      <p:cBhvr>
                                        <p:cTn id="17" dur="2000"/>
                                        <p:tgtEl>
                                          <p:spTgt spid="187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0" name="Text Box 3"/>
          <p:cNvSpPr txBox="1">
            <a:spLocks noChangeArrowheads="1"/>
          </p:cNvSpPr>
          <p:nvPr/>
        </p:nvSpPr>
        <p:spPr bwMode="auto">
          <a:xfrm>
            <a:off x="3767138" y="152400"/>
            <a:ext cx="53768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a:solidFill>
                  <a:srgbClr val="EFE7D5"/>
                </a:solidFill>
                <a:latin typeface="Book Antiqua" pitchFamily="18" charset="0"/>
              </a:rPr>
              <a:t>Referral for Special Education Evaluation</a:t>
            </a:r>
          </a:p>
        </p:txBody>
      </p:sp>
      <p:sp>
        <p:nvSpPr>
          <p:cNvPr id="201732" name="Text Box 5"/>
          <p:cNvSpPr txBox="1">
            <a:spLocks noChangeArrowheads="1"/>
          </p:cNvSpPr>
          <p:nvPr/>
        </p:nvSpPr>
        <p:spPr bwMode="auto">
          <a:xfrm>
            <a:off x="3000703" y="2644170"/>
            <a:ext cx="5562600" cy="242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ts val="0"/>
              </a:spcBef>
              <a:buClr>
                <a:schemeClr val="accent2"/>
              </a:buClr>
              <a:buSzPct val="75000"/>
              <a:buFont typeface="Wingdings 2" charset="0"/>
              <a:buNone/>
            </a:pPr>
            <a:endParaRPr lang="en-US" b="1" dirty="0">
              <a:solidFill>
                <a:srgbClr val="197A9B"/>
              </a:solidFill>
              <a:latin typeface="+mj-lt"/>
            </a:endParaRPr>
          </a:p>
          <a:p>
            <a:pPr eaLnBrk="1" hangingPunct="1">
              <a:lnSpc>
                <a:spcPct val="90000"/>
              </a:lnSpc>
              <a:spcBef>
                <a:spcPts val="0"/>
              </a:spcBef>
              <a:buClr>
                <a:schemeClr val="accent2"/>
              </a:buClr>
              <a:buSzPct val="75000"/>
              <a:buFont typeface="Wingdings 2" charset="0"/>
              <a:buNone/>
            </a:pPr>
            <a:r>
              <a:rPr lang="en-US" b="1" dirty="0">
                <a:solidFill>
                  <a:srgbClr val="197A9B"/>
                </a:solidFill>
                <a:latin typeface="+mj-lt"/>
              </a:rPr>
              <a:t>Please refer to </a:t>
            </a:r>
            <a:r>
              <a:rPr lang="en-US" b="1" i="1" dirty="0">
                <a:solidFill>
                  <a:srgbClr val="197A9B"/>
                </a:solidFill>
                <a:latin typeface="+mj-lt"/>
              </a:rPr>
              <a:t>Guidelines for Identifying</a:t>
            </a:r>
          </a:p>
          <a:p>
            <a:pPr eaLnBrk="1" hangingPunct="1">
              <a:lnSpc>
                <a:spcPct val="90000"/>
              </a:lnSpc>
              <a:spcBef>
                <a:spcPts val="0"/>
              </a:spcBef>
              <a:buClr>
                <a:schemeClr val="accent2"/>
              </a:buClr>
              <a:buSzPct val="75000"/>
              <a:buFont typeface="Wingdings 2" charset="0"/>
              <a:buNone/>
            </a:pPr>
            <a:r>
              <a:rPr lang="en-US" b="1" i="1" dirty="0">
                <a:solidFill>
                  <a:srgbClr val="197A9B"/>
                </a:solidFill>
                <a:latin typeface="+mj-lt"/>
              </a:rPr>
              <a:t> Students with Specific Learning Disabilities. </a:t>
            </a:r>
            <a:r>
              <a:rPr lang="en-US" b="1" dirty="0">
                <a:solidFill>
                  <a:srgbClr val="197A9B"/>
                </a:solidFill>
                <a:latin typeface="+mj-lt"/>
              </a:rPr>
              <a:t>(CDE, </a:t>
            </a:r>
            <a:r>
              <a:rPr lang="en-US" b="1" dirty="0" smtClean="0">
                <a:solidFill>
                  <a:srgbClr val="197A9B"/>
                </a:solidFill>
                <a:latin typeface="+mj-lt"/>
              </a:rPr>
              <a:t>2008) and </a:t>
            </a:r>
            <a:r>
              <a:rPr lang="en-US" b="1" i="1" dirty="0" smtClean="0">
                <a:solidFill>
                  <a:srgbClr val="197A9B"/>
                </a:solidFill>
                <a:latin typeface="+mj-lt"/>
              </a:rPr>
              <a:t>Guidelines for Determining Eligibility for Special Education for Students with Serious Emotional Disability </a:t>
            </a:r>
            <a:r>
              <a:rPr lang="en-US" b="1" dirty="0" smtClean="0">
                <a:solidFill>
                  <a:srgbClr val="197A9B"/>
                </a:solidFill>
                <a:latin typeface="+mj-lt"/>
              </a:rPr>
              <a:t>(CDE, 2013). </a:t>
            </a:r>
            <a:endParaRPr lang="en-US" b="1" dirty="0">
              <a:solidFill>
                <a:srgbClr val="197A9B"/>
              </a:solidFill>
              <a:latin typeface="+mj-lt"/>
            </a:endParaRPr>
          </a:p>
        </p:txBody>
      </p:sp>
    </p:spTree>
    <p:extLst>
      <p:ext uri="{BB962C8B-B14F-4D97-AF65-F5344CB8AC3E}">
        <p14:creationId xmlns:p14="http://schemas.microsoft.com/office/powerpoint/2010/main" val="273214447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0" y="1237070"/>
            <a:ext cx="1910820" cy="2816352"/>
          </a:xfrm>
        </p:spPr>
        <p:txBody>
          <a:bodyPr/>
          <a:lstStyle/>
          <a:p>
            <a:r>
              <a:rPr lang="en-US" sz="2000" dirty="0" smtClean="0">
                <a:solidFill>
                  <a:schemeClr val="bg1"/>
                </a:solidFill>
              </a:rPr>
              <a:t>An OSEP Memo to State Directors of Special Education dated 1/21/11 reiterates that an RtI process cannot be used to delay or deny an evaluation for eligibility under IDEA.  </a:t>
            </a:r>
          </a:p>
          <a:p>
            <a:endParaRPr lang="en-US" dirty="0"/>
          </a:p>
        </p:txBody>
      </p:sp>
      <p:sp>
        <p:nvSpPr>
          <p:cNvPr id="13" name="Rectangle 12"/>
          <p:cNvSpPr/>
          <p:nvPr/>
        </p:nvSpPr>
        <p:spPr>
          <a:xfrm>
            <a:off x="2209800" y="1371600"/>
            <a:ext cx="6400800" cy="4154984"/>
          </a:xfrm>
          <a:prstGeom prst="rect">
            <a:avLst/>
          </a:prstGeom>
        </p:spPr>
        <p:txBody>
          <a:bodyPr wrap="square">
            <a:spAutoFit/>
          </a:bodyPr>
          <a:lstStyle/>
          <a:p>
            <a:pPr>
              <a:defRPr/>
            </a:pPr>
            <a:r>
              <a:rPr lang="en-US" sz="2400" i="1" dirty="0" smtClean="0">
                <a:solidFill>
                  <a:srgbClr val="454D54"/>
                </a:solidFill>
                <a:latin typeface="Calibri"/>
                <a:cs typeface="Calibri"/>
              </a:rPr>
              <a:t>Caution should be taken not to delay a referral for special education evaluation beyond the point when the team should be suspecting a disability. RtI problem solving and the provision of interventions do not replace the right of a child with a disability to be identified as such and to receive special education and related services. </a:t>
            </a:r>
            <a:r>
              <a:rPr lang="en-US" sz="2400" dirty="0" smtClean="0">
                <a:solidFill>
                  <a:srgbClr val="454D54"/>
                </a:solidFill>
                <a:latin typeface="Calibri"/>
                <a:cs typeface="Calibri"/>
              </a:rPr>
              <a:t>	</a:t>
            </a:r>
          </a:p>
          <a:p>
            <a:pPr>
              <a:defRPr/>
            </a:pPr>
            <a:r>
              <a:rPr lang="en-US" sz="2400" dirty="0" smtClean="0">
                <a:solidFill>
                  <a:srgbClr val="454D54"/>
                </a:solidFill>
                <a:latin typeface="Calibri"/>
                <a:cs typeface="Calibri"/>
              </a:rPr>
              <a:t>   </a:t>
            </a:r>
          </a:p>
          <a:p>
            <a:pPr>
              <a:defRPr/>
            </a:pPr>
            <a:r>
              <a:rPr lang="en-US" sz="2400" dirty="0" smtClean="0">
                <a:solidFill>
                  <a:srgbClr val="454D54"/>
                </a:solidFill>
                <a:latin typeface="Calibri"/>
                <a:cs typeface="Calibri"/>
              </a:rPr>
              <a:t>- adapted from Colorado </a:t>
            </a:r>
            <a:r>
              <a:rPr lang="en-US" sz="2400" i="1" dirty="0" smtClean="0">
                <a:solidFill>
                  <a:srgbClr val="454D54"/>
                </a:solidFill>
                <a:latin typeface="Calibri"/>
                <a:cs typeface="Calibri"/>
              </a:rPr>
              <a:t>Guidelines for Identifying Students with SLD (2008), p. 40</a:t>
            </a:r>
            <a:endParaRPr lang="en-US" sz="2400" dirty="0" smtClean="0">
              <a:solidFill>
                <a:srgbClr val="454D54"/>
              </a:solidFill>
              <a:latin typeface="Calibri"/>
              <a:cs typeface="Calibri"/>
            </a:endParaRPr>
          </a:p>
        </p:txBody>
      </p:sp>
    </p:spTree>
    <p:extLst>
      <p:ext uri="{BB962C8B-B14F-4D97-AF65-F5344CB8AC3E}">
        <p14:creationId xmlns:p14="http://schemas.microsoft.com/office/powerpoint/2010/main" val="193786279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825" name="Object 2"/>
          <p:cNvGraphicFramePr>
            <a:graphicFrameLocks noGrp="1"/>
          </p:cNvGraphicFramePr>
          <p:nvPr>
            <p:ph idx="1"/>
            <p:extLst>
              <p:ext uri="{D42A27DB-BD31-4B8C-83A1-F6EECF244321}">
                <p14:modId xmlns:p14="http://schemas.microsoft.com/office/powerpoint/2010/main" val="3639860794"/>
              </p:ext>
            </p:extLst>
          </p:nvPr>
        </p:nvGraphicFramePr>
        <p:xfrm>
          <a:off x="995363" y="1676400"/>
          <a:ext cx="7386637" cy="3877733"/>
        </p:xfrm>
        <a:graphic>
          <a:graphicData uri="http://schemas.openxmlformats.org/presentationml/2006/ole">
            <mc:AlternateContent xmlns:mc="http://schemas.openxmlformats.org/markup-compatibility/2006">
              <mc:Choice xmlns:v="urn:schemas-microsoft-com:vml" Requires="v">
                <p:oleObj spid="_x0000_s2182" name="Worksheet" r:id="rId4" imgW="5346700" imgH="3149600" progId="Excel.Sheet.8">
                  <p:embed/>
                </p:oleObj>
              </mc:Choice>
              <mc:Fallback>
                <p:oleObj name="Worksheet" r:id="rId4" imgW="5346700" imgH="314960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363" y="1676400"/>
                        <a:ext cx="7386637" cy="3877733"/>
                      </a:xfrm>
                      <a:prstGeom prst="rect">
                        <a:avLst/>
                      </a:prstGeom>
                      <a:noFill/>
                      <a:ln>
                        <a:noFill/>
                      </a:ln>
                      <a:effectLst/>
                      <a:extLst/>
                    </p:spPr>
                  </p:pic>
                </p:oleObj>
              </mc:Fallback>
            </mc:AlternateContent>
          </a:graphicData>
        </a:graphic>
      </p:graphicFrame>
      <p:sp>
        <p:nvSpPr>
          <p:cNvPr id="205826" name="Rectangle 3"/>
          <p:cNvSpPr>
            <a:spLocks noGrp="1" noChangeArrowheads="1"/>
          </p:cNvSpPr>
          <p:nvPr>
            <p:ph type="title"/>
          </p:nvPr>
        </p:nvSpPr>
        <p:spPr bwMode="auto">
          <a:xfrm>
            <a:off x="9906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dirty="0">
                <a:solidFill>
                  <a:srgbClr val="FFFFFF"/>
                </a:solidFill>
                <a:latin typeface="Museo"/>
                <a:ea typeface="ＭＳ Ｐゴシック" charset="0"/>
                <a:cs typeface="Museo"/>
              </a:rPr>
              <a:t>Sufficient Progress with Intense Intervention</a:t>
            </a:r>
          </a:p>
        </p:txBody>
      </p:sp>
      <p:sp>
        <p:nvSpPr>
          <p:cNvPr id="205827" name="Rectangle 5"/>
          <p:cNvSpPr>
            <a:spLocks noChangeArrowheads="1"/>
          </p:cNvSpPr>
          <p:nvPr/>
        </p:nvSpPr>
        <p:spPr bwMode="auto">
          <a:xfrm>
            <a:off x="228600" y="5410200"/>
            <a:ext cx="8915400" cy="58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accent2"/>
              </a:buClr>
              <a:buSzPct val="75000"/>
              <a:buFont typeface="Wingdings 2" charset="0"/>
              <a:buNone/>
            </a:pPr>
            <a:endParaRPr lang="en-US" sz="1600" dirty="0" smtClean="0"/>
          </a:p>
          <a:p>
            <a:pPr>
              <a:lnSpc>
                <a:spcPct val="90000"/>
              </a:lnSpc>
              <a:spcBef>
                <a:spcPct val="20000"/>
              </a:spcBef>
              <a:buClr>
                <a:schemeClr val="accent2"/>
              </a:buClr>
              <a:buSzPct val="75000"/>
              <a:buFont typeface="Wingdings 2" charset="0"/>
              <a:buNone/>
            </a:pPr>
            <a:endParaRPr lang="en-US" sz="1600" dirty="0"/>
          </a:p>
        </p:txBody>
      </p:sp>
      <p:sp>
        <p:nvSpPr>
          <p:cNvPr id="2" name="TextBox 1"/>
          <p:cNvSpPr txBox="1"/>
          <p:nvPr/>
        </p:nvSpPr>
        <p:spPr>
          <a:xfrm>
            <a:off x="228600" y="5554133"/>
            <a:ext cx="10906665" cy="1200329"/>
          </a:xfrm>
          <a:prstGeom prst="rect">
            <a:avLst/>
          </a:prstGeom>
          <a:noFill/>
        </p:spPr>
        <p:txBody>
          <a:bodyPr wrap="square" rtlCol="0">
            <a:spAutoFit/>
          </a:bodyPr>
          <a:lstStyle/>
          <a:p>
            <a:r>
              <a:rPr lang="en-US" dirty="0">
                <a:solidFill>
                  <a:srgbClr val="454D54"/>
                </a:solidFill>
              </a:rPr>
              <a:t>Please refer to </a:t>
            </a:r>
            <a:r>
              <a:rPr lang="en-US" i="1" dirty="0">
                <a:solidFill>
                  <a:srgbClr val="454D54"/>
                </a:solidFill>
              </a:rPr>
              <a:t>Guidelines for Identifying Students with</a:t>
            </a:r>
            <a:br>
              <a:rPr lang="en-US" i="1" dirty="0">
                <a:solidFill>
                  <a:srgbClr val="454D54"/>
                </a:solidFill>
              </a:rPr>
            </a:br>
            <a:r>
              <a:rPr lang="en-US" i="1" dirty="0">
                <a:solidFill>
                  <a:srgbClr val="454D54"/>
                </a:solidFill>
              </a:rPr>
              <a:t>Specific Learning Disabilities. </a:t>
            </a:r>
            <a:r>
              <a:rPr lang="en-US" dirty="0">
                <a:solidFill>
                  <a:srgbClr val="454D54"/>
                </a:solidFill>
              </a:rPr>
              <a:t>(CDE, 2008) or </a:t>
            </a:r>
            <a:r>
              <a:rPr lang="en-US" i="1" dirty="0">
                <a:solidFill>
                  <a:srgbClr val="454D54"/>
                </a:solidFill>
              </a:rPr>
              <a:t>Guidelines for Determining Eligibility </a:t>
            </a:r>
            <a:r>
              <a:rPr lang="en-US" i="1" dirty="0" smtClean="0">
                <a:solidFill>
                  <a:srgbClr val="454D54"/>
                </a:solidFill>
              </a:rPr>
              <a:t>for</a:t>
            </a:r>
          </a:p>
          <a:p>
            <a:r>
              <a:rPr lang="en-US" i="1" dirty="0" smtClean="0">
                <a:solidFill>
                  <a:srgbClr val="454D54"/>
                </a:solidFill>
              </a:rPr>
              <a:t> </a:t>
            </a:r>
            <a:r>
              <a:rPr lang="en-US" i="1" dirty="0">
                <a:solidFill>
                  <a:srgbClr val="454D54"/>
                </a:solidFill>
              </a:rPr>
              <a:t>Special Education </a:t>
            </a:r>
            <a:r>
              <a:rPr lang="en-US" i="1" dirty="0" smtClean="0">
                <a:solidFill>
                  <a:srgbClr val="454D54"/>
                </a:solidFill>
              </a:rPr>
              <a:t>for Students </a:t>
            </a:r>
            <a:r>
              <a:rPr lang="en-US" i="1" dirty="0">
                <a:solidFill>
                  <a:srgbClr val="454D54"/>
                </a:solidFill>
              </a:rPr>
              <a:t>with Serious Emotional Disability </a:t>
            </a:r>
            <a:r>
              <a:rPr lang="en-US" dirty="0">
                <a:solidFill>
                  <a:srgbClr val="454D54"/>
                </a:solidFill>
              </a:rPr>
              <a:t>(CDE, 2013).</a:t>
            </a:r>
            <a:r>
              <a:rPr lang="en-US" i="1" dirty="0">
                <a:solidFill>
                  <a:srgbClr val="454D54"/>
                </a:solidFill>
              </a:rPr>
              <a:t> </a:t>
            </a:r>
            <a:r>
              <a:rPr lang="en-US" i="1" dirty="0">
                <a:solidFill>
                  <a:srgbClr val="785F55"/>
                </a:solidFill>
              </a:rPr>
              <a:t>                                        </a:t>
            </a:r>
            <a:endParaRPr lang="en-US" dirty="0">
              <a:solidFill>
                <a:srgbClr val="785F55"/>
              </a:solidFill>
            </a:endParaRPr>
          </a:p>
          <a:p>
            <a:endParaRPr lang="en-US" dirty="0"/>
          </a:p>
        </p:txBody>
      </p:sp>
    </p:spTree>
    <p:extLst>
      <p:ext uri="{BB962C8B-B14F-4D97-AF65-F5344CB8AC3E}">
        <p14:creationId xmlns:p14="http://schemas.microsoft.com/office/powerpoint/2010/main" val="301479235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873" name="Object 2"/>
          <p:cNvGraphicFramePr>
            <a:graphicFrameLocks noGrp="1"/>
          </p:cNvGraphicFramePr>
          <p:nvPr>
            <p:ph idx="1"/>
            <p:extLst>
              <p:ext uri="{D42A27DB-BD31-4B8C-83A1-F6EECF244321}">
                <p14:modId xmlns:p14="http://schemas.microsoft.com/office/powerpoint/2010/main" val="1282186875"/>
              </p:ext>
            </p:extLst>
          </p:nvPr>
        </p:nvGraphicFramePr>
        <p:xfrm>
          <a:off x="990600" y="1752600"/>
          <a:ext cx="7386637" cy="3887351"/>
        </p:xfrm>
        <a:graphic>
          <a:graphicData uri="http://schemas.openxmlformats.org/presentationml/2006/ole">
            <mc:AlternateContent xmlns:mc="http://schemas.openxmlformats.org/markup-compatibility/2006">
              <mc:Choice xmlns:v="urn:schemas-microsoft-com:vml" Requires="v">
                <p:oleObj spid="_x0000_s3206" name="Worksheet" r:id="rId4" imgW="5270500" imgH="2832100" progId="Excel.Sheet.8">
                  <p:embed/>
                </p:oleObj>
              </mc:Choice>
              <mc:Fallback>
                <p:oleObj name="Worksheet" r:id="rId4" imgW="5270500" imgH="283210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752600"/>
                        <a:ext cx="7386637" cy="3887351"/>
                      </a:xfrm>
                      <a:prstGeom prst="rect">
                        <a:avLst/>
                      </a:prstGeom>
                      <a:noFill/>
                      <a:ln>
                        <a:noFill/>
                      </a:ln>
                      <a:effectLst/>
                      <a:extLst/>
                    </p:spPr>
                  </p:pic>
                </p:oleObj>
              </mc:Fallback>
            </mc:AlternateContent>
          </a:graphicData>
        </a:graphic>
      </p:graphicFrame>
      <p:sp>
        <p:nvSpPr>
          <p:cNvPr id="207874" name="Rectangle 3"/>
          <p:cNvSpPr>
            <a:spLocks noGrp="1" noChangeArrowheads="1"/>
          </p:cNvSpPr>
          <p:nvPr>
            <p:ph type="title"/>
          </p:nvPr>
        </p:nvSpPr>
        <p:spPr bwMode="auto">
          <a:xfrm>
            <a:off x="381000" y="304800"/>
            <a:ext cx="8382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dirty="0">
                <a:solidFill>
                  <a:srgbClr val="FFFFFF"/>
                </a:solidFill>
                <a:latin typeface="Museo"/>
                <a:ea typeface="ＭＳ Ｐゴシック" charset="0"/>
                <a:cs typeface="Museo"/>
              </a:rPr>
              <a:t>Insufficient Progress With Intense Intervention</a:t>
            </a:r>
            <a:r>
              <a:rPr lang="en-US" sz="3200" dirty="0">
                <a:solidFill>
                  <a:srgbClr val="EFE7D5"/>
                </a:solidFill>
                <a:latin typeface="Museo"/>
                <a:ea typeface="ＭＳ Ｐゴシック" charset="0"/>
                <a:cs typeface="Museo"/>
              </a:rPr>
              <a:t>  </a:t>
            </a:r>
          </a:p>
        </p:txBody>
      </p:sp>
      <p:sp>
        <p:nvSpPr>
          <p:cNvPr id="207875" name="Rectangle 5"/>
          <p:cNvSpPr>
            <a:spLocks noChangeArrowheads="1"/>
          </p:cNvSpPr>
          <p:nvPr/>
        </p:nvSpPr>
        <p:spPr bwMode="auto">
          <a:xfrm>
            <a:off x="0" y="5639951"/>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smtClean="0">
                <a:solidFill>
                  <a:srgbClr val="454D54"/>
                </a:solidFill>
              </a:rPr>
              <a:t>Possible </a:t>
            </a:r>
            <a:r>
              <a:rPr lang="en-US" dirty="0">
                <a:solidFill>
                  <a:srgbClr val="454D54"/>
                </a:solidFill>
              </a:rPr>
              <a:t>SPED Referral/Determination or More </a:t>
            </a:r>
            <a:r>
              <a:rPr lang="en-US" dirty="0" smtClean="0">
                <a:solidFill>
                  <a:srgbClr val="454D54"/>
                </a:solidFill>
              </a:rPr>
              <a:t>Intervention</a:t>
            </a:r>
            <a:r>
              <a:rPr lang="en-US" sz="2400" dirty="0">
                <a:solidFill>
                  <a:srgbClr val="454D54"/>
                </a:solidFill>
              </a:rPr>
              <a:t> </a:t>
            </a:r>
            <a:r>
              <a:rPr lang="en-US" sz="2400" dirty="0" smtClean="0">
                <a:solidFill>
                  <a:srgbClr val="454D54"/>
                </a:solidFill>
              </a:rPr>
              <a:t/>
            </a:r>
            <a:br>
              <a:rPr lang="en-US" sz="2400" dirty="0" smtClean="0">
                <a:solidFill>
                  <a:srgbClr val="454D54"/>
                </a:solidFill>
              </a:rPr>
            </a:br>
            <a:r>
              <a:rPr lang="en-US" sz="1400" dirty="0" smtClean="0">
                <a:solidFill>
                  <a:srgbClr val="454D54"/>
                </a:solidFill>
              </a:rPr>
              <a:t>Please </a:t>
            </a:r>
            <a:r>
              <a:rPr lang="en-US" sz="1400" dirty="0">
                <a:solidFill>
                  <a:srgbClr val="454D54"/>
                </a:solidFill>
              </a:rPr>
              <a:t>refer to </a:t>
            </a:r>
            <a:r>
              <a:rPr lang="en-US" sz="1400" i="1" dirty="0">
                <a:solidFill>
                  <a:srgbClr val="454D54"/>
                </a:solidFill>
              </a:rPr>
              <a:t>Guidelines for Identifying Students </a:t>
            </a:r>
            <a:r>
              <a:rPr lang="en-US" sz="1400" i="1" dirty="0" smtClean="0">
                <a:solidFill>
                  <a:srgbClr val="454D54"/>
                </a:solidFill>
              </a:rPr>
              <a:t>with</a:t>
            </a:r>
            <a:br>
              <a:rPr lang="en-US" sz="1400" i="1" dirty="0" smtClean="0">
                <a:solidFill>
                  <a:srgbClr val="454D54"/>
                </a:solidFill>
              </a:rPr>
            </a:br>
            <a:r>
              <a:rPr lang="en-US" sz="1400" i="1" dirty="0" smtClean="0">
                <a:solidFill>
                  <a:srgbClr val="454D54"/>
                </a:solidFill>
              </a:rPr>
              <a:t>Specific </a:t>
            </a:r>
            <a:r>
              <a:rPr lang="en-US" sz="1400" i="1" dirty="0">
                <a:solidFill>
                  <a:srgbClr val="454D54"/>
                </a:solidFill>
              </a:rPr>
              <a:t>Learning Disabilities. </a:t>
            </a:r>
            <a:r>
              <a:rPr lang="en-US" sz="1400" dirty="0">
                <a:solidFill>
                  <a:srgbClr val="454D54"/>
                </a:solidFill>
              </a:rPr>
              <a:t>(CDE, </a:t>
            </a:r>
            <a:r>
              <a:rPr lang="en-US" sz="1400" dirty="0" smtClean="0">
                <a:solidFill>
                  <a:srgbClr val="454D54"/>
                </a:solidFill>
              </a:rPr>
              <a:t>2008) or </a:t>
            </a:r>
            <a:r>
              <a:rPr lang="en-US" sz="1400" i="1" dirty="0" smtClean="0">
                <a:solidFill>
                  <a:srgbClr val="454D54"/>
                </a:solidFill>
              </a:rPr>
              <a:t>Guidelines for Determining Eligibility for Special Education for</a:t>
            </a:r>
          </a:p>
          <a:p>
            <a:r>
              <a:rPr lang="en-US" sz="1400" i="1" dirty="0" smtClean="0">
                <a:solidFill>
                  <a:srgbClr val="454D54"/>
                </a:solidFill>
              </a:rPr>
              <a:t>Students with Serious Emotional Disability </a:t>
            </a:r>
            <a:r>
              <a:rPr lang="en-US" sz="1400" dirty="0" smtClean="0">
                <a:solidFill>
                  <a:srgbClr val="454D54"/>
                </a:solidFill>
              </a:rPr>
              <a:t>(CDE, 2013).</a:t>
            </a:r>
            <a:r>
              <a:rPr lang="en-US" sz="1400" i="1" dirty="0" smtClean="0">
                <a:solidFill>
                  <a:srgbClr val="454D54"/>
                </a:solidFill>
              </a:rPr>
              <a:t>  </a:t>
            </a:r>
            <a:r>
              <a:rPr lang="en-US" sz="1400" i="1" dirty="0" smtClean="0">
                <a:solidFill>
                  <a:srgbClr val="785F55"/>
                </a:solidFill>
              </a:rPr>
              <a:t>                                       </a:t>
            </a:r>
            <a:endParaRPr lang="en-US" sz="1400" dirty="0">
              <a:solidFill>
                <a:srgbClr val="785F55"/>
              </a:solidFill>
            </a:endParaRPr>
          </a:p>
        </p:txBody>
      </p:sp>
    </p:spTree>
    <p:extLst>
      <p:ext uri="{BB962C8B-B14F-4D97-AF65-F5344CB8AC3E}">
        <p14:creationId xmlns:p14="http://schemas.microsoft.com/office/powerpoint/2010/main" val="22608060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bwMode="auto">
          <a:xfrm>
            <a:off x="838200" y="381000"/>
            <a:ext cx="7543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dirty="0">
                <a:solidFill>
                  <a:srgbClr val="FFFFFF"/>
                </a:solidFill>
                <a:latin typeface="Museo"/>
                <a:ea typeface="ＭＳ Ｐゴシック" charset="0"/>
                <a:cs typeface="Museo"/>
              </a:rPr>
              <a:t>Special Education Referral Process</a:t>
            </a:r>
          </a:p>
        </p:txBody>
      </p:sp>
      <p:sp>
        <p:nvSpPr>
          <p:cNvPr id="209922" name="Rectangle 3"/>
          <p:cNvSpPr>
            <a:spLocks noGrp="1" noChangeArrowheads="1"/>
          </p:cNvSpPr>
          <p:nvPr>
            <p:ph type="body" idx="1"/>
          </p:nvPr>
        </p:nvSpPr>
        <p:spPr bwMode="auto">
          <a:xfrm>
            <a:off x="685800" y="1600200"/>
            <a:ext cx="80010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80000"/>
              </a:lnSpc>
            </a:pPr>
            <a:r>
              <a:rPr lang="en-US" sz="2400" dirty="0">
                <a:latin typeface="+mj-lt"/>
                <a:ea typeface="ＭＳ Ｐゴシック" charset="0"/>
                <a:cs typeface="ＭＳ Ｐゴシック" charset="0"/>
              </a:rPr>
              <a:t>Referral when a disability is suspected made by</a:t>
            </a:r>
          </a:p>
          <a:p>
            <a:pPr lvl="1" eaLnBrk="1" hangingPunct="1">
              <a:lnSpc>
                <a:spcPct val="80000"/>
              </a:lnSpc>
            </a:pPr>
            <a:r>
              <a:rPr lang="en-US" sz="2400" dirty="0" smtClean="0">
                <a:latin typeface="+mj-lt"/>
                <a:ea typeface="ＭＳ Ｐゴシック" charset="0"/>
              </a:rPr>
              <a:t>Problem solving </a:t>
            </a:r>
            <a:r>
              <a:rPr lang="en-US" sz="2400" dirty="0">
                <a:latin typeface="+mj-lt"/>
                <a:ea typeface="ＭＳ Ｐゴシック" charset="0"/>
              </a:rPr>
              <a:t>team (including </a:t>
            </a:r>
            <a:r>
              <a:rPr lang="en-US" sz="2400" dirty="0" smtClean="0">
                <a:latin typeface="+mj-lt"/>
                <a:ea typeface="ＭＳ Ｐゴシック" charset="0"/>
              </a:rPr>
              <a:t>family)</a:t>
            </a:r>
            <a:endParaRPr lang="en-US" sz="2400" dirty="0">
              <a:latin typeface="+mj-lt"/>
              <a:ea typeface="ＭＳ Ｐゴシック" charset="0"/>
            </a:endParaRPr>
          </a:p>
          <a:p>
            <a:pPr lvl="1" eaLnBrk="1" hangingPunct="1">
              <a:lnSpc>
                <a:spcPct val="80000"/>
              </a:lnSpc>
            </a:pPr>
            <a:r>
              <a:rPr lang="en-US" sz="2400" dirty="0" smtClean="0">
                <a:latin typeface="+mj-lt"/>
                <a:ea typeface="ＭＳ Ｐゴシック" charset="0"/>
              </a:rPr>
              <a:t>Family</a:t>
            </a:r>
          </a:p>
          <a:p>
            <a:pPr lvl="1" eaLnBrk="1" hangingPunct="1">
              <a:lnSpc>
                <a:spcPct val="80000"/>
              </a:lnSpc>
            </a:pPr>
            <a:r>
              <a:rPr lang="en-US" sz="2400" dirty="0" smtClean="0">
                <a:latin typeface="+mj-lt"/>
                <a:ea typeface="ＭＳ Ｐゴシック" charset="0"/>
              </a:rPr>
              <a:t>Other</a:t>
            </a:r>
            <a:endParaRPr lang="en-US" sz="2400" dirty="0">
              <a:latin typeface="+mj-lt"/>
              <a:ea typeface="ＭＳ Ｐゴシック" charset="0"/>
            </a:endParaRPr>
          </a:p>
          <a:p>
            <a:pPr eaLnBrk="1" hangingPunct="1">
              <a:lnSpc>
                <a:spcPct val="80000"/>
              </a:lnSpc>
            </a:pPr>
            <a:r>
              <a:rPr lang="en-US" sz="2400" dirty="0">
                <a:latin typeface="+mj-lt"/>
                <a:ea typeface="ＭＳ Ｐゴシック" charset="0"/>
                <a:cs typeface="ＭＳ Ｐゴシック" charset="0"/>
              </a:rPr>
              <a:t>Inform parent of intent to refer (if not involved in decision)</a:t>
            </a:r>
          </a:p>
          <a:p>
            <a:pPr eaLnBrk="1" hangingPunct="1">
              <a:lnSpc>
                <a:spcPct val="80000"/>
              </a:lnSpc>
            </a:pPr>
            <a:r>
              <a:rPr lang="en-US" sz="2400" dirty="0">
                <a:latin typeface="+mj-lt"/>
                <a:ea typeface="ＭＳ Ｐゴシック" charset="0"/>
                <a:cs typeface="ＭＳ Ｐゴシック" charset="0"/>
              </a:rPr>
              <a:t>Review existing data (with disability criteria)</a:t>
            </a:r>
          </a:p>
          <a:p>
            <a:pPr eaLnBrk="1" hangingPunct="1">
              <a:lnSpc>
                <a:spcPct val="80000"/>
              </a:lnSpc>
            </a:pPr>
            <a:r>
              <a:rPr lang="en-US" sz="2400" dirty="0">
                <a:latin typeface="+mj-lt"/>
                <a:ea typeface="ＭＳ Ｐゴシック" charset="0"/>
                <a:cs typeface="ＭＳ Ｐゴシック" charset="0"/>
              </a:rPr>
              <a:t>Obtain informed parental consent </a:t>
            </a:r>
            <a:r>
              <a:rPr lang="en-US" sz="2400" dirty="0" smtClean="0">
                <a:latin typeface="+mj-lt"/>
                <a:ea typeface="ＭＳ Ｐゴシック" charset="0"/>
                <a:cs typeface="ＭＳ Ｐゴシック" charset="0"/>
              </a:rPr>
              <a:t>and </a:t>
            </a:r>
            <a:r>
              <a:rPr lang="en-US" sz="2400" dirty="0">
                <a:latin typeface="+mj-lt"/>
                <a:ea typeface="ＭＳ Ｐゴシック" charset="0"/>
                <a:cs typeface="ＭＳ Ｐゴシック" charset="0"/>
              </a:rPr>
              <a:t>provide and explain </a:t>
            </a:r>
            <a:r>
              <a:rPr lang="en-US" sz="2400" dirty="0" smtClean="0">
                <a:latin typeface="+mj-lt"/>
                <a:ea typeface="ＭＳ Ｐゴシック" charset="0"/>
                <a:cs typeface="ＭＳ Ｐゴシック" charset="0"/>
              </a:rPr>
              <a:t>procedural safeguards (parent </a:t>
            </a:r>
            <a:r>
              <a:rPr lang="en-US" dirty="0">
                <a:latin typeface="+mj-lt"/>
                <a:ea typeface="ＭＳ Ｐゴシック" charset="0"/>
                <a:cs typeface="ＭＳ Ｐゴシック" charset="0"/>
              </a:rPr>
              <a:t>r</a:t>
            </a:r>
            <a:r>
              <a:rPr lang="en-US" sz="2400" dirty="0" smtClean="0">
                <a:latin typeface="+mj-lt"/>
                <a:ea typeface="ＭＳ Ｐゴシック" charset="0"/>
                <a:cs typeface="ＭＳ Ｐゴシック" charset="0"/>
              </a:rPr>
              <a:t>ights).</a:t>
            </a:r>
            <a:endParaRPr lang="en-US" sz="2400" dirty="0">
              <a:latin typeface="+mj-lt"/>
              <a:ea typeface="ＭＳ Ｐゴシック" charset="0"/>
              <a:cs typeface="ＭＳ Ｐゴシック" charset="0"/>
            </a:endParaRPr>
          </a:p>
          <a:p>
            <a:pPr eaLnBrk="1" hangingPunct="1">
              <a:lnSpc>
                <a:spcPct val="80000"/>
              </a:lnSpc>
            </a:pPr>
            <a:r>
              <a:rPr lang="en-US" sz="2400" dirty="0">
                <a:latin typeface="+mj-lt"/>
                <a:ea typeface="ＭＳ Ｐゴシック" charset="0"/>
                <a:cs typeface="ＭＳ Ｐゴシック" charset="0"/>
              </a:rPr>
              <a:t>Develop evaluation plan with </a:t>
            </a:r>
            <a:r>
              <a:rPr lang="en-US" dirty="0" smtClean="0">
                <a:latin typeface="+mj-lt"/>
                <a:ea typeface="ＭＳ Ｐゴシック" charset="0"/>
                <a:cs typeface="ＭＳ Ｐゴシック" charset="0"/>
              </a:rPr>
              <a:t>family</a:t>
            </a:r>
            <a:r>
              <a:rPr lang="en-US" sz="2400" dirty="0" smtClean="0">
                <a:latin typeface="+mj-lt"/>
                <a:ea typeface="ＭＳ Ｐゴシック" charset="0"/>
                <a:cs typeface="ＭＳ Ｐゴシック" charset="0"/>
              </a:rPr>
              <a:t> </a:t>
            </a:r>
            <a:r>
              <a:rPr lang="en-US" sz="2400" dirty="0">
                <a:latin typeface="+mj-lt"/>
                <a:ea typeface="ＭＳ Ｐゴシック" charset="0"/>
                <a:cs typeface="ＭＳ Ｐゴシック" charset="0"/>
              </a:rPr>
              <a:t>input</a:t>
            </a:r>
          </a:p>
          <a:p>
            <a:pPr eaLnBrk="1" hangingPunct="1">
              <a:lnSpc>
                <a:spcPct val="80000"/>
              </a:lnSpc>
            </a:pPr>
            <a:r>
              <a:rPr lang="en-US" sz="2400" dirty="0">
                <a:latin typeface="+mj-lt"/>
                <a:ea typeface="ＭＳ Ｐゴシック" charset="0"/>
                <a:cs typeface="ＭＳ Ｐゴシック" charset="0"/>
              </a:rPr>
              <a:t>Multidisciplinary team, including </a:t>
            </a:r>
            <a:r>
              <a:rPr lang="en-US" dirty="0" smtClean="0">
                <a:latin typeface="+mj-lt"/>
                <a:ea typeface="ＭＳ Ｐゴシック" charset="0"/>
                <a:cs typeface="ＭＳ Ｐゴシック" charset="0"/>
              </a:rPr>
              <a:t>families</a:t>
            </a:r>
            <a:r>
              <a:rPr lang="en-US" sz="2400" dirty="0" smtClean="0">
                <a:latin typeface="+mj-lt"/>
                <a:ea typeface="ＭＳ Ｐゴシック" charset="0"/>
                <a:cs typeface="ＭＳ Ｐゴシック" charset="0"/>
              </a:rPr>
              <a:t> </a:t>
            </a:r>
            <a:r>
              <a:rPr lang="en-US" sz="2400" dirty="0">
                <a:latin typeface="+mj-lt"/>
                <a:ea typeface="ＭＳ Ｐゴシック" charset="0"/>
                <a:cs typeface="ＭＳ Ｐゴシック" charset="0"/>
              </a:rPr>
              <a:t>and classroom teachers, reviews data and criteria; decides whether eligibility criteria for a disability are met. </a:t>
            </a:r>
            <a:endParaRPr lang="en-US" sz="2000" dirty="0">
              <a:latin typeface="+mj-lt"/>
              <a:ea typeface="ＭＳ Ｐゴシック" charset="0"/>
              <a:cs typeface="ＭＳ Ｐゴシック" charset="0"/>
            </a:endParaRPr>
          </a:p>
          <a:p>
            <a:pPr eaLnBrk="1" hangingPunct="1">
              <a:buFont typeface="Wingdings 2" charset="0"/>
              <a:buNone/>
            </a:pPr>
            <a:r>
              <a:rPr lang="en-US" sz="1600" b="0" dirty="0" smtClean="0">
                <a:latin typeface="+mj-lt"/>
                <a:ea typeface="ＭＳ Ｐゴシック" charset="0"/>
                <a:cs typeface="ＭＳ Ｐゴシック" charset="0"/>
              </a:rPr>
              <a:t>*Please </a:t>
            </a:r>
            <a:r>
              <a:rPr lang="en-US" sz="1600" b="0" dirty="0">
                <a:latin typeface="+mj-lt"/>
                <a:ea typeface="ＭＳ Ｐゴシック" charset="0"/>
                <a:cs typeface="ＭＳ Ｐゴシック" charset="0"/>
              </a:rPr>
              <a:t>refer to </a:t>
            </a:r>
            <a:r>
              <a:rPr lang="en-US" sz="1600" b="0" i="1" dirty="0">
                <a:latin typeface="+mj-lt"/>
                <a:ea typeface="ＭＳ Ｐゴシック" charset="0"/>
                <a:cs typeface="ＭＳ Ｐゴシック" charset="0"/>
              </a:rPr>
              <a:t>Guidelines for Identifying </a:t>
            </a:r>
            <a:r>
              <a:rPr lang="en-US" sz="1600" b="0" i="1" dirty="0" smtClean="0">
                <a:latin typeface="+mj-lt"/>
                <a:ea typeface="ＭＳ Ｐゴシック" charset="0"/>
                <a:cs typeface="ＭＳ Ｐゴシック" charset="0"/>
              </a:rPr>
              <a:t>Students </a:t>
            </a:r>
            <a:br>
              <a:rPr lang="en-US" sz="1600" b="0" i="1" dirty="0" smtClean="0">
                <a:latin typeface="+mj-lt"/>
                <a:ea typeface="ＭＳ Ｐゴシック" charset="0"/>
                <a:cs typeface="ＭＳ Ｐゴシック" charset="0"/>
              </a:rPr>
            </a:br>
            <a:r>
              <a:rPr lang="en-US" sz="1600" b="0" i="1" dirty="0" smtClean="0">
                <a:latin typeface="+mj-lt"/>
                <a:ea typeface="ＭＳ Ｐゴシック" charset="0"/>
                <a:cs typeface="ＭＳ Ｐゴシック" charset="0"/>
              </a:rPr>
              <a:t>with </a:t>
            </a:r>
            <a:r>
              <a:rPr lang="en-US" sz="1600" b="0" i="1" dirty="0">
                <a:latin typeface="+mj-lt"/>
                <a:ea typeface="ＭＳ Ｐゴシック" charset="0"/>
                <a:cs typeface="ＭＳ Ｐゴシック" charset="0"/>
              </a:rPr>
              <a:t>Specific Learning Disabilities. </a:t>
            </a:r>
            <a:r>
              <a:rPr lang="en-US" sz="1600" b="0" dirty="0">
                <a:latin typeface="+mj-lt"/>
                <a:ea typeface="ＭＳ Ｐゴシック" charset="0"/>
                <a:cs typeface="ＭＳ Ｐゴシック" charset="0"/>
              </a:rPr>
              <a:t>(CDE, 2008a</a:t>
            </a:r>
            <a:r>
              <a:rPr lang="en-US" sz="1600" b="0" dirty="0" smtClean="0">
                <a:latin typeface="+mj-lt"/>
                <a:ea typeface="ＭＳ Ｐゴシック" charset="0"/>
                <a:cs typeface="ＭＳ Ｐゴシック" charset="0"/>
              </a:rPr>
              <a:t>) and </a:t>
            </a:r>
            <a:r>
              <a:rPr lang="en-US" sz="1600" b="0" i="1" dirty="0" smtClean="0">
                <a:latin typeface="+mj-lt"/>
                <a:ea typeface="ＭＳ Ｐゴシック" charset="0"/>
                <a:cs typeface="ＭＳ Ｐゴシック" charset="0"/>
              </a:rPr>
              <a:t>Guidelines for Determining            Eligibility for Special Education for Students with Serious Emotional Disability                              (CDE, 2013)</a:t>
            </a:r>
            <a:endParaRPr lang="en-US" sz="1600" b="0" dirty="0">
              <a:latin typeface="+mj-lt"/>
              <a:ea typeface="ＭＳ Ｐゴシック" charset="0"/>
              <a:cs typeface="ＭＳ Ｐゴシック" charset="0"/>
            </a:endParaRPr>
          </a:p>
        </p:txBody>
      </p:sp>
    </p:spTree>
    <p:extLst>
      <p:ext uri="{BB962C8B-B14F-4D97-AF65-F5344CB8AC3E}">
        <p14:creationId xmlns:p14="http://schemas.microsoft.com/office/powerpoint/2010/main" val="101389919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determining if a child has a specific learning disability, there must be documentation that the families were notified about: </a:t>
            </a:r>
          </a:p>
          <a:p>
            <a:pPr marL="320040" lvl="1" indent="0">
              <a:buNone/>
            </a:pPr>
            <a:endParaRPr lang="en-US" dirty="0"/>
          </a:p>
          <a:p>
            <a:pPr marL="662940" lvl="1" indent="-342900"/>
            <a:r>
              <a:rPr lang="en-US" dirty="0" smtClean="0"/>
              <a:t>The state’s policies regarding the amount/nature of student performance data collected and general education services provided.</a:t>
            </a:r>
          </a:p>
          <a:p>
            <a:pPr marL="662940" lvl="1" indent="-342900"/>
            <a:r>
              <a:rPr lang="en-US" dirty="0" smtClean="0"/>
              <a:t>Strategies for increasing the student’s rate of learning</a:t>
            </a:r>
          </a:p>
          <a:p>
            <a:pPr marL="662940" lvl="1" indent="-342900"/>
            <a:r>
              <a:rPr lang="en-US" dirty="0" smtClean="0"/>
              <a:t>Results of repeated assessments of student’s progress.</a:t>
            </a:r>
          </a:p>
          <a:p>
            <a:pPr marL="662940" lvl="1" indent="-342900"/>
            <a:endParaRPr lang="en-US" sz="2000" dirty="0" smtClean="0"/>
          </a:p>
          <a:p>
            <a:pPr marL="662940" lvl="1" indent="-342900"/>
            <a:endParaRPr lang="en-US" sz="2000" dirty="0"/>
          </a:p>
          <a:p>
            <a:pPr marL="320040" lvl="1" indent="0">
              <a:buNone/>
            </a:pPr>
            <a:endParaRPr lang="en-US" sz="2000" dirty="0"/>
          </a:p>
          <a:p>
            <a:pPr marL="320040" lvl="1" indent="0">
              <a:buNone/>
            </a:pPr>
            <a:r>
              <a:rPr lang="en-US" sz="1600" dirty="0" smtClean="0"/>
              <a:t>(United States Department of Education, 2006)</a:t>
            </a:r>
          </a:p>
        </p:txBody>
      </p:sp>
      <p:sp>
        <p:nvSpPr>
          <p:cNvPr id="3" name="Title 2"/>
          <p:cNvSpPr>
            <a:spLocks noGrp="1"/>
          </p:cNvSpPr>
          <p:nvPr>
            <p:ph type="title"/>
          </p:nvPr>
        </p:nvSpPr>
        <p:spPr/>
        <p:txBody>
          <a:bodyPr/>
          <a:lstStyle/>
          <a:p>
            <a:r>
              <a:rPr lang="en-US" dirty="0" smtClean="0">
                <a:solidFill>
                  <a:srgbClr val="FFFFFF"/>
                </a:solidFill>
              </a:rPr>
              <a:t>SLD Documentation for Families</a:t>
            </a:r>
            <a:endParaRPr lang="en-US" dirty="0">
              <a:solidFill>
                <a:srgbClr val="FFFFFF"/>
              </a:solidFill>
            </a:endParaRPr>
          </a:p>
        </p:txBody>
      </p:sp>
    </p:spTree>
    <p:extLst>
      <p:ext uri="{BB962C8B-B14F-4D97-AF65-F5344CB8AC3E}">
        <p14:creationId xmlns:p14="http://schemas.microsoft.com/office/powerpoint/2010/main" val="37868145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bwMode="auto">
          <a:xfrm>
            <a:off x="0" y="324556"/>
            <a:ext cx="9144000" cy="1351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dirty="0" smtClean="0">
                <a:ea typeface="ＭＳ Ｐゴシック" pitchFamily="34" charset="-128"/>
              </a:rPr>
              <a:t>Closing the FSCP </a:t>
            </a:r>
            <a:br>
              <a:rPr lang="en-US" dirty="0" smtClean="0">
                <a:ea typeface="ＭＳ Ｐゴシック" pitchFamily="34" charset="-128"/>
              </a:rPr>
            </a:br>
            <a:r>
              <a:rPr lang="en-US" dirty="0" smtClean="0">
                <a:ea typeface="ＭＳ Ｐゴシック" pitchFamily="34" charset="-128"/>
              </a:rPr>
              <a:t>Implementation Gaps</a:t>
            </a:r>
          </a:p>
        </p:txBody>
      </p:sp>
      <p:sp>
        <p:nvSpPr>
          <p:cNvPr id="80898" name="Rectangle 3"/>
          <p:cNvSpPr>
            <a:spLocks noGrp="1" noChangeArrowheads="1"/>
          </p:cNvSpPr>
          <p:nvPr>
            <p:ph type="body" idx="1"/>
          </p:nvPr>
        </p:nvSpPr>
        <p:spPr bwMode="auto">
          <a:xfrm>
            <a:off x="914400" y="1676400"/>
            <a:ext cx="80010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150000"/>
              </a:lnSpc>
              <a:buFontTx/>
              <a:buNone/>
            </a:pPr>
            <a:r>
              <a:rPr lang="en-US" sz="2800" dirty="0" smtClean="0">
                <a:ea typeface="ＭＳ Ｐゴシック" pitchFamily="34" charset="-128"/>
              </a:rPr>
              <a:t>Research					Practice</a:t>
            </a:r>
          </a:p>
          <a:p>
            <a:pPr eaLnBrk="1" hangingPunct="1">
              <a:lnSpc>
                <a:spcPct val="150000"/>
              </a:lnSpc>
              <a:buFontTx/>
              <a:buNone/>
            </a:pPr>
            <a:r>
              <a:rPr lang="en-US" sz="2800" dirty="0" smtClean="0">
                <a:ea typeface="ＭＳ Ｐゴシック" pitchFamily="34" charset="-128"/>
              </a:rPr>
              <a:t>Belief						Practice</a:t>
            </a:r>
          </a:p>
          <a:p>
            <a:pPr eaLnBrk="1" hangingPunct="1">
              <a:lnSpc>
                <a:spcPct val="150000"/>
              </a:lnSpc>
              <a:buFontTx/>
              <a:buNone/>
            </a:pPr>
            <a:r>
              <a:rPr lang="en-US" sz="2800" dirty="0" smtClean="0">
                <a:ea typeface="ＭＳ Ｐゴシック" pitchFamily="34" charset="-128"/>
              </a:rPr>
              <a:t>Law						Practice</a:t>
            </a:r>
          </a:p>
          <a:p>
            <a:pPr eaLnBrk="1" hangingPunct="1">
              <a:lnSpc>
                <a:spcPct val="150000"/>
              </a:lnSpc>
              <a:buFontTx/>
              <a:buNone/>
            </a:pPr>
            <a:r>
              <a:rPr lang="en-US" sz="2800" dirty="0" smtClean="0">
                <a:ea typeface="ＭＳ Ｐゴシック" pitchFamily="34" charset="-128"/>
              </a:rPr>
              <a:t>Resources					Practice</a:t>
            </a:r>
          </a:p>
        </p:txBody>
      </p:sp>
      <p:pic>
        <p:nvPicPr>
          <p:cNvPr id="8089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6450" y="4719638"/>
            <a:ext cx="244475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a:cxnSpLocks noChangeShapeType="1"/>
          </p:cNvCxnSpPr>
          <p:nvPr/>
        </p:nvCxnSpPr>
        <p:spPr bwMode="auto">
          <a:xfrm>
            <a:off x="3505200" y="2057400"/>
            <a:ext cx="1981200" cy="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a:off x="3505200" y="2819400"/>
            <a:ext cx="1981200" cy="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a:off x="3505200" y="3581400"/>
            <a:ext cx="1981200" cy="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a:off x="3505200" y="4267200"/>
            <a:ext cx="1981200" cy="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987120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four of the following qualifiers shall be documented…</a:t>
            </a:r>
            <a:endParaRPr lang="en-US" dirty="0"/>
          </a:p>
          <a:p>
            <a:pPr marL="502920" indent="-457200">
              <a:buFont typeface="+mj-lt"/>
              <a:buAutoNum type="arabicPeriod"/>
            </a:pPr>
            <a:r>
              <a:rPr lang="en-US" sz="2000" b="0" dirty="0" smtClean="0"/>
              <a:t>A variety of instructional and/or behavioral interventions were implemented within general education, and the child remains unable to receive reasonable educational benefit from general education; </a:t>
            </a:r>
            <a:r>
              <a:rPr lang="en-US" sz="2000" dirty="0" smtClean="0"/>
              <a:t>and</a:t>
            </a:r>
            <a:endParaRPr lang="en-US" sz="2000" b="0" dirty="0" smtClean="0"/>
          </a:p>
          <a:p>
            <a:pPr marL="502920" indent="-457200">
              <a:buFont typeface="+mj-lt"/>
              <a:buAutoNum type="arabicPeriod"/>
            </a:pPr>
            <a:r>
              <a:rPr lang="en-US" sz="2000" b="0" dirty="0" smtClean="0"/>
              <a:t>Indicators of social/emotional dysfunction exist to a marked degree, that is, at a rate and intensity above the child’s peers, and outside the range of normal development expectations; </a:t>
            </a:r>
            <a:r>
              <a:rPr lang="en-US" sz="2000" dirty="0" smtClean="0"/>
              <a:t>and</a:t>
            </a:r>
          </a:p>
          <a:p>
            <a:pPr marL="502920" indent="-457200">
              <a:buFont typeface="+mj-lt"/>
              <a:buAutoNum type="arabicPeriod"/>
            </a:pPr>
            <a:r>
              <a:rPr lang="en-US" sz="2000" b="0" dirty="0" smtClean="0"/>
              <a:t>Indicators of social/emotional dysfunction are pervasive, and are observable in at least two different settings within the child’s environment. For children who are attending school, one of the environments must be school; </a:t>
            </a:r>
            <a:r>
              <a:rPr lang="en-US" sz="2000" dirty="0" smtClean="0"/>
              <a:t>and</a:t>
            </a:r>
          </a:p>
          <a:p>
            <a:pPr marL="502920" indent="-457200">
              <a:buFont typeface="+mj-lt"/>
              <a:buAutoNum type="arabicPeriod"/>
            </a:pPr>
            <a:r>
              <a:rPr lang="en-US" sz="2000" b="0" dirty="0" smtClean="0"/>
              <a:t>Indicators of social/emotional dysfunction have existed over a period of time and are not isolated incidents of transient, situational responses to stressors in the child’s environment. </a:t>
            </a:r>
          </a:p>
          <a:p>
            <a:pPr marL="45720" indent="0">
              <a:buNone/>
            </a:pPr>
            <a:r>
              <a:rPr lang="en-US" sz="1600" b="0" dirty="0" smtClean="0"/>
              <a:t>(Colorado Department of Education, 2013)</a:t>
            </a:r>
            <a:endParaRPr lang="en-US" sz="1600" b="0" dirty="0"/>
          </a:p>
        </p:txBody>
      </p:sp>
      <p:sp>
        <p:nvSpPr>
          <p:cNvPr id="3" name="Title 2"/>
          <p:cNvSpPr>
            <a:spLocks noGrp="1"/>
          </p:cNvSpPr>
          <p:nvPr>
            <p:ph type="title"/>
          </p:nvPr>
        </p:nvSpPr>
        <p:spPr>
          <a:xfrm>
            <a:off x="0" y="0"/>
            <a:ext cx="9144000" cy="1591734"/>
          </a:xfrm>
        </p:spPr>
        <p:txBody>
          <a:bodyPr/>
          <a:lstStyle/>
          <a:p>
            <a:r>
              <a:rPr lang="en-US" dirty="0" smtClean="0">
                <a:solidFill>
                  <a:srgbClr val="EDEBE4"/>
                </a:solidFill>
              </a:rPr>
              <a:t> </a:t>
            </a:r>
            <a:r>
              <a:rPr lang="en-US" sz="3200" dirty="0" smtClean="0">
                <a:solidFill>
                  <a:srgbClr val="FFFFFF"/>
                </a:solidFill>
              </a:rPr>
              <a:t>SED Criteria: Family and Team Input Needed </a:t>
            </a:r>
            <a:br>
              <a:rPr lang="en-US" sz="3200" dirty="0" smtClean="0">
                <a:solidFill>
                  <a:srgbClr val="FFFFFF"/>
                </a:solidFill>
              </a:rPr>
            </a:br>
            <a:r>
              <a:rPr lang="en-US" sz="1800" dirty="0" smtClean="0">
                <a:solidFill>
                  <a:srgbClr val="FFFFFF"/>
                </a:solidFill>
              </a:rPr>
              <a:t>(Possibly Determined Through MTSS Individualized Problem Solving)</a:t>
            </a:r>
            <a:endParaRPr lang="en-US" sz="1800" dirty="0">
              <a:solidFill>
                <a:srgbClr val="FFFFFF"/>
              </a:solidFill>
            </a:endParaRPr>
          </a:p>
        </p:txBody>
      </p:sp>
    </p:spTree>
    <p:extLst>
      <p:ext uri="{BB962C8B-B14F-4D97-AF65-F5344CB8AC3E}">
        <p14:creationId xmlns:p14="http://schemas.microsoft.com/office/powerpoint/2010/main" val="313620346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138929"/>
          </a:xfrm>
        </p:spPr>
        <p:txBody>
          <a:bodyPr/>
          <a:lstStyle/>
          <a:p>
            <a:pPr marL="45720" indent="0" algn="ctr">
              <a:buNone/>
            </a:pPr>
            <a:endParaRPr lang="en-US" altLang="ja-JP" b="0" dirty="0" smtClean="0"/>
          </a:p>
          <a:p>
            <a:pPr marL="45720" indent="0" algn="ctr">
              <a:buNone/>
            </a:pPr>
            <a:endParaRPr lang="en-US" altLang="ja-JP" b="0" dirty="0"/>
          </a:p>
          <a:p>
            <a:pPr marL="45720" indent="0" algn="ctr">
              <a:buNone/>
            </a:pPr>
            <a:endParaRPr lang="en-US" altLang="ja-JP" b="0" dirty="0" smtClean="0"/>
          </a:p>
          <a:p>
            <a:pPr marL="45720" indent="0" algn="ctr">
              <a:buNone/>
            </a:pPr>
            <a:endParaRPr lang="en-US" altLang="ja-JP" b="0" dirty="0"/>
          </a:p>
          <a:p>
            <a:pPr marL="45720" indent="0" algn="ctr">
              <a:buNone/>
            </a:pPr>
            <a:endParaRPr lang="en-US" altLang="ja-JP" b="0" dirty="0" smtClean="0"/>
          </a:p>
          <a:p>
            <a:pPr marL="45720" indent="0" algn="ctr">
              <a:buNone/>
            </a:pPr>
            <a:endParaRPr lang="en-US" altLang="ja-JP" b="0" dirty="0"/>
          </a:p>
          <a:p>
            <a:pPr marL="45720" indent="0" algn="ctr">
              <a:buNone/>
            </a:pPr>
            <a:endParaRPr lang="en-US" altLang="ja-JP" i="1" dirty="0"/>
          </a:p>
          <a:p>
            <a:pPr marL="45720" indent="0">
              <a:buNone/>
            </a:pPr>
            <a:endParaRPr lang="en-US" sz="2000" b="0" i="1" dirty="0" smtClean="0"/>
          </a:p>
          <a:p>
            <a:pPr marL="45720" indent="0" algn="ctr">
              <a:buNone/>
            </a:pPr>
            <a:endParaRPr lang="en-US" sz="2000" b="0" i="1" dirty="0"/>
          </a:p>
          <a:p>
            <a:pPr marL="45720" indent="0" algn="ctr">
              <a:buNone/>
            </a:pPr>
            <a:r>
              <a:rPr lang="en-US" sz="2000" b="0" i="1" dirty="0" smtClean="0"/>
              <a:t>Parents are experts on their children, and the teachers and therapists are experts in their fields. When the groups come together to share expertise…the outcome is likely to be a more effective intervention approach.  </a:t>
            </a:r>
          </a:p>
          <a:p>
            <a:pPr marL="45720" indent="0" algn="ctr">
              <a:buNone/>
            </a:pPr>
            <a:r>
              <a:rPr lang="en-US" sz="2000" b="0" dirty="0" smtClean="0"/>
              <a:t>(Kaiser and Stainbrock, 2010)</a:t>
            </a:r>
            <a:endParaRPr lang="en-US" sz="2000" b="0" dirty="0"/>
          </a:p>
        </p:txBody>
      </p:sp>
      <p:sp>
        <p:nvSpPr>
          <p:cNvPr id="3" name="Title 2"/>
          <p:cNvSpPr>
            <a:spLocks noGrp="1"/>
          </p:cNvSpPr>
          <p:nvPr>
            <p:ph type="title"/>
          </p:nvPr>
        </p:nvSpPr>
        <p:spPr/>
        <p:txBody>
          <a:bodyPr/>
          <a:lstStyle/>
          <a:p>
            <a:r>
              <a:rPr lang="en-US" sz="3200" dirty="0" smtClean="0">
                <a:solidFill>
                  <a:srgbClr val="FFFFFF"/>
                </a:solidFill>
              </a:rPr>
              <a:t>Family, School, and Community Partnering (FSCP)</a:t>
            </a:r>
            <a:endParaRPr lang="en-US" sz="3200" dirty="0">
              <a:solidFill>
                <a:srgbClr val="FFFFFF"/>
              </a:solidFill>
            </a:endParaRPr>
          </a:p>
        </p:txBody>
      </p:sp>
      <p:sp>
        <p:nvSpPr>
          <p:cNvPr id="4" name="Title 1"/>
          <p:cNvSpPr txBox="1">
            <a:spLocks/>
          </p:cNvSpPr>
          <p:nvPr/>
        </p:nvSpPr>
        <p:spPr bwMode="auto">
          <a:xfrm>
            <a:off x="524933" y="1719070"/>
            <a:ext cx="8237327" cy="3648797"/>
          </a:xfrm>
          <a:prstGeom prst="rect">
            <a:avLst/>
          </a:prstGeom>
          <a:solidFill>
            <a:srgbClr val="785F55"/>
          </a:solidFill>
          <a:ln>
            <a:miter lim="800000"/>
            <a:headEnd/>
            <a:tailEnd/>
          </a:ln>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pPr>
              <a:defRPr/>
            </a:pPr>
            <a:r>
              <a:rPr lang="en-US" sz="2800" dirty="0" smtClean="0">
                <a:solidFill>
                  <a:srgbClr val="EFE7D5"/>
                </a:solidFill>
                <a:ea typeface="ＭＳ Ｐゴシック" pitchFamily="34" charset="-128"/>
              </a:rPr>
              <a:t>Team Actively in… </a:t>
            </a:r>
          </a:p>
          <a:p>
            <a:pPr algn="l">
              <a:defRPr/>
            </a:pPr>
            <a:endParaRPr lang="en-US" sz="1800" dirty="0">
              <a:solidFill>
                <a:srgbClr val="EFE7D5"/>
              </a:solidFill>
              <a:ea typeface="ＭＳ Ｐゴシック" pitchFamily="34" charset="-128"/>
            </a:endParaRPr>
          </a:p>
          <a:p>
            <a:pPr marL="457200" indent="-457200" algn="l">
              <a:buFont typeface="Arial"/>
              <a:buChar char="•"/>
              <a:defRPr/>
            </a:pPr>
            <a:r>
              <a:rPr lang="en-US" sz="2400" dirty="0" smtClean="0">
                <a:solidFill>
                  <a:srgbClr val="EFE7D5"/>
                </a:solidFill>
                <a:ea typeface="ＭＳ Ｐゴシック" pitchFamily="34" charset="-128"/>
              </a:rPr>
              <a:t>The Special Education Process</a:t>
            </a:r>
          </a:p>
          <a:p>
            <a:pPr marL="1028700" lvl="1" indent="-571500">
              <a:buFont typeface="Arial"/>
              <a:buChar char="•"/>
              <a:defRPr/>
            </a:pPr>
            <a:r>
              <a:rPr lang="en-US" sz="2400" dirty="0" smtClean="0">
                <a:solidFill>
                  <a:srgbClr val="EFE7D5"/>
                </a:solidFill>
                <a:ea typeface="ＭＳ Ｐゴシック" pitchFamily="34" charset="-128"/>
              </a:rPr>
              <a:t>Understand Emotions</a:t>
            </a:r>
          </a:p>
          <a:p>
            <a:pPr marL="1028700" lvl="1" indent="-571500">
              <a:buFont typeface="Arial"/>
              <a:buChar char="•"/>
              <a:defRPr/>
            </a:pPr>
            <a:r>
              <a:rPr lang="en-US" sz="2400" dirty="0" smtClean="0">
                <a:solidFill>
                  <a:srgbClr val="EFE7D5"/>
                </a:solidFill>
                <a:ea typeface="ＭＳ Ｐゴシック" pitchFamily="34" charset="-128"/>
              </a:rPr>
              <a:t>Focus on Expanding Student Learning</a:t>
            </a:r>
          </a:p>
          <a:p>
            <a:pPr marL="1028700" lvl="1" indent="-571500">
              <a:buFont typeface="Arial"/>
              <a:buChar char="•"/>
              <a:defRPr/>
            </a:pPr>
            <a:r>
              <a:rPr lang="en-US" sz="2400" dirty="0" smtClean="0">
                <a:solidFill>
                  <a:srgbClr val="EFE7D5"/>
                </a:solidFill>
                <a:ea typeface="ＭＳ Ｐゴシック" pitchFamily="34" charset="-128"/>
              </a:rPr>
              <a:t>Create Caring Meetings</a:t>
            </a:r>
          </a:p>
          <a:p>
            <a:pPr marL="1028700" lvl="1" indent="-571500">
              <a:buFont typeface="Arial"/>
              <a:buChar char="•"/>
              <a:defRPr/>
            </a:pPr>
            <a:r>
              <a:rPr lang="en-US" sz="2400" dirty="0" smtClean="0">
                <a:solidFill>
                  <a:srgbClr val="EFE7D5"/>
                </a:solidFill>
                <a:ea typeface="ＭＳ Ｐゴシック" pitchFamily="34" charset="-128"/>
              </a:rPr>
              <a:t>“Wraparound” and Build Systems of Care</a:t>
            </a:r>
          </a:p>
          <a:p>
            <a:pPr algn="l">
              <a:defRPr/>
            </a:pPr>
            <a:endParaRPr lang="en-US" sz="1800" dirty="0" smtClean="0">
              <a:solidFill>
                <a:srgbClr val="EFE7D5"/>
              </a:solidFill>
              <a:ea typeface="ＭＳ Ｐゴシック" pitchFamily="34" charset="-128"/>
            </a:endParaRPr>
          </a:p>
          <a:p>
            <a:pPr algn="l">
              <a:defRPr/>
            </a:pPr>
            <a:r>
              <a:rPr lang="en-US" sz="1400" dirty="0" smtClean="0">
                <a:solidFill>
                  <a:srgbClr val="EFE7D5"/>
                </a:solidFill>
                <a:ea typeface="ＭＳ Ｐゴシック" pitchFamily="34" charset="-128"/>
              </a:rPr>
              <a:t>NOTE: Each of these actions is important for every student and family. but have specific relevance in the special education process, when children have been determined to need Individualized Education Programs (IEPs).</a:t>
            </a:r>
          </a:p>
        </p:txBody>
      </p:sp>
    </p:spTree>
    <p:extLst>
      <p:ext uri="{BB962C8B-B14F-4D97-AF65-F5344CB8AC3E}">
        <p14:creationId xmlns:p14="http://schemas.microsoft.com/office/powerpoint/2010/main" val="7490499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77777171"/>
              </p:ext>
            </p:extLst>
          </p:nvPr>
        </p:nvGraphicFramePr>
        <p:xfrm>
          <a:off x="1447800" y="1828800"/>
          <a:ext cx="60960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743199" y="152400"/>
            <a:ext cx="4385734" cy="523220"/>
          </a:xfrm>
          <a:prstGeom prst="rect">
            <a:avLst/>
          </a:prstGeom>
          <a:noFill/>
        </p:spPr>
        <p:txBody>
          <a:bodyPr wrap="square" rtlCol="0">
            <a:spAutoFit/>
          </a:bodyPr>
          <a:lstStyle/>
          <a:p>
            <a:r>
              <a:rPr lang="en-US" sz="2400" b="1" dirty="0" smtClean="0"/>
              <a:t>     </a:t>
            </a:r>
            <a:r>
              <a:rPr lang="en-US" sz="2400" b="1" dirty="0" smtClean="0">
                <a:solidFill>
                  <a:srgbClr val="454D54"/>
                </a:solidFill>
              </a:rPr>
              <a:t> </a:t>
            </a:r>
            <a:r>
              <a:rPr lang="en-US" sz="2800" b="1" dirty="0" smtClean="0">
                <a:solidFill>
                  <a:srgbClr val="454D54"/>
                </a:solidFill>
              </a:rPr>
              <a:t>Understand Emotions </a:t>
            </a:r>
            <a:endParaRPr lang="en-US" sz="2800" b="1" dirty="0">
              <a:solidFill>
                <a:srgbClr val="454D54"/>
              </a:solidFill>
            </a:endParaRPr>
          </a:p>
        </p:txBody>
      </p:sp>
      <p:sp>
        <p:nvSpPr>
          <p:cNvPr id="14" name="TextBox 13"/>
          <p:cNvSpPr txBox="1"/>
          <p:nvPr/>
        </p:nvSpPr>
        <p:spPr>
          <a:xfrm>
            <a:off x="3048000" y="457200"/>
            <a:ext cx="2895600" cy="369332"/>
          </a:xfrm>
          <a:prstGeom prst="rect">
            <a:avLst/>
          </a:prstGeom>
          <a:noFill/>
        </p:spPr>
        <p:txBody>
          <a:bodyPr wrap="square" rtlCol="0">
            <a:spAutoFit/>
          </a:bodyPr>
          <a:lstStyle/>
          <a:p>
            <a:pPr algn="ctr"/>
            <a:r>
              <a:rPr lang="en-US" b="1" dirty="0" smtClean="0">
                <a:solidFill>
                  <a:srgbClr val="454D54"/>
                </a:solidFill>
              </a:rPr>
              <a:t>The Hoped-for Child</a:t>
            </a:r>
            <a:endParaRPr lang="en-US" b="1" dirty="0">
              <a:solidFill>
                <a:srgbClr val="454D54"/>
              </a:solidFill>
            </a:endParaRPr>
          </a:p>
        </p:txBody>
      </p:sp>
      <p:sp>
        <p:nvSpPr>
          <p:cNvPr id="15" name="TextBox 14"/>
          <p:cNvSpPr txBox="1"/>
          <p:nvPr/>
        </p:nvSpPr>
        <p:spPr>
          <a:xfrm>
            <a:off x="2743200" y="762000"/>
            <a:ext cx="4131734" cy="369332"/>
          </a:xfrm>
          <a:prstGeom prst="rect">
            <a:avLst/>
          </a:prstGeom>
          <a:noFill/>
        </p:spPr>
        <p:txBody>
          <a:bodyPr wrap="square" rtlCol="0">
            <a:spAutoFit/>
          </a:bodyPr>
          <a:lstStyle/>
          <a:p>
            <a:r>
              <a:rPr lang="en-US" b="1" dirty="0" smtClean="0">
                <a:solidFill>
                  <a:srgbClr val="454D54"/>
                </a:solidFill>
              </a:rPr>
              <a:t>Identification of a Child with a Disability</a:t>
            </a:r>
            <a:endParaRPr lang="en-US" b="1" dirty="0">
              <a:solidFill>
                <a:srgbClr val="454D54"/>
              </a:solidFill>
            </a:endParaRPr>
          </a:p>
        </p:txBody>
      </p:sp>
      <p:sp>
        <p:nvSpPr>
          <p:cNvPr id="16" name="TextBox 15"/>
          <p:cNvSpPr txBox="1"/>
          <p:nvPr/>
        </p:nvSpPr>
        <p:spPr>
          <a:xfrm>
            <a:off x="2743199" y="1131332"/>
            <a:ext cx="3945467" cy="646331"/>
          </a:xfrm>
          <a:prstGeom prst="rect">
            <a:avLst/>
          </a:prstGeom>
          <a:solidFill>
            <a:srgbClr val="FFFFFF"/>
          </a:solidFill>
        </p:spPr>
        <p:txBody>
          <a:bodyPr wrap="square" rtlCol="0">
            <a:spAutoFit/>
          </a:bodyPr>
          <a:lstStyle/>
          <a:p>
            <a:pPr algn="ctr"/>
            <a:r>
              <a:rPr lang="en-US" b="1" dirty="0" smtClean="0">
                <a:solidFill>
                  <a:srgbClr val="454D54"/>
                </a:solidFill>
              </a:rPr>
              <a:t>UNDERSTANDING the </a:t>
            </a:r>
          </a:p>
          <a:p>
            <a:pPr algn="ctr"/>
            <a:r>
              <a:rPr lang="en-US" b="1" dirty="0" smtClean="0">
                <a:solidFill>
                  <a:srgbClr val="454D54"/>
                </a:solidFill>
              </a:rPr>
              <a:t>Shifting of a Dream</a:t>
            </a:r>
            <a:endParaRPr lang="en-US" b="1" dirty="0">
              <a:solidFill>
                <a:srgbClr val="454D54"/>
              </a:solidFill>
            </a:endParaRPr>
          </a:p>
        </p:txBody>
      </p:sp>
      <p:sp>
        <p:nvSpPr>
          <p:cNvPr id="7" name="Footer Placeholder 6"/>
          <p:cNvSpPr>
            <a:spLocks noGrp="1"/>
          </p:cNvSpPr>
          <p:nvPr>
            <p:ph type="ftr" sz="quarter" idx="4294967295"/>
          </p:nvPr>
        </p:nvSpPr>
        <p:spPr>
          <a:xfrm>
            <a:off x="774701" y="6282267"/>
            <a:ext cx="3814232" cy="575733"/>
          </a:xfrm>
          <a:prstGeom prst="rect">
            <a:avLst/>
          </a:prstGeom>
        </p:spPr>
        <p:txBody>
          <a:bodyPr/>
          <a:lstStyle/>
          <a:p>
            <a:pPr algn="ctr"/>
            <a:r>
              <a:rPr lang="en-US" sz="1600" b="0" dirty="0" smtClean="0"/>
              <a:t>Taken from the CDE Parents Encouraging Parents (PEP) Conference (Foley, 2006)</a:t>
            </a:r>
            <a:endParaRPr lang="en-US" sz="1600" b="0" dirty="0"/>
          </a:p>
        </p:txBody>
      </p:sp>
    </p:spTree>
    <p:extLst>
      <p:ext uri="{BB962C8B-B14F-4D97-AF65-F5344CB8AC3E}">
        <p14:creationId xmlns:p14="http://schemas.microsoft.com/office/powerpoint/2010/main" val="4221647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000" y="1719071"/>
            <a:ext cx="8889999" cy="4407408"/>
          </a:xfrm>
        </p:spPr>
        <p:txBody>
          <a:bodyPr/>
          <a:lstStyle/>
          <a:p>
            <a:pPr marL="45720" indent="0" algn="ctr">
              <a:lnSpc>
                <a:spcPct val="90000"/>
              </a:lnSpc>
              <a:buNone/>
            </a:pPr>
            <a:r>
              <a:rPr lang="en-US" sz="3200" dirty="0">
                <a:ea typeface="ＭＳ Ｐゴシック" charset="0"/>
                <a:cs typeface="ＭＳ Ｐゴシック" charset="0"/>
              </a:rPr>
              <a:t>The Special Education Process is Ongoing and Connected Partnering </a:t>
            </a:r>
            <a:r>
              <a:rPr lang="en-US" sz="3200" dirty="0" smtClean="0">
                <a:ea typeface="ＭＳ Ｐゴシック" charset="0"/>
                <a:cs typeface="ＭＳ Ｐゴシック" charset="0"/>
              </a:rPr>
              <a:t>Focuses </a:t>
            </a:r>
            <a:r>
              <a:rPr lang="en-US" sz="3200" dirty="0">
                <a:ea typeface="ＭＳ Ｐゴシック" charset="0"/>
                <a:cs typeface="ＭＳ Ｐゴシック" charset="0"/>
              </a:rPr>
              <a:t>on Student </a:t>
            </a:r>
            <a:r>
              <a:rPr lang="en-US" sz="3200" dirty="0" smtClean="0">
                <a:ea typeface="ＭＳ Ｐゴシック" charset="0"/>
                <a:cs typeface="ＭＳ Ｐゴシック" charset="0"/>
              </a:rPr>
              <a:t>Learning</a:t>
            </a:r>
          </a:p>
          <a:p>
            <a:pPr marL="45720" indent="0" algn="ctr">
              <a:lnSpc>
                <a:spcPct val="90000"/>
              </a:lnSpc>
              <a:buNone/>
            </a:pPr>
            <a:endParaRPr lang="en-US" dirty="0">
              <a:ea typeface="ＭＳ Ｐゴシック" charset="0"/>
              <a:cs typeface="ＭＳ Ｐゴシック" charset="0"/>
            </a:endParaRPr>
          </a:p>
          <a:p>
            <a:pPr marL="342900" indent="-342900">
              <a:lnSpc>
                <a:spcPct val="90000"/>
              </a:lnSpc>
              <a:buFont typeface="Wingdings" panose="05000000000000000000" pitchFamily="2" charset="2"/>
              <a:buChar char="§"/>
            </a:pPr>
            <a:r>
              <a:rPr lang="en-US" dirty="0">
                <a:ea typeface="ＭＳ Ｐゴシック" charset="0"/>
                <a:cs typeface="ＭＳ Ｐゴシック" charset="0"/>
              </a:rPr>
              <a:t>Child Find </a:t>
            </a:r>
          </a:p>
          <a:p>
            <a:pPr marL="800100" lvl="1" indent="-342900">
              <a:lnSpc>
                <a:spcPct val="90000"/>
              </a:lnSpc>
              <a:buFont typeface="Wingdings" panose="05000000000000000000" pitchFamily="2" charset="2"/>
              <a:buChar char="§"/>
            </a:pPr>
            <a:r>
              <a:rPr lang="en-US" sz="2400" dirty="0">
                <a:ea typeface="ＭＳ Ｐゴシック" charset="0"/>
                <a:cs typeface="ＭＳ Ｐゴシック" charset="0"/>
              </a:rPr>
              <a:t>Review Data and Interventions Between Home and School</a:t>
            </a:r>
          </a:p>
          <a:p>
            <a:pPr marL="342900" indent="-342900">
              <a:lnSpc>
                <a:spcPct val="90000"/>
              </a:lnSpc>
              <a:buFont typeface="Wingdings" panose="05000000000000000000" pitchFamily="2" charset="2"/>
              <a:buChar char="§"/>
            </a:pPr>
            <a:r>
              <a:rPr lang="en-US" dirty="0" smtClean="0">
                <a:ea typeface="ＭＳ Ｐゴシック" charset="0"/>
                <a:cs typeface="ＭＳ Ｐゴシック" charset="0"/>
              </a:rPr>
              <a:t>Initial </a:t>
            </a:r>
            <a:r>
              <a:rPr lang="en-US" dirty="0">
                <a:ea typeface="ＭＳ Ｐゴシック" charset="0"/>
                <a:cs typeface="ＭＳ Ｐゴシック" charset="0"/>
              </a:rPr>
              <a:t>Evaluation </a:t>
            </a:r>
          </a:p>
          <a:p>
            <a:pPr marL="800100" lvl="1" indent="-342900">
              <a:lnSpc>
                <a:spcPct val="90000"/>
              </a:lnSpc>
              <a:buFont typeface="Wingdings" panose="05000000000000000000" pitchFamily="2" charset="2"/>
              <a:buChar char="§"/>
            </a:pPr>
            <a:r>
              <a:rPr lang="en-US" sz="2400" dirty="0">
                <a:ea typeface="ＭＳ Ｐゴシック" charset="0"/>
                <a:cs typeface="ＭＳ Ｐゴシック" charset="0"/>
              </a:rPr>
              <a:t>Jointly Review Existing Data and Identify Plan Which </a:t>
            </a:r>
          </a:p>
          <a:p>
            <a:pPr marL="45720" indent="0">
              <a:lnSpc>
                <a:spcPct val="90000"/>
              </a:lnSpc>
              <a:buNone/>
            </a:pPr>
            <a:r>
              <a:rPr lang="en-US" dirty="0" smtClean="0">
                <a:ea typeface="ＭＳ Ｐゴシック" charset="0"/>
                <a:cs typeface="ＭＳ Ｐゴシック" charset="0"/>
              </a:rPr>
              <a:t>          </a:t>
            </a:r>
            <a:r>
              <a:rPr lang="en-US" b="0" dirty="0" smtClean="0">
                <a:ea typeface="ＭＳ Ｐゴシック" charset="0"/>
                <a:cs typeface="ＭＳ Ｐゴシック" charset="0"/>
              </a:rPr>
              <a:t>Includes </a:t>
            </a:r>
            <a:r>
              <a:rPr lang="en-US" b="0" dirty="0">
                <a:ea typeface="ＭＳ Ｐゴシック" charset="0"/>
                <a:cs typeface="ＭＳ Ｐゴシック" charset="0"/>
              </a:rPr>
              <a:t>Information from Families </a:t>
            </a:r>
            <a:r>
              <a:rPr lang="en-US" dirty="0" smtClean="0">
                <a:ea typeface="ＭＳ Ｐゴシック" charset="0"/>
                <a:cs typeface="ＭＳ Ｐゴシック" charset="0"/>
              </a:rPr>
              <a:t>	</a:t>
            </a:r>
          </a:p>
          <a:p>
            <a:pPr marL="342900" indent="-342900">
              <a:lnSpc>
                <a:spcPct val="90000"/>
              </a:lnSpc>
              <a:buFont typeface="Wingdings" panose="05000000000000000000" pitchFamily="2" charset="2"/>
              <a:buChar char="§"/>
            </a:pPr>
            <a:r>
              <a:rPr lang="en-US" dirty="0" smtClean="0">
                <a:ea typeface="ＭＳ Ｐゴシック" charset="0"/>
                <a:cs typeface="ＭＳ Ｐゴシック" charset="0"/>
              </a:rPr>
              <a:t>Determination </a:t>
            </a:r>
            <a:r>
              <a:rPr lang="en-US" dirty="0">
                <a:ea typeface="ＭＳ Ｐゴシック" charset="0"/>
                <a:cs typeface="ＭＳ Ｐゴシック" charset="0"/>
              </a:rPr>
              <a:t>of Eligibility </a:t>
            </a:r>
          </a:p>
          <a:p>
            <a:pPr marL="800100" lvl="1" indent="-342900">
              <a:lnSpc>
                <a:spcPct val="90000"/>
              </a:lnSpc>
              <a:buFont typeface="Wingdings" panose="05000000000000000000" pitchFamily="2" charset="2"/>
              <a:buChar char="§"/>
            </a:pPr>
            <a:r>
              <a:rPr lang="en-US" sz="2400" dirty="0">
                <a:ea typeface="ＭＳ Ｐゴシック" charset="0"/>
                <a:cs typeface="ＭＳ Ｐゴシック" charset="0"/>
              </a:rPr>
              <a:t>Jointly Review Criteria and Make Decision</a:t>
            </a:r>
          </a:p>
          <a:p>
            <a:endParaRPr lang="en-US" dirty="0"/>
          </a:p>
        </p:txBody>
      </p:sp>
      <p:sp>
        <p:nvSpPr>
          <p:cNvPr id="3" name="Title 2"/>
          <p:cNvSpPr>
            <a:spLocks noGrp="1"/>
          </p:cNvSpPr>
          <p:nvPr>
            <p:ph type="title"/>
          </p:nvPr>
        </p:nvSpPr>
        <p:spPr/>
        <p:txBody>
          <a:bodyPr/>
          <a:lstStyle/>
          <a:p>
            <a:r>
              <a:rPr lang="en-US" dirty="0" smtClean="0"/>
              <a:t>Expanding Learning for </a:t>
            </a:r>
            <a:br>
              <a:rPr lang="en-US" dirty="0" smtClean="0"/>
            </a:br>
            <a:r>
              <a:rPr lang="en-US" dirty="0" smtClean="0"/>
              <a:t>Students with Disabilities</a:t>
            </a:r>
            <a:endParaRPr lang="en-US" dirty="0"/>
          </a:p>
        </p:txBody>
      </p:sp>
    </p:spTree>
    <p:extLst>
      <p:ext uri="{BB962C8B-B14F-4D97-AF65-F5344CB8AC3E}">
        <p14:creationId xmlns:p14="http://schemas.microsoft.com/office/powerpoint/2010/main" val="81826526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lnSpc>
                <a:spcPct val="90000"/>
              </a:lnSpc>
              <a:buFont typeface="Arial"/>
              <a:buChar char="•"/>
            </a:pPr>
            <a:r>
              <a:rPr lang="en-US" dirty="0">
                <a:ea typeface="ＭＳ Ｐゴシック" charset="0"/>
                <a:cs typeface="ＭＳ Ｐゴシック" charset="0"/>
              </a:rPr>
              <a:t>IEP Development </a:t>
            </a:r>
          </a:p>
          <a:p>
            <a:pPr marL="800100" lvl="1" indent="-342900">
              <a:lnSpc>
                <a:spcPct val="90000"/>
              </a:lnSpc>
              <a:buFont typeface="Wingdings" panose="05000000000000000000" pitchFamily="2" charset="2"/>
              <a:buChar char="§"/>
            </a:pPr>
            <a:r>
              <a:rPr lang="en-US" sz="2400" dirty="0">
                <a:ea typeface="ＭＳ Ｐゴシック" charset="0"/>
                <a:cs typeface="ＭＳ Ｐゴシック" charset="0"/>
              </a:rPr>
              <a:t>Jointly Develop Measurable Goals, Progress Monitoring and Service Delivery Plans (Including Possible Parent Training and Counseling </a:t>
            </a:r>
            <a:r>
              <a:rPr lang="en-US" sz="2400" dirty="0" smtClean="0">
                <a:ea typeface="ＭＳ Ｐゴシック" charset="0"/>
                <a:cs typeface="ＭＳ Ｐゴシック" charset="0"/>
              </a:rPr>
              <a:t>as a </a:t>
            </a:r>
            <a:r>
              <a:rPr lang="en-US" sz="2400" dirty="0">
                <a:ea typeface="ＭＳ Ｐゴシック" charset="0"/>
                <a:cs typeface="ＭＳ Ｐゴシック" charset="0"/>
              </a:rPr>
              <a:t>Related Service)</a:t>
            </a:r>
          </a:p>
          <a:p>
            <a:pPr marL="342900" indent="-342900">
              <a:lnSpc>
                <a:spcPct val="90000"/>
              </a:lnSpc>
              <a:buFont typeface="Wingdings" panose="05000000000000000000" pitchFamily="2" charset="2"/>
              <a:buChar char="§"/>
            </a:pPr>
            <a:r>
              <a:rPr lang="en-US" dirty="0">
                <a:ea typeface="ＭＳ Ｐゴシック" charset="0"/>
                <a:cs typeface="ＭＳ Ｐゴシック" charset="0"/>
              </a:rPr>
              <a:t>IEP Implementation </a:t>
            </a:r>
          </a:p>
          <a:p>
            <a:pPr marL="800100" lvl="1" indent="-342900">
              <a:lnSpc>
                <a:spcPct val="90000"/>
              </a:lnSpc>
              <a:buFont typeface="Wingdings" panose="05000000000000000000" pitchFamily="2" charset="2"/>
              <a:buChar char="§"/>
            </a:pPr>
            <a:r>
              <a:rPr lang="en-US" sz="2400" dirty="0">
                <a:ea typeface="ＭＳ Ｐゴシック" charset="0"/>
                <a:cs typeface="ＭＳ Ｐゴシック" charset="0"/>
              </a:rPr>
              <a:t>Together Follow-Up</a:t>
            </a:r>
          </a:p>
          <a:p>
            <a:pPr marL="800100" lvl="1" indent="-342900">
              <a:lnSpc>
                <a:spcPct val="90000"/>
              </a:lnSpc>
              <a:buFont typeface="Wingdings" panose="05000000000000000000" pitchFamily="2" charset="2"/>
              <a:buChar char="§"/>
            </a:pPr>
            <a:r>
              <a:rPr lang="en-US" sz="2400" dirty="0">
                <a:ea typeface="ＭＳ Ｐゴシック" charset="0"/>
                <a:cs typeface="ＭＳ Ｐゴシック" charset="0"/>
              </a:rPr>
              <a:t>Communicate Two-Way</a:t>
            </a:r>
          </a:p>
          <a:p>
            <a:pPr marL="800100" lvl="1" indent="-342900">
              <a:lnSpc>
                <a:spcPct val="90000"/>
              </a:lnSpc>
              <a:buFont typeface="Wingdings" panose="05000000000000000000" pitchFamily="2" charset="2"/>
              <a:buChar char="§"/>
            </a:pPr>
            <a:r>
              <a:rPr lang="en-US" sz="2400" dirty="0">
                <a:ea typeface="ＭＳ Ｐゴシック" charset="0"/>
                <a:cs typeface="ＭＳ Ｐゴシック" charset="0"/>
              </a:rPr>
              <a:t>Monitor Progress, </a:t>
            </a:r>
            <a:r>
              <a:rPr lang="en-US" sz="2400" dirty="0" smtClean="0">
                <a:ea typeface="ＭＳ Ｐゴシック" charset="0"/>
                <a:cs typeface="ＭＳ Ｐゴシック" charset="0"/>
              </a:rPr>
              <a:t>Adjust, </a:t>
            </a:r>
            <a:r>
              <a:rPr lang="en-US" sz="2400" dirty="0">
                <a:ea typeface="ＭＳ Ｐゴシック" charset="0"/>
                <a:cs typeface="ＭＳ Ｐゴシック" charset="0"/>
              </a:rPr>
              <a:t>and Revise as </a:t>
            </a:r>
            <a:r>
              <a:rPr lang="en-US" sz="2400" dirty="0" smtClean="0">
                <a:ea typeface="ＭＳ Ｐゴシック" charset="0"/>
                <a:cs typeface="ＭＳ Ｐゴシック" charset="0"/>
              </a:rPr>
              <a:t>Necessary</a:t>
            </a:r>
            <a:endParaRPr lang="en-US" sz="2400" dirty="0">
              <a:ea typeface="ＭＳ Ｐゴシック" charset="0"/>
              <a:cs typeface="ＭＳ Ｐゴシック" charset="0"/>
            </a:endParaRPr>
          </a:p>
          <a:p>
            <a:pPr marL="800100" lvl="1" indent="-342900">
              <a:lnSpc>
                <a:spcPct val="90000"/>
              </a:lnSpc>
              <a:buFont typeface="Wingdings" panose="05000000000000000000" pitchFamily="2" charset="2"/>
              <a:buChar char="§"/>
            </a:pPr>
            <a:r>
              <a:rPr lang="en-US" sz="2400" dirty="0">
                <a:ea typeface="ＭＳ Ｐゴシック" charset="0"/>
                <a:cs typeface="ＭＳ Ｐゴシック" charset="0"/>
              </a:rPr>
              <a:t>Coordinate, Generalize, and Expand Learning Between Home and School</a:t>
            </a:r>
          </a:p>
          <a:p>
            <a:pPr marL="342900" indent="-342900">
              <a:lnSpc>
                <a:spcPct val="90000"/>
              </a:lnSpc>
              <a:buFont typeface="Wingdings" panose="05000000000000000000" pitchFamily="2" charset="2"/>
              <a:buChar char="§"/>
            </a:pPr>
            <a:r>
              <a:rPr lang="en-US" dirty="0">
                <a:ea typeface="ＭＳ Ｐゴシック" charset="0"/>
                <a:cs typeface="ＭＳ Ｐゴシック" charset="0"/>
              </a:rPr>
              <a:t>IEP Reviews</a:t>
            </a:r>
          </a:p>
          <a:p>
            <a:pPr marL="800100" lvl="1" indent="-342900">
              <a:lnSpc>
                <a:spcPct val="90000"/>
              </a:lnSpc>
              <a:buFont typeface="Wingdings" panose="05000000000000000000" pitchFamily="2" charset="2"/>
              <a:buChar char="§"/>
            </a:pPr>
            <a:r>
              <a:rPr lang="en-US" sz="2400" dirty="0">
                <a:ea typeface="ＭＳ Ｐゴシック" charset="0"/>
                <a:cs typeface="ＭＳ Ｐゴシック" charset="0"/>
              </a:rPr>
              <a:t>Together Review Data and Revise, Assess so </a:t>
            </a:r>
            <a:r>
              <a:rPr lang="en-US" sz="2400" dirty="0" smtClean="0">
                <a:ea typeface="ＭＳ Ｐゴシック" charset="0"/>
                <a:cs typeface="ＭＳ Ｐゴシック" charset="0"/>
              </a:rPr>
              <a:t>as to </a:t>
            </a:r>
            <a:r>
              <a:rPr lang="en-US" sz="2400" dirty="0">
                <a:ea typeface="ＭＳ Ｐゴシック" charset="0"/>
                <a:cs typeface="ＭＳ Ｐゴシック" charset="0"/>
              </a:rPr>
              <a:t>Continually Focus on Progress and What </a:t>
            </a:r>
            <a:r>
              <a:rPr lang="en-US" sz="2400" dirty="0" smtClean="0">
                <a:ea typeface="ＭＳ Ｐゴシック" charset="0"/>
                <a:cs typeface="ＭＳ Ｐゴシック" charset="0"/>
              </a:rPr>
              <a:t>Works</a:t>
            </a:r>
            <a:endParaRPr lang="en-US" dirty="0"/>
          </a:p>
        </p:txBody>
      </p:sp>
      <p:sp>
        <p:nvSpPr>
          <p:cNvPr id="3" name="Title 2"/>
          <p:cNvSpPr>
            <a:spLocks noGrp="1"/>
          </p:cNvSpPr>
          <p:nvPr>
            <p:ph type="title"/>
          </p:nvPr>
        </p:nvSpPr>
        <p:spPr/>
        <p:txBody>
          <a:bodyPr/>
          <a:lstStyle/>
          <a:p>
            <a:r>
              <a:rPr lang="en-US" dirty="0"/>
              <a:t>Expanding Learning for </a:t>
            </a:r>
            <a:br>
              <a:rPr lang="en-US" dirty="0"/>
            </a:br>
            <a:r>
              <a:rPr lang="en-US" dirty="0"/>
              <a:t>Students with Disabilities</a:t>
            </a:r>
          </a:p>
        </p:txBody>
      </p:sp>
    </p:spTree>
    <p:extLst>
      <p:ext uri="{BB962C8B-B14F-4D97-AF65-F5344CB8AC3E}">
        <p14:creationId xmlns:p14="http://schemas.microsoft.com/office/powerpoint/2010/main" val="163566993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rrowheads="1"/>
          </p:cNvSpPr>
          <p:nvPr>
            <p:ph type="title"/>
          </p:nvPr>
        </p:nvSpPr>
        <p:spPr>
          <a:xfrm>
            <a:off x="0" y="-254000"/>
            <a:ext cx="8458200" cy="1642533"/>
          </a:xfrm>
        </p:spPr>
        <p:txBody>
          <a:bodyPr/>
          <a:lstStyle/>
          <a:p>
            <a:pPr eaLnBrk="1" hangingPunct="1"/>
            <a:r>
              <a:rPr lang="en-US" sz="3200" dirty="0" smtClean="0">
                <a:solidFill>
                  <a:srgbClr val="FFFFFF"/>
                </a:solidFill>
                <a:latin typeface="Trebuchet MS"/>
                <a:ea typeface="ＭＳ Ｐゴシック" charset="0"/>
                <a:cs typeface="Trebuchet MS"/>
              </a:rPr>
              <a:t/>
            </a:r>
            <a:br>
              <a:rPr lang="en-US" sz="3200" dirty="0" smtClean="0">
                <a:solidFill>
                  <a:srgbClr val="FFFFFF"/>
                </a:solidFill>
                <a:latin typeface="Trebuchet MS"/>
                <a:ea typeface="ＭＳ Ｐゴシック" charset="0"/>
                <a:cs typeface="Trebuchet MS"/>
              </a:rPr>
            </a:br>
            <a:r>
              <a:rPr lang="en-US" sz="3200" dirty="0" smtClean="0">
                <a:solidFill>
                  <a:srgbClr val="FFFFFF"/>
                </a:solidFill>
                <a:latin typeface="Museo"/>
                <a:ea typeface="ＭＳ Ｐゴシック" charset="0"/>
                <a:cs typeface="Museo"/>
              </a:rPr>
              <a:t>Parent Counseling and Training: Expanding Learning for Students with </a:t>
            </a:r>
            <a:br>
              <a:rPr lang="en-US" sz="3200" dirty="0" smtClean="0">
                <a:solidFill>
                  <a:srgbClr val="FFFFFF"/>
                </a:solidFill>
                <a:latin typeface="Museo"/>
                <a:ea typeface="ＭＳ Ｐゴシック" charset="0"/>
                <a:cs typeface="Museo"/>
              </a:rPr>
            </a:br>
            <a:r>
              <a:rPr lang="en-US" sz="3200" dirty="0">
                <a:solidFill>
                  <a:srgbClr val="FFFFFF"/>
                </a:solidFill>
                <a:latin typeface="Museo"/>
                <a:ea typeface="ＭＳ Ｐゴシック" charset="0"/>
                <a:cs typeface="Museo"/>
              </a:rPr>
              <a:t>D</a:t>
            </a:r>
            <a:r>
              <a:rPr lang="en-US" sz="3200" dirty="0" smtClean="0">
                <a:solidFill>
                  <a:srgbClr val="FFFFFF"/>
                </a:solidFill>
                <a:latin typeface="Museo"/>
                <a:ea typeface="ＭＳ Ｐゴシック" charset="0"/>
                <a:cs typeface="Museo"/>
              </a:rPr>
              <a:t>isabilities</a:t>
            </a:r>
            <a:endParaRPr lang="en-US" sz="3200" dirty="0">
              <a:solidFill>
                <a:srgbClr val="FFFFFF"/>
              </a:solidFill>
              <a:latin typeface="Museo"/>
              <a:ea typeface="ＭＳ Ｐゴシック" charset="0"/>
              <a:cs typeface="Museo"/>
            </a:endParaRPr>
          </a:p>
        </p:txBody>
      </p:sp>
      <p:sp>
        <p:nvSpPr>
          <p:cNvPr id="52226" name="Rectangle 3"/>
          <p:cNvSpPr>
            <a:spLocks noGrp="1" noChangeArrowheads="1"/>
          </p:cNvSpPr>
          <p:nvPr>
            <p:ph type="body" idx="1"/>
          </p:nvPr>
        </p:nvSpPr>
        <p:spPr>
          <a:xfrm>
            <a:off x="685800" y="2832860"/>
            <a:ext cx="7772400" cy="2648544"/>
          </a:xfrm>
        </p:spPr>
        <p:txBody>
          <a:bodyPr/>
          <a:lstStyle/>
          <a:p>
            <a:pPr eaLnBrk="1" hangingPunct="1">
              <a:lnSpc>
                <a:spcPct val="90000"/>
              </a:lnSpc>
              <a:buFont typeface="Wingdings" charset="0"/>
              <a:buNone/>
            </a:pPr>
            <a:r>
              <a:rPr lang="en-US" sz="2800" b="0" dirty="0" smtClean="0">
                <a:latin typeface="+mj-lt"/>
                <a:ea typeface="ＭＳ Ｐゴシック" charset="0"/>
                <a:cs typeface="ＭＳ Ｐゴシック" charset="0"/>
              </a:rPr>
              <a:t>300.34 </a:t>
            </a:r>
            <a:r>
              <a:rPr lang="en-US" sz="2800" b="0" dirty="0">
                <a:latin typeface="+mj-lt"/>
                <a:ea typeface="ＭＳ Ｐゴシック" charset="0"/>
                <a:cs typeface="ＭＳ Ｐゴシック" charset="0"/>
              </a:rPr>
              <a:t>(a) </a:t>
            </a:r>
            <a:r>
              <a:rPr lang="en-US" sz="2800" b="0" i="1" dirty="0">
                <a:latin typeface="+mj-lt"/>
                <a:ea typeface="ＭＳ Ｐゴシック" charset="0"/>
                <a:cs typeface="ＭＳ Ｐゴシック" charset="0"/>
              </a:rPr>
              <a:t>General. Related </a:t>
            </a:r>
            <a:r>
              <a:rPr lang="en-US" sz="2800" b="0" i="1" dirty="0" smtClean="0">
                <a:latin typeface="+mj-lt"/>
                <a:ea typeface="ＭＳ Ｐゴシック" charset="0"/>
                <a:cs typeface="ＭＳ Ｐゴシック" charset="0"/>
              </a:rPr>
              <a:t>services</a:t>
            </a:r>
          </a:p>
          <a:p>
            <a:pPr eaLnBrk="1" hangingPunct="1">
              <a:lnSpc>
                <a:spcPct val="90000"/>
              </a:lnSpc>
              <a:buFont typeface="Wingdings" charset="0"/>
              <a:buNone/>
            </a:pPr>
            <a:endParaRPr lang="en-US" sz="2800" b="0" i="1" dirty="0" smtClean="0">
              <a:latin typeface="+mj-lt"/>
              <a:ea typeface="ＭＳ Ｐゴシック" charset="0"/>
              <a:cs typeface="ＭＳ Ｐゴシック" charset="0"/>
            </a:endParaRPr>
          </a:p>
          <a:p>
            <a:pPr eaLnBrk="1" hangingPunct="1">
              <a:lnSpc>
                <a:spcPct val="90000"/>
              </a:lnSpc>
              <a:buFont typeface="Wingdings" charset="0"/>
              <a:buNone/>
            </a:pPr>
            <a:r>
              <a:rPr lang="en-US" sz="2800" b="0" i="1" dirty="0" smtClean="0">
                <a:latin typeface="+mj-lt"/>
                <a:ea typeface="ＭＳ Ｐゴシック" charset="0"/>
                <a:cs typeface="ＭＳ Ｐゴシック" charset="0"/>
              </a:rPr>
              <a:t>…</a:t>
            </a:r>
            <a:r>
              <a:rPr lang="en-US" sz="2800" b="0" i="1" dirty="0">
                <a:latin typeface="+mj-lt"/>
                <a:ea typeface="ＭＳ Ｐゴシック" charset="0"/>
                <a:cs typeface="ＭＳ Ｐゴシック" charset="0"/>
              </a:rPr>
              <a:t>.</a:t>
            </a:r>
            <a:r>
              <a:rPr lang="en-US" sz="2800" b="0" dirty="0">
                <a:latin typeface="+mj-lt"/>
                <a:ea typeface="ＭＳ Ｐゴシック" charset="0"/>
                <a:cs typeface="ＭＳ Ｐゴシック" charset="0"/>
              </a:rPr>
              <a:t>other supportive services as are required to assist a child with a disability to benefit from special education and includes…psychological services,</a:t>
            </a:r>
            <a:r>
              <a:rPr lang="en-US" sz="2800" dirty="0">
                <a:latin typeface="+mj-lt"/>
                <a:ea typeface="ＭＳ Ｐゴシック" charset="0"/>
                <a:cs typeface="ＭＳ Ｐゴシック" charset="0"/>
              </a:rPr>
              <a:t> counseling services…parent counseling and </a:t>
            </a:r>
            <a:r>
              <a:rPr lang="en-US" sz="2800" dirty="0" smtClean="0">
                <a:latin typeface="+mj-lt"/>
                <a:ea typeface="ＭＳ Ｐゴシック" charset="0"/>
                <a:cs typeface="ＭＳ Ｐゴシック" charset="0"/>
              </a:rPr>
              <a:t>training</a:t>
            </a:r>
          </a:p>
          <a:p>
            <a:pPr eaLnBrk="1" hangingPunct="1">
              <a:lnSpc>
                <a:spcPct val="90000"/>
              </a:lnSpc>
              <a:buFont typeface="Wingdings" charset="0"/>
              <a:buNone/>
            </a:pPr>
            <a:endParaRPr lang="en-US" sz="2800" dirty="0">
              <a:latin typeface="+mj-lt"/>
              <a:ea typeface="ＭＳ Ｐゴシック" charset="0"/>
              <a:cs typeface="ＭＳ Ｐゴシック" charset="0"/>
            </a:endParaRPr>
          </a:p>
          <a:p>
            <a:pPr>
              <a:lnSpc>
                <a:spcPct val="90000"/>
              </a:lnSpc>
              <a:buNone/>
            </a:pPr>
            <a:r>
              <a:rPr lang="en-US" sz="1600" b="0" dirty="0" smtClean="0">
                <a:latin typeface="Calibri"/>
                <a:ea typeface="ＭＳ Ｐゴシック" charset="0"/>
                <a:cs typeface="Calibri"/>
              </a:rPr>
              <a:t>(United States Department of Education, 2006)</a:t>
            </a:r>
            <a:endParaRPr lang="en-US" sz="1600" b="0" dirty="0">
              <a:latin typeface="Calibri"/>
              <a:ea typeface="ＭＳ Ｐゴシック" charset="0"/>
              <a:cs typeface="Calibri"/>
            </a:endParaRPr>
          </a:p>
          <a:p>
            <a:pPr eaLnBrk="1" hangingPunct="1">
              <a:lnSpc>
                <a:spcPct val="90000"/>
              </a:lnSpc>
              <a:buFont typeface="Wingdings" charset="0"/>
              <a:buNone/>
            </a:pPr>
            <a:endParaRPr lang="en-US" sz="1600" dirty="0">
              <a:latin typeface="Calibri"/>
              <a:ea typeface="ＭＳ Ｐゴシック" charset="0"/>
              <a:cs typeface="Calibri"/>
            </a:endParaRPr>
          </a:p>
          <a:p>
            <a:pPr eaLnBrk="1" hangingPunct="1">
              <a:lnSpc>
                <a:spcPct val="90000"/>
              </a:lnSpc>
              <a:buFont typeface="Wingdings" charset="0"/>
              <a:buNone/>
            </a:pPr>
            <a:endParaRPr lang="en-US" sz="2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0910226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rrowheads="1"/>
          </p:cNvSpPr>
          <p:nvPr>
            <p:ph type="title"/>
          </p:nvPr>
        </p:nvSpPr>
        <p:spPr>
          <a:xfrm>
            <a:off x="685800" y="-152400"/>
            <a:ext cx="7772400" cy="1947332"/>
          </a:xfrm>
        </p:spPr>
        <p:txBody>
          <a:bodyPr/>
          <a:lstStyle/>
          <a:p>
            <a:r>
              <a:rPr lang="en-US" sz="3200" dirty="0">
                <a:solidFill>
                  <a:srgbClr val="FFFFFF"/>
                </a:solidFill>
                <a:latin typeface="Trebuchet MS"/>
                <a:ea typeface="ＭＳ Ｐゴシック" charset="0"/>
                <a:cs typeface="Trebuchet MS"/>
              </a:rPr>
              <a:t/>
            </a:r>
            <a:br>
              <a:rPr lang="en-US" sz="3200" dirty="0">
                <a:solidFill>
                  <a:srgbClr val="FFFFFF"/>
                </a:solidFill>
                <a:latin typeface="Trebuchet MS"/>
                <a:ea typeface="ＭＳ Ｐゴシック" charset="0"/>
                <a:cs typeface="Trebuchet MS"/>
              </a:rPr>
            </a:br>
            <a:r>
              <a:rPr lang="en-US" sz="3200" dirty="0">
                <a:solidFill>
                  <a:srgbClr val="FFFFFF"/>
                </a:solidFill>
                <a:latin typeface="Museo"/>
                <a:ea typeface="ＭＳ Ｐゴシック" charset="0"/>
                <a:cs typeface="Museo"/>
              </a:rPr>
              <a:t>Parent Counseling and Training: Expanding Learning for Students </a:t>
            </a:r>
            <a:r>
              <a:rPr lang="en-US" sz="3200" dirty="0" smtClean="0">
                <a:solidFill>
                  <a:srgbClr val="FFFFFF"/>
                </a:solidFill>
                <a:latin typeface="Museo"/>
                <a:ea typeface="ＭＳ Ｐゴシック" charset="0"/>
                <a:cs typeface="Museo"/>
              </a:rPr>
              <a:t>with Disabilities </a:t>
            </a:r>
            <a:r>
              <a:rPr lang="en-US" sz="3200" dirty="0">
                <a:solidFill>
                  <a:srgbClr val="FFFFFF"/>
                </a:solidFill>
                <a:latin typeface="Museo"/>
                <a:ea typeface="ＭＳ Ｐゴシック" charset="0"/>
                <a:cs typeface="Museo"/>
              </a:rPr>
              <a:t/>
            </a:r>
            <a:br>
              <a:rPr lang="en-US" sz="3200" dirty="0">
                <a:solidFill>
                  <a:srgbClr val="FFFFFF"/>
                </a:solidFill>
                <a:latin typeface="Museo"/>
                <a:ea typeface="ＭＳ Ｐゴシック" charset="0"/>
                <a:cs typeface="Museo"/>
              </a:rPr>
            </a:br>
            <a:r>
              <a:rPr lang="en-US" sz="3200" dirty="0">
                <a:solidFill>
                  <a:srgbClr val="FFFFFF"/>
                </a:solidFill>
                <a:latin typeface="Museo"/>
                <a:ea typeface="ＭＳ Ｐゴシック" charset="0"/>
                <a:cs typeface="Museo"/>
              </a:rPr>
              <a:t>Disabilities</a:t>
            </a:r>
            <a:endParaRPr lang="en-US" sz="3200" dirty="0">
              <a:solidFill>
                <a:srgbClr val="FFFFFF"/>
              </a:solidFill>
              <a:latin typeface="Trebuchet MS"/>
              <a:ea typeface="ＭＳ Ｐゴシック" charset="0"/>
              <a:cs typeface="Trebuchet MS"/>
            </a:endParaRPr>
          </a:p>
        </p:txBody>
      </p:sp>
      <p:sp>
        <p:nvSpPr>
          <p:cNvPr id="52226" name="Rectangle 3"/>
          <p:cNvSpPr>
            <a:spLocks noGrp="1" noChangeArrowheads="1"/>
          </p:cNvSpPr>
          <p:nvPr>
            <p:ph type="body" idx="1"/>
          </p:nvPr>
        </p:nvSpPr>
        <p:spPr>
          <a:xfrm>
            <a:off x="685800" y="1794932"/>
            <a:ext cx="7772400" cy="4301067"/>
          </a:xfrm>
        </p:spPr>
        <p:txBody>
          <a:bodyPr/>
          <a:lstStyle/>
          <a:p>
            <a:pPr eaLnBrk="1" hangingPunct="1">
              <a:lnSpc>
                <a:spcPct val="90000"/>
              </a:lnSpc>
              <a:buFont typeface="Wingdings" charset="0"/>
              <a:buNone/>
            </a:pPr>
            <a:endParaRPr lang="en-US" sz="2400" b="0" dirty="0">
              <a:latin typeface="Arial" charset="0"/>
              <a:ea typeface="ＭＳ Ｐゴシック" charset="0"/>
              <a:cs typeface="ＭＳ Ｐゴシック" charset="0"/>
            </a:endParaRPr>
          </a:p>
          <a:p>
            <a:pPr eaLnBrk="1" hangingPunct="1">
              <a:lnSpc>
                <a:spcPct val="90000"/>
              </a:lnSpc>
              <a:buFont typeface="Wingdings" charset="0"/>
              <a:buNone/>
            </a:pPr>
            <a:r>
              <a:rPr lang="en-US" sz="2400" b="0" i="1" dirty="0" smtClean="0">
                <a:latin typeface="+mj-lt"/>
                <a:ea typeface="ＭＳ Ｐゴシック" charset="0"/>
                <a:cs typeface="ＭＳ Ｐゴシック" charset="0"/>
              </a:rPr>
              <a:t>300.34 (c)</a:t>
            </a:r>
            <a:r>
              <a:rPr lang="is-IS" sz="2400" b="0" i="1" dirty="0" smtClean="0">
                <a:latin typeface="+mj-lt"/>
                <a:ea typeface="ＭＳ Ｐゴシック" charset="0"/>
                <a:cs typeface="ＭＳ Ｐゴシック" charset="0"/>
              </a:rPr>
              <a:t>…</a:t>
            </a:r>
            <a:r>
              <a:rPr lang="en-US" sz="2400" b="0" i="1" dirty="0" smtClean="0">
                <a:latin typeface="+mj-lt"/>
                <a:ea typeface="ＭＳ Ｐゴシック" charset="0"/>
                <a:cs typeface="ＭＳ Ｐゴシック" charset="0"/>
              </a:rPr>
              <a:t> </a:t>
            </a:r>
            <a:r>
              <a:rPr lang="en-US" sz="2400" b="0" i="1" dirty="0">
                <a:latin typeface="+mj-lt"/>
                <a:ea typeface="ＭＳ Ｐゴシック" charset="0"/>
                <a:cs typeface="ＭＳ Ｐゴシック" charset="0"/>
              </a:rPr>
              <a:t>Individual related services </a:t>
            </a:r>
            <a:r>
              <a:rPr lang="en-US" sz="2400" b="0" dirty="0">
                <a:latin typeface="+mj-lt"/>
                <a:ea typeface="ＭＳ Ｐゴシック" charset="0"/>
                <a:cs typeface="ＭＳ Ｐゴシック" charset="0"/>
              </a:rPr>
              <a:t>terms used in this definition are defined as follows…(2)</a:t>
            </a:r>
            <a:r>
              <a:rPr lang="en-US" sz="2400" dirty="0">
                <a:latin typeface="+mj-lt"/>
                <a:ea typeface="ＭＳ Ｐゴシック" charset="0"/>
                <a:cs typeface="ＭＳ Ｐゴシック" charset="0"/>
              </a:rPr>
              <a:t> </a:t>
            </a:r>
            <a:r>
              <a:rPr lang="en-US" sz="2400" i="1" dirty="0">
                <a:latin typeface="+mj-lt"/>
                <a:ea typeface="ＭＳ Ｐゴシック" charset="0"/>
                <a:cs typeface="ＭＳ Ｐゴシック" charset="0"/>
              </a:rPr>
              <a:t>Counseling services </a:t>
            </a:r>
            <a:r>
              <a:rPr lang="en-US" sz="2400" dirty="0">
                <a:latin typeface="+mj-lt"/>
                <a:ea typeface="ＭＳ Ｐゴシック" charset="0"/>
                <a:cs typeface="ＭＳ Ｐゴシック" charset="0"/>
              </a:rPr>
              <a:t>means services provided by qualified social workers, psychologists, guidance counselors or other qualified personnel. (8)(I) </a:t>
            </a:r>
            <a:r>
              <a:rPr lang="en-US" sz="2400" i="1" dirty="0">
                <a:latin typeface="+mj-lt"/>
                <a:ea typeface="ＭＳ Ｐゴシック" charset="0"/>
                <a:cs typeface="ＭＳ Ｐゴシック" charset="0"/>
              </a:rPr>
              <a:t>Parent counseling and training</a:t>
            </a:r>
            <a:r>
              <a:rPr lang="en-US" sz="2400" dirty="0">
                <a:latin typeface="+mj-lt"/>
                <a:ea typeface="ＭＳ Ｐゴシック" charset="0"/>
                <a:cs typeface="ＭＳ Ｐゴシック" charset="0"/>
              </a:rPr>
              <a:t> means assisting parents in understanding the special needs of their child; (ii) Providing parents with information about child development; (iii) Helping parents to acquire the necessary skills that will allow them to support the implementation of their child</a:t>
            </a:r>
            <a:r>
              <a:rPr lang="ja-JP" altLang="en-US" sz="2400" dirty="0">
                <a:latin typeface="+mj-lt"/>
                <a:ea typeface="ＭＳ Ｐゴシック" charset="0"/>
                <a:cs typeface="ＭＳ Ｐゴシック" charset="0"/>
              </a:rPr>
              <a:t>’</a:t>
            </a:r>
            <a:r>
              <a:rPr lang="en-US" altLang="ja-JP" sz="2400" dirty="0">
                <a:latin typeface="+mj-lt"/>
                <a:ea typeface="ＭＳ Ｐゴシック" charset="0"/>
                <a:cs typeface="ＭＳ Ｐゴシック" charset="0"/>
              </a:rPr>
              <a:t>s IEP or IFSP</a:t>
            </a:r>
            <a:r>
              <a:rPr lang="en-US" altLang="ja-JP" sz="2400" dirty="0" smtClean="0">
                <a:latin typeface="+mj-lt"/>
                <a:ea typeface="ＭＳ Ｐゴシック" charset="0"/>
                <a:cs typeface="ＭＳ Ｐゴシック" charset="0"/>
              </a:rPr>
              <a:t>. </a:t>
            </a:r>
          </a:p>
          <a:p>
            <a:pPr eaLnBrk="1" hangingPunct="1">
              <a:lnSpc>
                <a:spcPct val="90000"/>
              </a:lnSpc>
              <a:buFont typeface="Wingdings" charset="0"/>
              <a:buNone/>
            </a:pPr>
            <a:endParaRPr lang="en-US" altLang="ja-JP" dirty="0">
              <a:latin typeface="+mj-lt"/>
              <a:ea typeface="ＭＳ Ｐゴシック" charset="0"/>
              <a:cs typeface="ＭＳ Ｐゴシック" charset="0"/>
            </a:endParaRPr>
          </a:p>
          <a:p>
            <a:pPr eaLnBrk="1" hangingPunct="1">
              <a:lnSpc>
                <a:spcPct val="90000"/>
              </a:lnSpc>
              <a:buFont typeface="Wingdings" charset="0"/>
              <a:buNone/>
            </a:pPr>
            <a:r>
              <a:rPr lang="en-US" sz="1600" b="0" dirty="0" smtClean="0">
                <a:latin typeface="+mj-lt"/>
                <a:ea typeface="ＭＳ Ｐゴシック" charset="0"/>
                <a:cs typeface="ＭＳ Ｐゴシック" charset="0"/>
              </a:rPr>
              <a:t>(United States Department of Education, 2006)</a:t>
            </a:r>
          </a:p>
        </p:txBody>
      </p:sp>
    </p:spTree>
    <p:extLst>
      <p:ext uri="{BB962C8B-B14F-4D97-AF65-F5344CB8AC3E}">
        <p14:creationId xmlns:p14="http://schemas.microsoft.com/office/powerpoint/2010/main" val="17447385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612588"/>
          </a:xfrm>
        </p:spPr>
        <p:txBody>
          <a:bodyPr>
            <a:normAutofit fontScale="90000"/>
          </a:bodyPr>
          <a:lstStyle/>
          <a:p>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r>
              <a:rPr lang="en-US" sz="4000" dirty="0" smtClean="0">
                <a:latin typeface="Museo"/>
                <a:ea typeface="ＭＳ Ｐゴシック" charset="0"/>
                <a:cs typeface="Museo"/>
              </a:rPr>
              <a:t>Create Caring Meetings</a:t>
            </a:r>
            <a:br>
              <a:rPr lang="en-US" sz="4000" dirty="0" smtClean="0">
                <a:latin typeface="Museo"/>
                <a:ea typeface="ＭＳ Ｐゴシック" charset="0"/>
                <a:cs typeface="Museo"/>
              </a:rPr>
            </a:br>
            <a:r>
              <a:rPr lang="en-US" sz="4000" dirty="0" smtClean="0">
                <a:latin typeface="Museo"/>
                <a:ea typeface="ＭＳ Ｐゴシック" charset="0"/>
                <a:cs typeface="Museo"/>
              </a:rPr>
              <a:t>(Suggestions)</a:t>
            </a:r>
            <a:endParaRPr lang="en-US" sz="4000" dirty="0">
              <a:latin typeface="Museo"/>
              <a:ea typeface="ＭＳ Ｐゴシック" charset="0"/>
              <a:cs typeface="Museo"/>
            </a:endParaRPr>
          </a:p>
        </p:txBody>
      </p:sp>
      <p:sp>
        <p:nvSpPr>
          <p:cNvPr id="77826" name="Content Placeholder 2"/>
          <p:cNvSpPr>
            <a:spLocks noGrp="1"/>
          </p:cNvSpPr>
          <p:nvPr>
            <p:ph idx="1"/>
          </p:nvPr>
        </p:nvSpPr>
        <p:spPr>
          <a:xfrm>
            <a:off x="685800" y="1574801"/>
            <a:ext cx="8001000" cy="5283200"/>
          </a:xfrm>
        </p:spPr>
        <p:txBody>
          <a:bodyPr>
            <a:normAutofit lnSpcReduction="10000"/>
          </a:bodyPr>
          <a:lstStyle/>
          <a:p>
            <a:pPr marL="45720" indent="0">
              <a:buNone/>
            </a:pPr>
            <a:r>
              <a:rPr lang="en-US" dirty="0" smtClean="0">
                <a:latin typeface="+mj-lt"/>
                <a:ea typeface="ＭＳ Ｐゴシック" charset="0"/>
                <a:cs typeface="ＭＳ Ｐゴシック" charset="0"/>
              </a:rPr>
              <a:t>The following actions demonstrate care, respect, and focus:</a:t>
            </a:r>
          </a:p>
          <a:p>
            <a:r>
              <a:rPr lang="en-US" b="0" dirty="0" smtClean="0">
                <a:latin typeface="+mj-lt"/>
                <a:ea typeface="ＭＳ Ｐゴシック" charset="0"/>
                <a:cs typeface="ＭＳ Ｐゴシック" charset="0"/>
              </a:rPr>
              <a:t>Build positive relationships outside of meetings;  meetings are part of ongoing conversations.</a:t>
            </a:r>
          </a:p>
          <a:p>
            <a:r>
              <a:rPr lang="en-US" b="0" dirty="0" smtClean="0">
                <a:latin typeface="+mj-lt"/>
                <a:ea typeface="ＭＳ Ｐゴシック" charset="0"/>
                <a:cs typeface="ＭＳ Ｐゴシック" charset="0"/>
              </a:rPr>
              <a:t>Provide information </a:t>
            </a:r>
            <a:r>
              <a:rPr lang="en-US" b="0" dirty="0">
                <a:latin typeface="+mj-lt"/>
                <a:ea typeface="ＭＳ Ｐゴシック" charset="0"/>
                <a:cs typeface="ＭＳ Ｐゴシック" charset="0"/>
              </a:rPr>
              <a:t>a</a:t>
            </a:r>
            <a:r>
              <a:rPr lang="en-US" b="0" dirty="0" smtClean="0">
                <a:latin typeface="+mj-lt"/>
                <a:ea typeface="ＭＳ Ｐゴシック" charset="0"/>
                <a:cs typeface="ＭＳ Ｐゴシック" charset="0"/>
              </a:rPr>
              <a:t>head of </a:t>
            </a:r>
            <a:r>
              <a:rPr lang="en-US" b="0" dirty="0">
                <a:latin typeface="+mj-lt"/>
                <a:ea typeface="ＭＳ Ｐゴシック" charset="0"/>
                <a:cs typeface="ＭＳ Ｐゴシック" charset="0"/>
              </a:rPr>
              <a:t>t</a:t>
            </a:r>
            <a:r>
              <a:rPr lang="en-US" b="0" dirty="0" smtClean="0">
                <a:latin typeface="+mj-lt"/>
                <a:ea typeface="ＭＳ Ｐゴシック" charset="0"/>
                <a:cs typeface="ＭＳ Ｐゴシック" charset="0"/>
              </a:rPr>
              <a:t>ime between families, educators (two-way, all partners).</a:t>
            </a:r>
            <a:endParaRPr lang="en-US" b="0" dirty="0">
              <a:latin typeface="+mj-lt"/>
              <a:ea typeface="ＭＳ Ｐゴシック" charset="0"/>
              <a:cs typeface="ＭＳ Ｐゴシック" charset="0"/>
            </a:endParaRPr>
          </a:p>
          <a:p>
            <a:r>
              <a:rPr lang="en-US" b="0" dirty="0" smtClean="0">
                <a:latin typeface="+mj-lt"/>
                <a:ea typeface="ＭＳ Ｐゴシック" charset="0"/>
                <a:cs typeface="ＭＳ Ｐゴシック" charset="0"/>
              </a:rPr>
              <a:t>Create mutual agendas.</a:t>
            </a:r>
            <a:endParaRPr lang="en-US" b="0" dirty="0">
              <a:latin typeface="+mj-lt"/>
              <a:ea typeface="ＭＳ Ｐゴシック" charset="0"/>
              <a:cs typeface="ＭＳ Ｐゴシック" charset="0"/>
            </a:endParaRPr>
          </a:p>
          <a:p>
            <a:r>
              <a:rPr lang="en-US" b="0" dirty="0" smtClean="0">
                <a:latin typeface="+mj-lt"/>
                <a:ea typeface="ＭＳ Ｐゴシック" charset="0"/>
                <a:cs typeface="ＭＳ Ｐゴシック" charset="0"/>
              </a:rPr>
              <a:t>Focus on student learning.</a:t>
            </a:r>
            <a:endParaRPr lang="en-US" b="0" dirty="0">
              <a:latin typeface="+mj-lt"/>
              <a:ea typeface="ＭＳ Ｐゴシック" charset="0"/>
              <a:cs typeface="ＭＳ Ｐゴシック" charset="0"/>
            </a:endParaRPr>
          </a:p>
          <a:p>
            <a:r>
              <a:rPr lang="en-US" b="0" dirty="0" smtClean="0">
                <a:latin typeface="+mj-lt"/>
                <a:ea typeface="ＭＳ Ｐゴシック" charset="0"/>
                <a:cs typeface="ＭＳ Ｐゴシック" charset="0"/>
              </a:rPr>
              <a:t>Keep participant numbers reasonable, only those needed.</a:t>
            </a:r>
            <a:endParaRPr lang="en-US" b="0" dirty="0">
              <a:latin typeface="+mj-lt"/>
              <a:ea typeface="ＭＳ Ｐゴシック" charset="0"/>
              <a:cs typeface="ＭＳ Ｐゴシック" charset="0"/>
            </a:endParaRPr>
          </a:p>
          <a:p>
            <a:r>
              <a:rPr lang="en-US" b="0" dirty="0" smtClean="0">
                <a:latin typeface="+mj-lt"/>
                <a:ea typeface="ＭＳ Ｐゴシック" charset="0"/>
                <a:cs typeface="ＭＳ Ｐゴシック" charset="0"/>
              </a:rPr>
              <a:t>Make seating comfortable and so all can see each other.</a:t>
            </a:r>
            <a:endParaRPr lang="en-US" b="0" dirty="0">
              <a:latin typeface="+mj-lt"/>
              <a:ea typeface="ＭＳ Ｐゴシック" charset="0"/>
              <a:cs typeface="ＭＳ Ｐゴシック" charset="0"/>
            </a:endParaRPr>
          </a:p>
          <a:p>
            <a:r>
              <a:rPr lang="en-US" b="0" dirty="0" smtClean="0">
                <a:latin typeface="+mj-lt"/>
                <a:ea typeface="ＭＳ Ｐゴシック" charset="0"/>
                <a:cs typeface="ＭＳ Ｐゴシック" charset="0"/>
              </a:rPr>
              <a:t>Offer food and drink.</a:t>
            </a:r>
            <a:endParaRPr lang="en-US" b="0" dirty="0">
              <a:latin typeface="+mj-lt"/>
              <a:ea typeface="ＭＳ Ｐゴシック" charset="0"/>
              <a:cs typeface="ＭＳ Ｐゴシック" charset="0"/>
            </a:endParaRPr>
          </a:p>
          <a:p>
            <a:r>
              <a:rPr lang="en-US" b="0" dirty="0" smtClean="0">
                <a:latin typeface="+mj-lt"/>
                <a:ea typeface="ＭＳ Ｐゴシック" charset="0"/>
                <a:cs typeface="ＭＳ Ｐゴシック" charset="0"/>
              </a:rPr>
              <a:t>Schedule enough time. </a:t>
            </a:r>
          </a:p>
          <a:p>
            <a:r>
              <a:rPr lang="en-US" b="0" dirty="0" smtClean="0">
                <a:latin typeface="+mj-lt"/>
                <a:ea typeface="ＭＳ Ｐゴシック" charset="0"/>
                <a:cs typeface="ＭＳ Ｐゴシック" charset="0"/>
              </a:rPr>
              <a:t>Ask for feedback.</a:t>
            </a:r>
          </a:p>
          <a:p>
            <a:r>
              <a:rPr lang="en-US" b="0" dirty="0" smtClean="0">
                <a:latin typeface="+mj-lt"/>
                <a:ea typeface="ＭＳ Ｐゴシック" charset="0"/>
                <a:cs typeface="ＭＳ Ｐゴシック" charset="0"/>
              </a:rPr>
              <a:t>Follow up with participants.  </a:t>
            </a:r>
            <a:r>
              <a:rPr lang="en-US" sz="2000" b="0" dirty="0" smtClean="0">
                <a:latin typeface="+mj-lt"/>
                <a:ea typeface="ＭＳ Ｐゴシック" charset="0"/>
                <a:cs typeface="ＭＳ Ｐゴシック" charset="0"/>
              </a:rPr>
              <a:t>(Minke</a:t>
            </a:r>
            <a:r>
              <a:rPr lang="en-US" sz="2000" b="0" dirty="0">
                <a:latin typeface="+mj-lt"/>
                <a:ea typeface="ＭＳ Ｐゴシック" charset="0"/>
                <a:cs typeface="ＭＳ Ｐゴシック" charset="0"/>
              </a:rPr>
              <a:t> </a:t>
            </a:r>
            <a:r>
              <a:rPr lang="en-US" sz="2000" b="0" dirty="0" smtClean="0">
                <a:latin typeface="+mj-lt"/>
                <a:ea typeface="ＭＳ Ｐゴシック" charset="0"/>
                <a:cs typeface="ＭＳ Ｐゴシック" charset="0"/>
              </a:rPr>
              <a:t>&amp; Anderson, 2008)</a:t>
            </a:r>
            <a:endParaRPr lang="en-US" sz="2000" b="0" dirty="0">
              <a:latin typeface="+mj-lt"/>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pic>
        <p:nvPicPr>
          <p:cNvPr id="5" name="Picture 10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198533" y="4917982"/>
            <a:ext cx="2319868" cy="1364285"/>
          </a:xfrm>
          <a:prstGeom prst="rect">
            <a:avLst/>
          </a:prstGeom>
        </p:spPr>
      </p:pic>
    </p:spTree>
    <p:extLst>
      <p:ext uri="{BB962C8B-B14F-4D97-AF65-F5344CB8AC3E}">
        <p14:creationId xmlns:p14="http://schemas.microsoft.com/office/powerpoint/2010/main" val="374133099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AutoShape 2"/>
          <p:cNvSpPr>
            <a:spLocks noGrp="1" noChangeArrowheads="1"/>
          </p:cNvSpPr>
          <p:nvPr>
            <p:ph type="title"/>
          </p:nvPr>
        </p:nvSpPr>
        <p:spPr>
          <a:xfrm>
            <a:off x="533400" y="135467"/>
            <a:ext cx="8153400" cy="1282171"/>
          </a:xfrm>
        </p:spPr>
        <p:txBody>
          <a:bodyPr>
            <a:noAutofit/>
          </a:bodyPr>
          <a:lstStyle/>
          <a:p>
            <a:pPr eaLnBrk="1" hangingPunct="1"/>
            <a:r>
              <a:rPr lang="en-US" sz="2800" b="1" dirty="0" smtClean="0">
                <a:solidFill>
                  <a:srgbClr val="FFFFFF"/>
                </a:solidFill>
                <a:latin typeface="Museo"/>
                <a:ea typeface="ＭＳ Ｐゴシック" charset="0"/>
                <a:cs typeface="Museo"/>
              </a:rPr>
              <a:t>Build </a:t>
            </a:r>
            <a:r>
              <a:rPr lang="en-US" sz="2800" b="1" dirty="0">
                <a:solidFill>
                  <a:srgbClr val="FFFFFF"/>
                </a:solidFill>
                <a:latin typeface="Museo"/>
                <a:ea typeface="ＭＳ Ｐゴシック" charset="0"/>
                <a:cs typeface="Museo"/>
              </a:rPr>
              <a:t>a Bridge </a:t>
            </a:r>
            <a:r>
              <a:rPr lang="en-US" sz="2800" b="1" dirty="0" smtClean="0">
                <a:solidFill>
                  <a:srgbClr val="FFFFFF"/>
                </a:solidFill>
                <a:latin typeface="Museo"/>
                <a:ea typeface="ＭＳ Ｐゴシック" charset="0"/>
                <a:cs typeface="Museo"/>
              </a:rPr>
              <a:t>Together:</a:t>
            </a:r>
            <a:br>
              <a:rPr lang="en-US" sz="2800" b="1" dirty="0" smtClean="0">
                <a:solidFill>
                  <a:srgbClr val="FFFFFF"/>
                </a:solidFill>
                <a:latin typeface="Museo"/>
                <a:ea typeface="ＭＳ Ｐゴシック" charset="0"/>
                <a:cs typeface="Museo"/>
              </a:rPr>
            </a:br>
            <a:r>
              <a:rPr lang="en-US" sz="2800" b="1" dirty="0" smtClean="0">
                <a:solidFill>
                  <a:srgbClr val="FFFFFF"/>
                </a:solidFill>
                <a:latin typeface="Museo"/>
                <a:ea typeface="ＭＳ Ｐゴシック" charset="0"/>
                <a:cs typeface="Museo"/>
              </a:rPr>
              <a:t>Communities and Schools </a:t>
            </a:r>
            <a:br>
              <a:rPr lang="en-US" sz="2800" b="1" dirty="0" smtClean="0">
                <a:solidFill>
                  <a:srgbClr val="FFFFFF"/>
                </a:solidFill>
                <a:latin typeface="Museo"/>
                <a:ea typeface="ＭＳ Ｐゴシック" charset="0"/>
                <a:cs typeface="Museo"/>
              </a:rPr>
            </a:br>
            <a:r>
              <a:rPr lang="en-US" sz="2800" b="1" dirty="0" smtClean="0">
                <a:solidFill>
                  <a:srgbClr val="FFFFFF"/>
                </a:solidFill>
                <a:latin typeface="Museo"/>
                <a:ea typeface="ＭＳ Ｐゴシック" charset="0"/>
                <a:cs typeface="Museo"/>
              </a:rPr>
              <a:t>“Wraparound” Students and Families</a:t>
            </a:r>
            <a:endParaRPr lang="en-US" sz="2800" b="1" dirty="0">
              <a:solidFill>
                <a:srgbClr val="FFFFFF"/>
              </a:solidFill>
              <a:latin typeface="Museo"/>
              <a:ea typeface="ＭＳ Ｐゴシック" charset="0"/>
              <a:cs typeface="Museo"/>
            </a:endParaRPr>
          </a:p>
        </p:txBody>
      </p:sp>
      <p:sp>
        <p:nvSpPr>
          <p:cNvPr id="160771" name="Rectangle 3"/>
          <p:cNvSpPr>
            <a:spLocks noGrp="1" noChangeArrowheads="1"/>
          </p:cNvSpPr>
          <p:nvPr>
            <p:ph idx="1"/>
          </p:nvPr>
        </p:nvSpPr>
        <p:spPr>
          <a:xfrm>
            <a:off x="457200" y="1874838"/>
            <a:ext cx="8229600" cy="4525962"/>
          </a:xfrm>
        </p:spPr>
        <p:txBody>
          <a:bodyPr/>
          <a:lstStyle/>
          <a:p>
            <a:pPr algn="ctr" eaLnBrk="1" hangingPunct="1">
              <a:buFont typeface="Wingdings" charset="0"/>
              <a:buNone/>
            </a:pPr>
            <a:endParaRPr lang="en-US" dirty="0">
              <a:latin typeface="Arial" charset="0"/>
              <a:ea typeface="ＭＳ Ｐゴシック" charset="0"/>
              <a:cs typeface="ＭＳ Ｐゴシック" charset="0"/>
            </a:endParaRPr>
          </a:p>
        </p:txBody>
      </p:sp>
      <p:pic>
        <p:nvPicPr>
          <p:cNvPr id="160772" name="Picture 4" descr="j04042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7734" y="3538154"/>
            <a:ext cx="3674534"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3" name="WordArt 8"/>
          <p:cNvSpPr>
            <a:spLocks noChangeArrowheads="1" noChangeShapeType="1" noTextEdit="1"/>
          </p:cNvSpPr>
          <p:nvPr/>
        </p:nvSpPr>
        <p:spPr bwMode="auto">
          <a:xfrm>
            <a:off x="694268" y="2667000"/>
            <a:ext cx="7678208" cy="647700"/>
          </a:xfrm>
          <a:prstGeom prst="rect">
            <a:avLst/>
          </a:prstGeom>
        </p:spPr>
        <p:txBody>
          <a:bodyPr wrap="none" fromWordArt="1">
            <a:prstTxWarp prst="textPlain">
              <a:avLst>
                <a:gd name="adj" fmla="val 50000"/>
              </a:avLst>
            </a:prstTxWarp>
          </a:bodyPr>
          <a:lstStyle/>
          <a:p>
            <a:pPr algn="ctr"/>
            <a:r>
              <a:rPr lang="en-US" kern="10" dirty="0">
                <a:ln w="12700">
                  <a:solidFill>
                    <a:srgbClr val="3333CC"/>
                  </a:solidFill>
                  <a:round/>
                  <a:headEnd/>
                  <a:tailEnd/>
                </a:ln>
                <a:solidFill>
                  <a:srgbClr val="B2B2B2">
                    <a:alpha val="50195"/>
                  </a:srgbClr>
                </a:solidFill>
                <a:effectLst>
                  <a:outerShdw blurRad="63500" dist="46662" dir="2115817" algn="ctr" rotWithShape="0">
                    <a:srgbClr val="9999FF">
                      <a:alpha val="74997"/>
                    </a:srgbClr>
                  </a:outerShdw>
                </a:effectLst>
                <a:latin typeface="Arial Black"/>
                <a:ea typeface="Arial Black"/>
                <a:cs typeface="Arial Black"/>
              </a:rPr>
              <a:t>System of Care</a:t>
            </a:r>
          </a:p>
        </p:txBody>
      </p:sp>
    </p:spTree>
    <p:extLst>
      <p:ext uri="{BB962C8B-B14F-4D97-AF65-F5344CB8AC3E}">
        <p14:creationId xmlns:p14="http://schemas.microsoft.com/office/powerpoint/2010/main" val="368702283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AutoShape 2"/>
          <p:cNvSpPr>
            <a:spLocks noGrp="1" noChangeArrowheads="1"/>
          </p:cNvSpPr>
          <p:nvPr>
            <p:ph type="title"/>
          </p:nvPr>
        </p:nvSpPr>
        <p:spPr/>
        <p:txBody>
          <a:bodyPr/>
          <a:lstStyle/>
          <a:p>
            <a:r>
              <a:rPr lang="en-US" sz="4000" b="1" dirty="0">
                <a:solidFill>
                  <a:srgbClr val="FFFFFF"/>
                </a:solidFill>
                <a:latin typeface="Arial" charset="0"/>
                <a:ea typeface="ＭＳ Ｐゴシック" charset="0"/>
                <a:cs typeface="ＭＳ Ｐゴシック" charset="0"/>
              </a:rPr>
              <a:t>System of Care Framework</a:t>
            </a:r>
          </a:p>
        </p:txBody>
      </p:sp>
      <p:grpSp>
        <p:nvGrpSpPr>
          <p:cNvPr id="164867" name="Group 3"/>
          <p:cNvGrpSpPr>
            <a:grpSpLocks/>
          </p:cNvGrpSpPr>
          <p:nvPr/>
        </p:nvGrpSpPr>
        <p:grpSpPr bwMode="auto">
          <a:xfrm>
            <a:off x="1600199" y="1905000"/>
            <a:ext cx="5960035" cy="4419600"/>
            <a:chOff x="19979640" y="19659600"/>
            <a:chExt cx="5760720" cy="5479384"/>
          </a:xfrm>
        </p:grpSpPr>
        <p:sp>
          <p:nvSpPr>
            <p:cNvPr id="164868" name="Text Box 4"/>
            <p:cNvSpPr txBox="1">
              <a:spLocks noChangeArrowheads="1"/>
            </p:cNvSpPr>
            <p:nvPr/>
          </p:nvSpPr>
          <p:spPr bwMode="auto">
            <a:xfrm>
              <a:off x="21924007" y="22659555"/>
              <a:ext cx="1926539" cy="35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36195" tIns="36195" rIns="36195" bIns="3619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a:solidFill>
                    <a:srgbClr val="000000"/>
                  </a:solidFill>
                </a:rPr>
                <a:t>CHILD &amp; FAMILY</a:t>
              </a:r>
              <a:endParaRPr lang="en-US" sz="3200" b="1" dirty="0">
                <a:solidFill>
                  <a:srgbClr val="336699"/>
                </a:solidFill>
                <a:latin typeface="Comic Sans MS" charset="0"/>
              </a:endParaRPr>
            </a:p>
          </p:txBody>
        </p:sp>
        <p:sp>
          <p:nvSpPr>
            <p:cNvPr id="164869" name="Text Box 5"/>
            <p:cNvSpPr txBox="1">
              <a:spLocks noChangeArrowheads="1"/>
            </p:cNvSpPr>
            <p:nvPr/>
          </p:nvSpPr>
          <p:spPr bwMode="auto">
            <a:xfrm>
              <a:off x="20643471" y="20626807"/>
              <a:ext cx="1177329" cy="103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36195" tIns="36195" rIns="36195" bIns="3619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solidFill>
                    <a:srgbClr val="000000"/>
                  </a:solidFill>
                </a:rPr>
                <a:t>Juvenile</a:t>
              </a:r>
            </a:p>
            <a:p>
              <a:pPr algn="ctr" eaLnBrk="1" hangingPunct="1"/>
              <a:r>
                <a:rPr lang="en-US" sz="1600" b="1" dirty="0">
                  <a:solidFill>
                    <a:srgbClr val="000000"/>
                  </a:solidFill>
                </a:rPr>
                <a:t>Justice</a:t>
              </a:r>
            </a:p>
            <a:p>
              <a:pPr algn="ctr" eaLnBrk="1" hangingPunct="1"/>
              <a:r>
                <a:rPr lang="en-US" sz="1600" b="1" dirty="0">
                  <a:solidFill>
                    <a:srgbClr val="000000"/>
                  </a:solidFill>
                </a:rPr>
                <a:t>Services</a:t>
              </a:r>
              <a:endParaRPr lang="en-US" sz="1600" b="1" dirty="0">
                <a:solidFill>
                  <a:srgbClr val="336699"/>
                </a:solidFill>
                <a:latin typeface="Comic Sans MS" charset="0"/>
              </a:endParaRPr>
            </a:p>
          </p:txBody>
        </p:sp>
        <p:sp>
          <p:nvSpPr>
            <p:cNvPr id="164870" name="Text Box 6"/>
            <p:cNvSpPr txBox="1">
              <a:spLocks noChangeArrowheads="1"/>
            </p:cNvSpPr>
            <p:nvPr/>
          </p:nvSpPr>
          <p:spPr bwMode="auto">
            <a:xfrm>
              <a:off x="19983454" y="21951660"/>
              <a:ext cx="1444903" cy="72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36195" tIns="36195" rIns="36195" bIns="3619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solidFill>
                    <a:srgbClr val="000000"/>
                  </a:solidFill>
                </a:rPr>
                <a:t>Recreation</a:t>
              </a:r>
            </a:p>
            <a:p>
              <a:pPr algn="ctr" eaLnBrk="1" hangingPunct="1"/>
              <a:r>
                <a:rPr lang="en-US" sz="1600" b="1" dirty="0">
                  <a:solidFill>
                    <a:srgbClr val="000000"/>
                  </a:solidFill>
                </a:rPr>
                <a:t>Services</a:t>
              </a:r>
              <a:endParaRPr lang="en-US" sz="1600" b="1" dirty="0">
                <a:solidFill>
                  <a:srgbClr val="336699"/>
                </a:solidFill>
                <a:latin typeface="Comic Sans MS" charset="0"/>
              </a:endParaRPr>
            </a:p>
          </p:txBody>
        </p:sp>
        <p:sp>
          <p:nvSpPr>
            <p:cNvPr id="164871" name="Text Box 7"/>
            <p:cNvSpPr txBox="1">
              <a:spLocks noChangeArrowheads="1"/>
            </p:cNvSpPr>
            <p:nvPr/>
          </p:nvSpPr>
          <p:spPr bwMode="auto">
            <a:xfrm>
              <a:off x="20264410" y="23104454"/>
              <a:ext cx="1391388" cy="103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36195" tIns="36195" rIns="36195" bIns="3619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solidFill>
                    <a:srgbClr val="000000"/>
                  </a:solidFill>
                </a:rPr>
                <a:t>Vocational</a:t>
              </a:r>
            </a:p>
            <a:p>
              <a:pPr algn="ctr" eaLnBrk="1" hangingPunct="1"/>
              <a:r>
                <a:rPr lang="en-US" sz="1600" b="1" dirty="0">
                  <a:solidFill>
                    <a:srgbClr val="000000"/>
                  </a:solidFill>
                </a:rPr>
                <a:t>Services</a:t>
              </a:r>
              <a:endParaRPr lang="en-US" sz="1600" b="1" dirty="0">
                <a:solidFill>
                  <a:srgbClr val="336699"/>
                </a:solidFill>
                <a:latin typeface="Comic Sans MS" charset="0"/>
              </a:endParaRPr>
            </a:p>
          </p:txBody>
        </p:sp>
        <p:sp>
          <p:nvSpPr>
            <p:cNvPr id="164872" name="Text Box 8"/>
            <p:cNvSpPr txBox="1">
              <a:spLocks noChangeArrowheads="1"/>
            </p:cNvSpPr>
            <p:nvPr/>
          </p:nvSpPr>
          <p:spPr bwMode="auto">
            <a:xfrm>
              <a:off x="21246153" y="24047086"/>
              <a:ext cx="1444902" cy="103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36195" tIns="36195" rIns="36195" bIns="3619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solidFill>
                    <a:srgbClr val="000000"/>
                  </a:solidFill>
                </a:rPr>
                <a:t>Substance Abuse</a:t>
              </a:r>
            </a:p>
            <a:p>
              <a:pPr algn="ctr" eaLnBrk="1" hangingPunct="1"/>
              <a:r>
                <a:rPr lang="en-US" sz="1600" b="1" dirty="0">
                  <a:solidFill>
                    <a:srgbClr val="000000"/>
                  </a:solidFill>
                </a:rPr>
                <a:t>Services</a:t>
              </a:r>
              <a:endParaRPr lang="en-US" sz="1600" b="1" dirty="0">
                <a:solidFill>
                  <a:srgbClr val="336699"/>
                </a:solidFill>
                <a:latin typeface="Comic Sans MS" charset="0"/>
              </a:endParaRPr>
            </a:p>
          </p:txBody>
        </p:sp>
        <p:sp>
          <p:nvSpPr>
            <p:cNvPr id="164873" name="Text Box 9"/>
            <p:cNvSpPr txBox="1">
              <a:spLocks noChangeArrowheads="1"/>
            </p:cNvSpPr>
            <p:nvPr/>
          </p:nvSpPr>
          <p:spPr bwMode="auto">
            <a:xfrm>
              <a:off x="23886221" y="23496498"/>
              <a:ext cx="1177327" cy="103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36195" tIns="36195" rIns="36195" bIns="3619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solidFill>
                    <a:srgbClr val="000000"/>
                  </a:solidFill>
                </a:rPr>
                <a:t>Health</a:t>
              </a:r>
            </a:p>
            <a:p>
              <a:pPr algn="ctr" eaLnBrk="1" hangingPunct="1"/>
              <a:r>
                <a:rPr lang="en-US" sz="1600" b="1" dirty="0">
                  <a:solidFill>
                    <a:srgbClr val="000000"/>
                  </a:solidFill>
                </a:rPr>
                <a:t>Services</a:t>
              </a:r>
              <a:endParaRPr lang="en-US" sz="1600" b="1" dirty="0">
                <a:solidFill>
                  <a:srgbClr val="336699"/>
                </a:solidFill>
                <a:latin typeface="Comic Sans MS" charset="0"/>
              </a:endParaRPr>
            </a:p>
          </p:txBody>
        </p:sp>
        <p:sp>
          <p:nvSpPr>
            <p:cNvPr id="164874" name="Text Box 10"/>
            <p:cNvSpPr txBox="1">
              <a:spLocks noChangeArrowheads="1"/>
            </p:cNvSpPr>
            <p:nvPr/>
          </p:nvSpPr>
          <p:spPr bwMode="auto">
            <a:xfrm>
              <a:off x="24350017" y="22412531"/>
              <a:ext cx="1355710" cy="67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36195" tIns="36195" rIns="36195" bIns="3619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solidFill>
                    <a:srgbClr val="000000"/>
                  </a:solidFill>
                </a:rPr>
                <a:t>Education</a:t>
              </a:r>
            </a:p>
            <a:p>
              <a:pPr algn="ctr" eaLnBrk="1" hangingPunct="1"/>
              <a:r>
                <a:rPr lang="en-US" sz="1600" b="1" dirty="0">
                  <a:solidFill>
                    <a:srgbClr val="000000"/>
                  </a:solidFill>
                </a:rPr>
                <a:t>Services</a:t>
              </a:r>
              <a:endParaRPr lang="en-US" sz="1600" b="1" dirty="0">
                <a:solidFill>
                  <a:srgbClr val="336699"/>
                </a:solidFill>
                <a:latin typeface="Comic Sans MS" charset="0"/>
              </a:endParaRPr>
            </a:p>
          </p:txBody>
        </p:sp>
        <p:sp>
          <p:nvSpPr>
            <p:cNvPr id="164875" name="Text Box 11"/>
            <p:cNvSpPr txBox="1">
              <a:spLocks noChangeArrowheads="1"/>
            </p:cNvSpPr>
            <p:nvPr/>
          </p:nvSpPr>
          <p:spPr bwMode="auto">
            <a:xfrm>
              <a:off x="24207308" y="20898417"/>
              <a:ext cx="1177331" cy="120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36195" tIns="36195" rIns="36195" bIns="3619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solidFill>
                    <a:srgbClr val="000000"/>
                  </a:solidFill>
                </a:rPr>
                <a:t>DHS/ Child</a:t>
              </a:r>
            </a:p>
            <a:p>
              <a:pPr algn="ctr" eaLnBrk="1" hangingPunct="1"/>
              <a:r>
                <a:rPr lang="en-US" sz="1600" b="1" dirty="0">
                  <a:solidFill>
                    <a:srgbClr val="000000"/>
                  </a:solidFill>
                </a:rPr>
                <a:t>Welfare</a:t>
              </a:r>
            </a:p>
            <a:p>
              <a:pPr algn="ctr" eaLnBrk="1" hangingPunct="1"/>
              <a:r>
                <a:rPr lang="en-US" sz="1600" b="1" dirty="0">
                  <a:solidFill>
                    <a:srgbClr val="000000"/>
                  </a:solidFill>
                </a:rPr>
                <a:t>Services</a:t>
              </a:r>
              <a:endParaRPr lang="en-US" sz="1600" b="1" dirty="0">
                <a:solidFill>
                  <a:srgbClr val="336699"/>
                </a:solidFill>
                <a:latin typeface="Comic Sans MS" charset="0"/>
              </a:endParaRPr>
            </a:p>
          </p:txBody>
        </p:sp>
        <p:sp>
          <p:nvSpPr>
            <p:cNvPr id="164876" name="Text Box 12"/>
            <p:cNvSpPr txBox="1">
              <a:spLocks noChangeArrowheads="1"/>
            </p:cNvSpPr>
            <p:nvPr/>
          </p:nvSpPr>
          <p:spPr bwMode="auto">
            <a:xfrm>
              <a:off x="21781301" y="19900476"/>
              <a:ext cx="1177328" cy="103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36195" tIns="36195" rIns="36195" bIns="3619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solidFill>
                    <a:srgbClr val="000000"/>
                  </a:solidFill>
                </a:rPr>
                <a:t>Mental</a:t>
              </a:r>
            </a:p>
            <a:p>
              <a:pPr algn="ctr" eaLnBrk="1" hangingPunct="1"/>
              <a:r>
                <a:rPr lang="en-US" sz="1600" b="1" dirty="0">
                  <a:solidFill>
                    <a:srgbClr val="000000"/>
                  </a:solidFill>
                </a:rPr>
                <a:t>Health</a:t>
              </a:r>
            </a:p>
            <a:p>
              <a:pPr algn="ctr" eaLnBrk="1" hangingPunct="1"/>
              <a:r>
                <a:rPr lang="en-US" sz="1600" b="1" dirty="0">
                  <a:solidFill>
                    <a:srgbClr val="000000"/>
                  </a:solidFill>
                </a:rPr>
                <a:t>Services</a:t>
              </a:r>
              <a:endParaRPr lang="en-US" sz="1600" b="1" dirty="0">
                <a:solidFill>
                  <a:srgbClr val="336699"/>
                </a:solidFill>
                <a:latin typeface="Comic Sans MS" charset="0"/>
              </a:endParaRPr>
            </a:p>
          </p:txBody>
        </p:sp>
        <p:sp>
          <p:nvSpPr>
            <p:cNvPr id="164877" name="Oval 13"/>
            <p:cNvSpPr>
              <a:spLocks noChangeArrowheads="1"/>
            </p:cNvSpPr>
            <p:nvPr/>
          </p:nvSpPr>
          <p:spPr bwMode="auto">
            <a:xfrm>
              <a:off x="21275836" y="20933750"/>
              <a:ext cx="3127696" cy="2958485"/>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en-US" dirty="0"/>
            </a:p>
          </p:txBody>
        </p:sp>
        <p:pic>
          <p:nvPicPr>
            <p:cNvPr id="164878" name="Picture 14"/>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9141" y="21736139"/>
              <a:ext cx="2166284" cy="90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164879" name="Oval 15"/>
            <p:cNvSpPr>
              <a:spLocks noChangeArrowheads="1"/>
            </p:cNvSpPr>
            <p:nvPr/>
          </p:nvSpPr>
          <p:spPr bwMode="auto">
            <a:xfrm>
              <a:off x="20204829" y="22667040"/>
              <a:ext cx="1558636" cy="1552104"/>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en-US" dirty="0"/>
            </a:p>
          </p:txBody>
        </p:sp>
        <p:sp>
          <p:nvSpPr>
            <p:cNvPr id="164880" name="Oval 16"/>
            <p:cNvSpPr>
              <a:spLocks noChangeArrowheads="1"/>
            </p:cNvSpPr>
            <p:nvPr/>
          </p:nvSpPr>
          <p:spPr bwMode="auto">
            <a:xfrm>
              <a:off x="19979640" y="21466001"/>
              <a:ext cx="1573961" cy="1536486"/>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en-US" dirty="0"/>
            </a:p>
          </p:txBody>
        </p:sp>
        <p:sp>
          <p:nvSpPr>
            <p:cNvPr id="164881" name="Oval 17"/>
            <p:cNvSpPr>
              <a:spLocks noChangeArrowheads="1"/>
            </p:cNvSpPr>
            <p:nvPr/>
          </p:nvSpPr>
          <p:spPr bwMode="auto">
            <a:xfrm>
              <a:off x="20443610" y="20314295"/>
              <a:ext cx="1573974" cy="1536496"/>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en-US" dirty="0"/>
            </a:p>
          </p:txBody>
        </p:sp>
        <p:sp>
          <p:nvSpPr>
            <p:cNvPr id="164882" name="Oval 18"/>
            <p:cNvSpPr>
              <a:spLocks noChangeArrowheads="1"/>
            </p:cNvSpPr>
            <p:nvPr/>
          </p:nvSpPr>
          <p:spPr bwMode="auto">
            <a:xfrm>
              <a:off x="23987998" y="20731071"/>
              <a:ext cx="1573973" cy="1536495"/>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en-US" dirty="0"/>
            </a:p>
          </p:txBody>
        </p:sp>
        <p:sp>
          <p:nvSpPr>
            <p:cNvPr id="164883" name="Oval 19"/>
            <p:cNvSpPr>
              <a:spLocks noChangeArrowheads="1"/>
            </p:cNvSpPr>
            <p:nvPr/>
          </p:nvSpPr>
          <p:spPr bwMode="auto">
            <a:xfrm>
              <a:off x="21571008" y="19659600"/>
              <a:ext cx="1573968" cy="1536482"/>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en-US" dirty="0"/>
            </a:p>
          </p:txBody>
        </p:sp>
        <p:sp>
          <p:nvSpPr>
            <p:cNvPr id="164884" name="Oval 20"/>
            <p:cNvSpPr>
              <a:spLocks noChangeArrowheads="1"/>
            </p:cNvSpPr>
            <p:nvPr/>
          </p:nvSpPr>
          <p:spPr bwMode="auto">
            <a:xfrm>
              <a:off x="23667906" y="23051898"/>
              <a:ext cx="1573973" cy="1536494"/>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en-US" dirty="0"/>
            </a:p>
          </p:txBody>
        </p:sp>
        <p:sp>
          <p:nvSpPr>
            <p:cNvPr id="164885" name="Oval 21"/>
            <p:cNvSpPr>
              <a:spLocks noChangeArrowheads="1"/>
            </p:cNvSpPr>
            <p:nvPr/>
          </p:nvSpPr>
          <p:spPr bwMode="auto">
            <a:xfrm>
              <a:off x="21227256" y="23560149"/>
              <a:ext cx="1573973" cy="153649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en-US" dirty="0"/>
            </a:p>
          </p:txBody>
        </p:sp>
        <p:sp>
          <p:nvSpPr>
            <p:cNvPr id="164886" name="Text Box 22"/>
            <p:cNvSpPr txBox="1">
              <a:spLocks noChangeArrowheads="1"/>
            </p:cNvSpPr>
            <p:nvPr/>
          </p:nvSpPr>
          <p:spPr bwMode="auto">
            <a:xfrm>
              <a:off x="23137013" y="20158565"/>
              <a:ext cx="1177329" cy="103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36195" tIns="36195" rIns="36195" bIns="3619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solidFill>
                    <a:srgbClr val="000000"/>
                  </a:solidFill>
                </a:rPr>
                <a:t>Family Support Services</a:t>
              </a:r>
              <a:endParaRPr lang="en-US" sz="1600" b="1" dirty="0">
                <a:solidFill>
                  <a:srgbClr val="336699"/>
                </a:solidFill>
                <a:latin typeface="Comic Sans MS" charset="0"/>
              </a:endParaRPr>
            </a:p>
          </p:txBody>
        </p:sp>
        <p:sp>
          <p:nvSpPr>
            <p:cNvPr id="164887" name="Oval 23"/>
            <p:cNvSpPr>
              <a:spLocks noChangeArrowheads="1"/>
            </p:cNvSpPr>
            <p:nvPr/>
          </p:nvSpPr>
          <p:spPr bwMode="auto">
            <a:xfrm>
              <a:off x="22935538" y="19853574"/>
              <a:ext cx="1573972" cy="1536494"/>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en-US" dirty="0"/>
            </a:p>
          </p:txBody>
        </p:sp>
        <p:sp>
          <p:nvSpPr>
            <p:cNvPr id="164888" name="Oval 24"/>
            <p:cNvSpPr>
              <a:spLocks noChangeArrowheads="1"/>
            </p:cNvSpPr>
            <p:nvPr/>
          </p:nvSpPr>
          <p:spPr bwMode="auto">
            <a:xfrm>
              <a:off x="24166381" y="22055923"/>
              <a:ext cx="1573979" cy="153649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en-US" dirty="0"/>
            </a:p>
          </p:txBody>
        </p:sp>
        <p:sp>
          <p:nvSpPr>
            <p:cNvPr id="164889" name="Text Box 25"/>
            <p:cNvSpPr txBox="1">
              <a:spLocks noChangeArrowheads="1"/>
            </p:cNvSpPr>
            <p:nvPr/>
          </p:nvSpPr>
          <p:spPr bwMode="auto">
            <a:xfrm>
              <a:off x="22762409" y="24081496"/>
              <a:ext cx="1177328" cy="103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36195" tIns="36195" rIns="36195" bIns="3619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solidFill>
                    <a:srgbClr val="000000"/>
                  </a:solidFill>
                </a:rPr>
                <a:t>Legal</a:t>
              </a:r>
            </a:p>
            <a:p>
              <a:pPr algn="ctr" eaLnBrk="1" hangingPunct="1"/>
              <a:r>
                <a:rPr lang="en-US" sz="1600" b="1" dirty="0">
                  <a:solidFill>
                    <a:srgbClr val="000000"/>
                  </a:solidFill>
                </a:rPr>
                <a:t>Services</a:t>
              </a:r>
              <a:endParaRPr lang="en-US" sz="1600" b="1" dirty="0">
                <a:solidFill>
                  <a:srgbClr val="336699"/>
                </a:solidFill>
                <a:latin typeface="Comic Sans MS" charset="0"/>
              </a:endParaRPr>
            </a:p>
          </p:txBody>
        </p:sp>
        <p:sp>
          <p:nvSpPr>
            <p:cNvPr id="164890" name="Oval 26"/>
            <p:cNvSpPr>
              <a:spLocks noChangeArrowheads="1"/>
            </p:cNvSpPr>
            <p:nvPr/>
          </p:nvSpPr>
          <p:spPr bwMode="auto">
            <a:xfrm>
              <a:off x="22544094" y="23602485"/>
              <a:ext cx="1573972" cy="1536499"/>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en-US" dirty="0"/>
            </a:p>
          </p:txBody>
        </p:sp>
      </p:grpSp>
    </p:spTree>
    <p:extLst>
      <p:ext uri="{BB962C8B-B14F-4D97-AF65-F5344CB8AC3E}">
        <p14:creationId xmlns:p14="http://schemas.microsoft.com/office/powerpoint/2010/main" val="1043653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91733"/>
            <a:ext cx="8407893" cy="4534746"/>
          </a:xfrm>
        </p:spPr>
        <p:txBody>
          <a:bodyPr/>
          <a:lstStyle/>
          <a:p>
            <a:r>
              <a:rPr lang="en-US" dirty="0" smtClean="0"/>
              <a:t>Step One: ENSURE SHARED MTSS AND FSCP KNOWLEDGE OF THE WHAT, WHY, WHO, WHEN, AND HOW</a:t>
            </a:r>
          </a:p>
          <a:p>
            <a:pPr marL="320040" lvl="1" indent="0">
              <a:buNone/>
            </a:pPr>
            <a:r>
              <a:rPr lang="en-US" sz="1800" dirty="0" smtClean="0"/>
              <a:t>Partners benefit from sharing </a:t>
            </a:r>
            <a:r>
              <a:rPr lang="en-US" sz="1800" dirty="0"/>
              <a:t>the </a:t>
            </a:r>
            <a:r>
              <a:rPr lang="en-US" sz="1800" dirty="0" smtClean="0"/>
              <a:t>same evidence and understanding of effective collaboration to support student learning. </a:t>
            </a:r>
          </a:p>
          <a:p>
            <a:pPr marL="45720" indent="0">
              <a:buNone/>
            </a:pPr>
            <a:endParaRPr lang="en-US" dirty="0"/>
          </a:p>
          <a:p>
            <a:r>
              <a:rPr lang="en-US" dirty="0" smtClean="0"/>
              <a:t>Step Two: USE DATA TO CREATE MULTI-TIERED FSCP ACTION PLANS</a:t>
            </a:r>
          </a:p>
          <a:p>
            <a:pPr marL="320040" lvl="1" indent="0">
              <a:buNone/>
            </a:pPr>
            <a:r>
              <a:rPr lang="en-US" sz="1800" dirty="0" smtClean="0"/>
              <a:t>Partners continuously improve their collaborative efforts when they use data to strategically plan, evaluate, and revise goals.</a:t>
            </a:r>
          </a:p>
          <a:p>
            <a:endParaRPr lang="en-US" dirty="0"/>
          </a:p>
          <a:p>
            <a:r>
              <a:rPr lang="en-US" dirty="0" smtClean="0"/>
              <a:t>Step Three: ADAPT MULTI-TIERED FSCP TOOLS, INCLUDING SPECIFIC SPECIAL EDUCATION SUPPORTS</a:t>
            </a:r>
          </a:p>
          <a:p>
            <a:pPr marL="320040" lvl="1" indent="0">
              <a:buNone/>
            </a:pPr>
            <a:r>
              <a:rPr lang="en-US" sz="1800" dirty="0"/>
              <a:t>Partners can be efficient, timely, and strategic when they access specific                  resources and apply those supports to their sites or situations. </a:t>
            </a:r>
          </a:p>
          <a:p>
            <a:pPr marL="320040" lvl="1" indent="0">
              <a:buNone/>
            </a:pPr>
            <a:r>
              <a:rPr lang="en-US" sz="1800" dirty="0" smtClean="0"/>
              <a:t> </a:t>
            </a:r>
          </a:p>
          <a:p>
            <a:endParaRPr lang="en-US" dirty="0"/>
          </a:p>
          <a:p>
            <a:endParaRPr lang="en-US" dirty="0" smtClean="0"/>
          </a:p>
          <a:p>
            <a:endParaRPr lang="en-US" dirty="0"/>
          </a:p>
        </p:txBody>
      </p:sp>
      <p:sp>
        <p:nvSpPr>
          <p:cNvPr id="3" name="Title 2"/>
          <p:cNvSpPr>
            <a:spLocks noGrp="1"/>
          </p:cNvSpPr>
          <p:nvPr>
            <p:ph type="title"/>
          </p:nvPr>
        </p:nvSpPr>
        <p:spPr>
          <a:xfrm>
            <a:off x="381000" y="541867"/>
            <a:ext cx="8381260" cy="868374"/>
          </a:xfrm>
        </p:spPr>
        <p:txBody>
          <a:bodyPr/>
          <a:lstStyle/>
          <a:p>
            <a:r>
              <a:rPr lang="en-US" sz="3200" dirty="0" smtClean="0"/>
              <a:t>MTSS FSCP Implementation Guide</a:t>
            </a:r>
            <a:br>
              <a:rPr lang="en-US" sz="3200" dirty="0" smtClean="0"/>
            </a:br>
            <a:r>
              <a:rPr lang="en-US" sz="3200" dirty="0" smtClean="0"/>
              <a:t>Three Steps</a:t>
            </a:r>
            <a:br>
              <a:rPr lang="en-US" sz="3200" dirty="0" smtClean="0"/>
            </a:br>
            <a:endParaRPr lang="en-US" sz="3200" dirty="0"/>
          </a:p>
        </p:txBody>
      </p:sp>
    </p:spTree>
    <p:extLst>
      <p:ext uri="{BB962C8B-B14F-4D97-AF65-F5344CB8AC3E}">
        <p14:creationId xmlns:p14="http://schemas.microsoft.com/office/powerpoint/2010/main" val="2126688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AutoShape 2"/>
          <p:cNvSpPr>
            <a:spLocks noGrp="1" noChangeArrowheads="1"/>
          </p:cNvSpPr>
          <p:nvPr>
            <p:ph type="title"/>
          </p:nvPr>
        </p:nvSpPr>
        <p:spPr>
          <a:xfrm>
            <a:off x="0" y="274638"/>
            <a:ext cx="9144000" cy="1143000"/>
          </a:xfrm>
        </p:spPr>
        <p:txBody>
          <a:bodyPr>
            <a:normAutofit fontScale="90000"/>
          </a:bodyPr>
          <a:lstStyle/>
          <a:p>
            <a:pPr eaLnBrk="1" hangingPunct="1"/>
            <a:r>
              <a:rPr lang="en-US" sz="4000" dirty="0">
                <a:solidFill>
                  <a:srgbClr val="FFFFFF"/>
                </a:solidFill>
                <a:latin typeface="Museo"/>
                <a:ea typeface="ＭＳ Ｐゴシック" charset="0"/>
                <a:cs typeface="Museo"/>
              </a:rPr>
              <a:t>System of Care: </a:t>
            </a:r>
            <a:br>
              <a:rPr lang="en-US" sz="4000" dirty="0">
                <a:solidFill>
                  <a:srgbClr val="FFFFFF"/>
                </a:solidFill>
                <a:latin typeface="Museo"/>
                <a:ea typeface="ＭＳ Ｐゴシック" charset="0"/>
                <a:cs typeface="Museo"/>
              </a:rPr>
            </a:br>
            <a:r>
              <a:rPr lang="en-US" sz="4000" dirty="0">
                <a:solidFill>
                  <a:srgbClr val="FFFFFF"/>
                </a:solidFill>
                <a:latin typeface="Museo"/>
                <a:ea typeface="ＭＳ Ｐゴシック" charset="0"/>
                <a:cs typeface="Museo"/>
              </a:rPr>
              <a:t>Essential Elements</a:t>
            </a:r>
          </a:p>
        </p:txBody>
      </p:sp>
      <p:sp>
        <p:nvSpPr>
          <p:cNvPr id="162819" name="Rectangle 3"/>
          <p:cNvSpPr>
            <a:spLocks noChangeArrowheads="1"/>
          </p:cNvSpPr>
          <p:nvPr/>
        </p:nvSpPr>
        <p:spPr bwMode="auto">
          <a:xfrm>
            <a:off x="457200" y="2438400"/>
            <a:ext cx="822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eaLnBrk="1" hangingPunct="1">
              <a:spcBef>
                <a:spcPct val="20000"/>
              </a:spcBef>
              <a:buClr>
                <a:schemeClr val="tx1"/>
              </a:buClr>
              <a:buSzPct val="75000"/>
              <a:buFont typeface="Arial"/>
              <a:buChar char="•"/>
            </a:pPr>
            <a:r>
              <a:rPr lang="en-US" sz="2800" dirty="0">
                <a:solidFill>
                  <a:schemeClr val="tx1">
                    <a:lumMod val="75000"/>
                  </a:schemeClr>
                </a:solidFill>
              </a:rPr>
              <a:t>A  system of care is a coordinated, integrated networking </a:t>
            </a:r>
            <a:r>
              <a:rPr lang="en-US" sz="2800" dirty="0" smtClean="0">
                <a:solidFill>
                  <a:schemeClr val="tx1">
                    <a:lumMod val="75000"/>
                  </a:schemeClr>
                </a:solidFill>
              </a:rPr>
              <a:t>of </a:t>
            </a:r>
            <a:r>
              <a:rPr lang="en-US" sz="2800" dirty="0">
                <a:solidFill>
                  <a:schemeClr val="tx1">
                    <a:lumMod val="75000"/>
                  </a:schemeClr>
                </a:solidFill>
              </a:rPr>
              <a:t>services and supports.  </a:t>
            </a:r>
          </a:p>
          <a:p>
            <a:pPr marL="457200" indent="-457200" eaLnBrk="1" hangingPunct="1">
              <a:spcBef>
                <a:spcPct val="20000"/>
              </a:spcBef>
              <a:buClr>
                <a:schemeClr val="tx1"/>
              </a:buClr>
              <a:buSzPct val="75000"/>
              <a:buFont typeface="Arial"/>
              <a:buChar char="•"/>
            </a:pPr>
            <a:r>
              <a:rPr lang="en-US" sz="2800" dirty="0">
                <a:solidFill>
                  <a:schemeClr val="tx1">
                    <a:lumMod val="75000"/>
                  </a:schemeClr>
                </a:solidFill>
              </a:rPr>
              <a:t>Systems are governed by core values, including:</a:t>
            </a:r>
          </a:p>
          <a:p>
            <a:pPr marL="800100" lvl="1" indent="-342900">
              <a:spcBef>
                <a:spcPct val="20000"/>
              </a:spcBef>
              <a:buClr>
                <a:schemeClr val="tx1"/>
              </a:buClr>
              <a:buSzPct val="75000"/>
              <a:buFont typeface="Wingdings" charset="0"/>
              <a:buChar char="l"/>
            </a:pPr>
            <a:r>
              <a:rPr lang="en-US" sz="2800" dirty="0">
                <a:solidFill>
                  <a:schemeClr val="tx1">
                    <a:lumMod val="75000"/>
                  </a:schemeClr>
                </a:solidFill>
              </a:rPr>
              <a:t>Child-centered &amp; </a:t>
            </a:r>
            <a:r>
              <a:rPr lang="en-US" sz="2800" dirty="0" smtClean="0">
                <a:solidFill>
                  <a:schemeClr val="tx1">
                    <a:lumMod val="75000"/>
                  </a:schemeClr>
                </a:solidFill>
              </a:rPr>
              <a:t>strengths-based.</a:t>
            </a:r>
            <a:endParaRPr lang="en-US" sz="2800" dirty="0">
              <a:solidFill>
                <a:schemeClr val="tx1">
                  <a:lumMod val="75000"/>
                </a:schemeClr>
              </a:solidFill>
            </a:endParaRPr>
          </a:p>
          <a:p>
            <a:pPr marL="800100" lvl="1" indent="-342900">
              <a:spcBef>
                <a:spcPct val="20000"/>
              </a:spcBef>
              <a:buClr>
                <a:schemeClr val="tx1"/>
              </a:buClr>
              <a:buSzPct val="75000"/>
              <a:buFont typeface="Wingdings" charset="0"/>
              <a:buChar char="l"/>
            </a:pPr>
            <a:r>
              <a:rPr lang="en-US" sz="2800" dirty="0" smtClean="0">
                <a:solidFill>
                  <a:schemeClr val="tx1">
                    <a:lumMod val="75000"/>
                  </a:schemeClr>
                </a:solidFill>
              </a:rPr>
              <a:t>Family-partnered.</a:t>
            </a:r>
            <a:endParaRPr lang="en-US" sz="2800" dirty="0">
              <a:solidFill>
                <a:schemeClr val="tx1">
                  <a:lumMod val="75000"/>
                </a:schemeClr>
              </a:solidFill>
            </a:endParaRPr>
          </a:p>
          <a:p>
            <a:pPr marL="800100" lvl="1" indent="-342900">
              <a:spcBef>
                <a:spcPct val="20000"/>
              </a:spcBef>
              <a:buClr>
                <a:schemeClr val="tx1"/>
              </a:buClr>
              <a:buSzPct val="75000"/>
              <a:buFont typeface="Wingdings" charset="0"/>
              <a:buChar char="l"/>
            </a:pPr>
            <a:r>
              <a:rPr lang="en-US" sz="2800" dirty="0" smtClean="0">
                <a:solidFill>
                  <a:schemeClr val="tx1">
                    <a:lumMod val="75000"/>
                  </a:schemeClr>
                </a:solidFill>
              </a:rPr>
              <a:t>Community-based and school-based.</a:t>
            </a:r>
            <a:endParaRPr lang="en-US" sz="2800" dirty="0">
              <a:solidFill>
                <a:schemeClr val="tx1">
                  <a:lumMod val="75000"/>
                </a:schemeClr>
              </a:solidFill>
            </a:endParaRPr>
          </a:p>
          <a:p>
            <a:pPr marL="800100" lvl="1" indent="-342900">
              <a:spcBef>
                <a:spcPct val="20000"/>
              </a:spcBef>
              <a:buClr>
                <a:schemeClr val="tx1"/>
              </a:buClr>
              <a:buSzPct val="75000"/>
              <a:buFont typeface="Wingdings" charset="0"/>
              <a:buChar char="l"/>
            </a:pPr>
            <a:r>
              <a:rPr lang="en-US" sz="2800" dirty="0">
                <a:solidFill>
                  <a:schemeClr val="tx1">
                    <a:lumMod val="75000"/>
                  </a:schemeClr>
                </a:solidFill>
              </a:rPr>
              <a:t>Culturally </a:t>
            </a:r>
            <a:r>
              <a:rPr lang="en-US" sz="2800" dirty="0" smtClean="0">
                <a:solidFill>
                  <a:schemeClr val="tx1">
                    <a:lumMod val="75000"/>
                  </a:schemeClr>
                </a:solidFill>
              </a:rPr>
              <a:t>responsive.</a:t>
            </a:r>
            <a:endParaRPr lang="en-US" sz="2800" dirty="0">
              <a:solidFill>
                <a:schemeClr val="tx1">
                  <a:lumMod val="75000"/>
                </a:schemeClr>
              </a:solidFill>
            </a:endParaRPr>
          </a:p>
        </p:txBody>
      </p:sp>
    </p:spTree>
    <p:extLst>
      <p:ext uri="{BB962C8B-B14F-4D97-AF65-F5344CB8AC3E}">
        <p14:creationId xmlns:p14="http://schemas.microsoft.com/office/powerpoint/2010/main" val="16163778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19071"/>
            <a:ext cx="9143999" cy="4300729"/>
          </a:xfrm>
        </p:spPr>
        <p:txBody>
          <a:bodyPr/>
          <a:lstStyle/>
          <a:p>
            <a:r>
              <a:rPr lang="en-US" sz="1800" b="0" dirty="0"/>
              <a:t>Colorado Department of Education. (2008). </a:t>
            </a:r>
            <a:r>
              <a:rPr lang="en-US" sz="1800" b="0" i="1" dirty="0"/>
              <a:t>Guidelines for identifying students with specific learning disabilities</a:t>
            </a:r>
            <a:r>
              <a:rPr lang="en-US" sz="1800" b="0" dirty="0"/>
              <a:t>. Denver, CO: Author. </a:t>
            </a:r>
          </a:p>
          <a:p>
            <a:pPr marL="320040" lvl="1" indent="0">
              <a:buNone/>
            </a:pPr>
            <a:r>
              <a:rPr lang="en-US" sz="1800" u="sng" dirty="0">
                <a:hlinkClick r:id="rId3"/>
              </a:rPr>
              <a:t>http://www.cde.state.co.us/sites/default/files/documents/cdesped/download/pdf/sld_guidelines.pdf</a:t>
            </a:r>
            <a:endParaRPr lang="en-US" sz="1800" dirty="0"/>
          </a:p>
          <a:p>
            <a:pPr marL="45720" indent="0">
              <a:buNone/>
            </a:pPr>
            <a:endParaRPr lang="en-US" sz="1800" b="0" dirty="0"/>
          </a:p>
          <a:p>
            <a:r>
              <a:rPr lang="en-US" sz="1800" b="0" dirty="0" smtClean="0"/>
              <a:t>Colorado </a:t>
            </a:r>
            <a:r>
              <a:rPr lang="en-US" sz="1800" b="0" dirty="0"/>
              <a:t>Department of Education. (2009). </a:t>
            </a:r>
            <a:r>
              <a:rPr lang="en-US" sz="1800" b="0" i="1" dirty="0"/>
              <a:t>Response to intervention (RtI): Family &amp; community partnering: “On the team and at the table” toolkit: </a:t>
            </a:r>
            <a:r>
              <a:rPr lang="en-US" sz="1800" b="0" dirty="0"/>
              <a:t>Denver, CO: Author.</a:t>
            </a:r>
          </a:p>
          <a:p>
            <a:pPr marL="45720" indent="0">
              <a:buNone/>
            </a:pPr>
            <a:endParaRPr lang="en-US" sz="1800" b="0" dirty="0"/>
          </a:p>
          <a:p>
            <a:r>
              <a:rPr lang="en-US" sz="1800" b="0" dirty="0"/>
              <a:t>Colorado Department of Education (2013). </a:t>
            </a:r>
            <a:r>
              <a:rPr lang="en-US" sz="1800" b="0" i="1" dirty="0"/>
              <a:t>Guidelines for determining eligibility for special education for students with serious emotional disability.</a:t>
            </a:r>
            <a:r>
              <a:rPr lang="en-US" sz="1800" b="0" dirty="0"/>
              <a:t> Denver, CO: Author.</a:t>
            </a:r>
            <a:r>
              <a:rPr lang="en-US" sz="1800" b="0" i="1" dirty="0"/>
              <a:t> </a:t>
            </a:r>
            <a:r>
              <a:rPr lang="en-US" sz="1800" b="0" dirty="0"/>
              <a:t>Retrieved from</a:t>
            </a:r>
            <a:r>
              <a:rPr lang="en-US" sz="1800" b="0" u="sng" dirty="0">
                <a:hlinkClick r:id="rId4"/>
              </a:rPr>
              <a:t>http://www.cde.state.co.us/cdesped/</a:t>
            </a:r>
            <a:r>
              <a:rPr lang="en-US" sz="1800" b="0" u="sng" dirty="0" smtClean="0">
                <a:hlinkClick r:id="rId4"/>
              </a:rPr>
              <a:t>guidelinesfordeterminingeligibility_sed</a:t>
            </a:r>
            <a:endParaRPr lang="en-US" sz="1800" b="0" u="sng" dirty="0" smtClean="0"/>
          </a:p>
          <a:p>
            <a:endParaRPr lang="en-US" sz="1800" b="0" u="sng" dirty="0"/>
          </a:p>
          <a:p>
            <a:r>
              <a:rPr lang="en-US" sz="1800" b="0" dirty="0" smtClean="0"/>
              <a:t>Colorado </a:t>
            </a:r>
            <a:r>
              <a:rPr lang="en-US" sz="1800" b="0" dirty="0"/>
              <a:t>Department of Education. (2015). ECEA Rules. Retrieved from </a:t>
            </a:r>
            <a:r>
              <a:rPr lang="en-US" sz="1800" b="0" dirty="0">
                <a:hlinkClick r:id="rId5"/>
              </a:rPr>
              <a:t>http://www.sos.state.co.us/CCR/GenerateRulePdf.do?ruleVersionId=6251&amp;fileName=1%20CCR%20301-8</a:t>
            </a:r>
            <a:endParaRPr lang="en-US" sz="1800" b="0" dirty="0"/>
          </a:p>
          <a:p>
            <a:endParaRPr lang="en-US" sz="1600" dirty="0"/>
          </a:p>
          <a:p>
            <a:pPr marL="45720" indent="0">
              <a:buNone/>
            </a:pPr>
            <a:r>
              <a:rPr lang="en-US" sz="1600" dirty="0"/>
              <a:t> </a:t>
            </a:r>
            <a:endParaRPr lang="en-US" sz="1800" dirty="0"/>
          </a:p>
          <a:p>
            <a:pPr marL="45720" indent="0">
              <a:buNone/>
            </a:pPr>
            <a:endParaRPr lang="en-US" sz="1600" dirty="0">
              <a:solidFill>
                <a:srgbClr val="000000"/>
              </a:solidFill>
            </a:endParaRPr>
          </a:p>
          <a:p>
            <a:pPr marL="45720" indent="0">
              <a:buNone/>
            </a:pPr>
            <a:endParaRPr lang="en-US" sz="1600" dirty="0">
              <a:solidFill>
                <a:srgbClr val="000000"/>
              </a:solidFill>
            </a:endParaRPr>
          </a:p>
        </p:txBody>
      </p:sp>
      <p:sp>
        <p:nvSpPr>
          <p:cNvPr id="3" name="Title 2"/>
          <p:cNvSpPr>
            <a:spLocks noGrp="1"/>
          </p:cNvSpPr>
          <p:nvPr>
            <p:ph type="title"/>
          </p:nvPr>
        </p:nvSpPr>
        <p:spPr/>
        <p:txBody>
          <a:bodyPr/>
          <a:lstStyle/>
          <a:p>
            <a:r>
              <a:rPr lang="en-US" dirty="0">
                <a:latin typeface="Museo"/>
                <a:cs typeface="Museo"/>
              </a:rPr>
              <a:t>References</a:t>
            </a:r>
            <a:endParaRPr lang="en-US" u="sng" dirty="0">
              <a:solidFill>
                <a:schemeClr val="bg2"/>
              </a:solidFill>
              <a:latin typeface="Palatino Linotype" pitchFamily="18" charset="0"/>
            </a:endParaRPr>
          </a:p>
        </p:txBody>
      </p:sp>
    </p:spTree>
    <p:extLst>
      <p:ext uri="{BB962C8B-B14F-4D97-AF65-F5344CB8AC3E}">
        <p14:creationId xmlns:p14="http://schemas.microsoft.com/office/powerpoint/2010/main" val="86531116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9143999" cy="4877743"/>
          </a:xfrm>
        </p:spPr>
        <p:txBody>
          <a:bodyPr/>
          <a:lstStyle/>
          <a:p>
            <a:endParaRPr lang="en-US" sz="1800" b="0" dirty="0" smtClean="0"/>
          </a:p>
          <a:p>
            <a:r>
              <a:rPr lang="en-US" sz="1800" b="0" dirty="0" smtClean="0"/>
              <a:t>Foley</a:t>
            </a:r>
            <a:r>
              <a:rPr lang="en-US" sz="1800" b="0" dirty="0"/>
              <a:t>, G. M. (2006). The loss-grief cycle</a:t>
            </a:r>
            <a:r>
              <a:rPr lang="en-US" sz="1800" b="0" i="1" dirty="0"/>
              <a:t>. </a:t>
            </a:r>
            <a:r>
              <a:rPr lang="en-US" sz="1800" b="0" dirty="0"/>
              <a:t>In G. Foley &amp; J.D. Hochman (Eds.), Mental</a:t>
            </a:r>
            <a:r>
              <a:rPr lang="en-US" sz="1800" b="0" i="1" dirty="0"/>
              <a:t> 	health in early intervention: Achieving unity in principles and practices </a:t>
            </a:r>
            <a:r>
              <a:rPr lang="en-US" sz="1800" b="0" dirty="0"/>
              <a:t>(pp. 227-	243). Baltimore, MD: Paul H. Brookes</a:t>
            </a:r>
            <a:r>
              <a:rPr lang="en-US" sz="1800" b="0" dirty="0" smtClean="0"/>
              <a:t>.</a:t>
            </a:r>
          </a:p>
          <a:p>
            <a:pPr marL="45720" indent="0">
              <a:buNone/>
            </a:pPr>
            <a:endParaRPr lang="en-US" sz="1800" b="0" dirty="0"/>
          </a:p>
          <a:p>
            <a:r>
              <a:rPr lang="en-US" sz="1800" b="0" dirty="0"/>
              <a:t>Kaiser, A.P., &amp; Stainbrook, A.T. Interventions for young children with disabilities. In S.L. Christenson &amp; A.L. Reschly (Eds.), </a:t>
            </a:r>
            <a:r>
              <a:rPr lang="en-US" sz="1800" b="0" i="1" dirty="0"/>
              <a:t>Handbook of school-family partnerships (</a:t>
            </a:r>
            <a:r>
              <a:rPr lang="en-US" sz="1800" b="0" dirty="0"/>
              <a:t>pp. 287-311). New York: Routledge</a:t>
            </a:r>
            <a:r>
              <a:rPr lang="en-US" sz="1800" b="0" dirty="0" smtClean="0"/>
              <a:t>.</a:t>
            </a:r>
          </a:p>
          <a:p>
            <a:pPr marL="45720" indent="0">
              <a:buNone/>
            </a:pPr>
            <a:endParaRPr lang="en-US" sz="1800" dirty="0">
              <a:ea typeface="ＭＳ Ｐゴシック" pitchFamily="34" charset="-128"/>
            </a:endParaRPr>
          </a:p>
          <a:p>
            <a:r>
              <a:rPr lang="en-US" sz="1800" b="0" dirty="0">
                <a:ea typeface="ＭＳ Ｐゴシック" pitchFamily="34" charset="-128"/>
              </a:rPr>
              <a:t>Lawrence-Lightfoot, S. (2003). </a:t>
            </a:r>
            <a:r>
              <a:rPr lang="en-US" sz="1800" b="0" i="1" dirty="0">
                <a:ea typeface="ＭＳ Ｐゴシック" pitchFamily="34" charset="-128"/>
              </a:rPr>
              <a:t>The essential conversation: What parents and teachers can learn from each other. </a:t>
            </a:r>
            <a:r>
              <a:rPr lang="en-US" sz="1800" b="0" dirty="0">
                <a:ea typeface="ＭＳ Ｐゴシック" pitchFamily="34" charset="-128"/>
              </a:rPr>
              <a:t>New York: Random House.</a:t>
            </a:r>
          </a:p>
          <a:p>
            <a:pPr marL="45720" indent="0">
              <a:buNone/>
            </a:pPr>
            <a:endParaRPr lang="en-US" sz="1800" b="0" dirty="0"/>
          </a:p>
          <a:p>
            <a:r>
              <a:rPr lang="en-US" sz="1800" b="0" dirty="0"/>
              <a:t>Minke, K.M., &amp; Anderson, K.J. (2008). Best practices in facilitating family-school meetings. In A. Thomas &amp; J. Grimes (Eds.), </a:t>
            </a:r>
            <a:r>
              <a:rPr lang="en-US" sz="1800" b="0" i="1" dirty="0"/>
              <a:t>Best practices in school psychology V </a:t>
            </a:r>
            <a:r>
              <a:rPr lang="en-US" sz="1800" b="0" dirty="0"/>
              <a:t>(pp. 969-982)</a:t>
            </a:r>
            <a:r>
              <a:rPr lang="en-US" sz="1800" b="0" i="1" dirty="0"/>
              <a:t>. </a:t>
            </a:r>
            <a:r>
              <a:rPr lang="en-US" sz="1800" b="0" dirty="0"/>
              <a:t>Bethesda: MD: National Association of School </a:t>
            </a:r>
            <a:r>
              <a:rPr lang="en-US" sz="1800" b="0" dirty="0" smtClean="0"/>
              <a:t>Psychologists</a:t>
            </a:r>
          </a:p>
          <a:p>
            <a:pPr marL="285750" indent="-285750">
              <a:buFont typeface="Arial"/>
              <a:buChar char="•"/>
            </a:pPr>
            <a:endParaRPr lang="en-US" sz="1800" b="0" dirty="0"/>
          </a:p>
          <a:p>
            <a:pPr marL="285750" indent="-285750">
              <a:buFont typeface="Arial"/>
              <a:buChar char="•"/>
            </a:pPr>
            <a:endParaRPr lang="en-US" sz="1800" b="0" u="sng" dirty="0"/>
          </a:p>
          <a:p>
            <a:pPr marL="285750" indent="-285750">
              <a:buFont typeface="Arial"/>
              <a:buChar char="•"/>
            </a:pPr>
            <a:endParaRPr lang="en-US" sz="1800" b="0" u="sng" dirty="0" smtClean="0"/>
          </a:p>
          <a:p>
            <a:pPr marL="0" indent="0">
              <a:buNone/>
            </a:pPr>
            <a:endParaRPr lang="en-US" sz="1800" b="0" u="sng" dirty="0" smtClean="0"/>
          </a:p>
          <a:p>
            <a:pPr marL="0" indent="0">
              <a:buNone/>
            </a:pPr>
            <a:endParaRPr lang="en-US" sz="1800" b="0" u="sng" dirty="0"/>
          </a:p>
          <a:p>
            <a:pPr marL="285750" indent="-285750">
              <a:buFont typeface="Arial"/>
              <a:buChar char="•"/>
            </a:pPr>
            <a:endParaRPr lang="en-US" sz="1800" b="0" dirty="0"/>
          </a:p>
          <a:p>
            <a:pPr marL="285750" indent="-285750">
              <a:buFont typeface="Arial"/>
              <a:buChar char="•"/>
            </a:pPr>
            <a:endParaRPr lang="en-US" sz="1800" b="0" dirty="0" smtClean="0"/>
          </a:p>
          <a:p>
            <a:pPr marL="285750" indent="-285750">
              <a:buFont typeface="Arial"/>
              <a:buChar char="•"/>
            </a:pPr>
            <a:endParaRPr lang="en-US" sz="1800" dirty="0"/>
          </a:p>
          <a:p>
            <a:pPr marL="285750" indent="-285750">
              <a:buFont typeface="Arial"/>
              <a:buChar char="•"/>
            </a:pPr>
            <a:endParaRPr lang="en-US" sz="1800" dirty="0" smtClean="0"/>
          </a:p>
          <a:p>
            <a:pPr marL="285750" indent="-285750">
              <a:buFont typeface="Arial"/>
              <a:buChar char="•"/>
            </a:pPr>
            <a:endParaRPr lang="en-US" sz="1800" dirty="0"/>
          </a:p>
          <a:p>
            <a:pPr marL="285750" indent="-285750">
              <a:buFont typeface="Arial"/>
              <a:buChar char="•"/>
            </a:pPr>
            <a:endParaRPr lang="en-US" sz="1800" dirty="0" smtClean="0"/>
          </a:p>
        </p:txBody>
      </p:sp>
      <p:sp>
        <p:nvSpPr>
          <p:cNvPr id="3" name="Title 2"/>
          <p:cNvSpPr>
            <a:spLocks noGrp="1"/>
          </p:cNvSpPr>
          <p:nvPr>
            <p:ph type="title"/>
          </p:nvPr>
        </p:nvSpPr>
        <p:spPr/>
        <p:txBody>
          <a:bodyPr/>
          <a:lstStyle/>
          <a:p>
            <a:r>
              <a:rPr lang="en-US" dirty="0" smtClean="0">
                <a:latin typeface="Museo"/>
                <a:cs typeface="Museo"/>
              </a:rPr>
              <a:t>References</a:t>
            </a:r>
            <a:endParaRPr lang="en-US" dirty="0">
              <a:latin typeface="Museo"/>
              <a:cs typeface="Museo"/>
            </a:endParaRPr>
          </a:p>
        </p:txBody>
      </p:sp>
    </p:spTree>
    <p:extLst>
      <p:ext uri="{BB962C8B-B14F-4D97-AF65-F5344CB8AC3E}">
        <p14:creationId xmlns:p14="http://schemas.microsoft.com/office/powerpoint/2010/main" val="410675236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19071"/>
            <a:ext cx="9143999" cy="4300729"/>
          </a:xfrm>
        </p:spPr>
        <p:txBody>
          <a:bodyPr/>
          <a:lstStyle/>
          <a:p>
            <a:r>
              <a:rPr lang="en-US" sz="1800" b="0" dirty="0"/>
              <a:t>National Center for Families Learning. (2014). </a:t>
            </a:r>
            <a:r>
              <a:rPr lang="en-US" sz="1800" b="0" i="1" dirty="0"/>
              <a:t>Family engagement brief. </a:t>
            </a:r>
            <a:r>
              <a:rPr lang="en-US" sz="1800" b="0" dirty="0"/>
              <a:t>Retrieved from </a:t>
            </a:r>
            <a:r>
              <a:rPr lang="en-US" sz="1800" b="0" u="sng" dirty="0">
                <a:hlinkClick r:id="rId3"/>
              </a:rPr>
              <a:t>http://www.familieslearning.org/pdf/NCFL_Family_Engagement_Brief_.pdf</a:t>
            </a:r>
            <a:endParaRPr lang="en-US" sz="1800" b="0" u="sng" dirty="0"/>
          </a:p>
          <a:p>
            <a:pPr marL="45720" indent="0">
              <a:buNone/>
            </a:pPr>
            <a:endParaRPr lang="en-US" sz="1800" b="0" dirty="0" smtClean="0"/>
          </a:p>
          <a:p>
            <a:r>
              <a:rPr lang="en-US" sz="1800" b="0" dirty="0" smtClean="0"/>
              <a:t>National </a:t>
            </a:r>
            <a:r>
              <a:rPr lang="en-US" sz="1800" b="0" dirty="0"/>
              <a:t>Parent Teachers Association (2008). </a:t>
            </a:r>
            <a:r>
              <a:rPr lang="en-US" sz="1800" b="0" i="1" dirty="0"/>
              <a:t>PTA national standards for family-school partnerships.</a:t>
            </a:r>
            <a:r>
              <a:rPr lang="en-US" sz="1800" b="0" dirty="0"/>
              <a:t> Retrieved from</a:t>
            </a:r>
            <a:r>
              <a:rPr lang="en-US" sz="1800" b="0" u="sng" dirty="0">
                <a:hlinkClick r:id="rId4"/>
              </a:rPr>
              <a:t>http://www.pta.org/Documents/National_Standards_Implementation_Guide_2009.</a:t>
            </a:r>
            <a:r>
              <a:rPr lang="en-US" sz="1800" b="0" u="sng" dirty="0" smtClean="0">
                <a:hlinkClick r:id="rId4"/>
              </a:rPr>
              <a:t>pdf</a:t>
            </a:r>
            <a:endParaRPr lang="en-US" sz="1800" b="0" u="sng" dirty="0" smtClean="0"/>
          </a:p>
          <a:p>
            <a:pPr marL="45720" indent="0">
              <a:buNone/>
            </a:pPr>
            <a:endParaRPr lang="en-US" sz="1800" b="0" u="sng" dirty="0"/>
          </a:p>
          <a:p>
            <a:r>
              <a:rPr lang="en-US" sz="1800" b="0" dirty="0"/>
              <a:t>Paul, A.M. (2014). </a:t>
            </a:r>
            <a:r>
              <a:rPr lang="en-US" sz="1800" b="0" i="1" dirty="0"/>
              <a:t>Educational technology isn’t leveling the playing field. </a:t>
            </a:r>
            <a:r>
              <a:rPr lang="en-US" sz="1800" b="0" dirty="0"/>
              <a:t>SLATE. Retrieved from </a:t>
            </a:r>
            <a:r>
              <a:rPr lang="en-US" sz="1800" b="0" u="sng" dirty="0">
                <a:hlinkClick r:id="rId5"/>
              </a:rPr>
              <a:t>http://www.slate.com/articles/technology/future_tense/2014/06</a:t>
            </a:r>
            <a:r>
              <a:rPr lang="en-US" sz="1800" b="0" u="sng" dirty="0" smtClean="0">
                <a:hlinkClick r:id="rId5"/>
              </a:rPr>
              <a:t>/neuman_celano_library_study_educational_technology_worsens_achievement_gaps.html</a:t>
            </a:r>
            <a:endParaRPr lang="en-US" sz="1800" b="0" u="sng" dirty="0" smtClean="0"/>
          </a:p>
          <a:p>
            <a:pPr marL="45720" indent="0">
              <a:buNone/>
            </a:pPr>
            <a:endParaRPr lang="en-US" sz="1800" dirty="0"/>
          </a:p>
          <a:p>
            <a:r>
              <a:rPr lang="en-US" sz="1800" b="0" dirty="0"/>
              <a:t>Peacock, G. G., &amp; Collett, B. R. (2010). </a:t>
            </a:r>
            <a:r>
              <a:rPr lang="en-US" sz="1800" b="0" i="1" dirty="0"/>
              <a:t>Collaborative home/school interventions: Evidence-based solutions for emotional, behavioral, and academic problems. </a:t>
            </a:r>
            <a:r>
              <a:rPr lang="en-US" sz="1800" b="0" dirty="0"/>
              <a:t>New York: Guilford.</a:t>
            </a:r>
          </a:p>
          <a:p>
            <a:endParaRPr lang="en-US" sz="1800" b="0" u="sng" dirty="0" smtClean="0"/>
          </a:p>
          <a:p>
            <a:pPr marL="45720" indent="0">
              <a:buNone/>
            </a:pPr>
            <a:endParaRPr lang="en-US" sz="1800" b="0" u="sng" dirty="0" smtClean="0"/>
          </a:p>
          <a:p>
            <a:endParaRPr lang="en-US" sz="1800" b="0" dirty="0"/>
          </a:p>
          <a:p>
            <a:endParaRPr lang="en-US" sz="1800" b="0" dirty="0"/>
          </a:p>
          <a:p>
            <a:endParaRPr lang="en-US" sz="1800" dirty="0"/>
          </a:p>
          <a:p>
            <a:pPr marL="45720" indent="0">
              <a:buNone/>
            </a:pPr>
            <a:endParaRPr lang="en-US" sz="1800" b="0" dirty="0"/>
          </a:p>
          <a:p>
            <a:r>
              <a:rPr lang="en-US" sz="1800" b="0" dirty="0"/>
              <a:t>Schoolwires &amp; Project Tomorrow. (2013). </a:t>
            </a:r>
            <a:r>
              <a:rPr lang="en-US" sz="1800" b="0" i="1" dirty="0"/>
              <a:t>Reaching the new digital parent: An administrator’s guide. </a:t>
            </a:r>
            <a:r>
              <a:rPr lang="en-US" sz="1800" b="0" dirty="0"/>
              <a:t>Retrieved from: </a:t>
            </a:r>
            <a:r>
              <a:rPr lang="en-US" sz="1800" b="0" u="sng" dirty="0">
                <a:hlinkClick r:id="rId6"/>
              </a:rPr>
              <a:t>http://www.schoolwires.com/cms/lib3/SW00000001/Centricity/Domain/68/PI_A minGuide-chp1-r2.pdf</a:t>
            </a:r>
            <a:r>
              <a:rPr lang="en-US" sz="1800" b="0" dirty="0"/>
              <a:t>.</a:t>
            </a:r>
          </a:p>
        </p:txBody>
      </p:sp>
      <p:sp>
        <p:nvSpPr>
          <p:cNvPr id="3" name="Title 2"/>
          <p:cNvSpPr>
            <a:spLocks noGrp="1"/>
          </p:cNvSpPr>
          <p:nvPr>
            <p:ph type="title"/>
          </p:nvPr>
        </p:nvSpPr>
        <p:spPr/>
        <p:txBody>
          <a:bodyPr/>
          <a:lstStyle/>
          <a:p>
            <a:r>
              <a:rPr lang="en-US" dirty="0">
                <a:latin typeface="Museo 500"/>
                <a:cs typeface="Museo 500"/>
              </a:rPr>
              <a:t>References</a:t>
            </a:r>
            <a:endParaRPr lang="en-US" dirty="0">
              <a:solidFill>
                <a:srgbClr val="EDEBE4"/>
              </a:solidFill>
              <a:latin typeface="Palatino Linotype" pitchFamily="18" charset="0"/>
            </a:endParaRPr>
          </a:p>
        </p:txBody>
      </p:sp>
    </p:spTree>
    <p:extLst>
      <p:ext uri="{BB962C8B-B14F-4D97-AF65-F5344CB8AC3E}">
        <p14:creationId xmlns:p14="http://schemas.microsoft.com/office/powerpoint/2010/main" val="391601701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40933"/>
            <a:ext cx="9143999" cy="4478867"/>
          </a:xfrm>
        </p:spPr>
        <p:txBody>
          <a:bodyPr/>
          <a:lstStyle/>
          <a:p>
            <a:r>
              <a:rPr lang="en-US" sz="1800" b="0" dirty="0"/>
              <a:t>Schoolwires &amp; Project Tomorrow. (2013). </a:t>
            </a:r>
            <a:r>
              <a:rPr lang="en-US" sz="1800" b="0" i="1" dirty="0"/>
              <a:t>Reaching the new digital parent: An administrator’s guide. </a:t>
            </a:r>
            <a:r>
              <a:rPr lang="en-US" sz="1800" b="0" dirty="0"/>
              <a:t>Retrieved from: </a:t>
            </a:r>
            <a:r>
              <a:rPr lang="en-US" sz="1800" b="0" u="sng" dirty="0">
                <a:hlinkClick r:id="rId3"/>
              </a:rPr>
              <a:t>http://www.schoolwires.com/cms/lib3/SW00000001/Centricity/Domain/68/PI_A minGuide-chp1-r2.pdf</a:t>
            </a:r>
            <a:r>
              <a:rPr lang="en-US" sz="1800" b="0" dirty="0"/>
              <a:t>.</a:t>
            </a:r>
          </a:p>
          <a:p>
            <a:pPr marL="45720" indent="0">
              <a:buNone/>
            </a:pPr>
            <a:endParaRPr lang="en-US" sz="1800" b="0" dirty="0"/>
          </a:p>
          <a:p>
            <a:pPr marL="331470" indent="-285750"/>
            <a:r>
              <a:rPr lang="en-US" sz="1800" b="0" dirty="0" smtClean="0"/>
              <a:t>Trivette</a:t>
            </a:r>
            <a:r>
              <a:rPr lang="en-US" sz="1800" b="0" dirty="0"/>
              <a:t>, C.M., Dunst, C.J., Hamby, D.W. &amp; O’Herin, C. E. (2009). Characteristics and consequences of adult learning methods and strategies</a:t>
            </a:r>
            <a:r>
              <a:rPr lang="en-US" sz="1800" b="0" i="1" dirty="0"/>
              <a:t>. Winterberry Research Syntheses, 2(2), </a:t>
            </a:r>
            <a:r>
              <a:rPr lang="en-US" sz="1800" b="0" dirty="0"/>
              <a:t>31-33.</a:t>
            </a:r>
          </a:p>
          <a:p>
            <a:pPr marL="45720" indent="0">
              <a:buNone/>
            </a:pPr>
            <a:endParaRPr lang="en-US" sz="1800" b="0" dirty="0"/>
          </a:p>
          <a:p>
            <a:r>
              <a:rPr lang="en-US" sz="1800" b="0" dirty="0" smtClean="0"/>
              <a:t>Weiss, H. B. (2014). Family engagement as a shared responsibility in a digital learning environment. </a:t>
            </a:r>
            <a:r>
              <a:rPr lang="en-US" sz="1800" b="0" i="1" dirty="0" smtClean="0"/>
              <a:t>Family Involvement Network of Educators (FINE) Newsletter, 6</a:t>
            </a:r>
            <a:r>
              <a:rPr lang="en-US" sz="1800" b="0" dirty="0" smtClean="0"/>
              <a:t>(2). Retrieved from </a:t>
            </a:r>
            <a:r>
              <a:rPr lang="en-US" sz="1800" b="0" u="sng" dirty="0" smtClean="0">
                <a:hlinkClick r:id="rId4"/>
              </a:rPr>
              <a:t>http://www.hfrp.org/publications-resources/browse-our-publications/family-engagement-as-a-shared-responsibility-in-a-digital-learning-environment</a:t>
            </a:r>
            <a:endParaRPr lang="en-US" sz="1800" b="0" dirty="0" smtClean="0"/>
          </a:p>
          <a:p>
            <a:endParaRPr lang="en-US" sz="1800" b="0" dirty="0"/>
          </a:p>
          <a:p>
            <a:r>
              <a:rPr lang="en-US" sz="1800" b="0" dirty="0"/>
              <a:t>United States Department of Education. (2006). 34 CFR Part 300: Assistance </a:t>
            </a:r>
            <a:r>
              <a:rPr lang="en-US" sz="1800" b="0" dirty="0" smtClean="0"/>
              <a:t>to                     </a:t>
            </a:r>
            <a:r>
              <a:rPr lang="en-US" sz="1800" b="0" dirty="0"/>
              <a:t>states for the education of children with disabilities and preschool grants </a:t>
            </a:r>
            <a:r>
              <a:rPr lang="en-US" sz="1800" b="0" dirty="0" smtClean="0"/>
              <a:t>                       children </a:t>
            </a:r>
            <a:r>
              <a:rPr lang="en-US" sz="1800" b="0" dirty="0"/>
              <a:t>with disabilities. Final rule. </a:t>
            </a:r>
            <a:r>
              <a:rPr lang="en-US" sz="1800" b="0" i="1" dirty="0"/>
              <a:t>Federal Register, 71, </a:t>
            </a:r>
            <a:r>
              <a:rPr lang="en-US" sz="1800" b="0" dirty="0"/>
              <a:t>46783 – 46793</a:t>
            </a:r>
            <a:r>
              <a:rPr lang="en-US" sz="1800" b="0" i="1" dirty="0"/>
              <a:t>.</a:t>
            </a:r>
          </a:p>
          <a:p>
            <a:endParaRPr lang="en-US" sz="1800" b="0" dirty="0" smtClean="0"/>
          </a:p>
          <a:p>
            <a:endParaRPr lang="en-US" sz="1800" i="1" dirty="0" smtClean="0"/>
          </a:p>
          <a:p>
            <a:endParaRPr lang="en-US" sz="1800" dirty="0" smtClean="0"/>
          </a:p>
          <a:p>
            <a:pPr marL="45720" indent="0">
              <a:buNone/>
            </a:pPr>
            <a:endParaRPr lang="en-US" dirty="0">
              <a:solidFill>
                <a:srgbClr val="000000"/>
              </a:solidFill>
            </a:endParaRPr>
          </a:p>
        </p:txBody>
      </p:sp>
      <p:sp>
        <p:nvSpPr>
          <p:cNvPr id="3" name="Title 2"/>
          <p:cNvSpPr>
            <a:spLocks noGrp="1"/>
          </p:cNvSpPr>
          <p:nvPr>
            <p:ph type="title"/>
          </p:nvPr>
        </p:nvSpPr>
        <p:spPr/>
        <p:txBody>
          <a:bodyPr/>
          <a:lstStyle/>
          <a:p>
            <a:r>
              <a:rPr lang="en-US" dirty="0">
                <a:latin typeface="Museo"/>
                <a:cs typeface="Museo"/>
              </a:rPr>
              <a:t>References</a:t>
            </a:r>
            <a:endParaRPr lang="en-US" dirty="0">
              <a:solidFill>
                <a:schemeClr val="bg2"/>
              </a:solidFill>
              <a:latin typeface="Palatino Linotype" pitchFamily="18" charset="0"/>
            </a:endParaRPr>
          </a:p>
        </p:txBody>
      </p:sp>
    </p:spTree>
    <p:extLst>
      <p:ext uri="{BB962C8B-B14F-4D97-AF65-F5344CB8AC3E}">
        <p14:creationId xmlns:p14="http://schemas.microsoft.com/office/powerpoint/2010/main" val="32189994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773" y="1719071"/>
            <a:ext cx="8980226" cy="4407408"/>
          </a:xfrm>
        </p:spPr>
        <p:txBody>
          <a:bodyPr/>
          <a:lstStyle/>
          <a:p>
            <a:pPr marL="45720" indent="0" algn="ctr">
              <a:buNone/>
            </a:pPr>
            <a:r>
              <a:rPr lang="en-US" sz="2000" b="0" dirty="0" smtClean="0"/>
              <a:t> </a:t>
            </a:r>
            <a:r>
              <a:rPr lang="en-US" sz="2800" dirty="0" smtClean="0"/>
              <a:t>For each step,</a:t>
            </a:r>
            <a:r>
              <a:rPr lang="en-US" sz="2800" i="1" dirty="0" smtClean="0"/>
              <a:t> </a:t>
            </a:r>
            <a:r>
              <a:rPr lang="en-US" sz="2800" dirty="0" smtClean="0"/>
              <a:t>the</a:t>
            </a:r>
            <a:r>
              <a:rPr lang="en-US" sz="2800" i="1" dirty="0" smtClean="0"/>
              <a:t> Implementation Guide</a:t>
            </a:r>
            <a:r>
              <a:rPr lang="en-US" sz="2800" dirty="0" smtClean="0"/>
              <a:t> includes:</a:t>
            </a:r>
            <a:r>
              <a:rPr lang="en-US" sz="2000" b="0" dirty="0" smtClean="0"/>
              <a:t> </a:t>
            </a:r>
            <a:endParaRPr lang="en-US" sz="2000" b="0" dirty="0"/>
          </a:p>
          <a:p>
            <a:pPr marL="45720" indent="0">
              <a:buNone/>
            </a:pPr>
            <a:r>
              <a:rPr lang="en-US" b="0" dirty="0" smtClean="0"/>
              <a:t>A. Information			</a:t>
            </a:r>
          </a:p>
          <a:p>
            <a:pPr lvl="2"/>
            <a:r>
              <a:rPr lang="en-US" sz="2400" dirty="0" smtClean="0"/>
              <a:t>Articles, Research Briefs</a:t>
            </a:r>
          </a:p>
          <a:p>
            <a:pPr lvl="2"/>
            <a:r>
              <a:rPr lang="en-US" sz="2400" dirty="0" smtClean="0"/>
              <a:t>Tools, Data Sources</a:t>
            </a:r>
            <a:endParaRPr lang="en-US" sz="2400" b="0" dirty="0" smtClean="0"/>
          </a:p>
          <a:p>
            <a:pPr marL="45720" indent="0">
              <a:buNone/>
            </a:pPr>
            <a:r>
              <a:rPr lang="en-US" b="0" dirty="0" smtClean="0"/>
              <a:t>B.  Demonstration</a:t>
            </a:r>
          </a:p>
          <a:p>
            <a:pPr lvl="2"/>
            <a:r>
              <a:rPr lang="en-US" sz="2400" dirty="0" smtClean="0"/>
              <a:t>Videos</a:t>
            </a:r>
          </a:p>
          <a:p>
            <a:pPr lvl="2"/>
            <a:r>
              <a:rPr lang="en-US" sz="2400" dirty="0" smtClean="0"/>
              <a:t>Stories From the Field</a:t>
            </a:r>
          </a:p>
          <a:p>
            <a:pPr marL="45720" indent="0">
              <a:buNone/>
            </a:pPr>
            <a:r>
              <a:rPr lang="en-US" b="0" dirty="0" smtClean="0"/>
              <a:t>C. Application</a:t>
            </a:r>
          </a:p>
          <a:p>
            <a:pPr lvl="2"/>
            <a:r>
              <a:rPr lang="en-US" sz="2400" dirty="0" smtClean="0"/>
              <a:t>Activities Applied</a:t>
            </a:r>
            <a:r>
              <a:rPr lang="en-US" sz="2400" b="0" dirty="0" smtClean="0"/>
              <a:t> to Site, Situation </a:t>
            </a:r>
          </a:p>
          <a:p>
            <a:pPr marL="45720" indent="0">
              <a:buNone/>
            </a:pPr>
            <a:r>
              <a:rPr lang="en-US" b="0" dirty="0" smtClean="0"/>
              <a:t>D. Resources				</a:t>
            </a:r>
          </a:p>
          <a:p>
            <a:pPr lvl="2"/>
            <a:r>
              <a:rPr lang="en-US" sz="2400" dirty="0" smtClean="0"/>
              <a:t>Documents, Websites, Organizations, and Books</a:t>
            </a:r>
            <a:endParaRPr lang="en-US" sz="2400" b="0" dirty="0" smtClean="0"/>
          </a:p>
          <a:p>
            <a:pPr lvl="2"/>
            <a:endParaRPr lang="en-US" sz="2400" b="0" dirty="0"/>
          </a:p>
          <a:p>
            <a:pPr lvl="2"/>
            <a:endParaRPr lang="en-US" sz="2400" b="0" dirty="0"/>
          </a:p>
        </p:txBody>
      </p:sp>
      <p:sp>
        <p:nvSpPr>
          <p:cNvPr id="3" name="Title 2"/>
          <p:cNvSpPr>
            <a:spLocks noGrp="1"/>
          </p:cNvSpPr>
          <p:nvPr>
            <p:ph type="title"/>
          </p:nvPr>
        </p:nvSpPr>
        <p:spPr/>
        <p:txBody>
          <a:bodyPr/>
          <a:lstStyle/>
          <a:p>
            <a:r>
              <a:rPr lang="en-US" dirty="0" smtClean="0"/>
              <a:t>MTSS FSCP Implementation Guide</a:t>
            </a:r>
            <a:br>
              <a:rPr lang="en-US" dirty="0" smtClean="0"/>
            </a:br>
            <a:r>
              <a:rPr lang="en-US" dirty="0" smtClean="0"/>
              <a:t>Four Areas of Study</a:t>
            </a:r>
            <a:br>
              <a:rPr lang="en-US" dirty="0" smtClean="0"/>
            </a:br>
            <a:r>
              <a:rPr lang="en-US" sz="1800" dirty="0" smtClean="0"/>
              <a:t>              </a:t>
            </a:r>
            <a:endParaRPr lang="en-US" dirty="0"/>
          </a:p>
        </p:txBody>
      </p:sp>
      <p:pic>
        <p:nvPicPr>
          <p:cNvPr id="6" name="Picture 5"/>
          <p:cNvPicPr/>
          <p:nvPr/>
        </p:nvPicPr>
        <p:blipFill>
          <a:blip r:embed="rId3" cstate="email">
            <a:extLst>
              <a:ext uri="{28A0092B-C50C-407E-A947-70E740481C1C}">
                <a14:useLocalDpi xmlns:a14="http://schemas.microsoft.com/office/drawing/2010/main" val="0"/>
              </a:ext>
            </a:extLst>
          </a:blip>
          <a:stretch>
            <a:fillRect/>
          </a:stretch>
        </p:blipFill>
        <p:spPr>
          <a:xfrm>
            <a:off x="4470084" y="2374899"/>
            <a:ext cx="965834" cy="698501"/>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4470083" y="3689350"/>
            <a:ext cx="698818" cy="577850"/>
          </a:xfrm>
          <a:prstGeom prst="rect">
            <a:avLst/>
          </a:prstGeom>
          <a:noFill/>
          <a:ln>
            <a:noFill/>
          </a:ln>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4578821" y="4552950"/>
            <a:ext cx="971867" cy="857250"/>
          </a:xfrm>
          <a:prstGeom prst="rect">
            <a:avLst/>
          </a:prstGeom>
          <a:noFill/>
          <a:ln>
            <a:noFill/>
          </a:ln>
        </p:spPr>
      </p:pic>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4578821" y="5753100"/>
            <a:ext cx="857096" cy="595312"/>
          </a:xfrm>
          <a:prstGeom prst="rect">
            <a:avLst/>
          </a:prstGeom>
          <a:noFill/>
          <a:ln>
            <a:noFill/>
          </a:ln>
        </p:spPr>
      </p:pic>
    </p:spTree>
    <p:extLst>
      <p:ext uri="{BB962C8B-B14F-4D97-AF65-F5344CB8AC3E}">
        <p14:creationId xmlns:p14="http://schemas.microsoft.com/office/powerpoint/2010/main" val="13418487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727200"/>
            <a:ext cx="9045222" cy="4016818"/>
          </a:xfrm>
        </p:spPr>
        <p:txBody>
          <a:bodyPr/>
          <a:lstStyle/>
          <a:p>
            <a:pPr marL="45720" indent="0" algn="ctr">
              <a:buNone/>
            </a:pPr>
            <a:r>
              <a:rPr lang="en-US" sz="2000" dirty="0" smtClean="0"/>
              <a:t>Partners </a:t>
            </a:r>
            <a:r>
              <a:rPr lang="en-US" sz="2000" dirty="0"/>
              <a:t>can be efficient, timely, and strategic when they access specific supports and apply to their sites or situations. </a:t>
            </a:r>
          </a:p>
          <a:p>
            <a:pPr marL="45720" indent="0">
              <a:buNone/>
            </a:pPr>
            <a:endParaRPr lang="en-US" sz="2000" dirty="0" smtClean="0"/>
          </a:p>
          <a:p>
            <a:r>
              <a:rPr lang="en-US" sz="2000" b="0" dirty="0" smtClean="0"/>
              <a:t>This Step includes information on the following:</a:t>
            </a:r>
          </a:p>
          <a:p>
            <a:pPr lvl="2"/>
            <a:r>
              <a:rPr lang="en-US" b="0" dirty="0" smtClean="0"/>
              <a:t>Technology Partnering</a:t>
            </a:r>
          </a:p>
          <a:p>
            <a:pPr lvl="2"/>
            <a:r>
              <a:rPr lang="en-US" dirty="0" smtClean="0"/>
              <a:t>Universal, Targeted, and Intensive Tier Tools </a:t>
            </a:r>
          </a:p>
          <a:p>
            <a:pPr lvl="2"/>
            <a:r>
              <a:rPr lang="en-US" dirty="0" smtClean="0"/>
              <a:t>Individualized Problem Solving Process and Teams</a:t>
            </a:r>
          </a:p>
          <a:p>
            <a:pPr lvl="2"/>
            <a:r>
              <a:rPr lang="en-US" dirty="0" smtClean="0"/>
              <a:t>Special Education </a:t>
            </a:r>
            <a:r>
              <a:rPr lang="en-US" b="0" dirty="0" smtClean="0"/>
              <a:t> </a:t>
            </a:r>
            <a:endParaRPr lang="en-US" dirty="0"/>
          </a:p>
          <a:p>
            <a:pPr lvl="2"/>
            <a:endParaRPr lang="en-US" b="0" dirty="0" smtClean="0"/>
          </a:p>
          <a:p>
            <a:r>
              <a:rPr lang="en-US" sz="2000" b="0" dirty="0" smtClean="0"/>
              <a:t>This overview presentation includes slides and presentation notes which can be                 used by school communities.                        </a:t>
            </a:r>
          </a:p>
          <a:p>
            <a:pPr marL="45720" indent="0">
              <a:buNone/>
            </a:pPr>
            <a:endParaRPr lang="en-US" b="0" dirty="0" smtClean="0"/>
          </a:p>
          <a:p>
            <a:endParaRPr lang="en-US" b="0" dirty="0"/>
          </a:p>
        </p:txBody>
      </p:sp>
      <p:sp>
        <p:nvSpPr>
          <p:cNvPr id="3" name="Title 2"/>
          <p:cNvSpPr>
            <a:spLocks noGrp="1"/>
          </p:cNvSpPr>
          <p:nvPr>
            <p:ph type="title"/>
          </p:nvPr>
        </p:nvSpPr>
        <p:spPr>
          <a:xfrm>
            <a:off x="-52211" y="303128"/>
            <a:ext cx="9097434" cy="1159833"/>
          </a:xfrm>
        </p:spPr>
        <p:txBody>
          <a:bodyPr/>
          <a:lstStyle/>
          <a:p>
            <a:r>
              <a:rPr lang="en-US" sz="2800" dirty="0" smtClean="0"/>
              <a:t>Step Three: ADAPT MULTI-TIERED FSCP TOOLS, INCLUDING SPECIFIC SPECIAL EDUCATION SUPPORTS</a:t>
            </a:r>
            <a:r>
              <a:rPr lang="en-US" sz="2800" dirty="0"/>
              <a:t> </a:t>
            </a:r>
            <a:r>
              <a:rPr lang="en-US" sz="2800" dirty="0" smtClean="0"/>
              <a:t>(More About How)</a:t>
            </a:r>
            <a:endParaRPr lang="en-US" sz="2800" dirty="0"/>
          </a:p>
        </p:txBody>
      </p:sp>
    </p:spTree>
    <p:extLst>
      <p:ext uri="{BB962C8B-B14F-4D97-AF65-F5344CB8AC3E}">
        <p14:creationId xmlns:p14="http://schemas.microsoft.com/office/powerpoint/2010/main" val="21960746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txBox="1">
            <a:spLocks/>
          </p:cNvSpPr>
          <p:nvPr/>
        </p:nvSpPr>
        <p:spPr>
          <a:xfrm>
            <a:off x="-1" y="6492875"/>
            <a:ext cx="62431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600" dirty="0" smtClean="0"/>
              <a:t>(Adapted from original slide from: U.S. Department of Education)</a:t>
            </a:r>
            <a:endParaRPr lang="en-US" sz="1600" dirty="0"/>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8334" y="1631818"/>
            <a:ext cx="1842117" cy="180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1787" y="1716095"/>
            <a:ext cx="2402241" cy="201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diana.huffman\AppData\Local\Microsoft\Windows\Temporary Internet Files\Content.IE5\ZPQ5GHRQ\3oBxL[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3698231"/>
            <a:ext cx="2205961" cy="22059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iana.huffman\AppData\Local\Microsoft\Windows\Temporary Internet Files\Content.IE5\AAELUO9U\chanel-bicycle[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21571" y="3964169"/>
            <a:ext cx="2483785" cy="16740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Users\diana.huffman\AppData\Local\Microsoft\Windows\Temporary Internet Files\Content.IE5\ZPQ5GHRQ\breezer[1].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886626" y="4122903"/>
            <a:ext cx="2517775" cy="15648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815984" y="1683777"/>
            <a:ext cx="3519852" cy="208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a:xfrm>
            <a:off x="0" y="355847"/>
            <a:ext cx="9144000" cy="1054394"/>
          </a:xfrm>
        </p:spPr>
        <p:txBody>
          <a:bodyPr/>
          <a:lstStyle/>
          <a:p>
            <a:r>
              <a:rPr lang="en-US" sz="3200" dirty="0" smtClean="0"/>
              <a:t>Bike Analogy: “A Bike is a Bike” and “Partnering is Partnering”</a:t>
            </a:r>
            <a:endParaRPr lang="en-US" sz="3200" dirty="0"/>
          </a:p>
        </p:txBody>
      </p:sp>
    </p:spTree>
    <p:extLst>
      <p:ext uri="{BB962C8B-B14F-4D97-AF65-F5344CB8AC3E}">
        <p14:creationId xmlns:p14="http://schemas.microsoft.com/office/powerpoint/2010/main" val="24371542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15239</TotalTime>
  <Words>10182</Words>
  <Application>Microsoft Macintosh PowerPoint</Application>
  <PresentationFormat>On-screen Show (4:3)</PresentationFormat>
  <Paragraphs>973</Paragraphs>
  <Slides>64</Slides>
  <Notes>64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CDE THEME</vt:lpstr>
      <vt:lpstr>Worksheet</vt:lpstr>
      <vt:lpstr>  Multi-Tiered System of Supports (MTSS) Family, School, and Community Partnering (FSCP) Implementation Guide Supporting Every Student’s Learning    July 2016  Step Three: ADAPT MULTI-TIERED FSCP TOOLS, INCLUDING SPECIFIC SPECIAL EDUCATION SUPPORTS (More About How) Presentation with Notes</vt:lpstr>
      <vt:lpstr>CDE Strategic Goals: Every Student Every Step of the Way</vt:lpstr>
      <vt:lpstr>MTSS FSCP Implementation Guide:  Outcomes</vt:lpstr>
      <vt:lpstr>Family, School, and Community Partnering Adult Learning</vt:lpstr>
      <vt:lpstr>Closing the FSCP  Implementation Gaps</vt:lpstr>
      <vt:lpstr>MTSS FSCP Implementation Guide Three Steps </vt:lpstr>
      <vt:lpstr>MTSS FSCP Implementation Guide Four Areas of Study               </vt:lpstr>
      <vt:lpstr>Step Three: ADAPT MULTI-TIERED FSCP TOOLS, INCLUDING SPECIFIC SPECIAL EDUCATION SUPPORTS (More About How)</vt:lpstr>
      <vt:lpstr>Bike Analogy: “A Bike is a Bike” and “Partnering is Partnering”</vt:lpstr>
      <vt:lpstr>“Time is Our Currency” George Batsche, 2009</vt:lpstr>
      <vt:lpstr>Family, School, and Community Partnering (FSCP)</vt:lpstr>
      <vt:lpstr>PowerPoint Presentation</vt:lpstr>
      <vt:lpstr>Technology Partnering</vt:lpstr>
      <vt:lpstr>Technology Partnering</vt:lpstr>
      <vt:lpstr>Technology Partnering</vt:lpstr>
      <vt:lpstr>Technology Partnering</vt:lpstr>
      <vt:lpstr>Technology Partnering</vt:lpstr>
      <vt:lpstr> Technology Partnering</vt:lpstr>
      <vt:lpstr>Family, School, and Community Partnering (FSCP)</vt:lpstr>
      <vt:lpstr>Multi-Tiered Family, School, and Community Partnering: Supporting EVERY Student’s Learning</vt:lpstr>
      <vt:lpstr> Multi-Tiered Family, School &amp; Community Partnering (FSCP) Practices</vt:lpstr>
      <vt:lpstr>Universal Partnering Supports  School</vt:lpstr>
      <vt:lpstr>Sample Universal Partnering Tool- School Wallet Partnering Reminder Cards</vt:lpstr>
      <vt:lpstr>Sample Universal Partnering Tool -  School Principal Letter/Text/Email   </vt:lpstr>
      <vt:lpstr>Universal Partnering Supports Classroom, Specialist</vt:lpstr>
      <vt:lpstr>Sample Partnering Tool – Classroom/Specialist Family Sharing Sheet </vt:lpstr>
      <vt:lpstr>Sample Universal Tool – Classroom/Specialist Two-Way Good News Letter/Text/Email </vt:lpstr>
      <vt:lpstr>Targeted and Intensive Supports</vt:lpstr>
      <vt:lpstr>Sample Targeted and Intensive Tool Home-School-Home Note</vt:lpstr>
      <vt:lpstr>Sample Specific Special Education Support  Indicator #8 Planning Tool  </vt:lpstr>
      <vt:lpstr>Family, School, and Community Partnering (FSCP)</vt:lpstr>
      <vt:lpstr>“Time is Our Currency”     George Batsche, 2009</vt:lpstr>
      <vt:lpstr>Response to Intervention (RtI) Colorado Legislation </vt:lpstr>
      <vt:lpstr>PowerPoint Presentation</vt:lpstr>
      <vt:lpstr>Why Might A Teacher or Family or Community Collaborator Move to  the Targeted or Intensive Tier?</vt:lpstr>
      <vt:lpstr>MTSS Individualized Problem Solving Team and Process</vt:lpstr>
      <vt:lpstr>Colorado MTSS PROBLEM SOLVING PROCESS</vt:lpstr>
      <vt:lpstr>Family Role on the Individualized Problem Solving Team</vt:lpstr>
      <vt:lpstr>Prescribing Interventions</vt:lpstr>
      <vt:lpstr> Goals, Interventions, and Progress Monitoring </vt:lpstr>
      <vt:lpstr>Progress Monitoring</vt:lpstr>
      <vt:lpstr>Diagnostic/Prescriptive Assessments: Assessing for Intervention </vt:lpstr>
      <vt:lpstr>PowerPoint Presentation</vt:lpstr>
      <vt:lpstr>PowerPoint Presentation</vt:lpstr>
      <vt:lpstr>PowerPoint Presentation</vt:lpstr>
      <vt:lpstr>Sufficient Progress with Intense Intervention</vt:lpstr>
      <vt:lpstr>Insufficient Progress With Intense Intervention  </vt:lpstr>
      <vt:lpstr>Special Education Referral Process</vt:lpstr>
      <vt:lpstr>SLD Documentation for Families</vt:lpstr>
      <vt:lpstr> SED Criteria: Family and Team Input Needed  (Possibly Determined Through MTSS Individualized Problem Solving)</vt:lpstr>
      <vt:lpstr>Family, School, and Community Partnering (FSCP)</vt:lpstr>
      <vt:lpstr>PowerPoint Presentation</vt:lpstr>
      <vt:lpstr>Expanding Learning for  Students with Disabilities</vt:lpstr>
      <vt:lpstr>Expanding Learning for  Students with Disabilities</vt:lpstr>
      <vt:lpstr> Parent Counseling and Training: Expanding Learning for Students with  Disabilities</vt:lpstr>
      <vt:lpstr> Parent Counseling and Training: Expanding Learning for Students with Disabilities  Disabilities</vt:lpstr>
      <vt:lpstr>  Create Caring Meetings (Suggestions)</vt:lpstr>
      <vt:lpstr>Build a Bridge Together: Communities and Schools  “Wraparound” Students and Families</vt:lpstr>
      <vt:lpstr>System of Care Framework</vt:lpstr>
      <vt:lpstr>System of Care:  Essential Elements</vt:lpstr>
      <vt:lpstr>References</vt:lpstr>
      <vt:lpstr>References</vt:lpstr>
      <vt:lpstr>References</vt:lpstr>
      <vt:lpstr>References</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Cathy Lines</cp:lastModifiedBy>
  <cp:revision>507</cp:revision>
  <cp:lastPrinted>2016-06-29T17:30:51Z</cp:lastPrinted>
  <dcterms:created xsi:type="dcterms:W3CDTF">2012-07-16T02:29:43Z</dcterms:created>
  <dcterms:modified xsi:type="dcterms:W3CDTF">2016-08-16T13:58:53Z</dcterms:modified>
</cp:coreProperties>
</file>