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256" r:id="rId2"/>
    <p:sldId id="281" r:id="rId3"/>
    <p:sldId id="258" r:id="rId4"/>
    <p:sldId id="264" r:id="rId5"/>
    <p:sldId id="265" r:id="rId6"/>
    <p:sldId id="283" r:id="rId7"/>
    <p:sldId id="284" r:id="rId8"/>
    <p:sldId id="285" r:id="rId9"/>
    <p:sldId id="286" r:id="rId10"/>
    <p:sldId id="287" r:id="rId11"/>
    <p:sldId id="288" r:id="rId12"/>
    <p:sldId id="289" r:id="rId13"/>
    <p:sldId id="298" r:id="rId14"/>
    <p:sldId id="291" r:id="rId15"/>
    <p:sldId id="293" r:id="rId16"/>
    <p:sldId id="294" r:id="rId17"/>
    <p:sldId id="292" r:id="rId18"/>
    <p:sldId id="295" r:id="rId19"/>
    <p:sldId id="296" r:id="rId20"/>
    <p:sldId id="282" r:id="rId21"/>
  </p:sldIdLst>
  <p:sldSz cx="9144000" cy="6858000" type="screen4x3"/>
  <p:notesSz cx="7023100" cy="93091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AE48"/>
    <a:srgbClr val="83BC5C"/>
    <a:srgbClr val="567FCA"/>
    <a:srgbClr val="335BA3"/>
    <a:srgbClr val="EAB200"/>
    <a:srgbClr val="00C800"/>
    <a:srgbClr val="0000FF"/>
    <a:srgbClr val="23E148"/>
    <a:srgbClr val="4472C4"/>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712" autoAdjust="0"/>
  </p:normalViewPr>
  <p:slideViewPr>
    <p:cSldViewPr snapToGrid="0">
      <p:cViewPr varScale="1">
        <p:scale>
          <a:sx n="62" d="100"/>
          <a:sy n="62" d="100"/>
        </p:scale>
        <p:origin x="124"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2A45F-DFAF-404F-9FD1-56A86E34CBE7}" type="doc">
      <dgm:prSet loTypeId="urn:microsoft.com/office/officeart/2005/8/layout/venn1" loCatId="relationship" qsTypeId="urn:microsoft.com/office/officeart/2005/8/quickstyle/simple1" qsCatId="simple" csTypeId="urn:microsoft.com/office/officeart/2005/8/colors/colorful4" csCatId="colorful" phldr="1"/>
      <dgm:spPr/>
    </dgm:pt>
    <dgm:pt modelId="{B7FD5FC3-ECB5-45CE-A1A8-2AC1C4E6752D}">
      <dgm:prSet phldrT="[Text]" custT="1"/>
      <dgm:spPr>
        <a:scene3d>
          <a:camera prst="orthographicFront"/>
          <a:lightRig rig="threePt" dir="t"/>
        </a:scene3d>
        <a:sp3d>
          <a:bevelT/>
        </a:sp3d>
      </dgm:spPr>
      <dgm:t>
        <a:bodyPr/>
        <a:lstStyle/>
        <a:p>
          <a:endParaRPr lang="en-US" sz="2400" dirty="0"/>
        </a:p>
      </dgm:t>
    </dgm:pt>
    <dgm:pt modelId="{26ECECD4-D823-4CB9-89E0-8CDB99CE7ED8}" type="parTrans" cxnId="{058DF21C-5999-486E-A3B1-84A1CA480FE4}">
      <dgm:prSet/>
      <dgm:spPr/>
      <dgm:t>
        <a:bodyPr/>
        <a:lstStyle/>
        <a:p>
          <a:endParaRPr lang="en-US"/>
        </a:p>
      </dgm:t>
    </dgm:pt>
    <dgm:pt modelId="{27F28C93-DF2D-426F-A12A-6E82C3413379}" type="sibTrans" cxnId="{058DF21C-5999-486E-A3B1-84A1CA480FE4}">
      <dgm:prSet/>
      <dgm:spPr/>
      <dgm:t>
        <a:bodyPr/>
        <a:lstStyle/>
        <a:p>
          <a:endParaRPr lang="en-US"/>
        </a:p>
      </dgm:t>
    </dgm:pt>
    <dgm:pt modelId="{A37BE2A2-65CC-4C73-8003-D1EF24668AC6}">
      <dgm:prSet phldrT="[Text]" custT="1"/>
      <dgm:spPr>
        <a:scene3d>
          <a:camera prst="orthographicFront"/>
          <a:lightRig rig="threePt" dir="t"/>
        </a:scene3d>
        <a:sp3d>
          <a:bevelT/>
        </a:sp3d>
      </dgm:spPr>
      <dgm:t>
        <a:bodyPr/>
        <a:lstStyle/>
        <a:p>
          <a:endParaRPr lang="en-US" sz="2400" dirty="0"/>
        </a:p>
      </dgm:t>
    </dgm:pt>
    <dgm:pt modelId="{1F7E1354-04D9-4D78-A0BD-69780781BFF2}" type="parTrans" cxnId="{61DA156D-7817-430C-9B7B-91BA2BFC1BA6}">
      <dgm:prSet/>
      <dgm:spPr/>
      <dgm:t>
        <a:bodyPr/>
        <a:lstStyle/>
        <a:p>
          <a:endParaRPr lang="en-US"/>
        </a:p>
      </dgm:t>
    </dgm:pt>
    <dgm:pt modelId="{61C322C3-7530-4E85-BE00-37F735783B3F}" type="sibTrans" cxnId="{61DA156D-7817-430C-9B7B-91BA2BFC1BA6}">
      <dgm:prSet/>
      <dgm:spPr/>
      <dgm:t>
        <a:bodyPr/>
        <a:lstStyle/>
        <a:p>
          <a:endParaRPr lang="en-US"/>
        </a:p>
      </dgm:t>
    </dgm:pt>
    <dgm:pt modelId="{61F53F3E-2105-496E-976D-177D2FEE65A0}">
      <dgm:prSet phldrT="[Text]" custT="1"/>
      <dgm:spPr>
        <a:scene3d>
          <a:camera prst="orthographicFront"/>
          <a:lightRig rig="threePt" dir="t"/>
        </a:scene3d>
        <a:sp3d>
          <a:bevelT/>
        </a:sp3d>
      </dgm:spPr>
      <dgm:t>
        <a:bodyPr/>
        <a:lstStyle/>
        <a:p>
          <a:endParaRPr lang="en-US" sz="2400" dirty="0"/>
        </a:p>
      </dgm:t>
    </dgm:pt>
    <dgm:pt modelId="{CF27EBB5-B705-4977-B9EA-362E1BED48B4}" type="parTrans" cxnId="{29D6D90A-B387-4E3A-B190-BB5A977DC5D6}">
      <dgm:prSet/>
      <dgm:spPr/>
      <dgm:t>
        <a:bodyPr/>
        <a:lstStyle/>
        <a:p>
          <a:endParaRPr lang="en-US"/>
        </a:p>
      </dgm:t>
    </dgm:pt>
    <dgm:pt modelId="{AED275E6-B0D9-4F24-89F9-C792E7F295B1}" type="sibTrans" cxnId="{29D6D90A-B387-4E3A-B190-BB5A977DC5D6}">
      <dgm:prSet/>
      <dgm:spPr/>
      <dgm:t>
        <a:bodyPr/>
        <a:lstStyle/>
        <a:p>
          <a:endParaRPr lang="en-US"/>
        </a:p>
      </dgm:t>
    </dgm:pt>
    <dgm:pt modelId="{67A4978C-C6C1-4B0B-87AE-AC3E82ECCF4B}" type="pres">
      <dgm:prSet presAssocID="{0F12A45F-DFAF-404F-9FD1-56A86E34CBE7}" presName="compositeShape" presStyleCnt="0">
        <dgm:presLayoutVars>
          <dgm:chMax val="7"/>
          <dgm:dir/>
          <dgm:resizeHandles val="exact"/>
        </dgm:presLayoutVars>
      </dgm:prSet>
      <dgm:spPr/>
    </dgm:pt>
    <dgm:pt modelId="{9B6FD938-86BA-4DDB-9D93-608264892AA1}" type="pres">
      <dgm:prSet presAssocID="{B7FD5FC3-ECB5-45CE-A1A8-2AC1C4E6752D}" presName="circ1" presStyleLbl="vennNode1" presStyleIdx="0" presStyleCnt="3" custLinFactNeighborY="-978"/>
      <dgm:spPr/>
    </dgm:pt>
    <dgm:pt modelId="{44F0BDD7-D115-4D5C-84C5-8A1C3BF77304}" type="pres">
      <dgm:prSet presAssocID="{B7FD5FC3-ECB5-45CE-A1A8-2AC1C4E6752D}" presName="circ1Tx" presStyleLbl="revTx" presStyleIdx="0" presStyleCnt="0">
        <dgm:presLayoutVars>
          <dgm:chMax val="0"/>
          <dgm:chPref val="0"/>
          <dgm:bulletEnabled val="1"/>
        </dgm:presLayoutVars>
      </dgm:prSet>
      <dgm:spPr/>
    </dgm:pt>
    <dgm:pt modelId="{397584B6-4CD8-4B6B-94BF-F7A82DCEF727}" type="pres">
      <dgm:prSet presAssocID="{A37BE2A2-65CC-4C73-8003-D1EF24668AC6}" presName="circ2" presStyleLbl="vennNode1" presStyleIdx="1" presStyleCnt="3" custLinFactNeighborX="602"/>
      <dgm:spPr/>
    </dgm:pt>
    <dgm:pt modelId="{C296C3E5-2327-4E69-93B2-2A40B7C8FADB}" type="pres">
      <dgm:prSet presAssocID="{A37BE2A2-65CC-4C73-8003-D1EF24668AC6}" presName="circ2Tx" presStyleLbl="revTx" presStyleIdx="0" presStyleCnt="0">
        <dgm:presLayoutVars>
          <dgm:chMax val="0"/>
          <dgm:chPref val="0"/>
          <dgm:bulletEnabled val="1"/>
        </dgm:presLayoutVars>
      </dgm:prSet>
      <dgm:spPr/>
    </dgm:pt>
    <dgm:pt modelId="{1E59AE36-D160-47BE-B9F2-4287AD853F3A}" type="pres">
      <dgm:prSet presAssocID="{61F53F3E-2105-496E-976D-177D2FEE65A0}" presName="circ3" presStyleLbl="vennNode1" presStyleIdx="2" presStyleCnt="3" custLinFactNeighborX="-1389" custLinFactNeighborY="-1434"/>
      <dgm:spPr/>
    </dgm:pt>
    <dgm:pt modelId="{40A7FFEF-13DE-443F-9686-848A38D26532}" type="pres">
      <dgm:prSet presAssocID="{61F53F3E-2105-496E-976D-177D2FEE65A0}" presName="circ3Tx" presStyleLbl="revTx" presStyleIdx="0" presStyleCnt="0">
        <dgm:presLayoutVars>
          <dgm:chMax val="0"/>
          <dgm:chPref val="0"/>
          <dgm:bulletEnabled val="1"/>
        </dgm:presLayoutVars>
      </dgm:prSet>
      <dgm:spPr/>
    </dgm:pt>
  </dgm:ptLst>
  <dgm:cxnLst>
    <dgm:cxn modelId="{29D6D90A-B387-4E3A-B190-BB5A977DC5D6}" srcId="{0F12A45F-DFAF-404F-9FD1-56A86E34CBE7}" destId="{61F53F3E-2105-496E-976D-177D2FEE65A0}" srcOrd="2" destOrd="0" parTransId="{CF27EBB5-B705-4977-B9EA-362E1BED48B4}" sibTransId="{AED275E6-B0D9-4F24-89F9-C792E7F295B1}"/>
    <dgm:cxn modelId="{058DF21C-5999-486E-A3B1-84A1CA480FE4}" srcId="{0F12A45F-DFAF-404F-9FD1-56A86E34CBE7}" destId="{B7FD5FC3-ECB5-45CE-A1A8-2AC1C4E6752D}" srcOrd="0" destOrd="0" parTransId="{26ECECD4-D823-4CB9-89E0-8CDB99CE7ED8}" sibTransId="{27F28C93-DF2D-426F-A12A-6E82C3413379}"/>
    <dgm:cxn modelId="{5EE57E6C-04CA-4314-AFB6-81F36BAE6747}" type="presOf" srcId="{0F12A45F-DFAF-404F-9FD1-56A86E34CBE7}" destId="{67A4978C-C6C1-4B0B-87AE-AC3E82ECCF4B}" srcOrd="0" destOrd="0" presId="urn:microsoft.com/office/officeart/2005/8/layout/venn1"/>
    <dgm:cxn modelId="{61DA156D-7817-430C-9B7B-91BA2BFC1BA6}" srcId="{0F12A45F-DFAF-404F-9FD1-56A86E34CBE7}" destId="{A37BE2A2-65CC-4C73-8003-D1EF24668AC6}" srcOrd="1" destOrd="0" parTransId="{1F7E1354-04D9-4D78-A0BD-69780781BFF2}" sibTransId="{61C322C3-7530-4E85-BE00-37F735783B3F}"/>
    <dgm:cxn modelId="{C9922998-05A7-481F-94FA-2BEC5294CC0E}" type="presOf" srcId="{A37BE2A2-65CC-4C73-8003-D1EF24668AC6}" destId="{C296C3E5-2327-4E69-93B2-2A40B7C8FADB}" srcOrd="1" destOrd="0" presId="urn:microsoft.com/office/officeart/2005/8/layout/venn1"/>
    <dgm:cxn modelId="{90B1F3B9-0618-437D-B568-FE9300E65992}" type="presOf" srcId="{61F53F3E-2105-496E-976D-177D2FEE65A0}" destId="{40A7FFEF-13DE-443F-9686-848A38D26532}" srcOrd="1" destOrd="0" presId="urn:microsoft.com/office/officeart/2005/8/layout/venn1"/>
    <dgm:cxn modelId="{C30E0FCE-12CA-4242-90A6-95F851B28D19}" type="presOf" srcId="{B7FD5FC3-ECB5-45CE-A1A8-2AC1C4E6752D}" destId="{9B6FD938-86BA-4DDB-9D93-608264892AA1}" srcOrd="0" destOrd="0" presId="urn:microsoft.com/office/officeart/2005/8/layout/venn1"/>
    <dgm:cxn modelId="{F5A071E5-9FC5-4D4D-A85F-8F1863F09EED}" type="presOf" srcId="{A37BE2A2-65CC-4C73-8003-D1EF24668AC6}" destId="{397584B6-4CD8-4B6B-94BF-F7A82DCEF727}" srcOrd="0" destOrd="0" presId="urn:microsoft.com/office/officeart/2005/8/layout/venn1"/>
    <dgm:cxn modelId="{E70D0AEB-69FF-47B9-94AA-50C803480389}" type="presOf" srcId="{61F53F3E-2105-496E-976D-177D2FEE65A0}" destId="{1E59AE36-D160-47BE-B9F2-4287AD853F3A}" srcOrd="0" destOrd="0" presId="urn:microsoft.com/office/officeart/2005/8/layout/venn1"/>
    <dgm:cxn modelId="{AE97E5EE-CFB2-4430-9585-4D90967EECBA}" type="presOf" srcId="{B7FD5FC3-ECB5-45CE-A1A8-2AC1C4E6752D}" destId="{44F0BDD7-D115-4D5C-84C5-8A1C3BF77304}" srcOrd="1" destOrd="0" presId="urn:microsoft.com/office/officeart/2005/8/layout/venn1"/>
    <dgm:cxn modelId="{54489443-DE71-4A7A-9946-9747D50D7AB4}" type="presParOf" srcId="{67A4978C-C6C1-4B0B-87AE-AC3E82ECCF4B}" destId="{9B6FD938-86BA-4DDB-9D93-608264892AA1}" srcOrd="0" destOrd="0" presId="urn:microsoft.com/office/officeart/2005/8/layout/venn1"/>
    <dgm:cxn modelId="{823C93F9-D4EE-4698-996A-4B989DC441C6}" type="presParOf" srcId="{67A4978C-C6C1-4B0B-87AE-AC3E82ECCF4B}" destId="{44F0BDD7-D115-4D5C-84C5-8A1C3BF77304}" srcOrd="1" destOrd="0" presId="urn:microsoft.com/office/officeart/2005/8/layout/venn1"/>
    <dgm:cxn modelId="{F028E6C4-69F2-4310-8C70-48F1B22BF2A3}" type="presParOf" srcId="{67A4978C-C6C1-4B0B-87AE-AC3E82ECCF4B}" destId="{397584B6-4CD8-4B6B-94BF-F7A82DCEF727}" srcOrd="2" destOrd="0" presId="urn:microsoft.com/office/officeart/2005/8/layout/venn1"/>
    <dgm:cxn modelId="{24926776-1794-4A4B-90A8-3C7D90E8A7FC}" type="presParOf" srcId="{67A4978C-C6C1-4B0B-87AE-AC3E82ECCF4B}" destId="{C296C3E5-2327-4E69-93B2-2A40B7C8FADB}" srcOrd="3" destOrd="0" presId="urn:microsoft.com/office/officeart/2005/8/layout/venn1"/>
    <dgm:cxn modelId="{F7232099-51A7-4E67-BC0F-60517D82322E}" type="presParOf" srcId="{67A4978C-C6C1-4B0B-87AE-AC3E82ECCF4B}" destId="{1E59AE36-D160-47BE-B9F2-4287AD853F3A}" srcOrd="4" destOrd="0" presId="urn:microsoft.com/office/officeart/2005/8/layout/venn1"/>
    <dgm:cxn modelId="{3D1F9021-19D1-4EA9-8ABB-8BD05FC4A70D}" type="presParOf" srcId="{67A4978C-C6C1-4B0B-87AE-AC3E82ECCF4B}" destId="{40A7FFEF-13DE-443F-9686-848A38D2653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FD938-86BA-4DDB-9D93-608264892AA1}">
      <dsp:nvSpPr>
        <dsp:cNvPr id="0" name=""/>
        <dsp:cNvSpPr/>
      </dsp:nvSpPr>
      <dsp:spPr>
        <a:xfrm>
          <a:off x="3119020" y="29558"/>
          <a:ext cx="2674143" cy="267414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3475573" y="497533"/>
        <a:ext cx="1961038" cy="1203364"/>
      </dsp:txXfrm>
    </dsp:sp>
    <dsp:sp modelId="{397584B6-4CD8-4B6B-94BF-F7A82DCEF727}">
      <dsp:nvSpPr>
        <dsp:cNvPr id="0" name=""/>
        <dsp:cNvSpPr/>
      </dsp:nvSpPr>
      <dsp:spPr>
        <a:xfrm>
          <a:off x="4100039" y="1727050"/>
          <a:ext cx="2674143" cy="2674143"/>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4917881" y="2417870"/>
        <a:ext cx="1604485" cy="1470778"/>
      </dsp:txXfrm>
    </dsp:sp>
    <dsp:sp modelId="{1E59AE36-D160-47BE-B9F2-4287AD853F3A}">
      <dsp:nvSpPr>
        <dsp:cNvPr id="0" name=""/>
        <dsp:cNvSpPr/>
      </dsp:nvSpPr>
      <dsp:spPr>
        <a:xfrm>
          <a:off x="2116957" y="1688703"/>
          <a:ext cx="2674143" cy="2674143"/>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2368772" y="2379523"/>
        <a:ext cx="1604485" cy="147077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16AF28E-8708-443D-A973-4BED3C058FB0}" type="datetimeFigureOut">
              <a:rPr lang="en-US" smtClean="0"/>
              <a:t>8/31/2021</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4748374-46B0-44CE-96C7-B7B0EA52C48E}" type="slidenum">
              <a:rPr lang="en-US" smtClean="0"/>
              <a:t>‹#›</a:t>
            </a:fld>
            <a:endParaRPr lang="en-US"/>
          </a:p>
        </p:txBody>
      </p:sp>
    </p:spTree>
    <p:extLst>
      <p:ext uri="{BB962C8B-B14F-4D97-AF65-F5344CB8AC3E}">
        <p14:creationId xmlns:p14="http://schemas.microsoft.com/office/powerpoint/2010/main" val="821147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872E894-E0CE-40CF-8CA0-23F05C6E40C6}" type="datetimeFigureOut">
              <a:rPr lang="en-US" smtClean="0"/>
              <a:t>8/31/2021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hyperlink" Target="http://www.cde.state.co.us/spedlaw" TargetMode="Externa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hyperlink" Target="https://www.cde.state.co.us/spedlaw/legalconf" TargetMode="External"/><Relationship Id="rId5" Type="http://schemas.openxmlformats.org/officeDocument/2006/relationships/hyperlink" Target="https://www.cde.state.co.us/cdesped/special_education_faqs" TargetMode="External"/><Relationship Id="rId4" Type="http://schemas.openxmlformats.org/officeDocument/2006/relationships/hyperlink" Target="https://www.cde.state.co.us/cdesped/covid19-spedguida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type="ctrTitle"/>
          </p:nvPr>
        </p:nvSpPr>
        <p:spPr>
          <a:xfrm>
            <a:off x="772885" y="3077283"/>
            <a:ext cx="7772400" cy="1560732"/>
          </a:xfrm>
        </p:spPr>
        <p:txBody>
          <a:bodyPr>
            <a:normAutofit/>
          </a:bodyPr>
          <a:lstStyle/>
          <a:p>
            <a:r>
              <a:rPr lang="en-US" sz="3200" b="1" dirty="0">
                <a:effectLst>
                  <a:outerShdw blurRad="38100" dist="38100" dir="2700000" algn="tl">
                    <a:srgbClr val="000000">
                      <a:alpha val="43137"/>
                    </a:srgbClr>
                  </a:outerShdw>
                </a:effectLst>
              </a:rPr>
              <a:t>What Every New Director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Should Know about IDEA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Dispute Resolution </a:t>
            </a:r>
          </a:p>
        </p:txBody>
      </p:sp>
      <p:sp>
        <p:nvSpPr>
          <p:cNvPr id="3" name="Subtitle 2"/>
          <p:cNvSpPr>
            <a:spLocks noGrp="1"/>
          </p:cNvSpPr>
          <p:nvPr>
            <p:ph type="subTitle" idx="1"/>
          </p:nvPr>
        </p:nvSpPr>
        <p:spPr>
          <a:xfrm>
            <a:off x="685800" y="4783158"/>
            <a:ext cx="7772400" cy="1065925"/>
          </a:xfrm>
        </p:spPr>
        <p:txBody>
          <a:bodyPr>
            <a:noAutofit/>
          </a:bodyPr>
          <a:lstStyle/>
          <a:p>
            <a:r>
              <a:rPr lang="en-US" sz="2400" dirty="0">
                <a:latin typeface="Garamond" panose="02020404030301010803" pitchFamily="18" charset="0"/>
                <a:cs typeface="Calibri" panose="020F0502020204030204" pitchFamily="34" charset="0"/>
              </a:rPr>
              <a:t>Brandon Edelman, Esq.</a:t>
            </a:r>
          </a:p>
          <a:p>
            <a:r>
              <a:rPr lang="en-US" sz="2400" dirty="0">
                <a:latin typeface="Garamond" panose="02020404030301010803" pitchFamily="18" charset="0"/>
                <a:cs typeface="Calibri" panose="020F0502020204030204" pitchFamily="34" charset="0"/>
              </a:rPr>
              <a:t>Supervisor, Dispute Resolution and Policy</a:t>
            </a:r>
          </a:p>
          <a:p>
            <a:r>
              <a:rPr lang="en-US" sz="2400" dirty="0">
                <a:latin typeface="Garamond" panose="02020404030301010803" pitchFamily="18" charset="0"/>
                <a:cs typeface="Calibri" panose="020F0502020204030204" pitchFamily="34" charset="0"/>
              </a:rPr>
              <a:t>August 25, 2021</a:t>
            </a:r>
            <a:endParaRPr lang="en-US" sz="2400" dirty="0">
              <a:latin typeface="Garamond" panose="02020404030301010803" pitchFamily="18" charset="0"/>
            </a:endParaRPr>
          </a:p>
        </p:txBody>
      </p:sp>
    </p:spTree>
    <p:custDataLst>
      <p:tags r:id="rId1"/>
    </p:custDataLst>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8C2BEC4-EE08-4452-9D7D-1E4D97BF297D}"/>
              </a:ext>
            </a:extLst>
          </p:cNvPr>
          <p:cNvSpPr>
            <a:spLocks noGrp="1"/>
          </p:cNvSpPr>
          <p:nvPr>
            <p:ph type="title"/>
          </p:nvPr>
        </p:nvSpPr>
        <p:spPr>
          <a:xfrm>
            <a:off x="0" y="318782"/>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State Complaints: An Overview</a:t>
            </a:r>
          </a:p>
        </p:txBody>
      </p:sp>
      <p:sp>
        <p:nvSpPr>
          <p:cNvPr id="5" name="Content Placeholder 2">
            <a:extLst>
              <a:ext uri="{FF2B5EF4-FFF2-40B4-BE49-F238E27FC236}">
                <a16:creationId xmlns:a16="http://schemas.microsoft.com/office/drawing/2014/main" id="{FA055D4E-A33B-49BB-9AED-13E9B3A927AA}"/>
              </a:ext>
            </a:extLst>
          </p:cNvPr>
          <p:cNvSpPr txBox="1">
            <a:spLocks/>
          </p:cNvSpPr>
          <p:nvPr/>
        </p:nvSpPr>
        <p:spPr>
          <a:xfrm>
            <a:off x="113212" y="1429292"/>
            <a:ext cx="8847908" cy="4527372"/>
          </a:xfrm>
          <a:prstGeom prst="rect">
            <a:avLst/>
          </a:prstGeom>
        </p:spPr>
        <p:txBody>
          <a:bodyPr vert="horz" lIns="91440" tIns="45720" rIns="91440" bIns="45720" rtlCol="0">
            <a:normAutofit fontScale="92500"/>
          </a:bodyPr>
          <a:lstStyle>
            <a:lvl1pPr marL="274320" indent="-228600" algn="l" defTabSz="914400" rtl="0" eaLnBrk="1" latinLnBrk="0" hangingPunct="1">
              <a:lnSpc>
                <a:spcPct val="90000"/>
              </a:lnSpc>
              <a:spcBef>
                <a:spcPct val="20000"/>
              </a:spcBef>
              <a:buClr>
                <a:schemeClr val="accent1"/>
              </a:buClr>
              <a:buSzPct val="110000"/>
              <a:buFont typeface="Wingdings" charset="2"/>
              <a:buChar char="§"/>
              <a:defRPr sz="2400" b="1" kern="1200" spc="0" baseline="0">
                <a:solidFill>
                  <a:schemeClr val="accent6">
                    <a:lumMod val="50000"/>
                  </a:schemeClr>
                </a:solidFill>
                <a:latin typeface="+mn-lt"/>
                <a:ea typeface="+mn-ea"/>
                <a:cs typeface="+mn-cs"/>
              </a:defRPr>
            </a:lvl1pPr>
            <a:lvl2pPr marL="548640" indent="-182880" algn="l" defTabSz="914400" rtl="0" eaLnBrk="1" latinLnBrk="0" hangingPunct="1">
              <a:lnSpc>
                <a:spcPct val="90000"/>
              </a:lnSpc>
              <a:spcBef>
                <a:spcPct val="20000"/>
              </a:spcBef>
              <a:buClr>
                <a:schemeClr val="accent2"/>
              </a:buClr>
              <a:buSzPct val="110000"/>
              <a:buFont typeface="Wingdings" charset="2"/>
              <a:buChar char="§"/>
              <a:defRPr sz="2200" kern="1200" spc="0" baseline="0">
                <a:solidFill>
                  <a:schemeClr val="accent6">
                    <a:lumMod val="50000"/>
                  </a:schemeClr>
                </a:solidFill>
                <a:latin typeface="+mn-lt"/>
                <a:ea typeface="+mn-ea"/>
                <a:cs typeface="+mn-cs"/>
              </a:defRPr>
            </a:lvl2pPr>
            <a:lvl3pPr marL="822960" indent="-182880" algn="l" defTabSz="914400" rtl="0" eaLnBrk="1" latinLnBrk="0" hangingPunct="1">
              <a:lnSpc>
                <a:spcPct val="90000"/>
              </a:lnSpc>
              <a:spcBef>
                <a:spcPct val="20000"/>
              </a:spcBef>
              <a:buClr>
                <a:schemeClr val="accent3"/>
              </a:buClr>
              <a:buSzPct val="110000"/>
              <a:buFont typeface="Wingdings" charset="2"/>
              <a:buChar char="§"/>
              <a:defRPr sz="2000" kern="1200" spc="0" baseline="0">
                <a:solidFill>
                  <a:schemeClr val="accent6">
                    <a:lumMod val="50000"/>
                  </a:schemeClr>
                </a:solidFill>
                <a:latin typeface="+mn-lt"/>
                <a:ea typeface="+mn-ea"/>
                <a:cs typeface="+mn-cs"/>
              </a:defRPr>
            </a:lvl3pPr>
            <a:lvl4pPr marL="1097280" indent="-182880" algn="l" defTabSz="914400" rtl="0" eaLnBrk="1" latinLnBrk="0" hangingPunct="1">
              <a:lnSpc>
                <a:spcPct val="90000"/>
              </a:lnSpc>
              <a:spcBef>
                <a:spcPct val="20000"/>
              </a:spcBef>
              <a:buClr>
                <a:schemeClr val="accent4"/>
              </a:buClr>
              <a:buSzPct val="110000"/>
              <a:buFont typeface="Wingdings" charset="2"/>
              <a:buChar char="§"/>
              <a:defRPr sz="1800" kern="1200" spc="0">
                <a:solidFill>
                  <a:schemeClr val="accent6">
                    <a:lumMod val="50000"/>
                  </a:schemeClr>
                </a:solidFill>
                <a:latin typeface="+mn-lt"/>
                <a:ea typeface="+mn-ea"/>
                <a:cs typeface="+mn-cs"/>
              </a:defRPr>
            </a:lvl4pPr>
            <a:lvl5pPr marL="1280160" indent="-182880" algn="l" defTabSz="914400" rtl="0" eaLnBrk="1" latinLnBrk="0" hangingPunct="1">
              <a:lnSpc>
                <a:spcPct val="90000"/>
              </a:lnSpc>
              <a:spcBef>
                <a:spcPct val="20000"/>
              </a:spcBef>
              <a:buClr>
                <a:schemeClr val="accent6"/>
              </a:buClr>
              <a:buSzPct val="110000"/>
              <a:buFont typeface="Wingdings" charset="2"/>
              <a:buChar char="§"/>
              <a:defRPr sz="1600" kern="1200" spc="0" baseline="0">
                <a:solidFill>
                  <a:schemeClr val="accent6">
                    <a:lumMod val="50000"/>
                  </a:schemeClr>
                </a:solidFill>
                <a:latin typeface="+mn-lt"/>
                <a:ea typeface="+mn-ea"/>
                <a:cs typeface="+mn-cs"/>
              </a:defRPr>
            </a:lvl5pPr>
            <a:lvl6pPr marL="1554480" indent="-182880" algn="l" defTabSz="914400" rtl="0" eaLnBrk="1" latinLnBrk="0" hangingPunct="1">
              <a:lnSpc>
                <a:spcPct val="90000"/>
              </a:lnSpc>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lnSpc>
                <a:spcPct val="90000"/>
              </a:lnSpc>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lnSpc>
                <a:spcPct val="90000"/>
              </a:lnSpc>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lnSpc>
                <a:spcPct val="90000"/>
              </a:lnSpc>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just">
              <a:lnSpc>
                <a:spcPct val="100000"/>
              </a:lnSpc>
              <a:buClr>
                <a:srgbClr val="95B6D2"/>
              </a:buClr>
              <a:defRPr/>
            </a:pPr>
            <a:endParaRPr lang="en-US" dirty="0">
              <a:solidFill>
                <a:srgbClr val="8C8C96">
                  <a:lumMod val="50000"/>
                </a:srgbClr>
              </a:solidFill>
              <a:latin typeface="Calibri"/>
            </a:endParaRPr>
          </a:p>
          <a:p>
            <a:pPr algn="just">
              <a:lnSpc>
                <a:spcPct val="100000"/>
              </a:lnSpc>
              <a:buClr>
                <a:srgbClr val="95B6D2"/>
              </a:buClr>
              <a:defRPr/>
            </a:pPr>
            <a:r>
              <a:rPr lang="en-US" u="sng" dirty="0">
                <a:solidFill>
                  <a:schemeClr val="tx1"/>
                </a:solidFill>
                <a:latin typeface="Garamond" panose="02020404030301010803" pitchFamily="18" charset="0"/>
              </a:rPr>
              <a:t>Regulations, Rules, and Procedures</a:t>
            </a:r>
            <a:r>
              <a:rPr lang="en-US" b="0" dirty="0">
                <a:solidFill>
                  <a:schemeClr val="tx1"/>
                </a:solidFill>
                <a:latin typeface="Garamond" panose="02020404030301010803" pitchFamily="18" charset="0"/>
              </a:rPr>
              <a:t>: 34 C.F.R. §§ 300.151-300.153, ECEA Rule 5.01(11), and CDE’s State-level Complaint Procedures</a:t>
            </a:r>
          </a:p>
          <a:p>
            <a:pPr marL="45720" indent="0" algn="just">
              <a:lnSpc>
                <a:spcPct val="100000"/>
              </a:lnSpc>
              <a:buClr>
                <a:srgbClr val="95B6D2"/>
              </a:buClr>
              <a:buNone/>
              <a:defRPr/>
            </a:pPr>
            <a:endParaRPr lang="en-US" b="0" dirty="0">
              <a:solidFill>
                <a:schemeClr val="tx1"/>
              </a:solidFill>
              <a:latin typeface="Garamond" panose="02020404030301010803" pitchFamily="18" charset="0"/>
            </a:endParaRPr>
          </a:p>
          <a:p>
            <a:pPr algn="just">
              <a:lnSpc>
                <a:spcPct val="100000"/>
              </a:lnSpc>
              <a:buClr>
                <a:srgbClr val="95B6D2"/>
              </a:buClr>
              <a:defRPr/>
            </a:pPr>
            <a:r>
              <a:rPr lang="en-US" u="sng" dirty="0">
                <a:solidFill>
                  <a:schemeClr val="tx1"/>
                </a:solidFill>
                <a:latin typeface="Garamond" panose="02020404030301010803" pitchFamily="18" charset="0"/>
              </a:rPr>
              <a:t>State Complaint</a:t>
            </a:r>
            <a:r>
              <a:rPr lang="en-US" b="0" dirty="0">
                <a:solidFill>
                  <a:schemeClr val="tx1"/>
                </a:solidFill>
                <a:latin typeface="Garamond" panose="02020404030301010803" pitchFamily="18" charset="0"/>
              </a:rPr>
              <a:t>: individuals or organizations who believe that a public agency responsible for the provision of special education services is not in compliance with state (ECEA) and federal (IDEA) regulations may file a signed written complaint with CDE. </a:t>
            </a:r>
          </a:p>
          <a:p>
            <a:pPr marL="45720" indent="0" algn="just">
              <a:lnSpc>
                <a:spcPct val="100000"/>
              </a:lnSpc>
              <a:buClr>
                <a:srgbClr val="95B6D2"/>
              </a:buClr>
              <a:buNone/>
              <a:defRPr/>
            </a:pPr>
            <a:endParaRPr lang="en-US" sz="1600" b="0" dirty="0">
              <a:solidFill>
                <a:schemeClr val="tx1"/>
              </a:solidFill>
              <a:latin typeface="Garamond" panose="02020404030301010803" pitchFamily="18" charset="0"/>
            </a:endParaRPr>
          </a:p>
          <a:p>
            <a:pPr marL="822325" lvl="1" indent="-249238" algn="just">
              <a:lnSpc>
                <a:spcPct val="100000"/>
              </a:lnSpc>
              <a:buClr>
                <a:srgbClr val="ABC178"/>
              </a:buClr>
              <a:defRPr/>
            </a:pPr>
            <a:r>
              <a:rPr lang="en-US" dirty="0">
                <a:solidFill>
                  <a:schemeClr val="tx1"/>
                </a:solidFill>
                <a:latin typeface="Garamond" panose="02020404030301010803" pitchFamily="18" charset="0"/>
              </a:rPr>
              <a:t>I</a:t>
            </a:r>
            <a:r>
              <a:rPr lang="en-US" b="0" dirty="0">
                <a:solidFill>
                  <a:schemeClr val="tx1"/>
                </a:solidFill>
                <a:latin typeface="Garamond" panose="02020404030301010803" pitchFamily="18" charset="0"/>
              </a:rPr>
              <a:t>nvestigated by CDE.</a:t>
            </a:r>
          </a:p>
          <a:p>
            <a:pPr marL="573087" lvl="1" indent="0" algn="just">
              <a:lnSpc>
                <a:spcPct val="100000"/>
              </a:lnSpc>
              <a:buClr>
                <a:srgbClr val="ABC178"/>
              </a:buClr>
              <a:buNone/>
              <a:defRPr/>
            </a:pPr>
            <a:endParaRPr lang="en-US" b="0" dirty="0">
              <a:solidFill>
                <a:schemeClr val="tx1"/>
              </a:solidFill>
              <a:latin typeface="Garamond" panose="02020404030301010803" pitchFamily="18" charset="0"/>
            </a:endParaRPr>
          </a:p>
          <a:p>
            <a:pPr marL="822325" lvl="1" indent="-249238" algn="just">
              <a:lnSpc>
                <a:spcPct val="100000"/>
              </a:lnSpc>
              <a:buClr>
                <a:srgbClr val="ABC178"/>
              </a:buClr>
              <a:defRPr/>
            </a:pPr>
            <a:r>
              <a:rPr lang="en-US" dirty="0">
                <a:solidFill>
                  <a:schemeClr val="tx1"/>
                </a:solidFill>
                <a:latin typeface="Garamond" panose="02020404030301010803" pitchFamily="18" charset="0"/>
              </a:rPr>
              <a:t>M</a:t>
            </a:r>
            <a:r>
              <a:rPr lang="en-US" b="0" dirty="0">
                <a:solidFill>
                  <a:schemeClr val="tx1"/>
                </a:solidFill>
                <a:latin typeface="Garamond" panose="02020404030301010803" pitchFamily="18" charset="0"/>
              </a:rPr>
              <a:t>ust be accepted or rejected by CDE within ten (10) calendar days of filing.</a:t>
            </a:r>
          </a:p>
          <a:p>
            <a:pPr marL="45720" indent="0">
              <a:lnSpc>
                <a:spcPct val="100000"/>
              </a:lnSpc>
              <a:buClr>
                <a:srgbClr val="95B6D2"/>
              </a:buClr>
              <a:buNone/>
              <a:defRPr/>
            </a:pPr>
            <a:endParaRPr lang="en-US" b="0" dirty="0">
              <a:solidFill>
                <a:schemeClr val="tx1"/>
              </a:solidFill>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103060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28878A28-1BC4-47A2-8506-36117ABEA945}"/>
              </a:ext>
            </a:extLst>
          </p:cNvPr>
          <p:cNvSpPr>
            <a:spLocks noGrp="1"/>
          </p:cNvSpPr>
          <p:nvPr>
            <p:ph type="title"/>
          </p:nvPr>
        </p:nvSpPr>
        <p:spPr>
          <a:xfrm>
            <a:off x="0" y="318782"/>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State Complaints: Timelines/Requirements</a:t>
            </a:r>
          </a:p>
        </p:txBody>
      </p:sp>
      <p:sp>
        <p:nvSpPr>
          <p:cNvPr id="10" name="Content Placeholder 1">
            <a:extLst>
              <a:ext uri="{FF2B5EF4-FFF2-40B4-BE49-F238E27FC236}">
                <a16:creationId xmlns:a16="http://schemas.microsoft.com/office/drawing/2014/main" id="{146CEDB5-6458-421A-A4A1-A19B4C6D7B58}"/>
              </a:ext>
            </a:extLst>
          </p:cNvPr>
          <p:cNvSpPr txBox="1">
            <a:spLocks/>
          </p:cNvSpPr>
          <p:nvPr/>
        </p:nvSpPr>
        <p:spPr>
          <a:xfrm>
            <a:off x="628650" y="1463040"/>
            <a:ext cx="8174264" cy="4640674"/>
          </a:xfrm>
          <a:prstGeom prst="rect">
            <a:avLst/>
          </a:prstGeom>
        </p:spPr>
        <p:txBody>
          <a:bodyPr vert="horz" lIns="0" tIns="0" rIns="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algn="just">
              <a:lnSpc>
                <a:spcPct val="100000"/>
              </a:lnSpc>
              <a:spcBef>
                <a:spcPts val="0"/>
              </a:spcBef>
              <a:buClr>
                <a:srgbClr val="95B6D2"/>
              </a:buClr>
              <a:buSzPct val="110000"/>
              <a:buFont typeface="Wingdings" charset="2"/>
              <a:buChar char="§"/>
            </a:pPr>
            <a:r>
              <a:rPr lang="en-US" b="1" u="sng" dirty="0">
                <a:latin typeface="Garamond" panose="02020404030301010803" pitchFamily="18" charset="0"/>
              </a:rPr>
              <a:t>Timelines</a:t>
            </a:r>
            <a:r>
              <a:rPr lang="en-US" dirty="0">
                <a:latin typeface="Garamond" panose="02020404030301010803" pitchFamily="18" charset="0"/>
              </a:rPr>
              <a:t>: 60-Day Investigation</a:t>
            </a:r>
          </a:p>
          <a:p>
            <a:pPr marL="45720" indent="0" algn="just">
              <a:lnSpc>
                <a:spcPct val="100000"/>
              </a:lnSpc>
              <a:spcBef>
                <a:spcPts val="0"/>
              </a:spcBef>
              <a:buClr>
                <a:srgbClr val="95B6D2"/>
              </a:buClr>
              <a:buSzPct val="110000"/>
              <a:buNone/>
            </a:pPr>
            <a:endParaRPr lang="en-US" sz="2000" dirty="0">
              <a:latin typeface="Garamond" panose="02020404030301010803" pitchFamily="18" charset="0"/>
            </a:endParaRPr>
          </a:p>
          <a:p>
            <a:pPr marL="731520" lvl="1" algn="just">
              <a:lnSpc>
                <a:spcPct val="100000"/>
              </a:lnSpc>
              <a:spcBef>
                <a:spcPts val="0"/>
              </a:spcBef>
              <a:buClr>
                <a:srgbClr val="ABC178"/>
              </a:buClr>
              <a:buSzPct val="110000"/>
              <a:buFont typeface="Wingdings" charset="2"/>
              <a:buChar char="§"/>
            </a:pPr>
            <a:r>
              <a:rPr lang="en-US" dirty="0">
                <a:latin typeface="Garamond" panose="02020404030301010803" pitchFamily="18" charset="0"/>
              </a:rPr>
              <a:t>Response (due 15 days after receiving notice of investigation letter)</a:t>
            </a:r>
          </a:p>
          <a:p>
            <a:pPr marL="502920" lvl="1" indent="0" algn="just">
              <a:lnSpc>
                <a:spcPct val="100000"/>
              </a:lnSpc>
              <a:spcBef>
                <a:spcPts val="0"/>
              </a:spcBef>
              <a:buClr>
                <a:srgbClr val="ABC178"/>
              </a:buClr>
              <a:buSzPct val="110000"/>
              <a:buNone/>
            </a:pPr>
            <a:endParaRPr lang="en-US" dirty="0">
              <a:latin typeface="Garamond" panose="02020404030301010803" pitchFamily="18" charset="0"/>
            </a:endParaRPr>
          </a:p>
          <a:p>
            <a:pPr marL="731520" lvl="1" algn="just">
              <a:lnSpc>
                <a:spcPct val="100000"/>
              </a:lnSpc>
              <a:spcBef>
                <a:spcPts val="0"/>
              </a:spcBef>
              <a:buClr>
                <a:srgbClr val="ABC178"/>
              </a:buClr>
              <a:buSzPct val="110000"/>
              <a:buFont typeface="Wingdings" charset="2"/>
              <a:buChar char="§"/>
            </a:pPr>
            <a:r>
              <a:rPr lang="en-US" dirty="0">
                <a:latin typeface="Garamond" panose="02020404030301010803" pitchFamily="18" charset="0"/>
              </a:rPr>
              <a:t>Reply (due 10 days after the Response is received)</a:t>
            </a:r>
          </a:p>
          <a:p>
            <a:pPr marL="502920" lvl="1" indent="0" algn="just">
              <a:lnSpc>
                <a:spcPct val="100000"/>
              </a:lnSpc>
              <a:spcBef>
                <a:spcPts val="0"/>
              </a:spcBef>
              <a:buClr>
                <a:srgbClr val="ABC178"/>
              </a:buClr>
              <a:buSzPct val="110000"/>
              <a:buNone/>
            </a:pPr>
            <a:endParaRPr lang="en-US" dirty="0">
              <a:latin typeface="Garamond" panose="02020404030301010803" pitchFamily="18" charset="0"/>
            </a:endParaRPr>
          </a:p>
          <a:p>
            <a:pPr marL="274320" algn="just">
              <a:lnSpc>
                <a:spcPct val="100000"/>
              </a:lnSpc>
              <a:spcBef>
                <a:spcPts val="0"/>
              </a:spcBef>
              <a:buClr>
                <a:srgbClr val="95B6D2"/>
              </a:buClr>
              <a:buSzPct val="110000"/>
              <a:buFont typeface="Wingdings" charset="2"/>
              <a:buChar char="§"/>
            </a:pPr>
            <a:r>
              <a:rPr lang="en-US" b="1" u="sng" dirty="0">
                <a:latin typeface="Garamond" panose="02020404030301010803" pitchFamily="18" charset="0"/>
              </a:rPr>
              <a:t>Formal Fact Finding</a:t>
            </a:r>
            <a:r>
              <a:rPr lang="en-US" dirty="0">
                <a:latin typeface="Garamond" panose="02020404030301010803" pitchFamily="18" charset="0"/>
              </a:rPr>
              <a:t>: may include interviews; a review of records and files; a request for additional information; consultation with CDE experts; and/or an on-site visit.</a:t>
            </a:r>
          </a:p>
          <a:p>
            <a:pPr marL="45720" indent="0" algn="just">
              <a:lnSpc>
                <a:spcPct val="100000"/>
              </a:lnSpc>
              <a:spcBef>
                <a:spcPts val="0"/>
              </a:spcBef>
              <a:buClr>
                <a:srgbClr val="95B6D2"/>
              </a:buClr>
              <a:buSzPct val="110000"/>
              <a:buNone/>
            </a:pPr>
            <a:endParaRPr lang="en-US" dirty="0">
              <a:latin typeface="Garamond" panose="02020404030301010803" pitchFamily="18" charset="0"/>
            </a:endParaRPr>
          </a:p>
          <a:p>
            <a:pPr marL="274320" algn="just">
              <a:lnSpc>
                <a:spcPct val="100000"/>
              </a:lnSpc>
              <a:spcBef>
                <a:spcPts val="0"/>
              </a:spcBef>
              <a:buClr>
                <a:srgbClr val="95B6D2"/>
              </a:buClr>
              <a:buSzPct val="110000"/>
              <a:buFont typeface="Wingdings" charset="2"/>
              <a:buChar char="§"/>
            </a:pPr>
            <a:r>
              <a:rPr lang="en-US" b="1" u="sng" dirty="0">
                <a:latin typeface="Garamond" panose="02020404030301010803" pitchFamily="18" charset="0"/>
              </a:rPr>
              <a:t>Extensions of 60-Day Timeline</a:t>
            </a:r>
            <a:r>
              <a:rPr lang="en-US" dirty="0">
                <a:latin typeface="Garamond" panose="02020404030301010803" pitchFamily="18" charset="0"/>
              </a:rPr>
              <a:t>: (1) Exceptional Circumstances and (2) Mediation</a:t>
            </a:r>
          </a:p>
          <a:p>
            <a:pPr marL="45720" indent="0" algn="just">
              <a:lnSpc>
                <a:spcPct val="100000"/>
              </a:lnSpc>
              <a:spcBef>
                <a:spcPts val="0"/>
              </a:spcBef>
              <a:buClr>
                <a:srgbClr val="95B6D2"/>
              </a:buClr>
              <a:buSzPct val="110000"/>
              <a:buNone/>
            </a:pPr>
            <a:endParaRPr lang="en-US" dirty="0">
              <a:latin typeface="Garamond" panose="02020404030301010803" pitchFamily="18" charset="0"/>
            </a:endParaRPr>
          </a:p>
          <a:p>
            <a:pPr marL="274320" algn="just">
              <a:lnSpc>
                <a:spcPct val="100000"/>
              </a:lnSpc>
              <a:spcBef>
                <a:spcPts val="0"/>
              </a:spcBef>
              <a:buClr>
                <a:srgbClr val="95B6D2"/>
              </a:buClr>
              <a:buSzPct val="110000"/>
              <a:buFont typeface="Wingdings" charset="2"/>
              <a:buChar char="§"/>
            </a:pPr>
            <a:r>
              <a:rPr lang="en-US" b="1" u="sng" dirty="0">
                <a:latin typeface="Garamond" panose="02020404030301010803" pitchFamily="18" charset="0"/>
              </a:rPr>
              <a:t>Day 60 of Investigation</a:t>
            </a:r>
            <a:r>
              <a:rPr lang="en-US" dirty="0">
                <a:latin typeface="Garamond" panose="02020404030301010803" pitchFamily="18" charset="0"/>
              </a:rPr>
              <a:t>: Final Decision </a:t>
            </a:r>
          </a:p>
          <a:p>
            <a:pPr marL="45720" indent="0" algn="just">
              <a:lnSpc>
                <a:spcPct val="100000"/>
              </a:lnSpc>
              <a:spcBef>
                <a:spcPts val="0"/>
              </a:spcBef>
              <a:buClr>
                <a:srgbClr val="95B6D2"/>
              </a:buClr>
              <a:buSzPct val="110000"/>
              <a:buNone/>
            </a:pPr>
            <a:endParaRPr lang="en-US" dirty="0">
              <a:latin typeface="Garamond" panose="02020404030301010803" pitchFamily="18" charset="0"/>
            </a:endParaRPr>
          </a:p>
          <a:p>
            <a:pPr marL="731520" lvl="1">
              <a:lnSpc>
                <a:spcPct val="100000"/>
              </a:lnSpc>
              <a:spcBef>
                <a:spcPct val="20000"/>
              </a:spcBef>
              <a:buClr>
                <a:srgbClr val="ABC178"/>
              </a:buClr>
              <a:buSzPct val="110000"/>
              <a:buFont typeface="Wingdings" charset="2"/>
              <a:buChar char="§"/>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Tree>
    <p:custDataLst>
      <p:tags r:id="rId1"/>
    </p:custDataLst>
    <p:extLst>
      <p:ext uri="{BB962C8B-B14F-4D97-AF65-F5344CB8AC3E}">
        <p14:creationId xmlns:p14="http://schemas.microsoft.com/office/powerpoint/2010/main" val="1842913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606BDEA8-C4AB-49CF-B201-19A07AD6E5E3}"/>
              </a:ext>
            </a:extLst>
          </p:cNvPr>
          <p:cNvSpPr>
            <a:spLocks noGrp="1"/>
          </p:cNvSpPr>
          <p:nvPr>
            <p:ph type="title"/>
          </p:nvPr>
        </p:nvSpPr>
        <p:spPr>
          <a:xfrm>
            <a:off x="0" y="318782"/>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State Complaints: What to Expect</a:t>
            </a:r>
          </a:p>
        </p:txBody>
      </p:sp>
      <p:sp>
        <p:nvSpPr>
          <p:cNvPr id="10" name="Content Placeholder 1">
            <a:extLst>
              <a:ext uri="{FF2B5EF4-FFF2-40B4-BE49-F238E27FC236}">
                <a16:creationId xmlns:a16="http://schemas.microsoft.com/office/drawing/2014/main" id="{1B6D2B45-FF46-4DF3-9D18-D660AA986118}"/>
              </a:ext>
            </a:extLst>
          </p:cNvPr>
          <p:cNvSpPr txBox="1">
            <a:spLocks/>
          </p:cNvSpPr>
          <p:nvPr/>
        </p:nvSpPr>
        <p:spPr>
          <a:xfrm>
            <a:off x="223072" y="1367246"/>
            <a:ext cx="8799008" cy="5059772"/>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algn="just">
              <a:lnSpc>
                <a:spcPct val="100000"/>
              </a:lnSpc>
              <a:spcBef>
                <a:spcPts val="0"/>
              </a:spcBef>
              <a:buClr>
                <a:srgbClr val="95B6D2"/>
              </a:buClr>
              <a:buSzPct val="110000"/>
              <a:buFont typeface="Wingdings" charset="2"/>
              <a:buChar char="§"/>
            </a:pPr>
            <a:r>
              <a:rPr lang="en-US" dirty="0">
                <a:latin typeface="Garamond" panose="02020404030301010803" pitchFamily="18" charset="0"/>
                <a:cs typeface="Calibri" panose="020F0502020204030204" pitchFamily="34" charset="0"/>
              </a:rPr>
              <a:t>(1) Assigned State Complaints Officer (SCO) will contact you to verify receipt of the complaint.  You may ask questions about the process.</a:t>
            </a:r>
          </a:p>
          <a:p>
            <a:pPr marL="45720" indent="0" algn="just">
              <a:lnSpc>
                <a:spcPct val="100000"/>
              </a:lnSpc>
              <a:spcBef>
                <a:spcPts val="0"/>
              </a:spcBef>
              <a:buClr>
                <a:srgbClr val="95B6D2"/>
              </a:buClr>
              <a:buSzPct val="110000"/>
              <a:buNone/>
            </a:pPr>
            <a:endParaRPr lang="en-US" dirty="0">
              <a:latin typeface="Garamond" panose="02020404030301010803" pitchFamily="18" charset="0"/>
              <a:cs typeface="Calibri" panose="020F0502020204030204" pitchFamily="34" charset="0"/>
            </a:endParaRPr>
          </a:p>
          <a:p>
            <a:pPr marL="274320" algn="just">
              <a:lnSpc>
                <a:spcPct val="100000"/>
              </a:lnSpc>
              <a:spcBef>
                <a:spcPts val="0"/>
              </a:spcBef>
              <a:buClr>
                <a:srgbClr val="95B6D2"/>
              </a:buClr>
              <a:buSzPct val="110000"/>
              <a:buFont typeface="Wingdings" charset="2"/>
              <a:buChar char="§"/>
            </a:pPr>
            <a:r>
              <a:rPr lang="en-US" dirty="0">
                <a:latin typeface="Garamond" panose="02020404030301010803" pitchFamily="18" charset="0"/>
                <a:cs typeface="Calibri" panose="020F0502020204030204" pitchFamily="34" charset="0"/>
              </a:rPr>
              <a:t>(2) Acceptance Letter and Request for Documents.</a:t>
            </a:r>
          </a:p>
          <a:p>
            <a:pPr marL="274320" algn="just">
              <a:lnSpc>
                <a:spcPct val="100000"/>
              </a:lnSpc>
              <a:spcBef>
                <a:spcPts val="0"/>
              </a:spcBef>
              <a:buClr>
                <a:srgbClr val="95B6D2"/>
              </a:buClr>
              <a:buSzPct val="110000"/>
              <a:buFont typeface="Wingdings" charset="2"/>
              <a:buChar char="§"/>
            </a:pPr>
            <a:endParaRPr lang="en-US" sz="2200" b="1" spc="150" dirty="0">
              <a:solidFill>
                <a:srgbClr val="8C8C96">
                  <a:lumMod val="50000"/>
                </a:srgbClr>
              </a:solidFill>
            </a:endParaRPr>
          </a:p>
          <a:p>
            <a:pPr marL="822325" lvl="1" indent="-249238" algn="just">
              <a:lnSpc>
                <a:spcPct val="100000"/>
              </a:lnSpc>
              <a:spcBef>
                <a:spcPts val="0"/>
              </a:spcBef>
              <a:buClr>
                <a:srgbClr val="ABC178"/>
              </a:buClr>
              <a:buSzPct val="110000"/>
              <a:buFont typeface="Wingdings" charset="2"/>
              <a:buChar char="§"/>
              <a:defRPr/>
            </a:pPr>
            <a:r>
              <a:rPr lang="en-US" dirty="0">
                <a:latin typeface="Garamond" panose="02020404030301010803" pitchFamily="18" charset="0"/>
                <a:cs typeface="Calibri" panose="020F0502020204030204" pitchFamily="34" charset="0"/>
              </a:rPr>
              <a:t>Narrative</a:t>
            </a:r>
          </a:p>
          <a:p>
            <a:pPr marL="822325" lvl="1" indent="-249238" algn="just">
              <a:lnSpc>
                <a:spcPct val="100000"/>
              </a:lnSpc>
              <a:spcBef>
                <a:spcPts val="0"/>
              </a:spcBef>
              <a:buClr>
                <a:srgbClr val="ABC178"/>
              </a:buClr>
              <a:buSzPct val="110000"/>
              <a:buFont typeface="Wingdings" charset="2"/>
              <a:buChar char="§"/>
              <a:defRPr/>
            </a:pPr>
            <a:r>
              <a:rPr lang="en-US" dirty="0">
                <a:latin typeface="Garamond" panose="02020404030301010803" pitchFamily="18" charset="0"/>
                <a:cs typeface="Calibri" panose="020F0502020204030204" pitchFamily="34" charset="0"/>
              </a:rPr>
              <a:t>Additional Documentation</a:t>
            </a:r>
          </a:p>
          <a:p>
            <a:pPr marL="274320" algn="just">
              <a:lnSpc>
                <a:spcPct val="100000"/>
              </a:lnSpc>
              <a:spcBef>
                <a:spcPts val="0"/>
              </a:spcBef>
              <a:buClr>
                <a:srgbClr val="95B6D2"/>
              </a:buClr>
              <a:buSzPct val="110000"/>
              <a:buFont typeface="Wingdings" charset="2"/>
              <a:buChar char="§"/>
            </a:pPr>
            <a:endParaRPr lang="en-US" dirty="0">
              <a:latin typeface="Garamond" panose="02020404030301010803" pitchFamily="18" charset="0"/>
              <a:cs typeface="Calibri" panose="020F0502020204030204" pitchFamily="34" charset="0"/>
            </a:endParaRPr>
          </a:p>
          <a:p>
            <a:pPr marL="274320" algn="just">
              <a:lnSpc>
                <a:spcPct val="100000"/>
              </a:lnSpc>
              <a:spcBef>
                <a:spcPts val="0"/>
              </a:spcBef>
              <a:buClr>
                <a:srgbClr val="95B6D2"/>
              </a:buClr>
              <a:buSzPct val="110000"/>
              <a:buFont typeface="Wingdings" charset="2"/>
              <a:buChar char="§"/>
            </a:pPr>
            <a:r>
              <a:rPr lang="en-US" dirty="0">
                <a:latin typeface="Garamond" panose="02020404030301010803" pitchFamily="18" charset="0"/>
                <a:cs typeface="Calibri" panose="020F0502020204030204" pitchFamily="34" charset="0"/>
              </a:rPr>
              <a:t>(3) Interviews</a:t>
            </a:r>
          </a:p>
          <a:p>
            <a:pPr marL="45720" indent="0" algn="just">
              <a:lnSpc>
                <a:spcPct val="100000"/>
              </a:lnSpc>
              <a:spcBef>
                <a:spcPts val="0"/>
              </a:spcBef>
              <a:buClr>
                <a:srgbClr val="95B6D2"/>
              </a:buClr>
              <a:buSzPct val="110000"/>
              <a:buFont typeface="Arial" panose="020B0604020202020204" pitchFamily="34" charset="0"/>
              <a:buNone/>
            </a:pPr>
            <a:endParaRPr lang="en-US" dirty="0">
              <a:latin typeface="Garamond" panose="02020404030301010803" pitchFamily="18" charset="0"/>
              <a:cs typeface="Calibri" panose="020F0502020204030204" pitchFamily="34" charset="0"/>
            </a:endParaRPr>
          </a:p>
          <a:p>
            <a:pPr marL="274320" algn="just">
              <a:lnSpc>
                <a:spcPct val="100000"/>
              </a:lnSpc>
              <a:spcBef>
                <a:spcPts val="0"/>
              </a:spcBef>
              <a:buClr>
                <a:srgbClr val="95B6D2"/>
              </a:buClr>
              <a:buSzPct val="110000"/>
              <a:buFont typeface="Wingdings" charset="2"/>
              <a:buChar char="§"/>
            </a:pPr>
            <a:r>
              <a:rPr lang="en-US" dirty="0">
                <a:latin typeface="Garamond" panose="02020404030301010803" pitchFamily="18" charset="0"/>
                <a:cs typeface="Calibri" panose="020F0502020204030204" pitchFamily="34" charset="0"/>
              </a:rPr>
              <a:t>(4) Final Decision</a:t>
            </a:r>
          </a:p>
          <a:p>
            <a:pPr marL="45720" indent="0" algn="just">
              <a:lnSpc>
                <a:spcPct val="100000"/>
              </a:lnSpc>
              <a:spcBef>
                <a:spcPts val="0"/>
              </a:spcBef>
              <a:buClr>
                <a:srgbClr val="95B6D2"/>
              </a:buClr>
              <a:buSzPct val="110000"/>
              <a:buNone/>
            </a:pPr>
            <a:endParaRPr lang="en-US" dirty="0">
              <a:latin typeface="Garamond" panose="02020404030301010803" pitchFamily="18" charset="0"/>
              <a:cs typeface="Calibri" panose="020F0502020204030204" pitchFamily="34" charset="0"/>
            </a:endParaRPr>
          </a:p>
          <a:p>
            <a:pPr marL="274320" algn="just">
              <a:lnSpc>
                <a:spcPct val="100000"/>
              </a:lnSpc>
              <a:spcBef>
                <a:spcPts val="0"/>
              </a:spcBef>
              <a:buClr>
                <a:srgbClr val="95B6D2"/>
              </a:buClr>
              <a:buSzPct val="110000"/>
              <a:buFont typeface="Wingdings" charset="2"/>
              <a:buChar char="§"/>
            </a:pPr>
            <a:r>
              <a:rPr lang="en-US" dirty="0">
                <a:latin typeface="Garamond" panose="02020404030301010803" pitchFamily="18" charset="0"/>
                <a:cs typeface="Calibri" panose="020F0502020204030204" pitchFamily="34" charset="0"/>
              </a:rPr>
              <a:t>(5) Corrective Action Plan</a:t>
            </a:r>
          </a:p>
          <a:p>
            <a:endParaRPr lang="en-US" sz="2600" dirty="0">
              <a:latin typeface="Calibri" panose="020F0502020204030204" pitchFamily="34" charset="0"/>
              <a:cs typeface="Calibri" panose="020F0502020204030204" pitchFamily="34" charset="0"/>
            </a:endParaRPr>
          </a:p>
          <a:p>
            <a:pPr lvl="1"/>
            <a:endParaRPr lang="en-US" sz="2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48235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2C70F334-B052-4C7F-B6D4-ED38FC4827B1}"/>
              </a:ext>
            </a:extLst>
          </p:cNvPr>
          <p:cNvSpPr>
            <a:spLocks noGrp="1"/>
          </p:cNvSpPr>
          <p:nvPr>
            <p:ph type="title"/>
          </p:nvPr>
        </p:nvSpPr>
        <p:spPr>
          <a:xfrm>
            <a:off x="0" y="318782"/>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Due Process Complaints: An Overview</a:t>
            </a:r>
          </a:p>
        </p:txBody>
      </p:sp>
      <p:sp>
        <p:nvSpPr>
          <p:cNvPr id="11" name="Content Placeholder 2">
            <a:extLst>
              <a:ext uri="{FF2B5EF4-FFF2-40B4-BE49-F238E27FC236}">
                <a16:creationId xmlns:a16="http://schemas.microsoft.com/office/drawing/2014/main" id="{73EF795E-0170-4600-9F31-8B583D2876EA}"/>
              </a:ext>
            </a:extLst>
          </p:cNvPr>
          <p:cNvSpPr txBox="1">
            <a:spLocks/>
          </p:cNvSpPr>
          <p:nvPr/>
        </p:nvSpPr>
        <p:spPr>
          <a:xfrm>
            <a:off x="113212" y="1429292"/>
            <a:ext cx="8847908" cy="4640674"/>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ct val="20000"/>
              </a:spcBef>
              <a:buClr>
                <a:schemeClr val="accent1"/>
              </a:buClr>
              <a:buSzPct val="110000"/>
              <a:buFont typeface="Wingdings" charset="2"/>
              <a:buChar char="§"/>
              <a:defRPr sz="2400" b="1" kern="1200" spc="0" baseline="0">
                <a:solidFill>
                  <a:schemeClr val="accent6">
                    <a:lumMod val="50000"/>
                  </a:schemeClr>
                </a:solidFill>
                <a:latin typeface="+mn-lt"/>
                <a:ea typeface="+mn-ea"/>
                <a:cs typeface="+mn-cs"/>
              </a:defRPr>
            </a:lvl1pPr>
            <a:lvl2pPr marL="548640" indent="-182880" algn="l" defTabSz="914400" rtl="0" eaLnBrk="1" latinLnBrk="0" hangingPunct="1">
              <a:lnSpc>
                <a:spcPct val="90000"/>
              </a:lnSpc>
              <a:spcBef>
                <a:spcPct val="20000"/>
              </a:spcBef>
              <a:buClr>
                <a:schemeClr val="accent2"/>
              </a:buClr>
              <a:buSzPct val="110000"/>
              <a:buFont typeface="Wingdings" charset="2"/>
              <a:buChar char="§"/>
              <a:defRPr sz="2200" kern="1200" spc="0" baseline="0">
                <a:solidFill>
                  <a:schemeClr val="accent6">
                    <a:lumMod val="50000"/>
                  </a:schemeClr>
                </a:solidFill>
                <a:latin typeface="+mn-lt"/>
                <a:ea typeface="+mn-ea"/>
                <a:cs typeface="+mn-cs"/>
              </a:defRPr>
            </a:lvl2pPr>
            <a:lvl3pPr marL="822960" indent="-182880" algn="l" defTabSz="914400" rtl="0" eaLnBrk="1" latinLnBrk="0" hangingPunct="1">
              <a:lnSpc>
                <a:spcPct val="90000"/>
              </a:lnSpc>
              <a:spcBef>
                <a:spcPct val="20000"/>
              </a:spcBef>
              <a:buClr>
                <a:schemeClr val="accent3"/>
              </a:buClr>
              <a:buSzPct val="110000"/>
              <a:buFont typeface="Wingdings" charset="2"/>
              <a:buChar char="§"/>
              <a:defRPr sz="2000" kern="1200" spc="0" baseline="0">
                <a:solidFill>
                  <a:schemeClr val="accent6">
                    <a:lumMod val="50000"/>
                  </a:schemeClr>
                </a:solidFill>
                <a:latin typeface="+mn-lt"/>
                <a:ea typeface="+mn-ea"/>
                <a:cs typeface="+mn-cs"/>
              </a:defRPr>
            </a:lvl3pPr>
            <a:lvl4pPr marL="1097280" indent="-182880" algn="l" defTabSz="914400" rtl="0" eaLnBrk="1" latinLnBrk="0" hangingPunct="1">
              <a:lnSpc>
                <a:spcPct val="90000"/>
              </a:lnSpc>
              <a:spcBef>
                <a:spcPct val="20000"/>
              </a:spcBef>
              <a:buClr>
                <a:schemeClr val="accent4"/>
              </a:buClr>
              <a:buSzPct val="110000"/>
              <a:buFont typeface="Wingdings" charset="2"/>
              <a:buChar char="§"/>
              <a:defRPr sz="1800" kern="1200" spc="0">
                <a:solidFill>
                  <a:schemeClr val="accent6">
                    <a:lumMod val="50000"/>
                  </a:schemeClr>
                </a:solidFill>
                <a:latin typeface="+mn-lt"/>
                <a:ea typeface="+mn-ea"/>
                <a:cs typeface="+mn-cs"/>
              </a:defRPr>
            </a:lvl4pPr>
            <a:lvl5pPr marL="1280160" indent="-182880" algn="l" defTabSz="914400" rtl="0" eaLnBrk="1" latinLnBrk="0" hangingPunct="1">
              <a:lnSpc>
                <a:spcPct val="90000"/>
              </a:lnSpc>
              <a:spcBef>
                <a:spcPct val="20000"/>
              </a:spcBef>
              <a:buClr>
                <a:schemeClr val="accent6"/>
              </a:buClr>
              <a:buSzPct val="110000"/>
              <a:buFont typeface="Wingdings" charset="2"/>
              <a:buChar char="§"/>
              <a:defRPr sz="1600" kern="1200" spc="0" baseline="0">
                <a:solidFill>
                  <a:schemeClr val="accent6">
                    <a:lumMod val="50000"/>
                  </a:schemeClr>
                </a:solidFill>
                <a:latin typeface="+mn-lt"/>
                <a:ea typeface="+mn-ea"/>
                <a:cs typeface="+mn-cs"/>
              </a:defRPr>
            </a:lvl5pPr>
            <a:lvl6pPr marL="1554480" indent="-182880" algn="l" defTabSz="914400" rtl="0" eaLnBrk="1" latinLnBrk="0" hangingPunct="1">
              <a:lnSpc>
                <a:spcPct val="90000"/>
              </a:lnSpc>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lnSpc>
                <a:spcPct val="90000"/>
              </a:lnSpc>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lnSpc>
                <a:spcPct val="90000"/>
              </a:lnSpc>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lnSpc>
                <a:spcPct val="90000"/>
              </a:lnSpc>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just">
              <a:lnSpc>
                <a:spcPct val="100000"/>
              </a:lnSpc>
              <a:buClr>
                <a:srgbClr val="95B6D2"/>
              </a:buClr>
              <a:buFont typeface="Wingdings" panose="05000000000000000000" pitchFamily="2" charset="2"/>
              <a:buChar char="§"/>
              <a:defRPr/>
            </a:pPr>
            <a:r>
              <a:rPr lang="en-US" u="sng" dirty="0">
                <a:solidFill>
                  <a:schemeClr val="tx1"/>
                </a:solidFill>
                <a:latin typeface="Garamond" panose="02020404030301010803" pitchFamily="18" charset="0"/>
              </a:rPr>
              <a:t>Regulations and Rules</a:t>
            </a:r>
            <a:r>
              <a:rPr lang="en-US" b="0" dirty="0">
                <a:solidFill>
                  <a:schemeClr val="tx1"/>
                </a:solidFill>
                <a:latin typeface="Garamond" panose="02020404030301010803" pitchFamily="18" charset="0"/>
              </a:rPr>
              <a:t>: 34 C.F.R. §§ 300.507-300.516 and ECEA Rule 6.02(7.5)</a:t>
            </a:r>
          </a:p>
          <a:p>
            <a:pPr marL="45720" indent="0" algn="just">
              <a:lnSpc>
                <a:spcPct val="100000"/>
              </a:lnSpc>
              <a:buClr>
                <a:srgbClr val="95B6D2"/>
              </a:buClr>
              <a:buNone/>
              <a:defRPr/>
            </a:pPr>
            <a:endParaRPr lang="en-US" b="0" dirty="0">
              <a:solidFill>
                <a:schemeClr val="tx1"/>
              </a:solidFill>
              <a:latin typeface="Garamond" panose="02020404030301010803" pitchFamily="18" charset="0"/>
            </a:endParaRPr>
          </a:p>
          <a:p>
            <a:pPr algn="just">
              <a:lnSpc>
                <a:spcPct val="100000"/>
              </a:lnSpc>
              <a:buClr>
                <a:srgbClr val="95B6D2"/>
              </a:buClr>
              <a:defRPr/>
            </a:pPr>
            <a:r>
              <a:rPr lang="en-US" u="sng" dirty="0">
                <a:solidFill>
                  <a:schemeClr val="tx1"/>
                </a:solidFill>
                <a:latin typeface="Garamond" panose="02020404030301010803" pitchFamily="18" charset="0"/>
              </a:rPr>
              <a:t>Due Process Hearing</a:t>
            </a:r>
            <a:r>
              <a:rPr lang="en-US" b="0" dirty="0">
                <a:solidFill>
                  <a:schemeClr val="tx1"/>
                </a:solidFill>
                <a:latin typeface="Garamond" panose="02020404030301010803" pitchFamily="18" charset="0"/>
              </a:rPr>
              <a:t>: may be used to resolve any dispute related to the identification, evaluation, educational placement, or the provision of a free appropriate public education (FAPE) for a specific child.</a:t>
            </a:r>
          </a:p>
          <a:p>
            <a:pPr marL="45720" indent="0" algn="just">
              <a:lnSpc>
                <a:spcPct val="100000"/>
              </a:lnSpc>
              <a:buClr>
                <a:srgbClr val="95B6D2"/>
              </a:buClr>
              <a:buNone/>
              <a:defRPr/>
            </a:pPr>
            <a:endParaRPr lang="en-US" b="0" dirty="0">
              <a:solidFill>
                <a:schemeClr val="tx1"/>
              </a:solidFill>
              <a:latin typeface="Garamond" panose="02020404030301010803" pitchFamily="18" charset="0"/>
            </a:endParaRPr>
          </a:p>
          <a:p>
            <a:pPr algn="just">
              <a:lnSpc>
                <a:spcPct val="100000"/>
              </a:lnSpc>
              <a:buClr>
                <a:srgbClr val="95B6D2"/>
              </a:buClr>
              <a:defRPr/>
            </a:pPr>
            <a:r>
              <a:rPr lang="en-US" u="sng" dirty="0">
                <a:solidFill>
                  <a:schemeClr val="tx1"/>
                </a:solidFill>
                <a:latin typeface="Garamond" panose="02020404030301010803" pitchFamily="18" charset="0"/>
              </a:rPr>
              <a:t>Availability</a:t>
            </a:r>
            <a:r>
              <a:rPr lang="en-US" b="0" dirty="0">
                <a:solidFill>
                  <a:schemeClr val="tx1"/>
                </a:solidFill>
                <a:latin typeface="Garamond" panose="02020404030301010803" pitchFamily="18" charset="0"/>
              </a:rPr>
              <a:t>: only parents, students who have reached the age of majority, or a public agency may request a due process hearing.</a:t>
            </a:r>
          </a:p>
          <a:p>
            <a:pPr marL="45720" indent="0" algn="just">
              <a:lnSpc>
                <a:spcPct val="100000"/>
              </a:lnSpc>
              <a:buClr>
                <a:srgbClr val="95B6D2"/>
              </a:buClr>
              <a:buNone/>
              <a:defRPr/>
            </a:pPr>
            <a:endParaRPr lang="en-US" b="0" dirty="0">
              <a:solidFill>
                <a:schemeClr val="tx1"/>
              </a:solidFill>
              <a:latin typeface="Garamond" panose="02020404030301010803" pitchFamily="18" charset="0"/>
            </a:endParaRPr>
          </a:p>
          <a:p>
            <a:pPr algn="just">
              <a:lnSpc>
                <a:spcPct val="100000"/>
              </a:lnSpc>
              <a:buClr>
                <a:srgbClr val="95B6D2"/>
              </a:buClr>
              <a:defRPr/>
            </a:pPr>
            <a:r>
              <a:rPr lang="en-US" u="sng" dirty="0">
                <a:solidFill>
                  <a:schemeClr val="tx1"/>
                </a:solidFill>
                <a:latin typeface="Garamond" panose="02020404030301010803" pitchFamily="18" charset="0"/>
              </a:rPr>
              <a:t>Decision-Maker</a:t>
            </a:r>
            <a:r>
              <a:rPr lang="en-US" b="0" dirty="0">
                <a:solidFill>
                  <a:schemeClr val="tx1"/>
                </a:solidFill>
                <a:latin typeface="Garamond" panose="02020404030301010803" pitchFamily="18" charset="0"/>
              </a:rPr>
              <a:t>: due process hearings are conducted by administrative law judges who are trained in special education law.</a:t>
            </a:r>
          </a:p>
          <a:p>
            <a:pPr algn="just">
              <a:lnSpc>
                <a:spcPct val="100000"/>
              </a:lnSpc>
              <a:buClr>
                <a:srgbClr val="95B6D2"/>
              </a:buClr>
              <a:defRPr/>
            </a:pPr>
            <a:endParaRPr lang="en-US" b="0" dirty="0">
              <a:solidFill>
                <a:schemeClr val="tx1"/>
              </a:solidFill>
              <a:latin typeface="Garamond" panose="02020404030301010803" pitchFamily="18" charset="0"/>
            </a:endParaRPr>
          </a:p>
          <a:p>
            <a:pPr algn="just">
              <a:lnSpc>
                <a:spcPct val="100000"/>
              </a:lnSpc>
              <a:buClr>
                <a:srgbClr val="95B6D2"/>
              </a:buClr>
              <a:defRPr/>
            </a:pPr>
            <a:endParaRPr lang="en-US" b="0" dirty="0">
              <a:solidFill>
                <a:schemeClr val="tx1"/>
              </a:solidFill>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27591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E1AC64AD-164B-4F7F-9ECE-A95391EDB5B5}"/>
              </a:ext>
            </a:extLst>
          </p:cNvPr>
          <p:cNvSpPr>
            <a:spLocks noGrp="1"/>
          </p:cNvSpPr>
          <p:nvPr>
            <p:ph type="title"/>
          </p:nvPr>
        </p:nvSpPr>
        <p:spPr>
          <a:xfrm>
            <a:off x="234892" y="318782"/>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Due Process Complaints: Timelines/Requirements</a:t>
            </a:r>
          </a:p>
        </p:txBody>
      </p:sp>
      <p:sp>
        <p:nvSpPr>
          <p:cNvPr id="13" name="Content Placeholder 1">
            <a:extLst>
              <a:ext uri="{FF2B5EF4-FFF2-40B4-BE49-F238E27FC236}">
                <a16:creationId xmlns:a16="http://schemas.microsoft.com/office/drawing/2014/main" id="{530538E8-9B13-4532-911F-6C27C2C29E56}"/>
              </a:ext>
            </a:extLst>
          </p:cNvPr>
          <p:cNvSpPr>
            <a:spLocks noGrp="1"/>
          </p:cNvSpPr>
          <p:nvPr>
            <p:ph idx="1"/>
          </p:nvPr>
        </p:nvSpPr>
        <p:spPr>
          <a:xfrm>
            <a:off x="142613" y="1463039"/>
            <a:ext cx="8877562" cy="5076179"/>
          </a:xfrm>
        </p:spPr>
        <p:txBody>
          <a:bodyPr>
            <a:normAutofit fontScale="77500" lnSpcReduction="20000"/>
          </a:bodyPr>
          <a:lstStyle/>
          <a:p>
            <a:pPr lvl="0" algn="just">
              <a:lnSpc>
                <a:spcPct val="100000"/>
              </a:lnSpc>
              <a:spcBef>
                <a:spcPct val="20000"/>
              </a:spcBef>
              <a:buClr>
                <a:srgbClr val="95B6D2"/>
              </a:buClr>
              <a:buSzPct val="110000"/>
              <a:buFont typeface="Wingdings" panose="05000000000000000000" pitchFamily="2" charset="2"/>
              <a:buChar char="§"/>
            </a:pPr>
            <a:r>
              <a:rPr lang="en-US" b="1" u="sng" dirty="0">
                <a:solidFill>
                  <a:srgbClr val="8C8C96">
                    <a:lumMod val="50000"/>
                  </a:srgbClr>
                </a:solidFill>
                <a:latin typeface="Garamond" panose="02020404030301010803" pitchFamily="18" charset="0"/>
              </a:rPr>
              <a:t>Filing a Due Process Complaint</a:t>
            </a:r>
            <a:r>
              <a:rPr lang="en-US" dirty="0">
                <a:solidFill>
                  <a:srgbClr val="8C8C96">
                    <a:lumMod val="50000"/>
                  </a:srgbClr>
                </a:solidFill>
                <a:latin typeface="Garamond" panose="02020404030301010803" pitchFamily="18" charset="0"/>
              </a:rPr>
              <a:t>: must be filed with CDE and the Special Education Director of the Administrative Unit. </a:t>
            </a:r>
          </a:p>
          <a:p>
            <a:pPr marL="0" lvl="0" indent="0" algn="just">
              <a:lnSpc>
                <a:spcPct val="100000"/>
              </a:lnSpc>
              <a:spcBef>
                <a:spcPct val="20000"/>
              </a:spcBef>
              <a:buClr>
                <a:srgbClr val="95B6D2"/>
              </a:buClr>
              <a:buSzPct val="110000"/>
              <a:buNone/>
            </a:pPr>
            <a:endParaRPr lang="en-US" dirty="0">
              <a:solidFill>
                <a:srgbClr val="8C8C96">
                  <a:lumMod val="50000"/>
                </a:srgbClr>
              </a:solidFill>
              <a:latin typeface="Garamond" panose="02020404030301010803" pitchFamily="18" charset="0"/>
            </a:endParaRPr>
          </a:p>
          <a:p>
            <a:pPr marL="684213" lvl="1" indent="-319088" algn="just">
              <a:lnSpc>
                <a:spcPct val="100000"/>
              </a:lnSpc>
              <a:spcBef>
                <a:spcPct val="20000"/>
              </a:spcBef>
              <a:buClr>
                <a:srgbClr val="ABC178"/>
              </a:buClr>
              <a:buSzPct val="110000"/>
              <a:buFont typeface="Wingdings" charset="2"/>
              <a:buChar char="§"/>
            </a:pPr>
            <a:r>
              <a:rPr lang="en-US" dirty="0">
                <a:solidFill>
                  <a:srgbClr val="8C8C96">
                    <a:lumMod val="50000"/>
                  </a:srgbClr>
                </a:solidFill>
                <a:latin typeface="Garamond" panose="02020404030301010803" pitchFamily="18" charset="0"/>
              </a:rPr>
              <a:t>CDE has two business days to forward a due process complaint to the Office of Administrative Courts.  </a:t>
            </a:r>
          </a:p>
          <a:p>
            <a:pPr marL="684213" lvl="1" indent="-319088" algn="just">
              <a:lnSpc>
                <a:spcPct val="100000"/>
              </a:lnSpc>
              <a:spcBef>
                <a:spcPct val="20000"/>
              </a:spcBef>
              <a:buClr>
                <a:srgbClr val="ABC178"/>
              </a:buClr>
              <a:buSzPct val="110000"/>
              <a:buFont typeface="Wingdings" charset="2"/>
              <a:buChar char="§"/>
            </a:pPr>
            <a:r>
              <a:rPr lang="en-US" dirty="0">
                <a:solidFill>
                  <a:srgbClr val="8C8C96">
                    <a:lumMod val="50000"/>
                  </a:srgbClr>
                </a:solidFill>
                <a:latin typeface="Garamond" panose="02020404030301010803" pitchFamily="18" charset="0"/>
              </a:rPr>
              <a:t>CDE does not make any determination regarding sufficiency.</a:t>
            </a:r>
          </a:p>
          <a:p>
            <a:pPr marL="684213" lvl="1" indent="-319088" algn="just">
              <a:lnSpc>
                <a:spcPct val="100000"/>
              </a:lnSpc>
              <a:spcBef>
                <a:spcPct val="20000"/>
              </a:spcBef>
              <a:buClr>
                <a:srgbClr val="ABC178"/>
              </a:buClr>
              <a:buSzPct val="110000"/>
              <a:buFont typeface="Wingdings" charset="2"/>
              <a:buChar char="§"/>
            </a:pPr>
            <a:r>
              <a:rPr lang="en-US" dirty="0">
                <a:solidFill>
                  <a:srgbClr val="8C8C96">
                    <a:lumMod val="50000"/>
                  </a:srgbClr>
                </a:solidFill>
                <a:latin typeface="Garamond" panose="02020404030301010803" pitchFamily="18" charset="0"/>
              </a:rPr>
              <a:t>The Office of Administrative Courts conducts the due process hearings.</a:t>
            </a:r>
          </a:p>
          <a:p>
            <a:pPr marL="0" lvl="0" indent="0" algn="just">
              <a:lnSpc>
                <a:spcPct val="100000"/>
              </a:lnSpc>
              <a:spcBef>
                <a:spcPct val="20000"/>
              </a:spcBef>
              <a:buClr>
                <a:srgbClr val="95B6D2"/>
              </a:buClr>
              <a:buSzPct val="110000"/>
              <a:buNone/>
            </a:pPr>
            <a:endParaRPr lang="en-US" b="1" u="sng" dirty="0">
              <a:solidFill>
                <a:srgbClr val="8C8C96">
                  <a:lumMod val="50000"/>
                </a:srgbClr>
              </a:solidFill>
              <a:latin typeface="Garamond" panose="02020404030301010803" pitchFamily="18" charset="0"/>
            </a:endParaRPr>
          </a:p>
          <a:p>
            <a:pPr lvl="0" algn="just">
              <a:lnSpc>
                <a:spcPct val="100000"/>
              </a:lnSpc>
              <a:spcBef>
                <a:spcPct val="20000"/>
              </a:spcBef>
              <a:buClr>
                <a:srgbClr val="95B6D2"/>
              </a:buClr>
              <a:buSzPct val="110000"/>
              <a:buFont typeface="Wingdings" panose="05000000000000000000" pitchFamily="2" charset="2"/>
              <a:buChar char="§"/>
            </a:pPr>
            <a:r>
              <a:rPr lang="en-US" b="1" u="sng" dirty="0">
                <a:solidFill>
                  <a:srgbClr val="8C8C96">
                    <a:lumMod val="50000"/>
                  </a:srgbClr>
                </a:solidFill>
                <a:latin typeface="Garamond" panose="02020404030301010803" pitchFamily="18" charset="0"/>
              </a:rPr>
              <a:t>Resolution meeting</a:t>
            </a:r>
            <a:r>
              <a:rPr lang="en-US" b="1" dirty="0">
                <a:solidFill>
                  <a:srgbClr val="8C8C96">
                    <a:lumMod val="50000"/>
                  </a:srgbClr>
                </a:solidFill>
                <a:latin typeface="Garamond" panose="02020404030301010803" pitchFamily="18" charset="0"/>
              </a:rPr>
              <a:t>: </a:t>
            </a:r>
            <a:r>
              <a:rPr lang="en-US" dirty="0">
                <a:solidFill>
                  <a:srgbClr val="8C8C96">
                    <a:lumMod val="50000"/>
                  </a:srgbClr>
                </a:solidFill>
                <a:latin typeface="Garamond" panose="02020404030301010803" pitchFamily="18" charset="0"/>
              </a:rPr>
              <a:t>15 days from notice to the AU and </a:t>
            </a:r>
            <a:r>
              <a:rPr lang="en-US" i="1" dirty="0">
                <a:solidFill>
                  <a:srgbClr val="8C8C96">
                    <a:lumMod val="50000"/>
                  </a:srgbClr>
                </a:solidFill>
                <a:latin typeface="Garamond" panose="02020404030301010803" pitchFamily="18" charset="0"/>
              </a:rPr>
              <a:t>before</a:t>
            </a:r>
            <a:r>
              <a:rPr lang="en-US" dirty="0">
                <a:solidFill>
                  <a:srgbClr val="8C8C96">
                    <a:lumMod val="50000"/>
                  </a:srgbClr>
                </a:solidFill>
                <a:latin typeface="Garamond" panose="02020404030301010803" pitchFamily="18" charset="0"/>
              </a:rPr>
              <a:t> hearing may be held.</a:t>
            </a:r>
          </a:p>
          <a:p>
            <a:pPr marL="0" lvl="0" indent="0" algn="just">
              <a:lnSpc>
                <a:spcPct val="100000"/>
              </a:lnSpc>
              <a:spcBef>
                <a:spcPct val="20000"/>
              </a:spcBef>
              <a:buClr>
                <a:srgbClr val="95B6D2"/>
              </a:buClr>
              <a:buSzPct val="110000"/>
              <a:buNone/>
            </a:pPr>
            <a:endParaRPr lang="en-US" dirty="0">
              <a:solidFill>
                <a:srgbClr val="8C8C96">
                  <a:lumMod val="50000"/>
                </a:srgbClr>
              </a:solidFill>
              <a:latin typeface="Garamond" panose="02020404030301010803" pitchFamily="18" charset="0"/>
            </a:endParaRPr>
          </a:p>
          <a:p>
            <a:pPr marL="684213" lvl="1" indent="-319088" algn="just">
              <a:lnSpc>
                <a:spcPct val="100000"/>
              </a:lnSpc>
              <a:spcBef>
                <a:spcPct val="20000"/>
              </a:spcBef>
              <a:buClr>
                <a:srgbClr val="ABC178"/>
              </a:buClr>
              <a:buSzPct val="110000"/>
              <a:buFont typeface="Wingdings" charset="2"/>
              <a:buChar char="§"/>
            </a:pPr>
            <a:r>
              <a:rPr lang="en-US" dirty="0">
                <a:solidFill>
                  <a:srgbClr val="8C8C96">
                    <a:lumMod val="50000"/>
                  </a:srgbClr>
                </a:solidFill>
                <a:latin typeface="Garamond" panose="02020404030301010803" pitchFamily="18" charset="0"/>
              </a:rPr>
              <a:t>Not required if parties jointly waive or agree to use mediation.</a:t>
            </a:r>
          </a:p>
          <a:p>
            <a:pPr marL="684213" lvl="1" indent="-319088" algn="just">
              <a:lnSpc>
                <a:spcPct val="100000"/>
              </a:lnSpc>
              <a:spcBef>
                <a:spcPct val="20000"/>
              </a:spcBef>
              <a:buClr>
                <a:srgbClr val="ABC178"/>
              </a:buClr>
              <a:buSzPct val="110000"/>
              <a:buFont typeface="Wingdings" charset="2"/>
              <a:buChar char="§"/>
            </a:pPr>
            <a:r>
              <a:rPr lang="en-US" dirty="0">
                <a:solidFill>
                  <a:srgbClr val="8C8C96">
                    <a:lumMod val="50000"/>
                  </a:srgbClr>
                </a:solidFill>
                <a:latin typeface="Garamond" panose="02020404030301010803" pitchFamily="18" charset="0"/>
              </a:rPr>
              <a:t>Consequences for failing to convene or participate in resolution meeting.</a:t>
            </a:r>
          </a:p>
          <a:p>
            <a:pPr marL="684213" lvl="1" indent="-319088" algn="just">
              <a:lnSpc>
                <a:spcPct val="100000"/>
              </a:lnSpc>
              <a:spcBef>
                <a:spcPct val="20000"/>
              </a:spcBef>
              <a:buClr>
                <a:srgbClr val="ABC178"/>
              </a:buClr>
              <a:buSzPct val="110000"/>
              <a:buFont typeface="Wingdings" charset="2"/>
              <a:buChar char="§"/>
            </a:pPr>
            <a:r>
              <a:rPr lang="en-US" dirty="0">
                <a:solidFill>
                  <a:srgbClr val="8C8C96">
                    <a:lumMod val="50000"/>
                  </a:srgbClr>
                </a:solidFill>
                <a:latin typeface="Garamond" panose="02020404030301010803" pitchFamily="18" charset="0"/>
              </a:rPr>
              <a:t>CDE Tracking Report.</a:t>
            </a:r>
          </a:p>
          <a:p>
            <a:pPr marL="0" lvl="0" indent="0" algn="just">
              <a:lnSpc>
                <a:spcPct val="100000"/>
              </a:lnSpc>
              <a:spcBef>
                <a:spcPct val="20000"/>
              </a:spcBef>
              <a:buClr>
                <a:srgbClr val="95B6D2"/>
              </a:buClr>
              <a:buSzPct val="110000"/>
              <a:buNone/>
            </a:pPr>
            <a:endParaRPr lang="en-US" sz="2000" b="1" u="sng" dirty="0">
              <a:solidFill>
                <a:srgbClr val="8C8C96">
                  <a:lumMod val="50000"/>
                </a:srgbClr>
              </a:solidFill>
              <a:latin typeface="Garamond" panose="02020404030301010803" pitchFamily="18" charset="0"/>
            </a:endParaRPr>
          </a:p>
          <a:p>
            <a:pPr lvl="0" algn="just">
              <a:lnSpc>
                <a:spcPct val="100000"/>
              </a:lnSpc>
              <a:spcBef>
                <a:spcPct val="20000"/>
              </a:spcBef>
              <a:buClr>
                <a:srgbClr val="95B6D2"/>
              </a:buClr>
              <a:buSzPct val="110000"/>
              <a:buFont typeface="Wingdings" panose="05000000000000000000" pitchFamily="2" charset="2"/>
              <a:buChar char="§"/>
            </a:pPr>
            <a:r>
              <a:rPr lang="en-US" b="1" u="sng" dirty="0">
                <a:solidFill>
                  <a:srgbClr val="8C8C96">
                    <a:lumMod val="50000"/>
                  </a:srgbClr>
                </a:solidFill>
                <a:latin typeface="Garamond" panose="02020404030301010803" pitchFamily="18" charset="0"/>
              </a:rPr>
              <a:t>Resolution Period</a:t>
            </a:r>
            <a:r>
              <a:rPr lang="en-US" b="1" dirty="0">
                <a:solidFill>
                  <a:srgbClr val="8C8C96">
                    <a:lumMod val="50000"/>
                  </a:srgbClr>
                </a:solidFill>
                <a:latin typeface="Garamond" panose="02020404030301010803" pitchFamily="18" charset="0"/>
              </a:rPr>
              <a:t>: </a:t>
            </a:r>
            <a:r>
              <a:rPr lang="en-US" dirty="0">
                <a:solidFill>
                  <a:srgbClr val="8C8C96">
                    <a:lumMod val="50000"/>
                  </a:srgbClr>
                </a:solidFill>
                <a:latin typeface="Garamond" panose="02020404030301010803" pitchFamily="18" charset="0"/>
              </a:rPr>
              <a:t>hearing may be held if AU has not resolved due process complaint to satisfaction of parent within 30 days of receipt of due process complaint.</a:t>
            </a:r>
          </a:p>
          <a:p>
            <a:pPr marL="0" lvl="0" indent="0" algn="just">
              <a:lnSpc>
                <a:spcPct val="100000"/>
              </a:lnSpc>
              <a:spcBef>
                <a:spcPct val="20000"/>
              </a:spcBef>
              <a:buClr>
                <a:srgbClr val="95B6D2"/>
              </a:buClr>
              <a:buSzPct val="110000"/>
              <a:buNone/>
            </a:pPr>
            <a:endParaRPr lang="en-US" sz="2000" dirty="0">
              <a:solidFill>
                <a:srgbClr val="8C8C96">
                  <a:lumMod val="50000"/>
                </a:srgbClr>
              </a:solidFill>
              <a:latin typeface="Garamond" panose="02020404030301010803" pitchFamily="18" charset="0"/>
            </a:endParaRPr>
          </a:p>
          <a:p>
            <a:pPr lvl="0" algn="just">
              <a:lnSpc>
                <a:spcPct val="100000"/>
              </a:lnSpc>
              <a:spcBef>
                <a:spcPct val="20000"/>
              </a:spcBef>
              <a:buClr>
                <a:srgbClr val="95B6D2"/>
              </a:buClr>
              <a:buSzPct val="110000"/>
              <a:buFont typeface="Wingdings" panose="05000000000000000000" pitchFamily="2" charset="2"/>
              <a:buChar char="§"/>
            </a:pPr>
            <a:r>
              <a:rPr lang="en-US" sz="2500" b="1" u="sng" dirty="0">
                <a:solidFill>
                  <a:srgbClr val="8C8C96">
                    <a:lumMod val="50000"/>
                  </a:srgbClr>
                </a:solidFill>
                <a:latin typeface="Garamond" panose="02020404030301010803" pitchFamily="18" charset="0"/>
              </a:rPr>
              <a:t>Hearing and Final Decision</a:t>
            </a:r>
            <a:r>
              <a:rPr lang="en-US" sz="2500" b="1" dirty="0">
                <a:solidFill>
                  <a:srgbClr val="8C8C96">
                    <a:lumMod val="50000"/>
                  </a:srgbClr>
                </a:solidFill>
                <a:latin typeface="Garamond" panose="02020404030301010803" pitchFamily="18" charset="0"/>
              </a:rPr>
              <a:t>: </a:t>
            </a:r>
            <a:r>
              <a:rPr lang="en-US" sz="2500" dirty="0">
                <a:solidFill>
                  <a:srgbClr val="8C8C96">
                    <a:lumMod val="50000"/>
                  </a:srgbClr>
                </a:solidFill>
                <a:latin typeface="Garamond" panose="02020404030301010803" pitchFamily="18" charset="0"/>
              </a:rPr>
              <a:t>45 days from impasse or the end of 30-day resolution period, unless extended by the ALJ at the request of either party.</a:t>
            </a:r>
          </a:p>
          <a:p>
            <a:pPr marL="0" lvl="0" indent="0" algn="just">
              <a:lnSpc>
                <a:spcPct val="100000"/>
              </a:lnSpc>
              <a:spcBef>
                <a:spcPct val="20000"/>
              </a:spcBef>
              <a:buClr>
                <a:srgbClr val="95B6D2"/>
              </a:buClr>
              <a:buSzPct val="110000"/>
              <a:buNone/>
            </a:pPr>
            <a:endParaRPr lang="en-US" sz="2500" dirty="0">
              <a:solidFill>
                <a:srgbClr val="8C8C96">
                  <a:lumMod val="50000"/>
                </a:srgbClr>
              </a:solidFill>
              <a:latin typeface="Garamond" panose="02020404030301010803" pitchFamily="18" charset="0"/>
            </a:endParaRP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3358159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741D29E-BDA7-490D-9B56-76EF1EEF66EE}"/>
              </a:ext>
            </a:extLst>
          </p:cNvPr>
          <p:cNvSpPr>
            <a:spLocks noGrp="1"/>
          </p:cNvSpPr>
          <p:nvPr>
            <p:ph type="title"/>
          </p:nvPr>
        </p:nvSpPr>
        <p:spPr>
          <a:xfrm>
            <a:off x="0" y="318782"/>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Due Process Complaints: What to Expect</a:t>
            </a:r>
          </a:p>
        </p:txBody>
      </p:sp>
      <p:sp>
        <p:nvSpPr>
          <p:cNvPr id="5" name="Content Placeholder 1">
            <a:extLst>
              <a:ext uri="{FF2B5EF4-FFF2-40B4-BE49-F238E27FC236}">
                <a16:creationId xmlns:a16="http://schemas.microsoft.com/office/drawing/2014/main" id="{A7F191E9-3DC5-4948-84A9-02068F5CCA13}"/>
              </a:ext>
            </a:extLst>
          </p:cNvPr>
          <p:cNvSpPr>
            <a:spLocks noGrp="1"/>
          </p:cNvSpPr>
          <p:nvPr>
            <p:ph idx="1"/>
          </p:nvPr>
        </p:nvSpPr>
        <p:spPr>
          <a:xfrm>
            <a:off x="223071" y="1463039"/>
            <a:ext cx="8686037" cy="4845481"/>
          </a:xfrm>
        </p:spPr>
        <p:txBody>
          <a:bodyPr>
            <a:noAutofit/>
          </a:bodyPr>
          <a:lstStyle/>
          <a:p>
            <a:pPr marL="274320" lvl="0" algn="just">
              <a:lnSpc>
                <a:spcPct val="100000"/>
              </a:lnSpc>
              <a:spcBef>
                <a:spcPct val="20000"/>
              </a:spcBef>
              <a:buClr>
                <a:srgbClr val="95B6D2"/>
              </a:buClr>
              <a:buSzPct val="110000"/>
              <a:buFont typeface="Wingdings" charset="2"/>
              <a:buChar char="§"/>
            </a:pPr>
            <a:r>
              <a:rPr lang="en-US" sz="1800" b="1" u="sng" dirty="0">
                <a:latin typeface="Garamond" panose="02020404030301010803" pitchFamily="18" charset="0"/>
                <a:cs typeface="Calibri" panose="020F0502020204030204" pitchFamily="34" charset="0"/>
              </a:rPr>
              <a:t>Upon receipt of a Due Process Complaint</a:t>
            </a:r>
            <a:r>
              <a:rPr lang="en-US" sz="1800" dirty="0">
                <a:latin typeface="Garamond" panose="02020404030301010803" pitchFamily="18" charset="0"/>
                <a:cs typeface="Calibri" panose="020F0502020204030204" pitchFamily="34" charset="0"/>
              </a:rPr>
              <a:t>:</a:t>
            </a:r>
          </a:p>
          <a:p>
            <a:pPr marL="45720" lvl="0" indent="0" algn="just">
              <a:lnSpc>
                <a:spcPct val="100000"/>
              </a:lnSpc>
              <a:spcBef>
                <a:spcPct val="20000"/>
              </a:spcBef>
              <a:buClr>
                <a:srgbClr val="95B6D2"/>
              </a:buClr>
              <a:buSzPct val="110000"/>
              <a:buNone/>
            </a:pPr>
            <a:endParaRPr lang="en-US" sz="1800" dirty="0">
              <a:latin typeface="Garamond" panose="02020404030301010803" pitchFamily="18" charset="0"/>
              <a:cs typeface="Calibri" panose="020F0502020204030204" pitchFamily="34" charset="0"/>
            </a:endParaRPr>
          </a:p>
          <a:p>
            <a:pPr marL="731520" lvl="1" algn="just">
              <a:lnSpc>
                <a:spcPct val="100000"/>
              </a:lnSpc>
              <a:spcBef>
                <a:spcPct val="20000"/>
              </a:spcBef>
              <a:buClr>
                <a:srgbClr val="ABC178"/>
              </a:buClr>
              <a:buSzPct val="110000"/>
              <a:buFont typeface="Wingdings" charset="2"/>
              <a:buChar char="§"/>
            </a:pPr>
            <a:r>
              <a:rPr lang="en-US" sz="1800" dirty="0">
                <a:latin typeface="Garamond" panose="02020404030301010803" pitchFamily="18" charset="0"/>
                <a:cs typeface="Calibri" panose="020F0502020204030204" pitchFamily="34" charset="0"/>
              </a:rPr>
              <a:t>Notify Jennifer Woods (CDE Dispute Resolution Coordinator) at 303-866-6889 and fax complaint to 303-866-6767.</a:t>
            </a:r>
          </a:p>
          <a:p>
            <a:pPr marL="731520" lvl="1" algn="just">
              <a:lnSpc>
                <a:spcPct val="100000"/>
              </a:lnSpc>
              <a:spcBef>
                <a:spcPct val="20000"/>
              </a:spcBef>
              <a:buClr>
                <a:srgbClr val="ABC178"/>
              </a:buClr>
              <a:buSzPct val="110000"/>
              <a:buFont typeface="Wingdings" charset="2"/>
              <a:buChar char="§"/>
            </a:pPr>
            <a:r>
              <a:rPr lang="en-US" sz="1800" dirty="0">
                <a:latin typeface="Garamond" panose="02020404030301010803" pitchFamily="18" charset="0"/>
                <a:cs typeface="Calibri" panose="020F0502020204030204" pitchFamily="34" charset="0"/>
              </a:rPr>
              <a:t>Verify the date that you received the complaint on the cover sheet. </a:t>
            </a:r>
          </a:p>
          <a:p>
            <a:pPr marL="731520" lvl="1" algn="just">
              <a:lnSpc>
                <a:spcPct val="100000"/>
              </a:lnSpc>
              <a:spcBef>
                <a:spcPct val="20000"/>
              </a:spcBef>
              <a:buClr>
                <a:srgbClr val="ABC178"/>
              </a:buClr>
              <a:buSzPct val="110000"/>
              <a:buFont typeface="Wingdings" charset="2"/>
              <a:buChar char="§"/>
            </a:pPr>
            <a:r>
              <a:rPr lang="en-US" sz="1800" dirty="0">
                <a:latin typeface="Garamond" panose="02020404030301010803" pitchFamily="18" charset="0"/>
                <a:cs typeface="Calibri" panose="020F0502020204030204" pitchFamily="34" charset="0"/>
              </a:rPr>
              <a:t>You may not unilaterally determine sufficiency of the complaint.</a:t>
            </a:r>
          </a:p>
          <a:p>
            <a:pPr marL="502920" lvl="1" indent="0" algn="just">
              <a:lnSpc>
                <a:spcPct val="100000"/>
              </a:lnSpc>
              <a:spcBef>
                <a:spcPct val="20000"/>
              </a:spcBef>
              <a:buClr>
                <a:srgbClr val="ABC178"/>
              </a:buClr>
              <a:buSzPct val="110000"/>
              <a:buNone/>
            </a:pPr>
            <a:endParaRPr lang="en-US" sz="800" dirty="0">
              <a:latin typeface="Garamond" panose="02020404030301010803" pitchFamily="18" charset="0"/>
              <a:cs typeface="Calibri" panose="020F0502020204030204" pitchFamily="34" charset="0"/>
            </a:endParaRPr>
          </a:p>
          <a:p>
            <a:pPr marL="457200" lvl="1" indent="0" algn="just">
              <a:buClr>
                <a:schemeClr val="accent1">
                  <a:lumMod val="75000"/>
                </a:schemeClr>
              </a:buClr>
              <a:buNone/>
            </a:pPr>
            <a:r>
              <a:rPr lang="en-US" sz="1800" dirty="0">
                <a:latin typeface="Garamond" panose="02020404030301010803" pitchFamily="18" charset="0"/>
                <a:cs typeface="Calibri" panose="020F0502020204030204" pitchFamily="34" charset="0"/>
              </a:rPr>
              <a:t>     -- ECEA Rule 6.02(7.5)(b)(iv)-(v).</a:t>
            </a:r>
          </a:p>
          <a:p>
            <a:pPr algn="just">
              <a:buClr>
                <a:schemeClr val="accent1">
                  <a:lumMod val="75000"/>
                </a:schemeClr>
              </a:buClr>
            </a:pPr>
            <a:endParaRPr lang="en-US" sz="1800" dirty="0">
              <a:latin typeface="Garamond" panose="02020404030301010803" pitchFamily="18" charset="0"/>
              <a:cs typeface="Calibri" panose="020F0502020204030204" pitchFamily="34" charset="0"/>
            </a:endParaRPr>
          </a:p>
          <a:p>
            <a:pPr marL="274320" lvl="0" algn="just">
              <a:lnSpc>
                <a:spcPct val="100000"/>
              </a:lnSpc>
              <a:spcBef>
                <a:spcPct val="20000"/>
              </a:spcBef>
              <a:buClr>
                <a:srgbClr val="95B6D2"/>
              </a:buClr>
              <a:buSzPct val="110000"/>
              <a:buFont typeface="Wingdings" charset="2"/>
              <a:buChar char="§"/>
            </a:pPr>
            <a:r>
              <a:rPr lang="en-US" sz="1800" dirty="0">
                <a:latin typeface="Garamond" panose="02020404030301010803" pitchFamily="18" charset="0"/>
                <a:cs typeface="Calibri" panose="020F0502020204030204" pitchFamily="34" charset="0"/>
              </a:rPr>
              <a:t>CDE will send letter with timeline and verification/tracking form for Resolution Meeting.</a:t>
            </a:r>
          </a:p>
          <a:p>
            <a:pPr marL="45720" lvl="0" indent="0" algn="just">
              <a:lnSpc>
                <a:spcPct val="100000"/>
              </a:lnSpc>
              <a:spcBef>
                <a:spcPct val="20000"/>
              </a:spcBef>
              <a:buClr>
                <a:srgbClr val="95B6D2"/>
              </a:buClr>
              <a:buSzPct val="110000"/>
              <a:buNone/>
            </a:pPr>
            <a:endParaRPr lang="en-US" sz="1800" dirty="0">
              <a:latin typeface="Garamond" panose="02020404030301010803" pitchFamily="18" charset="0"/>
              <a:cs typeface="Calibri" panose="020F0502020204030204" pitchFamily="34" charset="0"/>
            </a:endParaRPr>
          </a:p>
          <a:p>
            <a:pPr marL="731520" lvl="1" algn="just">
              <a:lnSpc>
                <a:spcPct val="100000"/>
              </a:lnSpc>
              <a:spcBef>
                <a:spcPct val="20000"/>
              </a:spcBef>
              <a:buClr>
                <a:srgbClr val="ABC178"/>
              </a:buClr>
              <a:buSzPct val="110000"/>
              <a:buFont typeface="Wingdings" charset="2"/>
              <a:buChar char="§"/>
            </a:pPr>
            <a:r>
              <a:rPr lang="en-US" sz="1800" dirty="0">
                <a:latin typeface="Garamond" panose="02020404030301010803" pitchFamily="18" charset="0"/>
                <a:cs typeface="Calibri" panose="020F0502020204030204" pitchFamily="34" charset="0"/>
              </a:rPr>
              <a:t>You must complete and return the form to Jennifer Woods.</a:t>
            </a:r>
          </a:p>
          <a:p>
            <a:pPr marL="502920" lvl="1" indent="0" algn="just">
              <a:lnSpc>
                <a:spcPct val="100000"/>
              </a:lnSpc>
              <a:spcBef>
                <a:spcPct val="20000"/>
              </a:spcBef>
              <a:buClr>
                <a:srgbClr val="ABC178"/>
              </a:buClr>
              <a:buSzPct val="110000"/>
              <a:buNone/>
            </a:pPr>
            <a:endParaRPr lang="en-US" sz="1800" dirty="0">
              <a:latin typeface="Garamond" panose="02020404030301010803" pitchFamily="18" charset="0"/>
              <a:cs typeface="Calibri" panose="020F0502020204030204" pitchFamily="34" charset="0"/>
            </a:endParaRPr>
          </a:p>
          <a:p>
            <a:pPr marL="274320" lvl="0" algn="just">
              <a:lnSpc>
                <a:spcPct val="100000"/>
              </a:lnSpc>
              <a:spcBef>
                <a:spcPct val="20000"/>
              </a:spcBef>
              <a:buClr>
                <a:srgbClr val="95B6D2"/>
              </a:buClr>
              <a:buSzPct val="110000"/>
              <a:buFont typeface="Wingdings" charset="2"/>
              <a:buChar char="§"/>
            </a:pPr>
            <a:r>
              <a:rPr lang="en-US" sz="1800" dirty="0">
                <a:latin typeface="Garamond" panose="02020404030301010803" pitchFamily="18" charset="0"/>
                <a:cs typeface="Calibri" panose="020F0502020204030204" pitchFamily="34" charset="0"/>
              </a:rPr>
              <a:t>Questions about the process should be addressed with the assigned administrative law judge.</a:t>
            </a:r>
          </a:p>
          <a:p>
            <a:pPr lvl="1">
              <a:buClr>
                <a:schemeClr val="accent1">
                  <a:lumMod val="75000"/>
                </a:schemeClr>
              </a:buClr>
            </a:pPr>
            <a:endParaRPr lang="en-US" sz="22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868138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9CCD9A92-589E-44FB-8F10-9F1E7A6201AB}"/>
              </a:ext>
            </a:extLst>
          </p:cNvPr>
          <p:cNvSpPr>
            <a:spLocks noGrp="1"/>
          </p:cNvSpPr>
          <p:nvPr>
            <p:ph type="title"/>
          </p:nvPr>
        </p:nvSpPr>
        <p:spPr>
          <a:xfrm>
            <a:off x="0" y="318782"/>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Due Process Complaints: Expedited Hearing</a:t>
            </a:r>
          </a:p>
        </p:txBody>
      </p:sp>
      <p:sp>
        <p:nvSpPr>
          <p:cNvPr id="10" name="Content Placeholder 1">
            <a:extLst>
              <a:ext uri="{FF2B5EF4-FFF2-40B4-BE49-F238E27FC236}">
                <a16:creationId xmlns:a16="http://schemas.microsoft.com/office/drawing/2014/main" id="{3C305BC3-2558-47B3-BFE2-7E21D41AB928}"/>
              </a:ext>
            </a:extLst>
          </p:cNvPr>
          <p:cNvSpPr>
            <a:spLocks noGrp="1"/>
          </p:cNvSpPr>
          <p:nvPr>
            <p:ph idx="1"/>
          </p:nvPr>
        </p:nvSpPr>
        <p:spPr>
          <a:xfrm>
            <a:off x="628650" y="1463040"/>
            <a:ext cx="7886700" cy="4640674"/>
          </a:xfrm>
        </p:spPr>
        <p:txBody>
          <a:bodyPr/>
          <a:lstStyle/>
          <a:p>
            <a:pPr marL="274320" lvl="0" algn="just">
              <a:lnSpc>
                <a:spcPct val="100000"/>
              </a:lnSpc>
              <a:spcBef>
                <a:spcPct val="20000"/>
              </a:spcBef>
              <a:buClr>
                <a:srgbClr val="95B6D2"/>
              </a:buClr>
              <a:buSzPct val="110000"/>
              <a:buFont typeface="Wingdings" charset="2"/>
              <a:buChar char="§"/>
            </a:pPr>
            <a:r>
              <a:rPr lang="en-US" sz="2000" b="1" u="sng" dirty="0">
                <a:latin typeface="Garamond" panose="02020404030301010803" pitchFamily="18" charset="0"/>
              </a:rPr>
              <a:t>Expedited Due Process Hearing</a:t>
            </a:r>
            <a:r>
              <a:rPr lang="en-US" sz="2000" dirty="0">
                <a:latin typeface="Garamond" panose="02020404030301010803" pitchFamily="18" charset="0"/>
              </a:rPr>
              <a:t>: dispute must involve parental disagreement with disciplinary placement, manifestation determination, or belief by an AU that maintaining student in current placement is substantially likely to result in injury to student or others.</a:t>
            </a:r>
          </a:p>
          <a:p>
            <a:pPr marL="274320" lvl="0">
              <a:lnSpc>
                <a:spcPct val="100000"/>
              </a:lnSpc>
              <a:spcBef>
                <a:spcPct val="20000"/>
              </a:spcBef>
              <a:buClr>
                <a:srgbClr val="95B6D2"/>
              </a:buClr>
              <a:buSzPct val="110000"/>
              <a:buFont typeface="Wingdings" charset="2"/>
              <a:buChar char="§"/>
            </a:pPr>
            <a:endParaRPr lang="en-US" sz="2000" b="1" dirty="0">
              <a:latin typeface="Garamond" panose="02020404030301010803" pitchFamily="18" charset="0"/>
            </a:endParaRPr>
          </a:p>
          <a:p>
            <a:pPr marL="274320" lvl="0">
              <a:lnSpc>
                <a:spcPct val="100000"/>
              </a:lnSpc>
              <a:spcBef>
                <a:spcPct val="20000"/>
              </a:spcBef>
              <a:buClr>
                <a:srgbClr val="95B6D2"/>
              </a:buClr>
              <a:buSzPct val="110000"/>
              <a:buFont typeface="Wingdings" charset="2"/>
              <a:buChar char="§"/>
            </a:pPr>
            <a:r>
              <a:rPr lang="en-US" sz="2000" b="1" u="sng" dirty="0">
                <a:latin typeface="Garamond" panose="02020404030301010803" pitchFamily="18" charset="0"/>
              </a:rPr>
              <a:t>Expedited Due Process Hearing Timelines</a:t>
            </a:r>
            <a:r>
              <a:rPr lang="en-US" sz="2000" dirty="0">
                <a:latin typeface="Garamond" panose="02020404030301010803" pitchFamily="18" charset="0"/>
              </a:rPr>
              <a:t>:</a:t>
            </a:r>
          </a:p>
          <a:p>
            <a:pPr marL="45720" lvl="0" indent="0">
              <a:lnSpc>
                <a:spcPct val="100000"/>
              </a:lnSpc>
              <a:spcBef>
                <a:spcPct val="20000"/>
              </a:spcBef>
              <a:buClr>
                <a:srgbClr val="95B6D2"/>
              </a:buClr>
              <a:buSzPct val="110000"/>
              <a:buNone/>
            </a:pPr>
            <a:endParaRPr lang="en-US" sz="2000" dirty="0">
              <a:latin typeface="Garamond" panose="02020404030301010803" pitchFamily="18" charset="0"/>
            </a:endParaRPr>
          </a:p>
          <a:p>
            <a:pPr marL="631825" lvl="1" indent="-266700">
              <a:lnSpc>
                <a:spcPct val="100000"/>
              </a:lnSpc>
              <a:spcBef>
                <a:spcPct val="20000"/>
              </a:spcBef>
              <a:buClr>
                <a:srgbClr val="ABC178"/>
              </a:buClr>
              <a:buSzPct val="110000"/>
              <a:buFont typeface="Wingdings" charset="2"/>
              <a:buChar char="§"/>
            </a:pPr>
            <a:r>
              <a:rPr lang="en-US" u="sng" dirty="0">
                <a:latin typeface="Garamond" panose="02020404030301010803" pitchFamily="18" charset="0"/>
              </a:rPr>
              <a:t>Resolution Meeting</a:t>
            </a:r>
            <a:r>
              <a:rPr lang="en-US" dirty="0">
                <a:latin typeface="Garamond" panose="02020404030301010803" pitchFamily="18" charset="0"/>
              </a:rPr>
              <a:t>: 7 days</a:t>
            </a:r>
          </a:p>
          <a:p>
            <a:pPr marL="631825" lvl="1" indent="-266700">
              <a:lnSpc>
                <a:spcPct val="100000"/>
              </a:lnSpc>
              <a:spcBef>
                <a:spcPct val="20000"/>
              </a:spcBef>
              <a:buClr>
                <a:srgbClr val="ABC178"/>
              </a:buClr>
              <a:buSzPct val="110000"/>
              <a:buFont typeface="Wingdings" charset="2"/>
              <a:buChar char="§"/>
            </a:pPr>
            <a:r>
              <a:rPr lang="en-US" u="sng" dirty="0">
                <a:latin typeface="Garamond" panose="02020404030301010803" pitchFamily="18" charset="0"/>
              </a:rPr>
              <a:t>Due Process Hearing</a:t>
            </a:r>
            <a:r>
              <a:rPr lang="en-US" dirty="0">
                <a:latin typeface="Garamond" panose="02020404030301010803" pitchFamily="18" charset="0"/>
              </a:rPr>
              <a:t>: 20 school days</a:t>
            </a:r>
          </a:p>
          <a:p>
            <a:pPr marL="631825" lvl="1" indent="-266700">
              <a:lnSpc>
                <a:spcPct val="100000"/>
              </a:lnSpc>
              <a:spcBef>
                <a:spcPct val="20000"/>
              </a:spcBef>
              <a:buClr>
                <a:srgbClr val="ABC178"/>
              </a:buClr>
              <a:buSzPct val="110000"/>
              <a:buFont typeface="Wingdings" charset="2"/>
              <a:buChar char="§"/>
            </a:pPr>
            <a:r>
              <a:rPr lang="en-US" u="sng" dirty="0">
                <a:latin typeface="Garamond" panose="02020404030301010803" pitchFamily="18" charset="0"/>
              </a:rPr>
              <a:t>Decision</a:t>
            </a:r>
            <a:r>
              <a:rPr lang="en-US" dirty="0">
                <a:latin typeface="Garamond" panose="02020404030301010803" pitchFamily="18" charset="0"/>
              </a:rPr>
              <a:t>: 10 days from hearing</a:t>
            </a:r>
          </a:p>
          <a:p>
            <a:pPr marL="631825" lvl="1" indent="-266700">
              <a:lnSpc>
                <a:spcPct val="100000"/>
              </a:lnSpc>
              <a:spcBef>
                <a:spcPct val="20000"/>
              </a:spcBef>
              <a:buClr>
                <a:srgbClr val="ABC178"/>
              </a:buClr>
              <a:buSzPct val="110000"/>
              <a:buFont typeface="Wingdings" charset="2"/>
              <a:buChar char="§"/>
            </a:pPr>
            <a:r>
              <a:rPr lang="en-US" u="sng" dirty="0">
                <a:latin typeface="Garamond" panose="02020404030301010803" pitchFamily="18" charset="0"/>
              </a:rPr>
              <a:t>Questions</a:t>
            </a:r>
            <a:r>
              <a:rPr lang="en-US" dirty="0">
                <a:latin typeface="Garamond" panose="02020404030301010803" pitchFamily="18" charset="0"/>
              </a:rPr>
              <a:t>: contact the assigned administrative law judge</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spTree>
    <p:custDataLst>
      <p:tags r:id="rId1"/>
    </p:custDataLst>
    <p:extLst>
      <p:ext uri="{BB962C8B-B14F-4D97-AF65-F5344CB8AC3E}">
        <p14:creationId xmlns:p14="http://schemas.microsoft.com/office/powerpoint/2010/main" val="3512631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1A2EE046-175E-4A8C-847C-A82279E80A4F}"/>
              </a:ext>
            </a:extLst>
          </p:cNvPr>
          <p:cNvSpPr>
            <a:spLocks noGrp="1"/>
          </p:cNvSpPr>
          <p:nvPr>
            <p:ph type="title"/>
          </p:nvPr>
        </p:nvSpPr>
        <p:spPr>
          <a:xfrm>
            <a:off x="260059" y="318782"/>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Due Process and State Complaints: A Comparison</a:t>
            </a:r>
          </a:p>
        </p:txBody>
      </p:sp>
      <p:sp>
        <p:nvSpPr>
          <p:cNvPr id="8" name="Content Placeholder 1">
            <a:extLst>
              <a:ext uri="{FF2B5EF4-FFF2-40B4-BE49-F238E27FC236}">
                <a16:creationId xmlns:a16="http://schemas.microsoft.com/office/drawing/2014/main" id="{5CD0DAC2-175C-4DFF-B6BC-1F02F37A2F39}"/>
              </a:ext>
            </a:extLst>
          </p:cNvPr>
          <p:cNvSpPr txBox="1">
            <a:spLocks/>
          </p:cNvSpPr>
          <p:nvPr/>
        </p:nvSpPr>
        <p:spPr>
          <a:xfrm>
            <a:off x="238124" y="1477553"/>
            <a:ext cx="8601075" cy="53145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00000"/>
              </a:lnSpc>
              <a:spcBef>
                <a:spcPct val="20000"/>
              </a:spcBef>
              <a:buClr>
                <a:srgbClr val="95B6D2"/>
              </a:buClr>
              <a:buSzPct val="110000"/>
              <a:buFont typeface="Wingdings" panose="05000000000000000000" pitchFamily="2" charset="2"/>
              <a:buChar char="§"/>
            </a:pPr>
            <a:r>
              <a:rPr lang="en-US" sz="1600" b="1" u="sng" dirty="0">
                <a:latin typeface="Garamond" panose="02020404030301010803" pitchFamily="18" charset="0"/>
              </a:rPr>
              <a:t>Time Period for Filing a Complaint</a:t>
            </a:r>
            <a:r>
              <a:rPr lang="en-US" sz="1600" dirty="0">
                <a:latin typeface="Garamond" panose="02020404030301010803" pitchFamily="18" charset="0"/>
              </a:rPr>
              <a:t>: </a:t>
            </a:r>
            <a:r>
              <a:rPr lang="en-US" sz="1600" dirty="0">
                <a:solidFill>
                  <a:srgbClr val="0000FF"/>
                </a:solidFill>
                <a:latin typeface="Garamond" panose="02020404030301010803" pitchFamily="18" charset="0"/>
              </a:rPr>
              <a:t>Due Process </a:t>
            </a:r>
            <a:r>
              <a:rPr lang="en-US" sz="1600" dirty="0">
                <a:latin typeface="Garamond" panose="02020404030301010803" pitchFamily="18" charset="0"/>
              </a:rPr>
              <a:t>(2 years) vs. </a:t>
            </a:r>
            <a:r>
              <a:rPr lang="en-US" sz="1600" dirty="0">
                <a:solidFill>
                  <a:srgbClr val="00C800"/>
                </a:solidFill>
                <a:latin typeface="Garamond" panose="02020404030301010803" pitchFamily="18" charset="0"/>
              </a:rPr>
              <a:t>State Complaint </a:t>
            </a:r>
            <a:r>
              <a:rPr lang="en-US" sz="1600" dirty="0">
                <a:latin typeface="Garamond" panose="02020404030301010803" pitchFamily="18" charset="0"/>
              </a:rPr>
              <a:t>(1 year)</a:t>
            </a:r>
          </a:p>
          <a:p>
            <a:pPr marL="45720" indent="0" algn="just">
              <a:lnSpc>
                <a:spcPct val="100000"/>
              </a:lnSpc>
              <a:spcBef>
                <a:spcPct val="20000"/>
              </a:spcBef>
              <a:buClr>
                <a:srgbClr val="95B6D2"/>
              </a:buClr>
              <a:buSzPct val="110000"/>
              <a:buNone/>
            </a:pPr>
            <a:endParaRPr lang="en-US" sz="1600" b="1" dirty="0">
              <a:latin typeface="Garamond" panose="02020404030301010803" pitchFamily="18" charset="0"/>
            </a:endParaRPr>
          </a:p>
          <a:p>
            <a:pPr lvl="0" algn="just">
              <a:lnSpc>
                <a:spcPct val="100000"/>
              </a:lnSpc>
              <a:spcBef>
                <a:spcPct val="20000"/>
              </a:spcBef>
              <a:buClr>
                <a:srgbClr val="95B6D2"/>
              </a:buClr>
              <a:buSzPct val="110000"/>
              <a:buFont typeface="Wingdings" panose="05000000000000000000" pitchFamily="2" charset="2"/>
              <a:buChar char="§"/>
            </a:pPr>
            <a:r>
              <a:rPr lang="en-US" sz="1600" b="1" u="sng" dirty="0">
                <a:latin typeface="Garamond" panose="02020404030301010803" pitchFamily="18" charset="0"/>
              </a:rPr>
              <a:t>Formality of the Process</a:t>
            </a:r>
            <a:r>
              <a:rPr lang="en-US" sz="1600" dirty="0">
                <a:latin typeface="Garamond" panose="02020404030301010803" pitchFamily="18" charset="0"/>
              </a:rPr>
              <a:t>: </a:t>
            </a:r>
            <a:r>
              <a:rPr lang="en-US" sz="1600" dirty="0">
                <a:solidFill>
                  <a:srgbClr val="0000FF"/>
                </a:solidFill>
                <a:latin typeface="Garamond" panose="02020404030301010803" pitchFamily="18" charset="0"/>
              </a:rPr>
              <a:t>Due Process </a:t>
            </a:r>
            <a:r>
              <a:rPr lang="en-US" sz="1600" dirty="0">
                <a:latin typeface="Garamond" panose="02020404030301010803" pitchFamily="18" charset="0"/>
              </a:rPr>
              <a:t>(formal court proceeding before an ALJ where parties present evidence, give testimony, and cross-examine witnesses) vs. </a:t>
            </a:r>
            <a:r>
              <a:rPr lang="en-US" sz="1600" dirty="0">
                <a:solidFill>
                  <a:srgbClr val="00C800"/>
                </a:solidFill>
                <a:latin typeface="Garamond" panose="02020404030301010803" pitchFamily="18" charset="0"/>
              </a:rPr>
              <a:t>State Complaint </a:t>
            </a:r>
            <a:r>
              <a:rPr lang="en-US" sz="1600" dirty="0">
                <a:latin typeface="Garamond" panose="02020404030301010803" pitchFamily="18" charset="0"/>
              </a:rPr>
              <a:t>(state complaints officer investigates alleged violations through formal responses or replies from parties and interviews)</a:t>
            </a:r>
          </a:p>
          <a:p>
            <a:pPr marL="0" lvl="0" indent="0" algn="just">
              <a:lnSpc>
                <a:spcPct val="100000"/>
              </a:lnSpc>
              <a:spcBef>
                <a:spcPct val="20000"/>
              </a:spcBef>
              <a:buClr>
                <a:srgbClr val="95B6D2"/>
              </a:buClr>
              <a:buSzPct val="110000"/>
              <a:buNone/>
            </a:pPr>
            <a:endParaRPr lang="en-US" sz="1600" dirty="0">
              <a:latin typeface="Garamond" panose="02020404030301010803" pitchFamily="18" charset="0"/>
            </a:endParaRPr>
          </a:p>
          <a:p>
            <a:pPr lvl="0" algn="just">
              <a:lnSpc>
                <a:spcPct val="100000"/>
              </a:lnSpc>
              <a:spcBef>
                <a:spcPct val="20000"/>
              </a:spcBef>
              <a:buClr>
                <a:srgbClr val="95B6D2"/>
              </a:buClr>
              <a:buSzPct val="110000"/>
              <a:buFont typeface="Wingdings" panose="05000000000000000000" pitchFamily="2" charset="2"/>
              <a:buChar char="§"/>
            </a:pPr>
            <a:r>
              <a:rPr lang="en-US" sz="1600" b="1" u="sng" dirty="0">
                <a:latin typeface="Garamond" panose="02020404030301010803" pitchFamily="18" charset="0"/>
              </a:rPr>
              <a:t>Who May File</a:t>
            </a:r>
            <a:r>
              <a:rPr lang="en-US" sz="1600" dirty="0">
                <a:latin typeface="Garamond" panose="02020404030301010803" pitchFamily="18" charset="0"/>
              </a:rPr>
              <a:t>: </a:t>
            </a:r>
            <a:r>
              <a:rPr lang="en-US" sz="1600" dirty="0">
                <a:solidFill>
                  <a:srgbClr val="0000FF"/>
                </a:solidFill>
                <a:latin typeface="Garamond" panose="02020404030301010803" pitchFamily="18" charset="0"/>
              </a:rPr>
              <a:t>Due Process </a:t>
            </a:r>
            <a:r>
              <a:rPr lang="en-US" sz="1600" dirty="0">
                <a:latin typeface="Garamond" panose="02020404030301010803" pitchFamily="18" charset="0"/>
              </a:rPr>
              <a:t>(only parents, students who have reached the age of majority, or a public agency) vs. </a:t>
            </a:r>
            <a:r>
              <a:rPr lang="en-US" sz="1600" dirty="0">
                <a:solidFill>
                  <a:srgbClr val="00C800"/>
                </a:solidFill>
                <a:latin typeface="Garamond" panose="02020404030301010803" pitchFamily="18" charset="0"/>
              </a:rPr>
              <a:t>State Complaint </a:t>
            </a:r>
            <a:r>
              <a:rPr lang="en-US" sz="1600" dirty="0">
                <a:latin typeface="Garamond" panose="02020404030301010803" pitchFamily="18" charset="0"/>
              </a:rPr>
              <a:t>(allows nonparents and organizations)</a:t>
            </a:r>
          </a:p>
          <a:p>
            <a:pPr marL="365125" lvl="1" indent="0" algn="just">
              <a:lnSpc>
                <a:spcPct val="100000"/>
              </a:lnSpc>
              <a:spcBef>
                <a:spcPct val="20000"/>
              </a:spcBef>
              <a:buClr>
                <a:srgbClr val="ABC178"/>
              </a:buClr>
              <a:buSzPct val="110000"/>
              <a:buNone/>
            </a:pPr>
            <a:endParaRPr lang="en-US" sz="1600" dirty="0">
              <a:latin typeface="Garamond" panose="02020404030301010803" pitchFamily="18" charset="0"/>
            </a:endParaRPr>
          </a:p>
          <a:p>
            <a:pPr lvl="0" algn="just">
              <a:lnSpc>
                <a:spcPct val="100000"/>
              </a:lnSpc>
              <a:spcBef>
                <a:spcPct val="20000"/>
              </a:spcBef>
              <a:buClr>
                <a:srgbClr val="95B6D2"/>
              </a:buClr>
              <a:buSzPct val="110000"/>
              <a:buFont typeface="Wingdings" panose="05000000000000000000" pitchFamily="2" charset="2"/>
              <a:buChar char="§"/>
            </a:pPr>
            <a:r>
              <a:rPr lang="en-US" sz="1600" b="1" u="sng" dirty="0">
                <a:latin typeface="Garamond" panose="02020404030301010803" pitchFamily="18" charset="0"/>
              </a:rPr>
              <a:t>Subject Matter</a:t>
            </a:r>
            <a:r>
              <a:rPr lang="en-US" sz="1600" dirty="0">
                <a:latin typeface="Garamond" panose="02020404030301010803" pitchFamily="18" charset="0"/>
              </a:rPr>
              <a:t>: </a:t>
            </a:r>
            <a:r>
              <a:rPr lang="en-US" sz="1600" dirty="0">
                <a:solidFill>
                  <a:srgbClr val="0000FF"/>
                </a:solidFill>
                <a:latin typeface="Garamond" panose="02020404030301010803" pitchFamily="18" charset="0"/>
              </a:rPr>
              <a:t>Due Process</a:t>
            </a:r>
            <a:r>
              <a:rPr lang="en-US" sz="1600" dirty="0">
                <a:latin typeface="Garamond" panose="02020404030301010803" pitchFamily="18" charset="0"/>
              </a:rPr>
              <a:t> (limited to identification, evaluation or educational placement of a child with a disability or the provision of a FAPE) vs. </a:t>
            </a:r>
            <a:r>
              <a:rPr lang="en-US" sz="1600" dirty="0">
                <a:solidFill>
                  <a:srgbClr val="00C800"/>
                </a:solidFill>
                <a:latin typeface="Garamond" panose="02020404030301010803" pitchFamily="18" charset="0"/>
              </a:rPr>
              <a:t>State Complaint </a:t>
            </a:r>
            <a:r>
              <a:rPr lang="en-US" sz="1600" dirty="0">
                <a:latin typeface="Garamond" panose="02020404030301010803" pitchFamily="18" charset="0"/>
              </a:rPr>
              <a:t>(allows broader subject matter for a dispute, including the ability to file on behalf of a group of students)</a:t>
            </a:r>
          </a:p>
          <a:p>
            <a:pPr marL="365125" lvl="1" indent="0" algn="just">
              <a:lnSpc>
                <a:spcPct val="100000"/>
              </a:lnSpc>
              <a:spcBef>
                <a:spcPct val="20000"/>
              </a:spcBef>
              <a:buClr>
                <a:srgbClr val="ABC178"/>
              </a:buClr>
              <a:buSzPct val="110000"/>
              <a:buNone/>
            </a:pPr>
            <a:endParaRPr lang="en-US" sz="1600" dirty="0">
              <a:latin typeface="Garamond" panose="02020404030301010803" pitchFamily="18" charset="0"/>
            </a:endParaRPr>
          </a:p>
          <a:p>
            <a:pPr lvl="0" algn="just">
              <a:lnSpc>
                <a:spcPct val="100000"/>
              </a:lnSpc>
              <a:spcBef>
                <a:spcPct val="20000"/>
              </a:spcBef>
              <a:buClr>
                <a:srgbClr val="95B6D2"/>
              </a:buClr>
              <a:buSzPct val="110000"/>
              <a:buFont typeface="Wingdings" panose="05000000000000000000" pitchFamily="2" charset="2"/>
              <a:buChar char="§"/>
            </a:pPr>
            <a:r>
              <a:rPr lang="en-US" sz="1600" b="1" u="sng" dirty="0">
                <a:latin typeface="Garamond" panose="02020404030301010803" pitchFamily="18" charset="0"/>
              </a:rPr>
              <a:t>Stay-Put</a:t>
            </a:r>
            <a:r>
              <a:rPr lang="en-US" sz="1600" dirty="0">
                <a:latin typeface="Garamond" panose="02020404030301010803" pitchFamily="18" charset="0"/>
              </a:rPr>
              <a:t>: </a:t>
            </a:r>
            <a:r>
              <a:rPr lang="en-US" sz="1600" dirty="0">
                <a:solidFill>
                  <a:srgbClr val="0000FF"/>
                </a:solidFill>
                <a:latin typeface="Garamond" panose="02020404030301010803" pitchFamily="18" charset="0"/>
              </a:rPr>
              <a:t>Due Process</a:t>
            </a:r>
            <a:r>
              <a:rPr lang="en-US" sz="1600" dirty="0">
                <a:latin typeface="Garamond" panose="02020404030301010803" pitchFamily="18" charset="0"/>
              </a:rPr>
              <a:t> (applicable during pendency of any administrative or judicial proceeding involving a FAPE claim) vs. </a:t>
            </a:r>
            <a:r>
              <a:rPr lang="en-US" sz="1600" dirty="0">
                <a:solidFill>
                  <a:srgbClr val="00C800"/>
                </a:solidFill>
                <a:latin typeface="Garamond" panose="02020404030301010803" pitchFamily="18" charset="0"/>
              </a:rPr>
              <a:t>State Complaint </a:t>
            </a:r>
            <a:r>
              <a:rPr lang="en-US" sz="1600" dirty="0">
                <a:latin typeface="Garamond" panose="02020404030301010803" pitchFamily="18" charset="0"/>
              </a:rPr>
              <a:t>(not applicable)</a:t>
            </a:r>
          </a:p>
          <a:p>
            <a:pPr marL="365125" lvl="1" indent="0" algn="just">
              <a:lnSpc>
                <a:spcPct val="100000"/>
              </a:lnSpc>
              <a:spcBef>
                <a:spcPct val="20000"/>
              </a:spcBef>
              <a:buClr>
                <a:srgbClr val="ABC178"/>
              </a:buClr>
              <a:buSzPct val="110000"/>
              <a:buNone/>
            </a:pPr>
            <a:endParaRPr lang="en-US" sz="1600" dirty="0">
              <a:latin typeface="Garamond" panose="02020404030301010803" pitchFamily="18" charset="0"/>
            </a:endParaRPr>
          </a:p>
          <a:p>
            <a:pPr lvl="0" algn="just">
              <a:lnSpc>
                <a:spcPct val="100000"/>
              </a:lnSpc>
              <a:spcBef>
                <a:spcPct val="20000"/>
              </a:spcBef>
              <a:buClr>
                <a:srgbClr val="95B6D2"/>
              </a:buClr>
              <a:buSzPct val="110000"/>
              <a:buFont typeface="Wingdings" panose="05000000000000000000" pitchFamily="2" charset="2"/>
              <a:buChar char="§"/>
            </a:pPr>
            <a:r>
              <a:rPr lang="en-US" sz="1600" b="1" u="sng" dirty="0">
                <a:latin typeface="Garamond" panose="02020404030301010803" pitchFamily="18" charset="0"/>
              </a:rPr>
              <a:t>Remedies Available</a:t>
            </a:r>
            <a:r>
              <a:rPr lang="en-US" sz="1600" dirty="0">
                <a:latin typeface="Garamond" panose="02020404030301010803" pitchFamily="18" charset="0"/>
              </a:rPr>
              <a:t>: </a:t>
            </a:r>
            <a:r>
              <a:rPr lang="en-US" sz="1600" dirty="0">
                <a:solidFill>
                  <a:srgbClr val="0000FF"/>
                </a:solidFill>
                <a:latin typeface="Garamond" panose="02020404030301010803" pitchFamily="18" charset="0"/>
              </a:rPr>
              <a:t>Due Process</a:t>
            </a:r>
            <a:r>
              <a:rPr lang="en-US" sz="1600" dirty="0">
                <a:latin typeface="Garamond" panose="02020404030301010803" pitchFamily="18" charset="0"/>
              </a:rPr>
              <a:t> (reasonable attorneys’ fees available) vs. </a:t>
            </a:r>
            <a:r>
              <a:rPr lang="en-US" sz="1600" dirty="0">
                <a:solidFill>
                  <a:srgbClr val="00C800"/>
                </a:solidFill>
                <a:latin typeface="Garamond" panose="02020404030301010803" pitchFamily="18" charset="0"/>
              </a:rPr>
              <a:t>State Complaint </a:t>
            </a:r>
            <a:r>
              <a:rPr lang="en-US" sz="1600" dirty="0">
                <a:latin typeface="Garamond" panose="02020404030301010803" pitchFamily="18" charset="0"/>
              </a:rPr>
              <a:t>(reasonable attorneys’ fees not available)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3458079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3B0C89B5-4339-4912-B8AD-95451E915F95}"/>
              </a:ext>
            </a:extLst>
          </p:cNvPr>
          <p:cNvSpPr>
            <a:spLocks noGrp="1"/>
          </p:cNvSpPr>
          <p:nvPr>
            <p:ph type="title"/>
          </p:nvPr>
        </p:nvSpPr>
        <p:spPr>
          <a:xfrm>
            <a:off x="0" y="318782"/>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Educational Surrogate Parents</a:t>
            </a:r>
          </a:p>
        </p:txBody>
      </p:sp>
      <p:sp>
        <p:nvSpPr>
          <p:cNvPr id="5" name="Content Placeholder 1">
            <a:extLst>
              <a:ext uri="{FF2B5EF4-FFF2-40B4-BE49-F238E27FC236}">
                <a16:creationId xmlns:a16="http://schemas.microsoft.com/office/drawing/2014/main" id="{A7F101CF-3373-46DE-BB22-64913F9B2DFA}"/>
              </a:ext>
            </a:extLst>
          </p:cNvPr>
          <p:cNvSpPr>
            <a:spLocks noGrp="1"/>
          </p:cNvSpPr>
          <p:nvPr>
            <p:ph idx="1"/>
          </p:nvPr>
        </p:nvSpPr>
        <p:spPr>
          <a:xfrm>
            <a:off x="132736" y="1335806"/>
            <a:ext cx="8860262" cy="5372101"/>
          </a:xfrm>
        </p:spPr>
        <p:txBody>
          <a:bodyPr>
            <a:normAutofit fontScale="77500" lnSpcReduction="20000"/>
          </a:bodyPr>
          <a:lstStyle/>
          <a:p>
            <a:pPr marL="274320" lvl="0" algn="just">
              <a:lnSpc>
                <a:spcPct val="100000"/>
              </a:lnSpc>
              <a:spcBef>
                <a:spcPct val="20000"/>
              </a:spcBef>
              <a:buClr>
                <a:srgbClr val="95B6D2"/>
              </a:buClr>
              <a:buSzPct val="110000"/>
              <a:buFont typeface="Wingdings" charset="2"/>
              <a:buChar char="§"/>
            </a:pPr>
            <a:r>
              <a:rPr lang="en-US" b="1" u="sng" dirty="0">
                <a:latin typeface="Garamond" panose="02020404030301010803" pitchFamily="18" charset="0"/>
              </a:rPr>
              <a:t>ESP Assignment by Special Education Director</a:t>
            </a:r>
            <a:r>
              <a:rPr lang="en-US" b="1" dirty="0">
                <a:latin typeface="Garamond" panose="02020404030301010803" pitchFamily="18" charset="0"/>
              </a:rPr>
              <a:t>:</a:t>
            </a:r>
            <a:endParaRPr lang="en-US" sz="1600" b="1" dirty="0">
              <a:latin typeface="Garamond" panose="02020404030301010803" pitchFamily="18" charset="0"/>
            </a:endParaRPr>
          </a:p>
          <a:p>
            <a:pPr marL="45720" lvl="0" indent="0" algn="just">
              <a:lnSpc>
                <a:spcPct val="100000"/>
              </a:lnSpc>
              <a:spcBef>
                <a:spcPct val="20000"/>
              </a:spcBef>
              <a:buClr>
                <a:srgbClr val="95B6D2"/>
              </a:buClr>
              <a:buSzPct val="110000"/>
              <a:buNone/>
            </a:pPr>
            <a:r>
              <a:rPr lang="en-US" b="1" dirty="0">
                <a:latin typeface="Garamond" panose="02020404030301010803" pitchFamily="18" charset="0"/>
              </a:rPr>
              <a:t> </a:t>
            </a:r>
          </a:p>
          <a:p>
            <a:pPr marL="631825" lvl="1" indent="-266700" algn="just">
              <a:lnSpc>
                <a:spcPct val="100000"/>
              </a:lnSpc>
              <a:spcBef>
                <a:spcPct val="20000"/>
              </a:spcBef>
              <a:buClr>
                <a:srgbClr val="ABC178"/>
              </a:buClr>
              <a:buSzPct val="110000"/>
              <a:buFont typeface="Wingdings" charset="2"/>
              <a:buChar char="§"/>
            </a:pPr>
            <a:r>
              <a:rPr lang="en-US" dirty="0">
                <a:latin typeface="Garamond" panose="02020404030301010803" pitchFamily="18" charset="0"/>
              </a:rPr>
              <a:t>Special Education Directors are responsible for assigning ESPs.</a:t>
            </a:r>
          </a:p>
          <a:p>
            <a:pPr marL="631825" lvl="1" indent="-266700" algn="just">
              <a:lnSpc>
                <a:spcPct val="100000"/>
              </a:lnSpc>
              <a:spcBef>
                <a:spcPct val="20000"/>
              </a:spcBef>
              <a:buClr>
                <a:srgbClr val="ABC178"/>
              </a:buClr>
              <a:buSzPct val="110000"/>
              <a:buFont typeface="Wingdings" charset="2"/>
              <a:buChar char="§"/>
            </a:pPr>
            <a:r>
              <a:rPr lang="en-US" dirty="0">
                <a:latin typeface="Garamond" panose="02020404030301010803" pitchFamily="18" charset="0"/>
              </a:rPr>
              <a:t>An ESP must be assigned where (a) parents cannot be identified or located, (b) the child is a ward of the State, or (c) the child is a homeless child.</a:t>
            </a:r>
          </a:p>
          <a:p>
            <a:pPr marL="631825" lvl="1" indent="-266700" algn="just">
              <a:lnSpc>
                <a:spcPct val="100000"/>
              </a:lnSpc>
              <a:spcBef>
                <a:spcPct val="20000"/>
              </a:spcBef>
              <a:buClr>
                <a:srgbClr val="ABC178"/>
              </a:buClr>
              <a:buSzPct val="110000"/>
              <a:buFont typeface="Wingdings" charset="2"/>
              <a:buChar char="§"/>
            </a:pPr>
            <a:r>
              <a:rPr lang="en-US" dirty="0">
                <a:latin typeface="Garamond" panose="02020404030301010803" pitchFamily="18" charset="0"/>
              </a:rPr>
              <a:t>Must be done within 30 days of determining that a child is in need of an ESP.</a:t>
            </a:r>
          </a:p>
          <a:p>
            <a:pPr marL="365125" lvl="1" indent="0" algn="just">
              <a:lnSpc>
                <a:spcPct val="100000"/>
              </a:lnSpc>
              <a:spcBef>
                <a:spcPct val="20000"/>
              </a:spcBef>
              <a:buClr>
                <a:srgbClr val="ABC178"/>
              </a:buClr>
              <a:buSzPct val="110000"/>
              <a:buNone/>
            </a:pPr>
            <a:endParaRPr lang="en-US" dirty="0">
              <a:solidFill>
                <a:srgbClr val="FF0000"/>
              </a:solidFill>
              <a:latin typeface="Garamond" panose="02020404030301010803" pitchFamily="18" charset="0"/>
            </a:endParaRPr>
          </a:p>
          <a:p>
            <a:pPr marL="274320" lvl="0" algn="just">
              <a:lnSpc>
                <a:spcPct val="100000"/>
              </a:lnSpc>
              <a:spcBef>
                <a:spcPct val="20000"/>
              </a:spcBef>
              <a:buClr>
                <a:srgbClr val="95B6D2"/>
              </a:buClr>
              <a:buSzPct val="110000"/>
              <a:buFont typeface="Wingdings" charset="2"/>
              <a:buChar char="§"/>
            </a:pPr>
            <a:r>
              <a:rPr lang="en-US" b="1" u="sng" dirty="0">
                <a:latin typeface="Garamond" panose="02020404030301010803" pitchFamily="18" charset="0"/>
              </a:rPr>
              <a:t>ESP Assignment by Court</a:t>
            </a:r>
            <a:r>
              <a:rPr lang="en-US" b="1" dirty="0">
                <a:latin typeface="Garamond" panose="02020404030301010803" pitchFamily="18" charset="0"/>
              </a:rPr>
              <a:t>: </a:t>
            </a:r>
          </a:p>
          <a:p>
            <a:pPr marL="45720" lvl="0" indent="0" algn="just">
              <a:lnSpc>
                <a:spcPct val="100000"/>
              </a:lnSpc>
              <a:spcBef>
                <a:spcPct val="20000"/>
              </a:spcBef>
              <a:buClr>
                <a:srgbClr val="95B6D2"/>
              </a:buClr>
              <a:buSzPct val="110000"/>
              <a:buNone/>
            </a:pPr>
            <a:endParaRPr lang="en-US" dirty="0">
              <a:latin typeface="Garamond" panose="02020404030301010803" pitchFamily="18" charset="0"/>
            </a:endParaRPr>
          </a:p>
          <a:p>
            <a:pPr marL="631825" lvl="1" indent="-266700" algn="just">
              <a:lnSpc>
                <a:spcPct val="100000"/>
              </a:lnSpc>
              <a:spcBef>
                <a:spcPct val="20000"/>
              </a:spcBef>
              <a:buClr>
                <a:srgbClr val="ABC178"/>
              </a:buClr>
              <a:buSzPct val="110000"/>
              <a:buFont typeface="Wingdings" charset="2"/>
              <a:buChar char="§"/>
            </a:pPr>
            <a:r>
              <a:rPr lang="en-US" dirty="0">
                <a:latin typeface="Garamond" panose="02020404030301010803" pitchFamily="18" charset="0"/>
              </a:rPr>
              <a:t>ESP may be appointed by the Court overseeing a child’s case after the child has been placed in the legal custody of the Department of Human Services.</a:t>
            </a:r>
          </a:p>
          <a:p>
            <a:pPr marL="631825" lvl="1" indent="-266700" algn="just">
              <a:lnSpc>
                <a:spcPct val="100000"/>
              </a:lnSpc>
              <a:spcBef>
                <a:spcPct val="20000"/>
              </a:spcBef>
              <a:buClr>
                <a:srgbClr val="ABC178"/>
              </a:buClr>
              <a:buSzPct val="110000"/>
              <a:buFont typeface="Wingdings" charset="2"/>
              <a:buChar char="§"/>
            </a:pPr>
            <a:r>
              <a:rPr lang="en-US" dirty="0">
                <a:latin typeface="Garamond" panose="02020404030301010803" pitchFamily="18" charset="0"/>
              </a:rPr>
              <a:t>Court appointment supersedes any previous assignment.</a:t>
            </a:r>
          </a:p>
          <a:p>
            <a:pPr marL="274320" lvl="0" algn="just">
              <a:lnSpc>
                <a:spcPct val="100000"/>
              </a:lnSpc>
              <a:spcBef>
                <a:spcPct val="20000"/>
              </a:spcBef>
              <a:buClr>
                <a:srgbClr val="95B6D2"/>
              </a:buClr>
              <a:buSzPct val="110000"/>
              <a:buFont typeface="Wingdings" charset="2"/>
              <a:buChar char="§"/>
            </a:pPr>
            <a:endParaRPr lang="en-US" dirty="0">
              <a:solidFill>
                <a:srgbClr val="FF0000"/>
              </a:solidFill>
              <a:latin typeface="Garamond" panose="02020404030301010803" pitchFamily="18" charset="0"/>
            </a:endParaRPr>
          </a:p>
          <a:p>
            <a:pPr marL="274320" lvl="0" algn="just">
              <a:lnSpc>
                <a:spcPct val="100000"/>
              </a:lnSpc>
              <a:spcBef>
                <a:spcPct val="20000"/>
              </a:spcBef>
              <a:buClr>
                <a:srgbClr val="95B6D2"/>
              </a:buClr>
              <a:buSzPct val="110000"/>
              <a:buFont typeface="Wingdings" charset="2"/>
              <a:buChar char="§"/>
            </a:pPr>
            <a:r>
              <a:rPr lang="en-US" b="1" u="sng" dirty="0">
                <a:latin typeface="Garamond" panose="02020404030301010803" pitchFamily="18" charset="0"/>
              </a:rPr>
              <a:t>ESP Registry</a:t>
            </a:r>
            <a:r>
              <a:rPr lang="en-US" b="1" dirty="0">
                <a:latin typeface="Garamond" panose="02020404030301010803" pitchFamily="18" charset="0"/>
              </a:rPr>
              <a:t>: </a:t>
            </a:r>
          </a:p>
          <a:p>
            <a:pPr marL="45720" lvl="0" indent="0" algn="just">
              <a:lnSpc>
                <a:spcPct val="100000"/>
              </a:lnSpc>
              <a:spcBef>
                <a:spcPct val="20000"/>
              </a:spcBef>
              <a:buClr>
                <a:srgbClr val="95B6D2"/>
              </a:buClr>
              <a:buSzPct val="110000"/>
              <a:buNone/>
            </a:pPr>
            <a:endParaRPr lang="en-US" b="1" dirty="0">
              <a:latin typeface="Garamond" panose="02020404030301010803" pitchFamily="18" charset="0"/>
            </a:endParaRPr>
          </a:p>
          <a:p>
            <a:pPr marL="631825" lvl="1" indent="-266700" algn="just">
              <a:lnSpc>
                <a:spcPct val="100000"/>
              </a:lnSpc>
              <a:spcBef>
                <a:spcPct val="20000"/>
              </a:spcBef>
              <a:buClr>
                <a:srgbClr val="ABC178"/>
              </a:buClr>
              <a:buSzPct val="110000"/>
              <a:buFont typeface="Wingdings" charset="2"/>
              <a:buChar char="§"/>
            </a:pPr>
            <a:r>
              <a:rPr lang="en-US" dirty="0">
                <a:latin typeface="Garamond" panose="02020404030301010803" pitchFamily="18" charset="0"/>
              </a:rPr>
              <a:t>All assignments must be reported to CDE for the ESP registry on a CDE-specific form.</a:t>
            </a:r>
          </a:p>
          <a:p>
            <a:pPr marL="631825" lvl="1" indent="-266700" algn="just">
              <a:lnSpc>
                <a:spcPct val="100000"/>
              </a:lnSpc>
              <a:spcBef>
                <a:spcPct val="20000"/>
              </a:spcBef>
              <a:buClr>
                <a:srgbClr val="ABC178"/>
              </a:buClr>
              <a:buSzPct val="110000"/>
              <a:buFont typeface="Wingdings" charset="2"/>
              <a:buChar char="§"/>
            </a:pPr>
            <a:r>
              <a:rPr lang="en-US" dirty="0">
                <a:latin typeface="Garamond" panose="02020404030301010803" pitchFamily="18" charset="0"/>
              </a:rPr>
              <a:t>Special Education Directors (or authorized AU staff) can contact CDE to determine if a student already has an ESP at 303-866-6889.</a:t>
            </a:r>
          </a:p>
          <a:p>
            <a:pPr marL="287338" lvl="1" indent="-182563" algn="just">
              <a:lnSpc>
                <a:spcPct val="100000"/>
              </a:lnSpc>
              <a:spcBef>
                <a:spcPct val="20000"/>
              </a:spcBef>
              <a:buClr>
                <a:srgbClr val="95B6D2"/>
              </a:buClr>
              <a:buSzPct val="110000"/>
              <a:buFont typeface="Wingdings" charset="2"/>
              <a:buChar char="§"/>
            </a:pPr>
            <a:endParaRPr lang="en-US" sz="2400" dirty="0">
              <a:solidFill>
                <a:srgbClr val="FF0000"/>
              </a:solidFill>
              <a:latin typeface="Garamond" panose="02020404030301010803" pitchFamily="18" charset="0"/>
            </a:endParaRPr>
          </a:p>
          <a:p>
            <a:pPr marL="287338" lvl="1" indent="-182563" algn="just">
              <a:lnSpc>
                <a:spcPct val="100000"/>
              </a:lnSpc>
              <a:spcBef>
                <a:spcPct val="20000"/>
              </a:spcBef>
              <a:buClr>
                <a:srgbClr val="95B6D2"/>
              </a:buClr>
              <a:buSzPct val="110000"/>
              <a:buFont typeface="Wingdings" charset="2"/>
              <a:buChar char="§"/>
            </a:pPr>
            <a:r>
              <a:rPr lang="en-US" sz="2400" dirty="0">
                <a:latin typeface="Garamond" panose="02020404030301010803" pitchFamily="18" charset="0"/>
              </a:rPr>
              <a:t>Each AU is responsible for training ESPs and keeping a list of trained ESPs.</a:t>
            </a:r>
            <a:endParaRPr lang="en-US" sz="2200" dirty="0">
              <a:latin typeface="Calibri"/>
            </a:endParaRP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spTree>
    <p:custDataLst>
      <p:tags r:id="rId1"/>
    </p:custDataLst>
    <p:extLst>
      <p:ext uri="{BB962C8B-B14F-4D97-AF65-F5344CB8AC3E}">
        <p14:creationId xmlns:p14="http://schemas.microsoft.com/office/powerpoint/2010/main" val="2237069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F42CF179-06E9-49D5-BA99-8DFF4F20FA27}"/>
              </a:ext>
            </a:extLst>
          </p:cNvPr>
          <p:cNvSpPr>
            <a:spLocks noGrp="1"/>
          </p:cNvSpPr>
          <p:nvPr>
            <p:ph type="title"/>
          </p:nvPr>
        </p:nvSpPr>
        <p:spPr>
          <a:xfrm>
            <a:off x="0" y="318782"/>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Dispute Resolution Resources</a:t>
            </a:r>
          </a:p>
        </p:txBody>
      </p:sp>
      <p:sp>
        <p:nvSpPr>
          <p:cNvPr id="12" name="Content Placeholder 1">
            <a:extLst>
              <a:ext uri="{FF2B5EF4-FFF2-40B4-BE49-F238E27FC236}">
                <a16:creationId xmlns:a16="http://schemas.microsoft.com/office/drawing/2014/main" id="{FE569345-B11E-4F33-B69A-D1B49B9E4EC4}"/>
              </a:ext>
            </a:extLst>
          </p:cNvPr>
          <p:cNvSpPr txBox="1">
            <a:spLocks/>
          </p:cNvSpPr>
          <p:nvPr/>
        </p:nvSpPr>
        <p:spPr>
          <a:xfrm>
            <a:off x="281940" y="1400590"/>
            <a:ext cx="8564880" cy="522251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lvl="0">
              <a:lnSpc>
                <a:spcPct val="100000"/>
              </a:lnSpc>
              <a:spcBef>
                <a:spcPct val="20000"/>
              </a:spcBef>
              <a:buClr>
                <a:srgbClr val="95B6D2"/>
              </a:buClr>
              <a:buSzPct val="110000"/>
              <a:buFont typeface="Wingdings" charset="2"/>
              <a:buChar char="§"/>
            </a:pPr>
            <a:r>
              <a:rPr lang="en-US" sz="2000" b="1" u="sng" dirty="0">
                <a:latin typeface="Garamond" panose="02020404030301010803" pitchFamily="18" charset="0"/>
              </a:rPr>
              <a:t>ESSU Dispute Resolution Web Page</a:t>
            </a:r>
            <a:r>
              <a:rPr lang="en-US" sz="2000" dirty="0">
                <a:latin typeface="Garamond" panose="02020404030301010803" pitchFamily="18" charset="0"/>
              </a:rPr>
              <a:t>:</a:t>
            </a:r>
          </a:p>
          <a:p>
            <a:pPr marL="45720" lvl="0" indent="0">
              <a:lnSpc>
                <a:spcPct val="100000"/>
              </a:lnSpc>
              <a:spcBef>
                <a:spcPct val="20000"/>
              </a:spcBef>
              <a:buClr>
                <a:srgbClr val="95B6D2"/>
              </a:buClr>
              <a:buSzPct val="110000"/>
              <a:buNone/>
            </a:pPr>
            <a:endParaRPr lang="en-US" sz="2000" dirty="0">
              <a:latin typeface="Garamond" panose="02020404030301010803" pitchFamily="18" charset="0"/>
            </a:endParaRPr>
          </a:p>
          <a:p>
            <a:pPr marL="631825" lvl="1" indent="-266700">
              <a:lnSpc>
                <a:spcPct val="100000"/>
              </a:lnSpc>
              <a:spcBef>
                <a:spcPct val="20000"/>
              </a:spcBef>
              <a:buClr>
                <a:srgbClr val="ABC178"/>
              </a:buClr>
              <a:buSzPct val="110000"/>
              <a:buFont typeface="Wingdings" charset="2"/>
              <a:buChar char="§"/>
            </a:pPr>
            <a:r>
              <a:rPr lang="en-US" sz="1600" dirty="0">
                <a:latin typeface="Garamond" panose="02020404030301010803" pitchFamily="18" charset="0"/>
                <a:cs typeface="Calibri" panose="020F0502020204030204" pitchFamily="34" charset="0"/>
                <a:hlinkClick r:id="rId3"/>
              </a:rPr>
              <a:t>http://www.cde.state.co.us/spedlaw</a:t>
            </a:r>
            <a:r>
              <a:rPr lang="en-US" sz="1600" dirty="0">
                <a:latin typeface="Garamond" panose="02020404030301010803" pitchFamily="18" charset="0"/>
                <a:cs typeface="Calibri" panose="020F0502020204030204" pitchFamily="34" charset="0"/>
              </a:rPr>
              <a:t>  </a:t>
            </a:r>
          </a:p>
          <a:p>
            <a:pPr marL="631825" lvl="1" indent="-266700">
              <a:lnSpc>
                <a:spcPct val="100000"/>
              </a:lnSpc>
              <a:spcBef>
                <a:spcPct val="20000"/>
              </a:spcBef>
              <a:buClr>
                <a:srgbClr val="ABC178"/>
              </a:buClr>
              <a:buSzPct val="110000"/>
              <a:buFont typeface="Wingdings" charset="2"/>
              <a:buChar char="§"/>
            </a:pPr>
            <a:r>
              <a:rPr lang="en-US" sz="1600" dirty="0">
                <a:latin typeface="Garamond" panose="02020404030301010803" pitchFamily="18" charset="0"/>
                <a:cs typeface="Calibri" panose="020F0502020204030204" pitchFamily="34" charset="0"/>
              </a:rPr>
              <a:t>Information on Mediation, State Complaints, and Due Process Complaints</a:t>
            </a:r>
          </a:p>
          <a:p>
            <a:pPr marL="631825" lvl="1" indent="-266700">
              <a:lnSpc>
                <a:spcPct val="100000"/>
              </a:lnSpc>
              <a:spcBef>
                <a:spcPct val="20000"/>
              </a:spcBef>
              <a:buClr>
                <a:srgbClr val="ABC178"/>
              </a:buClr>
              <a:buSzPct val="110000"/>
              <a:buFont typeface="Wingdings" charset="2"/>
              <a:buChar char="§"/>
            </a:pPr>
            <a:r>
              <a:rPr lang="en-US" sz="1600" dirty="0">
                <a:latin typeface="Garamond" panose="02020404030301010803" pitchFamily="18" charset="0"/>
                <a:cs typeface="Calibri" panose="020F0502020204030204" pitchFamily="34" charset="0"/>
              </a:rPr>
              <a:t>OSEP Guidance, Rules and Regulations, and Past State Complaint Decisions</a:t>
            </a:r>
          </a:p>
          <a:p>
            <a:pPr marL="365125" lvl="1" indent="0">
              <a:lnSpc>
                <a:spcPct val="100000"/>
              </a:lnSpc>
              <a:spcBef>
                <a:spcPct val="20000"/>
              </a:spcBef>
              <a:buClr>
                <a:srgbClr val="ABC178"/>
              </a:buClr>
              <a:buSzPct val="110000"/>
              <a:buNone/>
            </a:pPr>
            <a:endParaRPr lang="en-US" sz="1800" dirty="0">
              <a:latin typeface="Garamond" panose="02020404030301010803" pitchFamily="18" charset="0"/>
              <a:cs typeface="Calibri" panose="020F0502020204030204" pitchFamily="34" charset="0"/>
            </a:endParaRPr>
          </a:p>
          <a:p>
            <a:pPr marL="274320" lvl="0">
              <a:lnSpc>
                <a:spcPct val="100000"/>
              </a:lnSpc>
              <a:spcBef>
                <a:spcPct val="20000"/>
              </a:spcBef>
              <a:buClr>
                <a:srgbClr val="95B6D2"/>
              </a:buClr>
              <a:buSzPct val="110000"/>
              <a:buFont typeface="Wingdings" charset="2"/>
              <a:buChar char="§"/>
            </a:pPr>
            <a:r>
              <a:rPr lang="en-US" sz="2000" b="1" u="sng" dirty="0">
                <a:latin typeface="Garamond" panose="02020404030301010803" pitchFamily="18" charset="0"/>
              </a:rPr>
              <a:t>COVID-19 and Special Education</a:t>
            </a:r>
            <a:r>
              <a:rPr lang="en-US" sz="2000" dirty="0">
                <a:latin typeface="Garamond" panose="02020404030301010803" pitchFamily="18" charset="0"/>
              </a:rPr>
              <a:t>:</a:t>
            </a:r>
          </a:p>
          <a:p>
            <a:pPr marL="45720" lvl="0" indent="0">
              <a:lnSpc>
                <a:spcPct val="100000"/>
              </a:lnSpc>
              <a:spcBef>
                <a:spcPct val="20000"/>
              </a:spcBef>
              <a:buClr>
                <a:srgbClr val="95B6D2"/>
              </a:buClr>
              <a:buSzPct val="110000"/>
              <a:buNone/>
            </a:pPr>
            <a:endParaRPr lang="en-US" sz="2000" dirty="0">
              <a:solidFill>
                <a:srgbClr val="FF0000"/>
              </a:solidFill>
              <a:latin typeface="Garamond" panose="02020404030301010803" pitchFamily="18" charset="0"/>
            </a:endParaRPr>
          </a:p>
          <a:p>
            <a:pPr marL="631825" lvl="1" indent="-266700">
              <a:lnSpc>
                <a:spcPct val="100000"/>
              </a:lnSpc>
              <a:spcBef>
                <a:spcPct val="20000"/>
              </a:spcBef>
              <a:buClr>
                <a:srgbClr val="ABC178"/>
              </a:buClr>
              <a:buSzPct val="110000"/>
              <a:buFont typeface="Wingdings" charset="2"/>
              <a:buChar char="§"/>
            </a:pPr>
            <a:r>
              <a:rPr lang="en-US" sz="1600" u="sng" dirty="0">
                <a:latin typeface="Garamond" panose="02020404030301010803" pitchFamily="18" charset="0"/>
                <a:cs typeface="Calibri" panose="020F0502020204030204" pitchFamily="34" charset="0"/>
              </a:rPr>
              <a:t>State and Federal Guidance</a:t>
            </a:r>
            <a:r>
              <a:rPr lang="en-US" sz="1600" dirty="0">
                <a:latin typeface="Garamond" panose="02020404030301010803" pitchFamily="18" charset="0"/>
                <a:cs typeface="Calibri" panose="020F0502020204030204" pitchFamily="34" charset="0"/>
              </a:rPr>
              <a:t>: </a:t>
            </a:r>
            <a:r>
              <a:rPr lang="en-US" sz="1600" dirty="0">
                <a:solidFill>
                  <a:srgbClr val="FF0000"/>
                </a:solidFill>
                <a:latin typeface="Garamond" panose="02020404030301010803" pitchFamily="18" charset="0"/>
                <a:cs typeface="Calibri" panose="020F0502020204030204" pitchFamily="34" charset="0"/>
                <a:hlinkClick r:id="rId4"/>
              </a:rPr>
              <a:t>https://www.cde.state.co.us/cdesped/covid19-spedguidance</a:t>
            </a:r>
            <a:r>
              <a:rPr lang="en-US" sz="1600" dirty="0">
                <a:solidFill>
                  <a:srgbClr val="FF0000"/>
                </a:solidFill>
                <a:latin typeface="Garamond" panose="02020404030301010803" pitchFamily="18" charset="0"/>
                <a:cs typeface="Calibri" panose="020F0502020204030204" pitchFamily="34" charset="0"/>
              </a:rPr>
              <a:t> </a:t>
            </a:r>
          </a:p>
          <a:p>
            <a:pPr marL="631825" lvl="1" indent="-266700">
              <a:lnSpc>
                <a:spcPct val="100000"/>
              </a:lnSpc>
              <a:spcBef>
                <a:spcPct val="20000"/>
              </a:spcBef>
              <a:buClr>
                <a:srgbClr val="ABC178"/>
              </a:buClr>
              <a:buSzPct val="110000"/>
              <a:buFont typeface="Wingdings" charset="2"/>
              <a:buChar char="§"/>
            </a:pPr>
            <a:r>
              <a:rPr lang="en-US" sz="1600" u="sng" dirty="0">
                <a:latin typeface="Garamond" panose="02020404030301010803" pitchFamily="18" charset="0"/>
                <a:cs typeface="Calibri" panose="020F0502020204030204" pitchFamily="34" charset="0"/>
              </a:rPr>
              <a:t>COVID-19 FAQs</a:t>
            </a:r>
            <a:r>
              <a:rPr lang="en-US" sz="1600" dirty="0">
                <a:latin typeface="Garamond" panose="02020404030301010803" pitchFamily="18" charset="0"/>
                <a:cs typeface="Calibri" panose="020F0502020204030204" pitchFamily="34" charset="0"/>
              </a:rPr>
              <a:t>: </a:t>
            </a:r>
            <a:r>
              <a:rPr lang="en-US" sz="1600" dirty="0">
                <a:latin typeface="Garamond" panose="02020404030301010803" pitchFamily="18" charset="0"/>
                <a:cs typeface="Calibri" panose="020F0502020204030204" pitchFamily="34" charset="0"/>
                <a:hlinkClick r:id="rId5"/>
              </a:rPr>
              <a:t>https://www.cde.state.co.us/cdesped/special_education_faqs</a:t>
            </a:r>
            <a:r>
              <a:rPr lang="en-US" sz="1600" dirty="0">
                <a:latin typeface="Garamond" panose="02020404030301010803" pitchFamily="18" charset="0"/>
                <a:cs typeface="Calibri" panose="020F0502020204030204" pitchFamily="34" charset="0"/>
              </a:rPr>
              <a:t> </a:t>
            </a:r>
          </a:p>
          <a:p>
            <a:pPr marL="631825" lvl="1" indent="-266700">
              <a:lnSpc>
                <a:spcPct val="100000"/>
              </a:lnSpc>
              <a:spcBef>
                <a:spcPct val="20000"/>
              </a:spcBef>
              <a:buClr>
                <a:srgbClr val="ABC178"/>
              </a:buClr>
              <a:buSzPct val="110000"/>
              <a:buFont typeface="Wingdings" charset="2"/>
              <a:buChar char="§"/>
            </a:pPr>
            <a:endParaRPr lang="en-US" sz="1800" dirty="0">
              <a:latin typeface="Garamond" panose="02020404030301010803" pitchFamily="18" charset="0"/>
              <a:cs typeface="Calibri" panose="020F0502020204030204" pitchFamily="34" charset="0"/>
            </a:endParaRPr>
          </a:p>
          <a:p>
            <a:pPr marL="274320" lvl="0">
              <a:lnSpc>
                <a:spcPct val="100000"/>
              </a:lnSpc>
              <a:spcBef>
                <a:spcPct val="20000"/>
              </a:spcBef>
              <a:buClr>
                <a:srgbClr val="95B6D2"/>
              </a:buClr>
              <a:buSzPct val="110000"/>
              <a:buFont typeface="Wingdings" charset="2"/>
              <a:buChar char="§"/>
            </a:pPr>
            <a:r>
              <a:rPr lang="en-US" sz="2000" b="1" u="sng" dirty="0">
                <a:latin typeface="Garamond" panose="02020404030301010803" pitchFamily="18" charset="0"/>
              </a:rPr>
              <a:t>2022 Special Education Legal Conference</a:t>
            </a:r>
            <a:r>
              <a:rPr lang="en-US" sz="2000" dirty="0">
                <a:latin typeface="Garamond" panose="02020404030301010803" pitchFamily="18" charset="0"/>
              </a:rPr>
              <a:t>:</a:t>
            </a:r>
          </a:p>
          <a:p>
            <a:pPr marL="45720" lvl="0" indent="0">
              <a:lnSpc>
                <a:spcPct val="100000"/>
              </a:lnSpc>
              <a:spcBef>
                <a:spcPct val="20000"/>
              </a:spcBef>
              <a:buClr>
                <a:srgbClr val="95B6D2"/>
              </a:buClr>
              <a:buSzPct val="110000"/>
              <a:buNone/>
            </a:pPr>
            <a:endParaRPr lang="en-US" sz="2000" dirty="0">
              <a:latin typeface="Garamond" panose="02020404030301010803" pitchFamily="18" charset="0"/>
            </a:endParaRPr>
          </a:p>
          <a:p>
            <a:pPr marL="631825" lvl="1" indent="-266700">
              <a:lnSpc>
                <a:spcPct val="100000"/>
              </a:lnSpc>
              <a:spcBef>
                <a:spcPct val="20000"/>
              </a:spcBef>
              <a:buClr>
                <a:srgbClr val="ABC178"/>
              </a:buClr>
              <a:buSzPct val="110000"/>
              <a:buFont typeface="Wingdings" charset="2"/>
              <a:buChar char="§"/>
            </a:pPr>
            <a:r>
              <a:rPr lang="en-US" sz="1600" dirty="0">
                <a:latin typeface="Garamond" panose="02020404030301010803" pitchFamily="18" charset="0"/>
                <a:cs typeface="Calibri" panose="020F0502020204030204" pitchFamily="34" charset="0"/>
                <a:hlinkClick r:id="rId6"/>
              </a:rPr>
              <a:t>https://www.cde.state.co.us/spedlaw/legalconf</a:t>
            </a:r>
            <a:r>
              <a:rPr lang="en-US" sz="1600" dirty="0">
                <a:latin typeface="Garamond" panose="02020404030301010803" pitchFamily="18" charset="0"/>
                <a:cs typeface="Calibri" panose="020F0502020204030204" pitchFamily="34" charset="0"/>
              </a:rPr>
              <a:t> </a:t>
            </a:r>
          </a:p>
          <a:p>
            <a:pPr marL="631825" lvl="1" indent="-266700">
              <a:lnSpc>
                <a:spcPct val="100000"/>
              </a:lnSpc>
              <a:spcBef>
                <a:spcPct val="20000"/>
              </a:spcBef>
              <a:buClr>
                <a:srgbClr val="ABC178"/>
              </a:buClr>
              <a:buSzPct val="110000"/>
              <a:buFont typeface="Wingdings" charset="2"/>
              <a:buChar char="§"/>
            </a:pPr>
            <a:r>
              <a:rPr lang="en-US" sz="1600" dirty="0">
                <a:latin typeface="Garamond" panose="02020404030301010803" pitchFamily="18" charset="0"/>
                <a:cs typeface="Calibri" panose="020F0502020204030204" pitchFamily="34" charset="0"/>
              </a:rPr>
              <a:t>To be held in-person on Friday, April 29, 2022.</a:t>
            </a:r>
          </a:p>
          <a:p>
            <a:pPr marL="365125" lvl="1" indent="0">
              <a:lnSpc>
                <a:spcPct val="100000"/>
              </a:lnSpc>
              <a:spcBef>
                <a:spcPct val="20000"/>
              </a:spcBef>
              <a:buClr>
                <a:srgbClr val="ABC178"/>
              </a:buClr>
              <a:buSzPct val="110000"/>
              <a:buNone/>
            </a:pPr>
            <a:endParaRPr lang="en-US" sz="1800" dirty="0">
              <a:latin typeface="Garamond" panose="02020404030301010803" pitchFamily="18" charset="0"/>
            </a:endParaRPr>
          </a:p>
          <a:p>
            <a:pPr marL="0" indent="0">
              <a:buFont typeface="Arial" panose="020B0604020202020204" pitchFamily="34" charset="0"/>
              <a:buNone/>
            </a:pPr>
            <a:endParaRPr lang="en-US" sz="20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spTree>
    <p:custDataLst>
      <p:tags r:id="rId1"/>
    </p:custDataLst>
    <p:extLst>
      <p:ext uri="{BB962C8B-B14F-4D97-AF65-F5344CB8AC3E}">
        <p14:creationId xmlns:p14="http://schemas.microsoft.com/office/powerpoint/2010/main" val="2506301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0" y="241976"/>
            <a:ext cx="9144000" cy="756418"/>
          </a:xfrm>
        </p:spPr>
        <p:txBody>
          <a:bodyPr anchor="ctr" anchorCtr="0">
            <a:noAutofit/>
          </a:bodyPr>
          <a:lstStyle/>
          <a:p>
            <a:pPr algn="ctr"/>
            <a:r>
              <a:rPr lang="en-US" sz="2800" b="1" dirty="0">
                <a:solidFill>
                  <a:schemeClr val="tx1"/>
                </a:solidFill>
                <a:effectLst>
                  <a:outerShdw blurRad="38100" dist="38100" dir="2700000" algn="tl">
                    <a:srgbClr val="000000">
                      <a:alpha val="43137"/>
                    </a:srgbClr>
                  </a:outerShdw>
                </a:effectLst>
              </a:rPr>
              <a:t>Welcome (Virtually) to IDEA Dispute Resolution</a:t>
            </a:r>
          </a:p>
        </p:txBody>
      </p:sp>
      <p:sp>
        <p:nvSpPr>
          <p:cNvPr id="8" name="Slide Number Placeholder 7"/>
          <p:cNvSpPr>
            <a:spLocks noGrp="1"/>
          </p:cNvSpPr>
          <p:nvPr>
            <p:ph type="sldNum" sz="quarter" idx="12"/>
          </p:nvPr>
        </p:nvSpPr>
        <p:spPr/>
        <p:txBody>
          <a:bodyPr/>
          <a:lstStyle/>
          <a:p>
            <a:fld id="{C479D5F6-EDCB-402A-AC08-4943A1820E8F}" type="slidenum">
              <a:rPr lang="en-US" smtClean="0"/>
              <a:pPr/>
              <a:t>2</a:t>
            </a:fld>
            <a:endParaRPr lang="en-US" dirty="0"/>
          </a:p>
        </p:txBody>
      </p:sp>
      <p:sp>
        <p:nvSpPr>
          <p:cNvPr id="9" name="Content Placeholder 2">
            <a:extLst>
              <a:ext uri="{FF2B5EF4-FFF2-40B4-BE49-F238E27FC236}">
                <a16:creationId xmlns:a16="http://schemas.microsoft.com/office/drawing/2014/main" id="{94686DD5-6105-4E7F-8FCD-EB2F464B22E5}"/>
              </a:ext>
            </a:extLst>
          </p:cNvPr>
          <p:cNvSpPr txBox="1">
            <a:spLocks/>
          </p:cNvSpPr>
          <p:nvPr/>
        </p:nvSpPr>
        <p:spPr>
          <a:xfrm>
            <a:off x="1805991" y="1281866"/>
            <a:ext cx="5532017" cy="822790"/>
          </a:xfrm>
          <a:prstGeom prst="rect">
            <a:avLst/>
          </a:prstGeom>
        </p:spPr>
        <p:txBody>
          <a:bodyPr vert="horz" lIns="91440" tIns="45720" rIns="91440" bIns="45720" rtlCol="0">
            <a:normAutofit/>
            <a:scene3d>
              <a:camera prst="orthographicFront"/>
              <a:lightRig rig="threePt" dir="t"/>
            </a:scene3d>
            <a:sp3d extrusionH="57150">
              <a:bevelT w="38100" h="38100" prst="relaxedInset"/>
            </a:sp3d>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marR="0" lvl="0" indent="0" algn="ctr" defTabSz="914400" rtl="0" eaLnBrk="1" fontAlgn="auto" latinLnBrk="0" hangingPunct="1">
              <a:lnSpc>
                <a:spcPct val="100000"/>
              </a:lnSpc>
              <a:spcBef>
                <a:spcPct val="20000"/>
              </a:spcBef>
              <a:spcAft>
                <a:spcPts val="0"/>
              </a:spcAft>
              <a:buClr>
                <a:srgbClr val="95B6D2"/>
              </a:buClr>
              <a:buSzPct val="110000"/>
              <a:buNone/>
              <a:tabLst/>
              <a:defRPr/>
            </a:pPr>
            <a:r>
              <a:rPr lang="en-US" sz="2200" dirty="0">
                <a:solidFill>
                  <a:srgbClr val="8C8C96">
                    <a:lumMod val="50000"/>
                  </a:srgbClr>
                </a:solidFill>
                <a:latin typeface="Garamond" panose="02020404030301010803" pitchFamily="18" charset="0"/>
              </a:rPr>
              <a:t>The Dispute Resolution (DR) Team</a:t>
            </a:r>
            <a:endParaRPr kumimoji="0" lang="en-US" sz="2200" b="0" i="0" u="none" strike="noStrike" kern="1200" cap="none" spc="100" normalizeH="0" baseline="0" noProof="0" dirty="0">
              <a:ln>
                <a:noFill/>
              </a:ln>
              <a:solidFill>
                <a:srgbClr val="8C8C96">
                  <a:lumMod val="50000"/>
                </a:srgbClr>
              </a:solidFill>
              <a:effectLst/>
              <a:uLnTx/>
              <a:uFillTx/>
              <a:latin typeface="Garamond" panose="02020404030301010803" pitchFamily="18" charset="0"/>
            </a:endParaRPr>
          </a:p>
          <a:p>
            <a:pPr marL="573087" marR="0" lvl="1" indent="0" algn="ctr" defTabSz="914400" rtl="0" eaLnBrk="1" fontAlgn="auto" latinLnBrk="0" hangingPunct="1">
              <a:lnSpc>
                <a:spcPct val="100000"/>
              </a:lnSpc>
              <a:spcBef>
                <a:spcPct val="20000"/>
              </a:spcBef>
              <a:spcAft>
                <a:spcPts val="0"/>
              </a:spcAft>
              <a:buClr>
                <a:srgbClr val="ABC178"/>
              </a:buClr>
              <a:buSzPct val="110000"/>
              <a:buNone/>
              <a:tabLst/>
              <a:defRPr/>
            </a:pPr>
            <a:endParaRPr lang="en-US" dirty="0">
              <a:solidFill>
                <a:srgbClr val="8C8C96">
                  <a:lumMod val="50000"/>
                </a:srgbClr>
              </a:solidFill>
              <a:latin typeface="Garamond" panose="02020404030301010803" pitchFamily="18" charset="0"/>
            </a:endParaRPr>
          </a:p>
          <a:p>
            <a:pPr marL="573087" marR="0" lvl="1" indent="0" algn="ctr" defTabSz="914400" rtl="0" eaLnBrk="1" fontAlgn="auto" latinLnBrk="0" hangingPunct="1">
              <a:lnSpc>
                <a:spcPct val="100000"/>
              </a:lnSpc>
              <a:spcBef>
                <a:spcPct val="20000"/>
              </a:spcBef>
              <a:spcAft>
                <a:spcPts val="0"/>
              </a:spcAft>
              <a:buClr>
                <a:srgbClr val="ABC178"/>
              </a:buClr>
              <a:buSzPct val="110000"/>
              <a:buNone/>
              <a:tabLst/>
              <a:defRPr/>
            </a:pPr>
            <a:endParaRPr kumimoji="0" lang="en-US" b="0" i="0" u="none" strike="noStrike" kern="1200" cap="none" spc="100" normalizeH="0" baseline="0" noProof="0" dirty="0">
              <a:ln>
                <a:noFill/>
              </a:ln>
              <a:solidFill>
                <a:srgbClr val="8C8C96">
                  <a:lumMod val="50000"/>
                </a:srgbClr>
              </a:solidFill>
              <a:effectLst/>
              <a:uLnTx/>
              <a:uFillTx/>
              <a:latin typeface="Garamond" panose="02020404030301010803" pitchFamily="18" charset="0"/>
            </a:endParaRPr>
          </a:p>
        </p:txBody>
      </p:sp>
      <p:cxnSp>
        <p:nvCxnSpPr>
          <p:cNvPr id="3" name="Straight Connector 2" descr="Graphic of a solid line underneath text.">
            <a:extLst>
              <a:ext uri="{FF2B5EF4-FFF2-40B4-BE49-F238E27FC236}">
                <a16:creationId xmlns:a16="http://schemas.microsoft.com/office/drawing/2014/main" id="{C47D2405-271F-4FAE-9654-C512445C0451}"/>
              </a:ext>
            </a:extLst>
          </p:cNvPr>
          <p:cNvCxnSpPr>
            <a:cxnSpLocks/>
          </p:cNvCxnSpPr>
          <p:nvPr/>
        </p:nvCxnSpPr>
        <p:spPr>
          <a:xfrm>
            <a:off x="2038349" y="1693261"/>
            <a:ext cx="5067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descr="Dream Team USA basketball jerseys (Jordan, Bird, Barkley, Stockton, Johnson, Drexler) with CDE staff named on jerseys as well (Hawkins, Woods, Edelman, Schubert, Meyers, Lyman)">
            <a:extLst>
              <a:ext uri="{FF2B5EF4-FFF2-40B4-BE49-F238E27FC236}">
                <a16:creationId xmlns:a16="http://schemas.microsoft.com/office/drawing/2014/main" id="{CAE00684-FB14-4D01-B7E4-ABCB9AB15235}"/>
              </a:ext>
            </a:extLst>
          </p:cNvPr>
          <p:cNvGrpSpPr/>
          <p:nvPr/>
        </p:nvGrpSpPr>
        <p:grpSpPr>
          <a:xfrm>
            <a:off x="4949840" y="2939164"/>
            <a:ext cx="4115412" cy="3175302"/>
            <a:chOff x="4912896" y="2856040"/>
            <a:chExt cx="4115412" cy="3175302"/>
          </a:xfrm>
        </p:grpSpPr>
        <p:pic>
          <p:nvPicPr>
            <p:cNvPr id="13" name="Picture 12" descr="Dream Team USA basketball jerseys (Jordan, Bird, Barkley, Stockton, Johnson, Drexler) with CDE staff named on jerseys as well (Hawkins, Woods, Edelman, Schubert, Meyers, Lyman)">
              <a:extLst>
                <a:ext uri="{FF2B5EF4-FFF2-40B4-BE49-F238E27FC236}">
                  <a16:creationId xmlns:a16="http://schemas.microsoft.com/office/drawing/2014/main" id="{559B830B-D81A-43F3-A7AA-00994B01B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2896" y="3055119"/>
              <a:ext cx="4115412" cy="2976223"/>
            </a:xfrm>
            <a:prstGeom prst="rect">
              <a:avLst/>
            </a:prstGeom>
          </p:spPr>
        </p:pic>
        <p:pic>
          <p:nvPicPr>
            <p:cNvPr id="15" name="Picture 14" descr="Logo&#10;&#10;Description automatically generated">
              <a:extLst>
                <a:ext uri="{FF2B5EF4-FFF2-40B4-BE49-F238E27FC236}">
                  <a16:creationId xmlns:a16="http://schemas.microsoft.com/office/drawing/2014/main" id="{1A2DE8AE-F3BC-43C6-8437-024AA77FC7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6110" y="2856040"/>
              <a:ext cx="732319" cy="838505"/>
            </a:xfrm>
            <a:prstGeom prst="rect">
              <a:avLst/>
            </a:prstGeom>
          </p:spPr>
        </p:pic>
      </p:grpSp>
      <p:sp>
        <p:nvSpPr>
          <p:cNvPr id="7" name="Content Placeholder 1">
            <a:extLst>
              <a:ext uri="{FF2B5EF4-FFF2-40B4-BE49-F238E27FC236}">
                <a16:creationId xmlns:a16="http://schemas.microsoft.com/office/drawing/2014/main" id="{99259795-1530-4E3A-BAF8-96320195635E}"/>
              </a:ext>
            </a:extLst>
          </p:cNvPr>
          <p:cNvSpPr txBox="1">
            <a:spLocks/>
          </p:cNvSpPr>
          <p:nvPr/>
        </p:nvSpPr>
        <p:spPr>
          <a:xfrm>
            <a:off x="115692" y="2096635"/>
            <a:ext cx="8564880" cy="41378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00000"/>
              </a:lnSpc>
              <a:spcBef>
                <a:spcPts val="0"/>
              </a:spcBef>
              <a:buClr>
                <a:srgbClr val="95B6D2"/>
              </a:buClr>
              <a:buSzPct val="110000"/>
              <a:buFont typeface="Wingdings" panose="05000000000000000000" pitchFamily="2" charset="2"/>
              <a:buChar char="§"/>
            </a:pPr>
            <a:r>
              <a:rPr lang="en-US" sz="1800" b="1" u="sng" dirty="0">
                <a:latin typeface="Garamond" panose="02020404030301010803" pitchFamily="18" charset="0"/>
                <a:cs typeface="Calibri" panose="020F0502020204030204" pitchFamily="34" charset="0"/>
              </a:rPr>
              <a:t>Candace Hawkins, Esq.</a:t>
            </a:r>
            <a:r>
              <a:rPr lang="en-US" sz="1800" dirty="0">
                <a:latin typeface="Garamond" panose="02020404030301010803" pitchFamily="18" charset="0"/>
                <a:cs typeface="Calibri" panose="020F0502020204030204" pitchFamily="34" charset="0"/>
              </a:rPr>
              <a:t>: General Supervision and Monitoring Director</a:t>
            </a:r>
            <a:endParaRPr lang="en-US" sz="1800" u="sng" dirty="0">
              <a:latin typeface="Garamond" panose="02020404030301010803" pitchFamily="18" charset="0"/>
              <a:cs typeface="Calibri" panose="020F0502020204030204" pitchFamily="34" charset="0"/>
            </a:endParaRPr>
          </a:p>
          <a:p>
            <a:pPr marL="45720" lvl="0" indent="0" algn="just">
              <a:lnSpc>
                <a:spcPct val="100000"/>
              </a:lnSpc>
              <a:spcBef>
                <a:spcPts val="0"/>
              </a:spcBef>
              <a:buClr>
                <a:srgbClr val="95B6D2"/>
              </a:buClr>
              <a:buSzPct val="110000"/>
              <a:buNone/>
            </a:pPr>
            <a:endParaRPr lang="en-US" sz="1800" b="1" u="sng" dirty="0">
              <a:latin typeface="Garamond" panose="02020404030301010803" pitchFamily="18" charset="0"/>
              <a:cs typeface="Calibri" panose="020F0502020204030204" pitchFamily="34" charset="0"/>
            </a:endParaRPr>
          </a:p>
          <a:p>
            <a:pPr marL="273050" lvl="0" indent="-273050" algn="just">
              <a:lnSpc>
                <a:spcPct val="100000"/>
              </a:lnSpc>
              <a:spcBef>
                <a:spcPts val="0"/>
              </a:spcBef>
              <a:buClr>
                <a:srgbClr val="95B6D2"/>
              </a:buClr>
              <a:buSzPct val="110000"/>
              <a:buFont typeface="Wingdings" charset="2"/>
              <a:buChar char="§"/>
            </a:pPr>
            <a:r>
              <a:rPr lang="en-US" sz="1800" b="1" u="sng" dirty="0">
                <a:latin typeface="Garamond" panose="02020404030301010803" pitchFamily="18" charset="0"/>
                <a:cs typeface="Calibri" panose="020F0502020204030204" pitchFamily="34" charset="0"/>
              </a:rPr>
              <a:t>Brandon Edelman, Esq.</a:t>
            </a:r>
            <a:r>
              <a:rPr lang="en-US" sz="1800" dirty="0">
                <a:latin typeface="Garamond" panose="02020404030301010803" pitchFamily="18" charset="0"/>
                <a:cs typeface="Calibri" panose="020F0502020204030204" pitchFamily="34" charset="0"/>
              </a:rPr>
              <a:t>: Dispute Resolution Supervisor</a:t>
            </a:r>
            <a:endParaRPr lang="en-US" sz="1800" u="sng" dirty="0">
              <a:latin typeface="Garamond" panose="02020404030301010803" pitchFamily="18" charset="0"/>
              <a:cs typeface="Calibri" panose="020F0502020204030204" pitchFamily="34" charset="0"/>
            </a:endParaRPr>
          </a:p>
          <a:p>
            <a:pPr marL="274320" lvl="0" algn="just">
              <a:lnSpc>
                <a:spcPct val="100000"/>
              </a:lnSpc>
              <a:spcBef>
                <a:spcPts val="0"/>
              </a:spcBef>
              <a:buClr>
                <a:srgbClr val="95B6D2"/>
              </a:buClr>
              <a:buSzPct val="110000"/>
              <a:buFont typeface="Wingdings" charset="2"/>
              <a:buChar char="§"/>
            </a:pPr>
            <a:endParaRPr lang="en-US" sz="1800" b="1" u="sng" dirty="0">
              <a:latin typeface="Garamond" panose="02020404030301010803" pitchFamily="18" charset="0"/>
              <a:cs typeface="Calibri" panose="020F0502020204030204" pitchFamily="34" charset="0"/>
            </a:endParaRPr>
          </a:p>
          <a:p>
            <a:pPr marL="273050" lvl="0" indent="-273050" algn="just">
              <a:lnSpc>
                <a:spcPct val="100000"/>
              </a:lnSpc>
              <a:spcBef>
                <a:spcPts val="0"/>
              </a:spcBef>
              <a:buClr>
                <a:srgbClr val="95B6D2"/>
              </a:buClr>
              <a:buSzPct val="110000"/>
              <a:buFont typeface="Wingdings" charset="2"/>
              <a:buChar char="§"/>
            </a:pPr>
            <a:r>
              <a:rPr lang="en-US" sz="1800" b="1" u="sng" dirty="0">
                <a:latin typeface="Garamond" panose="02020404030301010803" pitchFamily="18" charset="0"/>
                <a:cs typeface="Calibri" panose="020F0502020204030204" pitchFamily="34" charset="0"/>
              </a:rPr>
              <a:t>Jennifer Woods</a:t>
            </a:r>
            <a:r>
              <a:rPr lang="en-US" sz="1800" dirty="0">
                <a:latin typeface="Garamond" panose="02020404030301010803" pitchFamily="18" charset="0"/>
                <a:cs typeface="Calibri" panose="020F0502020204030204" pitchFamily="34" charset="0"/>
              </a:rPr>
              <a:t>: Dispute Resolution Coordinator</a:t>
            </a:r>
            <a:endParaRPr lang="en-US" sz="1800" u="sng" dirty="0">
              <a:latin typeface="Garamond" panose="02020404030301010803" pitchFamily="18" charset="0"/>
              <a:cs typeface="Calibri" panose="020F0502020204030204" pitchFamily="34" charset="0"/>
            </a:endParaRPr>
          </a:p>
          <a:p>
            <a:pPr marL="274320" lvl="0" algn="just">
              <a:lnSpc>
                <a:spcPct val="100000"/>
              </a:lnSpc>
              <a:spcBef>
                <a:spcPts val="0"/>
              </a:spcBef>
              <a:buClr>
                <a:srgbClr val="95B6D2"/>
              </a:buClr>
              <a:buSzPct val="110000"/>
              <a:buFont typeface="Wingdings" charset="2"/>
              <a:buChar char="§"/>
            </a:pPr>
            <a:endParaRPr lang="en-US" sz="1800" b="1" u="sng" dirty="0">
              <a:latin typeface="Garamond" panose="02020404030301010803" pitchFamily="18" charset="0"/>
              <a:cs typeface="Calibri" panose="020F0502020204030204" pitchFamily="34" charset="0"/>
            </a:endParaRPr>
          </a:p>
          <a:p>
            <a:pPr marL="273050" lvl="0" indent="-273050" algn="just">
              <a:lnSpc>
                <a:spcPct val="100000"/>
              </a:lnSpc>
              <a:spcBef>
                <a:spcPts val="0"/>
              </a:spcBef>
              <a:buClr>
                <a:srgbClr val="95B6D2"/>
              </a:buClr>
              <a:buSzPct val="110000"/>
              <a:buFont typeface="Wingdings" charset="2"/>
              <a:buChar char="§"/>
            </a:pPr>
            <a:r>
              <a:rPr lang="en-US" sz="1800" b="1" u="sng" dirty="0">
                <a:latin typeface="Garamond" panose="02020404030301010803" pitchFamily="18" charset="0"/>
                <a:cs typeface="Calibri" panose="020F0502020204030204" pitchFamily="34" charset="0"/>
              </a:rPr>
              <a:t>Ashley Schubert, Esq.</a:t>
            </a:r>
            <a:r>
              <a:rPr lang="en-US" sz="1800" dirty="0">
                <a:latin typeface="Garamond" panose="02020404030301010803" pitchFamily="18" charset="0"/>
                <a:cs typeface="Calibri" panose="020F0502020204030204" pitchFamily="34" charset="0"/>
              </a:rPr>
              <a:t>: State Complaints Officer</a:t>
            </a:r>
            <a:endParaRPr lang="en-US" sz="1800" u="sng" dirty="0">
              <a:latin typeface="Garamond" panose="02020404030301010803" pitchFamily="18" charset="0"/>
              <a:cs typeface="Calibri" panose="020F0502020204030204" pitchFamily="34" charset="0"/>
            </a:endParaRPr>
          </a:p>
          <a:p>
            <a:pPr marL="45720" lvl="0" indent="0" algn="just">
              <a:lnSpc>
                <a:spcPct val="100000"/>
              </a:lnSpc>
              <a:spcBef>
                <a:spcPts val="0"/>
              </a:spcBef>
              <a:buClr>
                <a:srgbClr val="95B6D2"/>
              </a:buClr>
              <a:buSzPct val="110000"/>
              <a:buNone/>
            </a:pPr>
            <a:endParaRPr lang="en-US" sz="1800" b="1" u="sng" dirty="0">
              <a:latin typeface="Garamond" panose="02020404030301010803" pitchFamily="18" charset="0"/>
              <a:cs typeface="Calibri" panose="020F0502020204030204" pitchFamily="34" charset="0"/>
            </a:endParaRPr>
          </a:p>
          <a:p>
            <a:pPr marL="273050" lvl="0" indent="-273050" algn="just">
              <a:lnSpc>
                <a:spcPct val="100000"/>
              </a:lnSpc>
              <a:spcBef>
                <a:spcPts val="0"/>
              </a:spcBef>
              <a:buClr>
                <a:srgbClr val="95B6D2"/>
              </a:buClr>
              <a:buSzPct val="110000"/>
              <a:buFont typeface="Wingdings" charset="2"/>
              <a:buChar char="§"/>
            </a:pPr>
            <a:r>
              <a:rPr lang="en-US" sz="1800" b="1" u="sng" dirty="0">
                <a:latin typeface="Garamond" panose="02020404030301010803" pitchFamily="18" charset="0"/>
                <a:cs typeface="Calibri" panose="020F0502020204030204" pitchFamily="34" charset="0"/>
              </a:rPr>
              <a:t>Ross Meyers, Esq.</a:t>
            </a:r>
            <a:r>
              <a:rPr lang="en-US" sz="1800" dirty="0">
                <a:latin typeface="Garamond" panose="02020404030301010803" pitchFamily="18" charset="0"/>
                <a:cs typeface="Calibri" panose="020F0502020204030204" pitchFamily="34" charset="0"/>
              </a:rPr>
              <a:t>: State Complaints Officer</a:t>
            </a:r>
            <a:endParaRPr lang="en-US" sz="1800" u="sng" dirty="0">
              <a:latin typeface="Garamond" panose="02020404030301010803" pitchFamily="18" charset="0"/>
              <a:cs typeface="Calibri" panose="020F0502020204030204" pitchFamily="34" charset="0"/>
            </a:endParaRPr>
          </a:p>
          <a:p>
            <a:pPr marL="274320" lvl="0" algn="just">
              <a:lnSpc>
                <a:spcPct val="100000"/>
              </a:lnSpc>
              <a:spcBef>
                <a:spcPts val="0"/>
              </a:spcBef>
              <a:buClr>
                <a:srgbClr val="95B6D2"/>
              </a:buClr>
              <a:buSzPct val="110000"/>
              <a:buFont typeface="Wingdings" charset="2"/>
              <a:buChar char="§"/>
            </a:pPr>
            <a:endParaRPr lang="en-US" sz="1800" b="1" u="sng" dirty="0">
              <a:latin typeface="Garamond" panose="02020404030301010803" pitchFamily="18" charset="0"/>
              <a:cs typeface="Calibri" panose="020F0502020204030204" pitchFamily="34" charset="0"/>
            </a:endParaRPr>
          </a:p>
          <a:p>
            <a:pPr marL="273050" lvl="0" indent="-273050" algn="just">
              <a:lnSpc>
                <a:spcPct val="100000"/>
              </a:lnSpc>
              <a:spcBef>
                <a:spcPts val="0"/>
              </a:spcBef>
              <a:buClr>
                <a:srgbClr val="95B6D2"/>
              </a:buClr>
              <a:buSzPct val="110000"/>
              <a:buFont typeface="Wingdings" charset="2"/>
              <a:buChar char="§"/>
            </a:pPr>
            <a:r>
              <a:rPr lang="en-US" sz="1800" b="1" u="sng" dirty="0">
                <a:latin typeface="Garamond" panose="02020404030301010803" pitchFamily="18" charset="0"/>
                <a:cs typeface="Calibri" panose="020F0502020204030204" pitchFamily="34" charset="0"/>
              </a:rPr>
              <a:t>CiCi Lyman</a:t>
            </a:r>
            <a:r>
              <a:rPr lang="en-US" sz="1800" dirty="0">
                <a:latin typeface="Garamond" panose="02020404030301010803" pitchFamily="18" charset="0"/>
                <a:cs typeface="Calibri" panose="020F0502020204030204" pitchFamily="34" charset="0"/>
              </a:rPr>
              <a:t>: Dispute Resolution Program Support</a:t>
            </a:r>
            <a:endParaRPr lang="en-US" sz="1800" b="1" u="sng" dirty="0">
              <a:latin typeface="Garamond" panose="02020404030301010803" pitchFamily="18" charset="0"/>
            </a:endParaRPr>
          </a:p>
        </p:txBody>
      </p:sp>
    </p:spTree>
    <p:custDataLst>
      <p:tags r:id="rId1"/>
    </p:custDataLst>
    <p:extLst>
      <p:ext uri="{BB962C8B-B14F-4D97-AF65-F5344CB8AC3E}">
        <p14:creationId xmlns:p14="http://schemas.microsoft.com/office/powerpoint/2010/main" val="160587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479D5F6-EDCB-402A-AC08-4943A1820E8F}" type="slidenum">
              <a:rPr lang="en-US" smtClean="0"/>
              <a:pPr/>
              <a:t>20</a:t>
            </a:fld>
            <a:endParaRPr lang="en-US" dirty="0"/>
          </a:p>
        </p:txBody>
      </p:sp>
      <p:sp>
        <p:nvSpPr>
          <p:cNvPr id="4" name="Content Placeholder 1">
            <a:extLst>
              <a:ext uri="{FF2B5EF4-FFF2-40B4-BE49-F238E27FC236}">
                <a16:creationId xmlns:a16="http://schemas.microsoft.com/office/drawing/2014/main" id="{9554D9F2-51E6-448A-B372-03AC79E08933}"/>
              </a:ext>
            </a:extLst>
          </p:cNvPr>
          <p:cNvSpPr txBox="1">
            <a:spLocks/>
          </p:cNvSpPr>
          <p:nvPr/>
        </p:nvSpPr>
        <p:spPr>
          <a:xfrm>
            <a:off x="281940" y="1705320"/>
            <a:ext cx="8564880" cy="47216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lvl="0" algn="just">
              <a:lnSpc>
                <a:spcPct val="100000"/>
              </a:lnSpc>
              <a:spcBef>
                <a:spcPct val="20000"/>
              </a:spcBef>
              <a:buClr>
                <a:srgbClr val="95B6D2"/>
              </a:buClr>
              <a:buSzPct val="110000"/>
              <a:buFont typeface="Wingdings" charset="2"/>
              <a:buChar char="§"/>
            </a:pPr>
            <a:r>
              <a:rPr lang="en-US" sz="2000" b="1" u="sng" dirty="0">
                <a:latin typeface="Garamond" panose="02020404030301010803" pitchFamily="18" charset="0"/>
                <a:cs typeface="Calibri" panose="020F0502020204030204" pitchFamily="34" charset="0"/>
              </a:rPr>
              <a:t>Brandon Edelman, Esq.</a:t>
            </a:r>
            <a:r>
              <a:rPr lang="en-US" sz="2000" dirty="0">
                <a:latin typeface="Garamond" panose="02020404030301010803" pitchFamily="18" charset="0"/>
                <a:cs typeface="Calibri" panose="020F0502020204030204" pitchFamily="34" charset="0"/>
              </a:rPr>
              <a:t>, Dispute Resolution Supervisor: (303) 866-6876</a:t>
            </a:r>
          </a:p>
          <a:p>
            <a:pPr marL="45720" lvl="0" indent="0" algn="just">
              <a:lnSpc>
                <a:spcPct val="100000"/>
              </a:lnSpc>
              <a:spcBef>
                <a:spcPct val="20000"/>
              </a:spcBef>
              <a:buClr>
                <a:srgbClr val="95B6D2"/>
              </a:buClr>
              <a:buSzPct val="110000"/>
              <a:buNone/>
            </a:pPr>
            <a:endParaRPr lang="en-US" sz="2000" dirty="0">
              <a:latin typeface="Garamond" panose="02020404030301010803" pitchFamily="18" charset="0"/>
              <a:cs typeface="Calibri" panose="020F0502020204030204" pitchFamily="34" charset="0"/>
            </a:endParaRPr>
          </a:p>
          <a:p>
            <a:pPr marL="274320" lvl="0" algn="just">
              <a:lnSpc>
                <a:spcPct val="100000"/>
              </a:lnSpc>
              <a:spcBef>
                <a:spcPct val="20000"/>
              </a:spcBef>
              <a:buClr>
                <a:srgbClr val="95B6D2"/>
              </a:buClr>
              <a:buSzPct val="110000"/>
              <a:buFont typeface="Wingdings" charset="2"/>
              <a:buChar char="§"/>
            </a:pPr>
            <a:r>
              <a:rPr lang="en-US" sz="2000" b="1" u="sng" dirty="0">
                <a:latin typeface="Garamond" panose="02020404030301010803" pitchFamily="18" charset="0"/>
                <a:cs typeface="Calibri" panose="020F0502020204030204" pitchFamily="34" charset="0"/>
              </a:rPr>
              <a:t>Jennifer Woods</a:t>
            </a:r>
            <a:r>
              <a:rPr lang="en-US" sz="2000" dirty="0">
                <a:latin typeface="Garamond" panose="02020404030301010803" pitchFamily="18" charset="0"/>
                <a:cs typeface="Calibri" panose="020F0502020204030204" pitchFamily="34" charset="0"/>
              </a:rPr>
              <a:t>, Dispute Resolution Coordinator: (303) 866-6889</a:t>
            </a:r>
          </a:p>
          <a:p>
            <a:pPr marL="365125" lvl="1" indent="0" algn="just">
              <a:lnSpc>
                <a:spcPct val="100000"/>
              </a:lnSpc>
              <a:spcBef>
                <a:spcPct val="20000"/>
              </a:spcBef>
              <a:buClr>
                <a:srgbClr val="ABC178"/>
              </a:buClr>
              <a:buSzPct val="110000"/>
              <a:buNone/>
            </a:pPr>
            <a:endParaRPr lang="en-US" sz="600" u="sng" dirty="0">
              <a:latin typeface="Garamond" panose="02020404030301010803" pitchFamily="18" charset="0"/>
              <a:cs typeface="Calibri" panose="020F0502020204030204" pitchFamily="34" charset="0"/>
            </a:endParaRPr>
          </a:p>
          <a:p>
            <a:pPr marL="631825" lvl="1" indent="-266700" algn="just">
              <a:lnSpc>
                <a:spcPct val="100000"/>
              </a:lnSpc>
              <a:spcBef>
                <a:spcPct val="20000"/>
              </a:spcBef>
              <a:buClr>
                <a:srgbClr val="ABC178"/>
              </a:buClr>
              <a:buSzPct val="110000"/>
              <a:buFont typeface="Wingdings" charset="2"/>
              <a:buChar char="§"/>
            </a:pPr>
            <a:r>
              <a:rPr lang="en-US" sz="1800" dirty="0">
                <a:latin typeface="Garamond" panose="02020404030301010803" pitchFamily="18" charset="0"/>
                <a:cs typeface="Calibri" panose="020F0502020204030204" pitchFamily="34" charset="0"/>
              </a:rPr>
              <a:t>Mediation and Due Process </a:t>
            </a:r>
          </a:p>
          <a:p>
            <a:pPr marL="365125" lvl="1" indent="0" algn="just">
              <a:lnSpc>
                <a:spcPct val="100000"/>
              </a:lnSpc>
              <a:spcBef>
                <a:spcPct val="20000"/>
              </a:spcBef>
              <a:buClr>
                <a:srgbClr val="ABC178"/>
              </a:buClr>
              <a:buSzPct val="110000"/>
              <a:buNone/>
            </a:pPr>
            <a:endParaRPr lang="en-US" sz="2000" u="sng" dirty="0">
              <a:latin typeface="Garamond" panose="02020404030301010803" pitchFamily="18" charset="0"/>
              <a:cs typeface="Calibri" panose="020F0502020204030204" pitchFamily="34" charset="0"/>
            </a:endParaRPr>
          </a:p>
          <a:p>
            <a:pPr marL="274320" lvl="0" algn="just">
              <a:lnSpc>
                <a:spcPct val="100000"/>
              </a:lnSpc>
              <a:spcBef>
                <a:spcPct val="20000"/>
              </a:spcBef>
              <a:buClr>
                <a:srgbClr val="95B6D2"/>
              </a:buClr>
              <a:buSzPct val="110000"/>
              <a:buFont typeface="Wingdings" charset="2"/>
              <a:buChar char="§"/>
            </a:pPr>
            <a:r>
              <a:rPr lang="en-US" sz="2000" b="1" u="sng" dirty="0">
                <a:latin typeface="Garamond" panose="02020404030301010803" pitchFamily="18" charset="0"/>
                <a:cs typeface="Calibri" panose="020F0502020204030204" pitchFamily="34" charset="0"/>
              </a:rPr>
              <a:t>CiCi Lyman</a:t>
            </a:r>
            <a:r>
              <a:rPr lang="en-US" sz="2000" dirty="0">
                <a:latin typeface="Garamond" panose="02020404030301010803" pitchFamily="18" charset="0"/>
                <a:cs typeface="Calibri" panose="020F0502020204030204" pitchFamily="34" charset="0"/>
              </a:rPr>
              <a:t>, Dispute Resolution Program Support: (303) 866-4797</a:t>
            </a:r>
          </a:p>
          <a:p>
            <a:pPr marL="45720" lvl="0" indent="0" algn="just">
              <a:lnSpc>
                <a:spcPct val="100000"/>
              </a:lnSpc>
              <a:spcBef>
                <a:spcPct val="20000"/>
              </a:spcBef>
              <a:buClr>
                <a:srgbClr val="95B6D2"/>
              </a:buClr>
              <a:buSzPct val="110000"/>
              <a:buNone/>
            </a:pPr>
            <a:endParaRPr lang="en-US" sz="2000" dirty="0">
              <a:latin typeface="Garamond" panose="02020404030301010803" pitchFamily="18" charset="0"/>
              <a:cs typeface="Calibri" panose="020F0502020204030204" pitchFamily="34" charset="0"/>
            </a:endParaRPr>
          </a:p>
          <a:p>
            <a:pPr marL="274320" lvl="0" algn="just">
              <a:lnSpc>
                <a:spcPct val="100000"/>
              </a:lnSpc>
              <a:spcBef>
                <a:spcPct val="20000"/>
              </a:spcBef>
              <a:buClr>
                <a:srgbClr val="95B6D2"/>
              </a:buClr>
              <a:buSzPct val="110000"/>
              <a:buFont typeface="Wingdings" charset="2"/>
              <a:buChar char="§"/>
            </a:pPr>
            <a:r>
              <a:rPr lang="en-US" sz="2000" b="1" u="sng" dirty="0">
                <a:latin typeface="Garamond" panose="02020404030301010803" pitchFamily="18" charset="0"/>
                <a:cs typeface="Calibri" panose="020F0502020204030204" pitchFamily="34" charset="0"/>
              </a:rPr>
              <a:t>Mary </a:t>
            </a:r>
            <a:r>
              <a:rPr lang="en-US" sz="2000" b="1" u="sng">
                <a:latin typeface="Garamond" panose="02020404030301010803" pitchFamily="18" charset="0"/>
                <a:cs typeface="Calibri" panose="020F0502020204030204" pitchFamily="34" charset="0"/>
              </a:rPr>
              <a:t>Anne Fleury</a:t>
            </a:r>
            <a:r>
              <a:rPr lang="en-US" sz="2000" dirty="0">
                <a:latin typeface="Garamond" panose="02020404030301010803" pitchFamily="18" charset="0"/>
                <a:cs typeface="Calibri" panose="020F0502020204030204" pitchFamily="34" charset="0"/>
              </a:rPr>
              <a:t>, Alternative Dispute Resolution Specialist: (303) 866-6649</a:t>
            </a:r>
          </a:p>
          <a:p>
            <a:pPr marL="365125" lvl="1" indent="0" algn="just">
              <a:lnSpc>
                <a:spcPct val="100000"/>
              </a:lnSpc>
              <a:spcBef>
                <a:spcPct val="20000"/>
              </a:spcBef>
              <a:buClr>
                <a:srgbClr val="ABC178"/>
              </a:buClr>
              <a:buSzPct val="110000"/>
              <a:buNone/>
            </a:pPr>
            <a:endParaRPr lang="en-US" sz="600" dirty="0">
              <a:latin typeface="Garamond" panose="02020404030301010803" pitchFamily="18" charset="0"/>
              <a:cs typeface="Calibri" panose="020F0502020204030204" pitchFamily="34" charset="0"/>
            </a:endParaRPr>
          </a:p>
          <a:p>
            <a:pPr marL="631825" lvl="1" indent="-266700" algn="just">
              <a:lnSpc>
                <a:spcPct val="100000"/>
              </a:lnSpc>
              <a:spcBef>
                <a:spcPct val="20000"/>
              </a:spcBef>
              <a:buClr>
                <a:srgbClr val="ABC178"/>
              </a:buClr>
              <a:buSzPct val="110000"/>
              <a:buFont typeface="Wingdings" charset="2"/>
              <a:buChar char="§"/>
            </a:pPr>
            <a:r>
              <a:rPr lang="en-US" sz="1800" dirty="0">
                <a:latin typeface="Garamond" panose="02020404030301010803" pitchFamily="18" charset="0"/>
                <a:cs typeface="Calibri" panose="020F0502020204030204" pitchFamily="34" charset="0"/>
              </a:rPr>
              <a:t>Facilitated IEP Requests</a:t>
            </a:r>
          </a:p>
          <a:p>
            <a:pPr marL="631825" lvl="1" indent="-266700" algn="just">
              <a:lnSpc>
                <a:spcPct val="100000"/>
              </a:lnSpc>
              <a:spcBef>
                <a:spcPct val="20000"/>
              </a:spcBef>
              <a:buClr>
                <a:srgbClr val="ABC178"/>
              </a:buClr>
              <a:buSzPct val="110000"/>
              <a:buFont typeface="Wingdings" charset="2"/>
              <a:buChar char="§"/>
            </a:pPr>
            <a:r>
              <a:rPr lang="en-US" sz="1800" dirty="0">
                <a:latin typeface="Garamond" panose="02020404030301010803" pitchFamily="18" charset="0"/>
                <a:cs typeface="Calibri" panose="020F0502020204030204" pitchFamily="34" charset="0"/>
              </a:rPr>
              <a:t>Training in facilitation skills and Educational Surrogate Parent Assignments </a:t>
            </a:r>
          </a:p>
          <a:p>
            <a:pPr marL="274320" lvl="0">
              <a:lnSpc>
                <a:spcPct val="100000"/>
              </a:lnSpc>
              <a:spcBef>
                <a:spcPct val="20000"/>
              </a:spcBef>
              <a:buClr>
                <a:srgbClr val="95B6D2"/>
              </a:buClr>
              <a:buSzPct val="110000"/>
              <a:buFont typeface="Wingdings" charset="2"/>
              <a:buChar char="§"/>
            </a:pPr>
            <a:endParaRPr lang="en-US" sz="2000" b="1" u="sng" dirty="0">
              <a:latin typeface="Garamond" panose="02020404030301010803" pitchFamily="18" charset="0"/>
            </a:endParaRPr>
          </a:p>
          <a:p>
            <a:pPr marL="0" indent="0">
              <a:buFont typeface="Arial" panose="020B0604020202020204" pitchFamily="34" charset="0"/>
              <a:buNone/>
            </a:pPr>
            <a:endParaRPr lang="en-US" sz="2000" dirty="0"/>
          </a:p>
        </p:txBody>
      </p:sp>
      <p:sp>
        <p:nvSpPr>
          <p:cNvPr id="8" name="Title 3">
            <a:extLst>
              <a:ext uri="{FF2B5EF4-FFF2-40B4-BE49-F238E27FC236}">
                <a16:creationId xmlns:a16="http://schemas.microsoft.com/office/drawing/2014/main" id="{75F70510-9D83-44A5-B2D9-71F2D4A4F75A}"/>
              </a:ext>
            </a:extLst>
          </p:cNvPr>
          <p:cNvSpPr>
            <a:spLocks noGrp="1"/>
          </p:cNvSpPr>
          <p:nvPr>
            <p:ph type="title"/>
          </p:nvPr>
        </p:nvSpPr>
        <p:spPr>
          <a:xfrm>
            <a:off x="0" y="318782"/>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Staff Contact Information</a:t>
            </a:r>
          </a:p>
        </p:txBody>
      </p:sp>
    </p:spTree>
    <p:custDataLst>
      <p:tags r:id="rId1"/>
    </p:custDataLst>
    <p:extLst>
      <p:ext uri="{BB962C8B-B14F-4D97-AF65-F5344CB8AC3E}">
        <p14:creationId xmlns:p14="http://schemas.microsoft.com/office/powerpoint/2010/main" val="340102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318782"/>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Sources of Conflict in Special Education</a:t>
            </a:r>
          </a:p>
        </p:txBody>
      </p:sp>
      <p:sp>
        <p:nvSpPr>
          <p:cNvPr id="7" name="Slide Number Placeholder 6"/>
          <p:cNvSpPr>
            <a:spLocks noGrp="1"/>
          </p:cNvSpPr>
          <p:nvPr>
            <p:ph type="sldNum" sz="quarter" idx="12"/>
          </p:nvPr>
        </p:nvSpPr>
        <p:spPr/>
        <p:txBody>
          <a:bodyPr/>
          <a:lstStyle/>
          <a:p>
            <a:fld id="{C479D5F6-EDCB-402A-AC08-4943A1820E8F}" type="slidenum">
              <a:rPr lang="en-US" smtClean="0"/>
              <a:pPr/>
              <a:t>3</a:t>
            </a:fld>
            <a:endParaRPr lang="en-US" dirty="0"/>
          </a:p>
        </p:txBody>
      </p:sp>
      <p:grpSp>
        <p:nvGrpSpPr>
          <p:cNvPr id="57" name="Group 56" descr="Graphic of three concentric rings representing Design, Delivery, and Relationship in special education.">
            <a:extLst>
              <a:ext uri="{FF2B5EF4-FFF2-40B4-BE49-F238E27FC236}">
                <a16:creationId xmlns:a16="http://schemas.microsoft.com/office/drawing/2014/main" id="{88CC6D89-7270-4E7A-A412-19C2FB88EF92}"/>
              </a:ext>
            </a:extLst>
          </p:cNvPr>
          <p:cNvGrpSpPr/>
          <p:nvPr/>
        </p:nvGrpSpPr>
        <p:grpSpPr>
          <a:xfrm>
            <a:off x="1173018" y="938200"/>
            <a:ext cx="8232935" cy="5671380"/>
            <a:chOff x="1543158" y="1214938"/>
            <a:chExt cx="7566186" cy="5212080"/>
          </a:xfrm>
        </p:grpSpPr>
        <p:grpSp>
          <p:nvGrpSpPr>
            <p:cNvPr id="16" name="Group 15">
              <a:extLst>
                <a:ext uri="{FF2B5EF4-FFF2-40B4-BE49-F238E27FC236}">
                  <a16:creationId xmlns:a16="http://schemas.microsoft.com/office/drawing/2014/main" id="{4BF10226-A3F5-40A2-84CD-570D0BEE91B7}"/>
                </a:ext>
              </a:extLst>
            </p:cNvPr>
            <p:cNvGrpSpPr>
              <a:grpSpLocks noChangeAspect="1"/>
            </p:cNvGrpSpPr>
            <p:nvPr/>
          </p:nvGrpSpPr>
          <p:grpSpPr>
            <a:xfrm>
              <a:off x="1543158" y="1214938"/>
              <a:ext cx="5329739" cy="5212080"/>
              <a:chOff x="4608301" y="1376705"/>
              <a:chExt cx="2818007" cy="2818007"/>
            </a:xfrm>
            <a:scene3d>
              <a:camera prst="isometricOffAxis2Top">
                <a:rot lat="17931907" lon="3733587" rev="17685596"/>
              </a:camera>
              <a:lightRig rig="threePt" dir="t"/>
            </a:scene3d>
          </p:grpSpPr>
          <p:sp>
            <p:nvSpPr>
              <p:cNvPr id="17" name="Circle: Hollow 16">
                <a:extLst>
                  <a:ext uri="{FF2B5EF4-FFF2-40B4-BE49-F238E27FC236}">
                    <a16:creationId xmlns:a16="http://schemas.microsoft.com/office/drawing/2014/main" id="{77BBE674-56FA-4F76-93D4-104FA97FC41E}"/>
                  </a:ext>
                </a:extLst>
              </p:cNvPr>
              <p:cNvSpPr/>
              <p:nvPr/>
            </p:nvSpPr>
            <p:spPr>
              <a:xfrm>
                <a:off x="4988604" y="1757008"/>
                <a:ext cx="2057400" cy="2057400"/>
              </a:xfrm>
              <a:prstGeom prst="donut">
                <a:avLst>
                  <a:gd name="adj" fmla="val 11497"/>
                </a:avLst>
              </a:prstGeom>
              <a:solidFill>
                <a:schemeClr val="accent5">
                  <a:lumMod val="60000"/>
                  <a:lumOff val="40000"/>
                </a:schemeClr>
              </a:solidFill>
              <a:ln>
                <a:noFill/>
              </a:ln>
              <a:sp3d z="381000" extrusionH="317500"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ircle: Hollow 17">
                <a:extLst>
                  <a:ext uri="{FF2B5EF4-FFF2-40B4-BE49-F238E27FC236}">
                    <a16:creationId xmlns:a16="http://schemas.microsoft.com/office/drawing/2014/main" id="{64A53AF2-EF03-4D3A-9593-CE8911A4E9C4}"/>
                  </a:ext>
                </a:extLst>
              </p:cNvPr>
              <p:cNvSpPr/>
              <p:nvPr/>
            </p:nvSpPr>
            <p:spPr>
              <a:xfrm>
                <a:off x="4608301" y="1376705"/>
                <a:ext cx="2818007" cy="2818007"/>
              </a:xfrm>
              <a:prstGeom prst="donut">
                <a:avLst>
                  <a:gd name="adj" fmla="val 11497"/>
                </a:avLst>
              </a:prstGeom>
              <a:solidFill>
                <a:schemeClr val="accent6">
                  <a:lumMod val="60000"/>
                  <a:lumOff val="40000"/>
                </a:schemeClr>
              </a:solidFill>
              <a:ln>
                <a:noFill/>
              </a:ln>
              <a:sp3d extrusionH="317500"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ircle: Hollow 18">
                <a:extLst>
                  <a:ext uri="{FF2B5EF4-FFF2-40B4-BE49-F238E27FC236}">
                    <a16:creationId xmlns:a16="http://schemas.microsoft.com/office/drawing/2014/main" id="{BD462810-BA5F-4EDD-A3A6-FD2E4D486BFF}"/>
                  </a:ext>
                </a:extLst>
              </p:cNvPr>
              <p:cNvSpPr/>
              <p:nvPr/>
            </p:nvSpPr>
            <p:spPr>
              <a:xfrm>
                <a:off x="5308097" y="2076501"/>
                <a:ext cx="1418415" cy="1418415"/>
              </a:xfrm>
              <a:prstGeom prst="donut">
                <a:avLst>
                  <a:gd name="adj" fmla="val 11497"/>
                </a:avLst>
              </a:prstGeom>
              <a:solidFill>
                <a:schemeClr val="accent4">
                  <a:lumMod val="60000"/>
                  <a:lumOff val="40000"/>
                </a:schemeClr>
              </a:solidFill>
              <a:ln>
                <a:noFill/>
              </a:ln>
              <a:sp3d z="762000" extrusionH="317500"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solidFill>
                    <a:schemeClr val="tx1"/>
                  </a:solidFill>
                </a:endParaRPr>
              </a:p>
            </p:txBody>
          </p:sp>
        </p:grpSp>
        <p:sp>
          <p:nvSpPr>
            <p:cNvPr id="36" name="TextBox 35">
              <a:extLst>
                <a:ext uri="{FF2B5EF4-FFF2-40B4-BE49-F238E27FC236}">
                  <a16:creationId xmlns:a16="http://schemas.microsoft.com/office/drawing/2014/main" id="{C9CC07E8-FC3A-4ED2-BE54-49BA504417D9}"/>
                </a:ext>
              </a:extLst>
            </p:cNvPr>
            <p:cNvSpPr txBox="1"/>
            <p:nvPr/>
          </p:nvSpPr>
          <p:spPr>
            <a:xfrm>
              <a:off x="6851173" y="3543137"/>
              <a:ext cx="2258171" cy="424277"/>
            </a:xfrm>
            <a:prstGeom prst="rect">
              <a:avLst/>
            </a:prstGeom>
            <a:noFill/>
          </p:spPr>
          <p:txBody>
            <a:bodyPr wrap="square" rtlCol="0">
              <a:spAutoFit/>
            </a:bodyPr>
            <a:lstStyle/>
            <a:p>
              <a:r>
                <a:rPr lang="en-US" sz="2400" b="1" dirty="0">
                  <a:solidFill>
                    <a:srgbClr val="71AE48"/>
                  </a:solidFill>
                  <a:latin typeface="Garamond" panose="02020404030301010803" pitchFamily="18" charset="0"/>
                </a:rPr>
                <a:t>Relationship</a:t>
              </a:r>
            </a:p>
          </p:txBody>
        </p:sp>
        <p:sp>
          <p:nvSpPr>
            <p:cNvPr id="38" name="TextBox 37">
              <a:extLst>
                <a:ext uri="{FF2B5EF4-FFF2-40B4-BE49-F238E27FC236}">
                  <a16:creationId xmlns:a16="http://schemas.microsoft.com/office/drawing/2014/main" id="{F54BC13D-CC35-4E75-90FE-6FB862144739}"/>
                </a:ext>
              </a:extLst>
            </p:cNvPr>
            <p:cNvSpPr txBox="1"/>
            <p:nvPr/>
          </p:nvSpPr>
          <p:spPr>
            <a:xfrm>
              <a:off x="5931982" y="2920803"/>
              <a:ext cx="1881828" cy="424277"/>
            </a:xfrm>
            <a:prstGeom prst="rect">
              <a:avLst/>
            </a:prstGeom>
            <a:noFill/>
          </p:spPr>
          <p:txBody>
            <a:bodyPr wrap="square" rtlCol="0">
              <a:spAutoFit/>
            </a:bodyPr>
            <a:lstStyle/>
            <a:p>
              <a:r>
                <a:rPr lang="en-US" sz="2400" b="1" dirty="0">
                  <a:solidFill>
                    <a:srgbClr val="567FCA"/>
                  </a:solidFill>
                  <a:latin typeface="Garamond" panose="02020404030301010803" pitchFamily="18" charset="0"/>
                </a:rPr>
                <a:t>Delivery</a:t>
              </a:r>
            </a:p>
          </p:txBody>
        </p:sp>
        <p:sp>
          <p:nvSpPr>
            <p:cNvPr id="39" name="TextBox 38">
              <a:extLst>
                <a:ext uri="{FF2B5EF4-FFF2-40B4-BE49-F238E27FC236}">
                  <a16:creationId xmlns:a16="http://schemas.microsoft.com/office/drawing/2014/main" id="{889B0A00-7609-44A0-8245-3BE93D923A4B}"/>
                </a:ext>
              </a:extLst>
            </p:cNvPr>
            <p:cNvSpPr txBox="1"/>
            <p:nvPr/>
          </p:nvSpPr>
          <p:spPr>
            <a:xfrm>
              <a:off x="4990646" y="2529302"/>
              <a:ext cx="1721693" cy="461665"/>
            </a:xfrm>
            <a:prstGeom prst="rect">
              <a:avLst/>
            </a:prstGeom>
            <a:noFill/>
          </p:spPr>
          <p:txBody>
            <a:bodyPr wrap="square" rtlCol="0">
              <a:spAutoFit/>
            </a:bodyPr>
            <a:lstStyle/>
            <a:p>
              <a:r>
                <a:rPr lang="en-US" sz="2400" b="1" dirty="0">
                  <a:solidFill>
                    <a:srgbClr val="EAB200"/>
                  </a:solidFill>
                  <a:latin typeface="Garamond" panose="02020404030301010803" pitchFamily="18" charset="0"/>
                </a:rPr>
                <a:t>Design</a:t>
              </a:r>
            </a:p>
          </p:txBody>
        </p:sp>
      </p:grpSp>
    </p:spTree>
    <p:extLst>
      <p:ext uri="{BB962C8B-B14F-4D97-AF65-F5344CB8AC3E}">
        <p14:creationId xmlns:p14="http://schemas.microsoft.com/office/powerpoint/2010/main" val="420690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32C68F4A-6F85-4C56-A309-091CB2B705D4}"/>
              </a:ext>
            </a:extLst>
          </p:cNvPr>
          <p:cNvSpPr>
            <a:spLocks noGrp="1"/>
          </p:cNvSpPr>
          <p:nvPr>
            <p:ph type="title"/>
          </p:nvPr>
        </p:nvSpPr>
        <p:spPr>
          <a:xfrm>
            <a:off x="8389" y="335560"/>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CDE Protocol for Parent Telephone Calls</a:t>
            </a:r>
          </a:p>
        </p:txBody>
      </p:sp>
      <p:sp>
        <p:nvSpPr>
          <p:cNvPr id="5" name="Content Placeholder 2"/>
          <p:cNvSpPr txBox="1">
            <a:spLocks/>
          </p:cNvSpPr>
          <p:nvPr/>
        </p:nvSpPr>
        <p:spPr>
          <a:xfrm>
            <a:off x="135172" y="1551128"/>
            <a:ext cx="8873656" cy="4452507"/>
          </a:xfrm>
          <a:prstGeom prst="rect">
            <a:avLst/>
          </a:prstGeom>
        </p:spPr>
        <p:txBody>
          <a:bodyPr vert="horz" lIns="91440" tIns="45720" rIns="91440" bIns="45720" rtlCol="0">
            <a:norm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282575" marR="0" lvl="0" indent="-238125" algn="just" defTabSz="914400" rtl="0" eaLnBrk="1" fontAlgn="auto" latinLnBrk="0" hangingPunct="1">
              <a:lnSpc>
                <a:spcPct val="100000"/>
              </a:lnSpc>
              <a:spcBef>
                <a:spcPct val="20000"/>
              </a:spcBef>
              <a:spcAft>
                <a:spcPts val="0"/>
              </a:spcAft>
              <a:buClr>
                <a:srgbClr val="95B6D2"/>
              </a:buClr>
              <a:buSzPct val="110000"/>
              <a:buFont typeface="Wingdings" charset="2"/>
              <a:buChar char="§"/>
              <a:tabLst/>
              <a:defRPr/>
            </a:pPr>
            <a:r>
              <a:rPr kumimoji="0" lang="en-US" sz="2400" b="1" i="0" u="none" strike="noStrike" kern="1200" cap="none" spc="150" normalizeH="0" baseline="0" noProof="0" dirty="0">
                <a:ln>
                  <a:noFill/>
                </a:ln>
                <a:solidFill>
                  <a:srgbClr val="8C8C96">
                    <a:lumMod val="50000"/>
                  </a:srgbClr>
                </a:solidFill>
                <a:effectLst/>
                <a:uLnTx/>
                <a:uFillTx/>
                <a:latin typeface="Garamond" panose="02020404030301010803" pitchFamily="18" charset="0"/>
              </a:rPr>
              <a:t>Questions and/or concerns about a student’s special education programming and services:</a:t>
            </a:r>
          </a:p>
          <a:p>
            <a:pPr marL="44450" marR="0" lvl="0" indent="0" algn="just" defTabSz="914400" rtl="0" eaLnBrk="1" fontAlgn="auto" latinLnBrk="0" hangingPunct="1">
              <a:lnSpc>
                <a:spcPct val="100000"/>
              </a:lnSpc>
              <a:spcBef>
                <a:spcPct val="20000"/>
              </a:spcBef>
              <a:spcAft>
                <a:spcPts val="0"/>
              </a:spcAft>
              <a:buClr>
                <a:srgbClr val="95B6D2"/>
              </a:buClr>
              <a:buSzPct val="110000"/>
              <a:buNone/>
              <a:tabLst/>
              <a:defRPr/>
            </a:pPr>
            <a:endParaRPr kumimoji="0" lang="en-US" sz="2400" b="1" i="0" u="none" strike="noStrike" kern="1200" cap="none" spc="150" normalizeH="0" baseline="0" noProof="0" dirty="0">
              <a:ln>
                <a:noFill/>
              </a:ln>
              <a:solidFill>
                <a:srgbClr val="8C8C96">
                  <a:lumMod val="50000"/>
                </a:srgbClr>
              </a:solidFill>
              <a:effectLst/>
              <a:uLnTx/>
              <a:uFillTx/>
              <a:latin typeface="Calibri"/>
              <a:ea typeface="+mn-ea"/>
              <a:cs typeface="+mn-cs"/>
            </a:endParaRPr>
          </a:p>
          <a:p>
            <a:pPr marL="822325" marR="0" lvl="1" indent="-249238" algn="just"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r>
              <a:rPr lang="en-US" sz="2000" dirty="0">
                <a:solidFill>
                  <a:srgbClr val="8C8C96">
                    <a:lumMod val="50000"/>
                  </a:srgbClr>
                </a:solidFill>
                <a:latin typeface="Garamond" panose="02020404030301010803" pitchFamily="18" charset="0"/>
              </a:rPr>
              <a:t>Encourage the</a:t>
            </a:r>
            <a:r>
              <a:rPr kumimoji="0" lang="en-US" sz="2000" b="0" i="0" u="none" strike="noStrike" kern="1200" cap="none" spc="100" normalizeH="0" baseline="0" noProof="0" dirty="0">
                <a:ln>
                  <a:noFill/>
                </a:ln>
                <a:solidFill>
                  <a:srgbClr val="8C8C96">
                    <a:lumMod val="50000"/>
                  </a:srgbClr>
                </a:solidFill>
                <a:effectLst/>
                <a:uLnTx/>
                <a:uFillTx/>
                <a:latin typeface="Garamond" panose="02020404030301010803" pitchFamily="18" charset="0"/>
              </a:rPr>
              <a:t> parent to </a:t>
            </a:r>
            <a:r>
              <a:rPr lang="en-US" sz="2000" dirty="0">
                <a:solidFill>
                  <a:srgbClr val="8C8C96">
                    <a:lumMod val="50000"/>
                  </a:srgbClr>
                </a:solidFill>
                <a:latin typeface="Garamond" panose="02020404030301010803" pitchFamily="18" charset="0"/>
              </a:rPr>
              <a:t>attempt resolving a dispute by first contacting the special education director.</a:t>
            </a:r>
          </a:p>
          <a:p>
            <a:pPr marL="822325" marR="0" lvl="1" indent="-249238" algn="just"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endParaRPr lang="en-US" sz="2000" dirty="0">
              <a:solidFill>
                <a:srgbClr val="8C8C96">
                  <a:lumMod val="50000"/>
                </a:srgbClr>
              </a:solidFill>
              <a:latin typeface="Garamond" panose="02020404030301010803" pitchFamily="18" charset="0"/>
            </a:endParaRPr>
          </a:p>
          <a:p>
            <a:pPr marL="822325" marR="0" lvl="1" indent="-249238" algn="just"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r>
              <a:rPr lang="en-US" sz="2000" dirty="0">
                <a:solidFill>
                  <a:srgbClr val="8C8C96">
                    <a:lumMod val="50000"/>
                  </a:srgbClr>
                </a:solidFill>
                <a:latin typeface="Garamond" panose="02020404030301010803" pitchFamily="18" charset="0"/>
              </a:rPr>
              <a:t>Advise the parent to speak with a teacher and/or request an IEP team meeting.</a:t>
            </a:r>
          </a:p>
          <a:p>
            <a:pPr marL="573087" marR="0" lvl="1" indent="0" algn="just" defTabSz="914400" rtl="0" eaLnBrk="1" fontAlgn="auto" latinLnBrk="0" hangingPunct="1">
              <a:lnSpc>
                <a:spcPct val="100000"/>
              </a:lnSpc>
              <a:spcBef>
                <a:spcPct val="20000"/>
              </a:spcBef>
              <a:spcAft>
                <a:spcPts val="0"/>
              </a:spcAft>
              <a:buClr>
                <a:srgbClr val="ABC178"/>
              </a:buClr>
              <a:buSzPct val="110000"/>
              <a:buNone/>
              <a:tabLst/>
              <a:defRPr/>
            </a:pPr>
            <a:endParaRPr lang="en-US" sz="2000" dirty="0">
              <a:solidFill>
                <a:srgbClr val="8C8C96">
                  <a:lumMod val="50000"/>
                </a:srgbClr>
              </a:solidFill>
              <a:latin typeface="Garamond" panose="02020404030301010803" pitchFamily="18" charset="0"/>
            </a:endParaRPr>
          </a:p>
          <a:p>
            <a:pPr marL="822325" marR="0" lvl="1" indent="-249238" algn="just"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r>
              <a:rPr lang="en-US" sz="2000" dirty="0">
                <a:solidFill>
                  <a:srgbClr val="8C8C96">
                    <a:lumMod val="50000"/>
                  </a:srgbClr>
                </a:solidFill>
                <a:latin typeface="Garamond" panose="02020404030301010803" pitchFamily="18" charset="0"/>
              </a:rPr>
              <a:t>Explain the Facilitated IEP Meeting process and IDEA Dispute Resolution options.</a:t>
            </a:r>
          </a:p>
          <a:p>
            <a:pPr marL="822325" marR="0" lvl="1" indent="-249238"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endParaRPr lang="en-US" sz="2000" dirty="0">
              <a:solidFill>
                <a:srgbClr val="8C8C96">
                  <a:lumMod val="50000"/>
                </a:srgbClr>
              </a:solidFill>
            </a:endParaRPr>
          </a:p>
          <a:p>
            <a:pPr marL="573087" marR="0" lvl="1" indent="0" algn="l" defTabSz="914400" rtl="0" eaLnBrk="1" fontAlgn="auto" latinLnBrk="0" hangingPunct="1">
              <a:lnSpc>
                <a:spcPct val="100000"/>
              </a:lnSpc>
              <a:spcBef>
                <a:spcPct val="20000"/>
              </a:spcBef>
              <a:spcAft>
                <a:spcPts val="0"/>
              </a:spcAft>
              <a:buClr>
                <a:srgbClr val="ABC178"/>
              </a:buClr>
              <a:buSzPct val="110000"/>
              <a:buNone/>
              <a:tabLst/>
              <a:defRPr/>
            </a:pPr>
            <a:endParaRPr lang="en-US" sz="2000" dirty="0">
              <a:solidFill>
                <a:srgbClr val="8C8C96">
                  <a:lumMod val="50000"/>
                </a:srgbClr>
              </a:solidFill>
              <a:latin typeface="Calibri"/>
            </a:endParaRPr>
          </a:p>
          <a:p>
            <a:pPr marL="573087" marR="0" lvl="1" indent="0" algn="l" defTabSz="914400" rtl="0" eaLnBrk="1" fontAlgn="auto" latinLnBrk="0" hangingPunct="1">
              <a:lnSpc>
                <a:spcPct val="100000"/>
              </a:lnSpc>
              <a:spcBef>
                <a:spcPct val="20000"/>
              </a:spcBef>
              <a:spcAft>
                <a:spcPts val="0"/>
              </a:spcAft>
              <a:buClr>
                <a:srgbClr val="ABC178"/>
              </a:buClr>
              <a:buSzPct val="110000"/>
              <a:buNone/>
              <a:tabLst/>
              <a:defRPr/>
            </a:pPr>
            <a:endParaRPr kumimoji="0" lang="en-US" sz="2000" b="0" i="0" u="none" strike="noStrike" kern="1200" cap="none" spc="100" normalizeH="0" baseline="0" noProof="0" dirty="0">
              <a:ln>
                <a:noFill/>
              </a:ln>
              <a:solidFill>
                <a:srgbClr val="8C8C96">
                  <a:lumMod val="50000"/>
                </a:srgbClr>
              </a:solidFill>
              <a:effectLst/>
              <a:uLnTx/>
              <a:uFillTx/>
              <a:latin typeface="Calibri"/>
              <a:ea typeface="+mn-ea"/>
              <a:cs typeface="+mn-cs"/>
            </a:endParaRPr>
          </a:p>
          <a:p>
            <a:pPr marL="573087" marR="0" lvl="1" indent="0" algn="l" defTabSz="914400" rtl="0" eaLnBrk="1" fontAlgn="auto" latinLnBrk="0" hangingPunct="1">
              <a:lnSpc>
                <a:spcPct val="100000"/>
              </a:lnSpc>
              <a:spcBef>
                <a:spcPct val="20000"/>
              </a:spcBef>
              <a:spcAft>
                <a:spcPts val="0"/>
              </a:spcAft>
              <a:buClr>
                <a:srgbClr val="ABC178"/>
              </a:buClr>
              <a:buSzPct val="110000"/>
              <a:buNone/>
              <a:tabLst/>
              <a:defRPr/>
            </a:pPr>
            <a:endParaRPr kumimoji="0" lang="en-US" sz="2000" b="0" i="0" u="none" strike="noStrike" kern="1200" cap="none" spc="100" normalizeH="0" baseline="0" noProof="0" dirty="0">
              <a:ln>
                <a:noFill/>
              </a:ln>
              <a:solidFill>
                <a:srgbClr val="8C8C96">
                  <a:lumMod val="50000"/>
                </a:srgbClr>
              </a:solidFill>
              <a:effectLst/>
              <a:uLnTx/>
              <a:uFillTx/>
              <a:latin typeface="Calibri"/>
              <a:ea typeface="+mn-ea"/>
              <a:cs typeface="+mn-cs"/>
            </a:endParaRPr>
          </a:p>
          <a:p>
            <a:pPr marL="365760" marR="0" lvl="1" indent="0" algn="l" defTabSz="914400" rtl="0" eaLnBrk="1" fontAlgn="auto" latinLnBrk="0" hangingPunct="1">
              <a:lnSpc>
                <a:spcPct val="100000"/>
              </a:lnSpc>
              <a:spcBef>
                <a:spcPct val="20000"/>
              </a:spcBef>
              <a:spcAft>
                <a:spcPts val="0"/>
              </a:spcAft>
              <a:buClr>
                <a:srgbClr val="FAAB67"/>
              </a:buClr>
              <a:buSzPct val="110000"/>
              <a:buFont typeface="Wingdings" charset="2"/>
              <a:buNone/>
              <a:tabLst/>
              <a:defRPr/>
            </a:pPr>
            <a:endParaRPr kumimoji="0" lang="en-US" sz="2200" b="0" i="0" u="none" strike="noStrike" kern="1200" cap="none" spc="100" normalizeH="0" baseline="0" noProof="0" dirty="0">
              <a:ln>
                <a:noFill/>
              </a:ln>
              <a:solidFill>
                <a:srgbClr val="8C8C96">
                  <a:lumMod val="50000"/>
                </a:srgbClr>
              </a:solidFill>
              <a:effectLst/>
              <a:uLnTx/>
              <a:uFillTx/>
              <a:latin typeface="Calibri"/>
              <a:ea typeface="+mn-ea"/>
              <a:cs typeface="+mn-cs"/>
            </a:endParaRPr>
          </a:p>
        </p:txBody>
      </p:sp>
      <p:sp>
        <p:nvSpPr>
          <p:cNvPr id="8" name="Slide Number Placeholder 7">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70415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3C677A1C-CBD0-4538-905C-B1319E89ADD2}"/>
              </a:ext>
            </a:extLst>
          </p:cNvPr>
          <p:cNvSpPr>
            <a:spLocks noGrp="1"/>
          </p:cNvSpPr>
          <p:nvPr>
            <p:ph type="title"/>
          </p:nvPr>
        </p:nvSpPr>
        <p:spPr>
          <a:xfrm>
            <a:off x="0" y="318782"/>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IDEA Dispute Resolution Processes </a:t>
            </a:r>
          </a:p>
        </p:txBody>
      </p:sp>
      <p:graphicFrame>
        <p:nvGraphicFramePr>
          <p:cNvPr id="5" name="Content Placeholder 6" descr="Graphic of three overlapping circles to represent the three IDEA Dispute Resolution Processes: State Complaint, Mediation, and Due Process Complaint."/>
          <p:cNvGraphicFramePr>
            <a:graphicFrameLocks noGrp="1" noChangeAspect="1"/>
          </p:cNvGraphicFramePr>
          <p:nvPr>
            <p:ph idx="1"/>
            <p:extLst>
              <p:ext uri="{D42A27DB-BD31-4B8C-83A1-F6EECF244321}">
                <p14:modId xmlns:p14="http://schemas.microsoft.com/office/powerpoint/2010/main" val="1006615883"/>
              </p:ext>
            </p:extLst>
          </p:nvPr>
        </p:nvGraphicFramePr>
        <p:xfrm>
          <a:off x="96643" y="1283446"/>
          <a:ext cx="8912185" cy="4456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5</a:t>
            </a:fld>
            <a:endParaRPr lang="en-US" dirty="0"/>
          </a:p>
        </p:txBody>
      </p:sp>
      <p:grpSp>
        <p:nvGrpSpPr>
          <p:cNvPr id="22" name="Group 21" descr="Titles for each of the three circles representing the three IDEA Dispute Resolution Processes: State Complaint, Mediation, and Due Process Complaint.&#10;">
            <a:extLst>
              <a:ext uri="{FF2B5EF4-FFF2-40B4-BE49-F238E27FC236}">
                <a16:creationId xmlns:a16="http://schemas.microsoft.com/office/drawing/2014/main" id="{4B41D705-311F-4E2A-826E-82C59F1F4439}"/>
              </a:ext>
            </a:extLst>
          </p:cNvPr>
          <p:cNvGrpSpPr/>
          <p:nvPr/>
        </p:nvGrpSpPr>
        <p:grpSpPr>
          <a:xfrm>
            <a:off x="2282395" y="2214143"/>
            <a:ext cx="5072185" cy="2627321"/>
            <a:chOff x="2177469" y="2144278"/>
            <a:chExt cx="5072185" cy="2627321"/>
          </a:xfrm>
        </p:grpSpPr>
        <p:sp>
          <p:nvSpPr>
            <p:cNvPr id="19" name="TextBox 18">
              <a:extLst>
                <a:ext uri="{FF2B5EF4-FFF2-40B4-BE49-F238E27FC236}">
                  <a16:creationId xmlns:a16="http://schemas.microsoft.com/office/drawing/2014/main" id="{0309091C-15A5-4261-AE9B-D756D4C9A5E8}"/>
                </a:ext>
              </a:extLst>
            </p:cNvPr>
            <p:cNvSpPr txBox="1"/>
            <p:nvPr/>
          </p:nvSpPr>
          <p:spPr>
            <a:xfrm>
              <a:off x="3520997" y="2144278"/>
              <a:ext cx="1928705"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Garamond" panose="02020404030301010803" pitchFamily="18" charset="0"/>
                </a:rPr>
                <a:t>Mediation</a:t>
              </a:r>
            </a:p>
          </p:txBody>
        </p:sp>
        <p:sp>
          <p:nvSpPr>
            <p:cNvPr id="20" name="TextBox 19">
              <a:extLst>
                <a:ext uri="{FF2B5EF4-FFF2-40B4-BE49-F238E27FC236}">
                  <a16:creationId xmlns:a16="http://schemas.microsoft.com/office/drawing/2014/main" id="{AB657574-2239-475F-8CF1-B0A2B3FFB1AA}"/>
                </a:ext>
              </a:extLst>
            </p:cNvPr>
            <p:cNvSpPr txBox="1"/>
            <p:nvPr/>
          </p:nvSpPr>
          <p:spPr>
            <a:xfrm>
              <a:off x="2177469" y="3897057"/>
              <a:ext cx="2072461" cy="830997"/>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Garamond" panose="02020404030301010803" pitchFamily="18" charset="0"/>
                </a:rPr>
                <a:t>State </a:t>
              </a:r>
            </a:p>
            <a:p>
              <a:pPr algn="ctr"/>
              <a:r>
                <a:rPr lang="en-US" sz="2400" b="1" dirty="0">
                  <a:effectLst>
                    <a:outerShdw blurRad="38100" dist="38100" dir="2700000" algn="tl">
                      <a:srgbClr val="000000">
                        <a:alpha val="43137"/>
                      </a:srgbClr>
                    </a:outerShdw>
                  </a:effectLst>
                  <a:latin typeface="Garamond" panose="02020404030301010803" pitchFamily="18" charset="0"/>
                </a:rPr>
                <a:t>Complaint</a:t>
              </a:r>
            </a:p>
          </p:txBody>
        </p:sp>
        <p:sp>
          <p:nvSpPr>
            <p:cNvPr id="21" name="TextBox 20">
              <a:extLst>
                <a:ext uri="{FF2B5EF4-FFF2-40B4-BE49-F238E27FC236}">
                  <a16:creationId xmlns:a16="http://schemas.microsoft.com/office/drawing/2014/main" id="{9620DC28-A462-47C1-8452-00CF2DCBD184}"/>
                </a:ext>
              </a:extLst>
            </p:cNvPr>
            <p:cNvSpPr txBox="1"/>
            <p:nvPr/>
          </p:nvSpPr>
          <p:spPr>
            <a:xfrm>
              <a:off x="4228480" y="3940602"/>
              <a:ext cx="3021174" cy="830997"/>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Garamond" panose="02020404030301010803" pitchFamily="18" charset="0"/>
                </a:rPr>
                <a:t>Due Process Complaint</a:t>
              </a:r>
            </a:p>
          </p:txBody>
        </p:sp>
      </p:grpSp>
      <p:sp>
        <p:nvSpPr>
          <p:cNvPr id="23" name="Rectangle 22">
            <a:extLst>
              <a:ext uri="{FF2B5EF4-FFF2-40B4-BE49-F238E27FC236}">
                <a16:creationId xmlns:a16="http://schemas.microsoft.com/office/drawing/2014/main" id="{8EDF6D79-9D8F-42E9-8DD9-85153DFE1F68}"/>
              </a:ext>
            </a:extLst>
          </p:cNvPr>
          <p:cNvSpPr/>
          <p:nvPr/>
        </p:nvSpPr>
        <p:spPr>
          <a:xfrm>
            <a:off x="1251771" y="5892887"/>
            <a:ext cx="6574853" cy="646331"/>
          </a:xfrm>
          <a:prstGeom prst="rect">
            <a:avLst/>
          </a:prstGeom>
          <a:ln>
            <a:noFill/>
          </a:ln>
        </p:spPr>
        <p:txBody>
          <a:bodyPr wrap="square">
            <a:spAutoFit/>
          </a:bodyPr>
          <a:lstStyle/>
          <a:p>
            <a:pPr algn="ctr"/>
            <a:r>
              <a:rPr lang="en-US" dirty="0">
                <a:latin typeface="Garamond" panose="02020404030301010803" pitchFamily="18" charset="0"/>
              </a:rPr>
              <a:t>These three processes are free. However, parties are responsible for costs incurred to produce evidence or obtain legal counsel.</a:t>
            </a:r>
          </a:p>
        </p:txBody>
      </p:sp>
    </p:spTree>
    <p:extLst>
      <p:ext uri="{BB962C8B-B14F-4D97-AF65-F5344CB8AC3E}">
        <p14:creationId xmlns:p14="http://schemas.microsoft.com/office/powerpoint/2010/main" val="226793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F59C9D43-20D3-4D84-A4C0-634882D53CF8}"/>
              </a:ext>
            </a:extLst>
          </p:cNvPr>
          <p:cNvSpPr>
            <a:spLocks noGrp="1"/>
          </p:cNvSpPr>
          <p:nvPr>
            <p:ph type="title"/>
          </p:nvPr>
        </p:nvSpPr>
        <p:spPr>
          <a:xfrm>
            <a:off x="0" y="318782"/>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Mediation: An Overview</a:t>
            </a:r>
          </a:p>
        </p:txBody>
      </p:sp>
      <p:sp>
        <p:nvSpPr>
          <p:cNvPr id="12" name="Content Placeholder 2">
            <a:extLst>
              <a:ext uri="{FF2B5EF4-FFF2-40B4-BE49-F238E27FC236}">
                <a16:creationId xmlns:a16="http://schemas.microsoft.com/office/drawing/2014/main" id="{97109238-2F41-440A-B5D9-5A32B6A15F8B}"/>
              </a:ext>
            </a:extLst>
          </p:cNvPr>
          <p:cNvSpPr txBox="1">
            <a:spLocks/>
          </p:cNvSpPr>
          <p:nvPr/>
        </p:nvSpPr>
        <p:spPr>
          <a:xfrm>
            <a:off x="113212" y="1429292"/>
            <a:ext cx="8847908" cy="4640674"/>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lnSpc>
                <a:spcPct val="90000"/>
              </a:lnSpc>
              <a:spcBef>
                <a:spcPct val="20000"/>
              </a:spcBef>
              <a:buClr>
                <a:schemeClr val="accent1"/>
              </a:buClr>
              <a:buSzPct val="110000"/>
              <a:buFont typeface="Wingdings" charset="2"/>
              <a:buChar char="§"/>
              <a:defRPr sz="2400" b="1" kern="1200" spc="0" baseline="0">
                <a:solidFill>
                  <a:schemeClr val="accent6">
                    <a:lumMod val="50000"/>
                  </a:schemeClr>
                </a:solidFill>
                <a:latin typeface="+mn-lt"/>
                <a:ea typeface="+mn-ea"/>
                <a:cs typeface="+mn-cs"/>
              </a:defRPr>
            </a:lvl1pPr>
            <a:lvl2pPr marL="548640" indent="-182880" algn="l" defTabSz="914400" rtl="0" eaLnBrk="1" latinLnBrk="0" hangingPunct="1">
              <a:lnSpc>
                <a:spcPct val="90000"/>
              </a:lnSpc>
              <a:spcBef>
                <a:spcPct val="20000"/>
              </a:spcBef>
              <a:buClr>
                <a:schemeClr val="accent2"/>
              </a:buClr>
              <a:buSzPct val="110000"/>
              <a:buFont typeface="Wingdings" charset="2"/>
              <a:buChar char="§"/>
              <a:defRPr sz="2200" kern="1200" spc="0" baseline="0">
                <a:solidFill>
                  <a:schemeClr val="accent6">
                    <a:lumMod val="50000"/>
                  </a:schemeClr>
                </a:solidFill>
                <a:latin typeface="+mn-lt"/>
                <a:ea typeface="+mn-ea"/>
                <a:cs typeface="+mn-cs"/>
              </a:defRPr>
            </a:lvl2pPr>
            <a:lvl3pPr marL="822960" indent="-182880" algn="l" defTabSz="914400" rtl="0" eaLnBrk="1" latinLnBrk="0" hangingPunct="1">
              <a:lnSpc>
                <a:spcPct val="90000"/>
              </a:lnSpc>
              <a:spcBef>
                <a:spcPct val="20000"/>
              </a:spcBef>
              <a:buClr>
                <a:schemeClr val="accent3"/>
              </a:buClr>
              <a:buSzPct val="110000"/>
              <a:buFont typeface="Wingdings" charset="2"/>
              <a:buChar char="§"/>
              <a:defRPr sz="2000" kern="1200" spc="0" baseline="0">
                <a:solidFill>
                  <a:schemeClr val="accent6">
                    <a:lumMod val="50000"/>
                  </a:schemeClr>
                </a:solidFill>
                <a:latin typeface="+mn-lt"/>
                <a:ea typeface="+mn-ea"/>
                <a:cs typeface="+mn-cs"/>
              </a:defRPr>
            </a:lvl3pPr>
            <a:lvl4pPr marL="1097280" indent="-182880" algn="l" defTabSz="914400" rtl="0" eaLnBrk="1" latinLnBrk="0" hangingPunct="1">
              <a:lnSpc>
                <a:spcPct val="90000"/>
              </a:lnSpc>
              <a:spcBef>
                <a:spcPct val="20000"/>
              </a:spcBef>
              <a:buClr>
                <a:schemeClr val="accent4"/>
              </a:buClr>
              <a:buSzPct val="110000"/>
              <a:buFont typeface="Wingdings" charset="2"/>
              <a:buChar char="§"/>
              <a:defRPr sz="1800" kern="1200" spc="0">
                <a:solidFill>
                  <a:schemeClr val="accent6">
                    <a:lumMod val="50000"/>
                  </a:schemeClr>
                </a:solidFill>
                <a:latin typeface="+mn-lt"/>
                <a:ea typeface="+mn-ea"/>
                <a:cs typeface="+mn-cs"/>
              </a:defRPr>
            </a:lvl4pPr>
            <a:lvl5pPr marL="1280160" indent="-182880" algn="l" defTabSz="914400" rtl="0" eaLnBrk="1" latinLnBrk="0" hangingPunct="1">
              <a:lnSpc>
                <a:spcPct val="90000"/>
              </a:lnSpc>
              <a:spcBef>
                <a:spcPct val="20000"/>
              </a:spcBef>
              <a:buClr>
                <a:schemeClr val="accent6"/>
              </a:buClr>
              <a:buSzPct val="110000"/>
              <a:buFont typeface="Wingdings" charset="2"/>
              <a:buChar char="§"/>
              <a:defRPr sz="1600" kern="1200" spc="0" baseline="0">
                <a:solidFill>
                  <a:schemeClr val="accent6">
                    <a:lumMod val="50000"/>
                  </a:schemeClr>
                </a:solidFill>
                <a:latin typeface="+mn-lt"/>
                <a:ea typeface="+mn-ea"/>
                <a:cs typeface="+mn-cs"/>
              </a:defRPr>
            </a:lvl5pPr>
            <a:lvl6pPr marL="1554480" indent="-182880" algn="l" defTabSz="914400" rtl="0" eaLnBrk="1" latinLnBrk="0" hangingPunct="1">
              <a:lnSpc>
                <a:spcPct val="90000"/>
              </a:lnSpc>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lnSpc>
                <a:spcPct val="90000"/>
              </a:lnSpc>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lnSpc>
                <a:spcPct val="90000"/>
              </a:lnSpc>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lnSpc>
                <a:spcPct val="90000"/>
              </a:lnSpc>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nSpc>
                <a:spcPct val="100000"/>
              </a:lnSpc>
              <a:buClr>
                <a:srgbClr val="95B6D2"/>
              </a:buClr>
              <a:defRPr/>
            </a:pPr>
            <a:endParaRPr lang="en-US" dirty="0">
              <a:solidFill>
                <a:srgbClr val="8C8C96">
                  <a:lumMod val="50000"/>
                </a:srgbClr>
              </a:solidFill>
              <a:latin typeface="Calibri"/>
            </a:endParaRPr>
          </a:p>
          <a:p>
            <a:pPr algn="just">
              <a:lnSpc>
                <a:spcPct val="100000"/>
              </a:lnSpc>
              <a:buClr>
                <a:srgbClr val="95B6D2"/>
              </a:buClr>
              <a:defRPr/>
            </a:pPr>
            <a:r>
              <a:rPr lang="en-US" u="sng" dirty="0">
                <a:solidFill>
                  <a:schemeClr val="tx1"/>
                </a:solidFill>
                <a:latin typeface="Garamond" panose="02020404030301010803" pitchFamily="18" charset="0"/>
              </a:rPr>
              <a:t>Regulations and Rules</a:t>
            </a:r>
            <a:r>
              <a:rPr lang="en-US" b="0" dirty="0">
                <a:solidFill>
                  <a:schemeClr val="tx1"/>
                </a:solidFill>
                <a:latin typeface="Garamond" panose="02020404030301010803" pitchFamily="18" charset="0"/>
              </a:rPr>
              <a:t>: 34 C.F.R. § 300.506 and ECEA Rule 6.02(6)</a:t>
            </a:r>
          </a:p>
          <a:p>
            <a:pPr marL="45720" indent="0" algn="just">
              <a:lnSpc>
                <a:spcPct val="100000"/>
              </a:lnSpc>
              <a:buClr>
                <a:srgbClr val="95B6D2"/>
              </a:buClr>
              <a:buNone/>
              <a:defRPr/>
            </a:pPr>
            <a:endParaRPr lang="en-US" b="0" dirty="0">
              <a:solidFill>
                <a:schemeClr val="tx1"/>
              </a:solidFill>
              <a:latin typeface="Garamond" panose="02020404030301010803" pitchFamily="18" charset="0"/>
            </a:endParaRPr>
          </a:p>
          <a:p>
            <a:pPr algn="just">
              <a:lnSpc>
                <a:spcPct val="100000"/>
              </a:lnSpc>
              <a:buClr>
                <a:srgbClr val="95B6D2"/>
              </a:buClr>
              <a:defRPr/>
            </a:pPr>
            <a:r>
              <a:rPr lang="en-US" u="sng" dirty="0">
                <a:solidFill>
                  <a:schemeClr val="tx1"/>
                </a:solidFill>
                <a:latin typeface="Garamond" panose="02020404030301010803" pitchFamily="18" charset="0"/>
              </a:rPr>
              <a:t>Mediation</a:t>
            </a:r>
            <a:r>
              <a:rPr lang="en-US" b="0" dirty="0">
                <a:solidFill>
                  <a:schemeClr val="tx1"/>
                </a:solidFill>
                <a:latin typeface="Garamond" panose="02020404030301010803" pitchFamily="18" charset="0"/>
              </a:rPr>
              <a:t>: a problem-solving process facilitated by a neutral mediator that requires the parties to work together toward a mutually agreeable solution. </a:t>
            </a:r>
          </a:p>
          <a:p>
            <a:pPr marL="45720" indent="0" algn="just">
              <a:lnSpc>
                <a:spcPct val="100000"/>
              </a:lnSpc>
              <a:buClr>
                <a:srgbClr val="95B6D2"/>
              </a:buClr>
              <a:buNone/>
              <a:defRPr/>
            </a:pPr>
            <a:endParaRPr lang="en-US" b="0" dirty="0">
              <a:solidFill>
                <a:schemeClr val="tx1"/>
              </a:solidFill>
              <a:latin typeface="Garamond" panose="02020404030301010803" pitchFamily="18" charset="0"/>
            </a:endParaRPr>
          </a:p>
          <a:p>
            <a:pPr algn="just">
              <a:lnSpc>
                <a:spcPct val="100000"/>
              </a:lnSpc>
              <a:buClr>
                <a:srgbClr val="95B6D2"/>
              </a:buClr>
              <a:defRPr/>
            </a:pPr>
            <a:r>
              <a:rPr lang="en-US" u="sng" dirty="0">
                <a:solidFill>
                  <a:schemeClr val="tx1"/>
                </a:solidFill>
                <a:latin typeface="Garamond" panose="02020404030301010803" pitchFamily="18" charset="0"/>
              </a:rPr>
              <a:t>Scope</a:t>
            </a:r>
            <a:r>
              <a:rPr lang="en-US" b="0" dirty="0">
                <a:solidFill>
                  <a:schemeClr val="tx1"/>
                </a:solidFill>
                <a:latin typeface="Garamond" panose="02020404030301010803" pitchFamily="18" charset="0"/>
              </a:rPr>
              <a:t>: can be used to resolve any current dispute under Part B of IDEA.</a:t>
            </a:r>
          </a:p>
          <a:p>
            <a:pPr marL="45720" indent="0" algn="just">
              <a:lnSpc>
                <a:spcPct val="100000"/>
              </a:lnSpc>
              <a:buClr>
                <a:srgbClr val="95B6D2"/>
              </a:buClr>
              <a:buNone/>
              <a:defRPr/>
            </a:pPr>
            <a:endParaRPr lang="en-US" b="0" dirty="0">
              <a:solidFill>
                <a:schemeClr val="tx1"/>
              </a:solidFill>
              <a:latin typeface="Garamond" panose="02020404030301010803" pitchFamily="18" charset="0"/>
            </a:endParaRPr>
          </a:p>
          <a:p>
            <a:pPr algn="just">
              <a:lnSpc>
                <a:spcPct val="100000"/>
              </a:lnSpc>
              <a:buClr>
                <a:srgbClr val="95B6D2"/>
              </a:buClr>
              <a:defRPr/>
            </a:pPr>
            <a:r>
              <a:rPr lang="en-US" u="sng" dirty="0">
                <a:solidFill>
                  <a:schemeClr val="tx1"/>
                </a:solidFill>
                <a:latin typeface="Garamond" panose="02020404030301010803" pitchFamily="18" charset="0"/>
              </a:rPr>
              <a:t>Availability</a:t>
            </a:r>
            <a:r>
              <a:rPr lang="en-US" b="0" dirty="0">
                <a:solidFill>
                  <a:schemeClr val="tx1"/>
                </a:solidFill>
                <a:latin typeface="Garamond" panose="02020404030301010803" pitchFamily="18" charset="0"/>
              </a:rPr>
              <a:t>: in Colorado, only a parent or public agency may request mediation.</a:t>
            </a:r>
          </a:p>
          <a:p>
            <a:pPr marL="45720" indent="0" algn="just">
              <a:lnSpc>
                <a:spcPct val="100000"/>
              </a:lnSpc>
              <a:buClr>
                <a:srgbClr val="95B6D2"/>
              </a:buClr>
              <a:buNone/>
              <a:defRPr/>
            </a:pPr>
            <a:endParaRPr lang="en-US" b="0" dirty="0">
              <a:solidFill>
                <a:schemeClr val="tx1"/>
              </a:solidFill>
              <a:latin typeface="Garamond" panose="02020404030301010803" pitchFamily="18" charset="0"/>
            </a:endParaRPr>
          </a:p>
          <a:p>
            <a:pPr marL="822325" lvl="1" indent="-249238" algn="just">
              <a:lnSpc>
                <a:spcPct val="100000"/>
              </a:lnSpc>
              <a:buClr>
                <a:srgbClr val="ABC178"/>
              </a:buClr>
              <a:defRPr/>
            </a:pPr>
            <a:r>
              <a:rPr lang="en-US" b="0" dirty="0">
                <a:solidFill>
                  <a:schemeClr val="tx1"/>
                </a:solidFill>
                <a:latin typeface="Garamond" panose="02020404030301010803" pitchFamily="18" charset="0"/>
              </a:rPr>
              <a:t>You may request mediation for any IDEA-related concern/dispute at any time.</a:t>
            </a:r>
          </a:p>
          <a:p>
            <a:pPr marL="573087" lvl="1" indent="0" algn="just">
              <a:lnSpc>
                <a:spcPct val="100000"/>
              </a:lnSpc>
              <a:buClr>
                <a:srgbClr val="ABC178"/>
              </a:buClr>
              <a:buNone/>
              <a:defRPr/>
            </a:pPr>
            <a:endParaRPr lang="en-US" b="0" dirty="0">
              <a:solidFill>
                <a:schemeClr val="tx1"/>
              </a:solidFill>
              <a:latin typeface="Garamond" panose="02020404030301010803" pitchFamily="18" charset="0"/>
            </a:endParaRPr>
          </a:p>
          <a:p>
            <a:pPr marL="822325" lvl="1" indent="-249238" algn="just">
              <a:lnSpc>
                <a:spcPct val="100000"/>
              </a:lnSpc>
              <a:buClr>
                <a:srgbClr val="ABC178"/>
              </a:buClr>
              <a:defRPr/>
            </a:pPr>
            <a:r>
              <a:rPr lang="en-US" b="0" dirty="0">
                <a:solidFill>
                  <a:schemeClr val="tx1"/>
                </a:solidFill>
                <a:latin typeface="Garamond" panose="02020404030301010803" pitchFamily="18" charset="0"/>
              </a:rPr>
              <a:t>Do not wait for things to get worse or for the parent to file a complaint.</a:t>
            </a:r>
          </a:p>
          <a:p>
            <a:pPr marL="45720" indent="0">
              <a:lnSpc>
                <a:spcPct val="100000"/>
              </a:lnSpc>
              <a:buClr>
                <a:srgbClr val="95B6D2"/>
              </a:buClr>
              <a:buNone/>
              <a:defRPr/>
            </a:pPr>
            <a:endParaRPr lang="en-US" b="0" dirty="0">
              <a:solidFill>
                <a:schemeClr val="tx1"/>
              </a:solidFill>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125071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8F2F090-734D-4565-B6DA-64D1C7D2E76E}"/>
              </a:ext>
            </a:extLst>
          </p:cNvPr>
          <p:cNvSpPr>
            <a:spLocks noGrp="1"/>
          </p:cNvSpPr>
          <p:nvPr>
            <p:ph type="title"/>
          </p:nvPr>
        </p:nvSpPr>
        <p:spPr>
          <a:xfrm>
            <a:off x="0" y="318782"/>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Mediation: Key Features</a:t>
            </a:r>
          </a:p>
        </p:txBody>
      </p:sp>
      <p:sp>
        <p:nvSpPr>
          <p:cNvPr id="10" name="Content Placeholder 1">
            <a:extLst>
              <a:ext uri="{FF2B5EF4-FFF2-40B4-BE49-F238E27FC236}">
                <a16:creationId xmlns:a16="http://schemas.microsoft.com/office/drawing/2014/main" id="{7BC78645-E1CB-4A99-A6F8-F934039B5CA7}"/>
              </a:ext>
            </a:extLst>
          </p:cNvPr>
          <p:cNvSpPr>
            <a:spLocks noGrp="1"/>
          </p:cNvSpPr>
          <p:nvPr>
            <p:ph idx="1"/>
          </p:nvPr>
        </p:nvSpPr>
        <p:spPr>
          <a:xfrm>
            <a:off x="223071" y="1463040"/>
            <a:ext cx="8729340" cy="4963978"/>
          </a:xfrm>
        </p:spPr>
        <p:txBody>
          <a:bodyPr>
            <a:normAutofit/>
          </a:bodyPr>
          <a:lstStyle/>
          <a:p>
            <a:pPr algn="just">
              <a:lnSpc>
                <a:spcPct val="100000"/>
              </a:lnSpc>
              <a:spcBef>
                <a:spcPts val="0"/>
              </a:spcBef>
              <a:buClr>
                <a:srgbClr val="95B6D2"/>
              </a:buClr>
              <a:buFont typeface="Wingdings" panose="05000000000000000000" pitchFamily="2" charset="2"/>
              <a:buChar char="§"/>
              <a:defRPr/>
            </a:pPr>
            <a:r>
              <a:rPr lang="en-US" b="1" u="sng" dirty="0">
                <a:latin typeface="Garamond" panose="02020404030301010803" pitchFamily="18" charset="0"/>
              </a:rPr>
              <a:t>Mediators</a:t>
            </a:r>
            <a:r>
              <a:rPr lang="en-US" dirty="0">
                <a:latin typeface="Garamond" panose="02020404030301010803" pitchFamily="18" charset="0"/>
              </a:rPr>
              <a:t>: CDE currently uses impartial, independent contractors.</a:t>
            </a:r>
          </a:p>
          <a:p>
            <a:pPr marL="0" indent="0" algn="just">
              <a:lnSpc>
                <a:spcPct val="100000"/>
              </a:lnSpc>
              <a:spcBef>
                <a:spcPts val="0"/>
              </a:spcBef>
              <a:buClr>
                <a:srgbClr val="95B6D2"/>
              </a:buClr>
              <a:buNone/>
              <a:defRPr/>
            </a:pPr>
            <a:endParaRPr lang="en-US" dirty="0">
              <a:latin typeface="Garamond" panose="02020404030301010803" pitchFamily="18" charset="0"/>
            </a:endParaRPr>
          </a:p>
          <a:p>
            <a:pPr algn="just">
              <a:lnSpc>
                <a:spcPct val="100000"/>
              </a:lnSpc>
              <a:spcBef>
                <a:spcPts val="0"/>
              </a:spcBef>
              <a:buClr>
                <a:srgbClr val="95B6D2"/>
              </a:buClr>
              <a:buFont typeface="Wingdings" panose="05000000000000000000" pitchFamily="2" charset="2"/>
              <a:buChar char="§"/>
              <a:defRPr/>
            </a:pPr>
            <a:r>
              <a:rPr lang="en-US" b="1" u="sng" dirty="0">
                <a:latin typeface="Garamond" panose="02020404030301010803" pitchFamily="18" charset="0"/>
              </a:rPr>
              <a:t>Participation and Cost</a:t>
            </a:r>
            <a:r>
              <a:rPr lang="en-US" dirty="0">
                <a:latin typeface="Garamond" panose="02020404030301010803" pitchFamily="18" charset="0"/>
              </a:rPr>
              <a:t>: voluntary and free to both parties.</a:t>
            </a:r>
          </a:p>
          <a:p>
            <a:pPr marL="0" indent="0" algn="just">
              <a:lnSpc>
                <a:spcPct val="100000"/>
              </a:lnSpc>
              <a:spcBef>
                <a:spcPts val="0"/>
              </a:spcBef>
              <a:buClr>
                <a:srgbClr val="95B6D2"/>
              </a:buClr>
              <a:buNone/>
              <a:defRPr/>
            </a:pPr>
            <a:endParaRPr lang="en-US" dirty="0">
              <a:latin typeface="Garamond" panose="02020404030301010803" pitchFamily="18" charset="0"/>
            </a:endParaRPr>
          </a:p>
          <a:p>
            <a:pPr algn="just">
              <a:lnSpc>
                <a:spcPct val="100000"/>
              </a:lnSpc>
              <a:spcBef>
                <a:spcPts val="0"/>
              </a:spcBef>
              <a:buClr>
                <a:srgbClr val="95B6D2"/>
              </a:buClr>
              <a:buFont typeface="Wingdings" panose="05000000000000000000" pitchFamily="2" charset="2"/>
              <a:buChar char="§"/>
              <a:defRPr/>
            </a:pPr>
            <a:r>
              <a:rPr lang="en-US" b="1" u="sng" dirty="0">
                <a:latin typeface="Garamond" panose="02020404030301010803" pitchFamily="18" charset="0"/>
              </a:rPr>
              <a:t>Confidentiality</a:t>
            </a:r>
            <a:r>
              <a:rPr lang="en-US" dirty="0">
                <a:latin typeface="Garamond" panose="02020404030301010803" pitchFamily="18" charset="0"/>
              </a:rPr>
              <a:t>: discussions during mediation are confidential and may not be used as evidence in a subsequent state or due process complaint.</a:t>
            </a:r>
          </a:p>
          <a:p>
            <a:pPr marL="0" indent="0" algn="just">
              <a:lnSpc>
                <a:spcPct val="100000"/>
              </a:lnSpc>
              <a:spcBef>
                <a:spcPts val="0"/>
              </a:spcBef>
              <a:buClr>
                <a:srgbClr val="95B6D2"/>
              </a:buClr>
              <a:buNone/>
              <a:defRPr/>
            </a:pPr>
            <a:endParaRPr lang="en-US" b="1" u="sng" dirty="0">
              <a:latin typeface="Garamond" panose="02020404030301010803" pitchFamily="18" charset="0"/>
            </a:endParaRPr>
          </a:p>
          <a:p>
            <a:pPr algn="just">
              <a:lnSpc>
                <a:spcPct val="100000"/>
              </a:lnSpc>
              <a:spcBef>
                <a:spcPts val="0"/>
              </a:spcBef>
              <a:buClr>
                <a:srgbClr val="95B6D2"/>
              </a:buClr>
              <a:buFont typeface="Wingdings" panose="05000000000000000000" pitchFamily="2" charset="2"/>
              <a:buChar char="§"/>
              <a:defRPr/>
            </a:pPr>
            <a:r>
              <a:rPr lang="en-US" b="1" u="sng" dirty="0">
                <a:latin typeface="Garamond" panose="02020404030301010803" pitchFamily="18" charset="0"/>
              </a:rPr>
              <a:t>Enforceability</a:t>
            </a:r>
            <a:r>
              <a:rPr lang="en-US" dirty="0">
                <a:latin typeface="Garamond" panose="02020404030301010803" pitchFamily="18" charset="0"/>
              </a:rPr>
              <a:t>: written agreements are enforceable in state or district court.</a:t>
            </a:r>
          </a:p>
          <a:p>
            <a:pPr marL="0" indent="0" algn="just">
              <a:lnSpc>
                <a:spcPct val="100000"/>
              </a:lnSpc>
              <a:spcBef>
                <a:spcPts val="0"/>
              </a:spcBef>
              <a:buClr>
                <a:srgbClr val="95B6D2"/>
              </a:buClr>
              <a:buNone/>
              <a:defRPr/>
            </a:pPr>
            <a:endParaRPr lang="en-US" dirty="0">
              <a:latin typeface="Garamond" panose="02020404030301010803" pitchFamily="18" charset="0"/>
            </a:endParaRPr>
          </a:p>
          <a:p>
            <a:pPr algn="just">
              <a:lnSpc>
                <a:spcPct val="100000"/>
              </a:lnSpc>
              <a:spcBef>
                <a:spcPts val="0"/>
              </a:spcBef>
              <a:buClr>
                <a:srgbClr val="95B6D2"/>
              </a:buClr>
              <a:buFont typeface="Wingdings" panose="05000000000000000000" pitchFamily="2" charset="2"/>
              <a:buChar char="§"/>
              <a:defRPr/>
            </a:pPr>
            <a:r>
              <a:rPr lang="en-US" b="1" u="sng" dirty="0">
                <a:latin typeface="Garamond" panose="02020404030301010803" pitchFamily="18" charset="0"/>
              </a:rPr>
              <a:t>Requesting Mediation</a:t>
            </a:r>
            <a:r>
              <a:rPr lang="en-US" dirty="0">
                <a:latin typeface="Garamond" panose="02020404030301010803" pitchFamily="18" charset="0"/>
              </a:rPr>
              <a:t>: mediation may be requested by contacting CDE’s mediation coordinator at (303) 866-6889 or by faxing a mediation request form to (303) 866-6767.</a:t>
            </a:r>
          </a:p>
          <a:p>
            <a:pPr>
              <a:lnSpc>
                <a:spcPct val="100000"/>
              </a:lnSpc>
              <a:buClr>
                <a:srgbClr val="95B6D2"/>
              </a:buClr>
              <a:buFont typeface="Wingdings" panose="05000000000000000000" pitchFamily="2" charset="2"/>
              <a:buChar char="§"/>
              <a:defRPr/>
            </a:pPr>
            <a:endParaRPr lang="en-US" dirty="0">
              <a:latin typeface="Garamond" panose="02020404030301010803" pitchFamily="18" charset="0"/>
            </a:endParaRPr>
          </a:p>
          <a:p>
            <a:pPr marL="45720" indent="0">
              <a:lnSpc>
                <a:spcPct val="100000"/>
              </a:lnSpc>
              <a:buClr>
                <a:srgbClr val="95B6D2"/>
              </a:buClr>
              <a:buFont typeface="Wingdings" charset="2"/>
              <a:buNone/>
              <a:defRPr/>
            </a:pP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3305058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AE8C3EA-AA2F-4494-86E5-839221A1D3A1}"/>
              </a:ext>
            </a:extLst>
          </p:cNvPr>
          <p:cNvSpPr>
            <a:spLocks noGrp="1"/>
          </p:cNvSpPr>
          <p:nvPr>
            <p:ph type="title"/>
          </p:nvPr>
        </p:nvSpPr>
        <p:spPr>
          <a:xfrm>
            <a:off x="0" y="318782"/>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Mediation: What to Expect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sp>
        <p:nvSpPr>
          <p:cNvPr id="7" name="Content Placeholder 1">
            <a:extLst>
              <a:ext uri="{FF2B5EF4-FFF2-40B4-BE49-F238E27FC236}">
                <a16:creationId xmlns:a16="http://schemas.microsoft.com/office/drawing/2014/main" id="{3846EBDA-0E1A-4556-8C25-18A24318F92C}"/>
              </a:ext>
            </a:extLst>
          </p:cNvPr>
          <p:cNvSpPr>
            <a:spLocks noGrp="1"/>
          </p:cNvSpPr>
          <p:nvPr>
            <p:ph idx="1"/>
          </p:nvPr>
        </p:nvSpPr>
        <p:spPr>
          <a:xfrm>
            <a:off x="223072" y="1367246"/>
            <a:ext cx="8799008" cy="5059772"/>
          </a:xfrm>
        </p:spPr>
        <p:txBody>
          <a:bodyPr>
            <a:noAutofit/>
          </a:bodyPr>
          <a:lstStyle/>
          <a:p>
            <a:pPr marL="274320" lvl="0" algn="just">
              <a:lnSpc>
                <a:spcPct val="100000"/>
              </a:lnSpc>
              <a:spcBef>
                <a:spcPts val="0"/>
              </a:spcBef>
              <a:buClr>
                <a:srgbClr val="95B6D2"/>
              </a:buClr>
              <a:buSzPct val="110000"/>
              <a:buFont typeface="Wingdings" charset="2"/>
              <a:buChar char="§"/>
            </a:pPr>
            <a:r>
              <a:rPr lang="en-US" dirty="0">
                <a:latin typeface="Garamond" panose="02020404030301010803" pitchFamily="18" charset="0"/>
                <a:cs typeface="Calibri" panose="020F0502020204030204" pitchFamily="34" charset="0"/>
              </a:rPr>
              <a:t>(1) CDE will contact both parties to confirm agreement to mediate.</a:t>
            </a:r>
          </a:p>
          <a:p>
            <a:pPr marL="45720" lvl="0" indent="0" algn="just">
              <a:lnSpc>
                <a:spcPct val="100000"/>
              </a:lnSpc>
              <a:spcBef>
                <a:spcPts val="0"/>
              </a:spcBef>
              <a:buClr>
                <a:srgbClr val="95B6D2"/>
              </a:buClr>
              <a:buSzPct val="110000"/>
              <a:buNone/>
            </a:pPr>
            <a:endParaRPr lang="en-US" dirty="0">
              <a:latin typeface="Garamond" panose="02020404030301010803" pitchFamily="18" charset="0"/>
              <a:cs typeface="Calibri" panose="020F0502020204030204" pitchFamily="34" charset="0"/>
            </a:endParaRPr>
          </a:p>
          <a:p>
            <a:pPr marL="274320" lvl="0" algn="just">
              <a:lnSpc>
                <a:spcPct val="100000"/>
              </a:lnSpc>
              <a:spcBef>
                <a:spcPts val="0"/>
              </a:spcBef>
              <a:buClr>
                <a:srgbClr val="95B6D2"/>
              </a:buClr>
              <a:buSzPct val="110000"/>
              <a:buFont typeface="Wingdings" charset="2"/>
              <a:buChar char="§"/>
            </a:pPr>
            <a:r>
              <a:rPr lang="en-US" dirty="0">
                <a:latin typeface="Garamond" panose="02020404030301010803" pitchFamily="18" charset="0"/>
                <a:cs typeface="Calibri" panose="020F0502020204030204" pitchFamily="34" charset="0"/>
              </a:rPr>
              <a:t>(2) Mediator will be assigned on a rotational basis.</a:t>
            </a:r>
          </a:p>
          <a:p>
            <a:pPr marL="274320" lvl="0" algn="just">
              <a:lnSpc>
                <a:spcPct val="100000"/>
              </a:lnSpc>
              <a:spcBef>
                <a:spcPts val="0"/>
              </a:spcBef>
              <a:buClr>
                <a:srgbClr val="95B6D2"/>
              </a:buClr>
              <a:buSzPct val="110000"/>
              <a:buFont typeface="Wingdings" charset="2"/>
              <a:buChar char="§"/>
            </a:pPr>
            <a:endParaRPr lang="en-US" dirty="0">
              <a:latin typeface="Garamond" panose="02020404030301010803" pitchFamily="18" charset="0"/>
              <a:cs typeface="Calibri" panose="020F0502020204030204" pitchFamily="34" charset="0"/>
            </a:endParaRPr>
          </a:p>
          <a:p>
            <a:pPr marL="274320" lvl="0" algn="just">
              <a:lnSpc>
                <a:spcPct val="100000"/>
              </a:lnSpc>
              <a:spcBef>
                <a:spcPts val="0"/>
              </a:spcBef>
              <a:buClr>
                <a:srgbClr val="95B6D2"/>
              </a:buClr>
              <a:buSzPct val="110000"/>
              <a:buFont typeface="Wingdings" charset="2"/>
              <a:buChar char="§"/>
            </a:pPr>
            <a:r>
              <a:rPr lang="en-US" dirty="0">
                <a:latin typeface="Garamond" panose="02020404030301010803" pitchFamily="18" charset="0"/>
                <a:cs typeface="Calibri" panose="020F0502020204030204" pitchFamily="34" charset="0"/>
              </a:rPr>
              <a:t>(3) Assigned mediator will contact parties to schedule mediation and discuss the process.</a:t>
            </a:r>
          </a:p>
          <a:p>
            <a:pPr marL="274320" lvl="0" algn="just">
              <a:lnSpc>
                <a:spcPct val="100000"/>
              </a:lnSpc>
              <a:spcBef>
                <a:spcPts val="0"/>
              </a:spcBef>
              <a:buClr>
                <a:srgbClr val="95B6D2"/>
              </a:buClr>
              <a:buSzPct val="110000"/>
              <a:buFont typeface="Wingdings" charset="2"/>
              <a:buChar char="§"/>
            </a:pPr>
            <a:endParaRPr lang="en-US" sz="1500" b="1" spc="150" dirty="0">
              <a:solidFill>
                <a:srgbClr val="8C8C96">
                  <a:lumMod val="50000"/>
                </a:srgbClr>
              </a:solidFill>
            </a:endParaRPr>
          </a:p>
          <a:p>
            <a:pPr marL="822325" lvl="1" indent="-249238" algn="just">
              <a:lnSpc>
                <a:spcPct val="100000"/>
              </a:lnSpc>
              <a:spcBef>
                <a:spcPts val="0"/>
              </a:spcBef>
              <a:buClr>
                <a:srgbClr val="ABC178"/>
              </a:buClr>
              <a:buSzPct val="110000"/>
              <a:buFont typeface="Wingdings" charset="2"/>
              <a:buChar char="§"/>
              <a:defRPr/>
            </a:pPr>
            <a:r>
              <a:rPr lang="en-US" dirty="0">
                <a:latin typeface="Garamond" panose="02020404030301010803" pitchFamily="18" charset="0"/>
                <a:cs typeface="Calibri" panose="020F0502020204030204" pitchFamily="34" charset="0"/>
              </a:rPr>
              <a:t>Questions about mediation should be addressed with assigned mediator.</a:t>
            </a:r>
          </a:p>
          <a:p>
            <a:pPr marL="274320" lvl="0" algn="just">
              <a:lnSpc>
                <a:spcPct val="100000"/>
              </a:lnSpc>
              <a:spcBef>
                <a:spcPts val="0"/>
              </a:spcBef>
              <a:buClr>
                <a:srgbClr val="95B6D2"/>
              </a:buClr>
              <a:buSzPct val="110000"/>
              <a:buFont typeface="Wingdings" charset="2"/>
              <a:buChar char="§"/>
            </a:pPr>
            <a:endParaRPr lang="en-US" dirty="0">
              <a:latin typeface="Garamond" panose="02020404030301010803" pitchFamily="18" charset="0"/>
              <a:cs typeface="Calibri" panose="020F0502020204030204" pitchFamily="34" charset="0"/>
            </a:endParaRPr>
          </a:p>
          <a:p>
            <a:pPr marL="274320" lvl="0" algn="just">
              <a:lnSpc>
                <a:spcPct val="100000"/>
              </a:lnSpc>
              <a:spcBef>
                <a:spcPts val="0"/>
              </a:spcBef>
              <a:buClr>
                <a:srgbClr val="95B6D2"/>
              </a:buClr>
              <a:buSzPct val="110000"/>
              <a:buFont typeface="Wingdings" charset="2"/>
              <a:buChar char="§"/>
            </a:pPr>
            <a:r>
              <a:rPr lang="en-US" dirty="0">
                <a:latin typeface="Garamond" panose="02020404030301010803" pitchFamily="18" charset="0"/>
                <a:cs typeface="Calibri" panose="020F0502020204030204" pitchFamily="34" charset="0"/>
              </a:rPr>
              <a:t>(4) Mediation Outcomes:</a:t>
            </a:r>
          </a:p>
          <a:p>
            <a:pPr marL="45720" lvl="0" indent="0" algn="just">
              <a:lnSpc>
                <a:spcPct val="100000"/>
              </a:lnSpc>
              <a:spcBef>
                <a:spcPts val="0"/>
              </a:spcBef>
              <a:buClr>
                <a:srgbClr val="95B6D2"/>
              </a:buClr>
              <a:buSzPct val="110000"/>
              <a:buNone/>
            </a:pPr>
            <a:endParaRPr lang="en-US" sz="1500" b="1" spc="150" dirty="0">
              <a:solidFill>
                <a:srgbClr val="8C8C96">
                  <a:lumMod val="50000"/>
                </a:srgbClr>
              </a:solidFill>
            </a:endParaRPr>
          </a:p>
          <a:p>
            <a:pPr marL="822325" lvl="1" indent="-249238" algn="just">
              <a:lnSpc>
                <a:spcPct val="100000"/>
              </a:lnSpc>
              <a:spcBef>
                <a:spcPts val="0"/>
              </a:spcBef>
              <a:buClr>
                <a:srgbClr val="ABC178"/>
              </a:buClr>
              <a:buSzPct val="110000"/>
              <a:buFont typeface="Wingdings" charset="2"/>
              <a:buChar char="§"/>
              <a:defRPr/>
            </a:pPr>
            <a:r>
              <a:rPr lang="en-US" dirty="0">
                <a:latin typeface="Garamond" panose="02020404030301010803" pitchFamily="18" charset="0"/>
                <a:cs typeface="Calibri" panose="020F0502020204030204" pitchFamily="34" charset="0"/>
              </a:rPr>
              <a:t>Impasse</a:t>
            </a:r>
          </a:p>
          <a:p>
            <a:pPr marL="822325" lvl="1" indent="-249238" algn="just">
              <a:lnSpc>
                <a:spcPct val="100000"/>
              </a:lnSpc>
              <a:spcBef>
                <a:spcPts val="0"/>
              </a:spcBef>
              <a:buClr>
                <a:srgbClr val="ABC178"/>
              </a:buClr>
              <a:buSzPct val="110000"/>
              <a:buFont typeface="Wingdings" charset="2"/>
              <a:buChar char="§"/>
              <a:defRPr/>
            </a:pPr>
            <a:r>
              <a:rPr lang="en-US" dirty="0">
                <a:latin typeface="Garamond" panose="02020404030301010803" pitchFamily="18" charset="0"/>
                <a:cs typeface="Calibri" panose="020F0502020204030204" pitchFamily="34" charset="0"/>
              </a:rPr>
              <a:t>Written Agreement</a:t>
            </a:r>
          </a:p>
          <a:p>
            <a:pPr marL="45720" lvl="0" indent="0" algn="just">
              <a:lnSpc>
                <a:spcPct val="100000"/>
              </a:lnSpc>
              <a:spcBef>
                <a:spcPts val="0"/>
              </a:spcBef>
              <a:buClr>
                <a:srgbClr val="95B6D2"/>
              </a:buClr>
              <a:buSzPct val="110000"/>
              <a:buNone/>
            </a:pPr>
            <a:endParaRPr lang="en-US" dirty="0">
              <a:latin typeface="Garamond" panose="02020404030301010803" pitchFamily="18" charset="0"/>
              <a:cs typeface="Calibri" panose="020F0502020204030204" pitchFamily="34" charset="0"/>
            </a:endParaRPr>
          </a:p>
          <a:p>
            <a:pPr marL="274320" lvl="0" algn="just">
              <a:lnSpc>
                <a:spcPct val="100000"/>
              </a:lnSpc>
              <a:spcBef>
                <a:spcPts val="0"/>
              </a:spcBef>
              <a:buClr>
                <a:srgbClr val="95B6D2"/>
              </a:buClr>
              <a:buSzPct val="110000"/>
              <a:buFont typeface="Wingdings" charset="2"/>
              <a:buChar char="§"/>
            </a:pPr>
            <a:r>
              <a:rPr lang="en-US" dirty="0">
                <a:latin typeface="Garamond" panose="02020404030301010803" pitchFamily="18" charset="0"/>
                <a:cs typeface="Calibri" panose="020F0502020204030204" pitchFamily="34" charset="0"/>
              </a:rPr>
              <a:t>(5) Survey/Feedback</a:t>
            </a:r>
          </a:p>
          <a:p>
            <a:endParaRPr lang="en-US" sz="2600" dirty="0">
              <a:latin typeface="Calibri" panose="020F0502020204030204" pitchFamily="34" charset="0"/>
              <a:cs typeface="Calibri" panose="020F0502020204030204" pitchFamily="34" charset="0"/>
            </a:endParaRPr>
          </a:p>
          <a:p>
            <a:pPr lvl="1"/>
            <a:endParaRPr lang="en-US"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3647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846D853F-2728-4DAD-BB37-50455462D9FE}"/>
              </a:ext>
            </a:extLst>
          </p:cNvPr>
          <p:cNvSpPr>
            <a:spLocks noGrp="1"/>
          </p:cNvSpPr>
          <p:nvPr>
            <p:ph type="title"/>
          </p:nvPr>
        </p:nvSpPr>
        <p:spPr>
          <a:xfrm>
            <a:off x="0" y="318782"/>
            <a:ext cx="9144000" cy="528507"/>
          </a:xfrm>
        </p:spPr>
        <p:txBody>
          <a:bodyPr anchor="ctr" anchorCtr="0">
            <a:normAutofit/>
          </a:bodyPr>
          <a:lstStyle/>
          <a:p>
            <a:pPr algn="ctr"/>
            <a:r>
              <a:rPr lang="en-US" b="1" dirty="0">
                <a:solidFill>
                  <a:schemeClr val="tx1"/>
                </a:solidFill>
                <a:effectLst>
                  <a:outerShdw blurRad="38100" dist="38100" dir="2700000" algn="tl">
                    <a:srgbClr val="000000">
                      <a:alpha val="43137"/>
                    </a:srgbClr>
                  </a:outerShdw>
                </a:effectLst>
              </a:rPr>
              <a:t>      Mediation: The Benefits</a:t>
            </a:r>
          </a:p>
        </p:txBody>
      </p:sp>
      <p:sp>
        <p:nvSpPr>
          <p:cNvPr id="8" name="Content Placeholder 1">
            <a:extLst>
              <a:ext uri="{FF2B5EF4-FFF2-40B4-BE49-F238E27FC236}">
                <a16:creationId xmlns:a16="http://schemas.microsoft.com/office/drawing/2014/main" id="{24803FF1-1E4D-4040-B049-FBDB9BF45105}"/>
              </a:ext>
            </a:extLst>
          </p:cNvPr>
          <p:cNvSpPr txBox="1">
            <a:spLocks/>
          </p:cNvSpPr>
          <p:nvPr/>
        </p:nvSpPr>
        <p:spPr>
          <a:xfrm>
            <a:off x="853440" y="1662212"/>
            <a:ext cx="7914523" cy="4168137"/>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algn="just">
              <a:lnSpc>
                <a:spcPct val="100000"/>
              </a:lnSpc>
              <a:spcBef>
                <a:spcPts val="0"/>
              </a:spcBef>
              <a:buClr>
                <a:srgbClr val="95B6D2"/>
              </a:buClr>
              <a:buSzPct val="110000"/>
              <a:buFont typeface="Wingdings" charset="2"/>
              <a:buChar char="§"/>
            </a:pPr>
            <a:r>
              <a:rPr lang="en-US" dirty="0">
                <a:latin typeface="Garamond" panose="02020404030301010803" pitchFamily="18" charset="0"/>
              </a:rPr>
              <a:t>Quick</a:t>
            </a:r>
          </a:p>
          <a:p>
            <a:pPr marL="274320" algn="just">
              <a:lnSpc>
                <a:spcPct val="100000"/>
              </a:lnSpc>
              <a:spcBef>
                <a:spcPts val="0"/>
              </a:spcBef>
              <a:buClr>
                <a:srgbClr val="95B6D2"/>
              </a:buClr>
              <a:buSzPct val="110000"/>
              <a:buFont typeface="Wingdings" charset="2"/>
              <a:buChar char="§"/>
            </a:pPr>
            <a:endParaRPr lang="en-US" dirty="0">
              <a:latin typeface="Garamond" panose="02020404030301010803" pitchFamily="18" charset="0"/>
            </a:endParaRPr>
          </a:p>
          <a:p>
            <a:pPr marL="274320" algn="just">
              <a:lnSpc>
                <a:spcPct val="100000"/>
              </a:lnSpc>
              <a:spcBef>
                <a:spcPts val="0"/>
              </a:spcBef>
              <a:buClr>
                <a:srgbClr val="95B6D2"/>
              </a:buClr>
              <a:buSzPct val="110000"/>
              <a:buFont typeface="Wingdings" charset="2"/>
              <a:buChar char="§"/>
            </a:pPr>
            <a:r>
              <a:rPr lang="en-US" dirty="0">
                <a:latin typeface="Garamond" panose="02020404030301010803" pitchFamily="18" charset="0"/>
              </a:rPr>
              <a:t>Easy</a:t>
            </a:r>
          </a:p>
          <a:p>
            <a:pPr marL="274320" algn="just">
              <a:lnSpc>
                <a:spcPct val="100000"/>
              </a:lnSpc>
              <a:spcBef>
                <a:spcPts val="0"/>
              </a:spcBef>
              <a:buClr>
                <a:srgbClr val="95B6D2"/>
              </a:buClr>
              <a:buSzPct val="110000"/>
              <a:buFont typeface="Wingdings" charset="2"/>
              <a:buChar char="§"/>
            </a:pPr>
            <a:endParaRPr lang="en-US" dirty="0">
              <a:latin typeface="Garamond" panose="02020404030301010803" pitchFamily="18" charset="0"/>
            </a:endParaRPr>
          </a:p>
          <a:p>
            <a:pPr marL="274320" algn="just">
              <a:lnSpc>
                <a:spcPct val="100000"/>
              </a:lnSpc>
              <a:spcBef>
                <a:spcPts val="0"/>
              </a:spcBef>
              <a:buClr>
                <a:srgbClr val="95B6D2"/>
              </a:buClr>
              <a:buSzPct val="110000"/>
              <a:buFont typeface="Wingdings" charset="2"/>
              <a:buChar char="§"/>
            </a:pPr>
            <a:r>
              <a:rPr lang="en-US" dirty="0">
                <a:latin typeface="Garamond" panose="02020404030301010803" pitchFamily="18" charset="0"/>
              </a:rPr>
              <a:t>Lowered financial and emotional costs</a:t>
            </a:r>
          </a:p>
          <a:p>
            <a:pPr marL="274320" algn="just">
              <a:lnSpc>
                <a:spcPct val="100000"/>
              </a:lnSpc>
              <a:spcBef>
                <a:spcPts val="0"/>
              </a:spcBef>
              <a:buClr>
                <a:srgbClr val="95B6D2"/>
              </a:buClr>
              <a:buSzPct val="110000"/>
              <a:buFont typeface="Wingdings" charset="2"/>
              <a:buChar char="§"/>
            </a:pPr>
            <a:endParaRPr lang="en-US" dirty="0">
              <a:latin typeface="Garamond" panose="02020404030301010803" pitchFamily="18" charset="0"/>
            </a:endParaRPr>
          </a:p>
          <a:p>
            <a:pPr marL="274320" algn="just">
              <a:lnSpc>
                <a:spcPct val="100000"/>
              </a:lnSpc>
              <a:spcBef>
                <a:spcPts val="0"/>
              </a:spcBef>
              <a:buClr>
                <a:srgbClr val="95B6D2"/>
              </a:buClr>
              <a:buSzPct val="110000"/>
              <a:buFont typeface="Wingdings" charset="2"/>
              <a:buChar char="§"/>
            </a:pPr>
            <a:r>
              <a:rPr lang="en-US" dirty="0">
                <a:latin typeface="Garamond" panose="02020404030301010803" pitchFamily="18" charset="0"/>
              </a:rPr>
              <a:t>Least adversarial process</a:t>
            </a:r>
          </a:p>
          <a:p>
            <a:pPr marL="548640" lvl="1" indent="-182880" algn="just">
              <a:lnSpc>
                <a:spcPct val="100000"/>
              </a:lnSpc>
              <a:spcBef>
                <a:spcPts val="0"/>
              </a:spcBef>
              <a:buClr>
                <a:srgbClr val="FAAB67"/>
              </a:buClr>
              <a:buSzPct val="110000"/>
              <a:buFont typeface="Wingdings" charset="2"/>
              <a:buChar char="§"/>
            </a:pPr>
            <a:endParaRPr lang="en-US" sz="2400" dirty="0">
              <a:latin typeface="Garamond" panose="02020404030301010803" pitchFamily="18" charset="0"/>
            </a:endParaRPr>
          </a:p>
          <a:p>
            <a:pPr marL="274320" algn="just">
              <a:lnSpc>
                <a:spcPct val="100000"/>
              </a:lnSpc>
              <a:spcBef>
                <a:spcPts val="0"/>
              </a:spcBef>
              <a:buClr>
                <a:srgbClr val="95B6D2"/>
              </a:buClr>
              <a:buSzPct val="110000"/>
              <a:buFont typeface="Wingdings" charset="2"/>
              <a:buChar char="§"/>
            </a:pPr>
            <a:r>
              <a:rPr lang="en-US" dirty="0">
                <a:latin typeface="Garamond" panose="02020404030301010803" pitchFamily="18" charset="0"/>
              </a:rPr>
              <a:t>Broader and more creative</a:t>
            </a:r>
          </a:p>
          <a:p>
            <a:pPr marL="365760" lvl="1" indent="0" algn="just">
              <a:lnSpc>
                <a:spcPct val="100000"/>
              </a:lnSpc>
              <a:spcBef>
                <a:spcPts val="0"/>
              </a:spcBef>
              <a:buClr>
                <a:srgbClr val="FAAB67"/>
              </a:buClr>
              <a:buSzPct val="110000"/>
              <a:buFont typeface="Arial" panose="020B0604020202020204" pitchFamily="34" charset="0"/>
              <a:buNone/>
            </a:pPr>
            <a:endParaRPr lang="en-US" sz="2400" dirty="0">
              <a:latin typeface="Garamond" panose="02020404030301010803" pitchFamily="18" charset="0"/>
            </a:endParaRPr>
          </a:p>
          <a:p>
            <a:pPr marL="274320" algn="just">
              <a:lnSpc>
                <a:spcPct val="100000"/>
              </a:lnSpc>
              <a:spcBef>
                <a:spcPts val="0"/>
              </a:spcBef>
              <a:buClr>
                <a:srgbClr val="95B6D2"/>
              </a:buClr>
              <a:buSzPct val="110000"/>
              <a:buFont typeface="Wingdings" charset="2"/>
              <a:buChar char="§"/>
            </a:pPr>
            <a:r>
              <a:rPr lang="en-US" dirty="0">
                <a:latin typeface="Garamond" panose="02020404030301010803" pitchFamily="18" charset="0"/>
              </a:rPr>
              <a:t>Parties are in control of the process and outcome</a:t>
            </a:r>
          </a:p>
          <a:p>
            <a:pPr marL="548640" lvl="1" indent="-182880">
              <a:lnSpc>
                <a:spcPct val="100000"/>
              </a:lnSpc>
              <a:spcBef>
                <a:spcPct val="20000"/>
              </a:spcBef>
              <a:buClr>
                <a:srgbClr val="FAAB67"/>
              </a:buClr>
              <a:buSzPct val="110000"/>
              <a:buFont typeface="Wingdings" charset="2"/>
              <a:buChar char="§"/>
            </a:pPr>
            <a:endParaRPr lang="en-US" sz="2400" b="1" dirty="0">
              <a:latin typeface="Calibri"/>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2936991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3078</TotalTime>
  <Words>1815</Words>
  <Application>Microsoft Office PowerPoint</Application>
  <PresentationFormat>On-screen Show (4:3)</PresentationFormat>
  <Paragraphs>247</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Garamond</vt:lpstr>
      <vt:lpstr>Museo Slab 500</vt:lpstr>
      <vt:lpstr>Wingdings</vt:lpstr>
      <vt:lpstr>Office Theme</vt:lpstr>
      <vt:lpstr>What Every New Director  Should Know about IDEA  Dispute Resolution </vt:lpstr>
      <vt:lpstr>Welcome (Virtually) to IDEA Dispute Resolution</vt:lpstr>
      <vt:lpstr>      Sources of Conflict in Special Education</vt:lpstr>
      <vt:lpstr>      CDE Protocol for Parent Telephone Calls</vt:lpstr>
      <vt:lpstr>      IDEA Dispute Resolution Processes </vt:lpstr>
      <vt:lpstr>      Mediation: An Overview</vt:lpstr>
      <vt:lpstr>      Mediation: Key Features</vt:lpstr>
      <vt:lpstr>      Mediation: What to Expect</vt:lpstr>
      <vt:lpstr>      Mediation: The Benefits</vt:lpstr>
      <vt:lpstr>      State Complaints: An Overview</vt:lpstr>
      <vt:lpstr>      State Complaints: Timelines/Requirements</vt:lpstr>
      <vt:lpstr>      State Complaints: What to Expect</vt:lpstr>
      <vt:lpstr>      Due Process Complaints: An Overview</vt:lpstr>
      <vt:lpstr>      Due Process Complaints: Timelines/Requirements</vt:lpstr>
      <vt:lpstr>      Due Process Complaints: What to Expect</vt:lpstr>
      <vt:lpstr>      Due Process Complaints: Expedited Hearing</vt:lpstr>
      <vt:lpstr>      Due Process and State Complaints: A Comparison</vt:lpstr>
      <vt:lpstr>      Educational Surrogate Parents</vt:lpstr>
      <vt:lpstr>      Dispute Resolution Resources</vt:lpstr>
      <vt:lpstr>      Staff Contact Information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Timmerman, Amanda</cp:lastModifiedBy>
  <cp:revision>184</cp:revision>
  <cp:lastPrinted>2019-07-29T20:14:35Z</cp:lastPrinted>
  <dcterms:created xsi:type="dcterms:W3CDTF">2019-06-25T17:30:52Z</dcterms:created>
  <dcterms:modified xsi:type="dcterms:W3CDTF">2021-08-31T15:27:27Z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386C6DA6-6DB1-4EFC-8C4A-EFEFCF6B873E</vt:lpwstr>
  </property>
  <property fmtid="{D5CDD505-2E9C-101B-9397-08002B2CF9AE}" pid="3" name="ArticulatePath">
    <vt:lpwstr>Brandon Edelman, POST AFTER MEETING, DR, 2021 New Directors' Orientation (August 25, 2021)</vt:lpwstr>
  </property>
</Properties>
</file>