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2" r:id="rId3"/>
    <p:sldId id="257" r:id="rId4"/>
    <p:sldId id="396" r:id="rId5"/>
    <p:sldId id="453" r:id="rId6"/>
    <p:sldId id="386" r:id="rId7"/>
    <p:sldId id="436" r:id="rId8"/>
    <p:sldId id="274" r:id="rId9"/>
    <p:sldId id="597" r:id="rId10"/>
    <p:sldId id="275" r:id="rId11"/>
    <p:sldId id="276" r:id="rId12"/>
    <p:sldId id="279" r:id="rId13"/>
    <p:sldId id="280" r:id="rId14"/>
    <p:sldId id="449" r:id="rId15"/>
    <p:sldId id="277" r:id="rId16"/>
    <p:sldId id="278" r:id="rId17"/>
    <p:sldId id="443" r:id="rId18"/>
    <p:sldId id="258" r:id="rId19"/>
    <p:sldId id="444" r:id="rId20"/>
    <p:sldId id="445" r:id="rId21"/>
    <p:sldId id="286" r:id="rId22"/>
    <p:sldId id="288" r:id="rId23"/>
    <p:sldId id="287" r:id="rId24"/>
    <p:sldId id="283" r:id="rId25"/>
    <p:sldId id="284" r:id="rId26"/>
    <p:sldId id="285" r:id="rId27"/>
    <p:sldId id="371" r:id="rId28"/>
    <p:sldId id="332" r:id="rId29"/>
    <p:sldId id="439" r:id="rId30"/>
    <p:sldId id="440" r:id="rId31"/>
    <p:sldId id="441" r:id="rId32"/>
    <p:sldId id="346" r:id="rId33"/>
    <p:sldId id="450" r:id="rId34"/>
    <p:sldId id="431"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83040" autoAdjust="0"/>
  </p:normalViewPr>
  <p:slideViewPr>
    <p:cSldViewPr snapToGrid="0">
      <p:cViewPr varScale="1">
        <p:scale>
          <a:sx n="54" d="100"/>
          <a:sy n="54" d="100"/>
        </p:scale>
        <p:origin x="92" y="56"/>
      </p:cViewPr>
      <p:guideLst/>
    </p:cSldViewPr>
  </p:slideViewPr>
  <p:outlineViewPr>
    <p:cViewPr>
      <p:scale>
        <a:sx n="33" d="100"/>
        <a:sy n="33" d="100"/>
      </p:scale>
      <p:origin x="0" y="-6972"/>
    </p:cViewPr>
  </p:outlin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E2B52-1FDF-46A5-A6B2-C767FB4D05A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5E9DA6-831D-4584-80C7-F67230CA8FE0}">
      <dgm:prSet/>
      <dgm:spPr/>
      <dgm:t>
        <a:bodyPr/>
        <a:lstStyle/>
        <a:p>
          <a:r>
            <a:rPr lang="en-US" dirty="0"/>
            <a:t>Build a safe space for dialogue.</a:t>
          </a:r>
        </a:p>
      </dgm:t>
    </dgm:pt>
    <dgm:pt modelId="{5691FEF4-905A-4C0B-9FB8-0CC47071E00D}" type="parTrans" cxnId="{5A9F83D6-807C-428B-B070-B9173077923C}">
      <dgm:prSet/>
      <dgm:spPr/>
      <dgm:t>
        <a:bodyPr/>
        <a:lstStyle/>
        <a:p>
          <a:endParaRPr lang="en-US"/>
        </a:p>
      </dgm:t>
    </dgm:pt>
    <dgm:pt modelId="{A4EF2902-B64F-450D-986D-546AD6F5141D}" type="sibTrans" cxnId="{5A9F83D6-807C-428B-B070-B9173077923C}">
      <dgm:prSet/>
      <dgm:spPr/>
      <dgm:t>
        <a:bodyPr/>
        <a:lstStyle/>
        <a:p>
          <a:endParaRPr lang="en-US"/>
        </a:p>
      </dgm:t>
    </dgm:pt>
    <dgm:pt modelId="{9792451D-2270-4387-8C45-9970D365E23C}">
      <dgm:prSet/>
      <dgm:spPr/>
      <dgm:t>
        <a:bodyPr/>
        <a:lstStyle/>
        <a:p>
          <a:r>
            <a:rPr lang="en-US" dirty="0"/>
            <a:t>You don’t need to be an equity expert to participate.</a:t>
          </a:r>
        </a:p>
      </dgm:t>
    </dgm:pt>
    <dgm:pt modelId="{49DB28A4-12D8-42C1-B69F-230AAC920F45}" type="parTrans" cxnId="{E1041174-9CC4-42F1-BD6A-D4FAFC7554FF}">
      <dgm:prSet/>
      <dgm:spPr/>
      <dgm:t>
        <a:bodyPr/>
        <a:lstStyle/>
        <a:p>
          <a:endParaRPr lang="en-US"/>
        </a:p>
      </dgm:t>
    </dgm:pt>
    <dgm:pt modelId="{D6915EF2-18DC-424C-B5CB-DEB1DF7BEACD}" type="sibTrans" cxnId="{E1041174-9CC4-42F1-BD6A-D4FAFC7554FF}">
      <dgm:prSet/>
      <dgm:spPr/>
      <dgm:t>
        <a:bodyPr/>
        <a:lstStyle/>
        <a:p>
          <a:endParaRPr lang="en-US"/>
        </a:p>
      </dgm:t>
    </dgm:pt>
    <dgm:pt modelId="{47F2459F-0810-4FCD-8CB0-62BEC02D6A5A}">
      <dgm:prSet/>
      <dgm:spPr/>
      <dgm:t>
        <a:bodyPr/>
        <a:lstStyle/>
        <a:p>
          <a:r>
            <a:rPr lang="en-US" dirty="0"/>
            <a:t>Equity may look different for each district, school, classroom family, and student. </a:t>
          </a:r>
        </a:p>
      </dgm:t>
    </dgm:pt>
    <dgm:pt modelId="{7E4EE7E3-D530-420C-8B35-9F787D36AF25}" type="parTrans" cxnId="{B05D56BC-8D92-4CE8-B084-3832639B53CA}">
      <dgm:prSet/>
      <dgm:spPr/>
      <dgm:t>
        <a:bodyPr/>
        <a:lstStyle/>
        <a:p>
          <a:endParaRPr lang="en-US"/>
        </a:p>
      </dgm:t>
    </dgm:pt>
    <dgm:pt modelId="{90382C0E-B3F2-4C80-8C5E-7C855CC954F8}" type="sibTrans" cxnId="{B05D56BC-8D92-4CE8-B084-3832639B53CA}">
      <dgm:prSet/>
      <dgm:spPr/>
      <dgm:t>
        <a:bodyPr/>
        <a:lstStyle/>
        <a:p>
          <a:endParaRPr lang="en-US"/>
        </a:p>
      </dgm:t>
    </dgm:pt>
    <dgm:pt modelId="{6DE610E7-40A4-4303-A42B-B735FE6FC669}">
      <dgm:prSet/>
      <dgm:spPr/>
      <dgm:t>
        <a:bodyPr/>
        <a:lstStyle/>
        <a:p>
          <a:r>
            <a:rPr lang="en-US" dirty="0"/>
            <a:t>The work of Equity begins with an internal review of your biases, privilege and experiences.</a:t>
          </a:r>
        </a:p>
      </dgm:t>
    </dgm:pt>
    <dgm:pt modelId="{165205C4-9C4E-430F-98E2-CACCAA34E11E}" type="parTrans" cxnId="{D69C633F-DECA-4419-B7AF-B6733EA76205}">
      <dgm:prSet/>
      <dgm:spPr/>
      <dgm:t>
        <a:bodyPr/>
        <a:lstStyle/>
        <a:p>
          <a:endParaRPr lang="en-US"/>
        </a:p>
      </dgm:t>
    </dgm:pt>
    <dgm:pt modelId="{F22A109A-6468-4A39-9E1A-2CECB4EC7483}" type="sibTrans" cxnId="{D69C633F-DECA-4419-B7AF-B6733EA76205}">
      <dgm:prSet/>
      <dgm:spPr/>
      <dgm:t>
        <a:bodyPr/>
        <a:lstStyle/>
        <a:p>
          <a:endParaRPr lang="en-US"/>
        </a:p>
      </dgm:t>
    </dgm:pt>
    <dgm:pt modelId="{ACD0E7D6-435C-44FE-A0A0-1DE76048AFA3}">
      <dgm:prSet/>
      <dgm:spPr/>
      <dgm:t>
        <a:bodyPr/>
        <a:lstStyle/>
        <a:p>
          <a:r>
            <a:rPr lang="en-US" dirty="0"/>
            <a:t>Commit to take-action.</a:t>
          </a:r>
        </a:p>
      </dgm:t>
    </dgm:pt>
    <dgm:pt modelId="{4FE058A7-10D9-4F4F-BED7-53A7A0F5FF3D}" type="parTrans" cxnId="{6149B9AE-487E-4D3A-B622-C01868A6D6D6}">
      <dgm:prSet/>
      <dgm:spPr/>
      <dgm:t>
        <a:bodyPr/>
        <a:lstStyle/>
        <a:p>
          <a:endParaRPr lang="en-US"/>
        </a:p>
      </dgm:t>
    </dgm:pt>
    <dgm:pt modelId="{E47F5AE7-C62C-4BB9-9386-8CAC49730BF2}" type="sibTrans" cxnId="{6149B9AE-487E-4D3A-B622-C01868A6D6D6}">
      <dgm:prSet/>
      <dgm:spPr/>
      <dgm:t>
        <a:bodyPr/>
        <a:lstStyle/>
        <a:p>
          <a:endParaRPr lang="en-US"/>
        </a:p>
      </dgm:t>
    </dgm:pt>
    <dgm:pt modelId="{2F29A1AD-629A-4A17-AFFC-CFA3907C8DAF}" type="pres">
      <dgm:prSet presAssocID="{169E2B52-1FDF-46A5-A6B2-C767FB4D05A7}" presName="vert0" presStyleCnt="0">
        <dgm:presLayoutVars>
          <dgm:dir/>
          <dgm:animOne val="branch"/>
          <dgm:animLvl val="lvl"/>
        </dgm:presLayoutVars>
      </dgm:prSet>
      <dgm:spPr/>
    </dgm:pt>
    <dgm:pt modelId="{BB318A66-D8EE-49D6-8D29-FD75C81EC863}" type="pres">
      <dgm:prSet presAssocID="{BD5E9DA6-831D-4584-80C7-F67230CA8FE0}" presName="thickLine" presStyleLbl="alignNode1" presStyleIdx="0" presStyleCnt="5"/>
      <dgm:spPr/>
    </dgm:pt>
    <dgm:pt modelId="{BAE56627-672F-4D4D-84D7-CD2EEC1FF3F9}" type="pres">
      <dgm:prSet presAssocID="{BD5E9DA6-831D-4584-80C7-F67230CA8FE0}" presName="horz1" presStyleCnt="0"/>
      <dgm:spPr/>
    </dgm:pt>
    <dgm:pt modelId="{76201A0E-700B-4A4F-8C51-7842FB36EEDF}" type="pres">
      <dgm:prSet presAssocID="{BD5E9DA6-831D-4584-80C7-F67230CA8FE0}" presName="tx1" presStyleLbl="revTx" presStyleIdx="0" presStyleCnt="5"/>
      <dgm:spPr/>
    </dgm:pt>
    <dgm:pt modelId="{4E002C88-BBCC-4312-9FB6-F972A1355845}" type="pres">
      <dgm:prSet presAssocID="{BD5E9DA6-831D-4584-80C7-F67230CA8FE0}" presName="vert1" presStyleCnt="0"/>
      <dgm:spPr/>
    </dgm:pt>
    <dgm:pt modelId="{92E4FCAB-E0CB-442A-9F6A-F4ACA0077FF7}" type="pres">
      <dgm:prSet presAssocID="{9792451D-2270-4387-8C45-9970D365E23C}" presName="thickLine" presStyleLbl="alignNode1" presStyleIdx="1" presStyleCnt="5"/>
      <dgm:spPr/>
    </dgm:pt>
    <dgm:pt modelId="{265106AA-394C-4396-B205-6C688C6F1B49}" type="pres">
      <dgm:prSet presAssocID="{9792451D-2270-4387-8C45-9970D365E23C}" presName="horz1" presStyleCnt="0"/>
      <dgm:spPr/>
    </dgm:pt>
    <dgm:pt modelId="{CBBDBF21-D967-4BD3-ADCA-8C24324BC7AC}" type="pres">
      <dgm:prSet presAssocID="{9792451D-2270-4387-8C45-9970D365E23C}" presName="tx1" presStyleLbl="revTx" presStyleIdx="1" presStyleCnt="5"/>
      <dgm:spPr/>
    </dgm:pt>
    <dgm:pt modelId="{0F93047B-8DEA-4817-A7F5-2AC411B09A34}" type="pres">
      <dgm:prSet presAssocID="{9792451D-2270-4387-8C45-9970D365E23C}" presName="vert1" presStyleCnt="0"/>
      <dgm:spPr/>
    </dgm:pt>
    <dgm:pt modelId="{105D0052-A2D0-446D-8E7F-240BE9EF0DBE}" type="pres">
      <dgm:prSet presAssocID="{47F2459F-0810-4FCD-8CB0-62BEC02D6A5A}" presName="thickLine" presStyleLbl="alignNode1" presStyleIdx="2" presStyleCnt="5"/>
      <dgm:spPr/>
    </dgm:pt>
    <dgm:pt modelId="{639CFB67-0EC6-4338-BC6A-690281539AB6}" type="pres">
      <dgm:prSet presAssocID="{47F2459F-0810-4FCD-8CB0-62BEC02D6A5A}" presName="horz1" presStyleCnt="0"/>
      <dgm:spPr/>
    </dgm:pt>
    <dgm:pt modelId="{D23B4DA3-DC75-48BE-AAAA-FEA63095099B}" type="pres">
      <dgm:prSet presAssocID="{47F2459F-0810-4FCD-8CB0-62BEC02D6A5A}" presName="tx1" presStyleLbl="revTx" presStyleIdx="2" presStyleCnt="5"/>
      <dgm:spPr/>
    </dgm:pt>
    <dgm:pt modelId="{839FF667-0D71-4BB4-A34C-5238837A8F34}" type="pres">
      <dgm:prSet presAssocID="{47F2459F-0810-4FCD-8CB0-62BEC02D6A5A}" presName="vert1" presStyleCnt="0"/>
      <dgm:spPr/>
    </dgm:pt>
    <dgm:pt modelId="{9BD43FE1-DCF7-4CDA-98AB-3C536B3C13CB}" type="pres">
      <dgm:prSet presAssocID="{6DE610E7-40A4-4303-A42B-B735FE6FC669}" presName="thickLine" presStyleLbl="alignNode1" presStyleIdx="3" presStyleCnt="5"/>
      <dgm:spPr/>
    </dgm:pt>
    <dgm:pt modelId="{70C5E1CA-D404-4DCD-8D9D-0BCFB0FCB0A3}" type="pres">
      <dgm:prSet presAssocID="{6DE610E7-40A4-4303-A42B-B735FE6FC669}" presName="horz1" presStyleCnt="0"/>
      <dgm:spPr/>
    </dgm:pt>
    <dgm:pt modelId="{13EA56AF-84A5-4A7C-BFD5-B862B3AC155C}" type="pres">
      <dgm:prSet presAssocID="{6DE610E7-40A4-4303-A42B-B735FE6FC669}" presName="tx1" presStyleLbl="revTx" presStyleIdx="3" presStyleCnt="5"/>
      <dgm:spPr/>
    </dgm:pt>
    <dgm:pt modelId="{DBEE76D1-1098-447B-A65D-C3073DAC8DE5}" type="pres">
      <dgm:prSet presAssocID="{6DE610E7-40A4-4303-A42B-B735FE6FC669}" presName="vert1" presStyleCnt="0"/>
      <dgm:spPr/>
    </dgm:pt>
    <dgm:pt modelId="{339D3D17-9C84-448A-9EAB-201F7AB038F3}" type="pres">
      <dgm:prSet presAssocID="{ACD0E7D6-435C-44FE-A0A0-1DE76048AFA3}" presName="thickLine" presStyleLbl="alignNode1" presStyleIdx="4" presStyleCnt="5"/>
      <dgm:spPr/>
    </dgm:pt>
    <dgm:pt modelId="{8BC947FE-E2FD-466F-A2FB-AF3A8BCE8B71}" type="pres">
      <dgm:prSet presAssocID="{ACD0E7D6-435C-44FE-A0A0-1DE76048AFA3}" presName="horz1" presStyleCnt="0"/>
      <dgm:spPr/>
    </dgm:pt>
    <dgm:pt modelId="{E3878B88-D9EE-48EA-BDD3-B118AB92EBA2}" type="pres">
      <dgm:prSet presAssocID="{ACD0E7D6-435C-44FE-A0A0-1DE76048AFA3}" presName="tx1" presStyleLbl="revTx" presStyleIdx="4" presStyleCnt="5"/>
      <dgm:spPr/>
    </dgm:pt>
    <dgm:pt modelId="{7C532569-1A7C-43C9-A5E2-4C01027285C3}" type="pres">
      <dgm:prSet presAssocID="{ACD0E7D6-435C-44FE-A0A0-1DE76048AFA3}" presName="vert1" presStyleCnt="0"/>
      <dgm:spPr/>
    </dgm:pt>
  </dgm:ptLst>
  <dgm:cxnLst>
    <dgm:cxn modelId="{B862B700-F03A-4D39-A97A-4DE342EDEBB9}" type="presOf" srcId="{9792451D-2270-4387-8C45-9970D365E23C}" destId="{CBBDBF21-D967-4BD3-ADCA-8C24324BC7AC}" srcOrd="0" destOrd="0" presId="urn:microsoft.com/office/officeart/2008/layout/LinedList"/>
    <dgm:cxn modelId="{CA3BD61E-88BA-4AC3-8C50-78F008782131}" type="presOf" srcId="{ACD0E7D6-435C-44FE-A0A0-1DE76048AFA3}" destId="{E3878B88-D9EE-48EA-BDD3-B118AB92EBA2}" srcOrd="0" destOrd="0" presId="urn:microsoft.com/office/officeart/2008/layout/LinedList"/>
    <dgm:cxn modelId="{D9C79335-13E5-43A8-A660-74EB2E79457E}" type="presOf" srcId="{BD5E9DA6-831D-4584-80C7-F67230CA8FE0}" destId="{76201A0E-700B-4A4F-8C51-7842FB36EEDF}" srcOrd="0" destOrd="0" presId="urn:microsoft.com/office/officeart/2008/layout/LinedList"/>
    <dgm:cxn modelId="{D69C633F-DECA-4419-B7AF-B6733EA76205}" srcId="{169E2B52-1FDF-46A5-A6B2-C767FB4D05A7}" destId="{6DE610E7-40A4-4303-A42B-B735FE6FC669}" srcOrd="3" destOrd="0" parTransId="{165205C4-9C4E-430F-98E2-CACCAA34E11E}" sibTransId="{F22A109A-6468-4A39-9E1A-2CECB4EC7483}"/>
    <dgm:cxn modelId="{1F55465C-95B7-46EE-A029-FB696BA55691}" type="presOf" srcId="{47F2459F-0810-4FCD-8CB0-62BEC02D6A5A}" destId="{D23B4DA3-DC75-48BE-AAAA-FEA63095099B}" srcOrd="0" destOrd="0" presId="urn:microsoft.com/office/officeart/2008/layout/LinedList"/>
    <dgm:cxn modelId="{E1041174-9CC4-42F1-BD6A-D4FAFC7554FF}" srcId="{169E2B52-1FDF-46A5-A6B2-C767FB4D05A7}" destId="{9792451D-2270-4387-8C45-9970D365E23C}" srcOrd="1" destOrd="0" parTransId="{49DB28A4-12D8-42C1-B69F-230AAC920F45}" sibTransId="{D6915EF2-18DC-424C-B5CB-DEB1DF7BEACD}"/>
    <dgm:cxn modelId="{F78C1894-AA82-42D4-AD43-B6D3105F954D}" type="presOf" srcId="{6DE610E7-40A4-4303-A42B-B735FE6FC669}" destId="{13EA56AF-84A5-4A7C-BFD5-B862B3AC155C}" srcOrd="0" destOrd="0" presId="urn:microsoft.com/office/officeart/2008/layout/LinedList"/>
    <dgm:cxn modelId="{FBF14397-D4F7-4DC1-B0FE-0768042A6B82}" type="presOf" srcId="{169E2B52-1FDF-46A5-A6B2-C767FB4D05A7}" destId="{2F29A1AD-629A-4A17-AFFC-CFA3907C8DAF}" srcOrd="0" destOrd="0" presId="urn:microsoft.com/office/officeart/2008/layout/LinedList"/>
    <dgm:cxn modelId="{6149B9AE-487E-4D3A-B622-C01868A6D6D6}" srcId="{169E2B52-1FDF-46A5-A6B2-C767FB4D05A7}" destId="{ACD0E7D6-435C-44FE-A0A0-1DE76048AFA3}" srcOrd="4" destOrd="0" parTransId="{4FE058A7-10D9-4F4F-BED7-53A7A0F5FF3D}" sibTransId="{E47F5AE7-C62C-4BB9-9386-8CAC49730BF2}"/>
    <dgm:cxn modelId="{B05D56BC-8D92-4CE8-B084-3832639B53CA}" srcId="{169E2B52-1FDF-46A5-A6B2-C767FB4D05A7}" destId="{47F2459F-0810-4FCD-8CB0-62BEC02D6A5A}" srcOrd="2" destOrd="0" parTransId="{7E4EE7E3-D530-420C-8B35-9F787D36AF25}" sibTransId="{90382C0E-B3F2-4C80-8C5E-7C855CC954F8}"/>
    <dgm:cxn modelId="{5A9F83D6-807C-428B-B070-B9173077923C}" srcId="{169E2B52-1FDF-46A5-A6B2-C767FB4D05A7}" destId="{BD5E9DA6-831D-4584-80C7-F67230CA8FE0}" srcOrd="0" destOrd="0" parTransId="{5691FEF4-905A-4C0B-9FB8-0CC47071E00D}" sibTransId="{A4EF2902-B64F-450D-986D-546AD6F5141D}"/>
    <dgm:cxn modelId="{44FBF15D-8AE7-4EB4-B79C-AAF6A7AB4C97}" type="presParOf" srcId="{2F29A1AD-629A-4A17-AFFC-CFA3907C8DAF}" destId="{BB318A66-D8EE-49D6-8D29-FD75C81EC863}" srcOrd="0" destOrd="0" presId="urn:microsoft.com/office/officeart/2008/layout/LinedList"/>
    <dgm:cxn modelId="{D9FDE6A1-FDCB-4815-A630-2F1B7DE05123}" type="presParOf" srcId="{2F29A1AD-629A-4A17-AFFC-CFA3907C8DAF}" destId="{BAE56627-672F-4D4D-84D7-CD2EEC1FF3F9}" srcOrd="1" destOrd="0" presId="urn:microsoft.com/office/officeart/2008/layout/LinedList"/>
    <dgm:cxn modelId="{C6AC6D80-4FF6-4F87-AC56-7157415192C8}" type="presParOf" srcId="{BAE56627-672F-4D4D-84D7-CD2EEC1FF3F9}" destId="{76201A0E-700B-4A4F-8C51-7842FB36EEDF}" srcOrd="0" destOrd="0" presId="urn:microsoft.com/office/officeart/2008/layout/LinedList"/>
    <dgm:cxn modelId="{E4EE4492-B706-412F-9011-391394F1964A}" type="presParOf" srcId="{BAE56627-672F-4D4D-84D7-CD2EEC1FF3F9}" destId="{4E002C88-BBCC-4312-9FB6-F972A1355845}" srcOrd="1" destOrd="0" presId="urn:microsoft.com/office/officeart/2008/layout/LinedList"/>
    <dgm:cxn modelId="{F48068C1-321B-442E-B771-9117B1B3B816}" type="presParOf" srcId="{2F29A1AD-629A-4A17-AFFC-CFA3907C8DAF}" destId="{92E4FCAB-E0CB-442A-9F6A-F4ACA0077FF7}" srcOrd="2" destOrd="0" presId="urn:microsoft.com/office/officeart/2008/layout/LinedList"/>
    <dgm:cxn modelId="{68AC2C34-DD16-45D5-B533-1ACD9209E9E9}" type="presParOf" srcId="{2F29A1AD-629A-4A17-AFFC-CFA3907C8DAF}" destId="{265106AA-394C-4396-B205-6C688C6F1B49}" srcOrd="3" destOrd="0" presId="urn:microsoft.com/office/officeart/2008/layout/LinedList"/>
    <dgm:cxn modelId="{8DB66AC8-28ED-4B5D-BF21-F3EB1E70BB77}" type="presParOf" srcId="{265106AA-394C-4396-B205-6C688C6F1B49}" destId="{CBBDBF21-D967-4BD3-ADCA-8C24324BC7AC}" srcOrd="0" destOrd="0" presId="urn:microsoft.com/office/officeart/2008/layout/LinedList"/>
    <dgm:cxn modelId="{DB68F1E1-AE3A-417F-93F7-2DC873AC3159}" type="presParOf" srcId="{265106AA-394C-4396-B205-6C688C6F1B49}" destId="{0F93047B-8DEA-4817-A7F5-2AC411B09A34}" srcOrd="1" destOrd="0" presId="urn:microsoft.com/office/officeart/2008/layout/LinedList"/>
    <dgm:cxn modelId="{F43B94E6-E5B3-4C30-8B46-E445A0FE9A0C}" type="presParOf" srcId="{2F29A1AD-629A-4A17-AFFC-CFA3907C8DAF}" destId="{105D0052-A2D0-446D-8E7F-240BE9EF0DBE}" srcOrd="4" destOrd="0" presId="urn:microsoft.com/office/officeart/2008/layout/LinedList"/>
    <dgm:cxn modelId="{438E276C-365C-4103-9BC9-20B7CA476F08}" type="presParOf" srcId="{2F29A1AD-629A-4A17-AFFC-CFA3907C8DAF}" destId="{639CFB67-0EC6-4338-BC6A-690281539AB6}" srcOrd="5" destOrd="0" presId="urn:microsoft.com/office/officeart/2008/layout/LinedList"/>
    <dgm:cxn modelId="{14E240AC-A231-447A-A559-41CF9E3CC522}" type="presParOf" srcId="{639CFB67-0EC6-4338-BC6A-690281539AB6}" destId="{D23B4DA3-DC75-48BE-AAAA-FEA63095099B}" srcOrd="0" destOrd="0" presId="urn:microsoft.com/office/officeart/2008/layout/LinedList"/>
    <dgm:cxn modelId="{C12BCE17-BD6B-4BE1-99B1-15A89C08433F}" type="presParOf" srcId="{639CFB67-0EC6-4338-BC6A-690281539AB6}" destId="{839FF667-0D71-4BB4-A34C-5238837A8F34}" srcOrd="1" destOrd="0" presId="urn:microsoft.com/office/officeart/2008/layout/LinedList"/>
    <dgm:cxn modelId="{B3EBC727-6665-48C1-9710-8162E9BA6B6F}" type="presParOf" srcId="{2F29A1AD-629A-4A17-AFFC-CFA3907C8DAF}" destId="{9BD43FE1-DCF7-4CDA-98AB-3C536B3C13CB}" srcOrd="6" destOrd="0" presId="urn:microsoft.com/office/officeart/2008/layout/LinedList"/>
    <dgm:cxn modelId="{C41FF18A-2C62-41B7-95F8-CCB312BB7223}" type="presParOf" srcId="{2F29A1AD-629A-4A17-AFFC-CFA3907C8DAF}" destId="{70C5E1CA-D404-4DCD-8D9D-0BCFB0FCB0A3}" srcOrd="7" destOrd="0" presId="urn:microsoft.com/office/officeart/2008/layout/LinedList"/>
    <dgm:cxn modelId="{EF0D4270-82C2-4C32-A3EB-845828CAFEBC}" type="presParOf" srcId="{70C5E1CA-D404-4DCD-8D9D-0BCFB0FCB0A3}" destId="{13EA56AF-84A5-4A7C-BFD5-B862B3AC155C}" srcOrd="0" destOrd="0" presId="urn:microsoft.com/office/officeart/2008/layout/LinedList"/>
    <dgm:cxn modelId="{825AA4DC-0FBB-4CCE-9917-1998E5F5CF0F}" type="presParOf" srcId="{70C5E1CA-D404-4DCD-8D9D-0BCFB0FCB0A3}" destId="{DBEE76D1-1098-447B-A65D-C3073DAC8DE5}" srcOrd="1" destOrd="0" presId="urn:microsoft.com/office/officeart/2008/layout/LinedList"/>
    <dgm:cxn modelId="{1FB6F289-C6AB-44C9-BF7A-D5877020EB77}" type="presParOf" srcId="{2F29A1AD-629A-4A17-AFFC-CFA3907C8DAF}" destId="{339D3D17-9C84-448A-9EAB-201F7AB038F3}" srcOrd="8" destOrd="0" presId="urn:microsoft.com/office/officeart/2008/layout/LinedList"/>
    <dgm:cxn modelId="{72DBBC3D-88E3-433F-8513-9AC535442152}" type="presParOf" srcId="{2F29A1AD-629A-4A17-AFFC-CFA3907C8DAF}" destId="{8BC947FE-E2FD-466F-A2FB-AF3A8BCE8B71}" srcOrd="9" destOrd="0" presId="urn:microsoft.com/office/officeart/2008/layout/LinedList"/>
    <dgm:cxn modelId="{70AF5EDE-7ED4-4F3E-983A-F625E6E6736F}" type="presParOf" srcId="{8BC947FE-E2FD-466F-A2FB-AF3A8BCE8B71}" destId="{E3878B88-D9EE-48EA-BDD3-B118AB92EBA2}" srcOrd="0" destOrd="0" presId="urn:microsoft.com/office/officeart/2008/layout/LinedList"/>
    <dgm:cxn modelId="{9676E989-A71D-43CB-A02F-DD90133013D0}" type="presParOf" srcId="{8BC947FE-E2FD-466F-A2FB-AF3A8BCE8B71}" destId="{7C532569-1A7C-43C9-A5E2-4C01027285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A24E1-B4FB-4E4C-B86C-6E62358CE75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FFE4F5F8-D04C-493E-AE94-296FB806D05B}">
      <dgm:prSet/>
      <dgm:spPr/>
      <dgm:t>
        <a:bodyPr/>
        <a:lstStyle/>
        <a:p>
          <a:r>
            <a:rPr lang="en-US"/>
            <a:t>Create</a:t>
          </a:r>
        </a:p>
      </dgm:t>
    </dgm:pt>
    <dgm:pt modelId="{11AB3ABE-BCD3-44D6-8B36-9B558C0FC2AB}" type="parTrans" cxnId="{3F5556AF-C0F5-4C5C-A687-42C984304C08}">
      <dgm:prSet/>
      <dgm:spPr/>
      <dgm:t>
        <a:bodyPr/>
        <a:lstStyle/>
        <a:p>
          <a:endParaRPr lang="en-US"/>
        </a:p>
      </dgm:t>
    </dgm:pt>
    <dgm:pt modelId="{9F376440-6726-456A-B362-7BC82A9B7C44}" type="sibTrans" cxnId="{3F5556AF-C0F5-4C5C-A687-42C984304C08}">
      <dgm:prSet/>
      <dgm:spPr/>
      <dgm:t>
        <a:bodyPr/>
        <a:lstStyle/>
        <a:p>
          <a:endParaRPr lang="en-US"/>
        </a:p>
      </dgm:t>
    </dgm:pt>
    <dgm:pt modelId="{0D98DEAD-C492-4092-BBA3-DC37B5980872}">
      <dgm:prSet custT="1"/>
      <dgm:spPr/>
      <dgm:t>
        <a:bodyPr/>
        <a:lstStyle/>
        <a:p>
          <a:r>
            <a:rPr lang="en-US" sz="2400" dirty="0"/>
            <a:t>Create a culture in which people are safe, seen, heard and respected.  </a:t>
          </a:r>
        </a:p>
      </dgm:t>
    </dgm:pt>
    <dgm:pt modelId="{EC8326B3-14E3-4D81-955D-A9E1295A689D}" type="parTrans" cxnId="{C88DB341-BAF1-44C3-9F2B-7CF6BF61942A}">
      <dgm:prSet/>
      <dgm:spPr/>
      <dgm:t>
        <a:bodyPr/>
        <a:lstStyle/>
        <a:p>
          <a:endParaRPr lang="en-US"/>
        </a:p>
      </dgm:t>
    </dgm:pt>
    <dgm:pt modelId="{9F846E0C-38A2-4078-B830-CDCBC48A8398}" type="sibTrans" cxnId="{C88DB341-BAF1-44C3-9F2B-7CF6BF61942A}">
      <dgm:prSet/>
      <dgm:spPr/>
      <dgm:t>
        <a:bodyPr/>
        <a:lstStyle/>
        <a:p>
          <a:endParaRPr lang="en-US"/>
        </a:p>
      </dgm:t>
    </dgm:pt>
    <dgm:pt modelId="{41B82E8B-4676-47CB-8BC5-5C416060E1ED}">
      <dgm:prSet/>
      <dgm:spPr/>
      <dgm:t>
        <a:bodyPr/>
        <a:lstStyle/>
        <a:p>
          <a:r>
            <a:rPr lang="en-US" dirty="0"/>
            <a:t>Take</a:t>
          </a:r>
        </a:p>
      </dgm:t>
    </dgm:pt>
    <dgm:pt modelId="{D495ABA9-E8CB-4B5B-B6F1-EDB185C0220A}" type="parTrans" cxnId="{50741A72-5173-454F-807A-F024B49B3803}">
      <dgm:prSet/>
      <dgm:spPr/>
      <dgm:t>
        <a:bodyPr/>
        <a:lstStyle/>
        <a:p>
          <a:endParaRPr lang="en-US"/>
        </a:p>
      </dgm:t>
    </dgm:pt>
    <dgm:pt modelId="{A41652D8-755C-41CC-82CF-C72E3D5B70DF}" type="sibTrans" cxnId="{50741A72-5173-454F-807A-F024B49B3803}">
      <dgm:prSet/>
      <dgm:spPr/>
      <dgm:t>
        <a:bodyPr/>
        <a:lstStyle/>
        <a:p>
          <a:endParaRPr lang="en-US"/>
        </a:p>
      </dgm:t>
    </dgm:pt>
    <dgm:pt modelId="{3E1CF6D0-9A20-45FE-BBE8-B5B56882B9D9}">
      <dgm:prSet custT="1"/>
      <dgm:spPr/>
      <dgm:t>
        <a:bodyPr/>
        <a:lstStyle/>
        <a:p>
          <a:r>
            <a:rPr lang="en-US" sz="2400" dirty="0"/>
            <a:t>Take an honest look at the data</a:t>
          </a:r>
        </a:p>
      </dgm:t>
    </dgm:pt>
    <dgm:pt modelId="{1955829E-0B9E-4F63-BD1A-20CB0DD3E4A5}" type="parTrans" cxnId="{CF26159E-76EA-45C1-869E-9E11267DB0C7}">
      <dgm:prSet/>
      <dgm:spPr/>
      <dgm:t>
        <a:bodyPr/>
        <a:lstStyle/>
        <a:p>
          <a:endParaRPr lang="en-US"/>
        </a:p>
      </dgm:t>
    </dgm:pt>
    <dgm:pt modelId="{57C1E7FF-9CFD-490E-8DB7-6F8FA4DE2BD1}" type="sibTrans" cxnId="{CF26159E-76EA-45C1-869E-9E11267DB0C7}">
      <dgm:prSet/>
      <dgm:spPr/>
      <dgm:t>
        <a:bodyPr/>
        <a:lstStyle/>
        <a:p>
          <a:endParaRPr lang="en-US"/>
        </a:p>
      </dgm:t>
    </dgm:pt>
    <dgm:pt modelId="{2BD2FD67-C67A-4C9F-BE7B-B4333B71B9D5}">
      <dgm:prSet/>
      <dgm:spPr/>
      <dgm:t>
        <a:bodyPr/>
        <a:lstStyle/>
        <a:p>
          <a:r>
            <a:rPr lang="en-US" dirty="0"/>
            <a:t>Engage in</a:t>
          </a:r>
        </a:p>
      </dgm:t>
    </dgm:pt>
    <dgm:pt modelId="{DB142E72-4A67-46BD-ABE1-4BEECA032E68}" type="parTrans" cxnId="{A7EE4023-F21C-46BF-A23E-EE29695C1897}">
      <dgm:prSet/>
      <dgm:spPr/>
      <dgm:t>
        <a:bodyPr/>
        <a:lstStyle/>
        <a:p>
          <a:endParaRPr lang="en-US"/>
        </a:p>
      </dgm:t>
    </dgm:pt>
    <dgm:pt modelId="{9C430D43-CAB9-4373-BB11-5038D66E455A}" type="sibTrans" cxnId="{A7EE4023-F21C-46BF-A23E-EE29695C1897}">
      <dgm:prSet/>
      <dgm:spPr/>
      <dgm:t>
        <a:bodyPr/>
        <a:lstStyle/>
        <a:p>
          <a:endParaRPr lang="en-US"/>
        </a:p>
      </dgm:t>
    </dgm:pt>
    <dgm:pt modelId="{1C4328D1-AAEC-4E75-9349-691D7A0C3A5E}">
      <dgm:prSet custT="1"/>
      <dgm:spPr/>
      <dgm:t>
        <a:bodyPr/>
        <a:lstStyle/>
        <a:p>
          <a:r>
            <a:rPr lang="en-US" sz="2400" dirty="0"/>
            <a:t>Engage </a:t>
          </a:r>
          <a:r>
            <a:rPr lang="en-US" sz="2400"/>
            <a:t>in self </a:t>
          </a:r>
          <a:r>
            <a:rPr lang="en-US" sz="2400" dirty="0"/>
            <a:t>assessment and root cause analysis</a:t>
          </a:r>
        </a:p>
      </dgm:t>
    </dgm:pt>
    <dgm:pt modelId="{30F7ECCC-EEA1-4DDF-B8FF-2F72FD38E9A7}" type="parTrans" cxnId="{3567CDF1-5674-4F77-A162-A0694158D357}">
      <dgm:prSet/>
      <dgm:spPr/>
      <dgm:t>
        <a:bodyPr/>
        <a:lstStyle/>
        <a:p>
          <a:endParaRPr lang="en-US"/>
        </a:p>
      </dgm:t>
    </dgm:pt>
    <dgm:pt modelId="{F32FC96D-A278-4067-8823-96A33A9E7AB9}" type="sibTrans" cxnId="{3567CDF1-5674-4F77-A162-A0694158D357}">
      <dgm:prSet/>
      <dgm:spPr/>
      <dgm:t>
        <a:bodyPr/>
        <a:lstStyle/>
        <a:p>
          <a:endParaRPr lang="en-US"/>
        </a:p>
      </dgm:t>
    </dgm:pt>
    <dgm:pt modelId="{2F572EE2-916C-4C76-ABEA-71A99F2483CA}">
      <dgm:prSet/>
      <dgm:spPr/>
      <dgm:t>
        <a:bodyPr/>
        <a:lstStyle/>
        <a:p>
          <a:r>
            <a:rPr lang="en-US"/>
            <a:t>Identify</a:t>
          </a:r>
        </a:p>
      </dgm:t>
    </dgm:pt>
    <dgm:pt modelId="{3034983C-A5DD-4373-A955-1357697F29DC}" type="parTrans" cxnId="{7F5216A3-139A-454A-8C28-244F34A5A0F8}">
      <dgm:prSet/>
      <dgm:spPr/>
      <dgm:t>
        <a:bodyPr/>
        <a:lstStyle/>
        <a:p>
          <a:endParaRPr lang="en-US"/>
        </a:p>
      </dgm:t>
    </dgm:pt>
    <dgm:pt modelId="{0B855334-A0ED-49AF-A804-C62415D199F5}" type="sibTrans" cxnId="{7F5216A3-139A-454A-8C28-244F34A5A0F8}">
      <dgm:prSet/>
      <dgm:spPr/>
      <dgm:t>
        <a:bodyPr/>
        <a:lstStyle/>
        <a:p>
          <a:endParaRPr lang="en-US"/>
        </a:p>
      </dgm:t>
    </dgm:pt>
    <dgm:pt modelId="{E4D89E9C-E61F-487C-9C9F-334AD3FFE615}">
      <dgm:prSet custT="1"/>
      <dgm:spPr/>
      <dgm:t>
        <a:bodyPr/>
        <a:lstStyle/>
        <a:p>
          <a:r>
            <a:rPr lang="en-US" sz="2400" dirty="0"/>
            <a:t>Identify one area to take-action</a:t>
          </a:r>
        </a:p>
      </dgm:t>
    </dgm:pt>
    <dgm:pt modelId="{38057D4C-398D-46DD-AB45-2AAB1D24B94C}" type="parTrans" cxnId="{D3F069FC-8A05-4FED-A2AF-ACCE06E47B9B}">
      <dgm:prSet/>
      <dgm:spPr/>
      <dgm:t>
        <a:bodyPr/>
        <a:lstStyle/>
        <a:p>
          <a:endParaRPr lang="en-US"/>
        </a:p>
      </dgm:t>
    </dgm:pt>
    <dgm:pt modelId="{0C19CFE2-EAE5-4A04-82BE-F931863AF91C}" type="sibTrans" cxnId="{D3F069FC-8A05-4FED-A2AF-ACCE06E47B9B}">
      <dgm:prSet/>
      <dgm:spPr/>
      <dgm:t>
        <a:bodyPr/>
        <a:lstStyle/>
        <a:p>
          <a:endParaRPr lang="en-US"/>
        </a:p>
      </dgm:t>
    </dgm:pt>
    <dgm:pt modelId="{46B5BEEE-5F6E-4281-9189-32DCE105D478}">
      <dgm:prSet/>
      <dgm:spPr/>
      <dgm:t>
        <a:bodyPr/>
        <a:lstStyle/>
        <a:p>
          <a:r>
            <a:rPr lang="en-US"/>
            <a:t>Commit</a:t>
          </a:r>
        </a:p>
      </dgm:t>
    </dgm:pt>
    <dgm:pt modelId="{F1E64831-6012-43BE-B097-FE5B0F312C46}" type="parTrans" cxnId="{5CE547BF-2BEE-4C07-BF39-0A1034D45416}">
      <dgm:prSet/>
      <dgm:spPr/>
      <dgm:t>
        <a:bodyPr/>
        <a:lstStyle/>
        <a:p>
          <a:endParaRPr lang="en-US"/>
        </a:p>
      </dgm:t>
    </dgm:pt>
    <dgm:pt modelId="{16C44DA7-3ABE-4748-BEB5-C9F5E1B5CF73}" type="sibTrans" cxnId="{5CE547BF-2BEE-4C07-BF39-0A1034D45416}">
      <dgm:prSet/>
      <dgm:spPr/>
      <dgm:t>
        <a:bodyPr/>
        <a:lstStyle/>
        <a:p>
          <a:endParaRPr lang="en-US"/>
        </a:p>
      </dgm:t>
    </dgm:pt>
    <dgm:pt modelId="{D1C63C04-6E2B-4B0A-B065-91ACE9864BF5}">
      <dgm:prSet custT="1"/>
      <dgm:spPr/>
      <dgm:t>
        <a:bodyPr/>
        <a:lstStyle/>
        <a:p>
          <a:r>
            <a:rPr lang="en-US" sz="2400" dirty="0"/>
            <a:t>Commit to change- address areas of disparity</a:t>
          </a:r>
        </a:p>
      </dgm:t>
    </dgm:pt>
    <dgm:pt modelId="{13525233-1390-4FCF-8046-B32C0C23B831}" type="parTrans" cxnId="{BA7AC43E-707E-42AB-9FA3-9C671D5E0589}">
      <dgm:prSet/>
      <dgm:spPr/>
      <dgm:t>
        <a:bodyPr/>
        <a:lstStyle/>
        <a:p>
          <a:endParaRPr lang="en-US"/>
        </a:p>
      </dgm:t>
    </dgm:pt>
    <dgm:pt modelId="{06A95E81-6B52-4D43-A79B-2949248F53A7}" type="sibTrans" cxnId="{BA7AC43E-707E-42AB-9FA3-9C671D5E0589}">
      <dgm:prSet/>
      <dgm:spPr/>
      <dgm:t>
        <a:bodyPr/>
        <a:lstStyle/>
        <a:p>
          <a:endParaRPr lang="en-US"/>
        </a:p>
      </dgm:t>
    </dgm:pt>
    <dgm:pt modelId="{D77B1D42-3EEE-4436-BE69-D903A7DC674F}" type="pres">
      <dgm:prSet presAssocID="{A11A24E1-B4FB-4E4C-B86C-6E62358CE75C}" presName="Name0" presStyleCnt="0">
        <dgm:presLayoutVars>
          <dgm:dir/>
          <dgm:animLvl val="lvl"/>
          <dgm:resizeHandles val="exact"/>
        </dgm:presLayoutVars>
      </dgm:prSet>
      <dgm:spPr/>
    </dgm:pt>
    <dgm:pt modelId="{62BBBBFC-02A7-48D4-9411-76BAEC9653B1}" type="pres">
      <dgm:prSet presAssocID="{FFE4F5F8-D04C-493E-AE94-296FB806D05B}" presName="linNode" presStyleCnt="0"/>
      <dgm:spPr/>
    </dgm:pt>
    <dgm:pt modelId="{4A19E9C7-0C7B-4CD6-A14E-43853683CEF1}" type="pres">
      <dgm:prSet presAssocID="{FFE4F5F8-D04C-493E-AE94-296FB806D05B}" presName="parentText" presStyleLbl="node1" presStyleIdx="0" presStyleCnt="5">
        <dgm:presLayoutVars>
          <dgm:chMax val="1"/>
          <dgm:bulletEnabled val="1"/>
        </dgm:presLayoutVars>
      </dgm:prSet>
      <dgm:spPr/>
    </dgm:pt>
    <dgm:pt modelId="{35942D08-783F-4FEF-9881-D8D956E4D9AB}" type="pres">
      <dgm:prSet presAssocID="{FFE4F5F8-D04C-493E-AE94-296FB806D05B}" presName="descendantText" presStyleLbl="alignAccFollowNode1" presStyleIdx="0" presStyleCnt="5">
        <dgm:presLayoutVars>
          <dgm:bulletEnabled val="1"/>
        </dgm:presLayoutVars>
      </dgm:prSet>
      <dgm:spPr/>
    </dgm:pt>
    <dgm:pt modelId="{71F9ADA3-1D24-41A0-86FD-6A00399B87B3}" type="pres">
      <dgm:prSet presAssocID="{9F376440-6726-456A-B362-7BC82A9B7C44}" presName="sp" presStyleCnt="0"/>
      <dgm:spPr/>
    </dgm:pt>
    <dgm:pt modelId="{16A2ECAB-92CE-48BA-8CAD-D8676D5F60D9}" type="pres">
      <dgm:prSet presAssocID="{41B82E8B-4676-47CB-8BC5-5C416060E1ED}" presName="linNode" presStyleCnt="0"/>
      <dgm:spPr/>
    </dgm:pt>
    <dgm:pt modelId="{47FFA302-9039-4FDD-8B42-B62832551B53}" type="pres">
      <dgm:prSet presAssocID="{41B82E8B-4676-47CB-8BC5-5C416060E1ED}" presName="parentText" presStyleLbl="node1" presStyleIdx="1" presStyleCnt="5">
        <dgm:presLayoutVars>
          <dgm:chMax val="1"/>
          <dgm:bulletEnabled val="1"/>
        </dgm:presLayoutVars>
      </dgm:prSet>
      <dgm:spPr/>
    </dgm:pt>
    <dgm:pt modelId="{04DDECFF-C921-4314-8D83-DA960D35CDAD}" type="pres">
      <dgm:prSet presAssocID="{41B82E8B-4676-47CB-8BC5-5C416060E1ED}" presName="descendantText" presStyleLbl="alignAccFollowNode1" presStyleIdx="1" presStyleCnt="5">
        <dgm:presLayoutVars>
          <dgm:bulletEnabled val="1"/>
        </dgm:presLayoutVars>
      </dgm:prSet>
      <dgm:spPr/>
    </dgm:pt>
    <dgm:pt modelId="{3324C461-088C-485C-AA58-003C82C2E627}" type="pres">
      <dgm:prSet presAssocID="{A41652D8-755C-41CC-82CF-C72E3D5B70DF}" presName="sp" presStyleCnt="0"/>
      <dgm:spPr/>
    </dgm:pt>
    <dgm:pt modelId="{D84141DB-4294-4F81-B410-48965F36BAB2}" type="pres">
      <dgm:prSet presAssocID="{2BD2FD67-C67A-4C9F-BE7B-B4333B71B9D5}" presName="linNode" presStyleCnt="0"/>
      <dgm:spPr/>
    </dgm:pt>
    <dgm:pt modelId="{B8F0D8E5-7B1A-4928-B750-E388FC068C6C}" type="pres">
      <dgm:prSet presAssocID="{2BD2FD67-C67A-4C9F-BE7B-B4333B71B9D5}" presName="parentText" presStyleLbl="node1" presStyleIdx="2" presStyleCnt="5">
        <dgm:presLayoutVars>
          <dgm:chMax val="1"/>
          <dgm:bulletEnabled val="1"/>
        </dgm:presLayoutVars>
      </dgm:prSet>
      <dgm:spPr/>
    </dgm:pt>
    <dgm:pt modelId="{5932FFC3-5115-4A57-A258-7BD9CD356844}" type="pres">
      <dgm:prSet presAssocID="{2BD2FD67-C67A-4C9F-BE7B-B4333B71B9D5}" presName="descendantText" presStyleLbl="alignAccFollowNode1" presStyleIdx="2" presStyleCnt="5">
        <dgm:presLayoutVars>
          <dgm:bulletEnabled val="1"/>
        </dgm:presLayoutVars>
      </dgm:prSet>
      <dgm:spPr/>
    </dgm:pt>
    <dgm:pt modelId="{8D7C59CB-1D98-4B1E-BC31-E94748EFD266}" type="pres">
      <dgm:prSet presAssocID="{9C430D43-CAB9-4373-BB11-5038D66E455A}" presName="sp" presStyleCnt="0"/>
      <dgm:spPr/>
    </dgm:pt>
    <dgm:pt modelId="{71798CD9-6A07-491B-A308-2214C36E4ADC}" type="pres">
      <dgm:prSet presAssocID="{2F572EE2-916C-4C76-ABEA-71A99F2483CA}" presName="linNode" presStyleCnt="0"/>
      <dgm:spPr/>
    </dgm:pt>
    <dgm:pt modelId="{4CCD266F-5DCD-4897-925E-949933D137C7}" type="pres">
      <dgm:prSet presAssocID="{2F572EE2-916C-4C76-ABEA-71A99F2483CA}" presName="parentText" presStyleLbl="node1" presStyleIdx="3" presStyleCnt="5">
        <dgm:presLayoutVars>
          <dgm:chMax val="1"/>
          <dgm:bulletEnabled val="1"/>
        </dgm:presLayoutVars>
      </dgm:prSet>
      <dgm:spPr/>
    </dgm:pt>
    <dgm:pt modelId="{6EF04030-87F3-4D96-8BFD-BF558FBCEAE9}" type="pres">
      <dgm:prSet presAssocID="{2F572EE2-916C-4C76-ABEA-71A99F2483CA}" presName="descendantText" presStyleLbl="alignAccFollowNode1" presStyleIdx="3" presStyleCnt="5">
        <dgm:presLayoutVars>
          <dgm:bulletEnabled val="1"/>
        </dgm:presLayoutVars>
      </dgm:prSet>
      <dgm:spPr/>
    </dgm:pt>
    <dgm:pt modelId="{EC03FCFA-A10D-4BA1-B04B-8E9D0CB68B7C}" type="pres">
      <dgm:prSet presAssocID="{0B855334-A0ED-49AF-A804-C62415D199F5}" presName="sp" presStyleCnt="0"/>
      <dgm:spPr/>
    </dgm:pt>
    <dgm:pt modelId="{44B835E1-303B-46A4-8790-C204167C61E0}" type="pres">
      <dgm:prSet presAssocID="{46B5BEEE-5F6E-4281-9189-32DCE105D478}" presName="linNode" presStyleCnt="0"/>
      <dgm:spPr/>
    </dgm:pt>
    <dgm:pt modelId="{57BC2235-42E9-4656-B180-9B5583A63F16}" type="pres">
      <dgm:prSet presAssocID="{46B5BEEE-5F6E-4281-9189-32DCE105D478}" presName="parentText" presStyleLbl="node1" presStyleIdx="4" presStyleCnt="5">
        <dgm:presLayoutVars>
          <dgm:chMax val="1"/>
          <dgm:bulletEnabled val="1"/>
        </dgm:presLayoutVars>
      </dgm:prSet>
      <dgm:spPr/>
    </dgm:pt>
    <dgm:pt modelId="{30901450-61DB-475F-BA92-06E964CA5DAA}" type="pres">
      <dgm:prSet presAssocID="{46B5BEEE-5F6E-4281-9189-32DCE105D478}" presName="descendantText" presStyleLbl="alignAccFollowNode1" presStyleIdx="4" presStyleCnt="5">
        <dgm:presLayoutVars>
          <dgm:bulletEnabled val="1"/>
        </dgm:presLayoutVars>
      </dgm:prSet>
      <dgm:spPr/>
    </dgm:pt>
  </dgm:ptLst>
  <dgm:cxnLst>
    <dgm:cxn modelId="{F8F0CC0B-0207-471F-A086-E1DA5FE56C26}" type="presOf" srcId="{41B82E8B-4676-47CB-8BC5-5C416060E1ED}" destId="{47FFA302-9039-4FDD-8B42-B62832551B53}" srcOrd="0" destOrd="0" presId="urn:microsoft.com/office/officeart/2005/8/layout/vList5"/>
    <dgm:cxn modelId="{45719F21-5520-49D0-88C8-F0F53AD5844C}" type="presOf" srcId="{0D98DEAD-C492-4092-BBA3-DC37B5980872}" destId="{35942D08-783F-4FEF-9881-D8D956E4D9AB}" srcOrd="0" destOrd="0" presId="urn:microsoft.com/office/officeart/2005/8/layout/vList5"/>
    <dgm:cxn modelId="{A7EE4023-F21C-46BF-A23E-EE29695C1897}" srcId="{A11A24E1-B4FB-4E4C-B86C-6E62358CE75C}" destId="{2BD2FD67-C67A-4C9F-BE7B-B4333B71B9D5}" srcOrd="2" destOrd="0" parTransId="{DB142E72-4A67-46BD-ABE1-4BEECA032E68}" sibTransId="{9C430D43-CAB9-4373-BB11-5038D66E455A}"/>
    <dgm:cxn modelId="{D8C7D434-CC9A-416A-9C6D-98B22AD9FC1F}" type="presOf" srcId="{D1C63C04-6E2B-4B0A-B065-91ACE9864BF5}" destId="{30901450-61DB-475F-BA92-06E964CA5DAA}" srcOrd="0" destOrd="0" presId="urn:microsoft.com/office/officeart/2005/8/layout/vList5"/>
    <dgm:cxn modelId="{7B57263A-041C-4060-B07D-11B8ECE7C1C2}" type="presOf" srcId="{FFE4F5F8-D04C-493E-AE94-296FB806D05B}" destId="{4A19E9C7-0C7B-4CD6-A14E-43853683CEF1}" srcOrd="0" destOrd="0" presId="urn:microsoft.com/office/officeart/2005/8/layout/vList5"/>
    <dgm:cxn modelId="{BA7AC43E-707E-42AB-9FA3-9C671D5E0589}" srcId="{46B5BEEE-5F6E-4281-9189-32DCE105D478}" destId="{D1C63C04-6E2B-4B0A-B065-91ACE9864BF5}" srcOrd="0" destOrd="0" parTransId="{13525233-1390-4FCF-8046-B32C0C23B831}" sibTransId="{06A95E81-6B52-4D43-A79B-2949248F53A7}"/>
    <dgm:cxn modelId="{C88DB341-BAF1-44C3-9F2B-7CF6BF61942A}" srcId="{FFE4F5F8-D04C-493E-AE94-296FB806D05B}" destId="{0D98DEAD-C492-4092-BBA3-DC37B5980872}" srcOrd="0" destOrd="0" parTransId="{EC8326B3-14E3-4D81-955D-A9E1295A689D}" sibTransId="{9F846E0C-38A2-4078-B830-CDCBC48A8398}"/>
    <dgm:cxn modelId="{0D4D1E69-4C6F-4407-8DF8-F3166FAE9DEE}" type="presOf" srcId="{3E1CF6D0-9A20-45FE-BBE8-B5B56882B9D9}" destId="{04DDECFF-C921-4314-8D83-DA960D35CDAD}" srcOrd="0" destOrd="0" presId="urn:microsoft.com/office/officeart/2005/8/layout/vList5"/>
    <dgm:cxn modelId="{FB190651-4818-42CD-82D1-07C4909E9E2F}" type="presOf" srcId="{E4D89E9C-E61F-487C-9C9F-334AD3FFE615}" destId="{6EF04030-87F3-4D96-8BFD-BF558FBCEAE9}" srcOrd="0" destOrd="0" presId="urn:microsoft.com/office/officeart/2005/8/layout/vList5"/>
    <dgm:cxn modelId="{50741A72-5173-454F-807A-F024B49B3803}" srcId="{A11A24E1-B4FB-4E4C-B86C-6E62358CE75C}" destId="{41B82E8B-4676-47CB-8BC5-5C416060E1ED}" srcOrd="1" destOrd="0" parTransId="{D495ABA9-E8CB-4B5B-B6F1-EDB185C0220A}" sibTransId="{A41652D8-755C-41CC-82CF-C72E3D5B70DF}"/>
    <dgm:cxn modelId="{7390A456-25A7-4B1B-A885-6B0FDD77445C}" type="presOf" srcId="{1C4328D1-AAEC-4E75-9349-691D7A0C3A5E}" destId="{5932FFC3-5115-4A57-A258-7BD9CD356844}" srcOrd="0" destOrd="0" presId="urn:microsoft.com/office/officeart/2005/8/layout/vList5"/>
    <dgm:cxn modelId="{5F77EC95-D04C-4590-82ED-1D65BFA7AFAF}" type="presOf" srcId="{2BD2FD67-C67A-4C9F-BE7B-B4333B71B9D5}" destId="{B8F0D8E5-7B1A-4928-B750-E388FC068C6C}" srcOrd="0" destOrd="0" presId="urn:microsoft.com/office/officeart/2005/8/layout/vList5"/>
    <dgm:cxn modelId="{CF26159E-76EA-45C1-869E-9E11267DB0C7}" srcId="{41B82E8B-4676-47CB-8BC5-5C416060E1ED}" destId="{3E1CF6D0-9A20-45FE-BBE8-B5B56882B9D9}" srcOrd="0" destOrd="0" parTransId="{1955829E-0B9E-4F63-BD1A-20CB0DD3E4A5}" sibTransId="{57C1E7FF-9CFD-490E-8DB7-6F8FA4DE2BD1}"/>
    <dgm:cxn modelId="{7F5216A3-139A-454A-8C28-244F34A5A0F8}" srcId="{A11A24E1-B4FB-4E4C-B86C-6E62358CE75C}" destId="{2F572EE2-916C-4C76-ABEA-71A99F2483CA}" srcOrd="3" destOrd="0" parTransId="{3034983C-A5DD-4373-A955-1357697F29DC}" sibTransId="{0B855334-A0ED-49AF-A804-C62415D199F5}"/>
    <dgm:cxn modelId="{43FB36A8-79C8-4881-A9F8-193B69706EB5}" type="presOf" srcId="{A11A24E1-B4FB-4E4C-B86C-6E62358CE75C}" destId="{D77B1D42-3EEE-4436-BE69-D903A7DC674F}" srcOrd="0" destOrd="0" presId="urn:microsoft.com/office/officeart/2005/8/layout/vList5"/>
    <dgm:cxn modelId="{3F5556AF-C0F5-4C5C-A687-42C984304C08}" srcId="{A11A24E1-B4FB-4E4C-B86C-6E62358CE75C}" destId="{FFE4F5F8-D04C-493E-AE94-296FB806D05B}" srcOrd="0" destOrd="0" parTransId="{11AB3ABE-BCD3-44D6-8B36-9B558C0FC2AB}" sibTransId="{9F376440-6726-456A-B362-7BC82A9B7C44}"/>
    <dgm:cxn modelId="{5CE547BF-2BEE-4C07-BF39-0A1034D45416}" srcId="{A11A24E1-B4FB-4E4C-B86C-6E62358CE75C}" destId="{46B5BEEE-5F6E-4281-9189-32DCE105D478}" srcOrd="4" destOrd="0" parTransId="{F1E64831-6012-43BE-B097-FE5B0F312C46}" sibTransId="{16C44DA7-3ABE-4748-BEB5-C9F5E1B5CF73}"/>
    <dgm:cxn modelId="{F052FBE6-9987-4DEF-B9CF-11AB3A81E441}" type="presOf" srcId="{46B5BEEE-5F6E-4281-9189-32DCE105D478}" destId="{57BC2235-42E9-4656-B180-9B5583A63F16}" srcOrd="0" destOrd="0" presId="urn:microsoft.com/office/officeart/2005/8/layout/vList5"/>
    <dgm:cxn modelId="{BC1DAFEF-7EF9-4F3B-85D6-105EEEA6D0E6}" type="presOf" srcId="{2F572EE2-916C-4C76-ABEA-71A99F2483CA}" destId="{4CCD266F-5DCD-4897-925E-949933D137C7}" srcOrd="0" destOrd="0" presId="urn:microsoft.com/office/officeart/2005/8/layout/vList5"/>
    <dgm:cxn modelId="{3567CDF1-5674-4F77-A162-A0694158D357}" srcId="{2BD2FD67-C67A-4C9F-BE7B-B4333B71B9D5}" destId="{1C4328D1-AAEC-4E75-9349-691D7A0C3A5E}" srcOrd="0" destOrd="0" parTransId="{30F7ECCC-EEA1-4DDF-B8FF-2F72FD38E9A7}" sibTransId="{F32FC96D-A278-4067-8823-96A33A9E7AB9}"/>
    <dgm:cxn modelId="{D3F069FC-8A05-4FED-A2AF-ACCE06E47B9B}" srcId="{2F572EE2-916C-4C76-ABEA-71A99F2483CA}" destId="{E4D89E9C-E61F-487C-9C9F-334AD3FFE615}" srcOrd="0" destOrd="0" parTransId="{38057D4C-398D-46DD-AB45-2AAB1D24B94C}" sibTransId="{0C19CFE2-EAE5-4A04-82BE-F931863AF91C}"/>
    <dgm:cxn modelId="{3F3B8406-1D6A-45E7-BFD3-51987ED6D08F}" type="presParOf" srcId="{D77B1D42-3EEE-4436-BE69-D903A7DC674F}" destId="{62BBBBFC-02A7-48D4-9411-76BAEC9653B1}" srcOrd="0" destOrd="0" presId="urn:microsoft.com/office/officeart/2005/8/layout/vList5"/>
    <dgm:cxn modelId="{84C2833A-453B-42F0-8B7C-F630A51EA7D5}" type="presParOf" srcId="{62BBBBFC-02A7-48D4-9411-76BAEC9653B1}" destId="{4A19E9C7-0C7B-4CD6-A14E-43853683CEF1}" srcOrd="0" destOrd="0" presId="urn:microsoft.com/office/officeart/2005/8/layout/vList5"/>
    <dgm:cxn modelId="{EC4FBB63-0659-4CDE-B6F4-C3A2EF73E9F1}" type="presParOf" srcId="{62BBBBFC-02A7-48D4-9411-76BAEC9653B1}" destId="{35942D08-783F-4FEF-9881-D8D956E4D9AB}" srcOrd="1" destOrd="0" presId="urn:microsoft.com/office/officeart/2005/8/layout/vList5"/>
    <dgm:cxn modelId="{55A0DEE1-4D1D-44FF-98BC-C9A815862F9A}" type="presParOf" srcId="{D77B1D42-3EEE-4436-BE69-D903A7DC674F}" destId="{71F9ADA3-1D24-41A0-86FD-6A00399B87B3}" srcOrd="1" destOrd="0" presId="urn:microsoft.com/office/officeart/2005/8/layout/vList5"/>
    <dgm:cxn modelId="{9241E4BA-A0D6-4705-AE61-DB377E8E4862}" type="presParOf" srcId="{D77B1D42-3EEE-4436-BE69-D903A7DC674F}" destId="{16A2ECAB-92CE-48BA-8CAD-D8676D5F60D9}" srcOrd="2" destOrd="0" presId="urn:microsoft.com/office/officeart/2005/8/layout/vList5"/>
    <dgm:cxn modelId="{D8A6EDB8-1E75-488A-BE1D-5A3CBD49A804}" type="presParOf" srcId="{16A2ECAB-92CE-48BA-8CAD-D8676D5F60D9}" destId="{47FFA302-9039-4FDD-8B42-B62832551B53}" srcOrd="0" destOrd="0" presId="urn:microsoft.com/office/officeart/2005/8/layout/vList5"/>
    <dgm:cxn modelId="{947456F8-033A-42A5-880C-D6559215540F}" type="presParOf" srcId="{16A2ECAB-92CE-48BA-8CAD-D8676D5F60D9}" destId="{04DDECFF-C921-4314-8D83-DA960D35CDAD}" srcOrd="1" destOrd="0" presId="urn:microsoft.com/office/officeart/2005/8/layout/vList5"/>
    <dgm:cxn modelId="{C9706379-8F26-4728-AE7E-E7319CA19334}" type="presParOf" srcId="{D77B1D42-3EEE-4436-BE69-D903A7DC674F}" destId="{3324C461-088C-485C-AA58-003C82C2E627}" srcOrd="3" destOrd="0" presId="urn:microsoft.com/office/officeart/2005/8/layout/vList5"/>
    <dgm:cxn modelId="{611FC40B-9AFF-4A97-B420-D4EFACC3B9C9}" type="presParOf" srcId="{D77B1D42-3EEE-4436-BE69-D903A7DC674F}" destId="{D84141DB-4294-4F81-B410-48965F36BAB2}" srcOrd="4" destOrd="0" presId="urn:microsoft.com/office/officeart/2005/8/layout/vList5"/>
    <dgm:cxn modelId="{A587534F-F5BE-491B-974B-FA016A7390EB}" type="presParOf" srcId="{D84141DB-4294-4F81-B410-48965F36BAB2}" destId="{B8F0D8E5-7B1A-4928-B750-E388FC068C6C}" srcOrd="0" destOrd="0" presId="urn:microsoft.com/office/officeart/2005/8/layout/vList5"/>
    <dgm:cxn modelId="{93518A95-26E7-4BF1-A6B6-CE6AD6FB6A65}" type="presParOf" srcId="{D84141DB-4294-4F81-B410-48965F36BAB2}" destId="{5932FFC3-5115-4A57-A258-7BD9CD356844}" srcOrd="1" destOrd="0" presId="urn:microsoft.com/office/officeart/2005/8/layout/vList5"/>
    <dgm:cxn modelId="{B4D18A67-F5D0-4FF7-8411-5A1B3ECD2BD3}" type="presParOf" srcId="{D77B1D42-3EEE-4436-BE69-D903A7DC674F}" destId="{8D7C59CB-1D98-4B1E-BC31-E94748EFD266}" srcOrd="5" destOrd="0" presId="urn:microsoft.com/office/officeart/2005/8/layout/vList5"/>
    <dgm:cxn modelId="{1CA0ADE9-5136-4C88-BAE0-B8726DE55F92}" type="presParOf" srcId="{D77B1D42-3EEE-4436-BE69-D903A7DC674F}" destId="{71798CD9-6A07-491B-A308-2214C36E4ADC}" srcOrd="6" destOrd="0" presId="urn:microsoft.com/office/officeart/2005/8/layout/vList5"/>
    <dgm:cxn modelId="{F4CFE4B9-35D3-4DA7-BC1A-A4A1101660A6}" type="presParOf" srcId="{71798CD9-6A07-491B-A308-2214C36E4ADC}" destId="{4CCD266F-5DCD-4897-925E-949933D137C7}" srcOrd="0" destOrd="0" presId="urn:microsoft.com/office/officeart/2005/8/layout/vList5"/>
    <dgm:cxn modelId="{D61CA7D3-00DE-4D0F-8C02-A31B445E0258}" type="presParOf" srcId="{71798CD9-6A07-491B-A308-2214C36E4ADC}" destId="{6EF04030-87F3-4D96-8BFD-BF558FBCEAE9}" srcOrd="1" destOrd="0" presId="urn:microsoft.com/office/officeart/2005/8/layout/vList5"/>
    <dgm:cxn modelId="{55B533B8-216E-4DF2-97DF-B44CB9AEFD2C}" type="presParOf" srcId="{D77B1D42-3EEE-4436-BE69-D903A7DC674F}" destId="{EC03FCFA-A10D-4BA1-B04B-8E9D0CB68B7C}" srcOrd="7" destOrd="0" presId="urn:microsoft.com/office/officeart/2005/8/layout/vList5"/>
    <dgm:cxn modelId="{FD36000A-C869-412B-B222-19404C602E38}" type="presParOf" srcId="{D77B1D42-3EEE-4436-BE69-D903A7DC674F}" destId="{44B835E1-303B-46A4-8790-C204167C61E0}" srcOrd="8" destOrd="0" presId="urn:microsoft.com/office/officeart/2005/8/layout/vList5"/>
    <dgm:cxn modelId="{90DE7D55-C2B8-408D-A852-20B6AA67A623}" type="presParOf" srcId="{44B835E1-303B-46A4-8790-C204167C61E0}" destId="{57BC2235-42E9-4656-B180-9B5583A63F16}" srcOrd="0" destOrd="0" presId="urn:microsoft.com/office/officeart/2005/8/layout/vList5"/>
    <dgm:cxn modelId="{50227409-32C6-4910-A5D9-21B5BD619DEA}" type="presParOf" srcId="{44B835E1-303B-46A4-8790-C204167C61E0}" destId="{30901450-61DB-475F-BA92-06E964CA5D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B9819B-1312-41A9-B8D4-56CF1BCD4FB3}"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363603AE-5242-423C-BCB5-DFB7AE69DD52}">
      <dgm:prSet/>
      <dgm:spPr/>
      <dgm:t>
        <a:bodyPr/>
        <a:lstStyle/>
        <a:p>
          <a:r>
            <a:rPr lang="en-US"/>
            <a:t>Introduce</a:t>
          </a:r>
        </a:p>
      </dgm:t>
    </dgm:pt>
    <dgm:pt modelId="{B878AA71-3E3D-4E41-B028-A4D8076D497D}" type="parTrans" cxnId="{DA5DF130-95F2-4EC4-AA78-F4E2E9B15BE8}">
      <dgm:prSet/>
      <dgm:spPr/>
      <dgm:t>
        <a:bodyPr/>
        <a:lstStyle/>
        <a:p>
          <a:endParaRPr lang="en-US"/>
        </a:p>
      </dgm:t>
    </dgm:pt>
    <dgm:pt modelId="{7A9EF0DE-274D-4C56-9DD4-FCDDF0405738}" type="sibTrans" cxnId="{DA5DF130-95F2-4EC4-AA78-F4E2E9B15BE8}">
      <dgm:prSet/>
      <dgm:spPr/>
      <dgm:t>
        <a:bodyPr/>
        <a:lstStyle/>
        <a:p>
          <a:endParaRPr lang="en-US"/>
        </a:p>
      </dgm:t>
    </dgm:pt>
    <dgm:pt modelId="{0B0FA8E4-8379-4085-92BE-B98090142D90}">
      <dgm:prSet/>
      <dgm:spPr/>
      <dgm:t>
        <a:bodyPr/>
        <a:lstStyle/>
        <a:p>
          <a:r>
            <a:rPr lang="en-US" dirty="0"/>
            <a:t>Introduce EDI framework for scaling-up </a:t>
          </a:r>
        </a:p>
      </dgm:t>
    </dgm:pt>
    <dgm:pt modelId="{AFAB557C-3DEF-44DB-AA04-101EB74FC64F}" type="parTrans" cxnId="{0790045F-A1CD-45F5-BEE1-50CAABB74273}">
      <dgm:prSet/>
      <dgm:spPr/>
      <dgm:t>
        <a:bodyPr/>
        <a:lstStyle/>
        <a:p>
          <a:endParaRPr lang="en-US"/>
        </a:p>
      </dgm:t>
    </dgm:pt>
    <dgm:pt modelId="{6080687F-0FD2-403B-950A-74A907765CF8}" type="sibTrans" cxnId="{0790045F-A1CD-45F5-BEE1-50CAABB74273}">
      <dgm:prSet/>
      <dgm:spPr/>
      <dgm:t>
        <a:bodyPr/>
        <a:lstStyle/>
        <a:p>
          <a:endParaRPr lang="en-US"/>
        </a:p>
      </dgm:t>
    </dgm:pt>
    <dgm:pt modelId="{3D62EA62-3354-4035-878F-CC35B66447FD}">
      <dgm:prSet/>
      <dgm:spPr/>
      <dgm:t>
        <a:bodyPr/>
        <a:lstStyle/>
        <a:p>
          <a:r>
            <a:rPr lang="en-US"/>
            <a:t>Discuss</a:t>
          </a:r>
        </a:p>
      </dgm:t>
    </dgm:pt>
    <dgm:pt modelId="{DB4932D6-F9A6-443C-8C26-0C24B4F746A9}" type="parTrans" cxnId="{34C666A3-B0BC-4FE1-8D75-E76936647B34}">
      <dgm:prSet/>
      <dgm:spPr/>
      <dgm:t>
        <a:bodyPr/>
        <a:lstStyle/>
        <a:p>
          <a:endParaRPr lang="en-US"/>
        </a:p>
      </dgm:t>
    </dgm:pt>
    <dgm:pt modelId="{B173780F-FFA7-4996-92E1-14DE296F080D}" type="sibTrans" cxnId="{34C666A3-B0BC-4FE1-8D75-E76936647B34}">
      <dgm:prSet/>
      <dgm:spPr/>
      <dgm:t>
        <a:bodyPr/>
        <a:lstStyle/>
        <a:p>
          <a:endParaRPr lang="en-US"/>
        </a:p>
      </dgm:t>
    </dgm:pt>
    <dgm:pt modelId="{2275103B-935F-4283-B02F-1C25DAF33D2A}">
      <dgm:prSet/>
      <dgm:spPr/>
      <dgm:t>
        <a:bodyPr/>
        <a:lstStyle/>
        <a:p>
          <a:r>
            <a:rPr lang="en-US"/>
            <a:t>Discuss the strategy to scale EDI in the ESSU</a:t>
          </a:r>
        </a:p>
      </dgm:t>
    </dgm:pt>
    <dgm:pt modelId="{0ED18C5B-9F8A-4810-9EEC-4CB6913DE346}" type="parTrans" cxnId="{E4351777-4978-4185-8DD6-67A2BAEE4DA1}">
      <dgm:prSet/>
      <dgm:spPr/>
      <dgm:t>
        <a:bodyPr/>
        <a:lstStyle/>
        <a:p>
          <a:endParaRPr lang="en-US"/>
        </a:p>
      </dgm:t>
    </dgm:pt>
    <dgm:pt modelId="{8AD67F1E-F6B6-4AE0-97BA-F0259CA5AC5D}" type="sibTrans" cxnId="{E4351777-4978-4185-8DD6-67A2BAEE4DA1}">
      <dgm:prSet/>
      <dgm:spPr/>
      <dgm:t>
        <a:bodyPr/>
        <a:lstStyle/>
        <a:p>
          <a:endParaRPr lang="en-US"/>
        </a:p>
      </dgm:t>
    </dgm:pt>
    <dgm:pt modelId="{206E6857-31BB-41E5-BFC9-83438D5CC6C2}">
      <dgm:prSet/>
      <dgm:spPr/>
      <dgm:t>
        <a:bodyPr/>
        <a:lstStyle/>
        <a:p>
          <a:r>
            <a:rPr lang="en-US"/>
            <a:t>Identify</a:t>
          </a:r>
        </a:p>
      </dgm:t>
    </dgm:pt>
    <dgm:pt modelId="{235E9579-C010-4EF0-8768-AE8CCF5800C9}" type="parTrans" cxnId="{C5BE03E3-39A9-49C0-8B9D-92F1ABFC42BA}">
      <dgm:prSet/>
      <dgm:spPr/>
      <dgm:t>
        <a:bodyPr/>
        <a:lstStyle/>
        <a:p>
          <a:endParaRPr lang="en-US"/>
        </a:p>
      </dgm:t>
    </dgm:pt>
    <dgm:pt modelId="{B7F43B63-57A6-4972-8554-19734F7DE54D}" type="sibTrans" cxnId="{C5BE03E3-39A9-49C0-8B9D-92F1ABFC42BA}">
      <dgm:prSet/>
      <dgm:spPr/>
      <dgm:t>
        <a:bodyPr/>
        <a:lstStyle/>
        <a:p>
          <a:endParaRPr lang="en-US"/>
        </a:p>
      </dgm:t>
    </dgm:pt>
    <dgm:pt modelId="{CBC766D8-FEFD-4284-B71B-6FD5A9E79F5C}">
      <dgm:prSet/>
      <dgm:spPr/>
      <dgm:t>
        <a:bodyPr/>
        <a:lstStyle/>
        <a:p>
          <a:r>
            <a:rPr lang="en-US"/>
            <a:t>Identify strategy for use  tomorrow</a:t>
          </a:r>
        </a:p>
      </dgm:t>
    </dgm:pt>
    <dgm:pt modelId="{1E8522CE-2BDC-4B35-BEB5-8B5AF38D99D4}" type="parTrans" cxnId="{D1E2A450-59B4-4227-9E3A-C04CB44BD2EE}">
      <dgm:prSet/>
      <dgm:spPr/>
      <dgm:t>
        <a:bodyPr/>
        <a:lstStyle/>
        <a:p>
          <a:endParaRPr lang="en-US"/>
        </a:p>
      </dgm:t>
    </dgm:pt>
    <dgm:pt modelId="{34D09DB4-141C-4A18-9FB1-6272C331EEEC}" type="sibTrans" cxnId="{D1E2A450-59B4-4227-9E3A-C04CB44BD2EE}">
      <dgm:prSet/>
      <dgm:spPr/>
      <dgm:t>
        <a:bodyPr/>
        <a:lstStyle/>
        <a:p>
          <a:endParaRPr lang="en-US"/>
        </a:p>
      </dgm:t>
    </dgm:pt>
    <dgm:pt modelId="{12586881-02AF-4C99-9C84-2E2213CE6816}" type="pres">
      <dgm:prSet presAssocID="{7CB9819B-1312-41A9-B8D4-56CF1BCD4FB3}" presName="diagram" presStyleCnt="0">
        <dgm:presLayoutVars>
          <dgm:chPref val="1"/>
          <dgm:dir/>
          <dgm:animOne val="branch"/>
          <dgm:animLvl val="lvl"/>
          <dgm:resizeHandles/>
        </dgm:presLayoutVars>
      </dgm:prSet>
      <dgm:spPr/>
    </dgm:pt>
    <dgm:pt modelId="{5402BFDB-EABC-450B-A5A7-2C3B02E81883}" type="pres">
      <dgm:prSet presAssocID="{363603AE-5242-423C-BCB5-DFB7AE69DD52}" presName="root" presStyleCnt="0"/>
      <dgm:spPr/>
    </dgm:pt>
    <dgm:pt modelId="{2AACCD75-57DB-4A54-8C4F-5C0E0790CBA4}" type="pres">
      <dgm:prSet presAssocID="{363603AE-5242-423C-BCB5-DFB7AE69DD52}" presName="rootComposite" presStyleCnt="0"/>
      <dgm:spPr/>
    </dgm:pt>
    <dgm:pt modelId="{135E5D90-C827-4B62-95D5-911C8BB3073F}" type="pres">
      <dgm:prSet presAssocID="{363603AE-5242-423C-BCB5-DFB7AE69DD52}" presName="rootText" presStyleLbl="node1" presStyleIdx="0" presStyleCnt="3"/>
      <dgm:spPr/>
    </dgm:pt>
    <dgm:pt modelId="{2A9F94F4-6960-45C1-9CF6-0F0A54617FA9}" type="pres">
      <dgm:prSet presAssocID="{363603AE-5242-423C-BCB5-DFB7AE69DD52}" presName="rootConnector" presStyleLbl="node1" presStyleIdx="0" presStyleCnt="3"/>
      <dgm:spPr/>
    </dgm:pt>
    <dgm:pt modelId="{8851F95F-EF02-41DD-860C-BF275DEA40A9}" type="pres">
      <dgm:prSet presAssocID="{363603AE-5242-423C-BCB5-DFB7AE69DD52}" presName="childShape" presStyleCnt="0"/>
      <dgm:spPr/>
    </dgm:pt>
    <dgm:pt modelId="{43888016-7341-4891-8BC3-4073B1655120}" type="pres">
      <dgm:prSet presAssocID="{AFAB557C-3DEF-44DB-AA04-101EB74FC64F}" presName="Name13" presStyleLbl="parChTrans1D2" presStyleIdx="0" presStyleCnt="3"/>
      <dgm:spPr/>
    </dgm:pt>
    <dgm:pt modelId="{30B77461-364D-4129-A65F-6EF6AACB7D2D}" type="pres">
      <dgm:prSet presAssocID="{0B0FA8E4-8379-4085-92BE-B98090142D90}" presName="childText" presStyleLbl="bgAcc1" presStyleIdx="0" presStyleCnt="3">
        <dgm:presLayoutVars>
          <dgm:bulletEnabled val="1"/>
        </dgm:presLayoutVars>
      </dgm:prSet>
      <dgm:spPr/>
    </dgm:pt>
    <dgm:pt modelId="{EE0BEF45-6146-4D93-8093-D718EAC05D2F}" type="pres">
      <dgm:prSet presAssocID="{3D62EA62-3354-4035-878F-CC35B66447FD}" presName="root" presStyleCnt="0"/>
      <dgm:spPr/>
    </dgm:pt>
    <dgm:pt modelId="{5FE1252A-FFAD-41CB-9FC9-265143643FEE}" type="pres">
      <dgm:prSet presAssocID="{3D62EA62-3354-4035-878F-CC35B66447FD}" presName="rootComposite" presStyleCnt="0"/>
      <dgm:spPr/>
    </dgm:pt>
    <dgm:pt modelId="{2F321340-6C2C-4470-B5AD-384CF630890B}" type="pres">
      <dgm:prSet presAssocID="{3D62EA62-3354-4035-878F-CC35B66447FD}" presName="rootText" presStyleLbl="node1" presStyleIdx="1" presStyleCnt="3"/>
      <dgm:spPr/>
    </dgm:pt>
    <dgm:pt modelId="{83592F81-15AE-46F7-B74D-56B64C28EF82}" type="pres">
      <dgm:prSet presAssocID="{3D62EA62-3354-4035-878F-CC35B66447FD}" presName="rootConnector" presStyleLbl="node1" presStyleIdx="1" presStyleCnt="3"/>
      <dgm:spPr/>
    </dgm:pt>
    <dgm:pt modelId="{7F1430F0-56C5-4EFE-AD5C-902EF6F30BCC}" type="pres">
      <dgm:prSet presAssocID="{3D62EA62-3354-4035-878F-CC35B66447FD}" presName="childShape" presStyleCnt="0"/>
      <dgm:spPr/>
    </dgm:pt>
    <dgm:pt modelId="{FBE8C1C0-8B65-4FB2-9FB8-8EB652AE1254}" type="pres">
      <dgm:prSet presAssocID="{0ED18C5B-9F8A-4810-9EEC-4CB6913DE346}" presName="Name13" presStyleLbl="parChTrans1D2" presStyleIdx="1" presStyleCnt="3"/>
      <dgm:spPr/>
    </dgm:pt>
    <dgm:pt modelId="{0D5F30E9-60BC-458B-9E9F-81EFB48AE749}" type="pres">
      <dgm:prSet presAssocID="{2275103B-935F-4283-B02F-1C25DAF33D2A}" presName="childText" presStyleLbl="bgAcc1" presStyleIdx="1" presStyleCnt="3">
        <dgm:presLayoutVars>
          <dgm:bulletEnabled val="1"/>
        </dgm:presLayoutVars>
      </dgm:prSet>
      <dgm:spPr/>
    </dgm:pt>
    <dgm:pt modelId="{6183F2E1-43B7-499B-BAD4-352393F578F1}" type="pres">
      <dgm:prSet presAssocID="{206E6857-31BB-41E5-BFC9-83438D5CC6C2}" presName="root" presStyleCnt="0"/>
      <dgm:spPr/>
    </dgm:pt>
    <dgm:pt modelId="{642C4E3C-0D9D-489B-AFF6-24DB7F86381B}" type="pres">
      <dgm:prSet presAssocID="{206E6857-31BB-41E5-BFC9-83438D5CC6C2}" presName="rootComposite" presStyleCnt="0"/>
      <dgm:spPr/>
    </dgm:pt>
    <dgm:pt modelId="{EA3EB931-A661-441E-8FED-46FCB2450E17}" type="pres">
      <dgm:prSet presAssocID="{206E6857-31BB-41E5-BFC9-83438D5CC6C2}" presName="rootText" presStyleLbl="node1" presStyleIdx="2" presStyleCnt="3"/>
      <dgm:spPr/>
    </dgm:pt>
    <dgm:pt modelId="{782612A5-0DC6-449A-B6E5-7688CF81A440}" type="pres">
      <dgm:prSet presAssocID="{206E6857-31BB-41E5-BFC9-83438D5CC6C2}" presName="rootConnector" presStyleLbl="node1" presStyleIdx="2" presStyleCnt="3"/>
      <dgm:spPr/>
    </dgm:pt>
    <dgm:pt modelId="{C6875F80-CC84-4E54-A175-51E08B17E2D5}" type="pres">
      <dgm:prSet presAssocID="{206E6857-31BB-41E5-BFC9-83438D5CC6C2}" presName="childShape" presStyleCnt="0"/>
      <dgm:spPr/>
    </dgm:pt>
    <dgm:pt modelId="{A6C3F08E-0EE2-4193-9E56-E6FF20323A6A}" type="pres">
      <dgm:prSet presAssocID="{1E8522CE-2BDC-4B35-BEB5-8B5AF38D99D4}" presName="Name13" presStyleLbl="parChTrans1D2" presStyleIdx="2" presStyleCnt="3"/>
      <dgm:spPr/>
    </dgm:pt>
    <dgm:pt modelId="{5F3029C0-3CF2-415C-BBDE-993A4CCFC7AF}" type="pres">
      <dgm:prSet presAssocID="{CBC766D8-FEFD-4284-B71B-6FD5A9E79F5C}" presName="childText" presStyleLbl="bgAcc1" presStyleIdx="2" presStyleCnt="3">
        <dgm:presLayoutVars>
          <dgm:bulletEnabled val="1"/>
        </dgm:presLayoutVars>
      </dgm:prSet>
      <dgm:spPr/>
    </dgm:pt>
  </dgm:ptLst>
  <dgm:cxnLst>
    <dgm:cxn modelId="{63F9891A-96FA-4CDE-8042-82E04EB2FD41}" type="presOf" srcId="{206E6857-31BB-41E5-BFC9-83438D5CC6C2}" destId="{782612A5-0DC6-449A-B6E5-7688CF81A440}" srcOrd="1" destOrd="0" presId="urn:microsoft.com/office/officeart/2005/8/layout/hierarchy3"/>
    <dgm:cxn modelId="{5476F22F-B537-474C-98BB-5575193BCA75}" type="presOf" srcId="{AFAB557C-3DEF-44DB-AA04-101EB74FC64F}" destId="{43888016-7341-4891-8BC3-4073B1655120}" srcOrd="0" destOrd="0" presId="urn:microsoft.com/office/officeart/2005/8/layout/hierarchy3"/>
    <dgm:cxn modelId="{DA5DF130-95F2-4EC4-AA78-F4E2E9B15BE8}" srcId="{7CB9819B-1312-41A9-B8D4-56CF1BCD4FB3}" destId="{363603AE-5242-423C-BCB5-DFB7AE69DD52}" srcOrd="0" destOrd="0" parTransId="{B878AA71-3E3D-4E41-B028-A4D8076D497D}" sibTransId="{7A9EF0DE-274D-4C56-9DD4-FCDDF0405738}"/>
    <dgm:cxn modelId="{89E64636-F28D-462E-906D-F59B5FB8C4E9}" type="presOf" srcId="{3D62EA62-3354-4035-878F-CC35B66447FD}" destId="{2F321340-6C2C-4470-B5AD-384CF630890B}" srcOrd="0" destOrd="0" presId="urn:microsoft.com/office/officeart/2005/8/layout/hierarchy3"/>
    <dgm:cxn modelId="{CC1B245D-A3FF-44AA-AF1A-BA0A3EA2DD74}" type="presOf" srcId="{363603AE-5242-423C-BCB5-DFB7AE69DD52}" destId="{2A9F94F4-6960-45C1-9CF6-0F0A54617FA9}" srcOrd="1" destOrd="0" presId="urn:microsoft.com/office/officeart/2005/8/layout/hierarchy3"/>
    <dgm:cxn modelId="{0790045F-A1CD-45F5-BEE1-50CAABB74273}" srcId="{363603AE-5242-423C-BCB5-DFB7AE69DD52}" destId="{0B0FA8E4-8379-4085-92BE-B98090142D90}" srcOrd="0" destOrd="0" parTransId="{AFAB557C-3DEF-44DB-AA04-101EB74FC64F}" sibTransId="{6080687F-0FD2-403B-950A-74A907765CF8}"/>
    <dgm:cxn modelId="{4DA4CE68-524F-4C09-B0AF-54EDBE556DD2}" type="presOf" srcId="{CBC766D8-FEFD-4284-B71B-6FD5A9E79F5C}" destId="{5F3029C0-3CF2-415C-BBDE-993A4CCFC7AF}" srcOrd="0" destOrd="0" presId="urn:microsoft.com/office/officeart/2005/8/layout/hierarchy3"/>
    <dgm:cxn modelId="{E90C134E-F0D9-4B64-A394-CC9244309007}" type="presOf" srcId="{0B0FA8E4-8379-4085-92BE-B98090142D90}" destId="{30B77461-364D-4129-A65F-6EF6AACB7D2D}" srcOrd="0" destOrd="0" presId="urn:microsoft.com/office/officeart/2005/8/layout/hierarchy3"/>
    <dgm:cxn modelId="{D1E2A450-59B4-4227-9E3A-C04CB44BD2EE}" srcId="{206E6857-31BB-41E5-BFC9-83438D5CC6C2}" destId="{CBC766D8-FEFD-4284-B71B-6FD5A9E79F5C}" srcOrd="0" destOrd="0" parTransId="{1E8522CE-2BDC-4B35-BEB5-8B5AF38D99D4}" sibTransId="{34D09DB4-141C-4A18-9FB1-6272C331EEEC}"/>
    <dgm:cxn modelId="{E4351777-4978-4185-8DD6-67A2BAEE4DA1}" srcId="{3D62EA62-3354-4035-878F-CC35B66447FD}" destId="{2275103B-935F-4283-B02F-1C25DAF33D2A}" srcOrd="0" destOrd="0" parTransId="{0ED18C5B-9F8A-4810-9EEC-4CB6913DE346}" sibTransId="{8AD67F1E-F6B6-4AE0-97BA-F0259CA5AC5D}"/>
    <dgm:cxn modelId="{061E268A-7A09-421F-9E27-A3B70BF2E572}" type="presOf" srcId="{3D62EA62-3354-4035-878F-CC35B66447FD}" destId="{83592F81-15AE-46F7-B74D-56B64C28EF82}" srcOrd="1" destOrd="0" presId="urn:microsoft.com/office/officeart/2005/8/layout/hierarchy3"/>
    <dgm:cxn modelId="{9811A18B-4CEC-471E-A543-F199F5F71290}" type="presOf" srcId="{1E8522CE-2BDC-4B35-BEB5-8B5AF38D99D4}" destId="{A6C3F08E-0EE2-4193-9E56-E6FF20323A6A}" srcOrd="0" destOrd="0" presId="urn:microsoft.com/office/officeart/2005/8/layout/hierarchy3"/>
    <dgm:cxn modelId="{34C666A3-B0BC-4FE1-8D75-E76936647B34}" srcId="{7CB9819B-1312-41A9-B8D4-56CF1BCD4FB3}" destId="{3D62EA62-3354-4035-878F-CC35B66447FD}" srcOrd="1" destOrd="0" parTransId="{DB4932D6-F9A6-443C-8C26-0C24B4F746A9}" sibTransId="{B173780F-FFA7-4996-92E1-14DE296F080D}"/>
    <dgm:cxn modelId="{A907BBA7-9D9A-46A3-A434-83CEF5068070}" type="presOf" srcId="{0ED18C5B-9F8A-4810-9EEC-4CB6913DE346}" destId="{FBE8C1C0-8B65-4FB2-9FB8-8EB652AE1254}" srcOrd="0" destOrd="0" presId="urn:microsoft.com/office/officeart/2005/8/layout/hierarchy3"/>
    <dgm:cxn modelId="{2BFE58B8-784B-449D-9E67-B0B2568BBAD2}" type="presOf" srcId="{363603AE-5242-423C-BCB5-DFB7AE69DD52}" destId="{135E5D90-C827-4B62-95D5-911C8BB3073F}" srcOrd="0" destOrd="0" presId="urn:microsoft.com/office/officeart/2005/8/layout/hierarchy3"/>
    <dgm:cxn modelId="{4A8AE2B9-A7F2-4FFF-A443-9FEF4C92393F}" type="presOf" srcId="{206E6857-31BB-41E5-BFC9-83438D5CC6C2}" destId="{EA3EB931-A661-441E-8FED-46FCB2450E17}" srcOrd="0" destOrd="0" presId="urn:microsoft.com/office/officeart/2005/8/layout/hierarchy3"/>
    <dgm:cxn modelId="{15D185BF-4E86-4B89-AE9C-3F1FB18C3794}" type="presOf" srcId="{7CB9819B-1312-41A9-B8D4-56CF1BCD4FB3}" destId="{12586881-02AF-4C99-9C84-2E2213CE6816}" srcOrd="0" destOrd="0" presId="urn:microsoft.com/office/officeart/2005/8/layout/hierarchy3"/>
    <dgm:cxn modelId="{C5BE03E3-39A9-49C0-8B9D-92F1ABFC42BA}" srcId="{7CB9819B-1312-41A9-B8D4-56CF1BCD4FB3}" destId="{206E6857-31BB-41E5-BFC9-83438D5CC6C2}" srcOrd="2" destOrd="0" parTransId="{235E9579-C010-4EF0-8768-AE8CCF5800C9}" sibTransId="{B7F43B63-57A6-4972-8554-19734F7DE54D}"/>
    <dgm:cxn modelId="{355FE6E7-E901-4A42-B4F4-3B0861CB80A3}" type="presOf" srcId="{2275103B-935F-4283-B02F-1C25DAF33D2A}" destId="{0D5F30E9-60BC-458B-9E9F-81EFB48AE749}" srcOrd="0" destOrd="0" presId="urn:microsoft.com/office/officeart/2005/8/layout/hierarchy3"/>
    <dgm:cxn modelId="{A93AC732-26B5-49E9-9C32-C1B4F6A6A3FE}" type="presParOf" srcId="{12586881-02AF-4C99-9C84-2E2213CE6816}" destId="{5402BFDB-EABC-450B-A5A7-2C3B02E81883}" srcOrd="0" destOrd="0" presId="urn:microsoft.com/office/officeart/2005/8/layout/hierarchy3"/>
    <dgm:cxn modelId="{24862198-9B28-4FF1-8D64-2FD016CB1F5F}" type="presParOf" srcId="{5402BFDB-EABC-450B-A5A7-2C3B02E81883}" destId="{2AACCD75-57DB-4A54-8C4F-5C0E0790CBA4}" srcOrd="0" destOrd="0" presId="urn:microsoft.com/office/officeart/2005/8/layout/hierarchy3"/>
    <dgm:cxn modelId="{1B813880-148D-4E7D-A2F9-EC87CAA931E7}" type="presParOf" srcId="{2AACCD75-57DB-4A54-8C4F-5C0E0790CBA4}" destId="{135E5D90-C827-4B62-95D5-911C8BB3073F}" srcOrd="0" destOrd="0" presId="urn:microsoft.com/office/officeart/2005/8/layout/hierarchy3"/>
    <dgm:cxn modelId="{934F1B65-9C33-43E8-8789-D0622716BE62}" type="presParOf" srcId="{2AACCD75-57DB-4A54-8C4F-5C0E0790CBA4}" destId="{2A9F94F4-6960-45C1-9CF6-0F0A54617FA9}" srcOrd="1" destOrd="0" presId="urn:microsoft.com/office/officeart/2005/8/layout/hierarchy3"/>
    <dgm:cxn modelId="{549E6542-6A79-4592-B011-545652E8B3C0}" type="presParOf" srcId="{5402BFDB-EABC-450B-A5A7-2C3B02E81883}" destId="{8851F95F-EF02-41DD-860C-BF275DEA40A9}" srcOrd="1" destOrd="0" presId="urn:microsoft.com/office/officeart/2005/8/layout/hierarchy3"/>
    <dgm:cxn modelId="{9B1190F1-9235-4773-A253-F10FC0179E83}" type="presParOf" srcId="{8851F95F-EF02-41DD-860C-BF275DEA40A9}" destId="{43888016-7341-4891-8BC3-4073B1655120}" srcOrd="0" destOrd="0" presId="urn:microsoft.com/office/officeart/2005/8/layout/hierarchy3"/>
    <dgm:cxn modelId="{E14F63CD-62DF-4D74-93CB-43CCFEA11B3C}" type="presParOf" srcId="{8851F95F-EF02-41DD-860C-BF275DEA40A9}" destId="{30B77461-364D-4129-A65F-6EF6AACB7D2D}" srcOrd="1" destOrd="0" presId="urn:microsoft.com/office/officeart/2005/8/layout/hierarchy3"/>
    <dgm:cxn modelId="{4CC83CC0-5D6A-4076-8E78-B370C809ACDF}" type="presParOf" srcId="{12586881-02AF-4C99-9C84-2E2213CE6816}" destId="{EE0BEF45-6146-4D93-8093-D718EAC05D2F}" srcOrd="1" destOrd="0" presId="urn:microsoft.com/office/officeart/2005/8/layout/hierarchy3"/>
    <dgm:cxn modelId="{2251CA10-EF48-4F98-85BF-9146D4C93557}" type="presParOf" srcId="{EE0BEF45-6146-4D93-8093-D718EAC05D2F}" destId="{5FE1252A-FFAD-41CB-9FC9-265143643FEE}" srcOrd="0" destOrd="0" presId="urn:microsoft.com/office/officeart/2005/8/layout/hierarchy3"/>
    <dgm:cxn modelId="{141DFB40-5C1D-4976-8725-0E410C8F2EA6}" type="presParOf" srcId="{5FE1252A-FFAD-41CB-9FC9-265143643FEE}" destId="{2F321340-6C2C-4470-B5AD-384CF630890B}" srcOrd="0" destOrd="0" presId="urn:microsoft.com/office/officeart/2005/8/layout/hierarchy3"/>
    <dgm:cxn modelId="{806CC4CE-D77F-4F19-A9A6-DFC622E66D9E}" type="presParOf" srcId="{5FE1252A-FFAD-41CB-9FC9-265143643FEE}" destId="{83592F81-15AE-46F7-B74D-56B64C28EF82}" srcOrd="1" destOrd="0" presId="urn:microsoft.com/office/officeart/2005/8/layout/hierarchy3"/>
    <dgm:cxn modelId="{D2E85537-A5A4-4E3D-B44B-F1F8635EEBF2}" type="presParOf" srcId="{EE0BEF45-6146-4D93-8093-D718EAC05D2F}" destId="{7F1430F0-56C5-4EFE-AD5C-902EF6F30BCC}" srcOrd="1" destOrd="0" presId="urn:microsoft.com/office/officeart/2005/8/layout/hierarchy3"/>
    <dgm:cxn modelId="{3C2C256F-1D1A-41FF-BFF7-782E5FB2E4AA}" type="presParOf" srcId="{7F1430F0-56C5-4EFE-AD5C-902EF6F30BCC}" destId="{FBE8C1C0-8B65-4FB2-9FB8-8EB652AE1254}" srcOrd="0" destOrd="0" presId="urn:microsoft.com/office/officeart/2005/8/layout/hierarchy3"/>
    <dgm:cxn modelId="{5DA8F44D-EB37-4932-B077-FDC94148E78B}" type="presParOf" srcId="{7F1430F0-56C5-4EFE-AD5C-902EF6F30BCC}" destId="{0D5F30E9-60BC-458B-9E9F-81EFB48AE749}" srcOrd="1" destOrd="0" presId="urn:microsoft.com/office/officeart/2005/8/layout/hierarchy3"/>
    <dgm:cxn modelId="{85E7CE9C-F668-488A-893E-18F2F47EA86F}" type="presParOf" srcId="{12586881-02AF-4C99-9C84-2E2213CE6816}" destId="{6183F2E1-43B7-499B-BAD4-352393F578F1}" srcOrd="2" destOrd="0" presId="urn:microsoft.com/office/officeart/2005/8/layout/hierarchy3"/>
    <dgm:cxn modelId="{B651EE76-E73F-4C45-BB47-171C4E556BB7}" type="presParOf" srcId="{6183F2E1-43B7-499B-BAD4-352393F578F1}" destId="{642C4E3C-0D9D-489B-AFF6-24DB7F86381B}" srcOrd="0" destOrd="0" presId="urn:microsoft.com/office/officeart/2005/8/layout/hierarchy3"/>
    <dgm:cxn modelId="{96FA7982-E236-46C5-B7F6-D8529CB59A9B}" type="presParOf" srcId="{642C4E3C-0D9D-489B-AFF6-24DB7F86381B}" destId="{EA3EB931-A661-441E-8FED-46FCB2450E17}" srcOrd="0" destOrd="0" presId="urn:microsoft.com/office/officeart/2005/8/layout/hierarchy3"/>
    <dgm:cxn modelId="{350FD415-C24D-4C99-906B-DF63EDF25666}" type="presParOf" srcId="{642C4E3C-0D9D-489B-AFF6-24DB7F86381B}" destId="{782612A5-0DC6-449A-B6E5-7688CF81A440}" srcOrd="1" destOrd="0" presId="urn:microsoft.com/office/officeart/2005/8/layout/hierarchy3"/>
    <dgm:cxn modelId="{726C61E7-ED1D-41F8-BA8E-168D03C4E999}" type="presParOf" srcId="{6183F2E1-43B7-499B-BAD4-352393F578F1}" destId="{C6875F80-CC84-4E54-A175-51E08B17E2D5}" srcOrd="1" destOrd="0" presId="urn:microsoft.com/office/officeart/2005/8/layout/hierarchy3"/>
    <dgm:cxn modelId="{271DEBA5-EB06-4A68-AFD3-543349684EB2}" type="presParOf" srcId="{C6875F80-CC84-4E54-A175-51E08B17E2D5}" destId="{A6C3F08E-0EE2-4193-9E56-E6FF20323A6A}" srcOrd="0" destOrd="0" presId="urn:microsoft.com/office/officeart/2005/8/layout/hierarchy3"/>
    <dgm:cxn modelId="{230865AC-88EE-4920-B2AF-2BFDEA6D6176}" type="presParOf" srcId="{C6875F80-CC84-4E54-A175-51E08B17E2D5}" destId="{5F3029C0-3CF2-415C-BBDE-993A4CCFC7A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3C5DE-C887-474F-9390-5B90433B09B8}"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A2FE8477-E82A-F541-A06C-753935D29EFF}">
      <dgm:prSet phldrT="[Text]" custT="1"/>
      <dgm:spPr/>
      <dgm:t>
        <a:bodyPr/>
        <a:lstStyle/>
        <a:p>
          <a:r>
            <a:rPr lang="en-US" sz="1400" b="1" dirty="0"/>
            <a:t>Denial</a:t>
          </a:r>
        </a:p>
      </dgm:t>
    </dgm:pt>
    <dgm:pt modelId="{349139C7-DCEB-EC49-874C-3EEB9BAA9DF8}" type="parTrans" cxnId="{BE862514-1EFD-1B49-AF63-31D3629E4C2C}">
      <dgm:prSet/>
      <dgm:spPr/>
      <dgm:t>
        <a:bodyPr/>
        <a:lstStyle/>
        <a:p>
          <a:endParaRPr lang="en-US"/>
        </a:p>
      </dgm:t>
    </dgm:pt>
    <dgm:pt modelId="{9020801B-43D1-9042-88DF-8DE1D7503A63}" type="sibTrans" cxnId="{BE862514-1EFD-1B49-AF63-31D3629E4C2C}">
      <dgm:prSet/>
      <dgm:spPr/>
      <dgm:t>
        <a:bodyPr/>
        <a:lstStyle/>
        <a:p>
          <a:endParaRPr lang="en-US"/>
        </a:p>
      </dgm:t>
    </dgm:pt>
    <dgm:pt modelId="{EEB0B7B1-4B29-0D4F-BA4A-6639AC106E8A}">
      <dgm:prSet phldrT="[Text]" custT="1"/>
      <dgm:spPr/>
      <dgm:t>
        <a:bodyPr/>
        <a:lstStyle/>
        <a:p>
          <a:r>
            <a:rPr lang="en-US" sz="1400" b="1" dirty="0"/>
            <a:t>Making the Business Case</a:t>
          </a:r>
        </a:p>
      </dgm:t>
    </dgm:pt>
    <dgm:pt modelId="{C96B9B6A-D3C6-8B40-8BD6-734ACE44C5D5}" type="parTrans" cxnId="{386FBE79-A466-8948-BD51-2848692D3C1B}">
      <dgm:prSet/>
      <dgm:spPr/>
      <dgm:t>
        <a:bodyPr/>
        <a:lstStyle/>
        <a:p>
          <a:endParaRPr lang="en-US"/>
        </a:p>
      </dgm:t>
    </dgm:pt>
    <dgm:pt modelId="{6CC3D3AB-766B-E348-8078-8165FF0E2CD5}" type="sibTrans" cxnId="{386FBE79-A466-8948-BD51-2848692D3C1B}">
      <dgm:prSet/>
      <dgm:spPr/>
      <dgm:t>
        <a:bodyPr/>
        <a:lstStyle/>
        <a:p>
          <a:endParaRPr lang="en-US"/>
        </a:p>
      </dgm:t>
    </dgm:pt>
    <dgm:pt modelId="{A1E97294-0F6F-1B4E-AF47-A0A996A2DE87}">
      <dgm:prSet phldrT="[Text]" custT="1"/>
      <dgm:spPr/>
      <dgm:t>
        <a:bodyPr/>
        <a:lstStyle/>
        <a:p>
          <a:r>
            <a:rPr lang="en-US" sz="1400" b="1" dirty="0"/>
            <a:t>Integrated</a:t>
          </a:r>
        </a:p>
      </dgm:t>
    </dgm:pt>
    <dgm:pt modelId="{B0DE73EC-35E9-824B-A85C-3AD83979BAF4}" type="parTrans" cxnId="{3745C847-AD3E-5542-943A-539B1516C614}">
      <dgm:prSet/>
      <dgm:spPr/>
      <dgm:t>
        <a:bodyPr/>
        <a:lstStyle/>
        <a:p>
          <a:endParaRPr lang="en-US"/>
        </a:p>
      </dgm:t>
    </dgm:pt>
    <dgm:pt modelId="{6601903B-4042-0B48-B5F5-5846CD8FA077}" type="sibTrans" cxnId="{3745C847-AD3E-5542-943A-539B1516C614}">
      <dgm:prSet/>
      <dgm:spPr/>
      <dgm:t>
        <a:bodyPr/>
        <a:lstStyle/>
        <a:p>
          <a:endParaRPr lang="en-US"/>
        </a:p>
      </dgm:t>
    </dgm:pt>
    <dgm:pt modelId="{06552CA4-293C-FF49-8BB5-5AB11C3CD72B}">
      <dgm:prSet custT="1"/>
      <dgm:spPr/>
      <dgm:t>
        <a:bodyPr/>
        <a:lstStyle/>
        <a:p>
          <a:r>
            <a:rPr lang="en-US" sz="1400" b="1" dirty="0"/>
            <a:t>Compliance</a:t>
          </a:r>
        </a:p>
      </dgm:t>
    </dgm:pt>
    <dgm:pt modelId="{267B00AF-B2FD-224E-8314-E4984C6560D5}" type="parTrans" cxnId="{2C15AFCF-C958-6C42-A163-96EE7A1F7D05}">
      <dgm:prSet/>
      <dgm:spPr/>
      <dgm:t>
        <a:bodyPr/>
        <a:lstStyle/>
        <a:p>
          <a:endParaRPr lang="en-US"/>
        </a:p>
      </dgm:t>
    </dgm:pt>
    <dgm:pt modelId="{8415ED2E-BE5C-F441-A12D-57A61A1EA91F}" type="sibTrans" cxnId="{2C15AFCF-C958-6C42-A163-96EE7A1F7D05}">
      <dgm:prSet/>
      <dgm:spPr/>
      <dgm:t>
        <a:bodyPr/>
        <a:lstStyle/>
        <a:p>
          <a:endParaRPr lang="en-US"/>
        </a:p>
      </dgm:t>
    </dgm:pt>
    <dgm:pt modelId="{35659BB3-64B7-5048-86B4-BBF85075343A}">
      <dgm:prSet custT="1"/>
      <dgm:spPr/>
      <dgm:t>
        <a:bodyPr/>
        <a:lstStyle/>
        <a:p>
          <a:r>
            <a:rPr lang="en-US" sz="1400" b="1" dirty="0"/>
            <a:t>Inclusive &amp; Equitable</a:t>
          </a:r>
        </a:p>
      </dgm:t>
    </dgm:pt>
    <dgm:pt modelId="{372BC4A1-D9D7-404D-8112-4B351F146BF0}" type="parTrans" cxnId="{F9509E4D-B6EE-4541-B446-1AA8BC064CB1}">
      <dgm:prSet/>
      <dgm:spPr/>
      <dgm:t>
        <a:bodyPr/>
        <a:lstStyle/>
        <a:p>
          <a:endParaRPr lang="en-US"/>
        </a:p>
      </dgm:t>
    </dgm:pt>
    <dgm:pt modelId="{70646433-AE96-6443-B536-7AF597B7FB09}" type="sibTrans" cxnId="{F9509E4D-B6EE-4541-B446-1AA8BC064CB1}">
      <dgm:prSet/>
      <dgm:spPr/>
      <dgm:t>
        <a:bodyPr/>
        <a:lstStyle/>
        <a:p>
          <a:endParaRPr lang="en-US"/>
        </a:p>
      </dgm:t>
    </dgm:pt>
    <dgm:pt modelId="{919C0950-EA1E-1840-9C9D-4F88493DBE22}">
      <dgm:prSet custT="1"/>
      <dgm:spPr/>
      <dgm:t>
        <a:bodyPr/>
        <a:lstStyle/>
        <a:p>
          <a:r>
            <a:rPr lang="en-US" sz="1400" b="1" dirty="0"/>
            <a:t>Beyond Compliance</a:t>
          </a:r>
        </a:p>
      </dgm:t>
    </dgm:pt>
    <dgm:pt modelId="{2547E712-2496-C14F-AB35-8DE69B64451F}" type="parTrans" cxnId="{FA337A2B-ED96-9642-95E3-9F2230479ACB}">
      <dgm:prSet/>
      <dgm:spPr/>
      <dgm:t>
        <a:bodyPr/>
        <a:lstStyle/>
        <a:p>
          <a:endParaRPr lang="en-US"/>
        </a:p>
      </dgm:t>
    </dgm:pt>
    <dgm:pt modelId="{0670F0FA-F0D5-9C4F-B3EA-BB43230B14AA}" type="sibTrans" cxnId="{FA337A2B-ED96-9642-95E3-9F2230479ACB}">
      <dgm:prSet/>
      <dgm:spPr/>
      <dgm:t>
        <a:bodyPr/>
        <a:lstStyle/>
        <a:p>
          <a:endParaRPr lang="en-US"/>
        </a:p>
      </dgm:t>
    </dgm:pt>
    <dgm:pt modelId="{BB89DD88-4C93-5248-8B97-28ABCE3A70DA}" type="pres">
      <dgm:prSet presAssocID="{D2E3C5DE-C887-474F-9390-5B90433B09B8}" presName="Name0" presStyleCnt="0">
        <dgm:presLayoutVars>
          <dgm:dir/>
          <dgm:animLvl val="lvl"/>
          <dgm:resizeHandles val="exact"/>
        </dgm:presLayoutVars>
      </dgm:prSet>
      <dgm:spPr/>
    </dgm:pt>
    <dgm:pt modelId="{A00E2A21-734B-254E-B4F4-F23BB1E71D8A}" type="pres">
      <dgm:prSet presAssocID="{A2FE8477-E82A-F541-A06C-753935D29EFF}" presName="parTxOnly" presStyleLbl="node1" presStyleIdx="0" presStyleCnt="6">
        <dgm:presLayoutVars>
          <dgm:chMax val="0"/>
          <dgm:chPref val="0"/>
          <dgm:bulletEnabled val="1"/>
        </dgm:presLayoutVars>
      </dgm:prSet>
      <dgm:spPr/>
    </dgm:pt>
    <dgm:pt modelId="{1746757C-9C2B-F94B-9731-97124363BE4E}" type="pres">
      <dgm:prSet presAssocID="{9020801B-43D1-9042-88DF-8DE1D7503A63}" presName="parTxOnlySpace" presStyleCnt="0"/>
      <dgm:spPr/>
    </dgm:pt>
    <dgm:pt modelId="{50D039E7-51D1-4848-8474-BC193B812AAB}" type="pres">
      <dgm:prSet presAssocID="{06552CA4-293C-FF49-8BB5-5AB11C3CD72B}" presName="parTxOnly" presStyleLbl="node1" presStyleIdx="1" presStyleCnt="6">
        <dgm:presLayoutVars>
          <dgm:chMax val="0"/>
          <dgm:chPref val="0"/>
          <dgm:bulletEnabled val="1"/>
        </dgm:presLayoutVars>
      </dgm:prSet>
      <dgm:spPr/>
    </dgm:pt>
    <dgm:pt modelId="{F609192D-B3CD-D646-9132-77819E068F07}" type="pres">
      <dgm:prSet presAssocID="{8415ED2E-BE5C-F441-A12D-57A61A1EA91F}" presName="parTxOnlySpace" presStyleCnt="0"/>
      <dgm:spPr/>
    </dgm:pt>
    <dgm:pt modelId="{43F3CCDD-3B21-9946-8AF6-50867F372720}" type="pres">
      <dgm:prSet presAssocID="{919C0950-EA1E-1840-9C9D-4F88493DBE22}" presName="parTxOnly" presStyleLbl="node1" presStyleIdx="2" presStyleCnt="6">
        <dgm:presLayoutVars>
          <dgm:chMax val="0"/>
          <dgm:chPref val="0"/>
          <dgm:bulletEnabled val="1"/>
        </dgm:presLayoutVars>
      </dgm:prSet>
      <dgm:spPr/>
    </dgm:pt>
    <dgm:pt modelId="{A6C43C42-90B3-0742-AF62-899271947915}" type="pres">
      <dgm:prSet presAssocID="{0670F0FA-F0D5-9C4F-B3EA-BB43230B14AA}" presName="parTxOnlySpace" presStyleCnt="0"/>
      <dgm:spPr/>
    </dgm:pt>
    <dgm:pt modelId="{4DAD8682-F394-4846-A540-50ADE639B85D}" type="pres">
      <dgm:prSet presAssocID="{EEB0B7B1-4B29-0D4F-BA4A-6639AC106E8A}" presName="parTxOnly" presStyleLbl="node1" presStyleIdx="3" presStyleCnt="6">
        <dgm:presLayoutVars>
          <dgm:chMax val="0"/>
          <dgm:chPref val="0"/>
          <dgm:bulletEnabled val="1"/>
        </dgm:presLayoutVars>
      </dgm:prSet>
      <dgm:spPr/>
    </dgm:pt>
    <dgm:pt modelId="{5DDDB6DD-167D-664E-84ED-48C7BCBDDA13}" type="pres">
      <dgm:prSet presAssocID="{6CC3D3AB-766B-E348-8078-8165FF0E2CD5}" presName="parTxOnlySpace" presStyleCnt="0"/>
      <dgm:spPr/>
    </dgm:pt>
    <dgm:pt modelId="{5F4B582B-C864-554B-AC7B-B96B2E2FB60D}" type="pres">
      <dgm:prSet presAssocID="{A1E97294-0F6F-1B4E-AF47-A0A996A2DE87}" presName="parTxOnly" presStyleLbl="node1" presStyleIdx="4" presStyleCnt="6">
        <dgm:presLayoutVars>
          <dgm:chMax val="0"/>
          <dgm:chPref val="0"/>
          <dgm:bulletEnabled val="1"/>
        </dgm:presLayoutVars>
      </dgm:prSet>
      <dgm:spPr/>
    </dgm:pt>
    <dgm:pt modelId="{857E95DC-CB87-9A4E-8C9F-E18E5BECB12B}" type="pres">
      <dgm:prSet presAssocID="{6601903B-4042-0B48-B5F5-5846CD8FA077}" presName="parTxOnlySpace" presStyleCnt="0"/>
      <dgm:spPr/>
    </dgm:pt>
    <dgm:pt modelId="{7266B3C5-1642-1E46-8473-11FEDAD0BC30}" type="pres">
      <dgm:prSet presAssocID="{35659BB3-64B7-5048-86B4-BBF85075343A}" presName="parTxOnly" presStyleLbl="node1" presStyleIdx="5" presStyleCnt="6">
        <dgm:presLayoutVars>
          <dgm:chMax val="0"/>
          <dgm:chPref val="0"/>
          <dgm:bulletEnabled val="1"/>
        </dgm:presLayoutVars>
      </dgm:prSet>
      <dgm:spPr/>
    </dgm:pt>
  </dgm:ptLst>
  <dgm:cxnLst>
    <dgm:cxn modelId="{BE862514-1EFD-1B49-AF63-31D3629E4C2C}" srcId="{D2E3C5DE-C887-474F-9390-5B90433B09B8}" destId="{A2FE8477-E82A-F541-A06C-753935D29EFF}" srcOrd="0" destOrd="0" parTransId="{349139C7-DCEB-EC49-874C-3EEB9BAA9DF8}" sibTransId="{9020801B-43D1-9042-88DF-8DE1D7503A63}"/>
    <dgm:cxn modelId="{FA337A2B-ED96-9642-95E3-9F2230479ACB}" srcId="{D2E3C5DE-C887-474F-9390-5B90433B09B8}" destId="{919C0950-EA1E-1840-9C9D-4F88493DBE22}" srcOrd="2" destOrd="0" parTransId="{2547E712-2496-C14F-AB35-8DE69B64451F}" sibTransId="{0670F0FA-F0D5-9C4F-B3EA-BB43230B14AA}"/>
    <dgm:cxn modelId="{383A0D37-98CC-814B-828E-2CC9E14AF45D}" type="presOf" srcId="{D2E3C5DE-C887-474F-9390-5B90433B09B8}" destId="{BB89DD88-4C93-5248-8B97-28ABCE3A70DA}" srcOrd="0" destOrd="0" presId="urn:microsoft.com/office/officeart/2005/8/layout/chevron1"/>
    <dgm:cxn modelId="{3745C847-AD3E-5542-943A-539B1516C614}" srcId="{D2E3C5DE-C887-474F-9390-5B90433B09B8}" destId="{A1E97294-0F6F-1B4E-AF47-A0A996A2DE87}" srcOrd="4" destOrd="0" parTransId="{B0DE73EC-35E9-824B-A85C-3AD83979BAF4}" sibTransId="{6601903B-4042-0B48-B5F5-5846CD8FA077}"/>
    <dgm:cxn modelId="{7AAF5A4B-3B84-294C-BB41-6D9222CFAC5E}" type="presOf" srcId="{A1E97294-0F6F-1B4E-AF47-A0A996A2DE87}" destId="{5F4B582B-C864-554B-AC7B-B96B2E2FB60D}" srcOrd="0" destOrd="0" presId="urn:microsoft.com/office/officeart/2005/8/layout/chevron1"/>
    <dgm:cxn modelId="{F9509E4D-B6EE-4541-B446-1AA8BC064CB1}" srcId="{D2E3C5DE-C887-474F-9390-5B90433B09B8}" destId="{35659BB3-64B7-5048-86B4-BBF85075343A}" srcOrd="5" destOrd="0" parTransId="{372BC4A1-D9D7-404D-8112-4B351F146BF0}" sibTransId="{70646433-AE96-6443-B536-7AF597B7FB09}"/>
    <dgm:cxn modelId="{386FBE79-A466-8948-BD51-2848692D3C1B}" srcId="{D2E3C5DE-C887-474F-9390-5B90433B09B8}" destId="{EEB0B7B1-4B29-0D4F-BA4A-6639AC106E8A}" srcOrd="3" destOrd="0" parTransId="{C96B9B6A-D3C6-8B40-8BD6-734ACE44C5D5}" sibTransId="{6CC3D3AB-766B-E348-8078-8165FF0E2CD5}"/>
    <dgm:cxn modelId="{AB789FA0-9C4D-D54D-9167-E6C2C508D1EF}" type="presOf" srcId="{35659BB3-64B7-5048-86B4-BBF85075343A}" destId="{7266B3C5-1642-1E46-8473-11FEDAD0BC30}" srcOrd="0" destOrd="0" presId="urn:microsoft.com/office/officeart/2005/8/layout/chevron1"/>
    <dgm:cxn modelId="{73CA0EB3-3A77-5849-BEED-2B077B11CB83}" type="presOf" srcId="{06552CA4-293C-FF49-8BB5-5AB11C3CD72B}" destId="{50D039E7-51D1-4848-8474-BC193B812AAB}" srcOrd="0" destOrd="0" presId="urn:microsoft.com/office/officeart/2005/8/layout/chevron1"/>
    <dgm:cxn modelId="{91BA16C6-A555-2D45-901E-4F598FF42414}" type="presOf" srcId="{EEB0B7B1-4B29-0D4F-BA4A-6639AC106E8A}" destId="{4DAD8682-F394-4846-A540-50ADE639B85D}" srcOrd="0" destOrd="0" presId="urn:microsoft.com/office/officeart/2005/8/layout/chevron1"/>
    <dgm:cxn modelId="{2C15AFCF-C958-6C42-A163-96EE7A1F7D05}" srcId="{D2E3C5DE-C887-474F-9390-5B90433B09B8}" destId="{06552CA4-293C-FF49-8BB5-5AB11C3CD72B}" srcOrd="1" destOrd="0" parTransId="{267B00AF-B2FD-224E-8314-E4984C6560D5}" sibTransId="{8415ED2E-BE5C-F441-A12D-57A61A1EA91F}"/>
    <dgm:cxn modelId="{F649C8E0-BA52-4B49-9468-69DF86C8E188}" type="presOf" srcId="{A2FE8477-E82A-F541-A06C-753935D29EFF}" destId="{A00E2A21-734B-254E-B4F4-F23BB1E71D8A}" srcOrd="0" destOrd="0" presId="urn:microsoft.com/office/officeart/2005/8/layout/chevron1"/>
    <dgm:cxn modelId="{EDE037FC-60C5-1E4C-8AD7-A4690D570535}" type="presOf" srcId="{919C0950-EA1E-1840-9C9D-4F88493DBE22}" destId="{43F3CCDD-3B21-9946-8AF6-50867F372720}" srcOrd="0" destOrd="0" presId="urn:microsoft.com/office/officeart/2005/8/layout/chevron1"/>
    <dgm:cxn modelId="{50F0FA66-BA7C-0A4A-BF04-71BE02122A05}" type="presParOf" srcId="{BB89DD88-4C93-5248-8B97-28ABCE3A70DA}" destId="{A00E2A21-734B-254E-B4F4-F23BB1E71D8A}" srcOrd="0" destOrd="0" presId="urn:microsoft.com/office/officeart/2005/8/layout/chevron1"/>
    <dgm:cxn modelId="{EFDD5432-E8E7-7248-9723-E318B34E0DC4}" type="presParOf" srcId="{BB89DD88-4C93-5248-8B97-28ABCE3A70DA}" destId="{1746757C-9C2B-F94B-9731-97124363BE4E}" srcOrd="1" destOrd="0" presId="urn:microsoft.com/office/officeart/2005/8/layout/chevron1"/>
    <dgm:cxn modelId="{8938F050-C94B-3B4C-BCC4-472A0B171CDB}" type="presParOf" srcId="{BB89DD88-4C93-5248-8B97-28ABCE3A70DA}" destId="{50D039E7-51D1-4848-8474-BC193B812AAB}" srcOrd="2" destOrd="0" presId="urn:microsoft.com/office/officeart/2005/8/layout/chevron1"/>
    <dgm:cxn modelId="{7EC3393C-5BC5-9148-9D6D-A1EEDAE3EC7A}" type="presParOf" srcId="{BB89DD88-4C93-5248-8B97-28ABCE3A70DA}" destId="{F609192D-B3CD-D646-9132-77819E068F07}" srcOrd="3" destOrd="0" presId="urn:microsoft.com/office/officeart/2005/8/layout/chevron1"/>
    <dgm:cxn modelId="{EC473F3B-EEFB-C242-A978-BE2A1C645A57}" type="presParOf" srcId="{BB89DD88-4C93-5248-8B97-28ABCE3A70DA}" destId="{43F3CCDD-3B21-9946-8AF6-50867F372720}" srcOrd="4" destOrd="0" presId="urn:microsoft.com/office/officeart/2005/8/layout/chevron1"/>
    <dgm:cxn modelId="{7804C449-CE9B-CA45-9D23-C703700E7674}" type="presParOf" srcId="{BB89DD88-4C93-5248-8B97-28ABCE3A70DA}" destId="{A6C43C42-90B3-0742-AF62-899271947915}" srcOrd="5" destOrd="0" presId="urn:microsoft.com/office/officeart/2005/8/layout/chevron1"/>
    <dgm:cxn modelId="{E05066E2-2909-1E48-85B9-4BF6D35B7BFA}" type="presParOf" srcId="{BB89DD88-4C93-5248-8B97-28ABCE3A70DA}" destId="{4DAD8682-F394-4846-A540-50ADE639B85D}" srcOrd="6" destOrd="0" presId="urn:microsoft.com/office/officeart/2005/8/layout/chevron1"/>
    <dgm:cxn modelId="{71E77389-FF9F-D44B-8D15-A72E367CF60E}" type="presParOf" srcId="{BB89DD88-4C93-5248-8B97-28ABCE3A70DA}" destId="{5DDDB6DD-167D-664E-84ED-48C7BCBDDA13}" srcOrd="7" destOrd="0" presId="urn:microsoft.com/office/officeart/2005/8/layout/chevron1"/>
    <dgm:cxn modelId="{63EED291-1EF5-6D41-9C47-77730D702C00}" type="presParOf" srcId="{BB89DD88-4C93-5248-8B97-28ABCE3A70DA}" destId="{5F4B582B-C864-554B-AC7B-B96B2E2FB60D}" srcOrd="8" destOrd="0" presId="urn:microsoft.com/office/officeart/2005/8/layout/chevron1"/>
    <dgm:cxn modelId="{9C1D2780-9A27-C741-886A-3B63198FA846}" type="presParOf" srcId="{BB89DD88-4C93-5248-8B97-28ABCE3A70DA}" destId="{857E95DC-CB87-9A4E-8C9F-E18E5BECB12B}" srcOrd="9" destOrd="0" presId="urn:microsoft.com/office/officeart/2005/8/layout/chevron1"/>
    <dgm:cxn modelId="{AB324101-026E-CA4B-99E6-46CEC35914D4}" type="presParOf" srcId="{BB89DD88-4C93-5248-8B97-28ABCE3A70DA}" destId="{7266B3C5-1642-1E46-8473-11FEDAD0BC30}"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10EA6-C2BA-4790-8087-2AF01A4AEFA0}"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BE17ABB5-A4EC-4475-B463-802E80CB0C29}">
      <dgm:prSet/>
      <dgm:spPr/>
      <dgm:t>
        <a:bodyPr/>
        <a:lstStyle/>
        <a:p>
          <a:r>
            <a:rPr lang="en-US" b="1" i="1"/>
            <a:t>We will support CDE’s EDI initiative by building a common vocabulary and framework for the ESSU </a:t>
          </a:r>
          <a:r>
            <a:rPr lang="en-US" b="1" i="1" u="sng"/>
            <a:t>that focuses on students with exceptionalities</a:t>
          </a:r>
          <a:r>
            <a:rPr lang="en-US" b="1" i="1"/>
            <a:t> and addresses both internal and external clients and systems.</a:t>
          </a:r>
          <a:endParaRPr lang="en-US"/>
        </a:p>
      </dgm:t>
    </dgm:pt>
    <dgm:pt modelId="{8F908B52-56B0-45B9-AD5F-3924E9A9C901}" type="parTrans" cxnId="{0B424C5B-391E-463A-9608-FB00EBDD8812}">
      <dgm:prSet/>
      <dgm:spPr/>
      <dgm:t>
        <a:bodyPr/>
        <a:lstStyle/>
        <a:p>
          <a:endParaRPr lang="en-US"/>
        </a:p>
      </dgm:t>
    </dgm:pt>
    <dgm:pt modelId="{7E63F0F3-ABC4-4C09-AF01-F82807041DD7}" type="sibTrans" cxnId="{0B424C5B-391E-463A-9608-FB00EBDD8812}">
      <dgm:prSet/>
      <dgm:spPr/>
      <dgm:t>
        <a:bodyPr/>
        <a:lstStyle/>
        <a:p>
          <a:endParaRPr lang="en-US"/>
        </a:p>
      </dgm:t>
    </dgm:pt>
    <dgm:pt modelId="{89B49240-7CDD-431C-9908-5275899C7CA3}" type="pres">
      <dgm:prSet presAssocID="{AD010EA6-C2BA-4790-8087-2AF01A4AEFA0}" presName="linear" presStyleCnt="0">
        <dgm:presLayoutVars>
          <dgm:animLvl val="lvl"/>
          <dgm:resizeHandles val="exact"/>
        </dgm:presLayoutVars>
      </dgm:prSet>
      <dgm:spPr/>
    </dgm:pt>
    <dgm:pt modelId="{E0C2FE41-8ECC-4BC1-8B9F-85D0FBD2392D}" type="pres">
      <dgm:prSet presAssocID="{BE17ABB5-A4EC-4475-B463-802E80CB0C29}" presName="parentText" presStyleLbl="node1" presStyleIdx="0" presStyleCnt="1">
        <dgm:presLayoutVars>
          <dgm:chMax val="0"/>
          <dgm:bulletEnabled val="1"/>
        </dgm:presLayoutVars>
      </dgm:prSet>
      <dgm:spPr/>
    </dgm:pt>
  </dgm:ptLst>
  <dgm:cxnLst>
    <dgm:cxn modelId="{3BBF3D26-8E99-43FE-9C7B-254A5A8C85AD}" type="presOf" srcId="{BE17ABB5-A4EC-4475-B463-802E80CB0C29}" destId="{E0C2FE41-8ECC-4BC1-8B9F-85D0FBD2392D}" srcOrd="0" destOrd="0" presId="urn:microsoft.com/office/officeart/2005/8/layout/vList2"/>
    <dgm:cxn modelId="{0B424C5B-391E-463A-9608-FB00EBDD8812}" srcId="{AD010EA6-C2BA-4790-8087-2AF01A4AEFA0}" destId="{BE17ABB5-A4EC-4475-B463-802E80CB0C29}" srcOrd="0" destOrd="0" parTransId="{8F908B52-56B0-45B9-AD5F-3924E9A9C901}" sibTransId="{7E63F0F3-ABC4-4C09-AF01-F82807041DD7}"/>
    <dgm:cxn modelId="{156E22CB-C44D-4DF9-BF1D-601E204B2642}" type="presOf" srcId="{AD010EA6-C2BA-4790-8087-2AF01A4AEFA0}" destId="{89B49240-7CDD-431C-9908-5275899C7CA3}" srcOrd="0" destOrd="0" presId="urn:microsoft.com/office/officeart/2005/8/layout/vList2"/>
    <dgm:cxn modelId="{C5AA2977-9D26-49BA-BD13-D6BD24D0ED76}" type="presParOf" srcId="{89B49240-7CDD-431C-9908-5275899C7CA3}" destId="{E0C2FE41-8ECC-4BC1-8B9F-85D0FBD239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233F11-D94A-4C42-8E71-20969A25DA7A}" type="doc">
      <dgm:prSet loTypeId="urn:microsoft.com/office/officeart/2016/7/layout/VerticalHollowActionList" loCatId="List" qsTypeId="urn:microsoft.com/office/officeart/2005/8/quickstyle/simple5" qsCatId="simple" csTypeId="urn:microsoft.com/office/officeart/2005/8/colors/accent0_3" csCatId="mainScheme" phldr="1"/>
      <dgm:spPr/>
      <dgm:t>
        <a:bodyPr/>
        <a:lstStyle/>
        <a:p>
          <a:endParaRPr lang="en-US"/>
        </a:p>
      </dgm:t>
    </dgm:pt>
    <dgm:pt modelId="{D4B45D2A-5983-40C7-958D-9538FD927F09}">
      <dgm:prSet custT="1"/>
      <dgm:spPr/>
      <dgm:t>
        <a:bodyPr/>
        <a:lstStyle/>
        <a:p>
          <a:r>
            <a:rPr lang="en-US" sz="2400" dirty="0"/>
            <a:t>Cross-Team Sharing</a:t>
          </a:r>
        </a:p>
      </dgm:t>
    </dgm:pt>
    <dgm:pt modelId="{D2ED1D91-5289-404E-B564-666EEE89BE9B}" type="parTrans" cxnId="{8BECA319-1638-4B4A-B6C0-51F9932577B7}">
      <dgm:prSet/>
      <dgm:spPr/>
      <dgm:t>
        <a:bodyPr/>
        <a:lstStyle/>
        <a:p>
          <a:endParaRPr lang="en-US"/>
        </a:p>
      </dgm:t>
    </dgm:pt>
    <dgm:pt modelId="{C0AE6A9F-B72C-4200-98D4-AB0E9EEAC53B}" type="sibTrans" cxnId="{8BECA319-1638-4B4A-B6C0-51F9932577B7}">
      <dgm:prSet/>
      <dgm:spPr/>
      <dgm:t>
        <a:bodyPr/>
        <a:lstStyle/>
        <a:p>
          <a:endParaRPr lang="en-US"/>
        </a:p>
      </dgm:t>
    </dgm:pt>
    <dgm:pt modelId="{A023B801-A042-4113-9AE7-877F88D05E3C}">
      <dgm:prSet/>
      <dgm:spPr/>
      <dgm:t>
        <a:bodyPr/>
        <a:lstStyle/>
        <a:p>
          <a:r>
            <a:rPr lang="en-US"/>
            <a:t>Share</a:t>
          </a:r>
        </a:p>
      </dgm:t>
    </dgm:pt>
    <dgm:pt modelId="{E6AAAB7F-011F-42A9-8886-0BE032993882}" type="parTrans" cxnId="{F25DD370-6DBF-4EE3-8E3C-B350796A2524}">
      <dgm:prSet/>
      <dgm:spPr/>
      <dgm:t>
        <a:bodyPr/>
        <a:lstStyle/>
        <a:p>
          <a:endParaRPr lang="en-US"/>
        </a:p>
      </dgm:t>
    </dgm:pt>
    <dgm:pt modelId="{40CFD0D2-835D-40F5-B67E-8A72C089597E}" type="sibTrans" cxnId="{F25DD370-6DBF-4EE3-8E3C-B350796A2524}">
      <dgm:prSet/>
      <dgm:spPr/>
      <dgm:t>
        <a:bodyPr/>
        <a:lstStyle/>
        <a:p>
          <a:endParaRPr lang="en-US"/>
        </a:p>
      </dgm:t>
    </dgm:pt>
    <dgm:pt modelId="{1B117C5F-7037-49FD-AD81-19D040D5C4AF}">
      <dgm:prSet custT="1"/>
      <dgm:spPr/>
      <dgm:t>
        <a:bodyPr/>
        <a:lstStyle/>
        <a:p>
          <a:r>
            <a:rPr lang="en-US" sz="2400" dirty="0"/>
            <a:t>Regularly share progress of Affinity Groups</a:t>
          </a:r>
        </a:p>
      </dgm:t>
    </dgm:pt>
    <dgm:pt modelId="{46AAF332-36BB-46CB-BE41-77FC31FA74A1}" type="parTrans" cxnId="{AFA033F6-26A7-4B4A-8243-151BE14493A7}">
      <dgm:prSet/>
      <dgm:spPr/>
      <dgm:t>
        <a:bodyPr/>
        <a:lstStyle/>
        <a:p>
          <a:endParaRPr lang="en-US"/>
        </a:p>
      </dgm:t>
    </dgm:pt>
    <dgm:pt modelId="{892E6456-4D0F-4576-8625-8E51AB6121E1}" type="sibTrans" cxnId="{AFA033F6-26A7-4B4A-8243-151BE14493A7}">
      <dgm:prSet/>
      <dgm:spPr/>
      <dgm:t>
        <a:bodyPr/>
        <a:lstStyle/>
        <a:p>
          <a:endParaRPr lang="en-US"/>
        </a:p>
      </dgm:t>
    </dgm:pt>
    <dgm:pt modelId="{18FF9502-3E79-4634-B63A-EBCDD210FCF4}">
      <dgm:prSet/>
      <dgm:spPr/>
      <dgm:t>
        <a:bodyPr/>
        <a:lstStyle/>
        <a:p>
          <a:r>
            <a:rPr lang="en-US"/>
            <a:t>Discuss</a:t>
          </a:r>
        </a:p>
      </dgm:t>
    </dgm:pt>
    <dgm:pt modelId="{BD3D4521-834D-4CB4-A61B-A7A1308D1606}" type="parTrans" cxnId="{1ED7EC63-730B-4FCE-93B8-9CE76B33F01B}">
      <dgm:prSet/>
      <dgm:spPr/>
      <dgm:t>
        <a:bodyPr/>
        <a:lstStyle/>
        <a:p>
          <a:endParaRPr lang="en-US"/>
        </a:p>
      </dgm:t>
    </dgm:pt>
    <dgm:pt modelId="{BC2DCE29-5686-491C-AE0C-26B0E26096B8}" type="sibTrans" cxnId="{1ED7EC63-730B-4FCE-93B8-9CE76B33F01B}">
      <dgm:prSet/>
      <dgm:spPr/>
      <dgm:t>
        <a:bodyPr/>
        <a:lstStyle/>
        <a:p>
          <a:endParaRPr lang="en-US"/>
        </a:p>
      </dgm:t>
    </dgm:pt>
    <dgm:pt modelId="{7C113726-D738-4431-9EB7-38F2A4AFF7DF}">
      <dgm:prSet custT="1"/>
      <dgm:spPr/>
      <dgm:t>
        <a:bodyPr/>
        <a:lstStyle/>
        <a:p>
          <a:r>
            <a:rPr lang="en-US" sz="2400" dirty="0"/>
            <a:t>Discuss relevant topics from EDI Modules</a:t>
          </a:r>
        </a:p>
      </dgm:t>
    </dgm:pt>
    <dgm:pt modelId="{D9F15EA9-900F-40BF-9BB6-DB28890A4A4B}" type="parTrans" cxnId="{C22B6CB4-C57A-48B6-A5AF-CC19720130D7}">
      <dgm:prSet/>
      <dgm:spPr/>
      <dgm:t>
        <a:bodyPr/>
        <a:lstStyle/>
        <a:p>
          <a:endParaRPr lang="en-US"/>
        </a:p>
      </dgm:t>
    </dgm:pt>
    <dgm:pt modelId="{300A3CE5-BBF5-48A1-820A-BD8F082848DF}" type="sibTrans" cxnId="{C22B6CB4-C57A-48B6-A5AF-CC19720130D7}">
      <dgm:prSet/>
      <dgm:spPr/>
      <dgm:t>
        <a:bodyPr/>
        <a:lstStyle/>
        <a:p>
          <a:endParaRPr lang="en-US"/>
        </a:p>
      </dgm:t>
    </dgm:pt>
    <dgm:pt modelId="{A83C1A4A-5A32-45C6-BF38-5CFC58924D1E}">
      <dgm:prSet/>
      <dgm:spPr/>
      <dgm:t>
        <a:bodyPr/>
        <a:lstStyle/>
        <a:p>
          <a:r>
            <a:rPr lang="en-US"/>
            <a:t>Discuss</a:t>
          </a:r>
        </a:p>
      </dgm:t>
    </dgm:pt>
    <dgm:pt modelId="{52C0078B-DE19-4F3F-9BDF-1081E2018C96}" type="parTrans" cxnId="{708260B3-7A64-4ED8-A6DC-F65D1E4E8933}">
      <dgm:prSet/>
      <dgm:spPr/>
      <dgm:t>
        <a:bodyPr/>
        <a:lstStyle/>
        <a:p>
          <a:endParaRPr lang="en-US"/>
        </a:p>
      </dgm:t>
    </dgm:pt>
    <dgm:pt modelId="{38B2F01D-B6BB-42D2-BB3A-7EF860F889EB}" type="sibTrans" cxnId="{708260B3-7A64-4ED8-A6DC-F65D1E4E8933}">
      <dgm:prSet/>
      <dgm:spPr/>
      <dgm:t>
        <a:bodyPr/>
        <a:lstStyle/>
        <a:p>
          <a:endParaRPr lang="en-US"/>
        </a:p>
      </dgm:t>
    </dgm:pt>
    <dgm:pt modelId="{87E292A2-03DF-4244-986C-58EAAE83BA58}">
      <dgm:prSet custT="1"/>
      <dgm:spPr/>
      <dgm:t>
        <a:bodyPr/>
        <a:lstStyle/>
        <a:p>
          <a:r>
            <a:rPr lang="en-US" sz="2400" dirty="0"/>
            <a:t>Discuss topics from ESSU Focus Groups (e.g., Inequities for ESSU staff)</a:t>
          </a:r>
        </a:p>
      </dgm:t>
    </dgm:pt>
    <dgm:pt modelId="{DDB46CF4-E238-4198-A640-9CEFE93E98AB}" type="parTrans" cxnId="{5FCA63C5-D31D-419C-AF66-741C8AA26311}">
      <dgm:prSet/>
      <dgm:spPr/>
      <dgm:t>
        <a:bodyPr/>
        <a:lstStyle/>
        <a:p>
          <a:endParaRPr lang="en-US"/>
        </a:p>
      </dgm:t>
    </dgm:pt>
    <dgm:pt modelId="{8A980C58-4F26-49BF-A3FF-0180D695A417}" type="sibTrans" cxnId="{5FCA63C5-D31D-419C-AF66-741C8AA26311}">
      <dgm:prSet/>
      <dgm:spPr/>
      <dgm:t>
        <a:bodyPr/>
        <a:lstStyle/>
        <a:p>
          <a:endParaRPr lang="en-US"/>
        </a:p>
      </dgm:t>
    </dgm:pt>
    <dgm:pt modelId="{F2DC86FA-AF7C-427C-84EF-E338419B3A2B}">
      <dgm:prSe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n-US" b="0" dirty="0">
            <a:solidFill>
              <a:schemeClr val="tx1"/>
            </a:solidFill>
          </a:endParaRPr>
        </a:p>
      </dgm:t>
    </dgm:pt>
    <dgm:pt modelId="{964CF22B-B8C6-4861-9C37-B0E9F1E324E1}" type="sibTrans" cxnId="{550127B1-BA33-4F7B-A22D-5092F8ED7B5C}">
      <dgm:prSet/>
      <dgm:spPr/>
      <dgm:t>
        <a:bodyPr/>
        <a:lstStyle/>
        <a:p>
          <a:endParaRPr lang="en-US"/>
        </a:p>
      </dgm:t>
    </dgm:pt>
    <dgm:pt modelId="{F567E97F-A543-4370-A1AF-E8AFF5F550E1}" type="parTrans" cxnId="{550127B1-BA33-4F7B-A22D-5092F8ED7B5C}">
      <dgm:prSet/>
      <dgm:spPr/>
      <dgm:t>
        <a:bodyPr/>
        <a:lstStyle/>
        <a:p>
          <a:endParaRPr lang="en-US"/>
        </a:p>
      </dgm:t>
    </dgm:pt>
    <dgm:pt modelId="{8EF2B6A8-47B5-4055-AE1B-EBBDAD2EB13C}" type="pres">
      <dgm:prSet presAssocID="{C5233F11-D94A-4C42-8E71-20969A25DA7A}" presName="Name0" presStyleCnt="0">
        <dgm:presLayoutVars>
          <dgm:dir/>
          <dgm:animLvl val="lvl"/>
          <dgm:resizeHandles val="exact"/>
        </dgm:presLayoutVars>
      </dgm:prSet>
      <dgm:spPr/>
    </dgm:pt>
    <dgm:pt modelId="{8D6605D6-4A0B-45B9-8F29-F0AB9AE2AD15}" type="pres">
      <dgm:prSet presAssocID="{F2DC86FA-AF7C-427C-84EF-E338419B3A2B}" presName="linNode" presStyleCnt="0"/>
      <dgm:spPr/>
    </dgm:pt>
    <dgm:pt modelId="{B34FF222-767C-48E6-A3BC-78E903710F66}" type="pres">
      <dgm:prSet presAssocID="{F2DC86FA-AF7C-427C-84EF-E338419B3A2B}" presName="parentText" presStyleLbl="solidFgAcc1" presStyleIdx="0" presStyleCnt="4" custLinFactNeighborX="-40461" custLinFactNeighborY="-1957">
        <dgm:presLayoutVars>
          <dgm:chMax val="1"/>
          <dgm:bulletEnabled/>
        </dgm:presLayoutVars>
      </dgm:prSet>
      <dgm:spPr/>
    </dgm:pt>
    <dgm:pt modelId="{C63936EE-3314-4C10-8DB9-D098CF7FEE3F}" type="pres">
      <dgm:prSet presAssocID="{F2DC86FA-AF7C-427C-84EF-E338419B3A2B}" presName="descendantText" presStyleLbl="alignNode1" presStyleIdx="0" presStyleCnt="4">
        <dgm:presLayoutVars>
          <dgm:bulletEnabled/>
        </dgm:presLayoutVars>
      </dgm:prSet>
      <dgm:spPr/>
    </dgm:pt>
    <dgm:pt modelId="{DCF2B950-94B6-4C35-8201-67D752CBBC42}" type="pres">
      <dgm:prSet presAssocID="{964CF22B-B8C6-4861-9C37-B0E9F1E324E1}" presName="sp" presStyleCnt="0"/>
      <dgm:spPr/>
    </dgm:pt>
    <dgm:pt modelId="{5382A82C-8CBC-4EE5-8420-93088014C8D0}" type="pres">
      <dgm:prSet presAssocID="{A023B801-A042-4113-9AE7-877F88D05E3C}" presName="linNode" presStyleCnt="0"/>
      <dgm:spPr/>
    </dgm:pt>
    <dgm:pt modelId="{BEA3E897-9A58-4A74-90CB-8E4787BB4D46}" type="pres">
      <dgm:prSet presAssocID="{A023B801-A042-4113-9AE7-877F88D05E3C}" presName="parentText" presStyleLbl="solidFgAcc1" presStyleIdx="1" presStyleCnt="4">
        <dgm:presLayoutVars>
          <dgm:chMax val="1"/>
          <dgm:bulletEnabled/>
        </dgm:presLayoutVars>
      </dgm:prSet>
      <dgm:spPr/>
    </dgm:pt>
    <dgm:pt modelId="{A305EA5F-4B4D-4CE6-AC77-09FE3CF9C156}" type="pres">
      <dgm:prSet presAssocID="{A023B801-A042-4113-9AE7-877F88D05E3C}" presName="descendantText" presStyleLbl="alignNode1" presStyleIdx="1" presStyleCnt="4">
        <dgm:presLayoutVars>
          <dgm:bulletEnabled/>
        </dgm:presLayoutVars>
      </dgm:prSet>
      <dgm:spPr/>
    </dgm:pt>
    <dgm:pt modelId="{27161132-67AF-4F6C-A5E4-0116F0C5D0B8}" type="pres">
      <dgm:prSet presAssocID="{40CFD0D2-835D-40F5-B67E-8A72C089597E}" presName="sp" presStyleCnt="0"/>
      <dgm:spPr/>
    </dgm:pt>
    <dgm:pt modelId="{38307A46-F919-4EE8-B390-08A9BE9EB59A}" type="pres">
      <dgm:prSet presAssocID="{18FF9502-3E79-4634-B63A-EBCDD210FCF4}" presName="linNode" presStyleCnt="0"/>
      <dgm:spPr/>
    </dgm:pt>
    <dgm:pt modelId="{2D2ECCF3-E186-4D82-9F36-AB7CB63C8E0B}" type="pres">
      <dgm:prSet presAssocID="{18FF9502-3E79-4634-B63A-EBCDD210FCF4}" presName="parentText" presStyleLbl="solidFgAcc1" presStyleIdx="2" presStyleCnt="4">
        <dgm:presLayoutVars>
          <dgm:chMax val="1"/>
          <dgm:bulletEnabled/>
        </dgm:presLayoutVars>
      </dgm:prSet>
      <dgm:spPr/>
    </dgm:pt>
    <dgm:pt modelId="{0386B936-2952-4FD9-833B-11D8BB285ED2}" type="pres">
      <dgm:prSet presAssocID="{18FF9502-3E79-4634-B63A-EBCDD210FCF4}" presName="descendantText" presStyleLbl="alignNode1" presStyleIdx="2" presStyleCnt="4">
        <dgm:presLayoutVars>
          <dgm:bulletEnabled/>
        </dgm:presLayoutVars>
      </dgm:prSet>
      <dgm:spPr/>
    </dgm:pt>
    <dgm:pt modelId="{917FC887-25FA-4541-AFE8-DD3013DA2A9C}" type="pres">
      <dgm:prSet presAssocID="{BC2DCE29-5686-491C-AE0C-26B0E26096B8}" presName="sp" presStyleCnt="0"/>
      <dgm:spPr/>
    </dgm:pt>
    <dgm:pt modelId="{9D3BA85F-A9B1-49AF-BBE7-89B6B11E3D2F}" type="pres">
      <dgm:prSet presAssocID="{A83C1A4A-5A32-45C6-BF38-5CFC58924D1E}" presName="linNode" presStyleCnt="0"/>
      <dgm:spPr/>
    </dgm:pt>
    <dgm:pt modelId="{B69DC432-BC55-465F-BE40-2537CB953855}" type="pres">
      <dgm:prSet presAssocID="{A83C1A4A-5A32-45C6-BF38-5CFC58924D1E}" presName="parentText" presStyleLbl="solidFgAcc1" presStyleIdx="3" presStyleCnt="4">
        <dgm:presLayoutVars>
          <dgm:chMax val="1"/>
          <dgm:bulletEnabled/>
        </dgm:presLayoutVars>
      </dgm:prSet>
      <dgm:spPr/>
    </dgm:pt>
    <dgm:pt modelId="{5FC841C2-8F83-470D-A29D-C97469D0E3CA}" type="pres">
      <dgm:prSet presAssocID="{A83C1A4A-5A32-45C6-BF38-5CFC58924D1E}" presName="descendantText" presStyleLbl="alignNode1" presStyleIdx="3" presStyleCnt="4">
        <dgm:presLayoutVars>
          <dgm:bulletEnabled/>
        </dgm:presLayoutVars>
      </dgm:prSet>
      <dgm:spPr/>
    </dgm:pt>
  </dgm:ptLst>
  <dgm:cxnLst>
    <dgm:cxn modelId="{8BECA319-1638-4B4A-B6C0-51F9932577B7}" srcId="{F2DC86FA-AF7C-427C-84EF-E338419B3A2B}" destId="{D4B45D2A-5983-40C7-958D-9538FD927F09}" srcOrd="0" destOrd="0" parTransId="{D2ED1D91-5289-404E-B564-666EEE89BE9B}" sibTransId="{C0AE6A9F-B72C-4200-98D4-AB0E9EEAC53B}"/>
    <dgm:cxn modelId="{1ED7EC63-730B-4FCE-93B8-9CE76B33F01B}" srcId="{C5233F11-D94A-4C42-8E71-20969A25DA7A}" destId="{18FF9502-3E79-4634-B63A-EBCDD210FCF4}" srcOrd="2" destOrd="0" parTransId="{BD3D4521-834D-4CB4-A61B-A7A1308D1606}" sibTransId="{BC2DCE29-5686-491C-AE0C-26B0E26096B8}"/>
    <dgm:cxn modelId="{01C08270-5F9D-452D-BA4C-48D11CCD1E34}" type="presOf" srcId="{1B117C5F-7037-49FD-AD81-19D040D5C4AF}" destId="{A305EA5F-4B4D-4CE6-AC77-09FE3CF9C156}" srcOrd="0" destOrd="0" presId="urn:microsoft.com/office/officeart/2016/7/layout/VerticalHollowActionList"/>
    <dgm:cxn modelId="{F25DD370-6DBF-4EE3-8E3C-B350796A2524}" srcId="{C5233F11-D94A-4C42-8E71-20969A25DA7A}" destId="{A023B801-A042-4113-9AE7-877F88D05E3C}" srcOrd="1" destOrd="0" parTransId="{E6AAAB7F-011F-42A9-8886-0BE032993882}" sibTransId="{40CFD0D2-835D-40F5-B67E-8A72C089597E}"/>
    <dgm:cxn modelId="{25902451-F904-4917-83E1-57F23C6E2F99}" type="presOf" srcId="{F2DC86FA-AF7C-427C-84EF-E338419B3A2B}" destId="{B34FF222-767C-48E6-A3BC-78E903710F66}" srcOrd="0" destOrd="0" presId="urn:microsoft.com/office/officeart/2016/7/layout/VerticalHollowActionList"/>
    <dgm:cxn modelId="{368EACA6-71F1-445E-84F2-0993C94D1D28}" type="presOf" srcId="{A83C1A4A-5A32-45C6-BF38-5CFC58924D1E}" destId="{B69DC432-BC55-465F-BE40-2537CB953855}" srcOrd="0" destOrd="0" presId="urn:microsoft.com/office/officeart/2016/7/layout/VerticalHollowActionList"/>
    <dgm:cxn modelId="{550127B1-BA33-4F7B-A22D-5092F8ED7B5C}" srcId="{C5233F11-D94A-4C42-8E71-20969A25DA7A}" destId="{F2DC86FA-AF7C-427C-84EF-E338419B3A2B}" srcOrd="0" destOrd="0" parTransId="{F567E97F-A543-4370-A1AF-E8AFF5F550E1}" sibTransId="{964CF22B-B8C6-4861-9C37-B0E9F1E324E1}"/>
    <dgm:cxn modelId="{708260B3-7A64-4ED8-A6DC-F65D1E4E8933}" srcId="{C5233F11-D94A-4C42-8E71-20969A25DA7A}" destId="{A83C1A4A-5A32-45C6-BF38-5CFC58924D1E}" srcOrd="3" destOrd="0" parTransId="{52C0078B-DE19-4F3F-9BDF-1081E2018C96}" sibTransId="{38B2F01D-B6BB-42D2-BB3A-7EF860F889EB}"/>
    <dgm:cxn modelId="{C22B6CB4-C57A-48B6-A5AF-CC19720130D7}" srcId="{18FF9502-3E79-4634-B63A-EBCDD210FCF4}" destId="{7C113726-D738-4431-9EB7-38F2A4AFF7DF}" srcOrd="0" destOrd="0" parTransId="{D9F15EA9-900F-40BF-9BB6-DB28890A4A4B}" sibTransId="{300A3CE5-BBF5-48A1-820A-BD8F082848DF}"/>
    <dgm:cxn modelId="{EC202BC4-7D09-4A3B-9B33-D5C235FB5FE9}" type="presOf" srcId="{C5233F11-D94A-4C42-8E71-20969A25DA7A}" destId="{8EF2B6A8-47B5-4055-AE1B-EBBDAD2EB13C}" srcOrd="0" destOrd="0" presId="urn:microsoft.com/office/officeart/2016/7/layout/VerticalHollowActionList"/>
    <dgm:cxn modelId="{A76985C4-659A-49A2-9387-597D229C9E0F}" type="presOf" srcId="{87E292A2-03DF-4244-986C-58EAAE83BA58}" destId="{5FC841C2-8F83-470D-A29D-C97469D0E3CA}" srcOrd="0" destOrd="0" presId="urn:microsoft.com/office/officeart/2016/7/layout/VerticalHollowActionList"/>
    <dgm:cxn modelId="{5FCA63C5-D31D-419C-AF66-741C8AA26311}" srcId="{A83C1A4A-5A32-45C6-BF38-5CFC58924D1E}" destId="{87E292A2-03DF-4244-986C-58EAAE83BA58}" srcOrd="0" destOrd="0" parTransId="{DDB46CF4-E238-4198-A640-9CEFE93E98AB}" sibTransId="{8A980C58-4F26-49BF-A3FF-0180D695A417}"/>
    <dgm:cxn modelId="{8BE5AAEA-9630-478B-A70C-A0AC55E6A4DE}" type="presOf" srcId="{7C113726-D738-4431-9EB7-38F2A4AFF7DF}" destId="{0386B936-2952-4FD9-833B-11D8BB285ED2}" srcOrd="0" destOrd="0" presId="urn:microsoft.com/office/officeart/2016/7/layout/VerticalHollowActionList"/>
    <dgm:cxn modelId="{99C91FF6-C2D2-4FFB-8CD6-BC66A0A46E78}" type="presOf" srcId="{A023B801-A042-4113-9AE7-877F88D05E3C}" destId="{BEA3E897-9A58-4A74-90CB-8E4787BB4D46}" srcOrd="0" destOrd="0" presId="urn:microsoft.com/office/officeart/2016/7/layout/VerticalHollowActionList"/>
    <dgm:cxn modelId="{AFA033F6-26A7-4B4A-8243-151BE14493A7}" srcId="{A023B801-A042-4113-9AE7-877F88D05E3C}" destId="{1B117C5F-7037-49FD-AD81-19D040D5C4AF}" srcOrd="0" destOrd="0" parTransId="{46AAF332-36BB-46CB-BE41-77FC31FA74A1}" sibTransId="{892E6456-4D0F-4576-8625-8E51AB6121E1}"/>
    <dgm:cxn modelId="{8ED860FB-75C0-4627-8DF3-972BA2EEFBA6}" type="presOf" srcId="{D4B45D2A-5983-40C7-958D-9538FD927F09}" destId="{C63936EE-3314-4C10-8DB9-D098CF7FEE3F}" srcOrd="0" destOrd="0" presId="urn:microsoft.com/office/officeart/2016/7/layout/VerticalHollowActionList"/>
    <dgm:cxn modelId="{8CBCE6FD-85BA-4861-8234-6991A8F391F4}" type="presOf" srcId="{18FF9502-3E79-4634-B63A-EBCDD210FCF4}" destId="{2D2ECCF3-E186-4D82-9F36-AB7CB63C8E0B}" srcOrd="0" destOrd="0" presId="urn:microsoft.com/office/officeart/2016/7/layout/VerticalHollowActionList"/>
    <dgm:cxn modelId="{27F1A7B0-596F-4874-99A5-B61F880CC1F9}" type="presParOf" srcId="{8EF2B6A8-47B5-4055-AE1B-EBBDAD2EB13C}" destId="{8D6605D6-4A0B-45B9-8F29-F0AB9AE2AD15}" srcOrd="0" destOrd="0" presId="urn:microsoft.com/office/officeart/2016/7/layout/VerticalHollowActionList"/>
    <dgm:cxn modelId="{C9CBAFD7-F3BF-4CB7-B05C-79C58927415C}" type="presParOf" srcId="{8D6605D6-4A0B-45B9-8F29-F0AB9AE2AD15}" destId="{B34FF222-767C-48E6-A3BC-78E903710F66}" srcOrd="0" destOrd="0" presId="urn:microsoft.com/office/officeart/2016/7/layout/VerticalHollowActionList"/>
    <dgm:cxn modelId="{6F39E50C-2EE1-4263-8F10-FE7BBDA5FAB3}" type="presParOf" srcId="{8D6605D6-4A0B-45B9-8F29-F0AB9AE2AD15}" destId="{C63936EE-3314-4C10-8DB9-D098CF7FEE3F}" srcOrd="1" destOrd="0" presId="urn:microsoft.com/office/officeart/2016/7/layout/VerticalHollowActionList"/>
    <dgm:cxn modelId="{6E6E56EA-A712-4672-B7AB-EAABEA614749}" type="presParOf" srcId="{8EF2B6A8-47B5-4055-AE1B-EBBDAD2EB13C}" destId="{DCF2B950-94B6-4C35-8201-67D752CBBC42}" srcOrd="1" destOrd="0" presId="urn:microsoft.com/office/officeart/2016/7/layout/VerticalHollowActionList"/>
    <dgm:cxn modelId="{45C49840-7769-4303-847C-6962E9E284C8}" type="presParOf" srcId="{8EF2B6A8-47B5-4055-AE1B-EBBDAD2EB13C}" destId="{5382A82C-8CBC-4EE5-8420-93088014C8D0}" srcOrd="2" destOrd="0" presId="urn:microsoft.com/office/officeart/2016/7/layout/VerticalHollowActionList"/>
    <dgm:cxn modelId="{EC81B412-4F50-47D1-8E69-00D435742819}" type="presParOf" srcId="{5382A82C-8CBC-4EE5-8420-93088014C8D0}" destId="{BEA3E897-9A58-4A74-90CB-8E4787BB4D46}" srcOrd="0" destOrd="0" presId="urn:microsoft.com/office/officeart/2016/7/layout/VerticalHollowActionList"/>
    <dgm:cxn modelId="{64348F92-6301-436E-8E1C-5C7402CA8761}" type="presParOf" srcId="{5382A82C-8CBC-4EE5-8420-93088014C8D0}" destId="{A305EA5F-4B4D-4CE6-AC77-09FE3CF9C156}" srcOrd="1" destOrd="0" presId="urn:microsoft.com/office/officeart/2016/7/layout/VerticalHollowActionList"/>
    <dgm:cxn modelId="{FF8C47B2-0495-400C-88BD-712322E00379}" type="presParOf" srcId="{8EF2B6A8-47B5-4055-AE1B-EBBDAD2EB13C}" destId="{27161132-67AF-4F6C-A5E4-0116F0C5D0B8}" srcOrd="3" destOrd="0" presId="urn:microsoft.com/office/officeart/2016/7/layout/VerticalHollowActionList"/>
    <dgm:cxn modelId="{4C6C301D-77C0-4D67-A51B-C3970C9C1EE1}" type="presParOf" srcId="{8EF2B6A8-47B5-4055-AE1B-EBBDAD2EB13C}" destId="{38307A46-F919-4EE8-B390-08A9BE9EB59A}" srcOrd="4" destOrd="0" presId="urn:microsoft.com/office/officeart/2016/7/layout/VerticalHollowActionList"/>
    <dgm:cxn modelId="{7A15ECC3-1FA9-40C6-B734-1C2C53474E57}" type="presParOf" srcId="{38307A46-F919-4EE8-B390-08A9BE9EB59A}" destId="{2D2ECCF3-E186-4D82-9F36-AB7CB63C8E0B}" srcOrd="0" destOrd="0" presId="urn:microsoft.com/office/officeart/2016/7/layout/VerticalHollowActionList"/>
    <dgm:cxn modelId="{E28E1D49-CF18-4710-A9B2-F4D60DA3378B}" type="presParOf" srcId="{38307A46-F919-4EE8-B390-08A9BE9EB59A}" destId="{0386B936-2952-4FD9-833B-11D8BB285ED2}" srcOrd="1" destOrd="0" presId="urn:microsoft.com/office/officeart/2016/7/layout/VerticalHollowActionList"/>
    <dgm:cxn modelId="{16AC55CC-D3BD-41FB-8809-F8026BCF6618}" type="presParOf" srcId="{8EF2B6A8-47B5-4055-AE1B-EBBDAD2EB13C}" destId="{917FC887-25FA-4541-AFE8-DD3013DA2A9C}" srcOrd="5" destOrd="0" presId="urn:microsoft.com/office/officeart/2016/7/layout/VerticalHollowActionList"/>
    <dgm:cxn modelId="{33C30719-7063-416D-B6C3-5FD87A63AEF8}" type="presParOf" srcId="{8EF2B6A8-47B5-4055-AE1B-EBBDAD2EB13C}" destId="{9D3BA85F-A9B1-49AF-BBE7-89B6B11E3D2F}" srcOrd="6" destOrd="0" presId="urn:microsoft.com/office/officeart/2016/7/layout/VerticalHollowActionList"/>
    <dgm:cxn modelId="{7737C880-B419-4E1D-A6CF-ABBE02C6A334}" type="presParOf" srcId="{9D3BA85F-A9B1-49AF-BBE7-89B6B11E3D2F}" destId="{B69DC432-BC55-465F-BE40-2537CB953855}" srcOrd="0" destOrd="0" presId="urn:microsoft.com/office/officeart/2016/7/layout/VerticalHollowActionList"/>
    <dgm:cxn modelId="{2A1F4B83-0D94-4F32-81C9-51A25A4EC1DE}" type="presParOf" srcId="{9D3BA85F-A9B1-49AF-BBE7-89B6B11E3D2F}" destId="{5FC841C2-8F83-470D-A29D-C97469D0E3C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D854C-A944-45F5-9452-21335B58DC4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557E8501-0694-4101-A36F-21883AF50F80}">
      <dgm:prSet custT="1"/>
      <dgm:spPr/>
      <dgm:t>
        <a:bodyPr/>
        <a:lstStyle/>
        <a:p>
          <a:r>
            <a:rPr lang="en-US" sz="2400" dirty="0"/>
            <a:t>1</a:t>
          </a:r>
          <a:r>
            <a:rPr lang="en-US" sz="2800" dirty="0"/>
            <a:t>.  </a:t>
          </a:r>
          <a:r>
            <a:rPr lang="en-US" sz="2400" dirty="0"/>
            <a:t>What are the assumptions underlying this thinking, policy, procedure, or practice?</a:t>
          </a:r>
        </a:p>
      </dgm:t>
    </dgm:pt>
    <dgm:pt modelId="{669D4838-BEB8-4731-8A6C-6829A8EB070F}" type="parTrans" cxnId="{4D4A4955-0E87-43B5-A8EE-4E8550265C66}">
      <dgm:prSet/>
      <dgm:spPr/>
      <dgm:t>
        <a:bodyPr/>
        <a:lstStyle/>
        <a:p>
          <a:endParaRPr lang="en-US"/>
        </a:p>
      </dgm:t>
    </dgm:pt>
    <dgm:pt modelId="{DFC323B8-7415-48B4-8CEE-89A3E8BB23FC}" type="sibTrans" cxnId="{4D4A4955-0E87-43B5-A8EE-4E8550265C66}">
      <dgm:prSet/>
      <dgm:spPr/>
      <dgm:t>
        <a:bodyPr/>
        <a:lstStyle/>
        <a:p>
          <a:endParaRPr lang="en-US"/>
        </a:p>
      </dgm:t>
    </dgm:pt>
    <dgm:pt modelId="{4284DF14-1DB0-43B1-97F2-47593C622986}">
      <dgm:prSet/>
      <dgm:spPr/>
      <dgm:t>
        <a:bodyPr/>
        <a:lstStyle/>
        <a:p>
          <a:r>
            <a:rPr lang="en-US" dirty="0"/>
            <a:t>Prompt:  This question seeks to explore our personal assumptions, biases and perceptions to see how they are being leveraged in this decision.  Before we can honestly respond, we must first examine our values, beliefs and priorities from an Equity lens.  </a:t>
          </a:r>
        </a:p>
      </dgm:t>
    </dgm:pt>
    <dgm:pt modelId="{747C62E8-213C-46E2-A25B-F1767D7A8592}" type="parTrans" cxnId="{928D2A99-3F69-4DDB-9824-32C689713214}">
      <dgm:prSet/>
      <dgm:spPr/>
      <dgm:t>
        <a:bodyPr/>
        <a:lstStyle/>
        <a:p>
          <a:endParaRPr lang="en-US"/>
        </a:p>
      </dgm:t>
    </dgm:pt>
    <dgm:pt modelId="{5CA0C28E-4421-4F36-8132-D5E18863A229}" type="sibTrans" cxnId="{928D2A99-3F69-4DDB-9824-32C689713214}">
      <dgm:prSet/>
      <dgm:spPr/>
      <dgm:t>
        <a:bodyPr/>
        <a:lstStyle/>
        <a:p>
          <a:endParaRPr lang="en-US"/>
        </a:p>
      </dgm:t>
    </dgm:pt>
    <dgm:pt modelId="{8D4525BF-818B-421D-867C-3E9653FA8DE9}" type="pres">
      <dgm:prSet presAssocID="{39FD854C-A944-45F5-9452-21335B58DC48}" presName="Name0" presStyleCnt="0">
        <dgm:presLayoutVars>
          <dgm:dir/>
          <dgm:animLvl val="lvl"/>
          <dgm:resizeHandles val="exact"/>
        </dgm:presLayoutVars>
      </dgm:prSet>
      <dgm:spPr/>
    </dgm:pt>
    <dgm:pt modelId="{AF0A0F10-E936-4FEE-A291-49E2C727723D}" type="pres">
      <dgm:prSet presAssocID="{4284DF14-1DB0-43B1-97F2-47593C622986}" presName="boxAndChildren" presStyleCnt="0"/>
      <dgm:spPr/>
    </dgm:pt>
    <dgm:pt modelId="{8542EA2C-1122-4A8B-9557-310B872FC207}" type="pres">
      <dgm:prSet presAssocID="{4284DF14-1DB0-43B1-97F2-47593C622986}" presName="parentTextBox" presStyleLbl="node1" presStyleIdx="0" presStyleCnt="2"/>
      <dgm:spPr/>
    </dgm:pt>
    <dgm:pt modelId="{51856B16-305A-4F27-917B-9B112EC494D1}" type="pres">
      <dgm:prSet presAssocID="{DFC323B8-7415-48B4-8CEE-89A3E8BB23FC}" presName="sp" presStyleCnt="0"/>
      <dgm:spPr/>
    </dgm:pt>
    <dgm:pt modelId="{1EFF95DD-D4D8-402C-BD54-CE8124B298D7}" type="pres">
      <dgm:prSet presAssocID="{557E8501-0694-4101-A36F-21883AF50F80}" presName="arrowAndChildren" presStyleCnt="0"/>
      <dgm:spPr/>
    </dgm:pt>
    <dgm:pt modelId="{6C5263C6-E5D0-4B8A-AA1B-0CF334D08E5C}" type="pres">
      <dgm:prSet presAssocID="{557E8501-0694-4101-A36F-21883AF50F80}" presName="parentTextArrow" presStyleLbl="node1" presStyleIdx="1" presStyleCnt="2"/>
      <dgm:spPr/>
    </dgm:pt>
  </dgm:ptLst>
  <dgm:cxnLst>
    <dgm:cxn modelId="{94B02849-B914-4E85-8C76-4B30393340CB}" type="presOf" srcId="{39FD854C-A944-45F5-9452-21335B58DC48}" destId="{8D4525BF-818B-421D-867C-3E9653FA8DE9}" srcOrd="0" destOrd="0" presId="urn:microsoft.com/office/officeart/2005/8/layout/process4"/>
    <dgm:cxn modelId="{4D4A4955-0E87-43B5-A8EE-4E8550265C66}" srcId="{39FD854C-A944-45F5-9452-21335B58DC48}" destId="{557E8501-0694-4101-A36F-21883AF50F80}" srcOrd="0" destOrd="0" parTransId="{669D4838-BEB8-4731-8A6C-6829A8EB070F}" sibTransId="{DFC323B8-7415-48B4-8CEE-89A3E8BB23FC}"/>
    <dgm:cxn modelId="{928D2A99-3F69-4DDB-9824-32C689713214}" srcId="{39FD854C-A944-45F5-9452-21335B58DC48}" destId="{4284DF14-1DB0-43B1-97F2-47593C622986}" srcOrd="1" destOrd="0" parTransId="{747C62E8-213C-46E2-A25B-F1767D7A8592}" sibTransId="{5CA0C28E-4421-4F36-8132-D5E18863A229}"/>
    <dgm:cxn modelId="{D39302BE-A627-4B0D-B8A9-952C52C9768C}" type="presOf" srcId="{4284DF14-1DB0-43B1-97F2-47593C622986}" destId="{8542EA2C-1122-4A8B-9557-310B872FC207}" srcOrd="0" destOrd="0" presId="urn:microsoft.com/office/officeart/2005/8/layout/process4"/>
    <dgm:cxn modelId="{5CF4EDD8-8E55-40B6-BC38-0E25585B974D}" type="presOf" srcId="{557E8501-0694-4101-A36F-21883AF50F80}" destId="{6C5263C6-E5D0-4B8A-AA1B-0CF334D08E5C}" srcOrd="0" destOrd="0" presId="urn:microsoft.com/office/officeart/2005/8/layout/process4"/>
    <dgm:cxn modelId="{444FFD08-F77E-4EE1-B0FD-45385CEB04C6}" type="presParOf" srcId="{8D4525BF-818B-421D-867C-3E9653FA8DE9}" destId="{AF0A0F10-E936-4FEE-A291-49E2C727723D}" srcOrd="0" destOrd="0" presId="urn:microsoft.com/office/officeart/2005/8/layout/process4"/>
    <dgm:cxn modelId="{BB26A04B-EA58-451C-BCFE-25E10638AF76}" type="presParOf" srcId="{AF0A0F10-E936-4FEE-A291-49E2C727723D}" destId="{8542EA2C-1122-4A8B-9557-310B872FC207}" srcOrd="0" destOrd="0" presId="urn:microsoft.com/office/officeart/2005/8/layout/process4"/>
    <dgm:cxn modelId="{E1D2E7DC-51F9-46C4-98C0-468A90C78AC8}" type="presParOf" srcId="{8D4525BF-818B-421D-867C-3E9653FA8DE9}" destId="{51856B16-305A-4F27-917B-9B112EC494D1}" srcOrd="1" destOrd="0" presId="urn:microsoft.com/office/officeart/2005/8/layout/process4"/>
    <dgm:cxn modelId="{6EBDD469-5642-4AB7-9D21-4FF78E835255}" type="presParOf" srcId="{8D4525BF-818B-421D-867C-3E9653FA8DE9}" destId="{1EFF95DD-D4D8-402C-BD54-CE8124B298D7}" srcOrd="2" destOrd="0" presId="urn:microsoft.com/office/officeart/2005/8/layout/process4"/>
    <dgm:cxn modelId="{4D844C14-32A8-434A-8F28-D2820614F0FC}" type="presParOf" srcId="{1EFF95DD-D4D8-402C-BD54-CE8124B298D7}" destId="{6C5263C6-E5D0-4B8A-AA1B-0CF334D08E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FD854C-A944-45F5-9452-21335B58DC4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4284DF14-1DB0-43B1-97F2-47593C622986}">
      <dgm:prSet/>
      <dgm:spPr/>
      <dgm:t>
        <a:bodyPr/>
        <a:lstStyle/>
        <a:p>
          <a:r>
            <a:rPr lang="en-US" dirty="0"/>
            <a:t>Prompt: </a:t>
          </a:r>
          <a:r>
            <a:rPr lang="en-US" dirty="0">
              <a:effectLst/>
            </a:rPr>
            <a:t>It is important to consider the impact of this policy, practice or decision on individuals or groups of students.  Avoiding additional impacts on historically underserved and those with the most significant needs must be prioritized. </a:t>
          </a:r>
          <a:endParaRPr lang="en-US" dirty="0"/>
        </a:p>
      </dgm:t>
    </dgm:pt>
    <dgm:pt modelId="{747C62E8-213C-46E2-A25B-F1767D7A8592}" type="parTrans" cxnId="{928D2A99-3F69-4DDB-9824-32C689713214}">
      <dgm:prSet/>
      <dgm:spPr/>
      <dgm:t>
        <a:bodyPr/>
        <a:lstStyle/>
        <a:p>
          <a:endParaRPr lang="en-US"/>
        </a:p>
      </dgm:t>
    </dgm:pt>
    <dgm:pt modelId="{5CA0C28E-4421-4F36-8132-D5E18863A229}" type="sibTrans" cxnId="{928D2A99-3F69-4DDB-9824-32C689713214}">
      <dgm:prSet/>
      <dgm:spPr/>
      <dgm:t>
        <a:bodyPr/>
        <a:lstStyle/>
        <a:p>
          <a:endParaRPr lang="en-US"/>
        </a:p>
      </dgm:t>
    </dgm:pt>
    <dgm:pt modelId="{AD614A9C-7BCA-425B-92A2-17C7241A5671}">
      <dgm:prSet custT="1"/>
      <dgm:spPr/>
      <dgm:t>
        <a:bodyPr/>
        <a:lstStyle/>
        <a:p>
          <a:pPr algn="l"/>
          <a:r>
            <a:rPr lang="en-US" sz="2400" dirty="0"/>
            <a:t>2.  How could this policy guidance burden or benefit people or communities of color, students/families living in poverty, English language learners, students with disabilities, migrant students, and students experiencing homelessness or in the foster care system?</a:t>
          </a:r>
        </a:p>
      </dgm:t>
    </dgm:pt>
    <dgm:pt modelId="{5D73A3EA-2666-40FA-9261-197D87DE8956}" type="parTrans" cxnId="{E15A29E3-5398-443F-88B5-18AD26CC7FA9}">
      <dgm:prSet/>
      <dgm:spPr/>
      <dgm:t>
        <a:bodyPr/>
        <a:lstStyle/>
        <a:p>
          <a:endParaRPr lang="en-US"/>
        </a:p>
      </dgm:t>
    </dgm:pt>
    <dgm:pt modelId="{C041FE56-BF39-4417-86F9-4A12E20852E1}" type="sibTrans" cxnId="{E15A29E3-5398-443F-88B5-18AD26CC7FA9}">
      <dgm:prSet/>
      <dgm:spPr/>
      <dgm:t>
        <a:bodyPr/>
        <a:lstStyle/>
        <a:p>
          <a:endParaRPr lang="en-US"/>
        </a:p>
      </dgm:t>
    </dgm:pt>
    <dgm:pt modelId="{8D4525BF-818B-421D-867C-3E9653FA8DE9}" type="pres">
      <dgm:prSet presAssocID="{39FD854C-A944-45F5-9452-21335B58DC48}" presName="Name0" presStyleCnt="0">
        <dgm:presLayoutVars>
          <dgm:dir/>
          <dgm:animLvl val="lvl"/>
          <dgm:resizeHandles val="exact"/>
        </dgm:presLayoutVars>
      </dgm:prSet>
      <dgm:spPr/>
    </dgm:pt>
    <dgm:pt modelId="{AF0A0F10-E936-4FEE-A291-49E2C727723D}" type="pres">
      <dgm:prSet presAssocID="{4284DF14-1DB0-43B1-97F2-47593C622986}" presName="boxAndChildren" presStyleCnt="0"/>
      <dgm:spPr/>
    </dgm:pt>
    <dgm:pt modelId="{8542EA2C-1122-4A8B-9557-310B872FC207}" type="pres">
      <dgm:prSet presAssocID="{4284DF14-1DB0-43B1-97F2-47593C622986}" presName="parentTextBox" presStyleLbl="node1" presStyleIdx="0" presStyleCnt="2" custScaleY="182921"/>
      <dgm:spPr/>
    </dgm:pt>
    <dgm:pt modelId="{0C9554D2-8742-44C1-B019-826E5D9C08C1}" type="pres">
      <dgm:prSet presAssocID="{C041FE56-BF39-4417-86F9-4A12E20852E1}" presName="sp" presStyleCnt="0"/>
      <dgm:spPr/>
    </dgm:pt>
    <dgm:pt modelId="{32CBD6EF-A086-4AC5-ADBA-FCB36BB714D3}" type="pres">
      <dgm:prSet presAssocID="{AD614A9C-7BCA-425B-92A2-17C7241A5671}" presName="arrowAndChildren" presStyleCnt="0"/>
      <dgm:spPr/>
    </dgm:pt>
    <dgm:pt modelId="{F65DC543-5763-4ECE-BA83-469D0253D196}" type="pres">
      <dgm:prSet presAssocID="{AD614A9C-7BCA-425B-92A2-17C7241A5671}" presName="parentTextArrow" presStyleLbl="node1" presStyleIdx="1" presStyleCnt="2" custAng="0" custScaleX="94154" custScaleY="255227"/>
      <dgm:spPr/>
    </dgm:pt>
  </dgm:ptLst>
  <dgm:cxnLst>
    <dgm:cxn modelId="{94B02849-B914-4E85-8C76-4B30393340CB}" type="presOf" srcId="{39FD854C-A944-45F5-9452-21335B58DC48}" destId="{8D4525BF-818B-421D-867C-3E9653FA8DE9}" srcOrd="0" destOrd="0" presId="urn:microsoft.com/office/officeart/2005/8/layout/process4"/>
    <dgm:cxn modelId="{E5FC4269-9246-49AE-A50C-FB56F49093F1}" type="presOf" srcId="{AD614A9C-7BCA-425B-92A2-17C7241A5671}" destId="{F65DC543-5763-4ECE-BA83-469D0253D196}" srcOrd="0" destOrd="0" presId="urn:microsoft.com/office/officeart/2005/8/layout/process4"/>
    <dgm:cxn modelId="{928D2A99-3F69-4DDB-9824-32C689713214}" srcId="{39FD854C-A944-45F5-9452-21335B58DC48}" destId="{4284DF14-1DB0-43B1-97F2-47593C622986}" srcOrd="1" destOrd="0" parTransId="{747C62E8-213C-46E2-A25B-F1767D7A8592}" sibTransId="{5CA0C28E-4421-4F36-8132-D5E18863A229}"/>
    <dgm:cxn modelId="{D39302BE-A627-4B0D-B8A9-952C52C9768C}" type="presOf" srcId="{4284DF14-1DB0-43B1-97F2-47593C622986}" destId="{8542EA2C-1122-4A8B-9557-310B872FC207}" srcOrd="0" destOrd="0" presId="urn:microsoft.com/office/officeart/2005/8/layout/process4"/>
    <dgm:cxn modelId="{E15A29E3-5398-443F-88B5-18AD26CC7FA9}" srcId="{39FD854C-A944-45F5-9452-21335B58DC48}" destId="{AD614A9C-7BCA-425B-92A2-17C7241A5671}" srcOrd="0" destOrd="0" parTransId="{5D73A3EA-2666-40FA-9261-197D87DE8956}" sibTransId="{C041FE56-BF39-4417-86F9-4A12E20852E1}"/>
    <dgm:cxn modelId="{444FFD08-F77E-4EE1-B0FD-45385CEB04C6}" type="presParOf" srcId="{8D4525BF-818B-421D-867C-3E9653FA8DE9}" destId="{AF0A0F10-E936-4FEE-A291-49E2C727723D}" srcOrd="0" destOrd="0" presId="urn:microsoft.com/office/officeart/2005/8/layout/process4"/>
    <dgm:cxn modelId="{BB26A04B-EA58-451C-BCFE-25E10638AF76}" type="presParOf" srcId="{AF0A0F10-E936-4FEE-A291-49E2C727723D}" destId="{8542EA2C-1122-4A8B-9557-310B872FC207}" srcOrd="0" destOrd="0" presId="urn:microsoft.com/office/officeart/2005/8/layout/process4"/>
    <dgm:cxn modelId="{A27292DE-71FB-4362-9DA9-52435C20C577}" type="presParOf" srcId="{8D4525BF-818B-421D-867C-3E9653FA8DE9}" destId="{0C9554D2-8742-44C1-B019-826E5D9C08C1}" srcOrd="1" destOrd="0" presId="urn:microsoft.com/office/officeart/2005/8/layout/process4"/>
    <dgm:cxn modelId="{453D8273-1654-427A-ACB8-4D8787B80330}" type="presParOf" srcId="{8D4525BF-818B-421D-867C-3E9653FA8DE9}" destId="{32CBD6EF-A086-4AC5-ADBA-FCB36BB714D3}" srcOrd="2" destOrd="0" presId="urn:microsoft.com/office/officeart/2005/8/layout/process4"/>
    <dgm:cxn modelId="{0A5672E6-8064-4B1E-84D1-E76B42B108E4}" type="presParOf" srcId="{32CBD6EF-A086-4AC5-ADBA-FCB36BB714D3}" destId="{F65DC543-5763-4ECE-BA83-469D0253D1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FD854C-A944-45F5-9452-21335B58DC4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4284DF14-1DB0-43B1-97F2-47593C622986}">
      <dgm:prSet/>
      <dgm:spPr/>
      <dgm:t>
        <a:bodyPr/>
        <a:lstStyle/>
        <a:p>
          <a:pPr algn="l"/>
          <a:r>
            <a:rPr lang="en-US" dirty="0"/>
            <a:t>Prompt:  Remembering the truth, “Nothing about us without us”,  provide a voice to the voiceless. Identify a process by which you solicit input and feedback from those most impacted.  </a:t>
          </a:r>
        </a:p>
      </dgm:t>
    </dgm:pt>
    <dgm:pt modelId="{747C62E8-213C-46E2-A25B-F1767D7A8592}" type="parTrans" cxnId="{928D2A99-3F69-4DDB-9824-32C689713214}">
      <dgm:prSet/>
      <dgm:spPr/>
      <dgm:t>
        <a:bodyPr/>
        <a:lstStyle/>
        <a:p>
          <a:endParaRPr lang="en-US"/>
        </a:p>
      </dgm:t>
    </dgm:pt>
    <dgm:pt modelId="{5CA0C28E-4421-4F36-8132-D5E18863A229}" type="sibTrans" cxnId="{928D2A99-3F69-4DDB-9824-32C689713214}">
      <dgm:prSet/>
      <dgm:spPr/>
      <dgm:t>
        <a:bodyPr/>
        <a:lstStyle/>
        <a:p>
          <a:endParaRPr lang="en-US"/>
        </a:p>
      </dgm:t>
    </dgm:pt>
    <dgm:pt modelId="{AD614A9C-7BCA-425B-92A2-17C7241A5671}">
      <dgm:prSet custT="1"/>
      <dgm:spPr/>
      <dgm:t>
        <a:bodyPr/>
        <a:lstStyle/>
        <a:p>
          <a:pPr algn="l"/>
          <a:r>
            <a:rPr lang="en-US" sz="2400" dirty="0">
              <a:ea typeface="Times New Roman" panose="02020603050405020304" pitchFamily="18" charset="0"/>
              <a:cs typeface="Times New Roman" panose="02020603050405020304" pitchFamily="18" charset="0"/>
            </a:rPr>
            <a:t>3.   How do you involve those most impacted in the decision process?</a:t>
          </a:r>
          <a:endParaRPr lang="en-US" sz="2400" dirty="0"/>
        </a:p>
      </dgm:t>
    </dgm:pt>
    <dgm:pt modelId="{5D73A3EA-2666-40FA-9261-197D87DE8956}" type="parTrans" cxnId="{E15A29E3-5398-443F-88B5-18AD26CC7FA9}">
      <dgm:prSet/>
      <dgm:spPr/>
      <dgm:t>
        <a:bodyPr/>
        <a:lstStyle/>
        <a:p>
          <a:endParaRPr lang="en-US"/>
        </a:p>
      </dgm:t>
    </dgm:pt>
    <dgm:pt modelId="{C041FE56-BF39-4417-86F9-4A12E20852E1}" type="sibTrans" cxnId="{E15A29E3-5398-443F-88B5-18AD26CC7FA9}">
      <dgm:prSet/>
      <dgm:spPr/>
      <dgm:t>
        <a:bodyPr/>
        <a:lstStyle/>
        <a:p>
          <a:endParaRPr lang="en-US"/>
        </a:p>
      </dgm:t>
    </dgm:pt>
    <dgm:pt modelId="{8D4525BF-818B-421D-867C-3E9653FA8DE9}" type="pres">
      <dgm:prSet presAssocID="{39FD854C-A944-45F5-9452-21335B58DC48}" presName="Name0" presStyleCnt="0">
        <dgm:presLayoutVars>
          <dgm:dir/>
          <dgm:animLvl val="lvl"/>
          <dgm:resizeHandles val="exact"/>
        </dgm:presLayoutVars>
      </dgm:prSet>
      <dgm:spPr/>
    </dgm:pt>
    <dgm:pt modelId="{AF0A0F10-E936-4FEE-A291-49E2C727723D}" type="pres">
      <dgm:prSet presAssocID="{4284DF14-1DB0-43B1-97F2-47593C622986}" presName="boxAndChildren" presStyleCnt="0"/>
      <dgm:spPr/>
    </dgm:pt>
    <dgm:pt modelId="{8542EA2C-1122-4A8B-9557-310B872FC207}" type="pres">
      <dgm:prSet presAssocID="{4284DF14-1DB0-43B1-97F2-47593C622986}" presName="parentTextBox" presStyleLbl="node1" presStyleIdx="0" presStyleCnt="2"/>
      <dgm:spPr/>
    </dgm:pt>
    <dgm:pt modelId="{0C9554D2-8742-44C1-B019-826E5D9C08C1}" type="pres">
      <dgm:prSet presAssocID="{C041FE56-BF39-4417-86F9-4A12E20852E1}" presName="sp" presStyleCnt="0"/>
      <dgm:spPr/>
    </dgm:pt>
    <dgm:pt modelId="{32CBD6EF-A086-4AC5-ADBA-FCB36BB714D3}" type="pres">
      <dgm:prSet presAssocID="{AD614A9C-7BCA-425B-92A2-17C7241A5671}" presName="arrowAndChildren" presStyleCnt="0"/>
      <dgm:spPr/>
    </dgm:pt>
    <dgm:pt modelId="{F65DC543-5763-4ECE-BA83-469D0253D196}" type="pres">
      <dgm:prSet presAssocID="{AD614A9C-7BCA-425B-92A2-17C7241A5671}" presName="parentTextArrow" presStyleLbl="node1" presStyleIdx="1" presStyleCnt="2"/>
      <dgm:spPr/>
    </dgm:pt>
  </dgm:ptLst>
  <dgm:cxnLst>
    <dgm:cxn modelId="{94B02849-B914-4E85-8C76-4B30393340CB}" type="presOf" srcId="{39FD854C-A944-45F5-9452-21335B58DC48}" destId="{8D4525BF-818B-421D-867C-3E9653FA8DE9}" srcOrd="0" destOrd="0" presId="urn:microsoft.com/office/officeart/2005/8/layout/process4"/>
    <dgm:cxn modelId="{E5FC4269-9246-49AE-A50C-FB56F49093F1}" type="presOf" srcId="{AD614A9C-7BCA-425B-92A2-17C7241A5671}" destId="{F65DC543-5763-4ECE-BA83-469D0253D196}" srcOrd="0" destOrd="0" presId="urn:microsoft.com/office/officeart/2005/8/layout/process4"/>
    <dgm:cxn modelId="{928D2A99-3F69-4DDB-9824-32C689713214}" srcId="{39FD854C-A944-45F5-9452-21335B58DC48}" destId="{4284DF14-1DB0-43B1-97F2-47593C622986}" srcOrd="1" destOrd="0" parTransId="{747C62E8-213C-46E2-A25B-F1767D7A8592}" sibTransId="{5CA0C28E-4421-4F36-8132-D5E18863A229}"/>
    <dgm:cxn modelId="{D39302BE-A627-4B0D-B8A9-952C52C9768C}" type="presOf" srcId="{4284DF14-1DB0-43B1-97F2-47593C622986}" destId="{8542EA2C-1122-4A8B-9557-310B872FC207}" srcOrd="0" destOrd="0" presId="urn:microsoft.com/office/officeart/2005/8/layout/process4"/>
    <dgm:cxn modelId="{E15A29E3-5398-443F-88B5-18AD26CC7FA9}" srcId="{39FD854C-A944-45F5-9452-21335B58DC48}" destId="{AD614A9C-7BCA-425B-92A2-17C7241A5671}" srcOrd="0" destOrd="0" parTransId="{5D73A3EA-2666-40FA-9261-197D87DE8956}" sibTransId="{C041FE56-BF39-4417-86F9-4A12E20852E1}"/>
    <dgm:cxn modelId="{444FFD08-F77E-4EE1-B0FD-45385CEB04C6}" type="presParOf" srcId="{8D4525BF-818B-421D-867C-3E9653FA8DE9}" destId="{AF0A0F10-E936-4FEE-A291-49E2C727723D}" srcOrd="0" destOrd="0" presId="urn:microsoft.com/office/officeart/2005/8/layout/process4"/>
    <dgm:cxn modelId="{BB26A04B-EA58-451C-BCFE-25E10638AF76}" type="presParOf" srcId="{AF0A0F10-E936-4FEE-A291-49E2C727723D}" destId="{8542EA2C-1122-4A8B-9557-310B872FC207}" srcOrd="0" destOrd="0" presId="urn:microsoft.com/office/officeart/2005/8/layout/process4"/>
    <dgm:cxn modelId="{A27292DE-71FB-4362-9DA9-52435C20C577}" type="presParOf" srcId="{8D4525BF-818B-421D-867C-3E9653FA8DE9}" destId="{0C9554D2-8742-44C1-B019-826E5D9C08C1}" srcOrd="1" destOrd="0" presId="urn:microsoft.com/office/officeart/2005/8/layout/process4"/>
    <dgm:cxn modelId="{453D8273-1654-427A-ACB8-4D8787B80330}" type="presParOf" srcId="{8D4525BF-818B-421D-867C-3E9653FA8DE9}" destId="{32CBD6EF-A086-4AC5-ADBA-FCB36BB714D3}" srcOrd="2" destOrd="0" presId="urn:microsoft.com/office/officeart/2005/8/layout/process4"/>
    <dgm:cxn modelId="{0A5672E6-8064-4B1E-84D1-E76B42B108E4}" type="presParOf" srcId="{32CBD6EF-A086-4AC5-ADBA-FCB36BB714D3}" destId="{F65DC543-5763-4ECE-BA83-469D0253D1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FD854C-A944-45F5-9452-21335B58DC4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FD0CFF43-C630-45F7-9F43-90B65B392A2A}">
      <dgm:prSet custT="1"/>
      <dgm:spPr/>
      <dgm:t>
        <a:bodyPr/>
        <a:lstStyle/>
        <a:p>
          <a:pPr algn="l"/>
          <a:r>
            <a:rPr lang="en-US" sz="2400" dirty="0">
              <a:ea typeface="Times New Roman" panose="02020603050405020304" pitchFamily="18" charset="0"/>
              <a:cs typeface="Times New Roman" panose="02020603050405020304" pitchFamily="18" charset="0"/>
            </a:rPr>
            <a:t>4.  What are some strategies for reducing negative impacts and decreasing or eliminating disparities within this policy guidance? </a:t>
          </a:r>
        </a:p>
      </dgm:t>
    </dgm:pt>
    <dgm:pt modelId="{56DF4FFC-6342-430B-A339-0780DEDBC865}" type="parTrans" cxnId="{64F4AF97-C741-4B0C-B795-ECBCDAEE1D4F}">
      <dgm:prSet/>
      <dgm:spPr/>
      <dgm:t>
        <a:bodyPr/>
        <a:lstStyle/>
        <a:p>
          <a:endParaRPr lang="en-US"/>
        </a:p>
      </dgm:t>
    </dgm:pt>
    <dgm:pt modelId="{AB904878-2C88-4F40-AF64-866D4439DDD6}" type="sibTrans" cxnId="{64F4AF97-C741-4B0C-B795-ECBCDAEE1D4F}">
      <dgm:prSet/>
      <dgm:spPr/>
      <dgm:t>
        <a:bodyPr/>
        <a:lstStyle/>
        <a:p>
          <a:endParaRPr lang="en-US"/>
        </a:p>
      </dgm:t>
    </dgm:pt>
    <dgm:pt modelId="{BA44BF00-1337-4493-9535-C5D6B41F0898}">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dirty="0"/>
            <a:t>Prompt: We recognize certain policies benefit some and negatively impact others.  When this happens use a restorative approach to consider strategies to mitigate negative impacts (reduce harm) to individuals or groups of students.</a:t>
          </a:r>
        </a:p>
        <a:p>
          <a:pPr marL="0" lvl="0" algn="l" defTabSz="889000">
            <a:lnSpc>
              <a:spcPct val="90000"/>
            </a:lnSpc>
            <a:spcBef>
              <a:spcPct val="0"/>
            </a:spcBef>
            <a:spcAft>
              <a:spcPct val="35000"/>
            </a:spcAft>
            <a:buNone/>
          </a:pPr>
          <a:endParaRPr lang="en-US" sz="1700" dirty="0"/>
        </a:p>
      </dgm:t>
    </dgm:pt>
    <dgm:pt modelId="{8EEAB214-6290-4167-811C-68439967D67A}" type="parTrans" cxnId="{4EFF399B-B9DB-40B6-8E32-41E0225FA07B}">
      <dgm:prSet/>
      <dgm:spPr/>
      <dgm:t>
        <a:bodyPr/>
        <a:lstStyle/>
        <a:p>
          <a:endParaRPr lang="en-US"/>
        </a:p>
      </dgm:t>
    </dgm:pt>
    <dgm:pt modelId="{A5BA40AA-F315-4DC4-929F-EA30D7DBA5B2}" type="sibTrans" cxnId="{4EFF399B-B9DB-40B6-8E32-41E0225FA07B}">
      <dgm:prSet/>
      <dgm:spPr/>
      <dgm:t>
        <a:bodyPr/>
        <a:lstStyle/>
        <a:p>
          <a:endParaRPr lang="en-US"/>
        </a:p>
      </dgm:t>
    </dgm:pt>
    <dgm:pt modelId="{8D4525BF-818B-421D-867C-3E9653FA8DE9}" type="pres">
      <dgm:prSet presAssocID="{39FD854C-A944-45F5-9452-21335B58DC48}" presName="Name0" presStyleCnt="0">
        <dgm:presLayoutVars>
          <dgm:dir/>
          <dgm:animLvl val="lvl"/>
          <dgm:resizeHandles val="exact"/>
        </dgm:presLayoutVars>
      </dgm:prSet>
      <dgm:spPr/>
    </dgm:pt>
    <dgm:pt modelId="{D725031C-4052-4B8A-A01D-D544CB39C272}" type="pres">
      <dgm:prSet presAssocID="{BA44BF00-1337-4493-9535-C5D6B41F0898}" presName="boxAndChildren" presStyleCnt="0"/>
      <dgm:spPr/>
    </dgm:pt>
    <dgm:pt modelId="{B5196BC3-7D5A-4E61-9C10-B45D1F487C4D}" type="pres">
      <dgm:prSet presAssocID="{BA44BF00-1337-4493-9535-C5D6B41F0898}" presName="parentTextBox" presStyleLbl="node1" presStyleIdx="0" presStyleCnt="2"/>
      <dgm:spPr/>
    </dgm:pt>
    <dgm:pt modelId="{FCBD10CB-EC42-4653-9E9D-9032FC627885}" type="pres">
      <dgm:prSet presAssocID="{AB904878-2C88-4F40-AF64-866D4439DDD6}" presName="sp" presStyleCnt="0"/>
      <dgm:spPr/>
    </dgm:pt>
    <dgm:pt modelId="{C17ED56D-D1EF-43AA-AC14-A02802C453B2}" type="pres">
      <dgm:prSet presAssocID="{FD0CFF43-C630-45F7-9F43-90B65B392A2A}" presName="arrowAndChildren" presStyleCnt="0"/>
      <dgm:spPr/>
    </dgm:pt>
    <dgm:pt modelId="{C48DA086-A745-491D-B3E3-040039CC0544}" type="pres">
      <dgm:prSet presAssocID="{FD0CFF43-C630-45F7-9F43-90B65B392A2A}" presName="parentTextArrow" presStyleLbl="node1" presStyleIdx="1" presStyleCnt="2" custLinFactNeighborX="815" custLinFactNeighborY="-74"/>
      <dgm:spPr/>
    </dgm:pt>
  </dgm:ptLst>
  <dgm:cxnLst>
    <dgm:cxn modelId="{94B02849-B914-4E85-8C76-4B30393340CB}" type="presOf" srcId="{39FD854C-A944-45F5-9452-21335B58DC48}" destId="{8D4525BF-818B-421D-867C-3E9653FA8DE9}" srcOrd="0" destOrd="0" presId="urn:microsoft.com/office/officeart/2005/8/layout/process4"/>
    <dgm:cxn modelId="{64F4AF97-C741-4B0C-B795-ECBCDAEE1D4F}" srcId="{39FD854C-A944-45F5-9452-21335B58DC48}" destId="{FD0CFF43-C630-45F7-9F43-90B65B392A2A}" srcOrd="0" destOrd="0" parTransId="{56DF4FFC-6342-430B-A339-0780DEDBC865}" sibTransId="{AB904878-2C88-4F40-AF64-866D4439DDD6}"/>
    <dgm:cxn modelId="{58AD319B-DEA4-43E3-80B4-2954E225CB6C}" type="presOf" srcId="{BA44BF00-1337-4493-9535-C5D6B41F0898}" destId="{B5196BC3-7D5A-4E61-9C10-B45D1F487C4D}" srcOrd="0" destOrd="0" presId="urn:microsoft.com/office/officeart/2005/8/layout/process4"/>
    <dgm:cxn modelId="{4EFF399B-B9DB-40B6-8E32-41E0225FA07B}" srcId="{39FD854C-A944-45F5-9452-21335B58DC48}" destId="{BA44BF00-1337-4493-9535-C5D6B41F0898}" srcOrd="1" destOrd="0" parTransId="{8EEAB214-6290-4167-811C-68439967D67A}" sibTransId="{A5BA40AA-F315-4DC4-929F-EA30D7DBA5B2}"/>
    <dgm:cxn modelId="{C36C9FB2-5720-4696-9C1B-D8ADA8844445}" type="presOf" srcId="{FD0CFF43-C630-45F7-9F43-90B65B392A2A}" destId="{C48DA086-A745-491D-B3E3-040039CC0544}" srcOrd="0" destOrd="0" presId="urn:microsoft.com/office/officeart/2005/8/layout/process4"/>
    <dgm:cxn modelId="{4DB556CA-085E-49F2-81F3-502E4401A226}" type="presParOf" srcId="{8D4525BF-818B-421D-867C-3E9653FA8DE9}" destId="{D725031C-4052-4B8A-A01D-D544CB39C272}" srcOrd="0" destOrd="0" presId="urn:microsoft.com/office/officeart/2005/8/layout/process4"/>
    <dgm:cxn modelId="{C8538C7A-8081-464A-865F-6305DD115F0A}" type="presParOf" srcId="{D725031C-4052-4B8A-A01D-D544CB39C272}" destId="{B5196BC3-7D5A-4E61-9C10-B45D1F487C4D}" srcOrd="0" destOrd="0" presId="urn:microsoft.com/office/officeart/2005/8/layout/process4"/>
    <dgm:cxn modelId="{310F9D0E-B07A-460B-8E40-CAEE78232FCE}" type="presParOf" srcId="{8D4525BF-818B-421D-867C-3E9653FA8DE9}" destId="{FCBD10CB-EC42-4653-9E9D-9032FC627885}" srcOrd="1" destOrd="0" presId="urn:microsoft.com/office/officeart/2005/8/layout/process4"/>
    <dgm:cxn modelId="{B9974D8D-349C-4B66-ABF9-96E0B27B526E}" type="presParOf" srcId="{8D4525BF-818B-421D-867C-3E9653FA8DE9}" destId="{C17ED56D-D1EF-43AA-AC14-A02802C453B2}" srcOrd="2" destOrd="0" presId="urn:microsoft.com/office/officeart/2005/8/layout/process4"/>
    <dgm:cxn modelId="{8958D1D5-2EBE-42C8-BFFD-578CBC4EA360}" type="presParOf" srcId="{C17ED56D-D1EF-43AA-AC14-A02802C453B2}" destId="{C48DA086-A745-491D-B3E3-040039CC054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8A66-D8EE-49D6-8D29-FD75C81EC863}">
      <dsp:nvSpPr>
        <dsp:cNvPr id="0" name=""/>
        <dsp:cNvSpPr/>
      </dsp:nvSpPr>
      <dsp:spPr>
        <a:xfrm>
          <a:off x="0" y="53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01A0E-700B-4A4F-8C51-7842FB36EEDF}">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Build a safe space for dialogue.</a:t>
          </a:r>
        </a:p>
      </dsp:txBody>
      <dsp:txXfrm>
        <a:off x="0" y="531"/>
        <a:ext cx="7886700" cy="870055"/>
      </dsp:txXfrm>
    </dsp:sp>
    <dsp:sp modelId="{92E4FCAB-E0CB-442A-9F6A-F4ACA0077FF7}">
      <dsp:nvSpPr>
        <dsp:cNvPr id="0" name=""/>
        <dsp:cNvSpPr/>
      </dsp:nvSpPr>
      <dsp:spPr>
        <a:xfrm>
          <a:off x="0" y="87058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DBF21-D967-4BD3-ADCA-8C24324BC7AC}">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You don’t need to be an equity expert to participate.</a:t>
          </a:r>
        </a:p>
      </dsp:txBody>
      <dsp:txXfrm>
        <a:off x="0" y="870586"/>
        <a:ext cx="7886700" cy="870055"/>
      </dsp:txXfrm>
    </dsp:sp>
    <dsp:sp modelId="{105D0052-A2D0-446D-8E7F-240BE9EF0DBE}">
      <dsp:nvSpPr>
        <dsp:cNvPr id="0" name=""/>
        <dsp:cNvSpPr/>
      </dsp:nvSpPr>
      <dsp:spPr>
        <a:xfrm>
          <a:off x="0" y="17406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B4DA3-DC75-48BE-AAAA-FEA63095099B}">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Equity may look different for each district, school, classroom family, and student. </a:t>
          </a:r>
        </a:p>
      </dsp:txBody>
      <dsp:txXfrm>
        <a:off x="0" y="1740641"/>
        <a:ext cx="7886700" cy="870055"/>
      </dsp:txXfrm>
    </dsp:sp>
    <dsp:sp modelId="{9BD43FE1-DCF7-4CDA-98AB-3C536B3C13CB}">
      <dsp:nvSpPr>
        <dsp:cNvPr id="0" name=""/>
        <dsp:cNvSpPr/>
      </dsp:nvSpPr>
      <dsp:spPr>
        <a:xfrm>
          <a:off x="0" y="261069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A56AF-84A5-4A7C-BFD5-B862B3AC155C}">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work of Equity begins with an internal review of your biases, privilege and experiences.</a:t>
          </a:r>
        </a:p>
      </dsp:txBody>
      <dsp:txXfrm>
        <a:off x="0" y="2610696"/>
        <a:ext cx="7886700" cy="870055"/>
      </dsp:txXfrm>
    </dsp:sp>
    <dsp:sp modelId="{339D3D17-9C84-448A-9EAB-201F7AB038F3}">
      <dsp:nvSpPr>
        <dsp:cNvPr id="0" name=""/>
        <dsp:cNvSpPr/>
      </dsp:nvSpPr>
      <dsp:spPr>
        <a:xfrm>
          <a:off x="0" y="348075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78B88-D9EE-48EA-BDD3-B118AB92EBA2}">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Commit to take-action.</a:t>
          </a:r>
        </a:p>
      </dsp:txBody>
      <dsp:txXfrm>
        <a:off x="0" y="3480751"/>
        <a:ext cx="7886700" cy="870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42D08-783F-4FEF-9881-D8D956E4D9AB}">
      <dsp:nvSpPr>
        <dsp:cNvPr id="0" name=""/>
        <dsp:cNvSpPr/>
      </dsp:nvSpPr>
      <dsp:spPr>
        <a:xfrm rot="5400000">
          <a:off x="5631705" y="-2386356"/>
          <a:ext cx="672137" cy="561672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Create a culture in which people are safe, seen, heard and respected.  </a:t>
          </a:r>
        </a:p>
      </dsp:txBody>
      <dsp:txXfrm rot="-5400000">
        <a:off x="3159410" y="118750"/>
        <a:ext cx="5583917" cy="606515"/>
      </dsp:txXfrm>
    </dsp:sp>
    <dsp:sp modelId="{4A19E9C7-0C7B-4CD6-A14E-43853683CEF1}">
      <dsp:nvSpPr>
        <dsp:cNvPr id="0" name=""/>
        <dsp:cNvSpPr/>
      </dsp:nvSpPr>
      <dsp:spPr>
        <a:xfrm>
          <a:off x="0" y="1921"/>
          <a:ext cx="3159409" cy="8401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Create</a:t>
          </a:r>
        </a:p>
      </dsp:txBody>
      <dsp:txXfrm>
        <a:off x="41014" y="42935"/>
        <a:ext cx="3077381" cy="758143"/>
      </dsp:txXfrm>
    </dsp:sp>
    <dsp:sp modelId="{04DDECFF-C921-4314-8D83-DA960D35CDAD}">
      <dsp:nvSpPr>
        <dsp:cNvPr id="0" name=""/>
        <dsp:cNvSpPr/>
      </dsp:nvSpPr>
      <dsp:spPr>
        <a:xfrm rot="5400000">
          <a:off x="5631705" y="-1504176"/>
          <a:ext cx="672137" cy="561672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Take an honest look at the data</a:t>
          </a:r>
        </a:p>
      </dsp:txBody>
      <dsp:txXfrm rot="-5400000">
        <a:off x="3159410" y="1000930"/>
        <a:ext cx="5583917" cy="606515"/>
      </dsp:txXfrm>
    </dsp:sp>
    <dsp:sp modelId="{47FFA302-9039-4FDD-8B42-B62832551B53}">
      <dsp:nvSpPr>
        <dsp:cNvPr id="0" name=""/>
        <dsp:cNvSpPr/>
      </dsp:nvSpPr>
      <dsp:spPr>
        <a:xfrm>
          <a:off x="0" y="884101"/>
          <a:ext cx="3159409" cy="8401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Take</a:t>
          </a:r>
        </a:p>
      </dsp:txBody>
      <dsp:txXfrm>
        <a:off x="41014" y="925115"/>
        <a:ext cx="3077381" cy="758143"/>
      </dsp:txXfrm>
    </dsp:sp>
    <dsp:sp modelId="{5932FFC3-5115-4A57-A258-7BD9CD356844}">
      <dsp:nvSpPr>
        <dsp:cNvPr id="0" name=""/>
        <dsp:cNvSpPr/>
      </dsp:nvSpPr>
      <dsp:spPr>
        <a:xfrm rot="5400000">
          <a:off x="5631705" y="-621996"/>
          <a:ext cx="672137" cy="561672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Engage </a:t>
          </a:r>
          <a:r>
            <a:rPr lang="en-US" sz="2400" kern="1200"/>
            <a:t>in self </a:t>
          </a:r>
          <a:r>
            <a:rPr lang="en-US" sz="2400" kern="1200" dirty="0"/>
            <a:t>assessment and root cause analysis</a:t>
          </a:r>
        </a:p>
      </dsp:txBody>
      <dsp:txXfrm rot="-5400000">
        <a:off x="3159410" y="1883110"/>
        <a:ext cx="5583917" cy="606515"/>
      </dsp:txXfrm>
    </dsp:sp>
    <dsp:sp modelId="{B8F0D8E5-7B1A-4928-B750-E388FC068C6C}">
      <dsp:nvSpPr>
        <dsp:cNvPr id="0" name=""/>
        <dsp:cNvSpPr/>
      </dsp:nvSpPr>
      <dsp:spPr>
        <a:xfrm>
          <a:off x="0" y="1766282"/>
          <a:ext cx="3159409" cy="8401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Engage in</a:t>
          </a:r>
        </a:p>
      </dsp:txBody>
      <dsp:txXfrm>
        <a:off x="41014" y="1807296"/>
        <a:ext cx="3077381" cy="758143"/>
      </dsp:txXfrm>
    </dsp:sp>
    <dsp:sp modelId="{6EF04030-87F3-4D96-8BFD-BF558FBCEAE9}">
      <dsp:nvSpPr>
        <dsp:cNvPr id="0" name=""/>
        <dsp:cNvSpPr/>
      </dsp:nvSpPr>
      <dsp:spPr>
        <a:xfrm rot="5400000">
          <a:off x="5631705" y="260184"/>
          <a:ext cx="672137" cy="561672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Identify one area to take-action</a:t>
          </a:r>
        </a:p>
      </dsp:txBody>
      <dsp:txXfrm rot="-5400000">
        <a:off x="3159410" y="2765291"/>
        <a:ext cx="5583917" cy="606515"/>
      </dsp:txXfrm>
    </dsp:sp>
    <dsp:sp modelId="{4CCD266F-5DCD-4897-925E-949933D137C7}">
      <dsp:nvSpPr>
        <dsp:cNvPr id="0" name=""/>
        <dsp:cNvSpPr/>
      </dsp:nvSpPr>
      <dsp:spPr>
        <a:xfrm>
          <a:off x="0" y="2648462"/>
          <a:ext cx="3159409" cy="8401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Identify</a:t>
          </a:r>
        </a:p>
      </dsp:txBody>
      <dsp:txXfrm>
        <a:off x="41014" y="2689476"/>
        <a:ext cx="3077381" cy="758143"/>
      </dsp:txXfrm>
    </dsp:sp>
    <dsp:sp modelId="{30901450-61DB-475F-BA92-06E964CA5DAA}">
      <dsp:nvSpPr>
        <dsp:cNvPr id="0" name=""/>
        <dsp:cNvSpPr/>
      </dsp:nvSpPr>
      <dsp:spPr>
        <a:xfrm rot="5400000">
          <a:off x="5631705" y="1142364"/>
          <a:ext cx="672137" cy="5616728"/>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Commit to change- address areas of disparity</a:t>
          </a:r>
        </a:p>
      </dsp:txBody>
      <dsp:txXfrm rot="-5400000">
        <a:off x="3159410" y="3647471"/>
        <a:ext cx="5583917" cy="606515"/>
      </dsp:txXfrm>
    </dsp:sp>
    <dsp:sp modelId="{57BC2235-42E9-4656-B180-9B5583A63F16}">
      <dsp:nvSpPr>
        <dsp:cNvPr id="0" name=""/>
        <dsp:cNvSpPr/>
      </dsp:nvSpPr>
      <dsp:spPr>
        <a:xfrm>
          <a:off x="0" y="3530642"/>
          <a:ext cx="3159409" cy="8401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Commit</a:t>
          </a:r>
        </a:p>
      </dsp:txBody>
      <dsp:txXfrm>
        <a:off x="41014" y="3571656"/>
        <a:ext cx="3077381" cy="758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E5D90-C827-4B62-95D5-911C8BB3073F}">
      <dsp:nvSpPr>
        <dsp:cNvPr id="0" name=""/>
        <dsp:cNvSpPr/>
      </dsp:nvSpPr>
      <dsp:spPr>
        <a:xfrm>
          <a:off x="1000" y="527830"/>
          <a:ext cx="2341105" cy="11705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a:t>Introduce</a:t>
          </a:r>
        </a:p>
      </dsp:txBody>
      <dsp:txXfrm>
        <a:off x="35284" y="562114"/>
        <a:ext cx="2272537" cy="1101984"/>
      </dsp:txXfrm>
    </dsp:sp>
    <dsp:sp modelId="{43888016-7341-4891-8BC3-4073B1655120}">
      <dsp:nvSpPr>
        <dsp:cNvPr id="0" name=""/>
        <dsp:cNvSpPr/>
      </dsp:nvSpPr>
      <dsp:spPr>
        <a:xfrm>
          <a:off x="235111" y="1698383"/>
          <a:ext cx="234110" cy="877914"/>
        </a:xfrm>
        <a:custGeom>
          <a:avLst/>
          <a:gdLst/>
          <a:ahLst/>
          <a:cxnLst/>
          <a:rect l="0" t="0" r="0" b="0"/>
          <a:pathLst>
            <a:path>
              <a:moveTo>
                <a:pt x="0" y="0"/>
              </a:moveTo>
              <a:lnTo>
                <a:pt x="0" y="877914"/>
              </a:lnTo>
              <a:lnTo>
                <a:pt x="234110" y="87791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B77461-364D-4129-A65F-6EF6AACB7D2D}">
      <dsp:nvSpPr>
        <dsp:cNvPr id="0" name=""/>
        <dsp:cNvSpPr/>
      </dsp:nvSpPr>
      <dsp:spPr>
        <a:xfrm>
          <a:off x="469221" y="1991021"/>
          <a:ext cx="1872884" cy="11705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Introduce EDI framework for scaling-up </a:t>
          </a:r>
        </a:p>
      </dsp:txBody>
      <dsp:txXfrm>
        <a:off x="503505" y="2025305"/>
        <a:ext cx="1804316" cy="1101984"/>
      </dsp:txXfrm>
    </dsp:sp>
    <dsp:sp modelId="{2F321340-6C2C-4470-B5AD-384CF630890B}">
      <dsp:nvSpPr>
        <dsp:cNvPr id="0" name=""/>
        <dsp:cNvSpPr/>
      </dsp:nvSpPr>
      <dsp:spPr>
        <a:xfrm>
          <a:off x="2927382" y="527830"/>
          <a:ext cx="2341105" cy="11705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a:t>Discuss</a:t>
          </a:r>
        </a:p>
      </dsp:txBody>
      <dsp:txXfrm>
        <a:off x="2961666" y="562114"/>
        <a:ext cx="2272537" cy="1101984"/>
      </dsp:txXfrm>
    </dsp:sp>
    <dsp:sp modelId="{FBE8C1C0-8B65-4FB2-9FB8-8EB652AE1254}">
      <dsp:nvSpPr>
        <dsp:cNvPr id="0" name=""/>
        <dsp:cNvSpPr/>
      </dsp:nvSpPr>
      <dsp:spPr>
        <a:xfrm>
          <a:off x="3161493" y="1698383"/>
          <a:ext cx="234110" cy="877914"/>
        </a:xfrm>
        <a:custGeom>
          <a:avLst/>
          <a:gdLst/>
          <a:ahLst/>
          <a:cxnLst/>
          <a:rect l="0" t="0" r="0" b="0"/>
          <a:pathLst>
            <a:path>
              <a:moveTo>
                <a:pt x="0" y="0"/>
              </a:moveTo>
              <a:lnTo>
                <a:pt x="0" y="877914"/>
              </a:lnTo>
              <a:lnTo>
                <a:pt x="234110" y="87791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F30E9-60BC-458B-9E9F-81EFB48AE749}">
      <dsp:nvSpPr>
        <dsp:cNvPr id="0" name=""/>
        <dsp:cNvSpPr/>
      </dsp:nvSpPr>
      <dsp:spPr>
        <a:xfrm>
          <a:off x="3395603" y="1991021"/>
          <a:ext cx="1872884" cy="11705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Discuss the strategy to scale EDI in the ESSU</a:t>
          </a:r>
        </a:p>
      </dsp:txBody>
      <dsp:txXfrm>
        <a:off x="3429887" y="2025305"/>
        <a:ext cx="1804316" cy="1101984"/>
      </dsp:txXfrm>
    </dsp:sp>
    <dsp:sp modelId="{EA3EB931-A661-441E-8FED-46FCB2450E17}">
      <dsp:nvSpPr>
        <dsp:cNvPr id="0" name=""/>
        <dsp:cNvSpPr/>
      </dsp:nvSpPr>
      <dsp:spPr>
        <a:xfrm>
          <a:off x="5853764" y="527830"/>
          <a:ext cx="2341105" cy="117055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a:t>Identify</a:t>
          </a:r>
        </a:p>
      </dsp:txBody>
      <dsp:txXfrm>
        <a:off x="5888048" y="562114"/>
        <a:ext cx="2272537" cy="1101984"/>
      </dsp:txXfrm>
    </dsp:sp>
    <dsp:sp modelId="{A6C3F08E-0EE2-4193-9E56-E6FF20323A6A}">
      <dsp:nvSpPr>
        <dsp:cNvPr id="0" name=""/>
        <dsp:cNvSpPr/>
      </dsp:nvSpPr>
      <dsp:spPr>
        <a:xfrm>
          <a:off x="6087875" y="1698383"/>
          <a:ext cx="234110" cy="877914"/>
        </a:xfrm>
        <a:custGeom>
          <a:avLst/>
          <a:gdLst/>
          <a:ahLst/>
          <a:cxnLst/>
          <a:rect l="0" t="0" r="0" b="0"/>
          <a:pathLst>
            <a:path>
              <a:moveTo>
                <a:pt x="0" y="0"/>
              </a:moveTo>
              <a:lnTo>
                <a:pt x="0" y="877914"/>
              </a:lnTo>
              <a:lnTo>
                <a:pt x="234110" y="87791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029C0-3CF2-415C-BBDE-993A4CCFC7AF}">
      <dsp:nvSpPr>
        <dsp:cNvPr id="0" name=""/>
        <dsp:cNvSpPr/>
      </dsp:nvSpPr>
      <dsp:spPr>
        <a:xfrm>
          <a:off x="6321985" y="1991021"/>
          <a:ext cx="1872884" cy="11705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Identify strategy for use  tomorrow</a:t>
          </a:r>
        </a:p>
      </dsp:txBody>
      <dsp:txXfrm>
        <a:off x="6356269" y="2025305"/>
        <a:ext cx="1804316" cy="1101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2A21-734B-254E-B4F4-F23BB1E71D8A}">
      <dsp:nvSpPr>
        <dsp:cNvPr id="0" name=""/>
        <dsp:cNvSpPr/>
      </dsp:nvSpPr>
      <dsp:spPr>
        <a:xfrm>
          <a:off x="4354"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Denial</a:t>
          </a:r>
        </a:p>
      </dsp:txBody>
      <dsp:txXfrm>
        <a:off x="328362" y="1996123"/>
        <a:ext cx="972022" cy="648015"/>
      </dsp:txXfrm>
    </dsp:sp>
    <dsp:sp modelId="{50D039E7-51D1-4848-8474-BC193B812AAB}">
      <dsp:nvSpPr>
        <dsp:cNvPr id="0" name=""/>
        <dsp:cNvSpPr/>
      </dsp:nvSpPr>
      <dsp:spPr>
        <a:xfrm>
          <a:off x="1462388"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Compliance</a:t>
          </a:r>
        </a:p>
      </dsp:txBody>
      <dsp:txXfrm>
        <a:off x="1786396" y="1996123"/>
        <a:ext cx="972022" cy="648015"/>
      </dsp:txXfrm>
    </dsp:sp>
    <dsp:sp modelId="{43F3CCDD-3B21-9946-8AF6-50867F372720}">
      <dsp:nvSpPr>
        <dsp:cNvPr id="0" name=""/>
        <dsp:cNvSpPr/>
      </dsp:nvSpPr>
      <dsp:spPr>
        <a:xfrm>
          <a:off x="2920422"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Beyond Compliance</a:t>
          </a:r>
        </a:p>
      </dsp:txBody>
      <dsp:txXfrm>
        <a:off x="3244430" y="1996123"/>
        <a:ext cx="972022" cy="648015"/>
      </dsp:txXfrm>
    </dsp:sp>
    <dsp:sp modelId="{4DAD8682-F394-4846-A540-50ADE639B85D}">
      <dsp:nvSpPr>
        <dsp:cNvPr id="0" name=""/>
        <dsp:cNvSpPr/>
      </dsp:nvSpPr>
      <dsp:spPr>
        <a:xfrm>
          <a:off x="4378456"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Making the Business Case</a:t>
          </a:r>
        </a:p>
      </dsp:txBody>
      <dsp:txXfrm>
        <a:off x="4702464" y="1996123"/>
        <a:ext cx="972022" cy="648015"/>
      </dsp:txXfrm>
    </dsp:sp>
    <dsp:sp modelId="{5F4B582B-C864-554B-AC7B-B96B2E2FB60D}">
      <dsp:nvSpPr>
        <dsp:cNvPr id="0" name=""/>
        <dsp:cNvSpPr/>
      </dsp:nvSpPr>
      <dsp:spPr>
        <a:xfrm>
          <a:off x="5836490"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Integrated</a:t>
          </a:r>
        </a:p>
      </dsp:txBody>
      <dsp:txXfrm>
        <a:off x="6160498" y="1996123"/>
        <a:ext cx="972022" cy="648015"/>
      </dsp:txXfrm>
    </dsp:sp>
    <dsp:sp modelId="{7266B3C5-1642-1E46-8473-11FEDAD0BC30}">
      <dsp:nvSpPr>
        <dsp:cNvPr id="0" name=""/>
        <dsp:cNvSpPr/>
      </dsp:nvSpPr>
      <dsp:spPr>
        <a:xfrm>
          <a:off x="7294524" y="1996123"/>
          <a:ext cx="1620037" cy="6480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Inclusive &amp; Equitable</a:t>
          </a:r>
        </a:p>
      </dsp:txBody>
      <dsp:txXfrm>
        <a:off x="7618532" y="1996123"/>
        <a:ext cx="972022" cy="648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2FE41-8ECC-4BC1-8B9F-85D0FBD2392D}">
      <dsp:nvSpPr>
        <dsp:cNvPr id="0" name=""/>
        <dsp:cNvSpPr/>
      </dsp:nvSpPr>
      <dsp:spPr>
        <a:xfrm>
          <a:off x="0" y="213444"/>
          <a:ext cx="4697730" cy="507779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1" kern="1200"/>
            <a:t>We will support CDE’s EDI initiative by building a common vocabulary and framework for the ESSU </a:t>
          </a:r>
          <a:r>
            <a:rPr lang="en-US" sz="3100" b="1" i="1" u="sng" kern="1200"/>
            <a:t>that focuses on students with exceptionalities</a:t>
          </a:r>
          <a:r>
            <a:rPr lang="en-US" sz="3100" b="1" i="1" kern="1200"/>
            <a:t> and addresses both internal and external clients and systems.</a:t>
          </a:r>
          <a:endParaRPr lang="en-US" sz="3100" kern="1200"/>
        </a:p>
      </dsp:txBody>
      <dsp:txXfrm>
        <a:off x="229324" y="442768"/>
        <a:ext cx="4239082" cy="4619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936EE-3314-4C10-8DB9-D098CF7FEE3F}">
      <dsp:nvSpPr>
        <dsp:cNvPr id="0" name=""/>
        <dsp:cNvSpPr/>
      </dsp:nvSpPr>
      <dsp:spPr>
        <a:xfrm>
          <a:off x="1254695" y="2073"/>
          <a:ext cx="5018783" cy="10742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378" tIns="272856" rIns="97378" bIns="272856" numCol="1" spcCol="1270" anchor="ctr" anchorCtr="0">
          <a:noAutofit/>
        </a:bodyPr>
        <a:lstStyle/>
        <a:p>
          <a:pPr marL="0" lvl="0" indent="0" algn="l" defTabSz="1066800">
            <a:lnSpc>
              <a:spcPct val="90000"/>
            </a:lnSpc>
            <a:spcBef>
              <a:spcPct val="0"/>
            </a:spcBef>
            <a:spcAft>
              <a:spcPct val="35000"/>
            </a:spcAft>
            <a:buNone/>
          </a:pPr>
          <a:r>
            <a:rPr lang="en-US" sz="2400" kern="1200" dirty="0"/>
            <a:t>Cross-Team Sharing</a:t>
          </a:r>
        </a:p>
      </dsp:txBody>
      <dsp:txXfrm>
        <a:off x="1254695" y="2073"/>
        <a:ext cx="5018783" cy="1074234"/>
      </dsp:txXfrm>
    </dsp:sp>
    <dsp:sp modelId="{B34FF222-767C-48E6-A3BC-78E903710F66}">
      <dsp:nvSpPr>
        <dsp:cNvPr id="0" name=""/>
        <dsp:cNvSpPr/>
      </dsp:nvSpPr>
      <dsp:spPr>
        <a:xfrm>
          <a:off x="0" y="0"/>
          <a:ext cx="1254695" cy="1074234"/>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6394" tIns="106111" rIns="66394" bIns="106111" numCol="1" spcCol="1270" anchor="ctr" anchorCtr="0">
          <a:noAutofit/>
        </a:bodyPr>
        <a:lstStyle/>
        <a:p>
          <a:pPr marL="0" lvl="0" indent="0" algn="ctr" defTabSz="1244600">
            <a:lnSpc>
              <a:spcPct val="90000"/>
            </a:lnSpc>
            <a:spcBef>
              <a:spcPct val="0"/>
            </a:spcBef>
            <a:spcAft>
              <a:spcPct val="35000"/>
            </a:spcAft>
            <a:buNone/>
          </a:pPr>
          <a:endParaRPr lang="en-US" sz="2800" b="0" kern="1200" dirty="0">
            <a:solidFill>
              <a:schemeClr val="tx1"/>
            </a:solidFill>
          </a:endParaRPr>
        </a:p>
      </dsp:txBody>
      <dsp:txXfrm>
        <a:off x="0" y="0"/>
        <a:ext cx="1254695" cy="1074234"/>
      </dsp:txXfrm>
    </dsp:sp>
    <dsp:sp modelId="{A305EA5F-4B4D-4CE6-AC77-09FE3CF9C156}">
      <dsp:nvSpPr>
        <dsp:cNvPr id="0" name=""/>
        <dsp:cNvSpPr/>
      </dsp:nvSpPr>
      <dsp:spPr>
        <a:xfrm>
          <a:off x="1254695" y="1140762"/>
          <a:ext cx="5018783" cy="10742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378" tIns="272856" rIns="97378" bIns="272856" numCol="1" spcCol="1270" anchor="ctr" anchorCtr="0">
          <a:noAutofit/>
        </a:bodyPr>
        <a:lstStyle/>
        <a:p>
          <a:pPr marL="0" lvl="0" indent="0" algn="l" defTabSz="1066800">
            <a:lnSpc>
              <a:spcPct val="90000"/>
            </a:lnSpc>
            <a:spcBef>
              <a:spcPct val="0"/>
            </a:spcBef>
            <a:spcAft>
              <a:spcPct val="35000"/>
            </a:spcAft>
            <a:buNone/>
          </a:pPr>
          <a:r>
            <a:rPr lang="en-US" sz="2400" kern="1200" dirty="0"/>
            <a:t>Regularly share progress of Affinity Groups</a:t>
          </a:r>
        </a:p>
      </dsp:txBody>
      <dsp:txXfrm>
        <a:off x="1254695" y="1140762"/>
        <a:ext cx="5018783" cy="1074234"/>
      </dsp:txXfrm>
    </dsp:sp>
    <dsp:sp modelId="{BEA3E897-9A58-4A74-90CB-8E4787BB4D46}">
      <dsp:nvSpPr>
        <dsp:cNvPr id="0" name=""/>
        <dsp:cNvSpPr/>
      </dsp:nvSpPr>
      <dsp:spPr>
        <a:xfrm>
          <a:off x="0" y="1140762"/>
          <a:ext cx="1254695" cy="107423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6394" tIns="106111" rIns="66394" bIns="106111" numCol="1" spcCol="1270" anchor="ctr" anchorCtr="0">
          <a:noAutofit/>
        </a:bodyPr>
        <a:lstStyle/>
        <a:p>
          <a:pPr marL="0" lvl="0" indent="0" algn="ctr" defTabSz="1244600">
            <a:lnSpc>
              <a:spcPct val="90000"/>
            </a:lnSpc>
            <a:spcBef>
              <a:spcPct val="0"/>
            </a:spcBef>
            <a:spcAft>
              <a:spcPct val="35000"/>
            </a:spcAft>
            <a:buNone/>
          </a:pPr>
          <a:r>
            <a:rPr lang="en-US" sz="2800" kern="1200"/>
            <a:t>Share</a:t>
          </a:r>
        </a:p>
      </dsp:txBody>
      <dsp:txXfrm>
        <a:off x="0" y="1140762"/>
        <a:ext cx="1254695" cy="1074234"/>
      </dsp:txXfrm>
    </dsp:sp>
    <dsp:sp modelId="{0386B936-2952-4FD9-833B-11D8BB285ED2}">
      <dsp:nvSpPr>
        <dsp:cNvPr id="0" name=""/>
        <dsp:cNvSpPr/>
      </dsp:nvSpPr>
      <dsp:spPr>
        <a:xfrm>
          <a:off x="1254695" y="2279452"/>
          <a:ext cx="5018783" cy="10742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378" tIns="272856" rIns="97378" bIns="272856" numCol="1" spcCol="1270" anchor="ctr" anchorCtr="0">
          <a:noAutofit/>
        </a:bodyPr>
        <a:lstStyle/>
        <a:p>
          <a:pPr marL="0" lvl="0" indent="0" algn="l" defTabSz="1066800">
            <a:lnSpc>
              <a:spcPct val="90000"/>
            </a:lnSpc>
            <a:spcBef>
              <a:spcPct val="0"/>
            </a:spcBef>
            <a:spcAft>
              <a:spcPct val="35000"/>
            </a:spcAft>
            <a:buNone/>
          </a:pPr>
          <a:r>
            <a:rPr lang="en-US" sz="2400" kern="1200" dirty="0"/>
            <a:t>Discuss relevant topics from EDI Modules</a:t>
          </a:r>
        </a:p>
      </dsp:txBody>
      <dsp:txXfrm>
        <a:off x="1254695" y="2279452"/>
        <a:ext cx="5018783" cy="1074234"/>
      </dsp:txXfrm>
    </dsp:sp>
    <dsp:sp modelId="{2D2ECCF3-E186-4D82-9F36-AB7CB63C8E0B}">
      <dsp:nvSpPr>
        <dsp:cNvPr id="0" name=""/>
        <dsp:cNvSpPr/>
      </dsp:nvSpPr>
      <dsp:spPr>
        <a:xfrm>
          <a:off x="0" y="2279452"/>
          <a:ext cx="1254695" cy="107423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6394" tIns="106111" rIns="66394" bIns="106111"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2279452"/>
        <a:ext cx="1254695" cy="1074234"/>
      </dsp:txXfrm>
    </dsp:sp>
    <dsp:sp modelId="{5FC841C2-8F83-470D-A29D-C97469D0E3CA}">
      <dsp:nvSpPr>
        <dsp:cNvPr id="0" name=""/>
        <dsp:cNvSpPr/>
      </dsp:nvSpPr>
      <dsp:spPr>
        <a:xfrm>
          <a:off x="1254695" y="3418141"/>
          <a:ext cx="5018783" cy="107423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7378" tIns="272856" rIns="97378" bIns="272856" numCol="1" spcCol="1270" anchor="ctr" anchorCtr="0">
          <a:noAutofit/>
        </a:bodyPr>
        <a:lstStyle/>
        <a:p>
          <a:pPr marL="0" lvl="0" indent="0" algn="l" defTabSz="1066800">
            <a:lnSpc>
              <a:spcPct val="90000"/>
            </a:lnSpc>
            <a:spcBef>
              <a:spcPct val="0"/>
            </a:spcBef>
            <a:spcAft>
              <a:spcPct val="35000"/>
            </a:spcAft>
            <a:buNone/>
          </a:pPr>
          <a:r>
            <a:rPr lang="en-US" sz="2400" kern="1200" dirty="0"/>
            <a:t>Discuss topics from ESSU Focus Groups (e.g., Inequities for ESSU staff)</a:t>
          </a:r>
        </a:p>
      </dsp:txBody>
      <dsp:txXfrm>
        <a:off x="1254695" y="3418141"/>
        <a:ext cx="5018783" cy="1074234"/>
      </dsp:txXfrm>
    </dsp:sp>
    <dsp:sp modelId="{B69DC432-BC55-465F-BE40-2537CB953855}">
      <dsp:nvSpPr>
        <dsp:cNvPr id="0" name=""/>
        <dsp:cNvSpPr/>
      </dsp:nvSpPr>
      <dsp:spPr>
        <a:xfrm>
          <a:off x="0" y="3418141"/>
          <a:ext cx="1254695" cy="1074234"/>
        </a:xfrm>
        <a:prstGeom prst="re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6394" tIns="106111" rIns="66394" bIns="106111" numCol="1" spcCol="1270" anchor="ctr" anchorCtr="0">
          <a:noAutofit/>
        </a:bodyPr>
        <a:lstStyle/>
        <a:p>
          <a:pPr marL="0" lvl="0" indent="0" algn="ctr" defTabSz="1244600">
            <a:lnSpc>
              <a:spcPct val="90000"/>
            </a:lnSpc>
            <a:spcBef>
              <a:spcPct val="0"/>
            </a:spcBef>
            <a:spcAft>
              <a:spcPct val="35000"/>
            </a:spcAft>
            <a:buNone/>
          </a:pPr>
          <a:r>
            <a:rPr lang="en-US" sz="2800" kern="1200"/>
            <a:t>Discuss</a:t>
          </a:r>
        </a:p>
      </dsp:txBody>
      <dsp:txXfrm>
        <a:off x="0" y="3418141"/>
        <a:ext cx="1254695" cy="1074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EA2C-1122-4A8B-9557-310B872FC207}">
      <dsp:nvSpPr>
        <dsp:cNvPr id="0" name=""/>
        <dsp:cNvSpPr/>
      </dsp:nvSpPr>
      <dsp:spPr>
        <a:xfrm>
          <a:off x="0" y="2538710"/>
          <a:ext cx="6949997" cy="16656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Prompt:  This question seeks to explore our personal assumptions, biases and perceptions to see how they are being leveraged in this decision.  Before we can honestly respond, we must first examine our values, beliefs and priorities from an Equity lens.  </a:t>
          </a:r>
        </a:p>
      </dsp:txBody>
      <dsp:txXfrm>
        <a:off x="0" y="2538710"/>
        <a:ext cx="6949997" cy="1665668"/>
      </dsp:txXfrm>
    </dsp:sp>
    <dsp:sp modelId="{6C5263C6-E5D0-4B8A-AA1B-0CF334D08E5C}">
      <dsp:nvSpPr>
        <dsp:cNvPr id="0" name=""/>
        <dsp:cNvSpPr/>
      </dsp:nvSpPr>
      <dsp:spPr>
        <a:xfrm rot="10800000">
          <a:off x="0" y="1896"/>
          <a:ext cx="6949997" cy="2561798"/>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1</a:t>
          </a:r>
          <a:r>
            <a:rPr lang="en-US" sz="2800" kern="1200" dirty="0"/>
            <a:t>.  </a:t>
          </a:r>
          <a:r>
            <a:rPr lang="en-US" sz="2400" kern="1200" dirty="0"/>
            <a:t>What are the assumptions underlying this thinking, policy, procedure, or practice?</a:t>
          </a:r>
        </a:p>
      </dsp:txBody>
      <dsp:txXfrm rot="10800000">
        <a:off x="0" y="1896"/>
        <a:ext cx="6949997" cy="1664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EA2C-1122-4A8B-9557-310B872FC207}">
      <dsp:nvSpPr>
        <dsp:cNvPr id="0" name=""/>
        <dsp:cNvSpPr/>
      </dsp:nvSpPr>
      <dsp:spPr>
        <a:xfrm>
          <a:off x="0" y="3317595"/>
          <a:ext cx="7351442" cy="155089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Prompt: </a:t>
          </a:r>
          <a:r>
            <a:rPr lang="en-US" sz="2000" kern="1200" dirty="0">
              <a:effectLst/>
            </a:rPr>
            <a:t>It is important to consider the impact of this policy, practice or decision on individuals or groups of students.  Avoiding additional impacts on historically underserved and those with the most significant needs must be prioritized. </a:t>
          </a:r>
          <a:endParaRPr lang="en-US" sz="2000" kern="1200" dirty="0"/>
        </a:p>
      </dsp:txBody>
      <dsp:txXfrm>
        <a:off x="0" y="3317595"/>
        <a:ext cx="7351442" cy="1550891"/>
      </dsp:txXfrm>
    </dsp:sp>
    <dsp:sp modelId="{F65DC543-5763-4ECE-BA83-469D0253D196}">
      <dsp:nvSpPr>
        <dsp:cNvPr id="0" name=""/>
        <dsp:cNvSpPr/>
      </dsp:nvSpPr>
      <dsp:spPr>
        <a:xfrm rot="10800000">
          <a:off x="214882" y="2178"/>
          <a:ext cx="6921676" cy="3328134"/>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2.  How could this policy guidance burden or benefit people or communities of color, students/families living in poverty, English language learners, students with disabilities, migrant students, and students experiencing homelessness or in the foster care system?</a:t>
          </a:r>
        </a:p>
      </dsp:txBody>
      <dsp:txXfrm rot="10800000">
        <a:off x="214882" y="2178"/>
        <a:ext cx="6921676" cy="21625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2EA2C-1122-4A8B-9557-310B872FC207}">
      <dsp:nvSpPr>
        <dsp:cNvPr id="0" name=""/>
        <dsp:cNvSpPr/>
      </dsp:nvSpPr>
      <dsp:spPr>
        <a:xfrm>
          <a:off x="0" y="2226133"/>
          <a:ext cx="7351442" cy="14605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Prompt:  Remembering the truth, “Nothing about us without us”,  provide a voice to the voiceless. Identify a process by which you solicit input and feedback from those most impacted.  </a:t>
          </a:r>
        </a:p>
      </dsp:txBody>
      <dsp:txXfrm>
        <a:off x="0" y="2226133"/>
        <a:ext cx="7351442" cy="1460584"/>
      </dsp:txXfrm>
    </dsp:sp>
    <dsp:sp modelId="{F65DC543-5763-4ECE-BA83-469D0253D196}">
      <dsp:nvSpPr>
        <dsp:cNvPr id="0" name=""/>
        <dsp:cNvSpPr/>
      </dsp:nvSpPr>
      <dsp:spPr>
        <a:xfrm rot="10800000">
          <a:off x="0" y="1663"/>
          <a:ext cx="7351442" cy="2246379"/>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ea typeface="Times New Roman" panose="02020603050405020304" pitchFamily="18" charset="0"/>
              <a:cs typeface="Times New Roman" panose="02020603050405020304" pitchFamily="18" charset="0"/>
            </a:rPr>
            <a:t>3.   How do you involve those most impacted in the decision process?</a:t>
          </a:r>
          <a:endParaRPr lang="en-US" sz="2400" kern="1200" dirty="0"/>
        </a:p>
      </dsp:txBody>
      <dsp:txXfrm rot="10800000">
        <a:off x="0" y="1663"/>
        <a:ext cx="7351442" cy="1459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96BC3-7D5A-4E61-9C10-B45D1F487C4D}">
      <dsp:nvSpPr>
        <dsp:cNvPr id="0" name=""/>
        <dsp:cNvSpPr/>
      </dsp:nvSpPr>
      <dsp:spPr>
        <a:xfrm>
          <a:off x="0" y="2226133"/>
          <a:ext cx="7351442" cy="146058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Prompt: We recognize certain policies benefit some and negatively impact others.  When this happens use a restorative approach to consider strategies to mitigate negative impacts (reduce harm) to individuals or groups of students.</a:t>
          </a:r>
        </a:p>
        <a:p>
          <a:pPr marL="0" lvl="0" algn="l" defTabSz="889000">
            <a:lnSpc>
              <a:spcPct val="90000"/>
            </a:lnSpc>
            <a:spcBef>
              <a:spcPct val="0"/>
            </a:spcBef>
            <a:spcAft>
              <a:spcPct val="35000"/>
            </a:spcAft>
            <a:buNone/>
          </a:pPr>
          <a:endParaRPr lang="en-US" sz="1700" kern="1200" dirty="0"/>
        </a:p>
      </dsp:txBody>
      <dsp:txXfrm>
        <a:off x="0" y="2226133"/>
        <a:ext cx="7351442" cy="1460584"/>
      </dsp:txXfrm>
    </dsp:sp>
    <dsp:sp modelId="{C48DA086-A745-491D-B3E3-040039CC0544}">
      <dsp:nvSpPr>
        <dsp:cNvPr id="0" name=""/>
        <dsp:cNvSpPr/>
      </dsp:nvSpPr>
      <dsp:spPr>
        <a:xfrm rot="10800000">
          <a:off x="0" y="0"/>
          <a:ext cx="7351442" cy="2246379"/>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ea typeface="Times New Roman" panose="02020603050405020304" pitchFamily="18" charset="0"/>
              <a:cs typeface="Times New Roman" panose="02020603050405020304" pitchFamily="18" charset="0"/>
            </a:rPr>
            <a:t>4.  What are some strategies for reducing negative impacts and decreasing or eliminating disparities within this policy guidance? </a:t>
          </a:r>
        </a:p>
      </dsp:txBody>
      <dsp:txXfrm rot="10800000">
        <a:off x="0" y="0"/>
        <a:ext cx="7351442" cy="14596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b="1" dirty="0"/>
              <a:t>Review notes from </a:t>
            </a:r>
            <a:r>
              <a:rPr lang="en-US" sz="1400" b="1" i="1" dirty="0"/>
              <a:t>Start from Equity </a:t>
            </a:r>
            <a:r>
              <a:rPr lang="en-US" sz="1400" b="1" dirty="0"/>
              <a:t>presentation for this slide.  </a:t>
            </a:r>
          </a:p>
          <a:p>
            <a:r>
              <a:rPr lang="en-US" sz="1400" dirty="0"/>
              <a:t>We want to maintain a safe space for us to engage in a conversation about SWD by race and ethnicity.  We must be mindful to engage in this conversation with respect and willingness to allow space for difficult conversations  </a:t>
            </a:r>
          </a:p>
          <a:p>
            <a:endParaRPr lang="en-US" sz="1400" dirty="0"/>
          </a:p>
          <a:p>
            <a:r>
              <a:rPr lang="en-US" sz="1400" dirty="0"/>
              <a:t>None of us are experts in this work.  </a:t>
            </a:r>
          </a:p>
          <a:p>
            <a:endParaRPr lang="en-US" sz="1400"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95596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SansProRegular"/>
              </a:rPr>
              <a:t>Required </a:t>
            </a:r>
            <a:r>
              <a:rPr lang="en-US" b="0" i="0">
                <a:solidFill>
                  <a:srgbClr val="333333"/>
                </a:solidFill>
                <a:effectLst/>
                <a:latin typeface="SourceSansProRegular"/>
              </a:rPr>
              <a:t>shared performance evaluation </a:t>
            </a:r>
            <a:r>
              <a:rPr lang="en-US" b="0" i="0" dirty="0">
                <a:solidFill>
                  <a:srgbClr val="333333"/>
                </a:solidFill>
                <a:effectLst/>
                <a:latin typeface="SourceSansProRegular"/>
              </a:rPr>
              <a:t>goal around our own understanding of race and the roles it plays in our lives and how it plays out in our organization (in place for </a:t>
            </a:r>
            <a:r>
              <a:rPr lang="en-US" b="0" i="0">
                <a:solidFill>
                  <a:srgbClr val="333333"/>
                </a:solidFill>
                <a:effectLst/>
                <a:latin typeface="SourceSansProRegular"/>
              </a:rPr>
              <a:t>the 2021-22) year</a:t>
            </a:r>
            <a:r>
              <a:rPr lang="en-US" b="0" i="0" dirty="0">
                <a:solidFill>
                  <a:srgbClr val="333333"/>
                </a:solidFill>
                <a:effectLst/>
                <a:latin typeface="SourceSansProRegular"/>
              </a:rPr>
              <a: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90411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Operationalizing terms is a deliverable</a:t>
            </a:r>
          </a:p>
        </p:txBody>
      </p:sp>
      <p:sp>
        <p:nvSpPr>
          <p:cNvPr id="4" name="Slide Number Placeholder 3"/>
          <p:cNvSpPr>
            <a:spLocks noGrp="1"/>
          </p:cNvSpPr>
          <p:nvPr>
            <p:ph type="sldNum" sz="quarter" idx="5"/>
          </p:nvPr>
        </p:nvSpPr>
        <p:spPr/>
        <p:txBody>
          <a:bodyPr/>
          <a:lstStyle/>
          <a:p>
            <a:fld id="{A995EF9D-2794-47AA-B87D-5B456456569E}" type="slidenum">
              <a:rPr lang="en-US" smtClean="0"/>
              <a:t>17</a:t>
            </a:fld>
            <a:endParaRPr lang="en-US"/>
          </a:p>
        </p:txBody>
      </p:sp>
    </p:spTree>
    <p:extLst>
      <p:ext uri="{BB962C8B-B14F-4D97-AF65-F5344CB8AC3E}">
        <p14:creationId xmlns:p14="http://schemas.microsoft.com/office/powerpoint/2010/main" val="131616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is a framework within this context- is it a process/path by which we engage others regarding EDI? Or, is it a theoretical model?  </a:t>
            </a:r>
          </a:p>
        </p:txBody>
      </p:sp>
      <p:sp>
        <p:nvSpPr>
          <p:cNvPr id="4" name="Slide Number Placeholder 3"/>
          <p:cNvSpPr>
            <a:spLocks noGrp="1"/>
          </p:cNvSpPr>
          <p:nvPr>
            <p:ph type="sldNum" sz="quarter" idx="5"/>
          </p:nvPr>
        </p:nvSpPr>
        <p:spPr/>
        <p:txBody>
          <a:bodyPr/>
          <a:lstStyle/>
          <a:p>
            <a:fld id="{A995EF9D-2794-47AA-B87D-5B456456569E}" type="slidenum">
              <a:rPr lang="en-US" smtClean="0"/>
              <a:t>18</a:t>
            </a:fld>
            <a:endParaRPr lang="en-US"/>
          </a:p>
        </p:txBody>
      </p:sp>
    </p:spTree>
    <p:extLst>
      <p:ext uri="{BB962C8B-B14F-4D97-AF65-F5344CB8AC3E}">
        <p14:creationId xmlns:p14="http://schemas.microsoft.com/office/powerpoint/2010/main" val="171849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opportunities created by Paul </a:t>
            </a:r>
          </a:p>
          <a:p>
            <a:r>
              <a:rPr lang="en-US" dirty="0"/>
              <a:t>Voluntary participation and leadership</a:t>
            </a:r>
          </a:p>
          <a:p>
            <a:r>
              <a:rPr lang="en-US" dirty="0"/>
              <a:t>Results shared at ESSU Meetings  </a:t>
            </a:r>
          </a:p>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23</a:t>
            </a:fld>
            <a:endParaRPr lang="en-US"/>
          </a:p>
        </p:txBody>
      </p:sp>
    </p:spTree>
    <p:extLst>
      <p:ext uri="{BB962C8B-B14F-4D97-AF65-F5344CB8AC3E}">
        <p14:creationId xmlns:p14="http://schemas.microsoft.com/office/powerpoint/2010/main" val="1202296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four questions are designed to identify the status quo and not to pass judgment or make accusation.   When you identify areas for growth, it allows you the opportunity to make adjustments to your current practices, systems and programs that may  contribute to those who have been historically underserved or marginalized.  </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78263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your assumptions- are they impacted by implicit biases.</a:t>
            </a:r>
          </a:p>
          <a:p>
            <a:r>
              <a:rPr lang="en-US" dirty="0"/>
              <a:t>Is there any student or student group that is left out, what can be done with those students?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31951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your assumptions- are they impacted by implicit biases.</a:t>
            </a:r>
          </a:p>
          <a:p>
            <a:r>
              <a:rPr lang="en-US" dirty="0"/>
              <a:t>Is there any student or student group that is left out, what can be done with those students?   </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242387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your assumptions- are they impacted by implicit biases.</a:t>
            </a:r>
          </a:p>
          <a:p>
            <a:r>
              <a:rPr lang="en-US" dirty="0"/>
              <a:t>Is there any student or student group that is left out, what can be done with those students?   </a:t>
            </a:r>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20431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your assumptions- are they impacted by implicit biases.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there any student or student group that is left out, what can be done with those students? When this happens, we must identify the implications and determine remedies to reduce any negative impacts.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75480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for you to take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26646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Timeliness of support and rigor- consistent </a:t>
            </a:r>
            <a:r>
              <a:rPr lang="en-US"/>
              <a:t>with challenging </a:t>
            </a:r>
            <a:endParaRPr lang="en-US" dirty="0"/>
          </a:p>
        </p:txBody>
      </p:sp>
      <p:sp>
        <p:nvSpPr>
          <p:cNvPr id="4" name="Slide Number Placeholder 3"/>
          <p:cNvSpPr>
            <a:spLocks noGrp="1"/>
          </p:cNvSpPr>
          <p:nvPr>
            <p:ph type="sldNum" sz="quarter" idx="5"/>
          </p:nvPr>
        </p:nvSpPr>
        <p:spPr/>
        <p:txBody>
          <a:bodyPr/>
          <a:lstStyle/>
          <a:p>
            <a:fld id="{6098008F-DB08-4554-A422-21F93A4BCC90}" type="slidenum">
              <a:rPr lang="en-US" smtClean="0"/>
              <a:t>4</a:t>
            </a:fld>
            <a:endParaRPr lang="en-US" dirty="0"/>
          </a:p>
        </p:txBody>
      </p:sp>
    </p:spTree>
    <p:extLst>
      <p:ext uri="{BB962C8B-B14F-4D97-AF65-F5344CB8AC3E}">
        <p14:creationId xmlns:p14="http://schemas.microsoft.com/office/powerpoint/2010/main" val="1304179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Topic:                   Equity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Presenter:           Dr. Michael Ramirez</a:t>
            </a:r>
          </a:p>
        </p:txBody>
      </p:sp>
      <p:sp>
        <p:nvSpPr>
          <p:cNvPr id="4" name="Slide Number Placeholder 3"/>
          <p:cNvSpPr>
            <a:spLocks noGrp="1"/>
          </p:cNvSpPr>
          <p:nvPr>
            <p:ph type="sldNum" sz="quarter" idx="5"/>
          </p:nvPr>
        </p:nvSpPr>
        <p:spPr/>
        <p:txBody>
          <a:bodyPr/>
          <a:lstStyle/>
          <a:p>
            <a:fld id="{6098008F-DB08-4554-A422-21F93A4BCC90}" type="slidenum">
              <a:rPr lang="en-US" smtClean="0"/>
              <a:t>34</a:t>
            </a:fld>
            <a:endParaRPr lang="en-US" dirty="0"/>
          </a:p>
        </p:txBody>
      </p:sp>
    </p:spTree>
    <p:extLst>
      <p:ext uri="{BB962C8B-B14F-4D97-AF65-F5344CB8AC3E}">
        <p14:creationId xmlns:p14="http://schemas.microsoft.com/office/powerpoint/2010/main" val="341398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advanced organizer is helpful in guiding people on their path to exploring EDI for themselves and their system.  </a:t>
            </a:r>
          </a:p>
          <a:p>
            <a:r>
              <a:rPr lang="en-US" dirty="0"/>
              <a:t>Quadrant 1- we must consider our own diversity as an asset to be leveraged to support others. Also, we want to consider our capacity to be an ally for change.   There are many dimensions of our identity for which we must become aware before we leverage these areas as strengths.  </a:t>
            </a:r>
          </a:p>
          <a:p>
            <a:endParaRPr lang="en-US" dirty="0"/>
          </a:p>
          <a:p>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Quadrant 2- we will briefly explore our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bieases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Also, I will share representative voices of parents, people of color and special educators who share their beliefs for your consideration.  I think some of these statements may challenge your assumptions and beliefs.   </a:t>
            </a:r>
          </a:p>
          <a:p>
            <a:endParaRPr lang="en-US" sz="1800" kern="1200" dirty="0">
              <a:solidFill>
                <a:srgbClr val="00000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cs typeface="Times New Roman" panose="02020603050405020304" pitchFamily="18" charset="0"/>
              </a:rPr>
              <a:t>Quadrant 3: Equity specialists often begin every conversation about equity with a review of the data.  When we query the data it helps us identify where the needs are regarding issues of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equity, diversity, and inclusion.  After looking at some of the data, we can begin to explore what steps we need to take to begin our work on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Quadrant 4:  Application- Take Action-  In this quadrant I have listed a variety of considerations for you to move forward. I have four questions that I would like to share with you that you can use in evaluating your policies, programs and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Lastly, I want to make this available to you today for your information.  You will notice this this four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quandrant</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circle came from NAO the Non Profit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ASSoc.</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of Oregon.  This group adapted it from the City of Ottawa and made some adaptations to it.  As you know many in our industry beg-borrow and –steal great ideas from others and adapt it for our own use.  Such is the case here,  this information is offered free of charge, but give us a nod when you use it by acknowledging where you got it from.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r>
              <a:rPr lang="en-US" dirty="0"/>
              <a:t> Please post in the chat your feedback to this question:  Which Quadrant requires the most focus today?  </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252523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6</a:t>
            </a:fld>
            <a:endParaRPr lang="en-US"/>
          </a:p>
        </p:txBody>
      </p:sp>
    </p:spTree>
    <p:extLst>
      <p:ext uri="{BB962C8B-B14F-4D97-AF65-F5344CB8AC3E}">
        <p14:creationId xmlns:p14="http://schemas.microsoft.com/office/powerpoint/2010/main" val="88216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55A15BF2-9F7C-4849-8DCB-B6D1964B4219}"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Rigor was present with the Measure we identified when we identified this growth area in 2017.  Mention areas where data can be collected, and appropriate data types. This is a joint effort and requires all of us to address it.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different capacity building activities with ESSU personnel.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91806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looked at this continuum and struggled to give ourselves a high score- because it is easier to stay focused on issues of compliance.  However, if we are going to improve outcomes for students with exceptionalities we must collectively move forward on this continuum.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54143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Affinity team may develop more explicit examples for our use (This chart is for illustration purposes only)</a:t>
            </a:r>
          </a:p>
        </p:txBody>
      </p:sp>
      <p:sp>
        <p:nvSpPr>
          <p:cNvPr id="4" name="Slide Number Placeholder 3"/>
          <p:cNvSpPr>
            <a:spLocks noGrp="1"/>
          </p:cNvSpPr>
          <p:nvPr>
            <p:ph type="sldNum" sz="quarter" idx="5"/>
          </p:nvPr>
        </p:nvSpPr>
        <p:spPr/>
        <p:txBody>
          <a:bodyPr/>
          <a:lstStyle/>
          <a:p>
            <a:fld id="{A995EF9D-2794-47AA-B87D-5B456456569E}" type="slidenum">
              <a:rPr lang="en-US" smtClean="0"/>
              <a:t>11</a:t>
            </a:fld>
            <a:endParaRPr lang="en-US"/>
          </a:p>
        </p:txBody>
      </p:sp>
    </p:spTree>
    <p:extLst>
      <p:ext uri="{BB962C8B-B14F-4D97-AF65-F5344CB8AC3E}">
        <p14:creationId xmlns:p14="http://schemas.microsoft.com/office/powerpoint/2010/main" val="140741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For example, identify measures and practices for evaluating students with disabilities that are sensitive to evaluator bias. </a:t>
            </a:r>
          </a:p>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12</a:t>
            </a:fld>
            <a:endParaRPr lang="en-US"/>
          </a:p>
        </p:txBody>
      </p:sp>
    </p:spTree>
    <p:extLst>
      <p:ext uri="{BB962C8B-B14F-4D97-AF65-F5344CB8AC3E}">
        <p14:creationId xmlns:p14="http://schemas.microsoft.com/office/powerpoint/2010/main" val="307920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309559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0FBC-F9BA-42BE-B840-C19E6B662C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888B409-89C7-4450-9C88-53886D1472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5A4CFE-866E-4508-B2E5-4411E4A7AB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9D775A-DEF9-423F-BEC5-F2504B0C46F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4123AC7-FBF6-4393-BE76-C183A9045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0E46B-5DB8-4B19-A147-0DAFEBCC883A}"/>
              </a:ext>
            </a:extLst>
          </p:cNvPr>
          <p:cNvSpPr>
            <a:spLocks noGrp="1"/>
          </p:cNvSpPr>
          <p:nvPr>
            <p:ph type="sldNum" sz="quarter" idx="12"/>
          </p:nvPr>
        </p:nvSpPr>
        <p:spPr/>
        <p:txBody>
          <a:bodyPr/>
          <a:lstStyle/>
          <a:p>
            <a:fld id="{D1D707C2-9341-4B5D-BF53-CF1C85B0ABDD}" type="slidenum">
              <a:rPr lang="en-US" smtClean="0"/>
              <a:t>‹#›</a:t>
            </a:fld>
            <a:endParaRPr lang="en-US"/>
          </a:p>
        </p:txBody>
      </p:sp>
    </p:spTree>
    <p:extLst>
      <p:ext uri="{BB962C8B-B14F-4D97-AF65-F5344CB8AC3E}">
        <p14:creationId xmlns:p14="http://schemas.microsoft.com/office/powerpoint/2010/main" val="423344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742129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68207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 id="2147483678" r:id="rId15"/>
    <p:sldLayoutId id="2147483679" r:id="rId16"/>
    <p:sldLayoutId id="2147483680"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7.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Ramirez_m@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hyperlink" Target="https://nonprofitoregon.org/sites/default/files/NAO-Equity-Lens-Guide-2019.pdf" TargetMode="External"/><Relationship Id="rId4" Type="http://schemas.openxmlformats.org/officeDocument/2006/relationships/image" Target="../media/image19.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Equity in the Exceptional Student Services Unit </a:t>
            </a:r>
          </a:p>
        </p:txBody>
      </p:sp>
      <p:sp>
        <p:nvSpPr>
          <p:cNvPr id="7" name="Slide Number Placeholder 6">
            <a:extLst>
              <a:ext uri="{FF2B5EF4-FFF2-40B4-BE49-F238E27FC236}">
                <a16:creationId xmlns:a16="http://schemas.microsoft.com/office/drawing/2014/main" id="{A99B57C6-8713-433D-A313-285201A140D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7"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202DE0E-D5EF-4DDD-A9D0-7513CD20DEBB}"/>
              </a:ext>
            </a:extLst>
          </p:cNvPr>
          <p:cNvSpPr>
            <a:spLocks noGrp="1"/>
          </p:cNvSpPr>
          <p:nvPr>
            <p:ph type="title"/>
          </p:nvPr>
        </p:nvSpPr>
        <p:spPr>
          <a:xfrm>
            <a:off x="782723" y="809898"/>
            <a:ext cx="7457037" cy="1554480"/>
          </a:xfrm>
        </p:spPr>
        <p:txBody>
          <a:bodyPr anchor="ctr">
            <a:normAutofit/>
          </a:bodyPr>
          <a:lstStyle/>
          <a:p>
            <a:r>
              <a:rPr lang="en-US" sz="3600" dirty="0">
                <a:solidFill>
                  <a:schemeClr val="tx1"/>
                </a:solidFill>
              </a:rPr>
              <a:t>Proposal 1: </a:t>
            </a:r>
            <a:br>
              <a:rPr lang="en-US" sz="3600" dirty="0">
                <a:solidFill>
                  <a:schemeClr val="tx1"/>
                </a:solidFill>
              </a:rPr>
            </a:br>
            <a:r>
              <a:rPr lang="en-US" sz="3600" dirty="0">
                <a:solidFill>
                  <a:schemeClr val="tx1"/>
                </a:solidFill>
              </a:rPr>
              <a:t>Relevant Opportunity  Review  </a:t>
            </a:r>
          </a:p>
        </p:txBody>
      </p:sp>
      <p:sp>
        <p:nvSpPr>
          <p:cNvPr id="5" name="Content Placeholder 4">
            <a:extLst>
              <a:ext uri="{FF2B5EF4-FFF2-40B4-BE49-F238E27FC236}">
                <a16:creationId xmlns:a16="http://schemas.microsoft.com/office/drawing/2014/main" id="{12CC3301-7954-4F53-8F12-6E8A9A7C916F}"/>
              </a:ext>
            </a:extLst>
          </p:cNvPr>
          <p:cNvSpPr>
            <a:spLocks noGrp="1"/>
          </p:cNvSpPr>
          <p:nvPr>
            <p:ph idx="1"/>
          </p:nvPr>
        </p:nvSpPr>
        <p:spPr>
          <a:xfrm>
            <a:off x="783771" y="3017522"/>
            <a:ext cx="7455989" cy="3124658"/>
          </a:xfrm>
        </p:spPr>
        <p:txBody>
          <a:bodyPr anchor="ctr">
            <a:normAutofit/>
          </a:bodyPr>
          <a:lstStyle/>
          <a:p>
            <a:pPr marL="0" marR="0" lvl="0" indent="0">
              <a:spcBef>
                <a:spcPts val="0"/>
              </a:spcBef>
              <a:spcAft>
                <a:spcPts val="600"/>
              </a:spcAft>
              <a:buNone/>
            </a:pPr>
            <a:r>
              <a:rPr lang="en-US" sz="2100">
                <a:effectLst/>
                <a:latin typeface="Calibri" panose="020F0502020204030204" pitchFamily="34" charset="0"/>
                <a:ea typeface="Calibri" panose="020F0502020204030204" pitchFamily="34" charset="0"/>
                <a:cs typeface="Times New Roman" panose="02020603050405020304" pitchFamily="18" charset="0"/>
              </a:rPr>
              <a:t>The ESSU will engage in a quarterly, </a:t>
            </a:r>
            <a:r>
              <a:rPr lang="en-US" sz="2100" i="1">
                <a:effectLst/>
                <a:latin typeface="Calibri" panose="020F0502020204030204" pitchFamily="34" charset="0"/>
                <a:ea typeface="Calibri" panose="020F0502020204030204" pitchFamily="34" charset="0"/>
                <a:cs typeface="Times New Roman" panose="02020603050405020304" pitchFamily="18" charset="0"/>
              </a:rPr>
              <a:t>Relevant Opportunity Review. </a:t>
            </a:r>
            <a:r>
              <a:rPr lang="en-US" sz="2100">
                <a:effectLst/>
                <a:latin typeface="Calibri" panose="020F0502020204030204" pitchFamily="34" charset="0"/>
                <a:ea typeface="Calibri" panose="020F0502020204030204" pitchFamily="34" charset="0"/>
                <a:cs typeface="Times New Roman" panose="02020603050405020304" pitchFamily="18" charset="0"/>
              </a:rPr>
              <a:t>This process </a:t>
            </a:r>
            <a:r>
              <a:rPr lang="en-US" sz="2100">
                <a:latin typeface="Calibri" panose="020F0502020204030204" pitchFamily="34" charset="0"/>
                <a:ea typeface="Calibri" panose="020F0502020204030204" pitchFamily="34" charset="0"/>
                <a:cs typeface="Times New Roman" panose="02020603050405020304" pitchFamily="18" charset="0"/>
              </a:rPr>
              <a:t>will</a:t>
            </a:r>
            <a:r>
              <a:rPr lang="en-US" sz="2100">
                <a:effectLst/>
                <a:latin typeface="Calibri" panose="020F0502020204030204" pitchFamily="34" charset="0"/>
                <a:ea typeface="Calibri" panose="020F0502020204030204" pitchFamily="34" charset="0"/>
                <a:cs typeface="Times New Roman" panose="02020603050405020304" pitchFamily="18" charset="0"/>
              </a:rPr>
              <a:t> create a cadence of progress monitoring, opportunities to reflect on our current path and adjust as necessary, and record growth over time.  </a:t>
            </a:r>
          </a:p>
        </p:txBody>
      </p:sp>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9CA1D60-DC88-4D98-A933-B9A251823EB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13466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8759A-1C46-4C9F-B6FD-F1B46A1D4C80}"/>
              </a:ext>
            </a:extLst>
          </p:cNvPr>
          <p:cNvSpPr>
            <a:spLocks noGrp="1"/>
          </p:cNvSpPr>
          <p:nvPr>
            <p:ph type="title"/>
          </p:nvPr>
        </p:nvSpPr>
        <p:spPr>
          <a:xfrm>
            <a:off x="98838" y="317682"/>
            <a:ext cx="3175386" cy="1900103"/>
          </a:xfrm>
        </p:spPr>
        <p:txBody>
          <a:bodyPr vert="horz" lIns="91440" tIns="45720" rIns="91440" bIns="45720" rtlCol="0" anchor="ctr">
            <a:normAutofit/>
          </a:bodyPr>
          <a:lstStyle/>
          <a:p>
            <a:r>
              <a:rPr kumimoji="0" lang="en-US" altLang="en-US" sz="3200" i="0" u="none" strike="noStrike" kern="1200" cap="none" normalizeH="0" baseline="0" dirty="0">
                <a:ln>
                  <a:noFill/>
                </a:ln>
                <a:solidFill>
                  <a:schemeClr val="tx1"/>
                </a:solidFill>
                <a:effectLst/>
              </a:rPr>
              <a:t>Proposal 2: </a:t>
            </a:r>
            <a:br>
              <a:rPr kumimoji="0" lang="en-US" altLang="en-US" sz="3200" i="0" u="none" strike="noStrike" kern="1200" cap="none" normalizeH="0" baseline="0" dirty="0">
                <a:ln>
                  <a:noFill/>
                </a:ln>
                <a:solidFill>
                  <a:schemeClr val="tx1"/>
                </a:solidFill>
                <a:effectLst/>
              </a:rPr>
            </a:br>
            <a:r>
              <a:rPr kumimoji="0" lang="en-US" altLang="en-US" sz="3200" i="0" u="none" strike="noStrike" kern="1200" cap="none" normalizeH="0" baseline="0" dirty="0">
                <a:ln>
                  <a:noFill/>
                </a:ln>
                <a:solidFill>
                  <a:schemeClr val="tx1"/>
                </a:solidFill>
                <a:effectLst/>
              </a:rPr>
              <a:t>Differentiate Performance Goals</a:t>
            </a:r>
            <a:endParaRPr lang="en-US" sz="3200" kern="1200" dirty="0">
              <a:solidFill>
                <a:schemeClr val="tx1"/>
              </a:solidFill>
            </a:endParaRP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227582"/>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1E13D93-D4BE-40C1-9B08-5EC3DAD17877}"/>
              </a:ext>
            </a:extLst>
          </p:cNvPr>
          <p:cNvSpPr txBox="1"/>
          <p:nvPr/>
        </p:nvSpPr>
        <p:spPr>
          <a:xfrm>
            <a:off x="3490721" y="502920"/>
            <a:ext cx="5170932" cy="1463040"/>
          </a:xfrm>
          <a:prstGeom prst="rect">
            <a:avLst/>
          </a:prstGeom>
        </p:spPr>
        <p:txBody>
          <a:bodyPr vert="horz" lIns="91440" tIns="45720" rIns="91440" bIns="45720" rtlCol="0" anchor="ctr">
            <a:normAutofit/>
          </a:bodyPr>
          <a:lstStyle/>
          <a:p>
            <a:pPr>
              <a:lnSpc>
                <a:spcPct val="90000"/>
              </a:lnSpc>
              <a:spcAft>
                <a:spcPts val="600"/>
              </a:spcAft>
            </a:pPr>
            <a:r>
              <a:rPr lang="en-US" altLang="en-US" sz="2400" dirty="0"/>
              <a:t>This example a</a:t>
            </a:r>
            <a:r>
              <a:rPr kumimoji="0" lang="en-US" altLang="en-US" sz="2400" b="0" i="0" u="none" strike="noStrike" cap="none" normalizeH="0" baseline="0" dirty="0">
                <a:ln>
                  <a:noFill/>
                </a:ln>
                <a:effectLst/>
              </a:rPr>
              <a:t>llows for </a:t>
            </a:r>
            <a:r>
              <a:rPr lang="en-US" altLang="en-US" sz="2400" dirty="0"/>
              <a:t>goal </a:t>
            </a:r>
            <a:r>
              <a:rPr kumimoji="0" lang="en-US" altLang="en-US" sz="2400" b="0" i="0" u="none" strike="noStrike" cap="none" normalizeH="0" baseline="0" dirty="0">
                <a:ln>
                  <a:noFill/>
                </a:ln>
                <a:effectLst/>
              </a:rPr>
              <a:t>configuration by unit, team, individual and by EDI area. </a:t>
            </a:r>
            <a:endParaRPr lang="en-US" sz="2400" dirty="0"/>
          </a:p>
        </p:txBody>
      </p:sp>
      <p:graphicFrame>
        <p:nvGraphicFramePr>
          <p:cNvPr id="5" name="Content Placeholder 4">
            <a:extLst>
              <a:ext uri="{FF2B5EF4-FFF2-40B4-BE49-F238E27FC236}">
                <a16:creationId xmlns:a16="http://schemas.microsoft.com/office/drawing/2014/main" id="{EF753262-1C78-476C-9579-66E8056F792E}"/>
              </a:ext>
            </a:extLst>
          </p:cNvPr>
          <p:cNvGraphicFramePr>
            <a:graphicFrameLocks noGrp="1"/>
          </p:cNvGraphicFramePr>
          <p:nvPr>
            <p:ph idx="1"/>
            <p:extLst>
              <p:ext uri="{D42A27DB-BD31-4B8C-83A1-F6EECF244321}">
                <p14:modId xmlns:p14="http://schemas.microsoft.com/office/powerpoint/2010/main" val="3174417572"/>
              </p:ext>
            </p:extLst>
          </p:nvPr>
        </p:nvGraphicFramePr>
        <p:xfrm>
          <a:off x="473202" y="2535467"/>
          <a:ext cx="8188453" cy="3470293"/>
        </p:xfrm>
        <a:graphic>
          <a:graphicData uri="http://schemas.openxmlformats.org/drawingml/2006/table">
            <a:tbl>
              <a:tblPr firstRow="1" firstCol="1" bandRow="1">
                <a:tableStyleId>{8799B23B-EC83-4686-B30A-512413B5E67A}</a:tableStyleId>
              </a:tblPr>
              <a:tblGrid>
                <a:gridCol w="1918226">
                  <a:extLst>
                    <a:ext uri="{9D8B030D-6E8A-4147-A177-3AD203B41FA5}">
                      <a16:colId xmlns:a16="http://schemas.microsoft.com/office/drawing/2014/main" val="1367998338"/>
                    </a:ext>
                  </a:extLst>
                </a:gridCol>
                <a:gridCol w="3145486">
                  <a:extLst>
                    <a:ext uri="{9D8B030D-6E8A-4147-A177-3AD203B41FA5}">
                      <a16:colId xmlns:a16="http://schemas.microsoft.com/office/drawing/2014/main" val="1745746648"/>
                    </a:ext>
                  </a:extLst>
                </a:gridCol>
                <a:gridCol w="3124741">
                  <a:extLst>
                    <a:ext uri="{9D8B030D-6E8A-4147-A177-3AD203B41FA5}">
                      <a16:colId xmlns:a16="http://schemas.microsoft.com/office/drawing/2014/main" val="225967544"/>
                    </a:ext>
                  </a:extLst>
                </a:gridCol>
              </a:tblGrid>
              <a:tr h="1182262">
                <a:tc>
                  <a:txBody>
                    <a:bodyPr/>
                    <a:lstStyle/>
                    <a:p>
                      <a:pPr marL="0" marR="0" algn="ctr">
                        <a:lnSpc>
                          <a:spcPct val="107000"/>
                        </a:lnSpc>
                        <a:spcBef>
                          <a:spcPts val="0"/>
                        </a:spcBef>
                        <a:spcAft>
                          <a:spcPts val="0"/>
                        </a:spcAft>
                      </a:pPr>
                      <a:r>
                        <a:rPr lang="en-US" sz="2600" b="0" cap="none" spc="0" dirty="0">
                          <a:solidFill>
                            <a:schemeClr val="tx1"/>
                          </a:solidFill>
                          <a:effectLst/>
                        </a:rPr>
                        <a:t>Item</a:t>
                      </a:r>
                      <a:endParaRPr lang="en-US" sz="2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nchor="ctr"/>
                </a:tc>
                <a:tc>
                  <a:txBody>
                    <a:bodyPr/>
                    <a:lstStyle/>
                    <a:p>
                      <a:pPr marL="0" marR="0" algn="ctr">
                        <a:lnSpc>
                          <a:spcPct val="107000"/>
                        </a:lnSpc>
                        <a:spcBef>
                          <a:spcPts val="0"/>
                        </a:spcBef>
                        <a:spcAft>
                          <a:spcPts val="0"/>
                        </a:spcAft>
                      </a:pPr>
                      <a:r>
                        <a:rPr lang="en-US" sz="2600" b="0" cap="none" spc="0" dirty="0">
                          <a:solidFill>
                            <a:schemeClr val="tx1"/>
                          </a:solidFill>
                          <a:effectLst/>
                        </a:rPr>
                        <a:t>Goal to enhance me</a:t>
                      </a:r>
                      <a:endParaRPr lang="en-US" sz="2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nchor="ctr"/>
                </a:tc>
                <a:tc>
                  <a:txBody>
                    <a:bodyPr/>
                    <a:lstStyle/>
                    <a:p>
                      <a:pPr marL="0" marR="0" algn="ctr">
                        <a:lnSpc>
                          <a:spcPct val="107000"/>
                        </a:lnSpc>
                        <a:spcBef>
                          <a:spcPts val="0"/>
                        </a:spcBef>
                        <a:spcAft>
                          <a:spcPts val="0"/>
                        </a:spcAft>
                      </a:pPr>
                      <a:r>
                        <a:rPr lang="en-US" sz="2600" b="0" cap="none" spc="0" dirty="0">
                          <a:solidFill>
                            <a:schemeClr val="tx1"/>
                          </a:solidFill>
                          <a:effectLst/>
                        </a:rPr>
                        <a:t>Goal to enhance org/unit</a:t>
                      </a:r>
                      <a:endParaRPr lang="en-US" sz="2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nchor="ctr"/>
                </a:tc>
                <a:extLst>
                  <a:ext uri="{0D108BD9-81ED-4DB2-BD59-A6C34878D82A}">
                    <a16:rowId xmlns:a16="http://schemas.microsoft.com/office/drawing/2014/main" val="1432406302"/>
                  </a:ext>
                </a:extLst>
              </a:tr>
              <a:tr h="762677">
                <a:tc>
                  <a:txBody>
                    <a:bodyPr/>
                    <a:lstStyle/>
                    <a:p>
                      <a:pPr marL="0" marR="0">
                        <a:lnSpc>
                          <a:spcPct val="107000"/>
                        </a:lnSpc>
                        <a:spcBef>
                          <a:spcPts val="0"/>
                        </a:spcBef>
                        <a:spcAft>
                          <a:spcPts val="0"/>
                        </a:spcAft>
                      </a:pPr>
                      <a:r>
                        <a:rPr lang="en-US" sz="2600" cap="none" spc="0">
                          <a:solidFill>
                            <a:schemeClr val="tx1"/>
                          </a:solidFill>
                          <a:effectLst/>
                        </a:rPr>
                        <a:t>Equity </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a:solidFill>
                            <a:schemeClr val="tx1"/>
                          </a:solidFill>
                          <a:effectLst/>
                        </a:rPr>
                        <a:t> </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a:solidFill>
                            <a:schemeClr val="tx1"/>
                          </a:solidFill>
                          <a:effectLst/>
                        </a:rPr>
                        <a:t> </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extLst>
                  <a:ext uri="{0D108BD9-81ED-4DB2-BD59-A6C34878D82A}">
                    <a16:rowId xmlns:a16="http://schemas.microsoft.com/office/drawing/2014/main" val="3455465520"/>
                  </a:ext>
                </a:extLst>
              </a:tr>
              <a:tr h="762677">
                <a:tc>
                  <a:txBody>
                    <a:bodyPr/>
                    <a:lstStyle/>
                    <a:p>
                      <a:pPr marL="0" marR="0">
                        <a:lnSpc>
                          <a:spcPct val="107000"/>
                        </a:lnSpc>
                        <a:spcBef>
                          <a:spcPts val="0"/>
                        </a:spcBef>
                        <a:spcAft>
                          <a:spcPts val="0"/>
                        </a:spcAft>
                      </a:pPr>
                      <a:r>
                        <a:rPr lang="en-US" sz="2600" cap="none" spc="0">
                          <a:solidFill>
                            <a:schemeClr val="tx1"/>
                          </a:solidFill>
                          <a:effectLst/>
                        </a:rPr>
                        <a:t>Diversity</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dirty="0">
                          <a:solidFill>
                            <a:schemeClr val="tx1"/>
                          </a:solidFill>
                          <a:effectLst/>
                        </a:rPr>
                        <a:t> </a:t>
                      </a:r>
                      <a:endParaRPr lang="en-US" sz="2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a:solidFill>
                            <a:schemeClr val="tx1"/>
                          </a:solidFill>
                          <a:effectLst/>
                        </a:rPr>
                        <a:t> </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extLst>
                  <a:ext uri="{0D108BD9-81ED-4DB2-BD59-A6C34878D82A}">
                    <a16:rowId xmlns:a16="http://schemas.microsoft.com/office/drawing/2014/main" val="2987255676"/>
                  </a:ext>
                </a:extLst>
              </a:tr>
              <a:tr h="762677">
                <a:tc>
                  <a:txBody>
                    <a:bodyPr/>
                    <a:lstStyle/>
                    <a:p>
                      <a:pPr marL="0" marR="0">
                        <a:lnSpc>
                          <a:spcPct val="107000"/>
                        </a:lnSpc>
                        <a:spcBef>
                          <a:spcPts val="0"/>
                        </a:spcBef>
                        <a:spcAft>
                          <a:spcPts val="0"/>
                        </a:spcAft>
                      </a:pPr>
                      <a:r>
                        <a:rPr lang="en-US" sz="2600" cap="none" spc="0" dirty="0">
                          <a:solidFill>
                            <a:schemeClr val="tx1"/>
                          </a:solidFill>
                          <a:effectLst/>
                        </a:rPr>
                        <a:t>Inclusion</a:t>
                      </a:r>
                      <a:endParaRPr lang="en-US" sz="2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a:solidFill>
                            <a:schemeClr val="tx1"/>
                          </a:solidFill>
                          <a:effectLst/>
                        </a:rPr>
                        <a:t> </a:t>
                      </a:r>
                      <a:endParaRPr lang="en-US" sz="2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tc>
                  <a:txBody>
                    <a:bodyPr/>
                    <a:lstStyle/>
                    <a:p>
                      <a:pPr marL="0" marR="0">
                        <a:lnSpc>
                          <a:spcPct val="107000"/>
                        </a:lnSpc>
                        <a:spcBef>
                          <a:spcPts val="0"/>
                        </a:spcBef>
                        <a:spcAft>
                          <a:spcPts val="0"/>
                        </a:spcAft>
                      </a:pPr>
                      <a:r>
                        <a:rPr lang="en-US" sz="2600" cap="none" spc="0" dirty="0">
                          <a:solidFill>
                            <a:schemeClr val="tx1"/>
                          </a:solidFill>
                          <a:effectLst/>
                        </a:rPr>
                        <a:t> </a:t>
                      </a:r>
                      <a:endParaRPr lang="en-US" sz="2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48" marR="123028" marT="164037" marB="164037"/>
                </a:tc>
                <a:extLst>
                  <a:ext uri="{0D108BD9-81ED-4DB2-BD59-A6C34878D82A}">
                    <a16:rowId xmlns:a16="http://schemas.microsoft.com/office/drawing/2014/main" val="2239467161"/>
                  </a:ext>
                </a:extLst>
              </a:tr>
            </a:tbl>
          </a:graphicData>
        </a:graphic>
      </p:graphicFrame>
      <p:sp>
        <p:nvSpPr>
          <p:cNvPr id="6" name="Slide Number Placeholder 5">
            <a:extLst>
              <a:ext uri="{FF2B5EF4-FFF2-40B4-BE49-F238E27FC236}">
                <a16:creationId xmlns:a16="http://schemas.microsoft.com/office/drawing/2014/main" id="{D8F45EBC-15EE-44EB-8737-1DDABC10B0CD}"/>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68158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2ED21-A2BC-48BE-87BA-7BABC4805864}"/>
              </a:ext>
            </a:extLst>
          </p:cNvPr>
          <p:cNvSpPr>
            <a:spLocks noGrp="1"/>
          </p:cNvSpPr>
          <p:nvPr>
            <p:ph type="title"/>
          </p:nvPr>
        </p:nvSpPr>
        <p:spPr>
          <a:xfrm>
            <a:off x="782723" y="809898"/>
            <a:ext cx="8160403" cy="1554480"/>
          </a:xfrm>
        </p:spPr>
        <p:txBody>
          <a:bodyPr anchor="ctr">
            <a:normAutofit/>
          </a:bodyPr>
          <a:lstStyle/>
          <a:p>
            <a:r>
              <a:rPr lang="en-US" sz="3600" dirty="0">
                <a:solidFill>
                  <a:schemeClr val="tx1"/>
                </a:solidFill>
              </a:rPr>
              <a:t>Proposal 3: </a:t>
            </a:r>
            <a:br>
              <a:rPr lang="en-US" sz="3600" dirty="0">
                <a:solidFill>
                  <a:schemeClr val="tx1"/>
                </a:solidFill>
              </a:rPr>
            </a:br>
            <a:r>
              <a:rPr lang="en-US" sz="3600" dirty="0">
                <a:solidFill>
                  <a:schemeClr val="tx1"/>
                </a:solidFill>
              </a:rPr>
              <a:t>Create the</a:t>
            </a:r>
            <a:r>
              <a:rPr lang="en-US" sz="3600" i="1" dirty="0">
                <a:solidFill>
                  <a:schemeClr val="tx1"/>
                </a:solidFill>
              </a:rPr>
              <a:t> ESSU Book of Examples</a:t>
            </a:r>
          </a:p>
        </p:txBody>
      </p:sp>
      <p:sp>
        <p:nvSpPr>
          <p:cNvPr id="3" name="Content Placeholder 2">
            <a:extLst>
              <a:ext uri="{FF2B5EF4-FFF2-40B4-BE49-F238E27FC236}">
                <a16:creationId xmlns:a16="http://schemas.microsoft.com/office/drawing/2014/main" id="{0FF64F55-44A3-4380-8E08-AEDCC9ED0306}"/>
              </a:ext>
            </a:extLst>
          </p:cNvPr>
          <p:cNvSpPr>
            <a:spLocks noGrp="1"/>
          </p:cNvSpPr>
          <p:nvPr>
            <p:ph idx="1"/>
          </p:nvPr>
        </p:nvSpPr>
        <p:spPr>
          <a:xfrm>
            <a:off x="783771" y="3017522"/>
            <a:ext cx="7455989" cy="3124658"/>
          </a:xfrm>
        </p:spPr>
        <p:txBody>
          <a:bodyPr anchor="ctr">
            <a:normAutofit/>
          </a:bodyPr>
          <a:lstStyle/>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 examples of advancing equity in practice.  </a:t>
            </a: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Create a body of work that serves to elevate, activate, and lead those at the local level.  </a:t>
            </a:r>
          </a:p>
          <a:p>
            <a:pPr marL="285750"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Start from the “inside- out”, meaning we begin with work in the unit before we advance work outside the unit.  Certainly, some may be able to do both simultaneously, but it is best to start within our unit. </a:t>
            </a:r>
          </a:p>
          <a:p>
            <a:endParaRPr lang="en-US" sz="21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49BD6AB-27E0-480A-9508-4ACF06F4147F}"/>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78952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59930-4BB4-4514-91DF-0E6F0AD3EF66}"/>
              </a:ext>
            </a:extLst>
          </p:cNvPr>
          <p:cNvSpPr>
            <a:spLocks noGrp="1"/>
          </p:cNvSpPr>
          <p:nvPr>
            <p:ph type="title"/>
          </p:nvPr>
        </p:nvSpPr>
        <p:spPr>
          <a:xfrm>
            <a:off x="782723" y="809898"/>
            <a:ext cx="7457037" cy="1554480"/>
          </a:xfrm>
        </p:spPr>
        <p:txBody>
          <a:bodyPr anchor="ctr">
            <a:normAutofit/>
          </a:bodyPr>
          <a:lstStyle/>
          <a:p>
            <a:r>
              <a:rPr lang="en-US" sz="3600" dirty="0">
                <a:solidFill>
                  <a:schemeClr val="tx1"/>
                </a:solidFill>
              </a:rPr>
              <a:t>Proposal 4: </a:t>
            </a:r>
            <a:br>
              <a:rPr lang="en-US" sz="3600" dirty="0">
                <a:solidFill>
                  <a:schemeClr val="tx1"/>
                </a:solidFill>
              </a:rPr>
            </a:br>
            <a:r>
              <a:rPr lang="en-US" sz="3600" dirty="0">
                <a:solidFill>
                  <a:schemeClr val="tx1"/>
                </a:solidFill>
              </a:rPr>
              <a:t>Create a Clear Message </a:t>
            </a:r>
          </a:p>
        </p:txBody>
      </p:sp>
      <p:sp>
        <p:nvSpPr>
          <p:cNvPr id="3" name="Content Placeholder 2">
            <a:extLst>
              <a:ext uri="{FF2B5EF4-FFF2-40B4-BE49-F238E27FC236}">
                <a16:creationId xmlns:a16="http://schemas.microsoft.com/office/drawing/2014/main" id="{245A9E81-9A8B-4763-A1B7-F187DC09733C}"/>
              </a:ext>
            </a:extLst>
          </p:cNvPr>
          <p:cNvSpPr>
            <a:spLocks noGrp="1"/>
          </p:cNvSpPr>
          <p:nvPr>
            <p:ph idx="1"/>
          </p:nvPr>
        </p:nvSpPr>
        <p:spPr>
          <a:xfrm>
            <a:off x="783771" y="2818504"/>
            <a:ext cx="7455989" cy="3323676"/>
          </a:xfrm>
        </p:spPr>
        <p:txBody>
          <a:bodyPr anchor="ctr">
            <a:normAutofit/>
          </a:bodyPr>
          <a:lstStyle/>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Everyone in the unit should have a clear understanding of equity, equality, diversity, and inclusion. </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All should know what we are talking about when we use other key terms.</a:t>
            </a:r>
          </a:p>
          <a:p>
            <a:pPr marL="342900" indent="-34290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“Principle Struggle”-  The development of a clear message regarding EDI, as an effective strategy to </a:t>
            </a:r>
            <a:r>
              <a:rPr lang="en-US" dirty="0">
                <a:effectLst/>
                <a:latin typeface="Calibri" panose="020F0502020204030204" pitchFamily="34" charset="0"/>
                <a:ea typeface="Calibri" panose="020F0502020204030204" pitchFamily="34" charset="0"/>
                <a:cs typeface="Times New Roman" panose="02020603050405020304" pitchFamily="18" charset="0"/>
              </a:rPr>
              <a:t>address conflated issues that are divisive, (e.g., Education and </a:t>
            </a:r>
            <a:r>
              <a:rPr lang="en-US" i="1" dirty="0">
                <a:effectLst/>
                <a:latin typeface="Calibri" panose="020F0502020204030204" pitchFamily="34" charset="0"/>
                <a:ea typeface="Calibri" panose="020F0502020204030204" pitchFamily="34" charset="0"/>
                <a:cs typeface="Times New Roman" panose="02020603050405020304" pitchFamily="18" charset="0"/>
              </a:rPr>
              <a:t>Critical Race Theory</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D28472F-70D8-48E5-A9CD-C6C1FF975610}"/>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77826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F6A00-30B9-40F3-8E16-ADBFBFEAB61E}"/>
              </a:ext>
            </a:extLst>
          </p:cNvPr>
          <p:cNvSpPr>
            <a:spLocks noGrp="1"/>
          </p:cNvSpPr>
          <p:nvPr>
            <p:ph type="title"/>
          </p:nvPr>
        </p:nvSpPr>
        <p:spPr>
          <a:xfrm>
            <a:off x="342053" y="136524"/>
            <a:ext cx="7532545" cy="1032319"/>
          </a:xfrm>
        </p:spPr>
        <p:txBody>
          <a:bodyPr anchor="ctr">
            <a:noAutofit/>
          </a:bodyPr>
          <a:lstStyle/>
          <a:p>
            <a:r>
              <a:rPr lang="en-US" sz="4000" dirty="0"/>
              <a:t>Create A Clear EDI Message</a:t>
            </a:r>
          </a:p>
        </p:txBody>
      </p:sp>
      <p:sp>
        <p:nvSpPr>
          <p:cNvPr id="2" name="Content Placeholder 1">
            <a:extLst>
              <a:ext uri="{FF2B5EF4-FFF2-40B4-BE49-F238E27FC236}">
                <a16:creationId xmlns:a16="http://schemas.microsoft.com/office/drawing/2014/main" id="{1F916E0D-A42F-4CC3-BC75-44E548D60506}"/>
              </a:ext>
            </a:extLst>
          </p:cNvPr>
          <p:cNvSpPr>
            <a:spLocks noGrp="1"/>
          </p:cNvSpPr>
          <p:nvPr>
            <p:ph sz="half" idx="1"/>
          </p:nvPr>
        </p:nvSpPr>
        <p:spPr>
          <a:xfrm>
            <a:off x="274320" y="1463039"/>
            <a:ext cx="4011083" cy="4833589"/>
          </a:xfrm>
        </p:spPr>
        <p:txBody>
          <a:bodyPr>
            <a:normAutofit lnSpcReduction="10000"/>
          </a:bodyPr>
          <a:lstStyle/>
          <a:p>
            <a:r>
              <a:rPr lang="en-US" b="1" dirty="0"/>
              <a:t>You will hear, you must …, </a:t>
            </a:r>
          </a:p>
          <a:p>
            <a:pPr marL="342900" indent="-342900">
              <a:buFont typeface="Arial" panose="020B0604020202020204" pitchFamily="34" charset="0"/>
              <a:buChar char="•"/>
            </a:pPr>
            <a:r>
              <a:rPr lang="en-US" dirty="0"/>
              <a:t>recognize the historical impact of oppressive practices on marginalized groups.</a:t>
            </a:r>
          </a:p>
          <a:p>
            <a:pPr marL="342900" indent="-342900">
              <a:buFont typeface="Arial" panose="020B0604020202020204" pitchFamily="34" charset="0"/>
              <a:buChar char="•"/>
            </a:pPr>
            <a:r>
              <a:rPr lang="en-US" dirty="0"/>
              <a:t>identify historically underserved students. </a:t>
            </a:r>
          </a:p>
          <a:p>
            <a:pPr marL="342900" indent="-342900">
              <a:buFont typeface="Arial" panose="020B0604020202020204" pitchFamily="34" charset="0"/>
              <a:buChar char="•"/>
            </a:pPr>
            <a:r>
              <a:rPr lang="en-US" dirty="0"/>
              <a:t>focus on the “content of each person’s character and not the color of their skin”. </a:t>
            </a:r>
          </a:p>
          <a:p>
            <a:pPr marL="342900" indent="-342900">
              <a:buFont typeface="Arial" panose="020B0604020202020204" pitchFamily="34" charset="0"/>
              <a:buChar char="•"/>
            </a:pPr>
            <a:r>
              <a:rPr lang="en-US" dirty="0"/>
              <a:t>support “belongingness” for each student. </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E304692C-0B7F-46E4-B902-E8A0B70B77D1}"/>
              </a:ext>
            </a:extLst>
          </p:cNvPr>
          <p:cNvSpPr>
            <a:spLocks noGrp="1"/>
          </p:cNvSpPr>
          <p:nvPr>
            <p:ph sz="half" idx="13"/>
          </p:nvPr>
        </p:nvSpPr>
        <p:spPr>
          <a:xfrm>
            <a:off x="4456254" y="1463039"/>
            <a:ext cx="4291084" cy="4833589"/>
          </a:xfrm>
        </p:spPr>
        <p:txBody>
          <a:bodyPr>
            <a:normAutofit/>
          </a:bodyPr>
          <a:lstStyle/>
          <a:p>
            <a:pPr marL="342900" indent="-342900">
              <a:buFont typeface="Arial" panose="020B0604020202020204" pitchFamily="34" charset="0"/>
              <a:buChar char="•"/>
            </a:pPr>
            <a:r>
              <a:rPr lang="en-US" dirty="0"/>
              <a:t>explore existing gaps and take action to mitigate them.</a:t>
            </a:r>
          </a:p>
          <a:p>
            <a:pPr marL="342900" indent="-342900">
              <a:buFont typeface="Arial" panose="020B0604020202020204" pitchFamily="34" charset="0"/>
              <a:buChar char="•"/>
            </a:pPr>
            <a:r>
              <a:rPr lang="en-US" dirty="0"/>
              <a:t>dismantle systemic and structural racism, ableism, etc. (“isms”).</a:t>
            </a:r>
          </a:p>
          <a:p>
            <a:pPr marL="342900" indent="-342900">
              <a:buFont typeface="Arial" panose="020B0604020202020204" pitchFamily="34" charset="0"/>
              <a:buChar char="•"/>
            </a:pPr>
            <a:r>
              <a:rPr lang="en-US" dirty="0"/>
              <a:t>be a disruptor of inequitable practices. </a:t>
            </a:r>
          </a:p>
          <a:p>
            <a:pPr marL="342900" indent="-342900">
              <a:buFont typeface="Arial" panose="020B0604020202020204" pitchFamily="34" charset="0"/>
              <a:buChar char="•"/>
            </a:pPr>
            <a:r>
              <a:rPr lang="en-US" dirty="0"/>
              <a:t>be accountable for the role we play and seek to repair existing disparities. </a:t>
            </a:r>
          </a:p>
        </p:txBody>
      </p:sp>
      <p:sp>
        <p:nvSpPr>
          <p:cNvPr id="6" name="Slide Number Placeholder 5">
            <a:extLst>
              <a:ext uri="{FF2B5EF4-FFF2-40B4-BE49-F238E27FC236}">
                <a16:creationId xmlns:a16="http://schemas.microsoft.com/office/drawing/2014/main" id="{E2D24B5A-43F8-4AD6-9AEE-5186E6274B10}"/>
              </a:ext>
            </a:extLst>
          </p:cNvPr>
          <p:cNvSpPr>
            <a:spLocks noGrp="1"/>
          </p:cNvSpPr>
          <p:nvPr>
            <p:ph type="sldNum" sz="quarter" idx="4"/>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45196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15854E-1BD2-4D1B-8CC4-E7CCE797E194}"/>
              </a:ext>
            </a:extLst>
          </p:cNvPr>
          <p:cNvSpPr>
            <a:spLocks noGrp="1"/>
          </p:cNvSpPr>
          <p:nvPr>
            <p:ph type="ctrTitle"/>
          </p:nvPr>
        </p:nvSpPr>
        <p:spPr>
          <a:xfrm>
            <a:off x="628650" y="2615765"/>
            <a:ext cx="7884414" cy="1902156"/>
          </a:xfrm>
        </p:spPr>
        <p:txBody>
          <a:bodyPr vert="horz" lIns="91440" tIns="45720" rIns="91440" bIns="45720" rtlCol="0" anchor="b">
            <a:normAutofit fontScale="90000"/>
          </a:bodyPr>
          <a:lstStyle/>
          <a:p>
            <a:pPr algn="l"/>
            <a:r>
              <a:rPr lang="en-US" sz="5700" kern="1200" dirty="0">
                <a:solidFill>
                  <a:schemeClr val="tx1"/>
                </a:solidFill>
                <a:latin typeface="+mj-lt"/>
                <a:ea typeface="+mj-ea"/>
                <a:cs typeface="+mj-cs"/>
              </a:rPr>
              <a:t>Exceptional Student Services Unit Goal and Priorities </a:t>
            </a:r>
          </a:p>
        </p:txBody>
      </p:sp>
      <p:sp>
        <p:nvSpPr>
          <p:cNvPr id="1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6344E37-BE69-40F5-887D-ABB594102488}"/>
              </a:ext>
            </a:extLst>
          </p:cNvPr>
          <p:cNvSpPr>
            <a:spLocks noGrp="1"/>
          </p:cNvSpPr>
          <p:nvPr>
            <p:ph type="sldNum" sz="quarter" idx="4"/>
          </p:nvPr>
        </p:nvSpPr>
        <p:spPr/>
        <p:txBody>
          <a:bodyPr/>
          <a:lstStyle/>
          <a:p>
            <a:fld id="{67726FA2-3EC9-4717-AD62-D8C823692DD3}" type="slidenum">
              <a:rPr lang="en-US" smtClean="0">
                <a:solidFill>
                  <a:schemeClr val="bg1">
                    <a:lumMod val="65000"/>
                  </a:schemeClr>
                </a:solidFill>
              </a:rPr>
              <a:pPr/>
              <a:t>15</a:t>
            </a:fld>
            <a:endParaRPr lang="en-US" dirty="0">
              <a:solidFill>
                <a:schemeClr val="bg1">
                  <a:lumMod val="65000"/>
                </a:schemeClr>
              </a:solidFill>
            </a:endParaRPr>
          </a:p>
        </p:txBody>
      </p:sp>
    </p:spTree>
    <p:extLst>
      <p:ext uri="{BB962C8B-B14F-4D97-AF65-F5344CB8AC3E}">
        <p14:creationId xmlns:p14="http://schemas.microsoft.com/office/powerpoint/2010/main" val="4402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99EA6-86CD-432F-8849-9593D350A4DD}"/>
              </a:ext>
            </a:extLst>
          </p:cNvPr>
          <p:cNvSpPr>
            <a:spLocks noGrp="1"/>
          </p:cNvSpPr>
          <p:nvPr>
            <p:ph type="title"/>
          </p:nvPr>
        </p:nvSpPr>
        <p:spPr>
          <a:xfrm>
            <a:off x="344979" y="1610992"/>
            <a:ext cx="3345325" cy="1818008"/>
          </a:xfrm>
        </p:spPr>
        <p:txBody>
          <a:bodyPr>
            <a:normAutofit/>
          </a:bodyPr>
          <a:lstStyle/>
          <a:p>
            <a:r>
              <a:rPr lang="en-US" sz="4000" dirty="0">
                <a:solidFill>
                  <a:schemeClr val="tx1"/>
                </a:solidFill>
              </a:rPr>
              <a:t>Performance Plan Goal 1</a:t>
            </a:r>
          </a:p>
        </p:txBody>
      </p:sp>
      <p:graphicFrame>
        <p:nvGraphicFramePr>
          <p:cNvPr id="7" name="Content Placeholder 4">
            <a:extLst>
              <a:ext uri="{FF2B5EF4-FFF2-40B4-BE49-F238E27FC236}">
                <a16:creationId xmlns:a16="http://schemas.microsoft.com/office/drawing/2014/main" id="{0C70B65F-B86C-49EB-889A-56F2C35EB2D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495633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29E05B3-9A34-4914-9556-70DB74296517}"/>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133074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512A4-F245-46EF-856E-513EC1143F50}"/>
              </a:ext>
            </a:extLst>
          </p:cNvPr>
          <p:cNvSpPr>
            <a:spLocks noGrp="1"/>
          </p:cNvSpPr>
          <p:nvPr>
            <p:ph type="title"/>
          </p:nvPr>
        </p:nvSpPr>
        <p:spPr>
          <a:xfrm>
            <a:off x="380365" y="60198"/>
            <a:ext cx="7418929" cy="1084790"/>
          </a:xfrm>
        </p:spPr>
        <p:txBody>
          <a:bodyPr>
            <a:noAutofit/>
          </a:bodyPr>
          <a:lstStyle/>
          <a:p>
            <a:r>
              <a:rPr lang="en-US" sz="4000" dirty="0"/>
              <a:t>Affinity Group A: </a:t>
            </a:r>
            <a:br>
              <a:rPr lang="en-US" sz="4000" dirty="0"/>
            </a:br>
            <a:r>
              <a:rPr lang="en-US" sz="4000" dirty="0"/>
              <a:t>Defining Terms</a:t>
            </a:r>
            <a:br>
              <a:rPr lang="en-US" sz="4000" dirty="0">
                <a:ea typeface="Calibri" panose="020F0502020204030204" pitchFamily="34" charset="0"/>
                <a:cs typeface="Calibri" panose="020F0502020204030204" pitchFamily="34" charset="0"/>
              </a:rPr>
            </a:br>
            <a:endParaRPr lang="en-US" sz="4000" dirty="0"/>
          </a:p>
        </p:txBody>
      </p:sp>
      <p:sp>
        <p:nvSpPr>
          <p:cNvPr id="11" name="TextBox 10">
            <a:extLst>
              <a:ext uri="{FF2B5EF4-FFF2-40B4-BE49-F238E27FC236}">
                <a16:creationId xmlns:a16="http://schemas.microsoft.com/office/drawing/2014/main" id="{9F96E98A-A1E0-4B5C-949B-72C69EF83946}"/>
              </a:ext>
            </a:extLst>
          </p:cNvPr>
          <p:cNvSpPr txBox="1"/>
          <p:nvPr/>
        </p:nvSpPr>
        <p:spPr>
          <a:xfrm>
            <a:off x="673873" y="1511740"/>
            <a:ext cx="7597472" cy="5286062"/>
          </a:xfrm>
          <a:prstGeom prst="rect">
            <a:avLst/>
          </a:prstGeom>
          <a:noFill/>
        </p:spPr>
        <p:txBody>
          <a:bodyPr wrap="square">
            <a:spAutoFit/>
          </a:bodyPr>
          <a:lstStyle/>
          <a:p>
            <a:pPr marL="257175" indent="-257175">
              <a:buFont typeface="Wingdings" panose="05000000000000000000" pitchFamily="2" charset="2"/>
              <a:buChar char=""/>
            </a:pPr>
            <a:endParaRPr lang="en-US" sz="135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Activities:  ESSU Staff will draft definitions for the four key terms- equity, equality, diversity, inclusion, using the following steps.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Draft definitions</a:t>
            </a: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Solicit input from teams</a:t>
            </a: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Get feedback from entire ESSU</a:t>
            </a: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Complete a written statement of definitions that the ESSU will use</a:t>
            </a: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Consider how to </a:t>
            </a:r>
            <a:r>
              <a:rPr lang="en-US" sz="2400" b="1" dirty="0">
                <a:latin typeface="Calibri" panose="020F0502020204030204" pitchFamily="34" charset="0"/>
                <a:ea typeface="Calibri" panose="020F0502020204030204" pitchFamily="34" charset="0"/>
                <a:cs typeface="Calibri" panose="020F0502020204030204" pitchFamily="34" charset="0"/>
              </a:rPr>
              <a:t>operationalize </a:t>
            </a:r>
            <a:r>
              <a:rPr lang="en-US" sz="2400" dirty="0">
                <a:latin typeface="Calibri" panose="020F0502020204030204" pitchFamily="34" charset="0"/>
                <a:ea typeface="Calibri" panose="020F0502020204030204" pitchFamily="34" charset="0"/>
                <a:cs typeface="Calibri" panose="020F0502020204030204" pitchFamily="34" charset="0"/>
              </a:rPr>
              <a:t>these </a:t>
            </a:r>
          </a:p>
          <a:p>
            <a:pPr marL="342900" indent="-342900">
              <a:buFont typeface="+mj-lt"/>
              <a:buAutoNum type="arabicPeriod"/>
            </a:pPr>
            <a:r>
              <a:rPr lang="en-US" sz="2400" dirty="0">
                <a:latin typeface="Calibri" panose="020F0502020204030204" pitchFamily="34" charset="0"/>
                <a:ea typeface="Calibri" panose="020F0502020204030204" pitchFamily="34" charset="0"/>
                <a:cs typeface="Calibri" panose="020F0502020204030204" pitchFamily="34" charset="0"/>
              </a:rPr>
              <a:t>Oversee publication/posting of definition</a:t>
            </a:r>
          </a:p>
          <a:p>
            <a:pPr marL="257175" indent="-257175">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57175" indent="-257175">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F3B9A7B-C8C6-4F59-AC33-DE9FAC424D3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71111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67B3-ED05-4F66-BD14-85785E4B91AF}"/>
              </a:ext>
            </a:extLst>
          </p:cNvPr>
          <p:cNvSpPr>
            <a:spLocks noGrp="1"/>
          </p:cNvSpPr>
          <p:nvPr>
            <p:ph type="title"/>
          </p:nvPr>
        </p:nvSpPr>
        <p:spPr>
          <a:xfrm>
            <a:off x="362411" y="65857"/>
            <a:ext cx="8048274" cy="1138999"/>
          </a:xfrm>
        </p:spPr>
        <p:txBody>
          <a:bodyPr>
            <a:normAutofit fontScale="90000"/>
          </a:bodyPr>
          <a:lstStyle/>
          <a:p>
            <a:r>
              <a:rPr lang="en-US" sz="4400" dirty="0"/>
              <a:t>Affinity Group B: </a:t>
            </a:r>
            <a:br>
              <a:rPr lang="en-US" sz="4400" dirty="0"/>
            </a:br>
            <a:r>
              <a:rPr lang="en-US" sz="4400" dirty="0"/>
              <a:t>Developing a Framework</a:t>
            </a:r>
            <a:br>
              <a:rPr lang="en-US" dirty="0"/>
            </a:br>
            <a:endParaRPr lang="en-US" dirty="0"/>
          </a:p>
        </p:txBody>
      </p:sp>
      <p:sp>
        <p:nvSpPr>
          <p:cNvPr id="11" name="TextBox 10">
            <a:extLst>
              <a:ext uri="{FF2B5EF4-FFF2-40B4-BE49-F238E27FC236}">
                <a16:creationId xmlns:a16="http://schemas.microsoft.com/office/drawing/2014/main" id="{9F96E98A-A1E0-4B5C-949B-72C69EF83946}"/>
              </a:ext>
            </a:extLst>
          </p:cNvPr>
          <p:cNvSpPr txBox="1"/>
          <p:nvPr/>
        </p:nvSpPr>
        <p:spPr>
          <a:xfrm>
            <a:off x="673873" y="1511739"/>
            <a:ext cx="7597472" cy="4270400"/>
          </a:xfrm>
          <a:prstGeom prst="rect">
            <a:avLst/>
          </a:prstGeom>
          <a:noFill/>
        </p:spPr>
        <p:txBody>
          <a:bodyPr wrap="square">
            <a:spAutoFit/>
          </a:bodyPr>
          <a:lstStyle/>
          <a:p>
            <a:pPr marL="257175" indent="-257175">
              <a:buFont typeface="Wingdings" panose="05000000000000000000" pitchFamily="2" charset="2"/>
              <a:buChar char=""/>
            </a:pPr>
            <a:endParaRPr lang="en-US" sz="135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Activities:  ESSU staff will examine and adopt a structure for conceptualizing, communicating and framing a coherent EDI message. Consider,</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How does the ESSU frame our approach to equity, equality, diversity, and inclusion?</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How does the framework inform our work and thought process this year?</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Will one framework aid in the completion of action planning next year?</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485E5F3-944B-4427-A5B9-C3D7925E1E22}"/>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82068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98C1-9B1B-472E-8F89-16932B266B90}"/>
              </a:ext>
            </a:extLst>
          </p:cNvPr>
          <p:cNvSpPr>
            <a:spLocks noGrp="1"/>
          </p:cNvSpPr>
          <p:nvPr>
            <p:ph type="title"/>
          </p:nvPr>
        </p:nvSpPr>
        <p:spPr>
          <a:xfrm>
            <a:off x="380781" y="65857"/>
            <a:ext cx="8183656" cy="967813"/>
          </a:xfrm>
        </p:spPr>
        <p:txBody>
          <a:bodyPr>
            <a:noAutofit/>
          </a:bodyPr>
          <a:lstStyle/>
          <a:p>
            <a:r>
              <a:rPr lang="en-US" sz="4000" dirty="0"/>
              <a:t>Affinity Group C:  </a:t>
            </a:r>
            <a:br>
              <a:rPr lang="en-US" sz="4000" dirty="0"/>
            </a:br>
            <a:r>
              <a:rPr lang="en-US" sz="4000" dirty="0"/>
              <a:t>Curating Resources</a:t>
            </a:r>
          </a:p>
        </p:txBody>
      </p:sp>
      <p:sp>
        <p:nvSpPr>
          <p:cNvPr id="11" name="TextBox 10">
            <a:extLst>
              <a:ext uri="{FF2B5EF4-FFF2-40B4-BE49-F238E27FC236}">
                <a16:creationId xmlns:a16="http://schemas.microsoft.com/office/drawing/2014/main" id="{9F96E98A-A1E0-4B5C-949B-72C69EF83946}"/>
              </a:ext>
            </a:extLst>
          </p:cNvPr>
          <p:cNvSpPr txBox="1"/>
          <p:nvPr/>
        </p:nvSpPr>
        <p:spPr>
          <a:xfrm>
            <a:off x="673873" y="1511739"/>
            <a:ext cx="7597472" cy="3993401"/>
          </a:xfrm>
          <a:prstGeom prst="rect">
            <a:avLst/>
          </a:prstGeom>
          <a:noFill/>
        </p:spPr>
        <p:txBody>
          <a:bodyPr wrap="square">
            <a:spAutoFit/>
          </a:bodyPr>
          <a:lstStyle/>
          <a:p>
            <a:pPr marL="257175" indent="-257175">
              <a:buFont typeface="Wingdings" panose="05000000000000000000" pitchFamily="2" charset="2"/>
              <a:buChar char=""/>
            </a:pPr>
            <a:endParaRPr lang="en-US" sz="135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Activities:  Collect and annotate materials for the ESSU Equity Resource Bank and organize a repository of resources for our collective use.</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Collect and share important resources that can inform our work.</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Identify the highest quality information that will meet the needs of our audience.</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Repository might consist of existing resources or newly created by this group.</a:t>
            </a:r>
          </a:p>
        </p:txBody>
      </p:sp>
      <p:sp>
        <p:nvSpPr>
          <p:cNvPr id="4" name="Slide Number Placeholder 3">
            <a:extLst>
              <a:ext uri="{FF2B5EF4-FFF2-40B4-BE49-F238E27FC236}">
                <a16:creationId xmlns:a16="http://schemas.microsoft.com/office/drawing/2014/main" id="{AFD5B9ED-F8A5-468E-81BC-F81259D40A33}"/>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32555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p:cNvSpPr>
            <a:spLocks noGrp="1"/>
          </p:cNvSpPr>
          <p:nvPr>
            <p:ph type="title"/>
          </p:nvPr>
        </p:nvSpPr>
        <p:spPr>
          <a:xfrm>
            <a:off x="628650" y="365125"/>
            <a:ext cx="7886700" cy="1032751"/>
          </a:xfrm>
        </p:spPr>
        <p:txBody>
          <a:bodyPr>
            <a:normAutofit/>
          </a:bodyPr>
          <a:lstStyle/>
          <a:p>
            <a:r>
              <a:rPr lang="en-US" sz="4400" dirty="0">
                <a:solidFill>
                  <a:schemeClr val="tx1"/>
                </a:solidFill>
              </a:rPr>
              <a:t>Grounding</a:t>
            </a:r>
            <a:r>
              <a:rPr lang="en-US" sz="4400" dirty="0"/>
              <a:t> </a:t>
            </a:r>
            <a:r>
              <a:rPr lang="en-US" sz="4400" dirty="0">
                <a:solidFill>
                  <a:schemeClr val="tx1"/>
                </a:solidFill>
              </a:rPr>
              <a:t>Beliefs</a:t>
            </a:r>
          </a:p>
        </p:txBody>
      </p:sp>
      <p:graphicFrame>
        <p:nvGraphicFramePr>
          <p:cNvPr id="9" name="Content Placeholder 6">
            <a:extLst>
              <a:ext uri="{FF2B5EF4-FFF2-40B4-BE49-F238E27FC236}">
                <a16:creationId xmlns:a16="http://schemas.microsoft.com/office/drawing/2014/main" id="{3B41AFFA-9126-40D9-957B-402CD1A7946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550819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D523CA6-3225-4FCC-A348-9D63244C338F}"/>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75396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F9B2-7610-4AEB-A2D6-7DD0EA866A7F}"/>
              </a:ext>
            </a:extLst>
          </p:cNvPr>
          <p:cNvSpPr>
            <a:spLocks noGrp="1"/>
          </p:cNvSpPr>
          <p:nvPr>
            <p:ph type="title"/>
          </p:nvPr>
        </p:nvSpPr>
        <p:spPr>
          <a:xfrm>
            <a:off x="340610" y="65857"/>
            <a:ext cx="7813686" cy="1063228"/>
          </a:xfrm>
        </p:spPr>
        <p:txBody>
          <a:bodyPr>
            <a:noAutofit/>
          </a:bodyPr>
          <a:lstStyle/>
          <a:p>
            <a:r>
              <a:rPr lang="en-US" sz="4000" dirty="0"/>
              <a:t>Affinity Group D: </a:t>
            </a:r>
            <a:br>
              <a:rPr lang="en-US" sz="4000" dirty="0"/>
            </a:br>
            <a:r>
              <a:rPr lang="en-US" sz="4000" dirty="0"/>
              <a:t>Unit Activities</a:t>
            </a:r>
            <a:br>
              <a:rPr lang="en-US" sz="4000" dirty="0"/>
            </a:br>
            <a:endParaRPr lang="en-US" sz="4000" dirty="0"/>
          </a:p>
        </p:txBody>
      </p:sp>
      <p:sp>
        <p:nvSpPr>
          <p:cNvPr id="11" name="TextBox 10">
            <a:extLst>
              <a:ext uri="{FF2B5EF4-FFF2-40B4-BE49-F238E27FC236}">
                <a16:creationId xmlns:a16="http://schemas.microsoft.com/office/drawing/2014/main" id="{9F96E98A-A1E0-4B5C-949B-72C69EF83946}"/>
              </a:ext>
            </a:extLst>
          </p:cNvPr>
          <p:cNvSpPr txBox="1"/>
          <p:nvPr/>
        </p:nvSpPr>
        <p:spPr>
          <a:xfrm>
            <a:off x="673873" y="1511740"/>
            <a:ext cx="7597472" cy="3693319"/>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Activity: Plan and implement activities that are unit-wide, team-based, or in small groups; and partner with Group C to identify resources that can be the catalyst for events.</a:t>
            </a:r>
          </a:p>
          <a:p>
            <a:endPar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Examples may include book or podcast discussions, cultural awareness activities, lunch and learn sessions, topic groups based on EDI modules, etc.</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Convene the unit, small groups, or teams.</a:t>
            </a:r>
          </a:p>
          <a:p>
            <a:pPr marL="257175" indent="-257175">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Facilitate conversations on relevant EDI topics.</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D0DDDBD-FD3F-496B-88CF-532290BCC76F}"/>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46782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500A54E-8FF2-411B-9E93-9FAFBA780121}"/>
              </a:ext>
            </a:extLst>
          </p:cNvPr>
          <p:cNvSpPr>
            <a:spLocks noGrp="1"/>
          </p:cNvSpPr>
          <p:nvPr>
            <p:ph type="title"/>
          </p:nvPr>
        </p:nvSpPr>
        <p:spPr>
          <a:xfrm>
            <a:off x="963930" y="1008993"/>
            <a:ext cx="6923558" cy="3542045"/>
          </a:xfrm>
        </p:spPr>
        <p:txBody>
          <a:bodyPr vert="horz" lIns="91440" tIns="45720" rIns="91440" bIns="45720" rtlCol="0" anchor="ctr">
            <a:normAutofit/>
          </a:bodyPr>
          <a:lstStyle/>
          <a:p>
            <a:pPr algn="ctr"/>
            <a:r>
              <a:rPr lang="en-US" sz="4000" kern="1200" dirty="0">
                <a:solidFill>
                  <a:schemeClr val="tx1"/>
                </a:solidFill>
              </a:rPr>
              <a:t>EDI Modules </a:t>
            </a:r>
            <a:br>
              <a:rPr lang="en-US" sz="4000" kern="1200" dirty="0">
                <a:solidFill>
                  <a:schemeClr val="tx1"/>
                </a:solidFill>
              </a:rPr>
            </a:br>
            <a:r>
              <a:rPr lang="en-US" sz="4000" kern="1200" dirty="0">
                <a:solidFill>
                  <a:schemeClr val="tx1"/>
                </a:solidFill>
              </a:rPr>
              <a:t>and Current </a:t>
            </a:r>
            <a:br>
              <a:rPr lang="en-US" sz="4000" kern="1200" dirty="0">
                <a:solidFill>
                  <a:schemeClr val="tx1"/>
                </a:solidFill>
              </a:rPr>
            </a:br>
            <a:r>
              <a:rPr lang="en-US" sz="4000" kern="1200" dirty="0">
                <a:solidFill>
                  <a:schemeClr val="tx1"/>
                </a:solidFill>
              </a:rPr>
              <a:t>Focus Groups</a:t>
            </a:r>
          </a:p>
        </p:txBody>
      </p:sp>
      <p:sp>
        <p:nvSpPr>
          <p:cNvPr id="3" name="Slide Number Placeholder 2">
            <a:extLst>
              <a:ext uri="{FF2B5EF4-FFF2-40B4-BE49-F238E27FC236}">
                <a16:creationId xmlns:a16="http://schemas.microsoft.com/office/drawing/2014/main" id="{BC5973D9-0A36-4BFB-B51D-7E266BD0575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9802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DE83-2B41-464A-9014-4F3FB6B94355}"/>
              </a:ext>
            </a:extLst>
          </p:cNvPr>
          <p:cNvSpPr>
            <a:spLocks noGrp="1"/>
          </p:cNvSpPr>
          <p:nvPr>
            <p:ph type="title"/>
          </p:nvPr>
        </p:nvSpPr>
        <p:spPr>
          <a:xfrm>
            <a:off x="274320" y="0"/>
            <a:ext cx="7535732" cy="1097915"/>
          </a:xfrm>
        </p:spPr>
        <p:txBody>
          <a:bodyPr>
            <a:noAutofit/>
          </a:bodyPr>
          <a:lstStyle/>
          <a:p>
            <a:r>
              <a:rPr lang="en-US" sz="4000" dirty="0"/>
              <a:t>EDI Modules and Current Focus Groups</a:t>
            </a:r>
          </a:p>
        </p:txBody>
      </p:sp>
      <p:sp>
        <p:nvSpPr>
          <p:cNvPr id="5" name="Content Placeholder 4">
            <a:extLst>
              <a:ext uri="{FF2B5EF4-FFF2-40B4-BE49-F238E27FC236}">
                <a16:creationId xmlns:a16="http://schemas.microsoft.com/office/drawing/2014/main" id="{836101C0-F713-47E1-9BEC-5AD78A76EC48}"/>
              </a:ext>
            </a:extLst>
          </p:cNvPr>
          <p:cNvSpPr>
            <a:spLocks noGrp="1"/>
          </p:cNvSpPr>
          <p:nvPr>
            <p:ph sz="half" idx="1"/>
          </p:nvPr>
        </p:nvSpPr>
        <p:spPr>
          <a:xfrm>
            <a:off x="274320" y="1463040"/>
            <a:ext cx="4673600" cy="4893311"/>
          </a:xfrm>
        </p:spPr>
        <p:txBody>
          <a:bodyPr>
            <a:normAutofit fontScale="92500"/>
          </a:bodyPr>
          <a:lstStyle/>
          <a:p>
            <a:pPr algn="ctr"/>
            <a:r>
              <a:rPr lang="en-US" sz="3000" dirty="0"/>
              <a:t>Existing Focus Groups</a:t>
            </a:r>
          </a:p>
          <a:p>
            <a:pPr algn="ctr"/>
            <a:endParaRPr lang="en-US" sz="2200" dirty="0"/>
          </a:p>
          <a:p>
            <a:pPr marL="342900" indent="-342900">
              <a:buFont typeface="Arial" panose="020B0604020202020204" pitchFamily="34" charset="0"/>
              <a:buChar char="•"/>
            </a:pPr>
            <a:r>
              <a:rPr lang="en-US" sz="2600" dirty="0">
                <a:effectLst/>
                <a:latin typeface="Calibri" panose="020F0502020204030204" pitchFamily="34" charset="0"/>
                <a:ea typeface="Calibri" panose="020F0502020204030204" pitchFamily="34" charset="0"/>
              </a:rPr>
              <a:t>Group 1 - Free &amp; Open Expression of Ideas </a:t>
            </a:r>
          </a:p>
          <a:p>
            <a:pPr marL="342900" marR="0" indent="-342900">
              <a:spcBef>
                <a:spcPts val="0"/>
              </a:spcBef>
              <a:spcAft>
                <a:spcPts val="0"/>
              </a:spcAft>
              <a:buFont typeface="Arial" panose="020B0604020202020204" pitchFamily="34" charset="0"/>
              <a:buChar char="•"/>
            </a:pPr>
            <a:endParaRPr lang="en-US" sz="2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rPr>
              <a:t>Group 2 - Behaviors that Promote a Positive Work Environment</a:t>
            </a:r>
          </a:p>
          <a:p>
            <a:pPr marL="342900" marR="0" indent="-342900">
              <a:spcBef>
                <a:spcPts val="0"/>
              </a:spcBef>
              <a:spcAft>
                <a:spcPts val="0"/>
              </a:spcAft>
              <a:buFont typeface="Arial" panose="020B0604020202020204" pitchFamily="34" charset="0"/>
              <a:buChar char="•"/>
            </a:pPr>
            <a:endParaRPr lang="en-US" sz="2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rPr>
              <a:t>Group 3 - Greater Satisfaction Regarding Career Growth </a:t>
            </a:r>
          </a:p>
          <a:p>
            <a:pPr marL="342900" marR="0" indent="-342900">
              <a:spcBef>
                <a:spcPts val="0"/>
              </a:spcBef>
              <a:spcAft>
                <a:spcPts val="0"/>
              </a:spcAft>
              <a:buFont typeface="Arial" panose="020B0604020202020204" pitchFamily="34" charset="0"/>
              <a:buChar char="•"/>
            </a:pPr>
            <a:endParaRPr lang="en-US" sz="2600" dirty="0">
              <a:effectLst/>
              <a:latin typeface="Calibri" panose="020F050202020403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rPr>
              <a:t>Group 4 - Greater Work Efficiency </a:t>
            </a:r>
          </a:p>
          <a:p>
            <a:endParaRPr lang="en-US" sz="2800" dirty="0"/>
          </a:p>
        </p:txBody>
      </p:sp>
      <p:sp>
        <p:nvSpPr>
          <p:cNvPr id="6" name="Content Placeholder 5">
            <a:extLst>
              <a:ext uri="{FF2B5EF4-FFF2-40B4-BE49-F238E27FC236}">
                <a16:creationId xmlns:a16="http://schemas.microsoft.com/office/drawing/2014/main" id="{01D08062-AD11-40CE-936D-C358F76FBFE6}"/>
              </a:ext>
            </a:extLst>
          </p:cNvPr>
          <p:cNvSpPr>
            <a:spLocks noGrp="1"/>
          </p:cNvSpPr>
          <p:nvPr>
            <p:ph sz="half" idx="13"/>
          </p:nvPr>
        </p:nvSpPr>
        <p:spPr>
          <a:xfrm>
            <a:off x="5090160" y="1463040"/>
            <a:ext cx="3657177" cy="4351338"/>
          </a:xfrm>
        </p:spPr>
        <p:txBody>
          <a:bodyPr/>
          <a:lstStyle/>
          <a:p>
            <a:pPr algn="ctr"/>
            <a:r>
              <a:rPr lang="en-US" sz="2800" dirty="0"/>
              <a:t>EDI Modules Discussions</a:t>
            </a:r>
          </a:p>
          <a:p>
            <a:pPr algn="ctr"/>
            <a:endParaRPr lang="en-US" dirty="0"/>
          </a:p>
          <a:p>
            <a:pPr marL="342900" indent="-342900">
              <a:buFont typeface="Arial" panose="020B0604020202020204" pitchFamily="34" charset="0"/>
              <a:buChar char="•"/>
            </a:pPr>
            <a:r>
              <a:rPr lang="en-US" dirty="0"/>
              <a:t>Gifted Education Office Session</a:t>
            </a:r>
          </a:p>
          <a:p>
            <a:endParaRPr lang="en-US" dirty="0"/>
          </a:p>
          <a:p>
            <a:pPr marL="342900" indent="-342900">
              <a:buFont typeface="Arial" panose="020B0604020202020204" pitchFamily="34" charset="0"/>
              <a:buChar char="•"/>
            </a:pPr>
            <a:r>
              <a:rPr lang="en-US" dirty="0"/>
              <a:t>Three General ESSU Sessions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 Team Session</a:t>
            </a:r>
          </a:p>
          <a:p>
            <a:pPr marL="342900" indent="-342900">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508C85EB-0285-4584-A12F-3644FFD6CA96}"/>
              </a:ext>
            </a:extLst>
          </p:cNvPr>
          <p:cNvSpPr>
            <a:spLocks noGrp="1"/>
          </p:cNvSpPr>
          <p:nvPr>
            <p:ph type="sldNum" sz="quarter" idx="4"/>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355191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FA0F13D-E910-459C-B72A-19A72E7D2DB1}"/>
              </a:ext>
            </a:extLst>
          </p:cNvPr>
          <p:cNvSpPr>
            <a:spLocks noGrp="1"/>
          </p:cNvSpPr>
          <p:nvPr>
            <p:ph type="title"/>
          </p:nvPr>
        </p:nvSpPr>
        <p:spPr>
          <a:xfrm>
            <a:off x="489446" y="803932"/>
            <a:ext cx="2962655" cy="3402308"/>
          </a:xfrm>
        </p:spPr>
        <p:txBody>
          <a:bodyPr vert="horz" lIns="91440" tIns="45720" rIns="91440" bIns="45720" rtlCol="0" anchor="b">
            <a:normAutofit fontScale="90000"/>
          </a:bodyPr>
          <a:lstStyle/>
          <a:p>
            <a:pPr>
              <a:lnSpc>
                <a:spcPct val="90000"/>
              </a:lnSpc>
            </a:pPr>
            <a:r>
              <a:rPr lang="en-US" sz="4000" dirty="0">
                <a:solidFill>
                  <a:schemeClr val="tx1"/>
                </a:solidFill>
              </a:rPr>
              <a:t>EDI Modules and ESSU Workgroup Discussions   </a:t>
            </a:r>
            <a:br>
              <a:rPr lang="en-US" sz="4000" dirty="0">
                <a:solidFill>
                  <a:schemeClr val="tx1"/>
                </a:solidFill>
                <a:latin typeface="+mj-lt"/>
              </a:rPr>
            </a:br>
            <a:endParaRPr lang="en-US" sz="4000" dirty="0">
              <a:solidFill>
                <a:schemeClr val="tx1"/>
              </a:solidFill>
              <a:latin typeface="+mj-lt"/>
            </a:endParaRPr>
          </a:p>
        </p:txBody>
      </p:sp>
      <p:sp>
        <p:nvSpPr>
          <p:cNvPr id="3" name="Content Placeholder 2">
            <a:extLst>
              <a:ext uri="{FF2B5EF4-FFF2-40B4-BE49-F238E27FC236}">
                <a16:creationId xmlns:a16="http://schemas.microsoft.com/office/drawing/2014/main" id="{BD63A4A6-8B93-4D01-8644-CC029366B107}"/>
              </a:ext>
            </a:extLst>
          </p:cNvPr>
          <p:cNvSpPr>
            <a:spLocks noGrp="1"/>
          </p:cNvSpPr>
          <p:nvPr>
            <p:ph sz="half" idx="1"/>
          </p:nvPr>
        </p:nvSpPr>
        <p:spPr>
          <a:xfrm>
            <a:off x="667754" y="4636008"/>
            <a:ext cx="2800510" cy="1572768"/>
          </a:xfrm>
        </p:spPr>
        <p:txBody>
          <a:bodyPr vert="horz" lIns="91440" tIns="45720" rIns="91440" bIns="45720" rtlCol="0">
            <a:normAutofit/>
          </a:bodyPr>
          <a:lstStyle/>
          <a:p>
            <a:pPr>
              <a:lnSpc>
                <a:spcPct val="90000"/>
              </a:lnSpc>
            </a:pPr>
            <a:r>
              <a:rPr lang="en-US"/>
              <a:t>An Observation by the Strategic Partnership Team</a:t>
            </a:r>
          </a:p>
        </p:txBody>
      </p:sp>
      <p:sp>
        <p:nvSpPr>
          <p:cNvPr id="3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F27C5D-67F8-4486-BF54-059A911D87F5}"/>
              </a:ext>
            </a:extLst>
          </p:cNvPr>
          <p:cNvSpPr txBox="1"/>
          <p:nvPr/>
        </p:nvSpPr>
        <p:spPr>
          <a:xfrm>
            <a:off x="3941546" y="803932"/>
            <a:ext cx="5159081" cy="4618460"/>
          </a:xfrm>
          <a:prstGeom prst="rect">
            <a:avLst/>
          </a:prstGeom>
          <a:solidFill>
            <a:srgbClr val="000000">
              <a:alpha val="50000"/>
            </a:srgbClr>
          </a:solidFill>
          <a:ln>
            <a:noFill/>
          </a:ln>
        </p:spPr>
        <p:txBody>
          <a:bodyPr wrap="square" rtlCol="0">
            <a:noAutofit/>
          </a:bodyPr>
          <a:lstStyle/>
          <a:p>
            <a:pPr algn="ctr">
              <a:spcAft>
                <a:spcPts val="600"/>
              </a:spcAft>
            </a:pPr>
            <a:r>
              <a:rPr lang="en-US" sz="4800" b="1" dirty="0">
                <a:solidFill>
                  <a:srgbClr val="FFFFFF"/>
                </a:solidFill>
              </a:rPr>
              <a:t>Theme: </a:t>
            </a:r>
          </a:p>
          <a:p>
            <a:pPr algn="ctr">
              <a:spcAft>
                <a:spcPts val="600"/>
              </a:spcAft>
            </a:pPr>
            <a:r>
              <a:rPr lang="en-US" sz="4800" b="1" dirty="0">
                <a:solidFill>
                  <a:srgbClr val="FFFFFF"/>
                </a:solidFill>
              </a:rPr>
              <a:t>Identify and address existing inequities in the CDE and ESSU</a:t>
            </a:r>
          </a:p>
        </p:txBody>
      </p:sp>
      <p:sp>
        <p:nvSpPr>
          <p:cNvPr id="2" name="Slide Number Placeholder 1">
            <a:extLst>
              <a:ext uri="{FF2B5EF4-FFF2-40B4-BE49-F238E27FC236}">
                <a16:creationId xmlns:a16="http://schemas.microsoft.com/office/drawing/2014/main" id="{3C829B7A-C85F-4A7B-B7E4-274998CC2908}"/>
              </a:ext>
            </a:extLst>
          </p:cNvPr>
          <p:cNvSpPr>
            <a:spLocks noGrp="1"/>
          </p:cNvSpPr>
          <p:nvPr>
            <p:ph type="sldNum" sz="quarter" idx="4"/>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203745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E0EA8-B2BF-44D3-B991-3ADE51A1924C}"/>
              </a:ext>
            </a:extLst>
          </p:cNvPr>
          <p:cNvSpPr>
            <a:spLocks noGrp="1"/>
          </p:cNvSpPr>
          <p:nvPr>
            <p:ph type="ctrTitle"/>
          </p:nvPr>
        </p:nvSpPr>
        <p:spPr>
          <a:xfrm>
            <a:off x="479161" y="3577456"/>
            <a:ext cx="8182230" cy="1687814"/>
          </a:xfrm>
        </p:spPr>
        <p:txBody>
          <a:bodyPr vert="horz" lIns="91440" tIns="45720" rIns="91440" bIns="45720" rtlCol="0" anchor="b">
            <a:normAutofit fontScale="90000"/>
          </a:bodyPr>
          <a:lstStyle/>
          <a:p>
            <a:r>
              <a:rPr lang="en-US" sz="4000" b="1" kern="1200" dirty="0">
                <a:solidFill>
                  <a:schemeClr val="tx1"/>
                </a:solidFill>
              </a:rPr>
              <a:t>Making Connections </a:t>
            </a:r>
            <a:br>
              <a:rPr lang="en-US" sz="4000" b="1" kern="1200" dirty="0">
                <a:solidFill>
                  <a:schemeClr val="tx1"/>
                </a:solidFill>
              </a:rPr>
            </a:br>
            <a:r>
              <a:rPr lang="en-US" sz="4000" b="1" kern="1200" dirty="0">
                <a:solidFill>
                  <a:schemeClr val="tx1"/>
                </a:solidFill>
              </a:rPr>
              <a:t>and</a:t>
            </a:r>
            <a:br>
              <a:rPr lang="en-US" sz="4000" b="1" kern="1200" dirty="0">
                <a:solidFill>
                  <a:schemeClr val="tx1"/>
                </a:solidFill>
              </a:rPr>
            </a:br>
            <a:r>
              <a:rPr lang="en-US" sz="4000" b="1" kern="1200" dirty="0">
                <a:solidFill>
                  <a:schemeClr val="tx1"/>
                </a:solidFill>
              </a:rPr>
              <a:t>Creating Alignment</a:t>
            </a:r>
          </a:p>
        </p:txBody>
      </p:sp>
      <p:pic>
        <p:nvPicPr>
          <p:cNvPr id="7" name="Graphic 6" descr="Bullseye">
            <a:extLst>
              <a:ext uri="{FF2B5EF4-FFF2-40B4-BE49-F238E27FC236}">
                <a16:creationId xmlns:a16="http://schemas.microsoft.com/office/drawing/2014/main" id="{98FD6ED8-6E8D-4FCF-853A-512801B592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9274" y="591670"/>
            <a:ext cx="2742004" cy="2742004"/>
          </a:xfrm>
          <a:prstGeom prst="rect">
            <a:avLst/>
          </a:prstGeom>
        </p:spPr>
      </p:pic>
      <p:sp>
        <p:nvSpPr>
          <p:cNvPr id="1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5509052"/>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 name="connsiteX0" fmla="*/ 0 w 3429000"/>
              <a:gd name="connsiteY0" fmla="*/ 0 h 18288"/>
              <a:gd name="connsiteX1" fmla="*/ 617220 w 3429000"/>
              <a:gd name="connsiteY1" fmla="*/ 0 h 18288"/>
              <a:gd name="connsiteX2" fmla="*/ 1200150 w 3429000"/>
              <a:gd name="connsiteY2" fmla="*/ 0 h 18288"/>
              <a:gd name="connsiteX3" fmla="*/ 1817370 w 3429000"/>
              <a:gd name="connsiteY3" fmla="*/ 0 h 18288"/>
              <a:gd name="connsiteX4" fmla="*/ 2503170 w 3429000"/>
              <a:gd name="connsiteY4" fmla="*/ 0 h 18288"/>
              <a:gd name="connsiteX5" fmla="*/ 3429000 w 3429000"/>
              <a:gd name="connsiteY5" fmla="*/ 0 h 18288"/>
              <a:gd name="connsiteX6" fmla="*/ 3429000 w 3429000"/>
              <a:gd name="connsiteY6" fmla="*/ 18288 h 18288"/>
              <a:gd name="connsiteX7" fmla="*/ 2743200 w 3429000"/>
              <a:gd name="connsiteY7" fmla="*/ 18288 h 18288"/>
              <a:gd name="connsiteX8" fmla="*/ 1988820 w 3429000"/>
              <a:gd name="connsiteY8" fmla="*/ 18288 h 18288"/>
              <a:gd name="connsiteX9" fmla="*/ 1405890 w 3429000"/>
              <a:gd name="connsiteY9" fmla="*/ 18288 h 18288"/>
              <a:gd name="connsiteX10" fmla="*/ 65151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07705" y="23860"/>
                  <a:pt x="509323" y="68036"/>
                  <a:pt x="685800" y="0"/>
                </a:cubicBezTo>
                <a:cubicBezTo>
                  <a:pt x="881422" y="-43910"/>
                  <a:pt x="1129204" y="-58858"/>
                  <a:pt x="1371600" y="0"/>
                </a:cubicBezTo>
                <a:cubicBezTo>
                  <a:pt x="1611115" y="-12848"/>
                  <a:pt x="1887211" y="-6418"/>
                  <a:pt x="2057400" y="0"/>
                </a:cubicBezTo>
                <a:cubicBezTo>
                  <a:pt x="2233905" y="-53439"/>
                  <a:pt x="2400311" y="-9735"/>
                  <a:pt x="2674620" y="0"/>
                </a:cubicBezTo>
                <a:cubicBezTo>
                  <a:pt x="2899369" y="50175"/>
                  <a:pt x="3197952" y="-27603"/>
                  <a:pt x="3429000" y="0"/>
                </a:cubicBezTo>
                <a:cubicBezTo>
                  <a:pt x="3428966" y="4844"/>
                  <a:pt x="3428590" y="11009"/>
                  <a:pt x="3429000" y="18288"/>
                </a:cubicBezTo>
                <a:cubicBezTo>
                  <a:pt x="3212354" y="28872"/>
                  <a:pt x="3083619" y="-836"/>
                  <a:pt x="2811780" y="18288"/>
                </a:cubicBezTo>
                <a:cubicBezTo>
                  <a:pt x="2533576" y="25058"/>
                  <a:pt x="2477440" y="20531"/>
                  <a:pt x="2228850" y="18288"/>
                </a:cubicBezTo>
                <a:cubicBezTo>
                  <a:pt x="2003657" y="-1843"/>
                  <a:pt x="1810789" y="18294"/>
                  <a:pt x="1543050" y="18288"/>
                </a:cubicBezTo>
                <a:cubicBezTo>
                  <a:pt x="1286635" y="-21162"/>
                  <a:pt x="1189418" y="22290"/>
                  <a:pt x="925830" y="18288"/>
                </a:cubicBezTo>
                <a:cubicBezTo>
                  <a:pt x="678389" y="-2387"/>
                  <a:pt x="367033" y="43234"/>
                  <a:pt x="0" y="18288"/>
                </a:cubicBezTo>
                <a:cubicBezTo>
                  <a:pt x="-649" y="11698"/>
                  <a:pt x="663" y="5413"/>
                  <a:pt x="0" y="0"/>
                </a:cubicBezTo>
                <a:close/>
              </a:path>
              <a:path w="3429000" h="18288" stroke="0" extrusionOk="0">
                <a:moveTo>
                  <a:pt x="0" y="0"/>
                </a:moveTo>
                <a:cubicBezTo>
                  <a:pt x="169914" y="-16656"/>
                  <a:pt x="469790" y="-24030"/>
                  <a:pt x="617220" y="0"/>
                </a:cubicBezTo>
                <a:cubicBezTo>
                  <a:pt x="786601" y="24467"/>
                  <a:pt x="1085311" y="15192"/>
                  <a:pt x="1200150" y="0"/>
                </a:cubicBezTo>
                <a:cubicBezTo>
                  <a:pt x="1340195" y="-5060"/>
                  <a:pt x="1552999" y="41254"/>
                  <a:pt x="1817370" y="0"/>
                </a:cubicBezTo>
                <a:cubicBezTo>
                  <a:pt x="2086739" y="-377"/>
                  <a:pt x="2228603" y="31972"/>
                  <a:pt x="2503170" y="0"/>
                </a:cubicBezTo>
                <a:cubicBezTo>
                  <a:pt x="2794334" y="-14173"/>
                  <a:pt x="3002837" y="-13310"/>
                  <a:pt x="3429000" y="0"/>
                </a:cubicBezTo>
                <a:cubicBezTo>
                  <a:pt x="3428475" y="5049"/>
                  <a:pt x="3429193" y="12044"/>
                  <a:pt x="3429000" y="18288"/>
                </a:cubicBezTo>
                <a:cubicBezTo>
                  <a:pt x="3101445" y="-3440"/>
                  <a:pt x="2879434" y="34023"/>
                  <a:pt x="2743200" y="18288"/>
                </a:cubicBezTo>
                <a:cubicBezTo>
                  <a:pt x="2609544" y="13915"/>
                  <a:pt x="2334178" y="48649"/>
                  <a:pt x="1988820" y="18288"/>
                </a:cubicBezTo>
                <a:cubicBezTo>
                  <a:pt x="1620184" y="18423"/>
                  <a:pt x="1586822" y="-1871"/>
                  <a:pt x="1405890" y="18288"/>
                </a:cubicBezTo>
                <a:cubicBezTo>
                  <a:pt x="1266239" y="28547"/>
                  <a:pt x="867500" y="15208"/>
                  <a:pt x="651510" y="18288"/>
                </a:cubicBezTo>
                <a:cubicBezTo>
                  <a:pt x="445459" y="40105"/>
                  <a:pt x="119818" y="-23744"/>
                  <a:pt x="0" y="18288"/>
                </a:cubicBezTo>
                <a:cubicBezTo>
                  <a:pt x="-39" y="12511"/>
                  <a:pt x="-381" y="8039"/>
                  <a:pt x="0" y="0"/>
                </a:cubicBezTo>
                <a:close/>
              </a:path>
              <a:path w="3429000" h="18288" fill="none" stroke="0" extrusionOk="0">
                <a:moveTo>
                  <a:pt x="0" y="0"/>
                </a:moveTo>
                <a:cubicBezTo>
                  <a:pt x="199661" y="29771"/>
                  <a:pt x="488726" y="20925"/>
                  <a:pt x="685800" y="0"/>
                </a:cubicBezTo>
                <a:cubicBezTo>
                  <a:pt x="835372" y="-29710"/>
                  <a:pt x="1088413" y="6369"/>
                  <a:pt x="1371600" y="0"/>
                </a:cubicBezTo>
                <a:cubicBezTo>
                  <a:pt x="1631865" y="6637"/>
                  <a:pt x="1839907" y="52251"/>
                  <a:pt x="2057400" y="0"/>
                </a:cubicBezTo>
                <a:cubicBezTo>
                  <a:pt x="2266442" y="-8132"/>
                  <a:pt x="2461070" y="-4034"/>
                  <a:pt x="2674620" y="0"/>
                </a:cubicBezTo>
                <a:cubicBezTo>
                  <a:pt x="2940120" y="30498"/>
                  <a:pt x="3202681" y="-54357"/>
                  <a:pt x="3429000" y="0"/>
                </a:cubicBezTo>
                <a:cubicBezTo>
                  <a:pt x="3429314" y="4158"/>
                  <a:pt x="3428021" y="12539"/>
                  <a:pt x="3429000" y="18288"/>
                </a:cubicBezTo>
                <a:cubicBezTo>
                  <a:pt x="3250522" y="56023"/>
                  <a:pt x="3056248" y="-1557"/>
                  <a:pt x="2811780" y="18288"/>
                </a:cubicBezTo>
                <a:cubicBezTo>
                  <a:pt x="2534418" y="26558"/>
                  <a:pt x="2483107" y="19890"/>
                  <a:pt x="2228850" y="18288"/>
                </a:cubicBezTo>
                <a:cubicBezTo>
                  <a:pt x="1996093" y="-20362"/>
                  <a:pt x="1790611" y="35096"/>
                  <a:pt x="1543050" y="18288"/>
                </a:cubicBezTo>
                <a:cubicBezTo>
                  <a:pt x="1276188" y="-29727"/>
                  <a:pt x="1196665" y="1050"/>
                  <a:pt x="925830" y="18288"/>
                </a:cubicBezTo>
                <a:cubicBezTo>
                  <a:pt x="718623" y="61416"/>
                  <a:pt x="374628" y="2503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C8411EF-C03E-4F86-BF58-E6B7D8649EC0}"/>
              </a:ext>
            </a:extLst>
          </p:cNvPr>
          <p:cNvSpPr>
            <a:spLocks noGrp="1"/>
          </p:cNvSpPr>
          <p:nvPr>
            <p:ph type="sldNum" sz="quarter" idx="4"/>
          </p:nvPr>
        </p:nvSpPr>
        <p:spPr/>
        <p:txBody>
          <a:bodyPr/>
          <a:lstStyle/>
          <a:p>
            <a:fld id="{67726FA2-3EC9-4717-AD62-D8C823692DD3}" type="slidenum">
              <a:rPr lang="en-US" smtClean="0">
                <a:solidFill>
                  <a:schemeClr val="bg1">
                    <a:lumMod val="65000"/>
                  </a:schemeClr>
                </a:solidFill>
              </a:rPr>
              <a:pPr/>
              <a:t>24</a:t>
            </a:fld>
            <a:endParaRPr lang="en-US" dirty="0">
              <a:solidFill>
                <a:schemeClr val="bg1">
                  <a:lumMod val="65000"/>
                </a:schemeClr>
              </a:solidFill>
            </a:endParaRPr>
          </a:p>
        </p:txBody>
      </p:sp>
    </p:spTree>
    <p:extLst>
      <p:ext uri="{BB962C8B-B14F-4D97-AF65-F5344CB8AC3E}">
        <p14:creationId xmlns:p14="http://schemas.microsoft.com/office/powerpoint/2010/main" val="2737112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57D01-88B2-47C9-A09E-4E6680BF2A02}"/>
              </a:ext>
            </a:extLst>
          </p:cNvPr>
          <p:cNvSpPr>
            <a:spLocks noGrp="1"/>
          </p:cNvSpPr>
          <p:nvPr>
            <p:ph type="title"/>
          </p:nvPr>
        </p:nvSpPr>
        <p:spPr>
          <a:xfrm>
            <a:off x="394148" y="25400"/>
            <a:ext cx="8579224" cy="1127760"/>
          </a:xfrm>
        </p:spPr>
        <p:txBody>
          <a:bodyPr>
            <a:noAutofit/>
          </a:bodyPr>
          <a:lstStyle/>
          <a:p>
            <a:r>
              <a:rPr lang="en-US" sz="4000" dirty="0"/>
              <a:t>Make Connections and Create Alignment</a:t>
            </a:r>
          </a:p>
        </p:txBody>
      </p:sp>
      <p:sp>
        <p:nvSpPr>
          <p:cNvPr id="5" name="Content Placeholder 4">
            <a:extLst>
              <a:ext uri="{FF2B5EF4-FFF2-40B4-BE49-F238E27FC236}">
                <a16:creationId xmlns:a16="http://schemas.microsoft.com/office/drawing/2014/main" id="{487555FC-47A8-4B8D-94C2-38DFF0118FCB}"/>
              </a:ext>
            </a:extLst>
          </p:cNvPr>
          <p:cNvSpPr>
            <a:spLocks noGrp="1"/>
          </p:cNvSpPr>
          <p:nvPr>
            <p:ph sz="half" idx="1"/>
          </p:nvPr>
        </p:nvSpPr>
        <p:spPr>
          <a:xfrm>
            <a:off x="375920" y="2113280"/>
            <a:ext cx="4531360" cy="3190240"/>
          </a:xfrm>
        </p:spPr>
        <p:txBody>
          <a:bodyPr/>
          <a:lstStyle/>
          <a:p>
            <a:pPr algn="ctr"/>
            <a:r>
              <a:rPr lang="en-US" sz="2800" dirty="0"/>
              <a:t>Dr. </a:t>
            </a:r>
            <a:r>
              <a:rPr lang="en-US" sz="2800" dirty="0" err="1"/>
              <a:t>Dwinita’s</a:t>
            </a:r>
            <a:r>
              <a:rPr lang="en-US" sz="2800" dirty="0"/>
              <a:t> Recommendations</a:t>
            </a:r>
          </a:p>
          <a:p>
            <a:pPr marL="457200" indent="-457200">
              <a:buFont typeface="+mj-lt"/>
              <a:buAutoNum type="arabicPeriod"/>
            </a:pPr>
            <a:r>
              <a:rPr lang="en-US" dirty="0"/>
              <a:t>Relevant Opportunity Review </a:t>
            </a:r>
          </a:p>
          <a:p>
            <a:pPr marL="457200" indent="-457200">
              <a:buFont typeface="+mj-lt"/>
              <a:buAutoNum type="arabicPeriod"/>
            </a:pPr>
            <a:r>
              <a:rPr lang="en-US" dirty="0"/>
              <a:t>Differentiated Goals</a:t>
            </a:r>
          </a:p>
          <a:p>
            <a:pPr marL="457200" indent="-457200">
              <a:buFont typeface="+mj-lt"/>
              <a:buAutoNum type="arabicPeriod"/>
            </a:pPr>
            <a:r>
              <a:rPr lang="en-US" i="1" dirty="0"/>
              <a:t>Book of Examples</a:t>
            </a:r>
          </a:p>
          <a:p>
            <a:pPr marL="457200" indent="-457200">
              <a:buFont typeface="+mj-lt"/>
              <a:buAutoNum type="arabicPeriod"/>
            </a:pPr>
            <a:r>
              <a:rPr lang="en-US" dirty="0"/>
              <a:t>Create a Clear Message</a:t>
            </a:r>
          </a:p>
        </p:txBody>
      </p:sp>
      <p:sp>
        <p:nvSpPr>
          <p:cNvPr id="6" name="Content Placeholder 5">
            <a:extLst>
              <a:ext uri="{FF2B5EF4-FFF2-40B4-BE49-F238E27FC236}">
                <a16:creationId xmlns:a16="http://schemas.microsoft.com/office/drawing/2014/main" id="{0629306B-EABB-4FA0-B33A-B84D97BDDA89}"/>
              </a:ext>
            </a:extLst>
          </p:cNvPr>
          <p:cNvSpPr>
            <a:spLocks noGrp="1"/>
          </p:cNvSpPr>
          <p:nvPr>
            <p:ph sz="half" idx="13"/>
          </p:nvPr>
        </p:nvSpPr>
        <p:spPr>
          <a:xfrm>
            <a:off x="5750560" y="2113280"/>
            <a:ext cx="2996777" cy="3190240"/>
          </a:xfrm>
        </p:spPr>
        <p:txBody>
          <a:bodyPr/>
          <a:lstStyle/>
          <a:p>
            <a:pPr algn="ctr"/>
            <a:r>
              <a:rPr lang="en-US" sz="2800" dirty="0"/>
              <a:t>Affinity Groups</a:t>
            </a:r>
          </a:p>
          <a:p>
            <a:r>
              <a:rPr lang="en-US" dirty="0"/>
              <a:t>A.  Defining Terms</a:t>
            </a:r>
          </a:p>
          <a:p>
            <a:pPr marL="457200" indent="-457200">
              <a:buAutoNum type="alphaUcPeriod" startAt="2"/>
            </a:pPr>
            <a:r>
              <a:rPr lang="en-US" dirty="0"/>
              <a:t>Developing a Framework</a:t>
            </a:r>
          </a:p>
          <a:p>
            <a:pPr marL="457200" indent="-457200">
              <a:buAutoNum type="alphaUcPeriod" startAt="2"/>
            </a:pPr>
            <a:r>
              <a:rPr lang="en-US" dirty="0"/>
              <a:t>Curating Resources </a:t>
            </a:r>
          </a:p>
          <a:p>
            <a:pPr marL="457200" indent="-457200">
              <a:buAutoNum type="alphaUcPeriod" startAt="2"/>
            </a:pPr>
            <a:r>
              <a:rPr lang="en-US" dirty="0"/>
              <a:t>Unit Activities </a:t>
            </a:r>
          </a:p>
          <a:p>
            <a:endParaRPr lang="en-US" dirty="0"/>
          </a:p>
        </p:txBody>
      </p:sp>
      <p:cxnSp>
        <p:nvCxnSpPr>
          <p:cNvPr id="8" name="Straight Arrow Connector 7">
            <a:extLst>
              <a:ext uri="{FF2B5EF4-FFF2-40B4-BE49-F238E27FC236}">
                <a16:creationId xmlns:a16="http://schemas.microsoft.com/office/drawing/2014/main" id="{9ADD1E31-57B5-46EE-8437-19ED96F5F68C}"/>
              </a:ext>
              <a:ext uri="{C183D7F6-B498-43B3-948B-1728B52AA6E4}">
                <adec:decorative xmlns:adec="http://schemas.microsoft.com/office/drawing/2017/decorative" val="1"/>
              </a:ext>
            </a:extLst>
          </p:cNvPr>
          <p:cNvCxnSpPr>
            <a:cxnSpLocks/>
          </p:cNvCxnSpPr>
          <p:nvPr/>
        </p:nvCxnSpPr>
        <p:spPr>
          <a:xfrm flipV="1">
            <a:off x="3779520" y="2997200"/>
            <a:ext cx="1808480" cy="18563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085C530-7D4C-4F66-A688-B8A900ABBDDB}"/>
              </a:ext>
              <a:ext uri="{C183D7F6-B498-43B3-948B-1728B52AA6E4}">
                <adec:decorative xmlns:adec="http://schemas.microsoft.com/office/drawing/2017/decorative" val="1"/>
              </a:ext>
            </a:extLst>
          </p:cNvPr>
          <p:cNvCxnSpPr>
            <a:stCxn id="5" idx="3"/>
          </p:cNvCxnSpPr>
          <p:nvPr/>
        </p:nvCxnSpPr>
        <p:spPr>
          <a:xfrm flipV="1">
            <a:off x="4907280" y="3429000"/>
            <a:ext cx="680720" cy="27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DB3B84C-BA80-48B9-AE94-1FE8CFAEC404}"/>
              </a:ext>
              <a:ext uri="{C183D7F6-B498-43B3-948B-1728B52AA6E4}">
                <adec:decorative xmlns:adec="http://schemas.microsoft.com/office/drawing/2017/decorative" val="1"/>
              </a:ext>
            </a:extLst>
          </p:cNvPr>
          <p:cNvCxnSpPr/>
          <p:nvPr/>
        </p:nvCxnSpPr>
        <p:spPr>
          <a:xfrm>
            <a:off x="3434080" y="3789680"/>
            <a:ext cx="2153920" cy="8534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41902AD8-C220-40D4-BD75-C0CEA0372E8F}"/>
              </a:ext>
              <a:ext uri="{C183D7F6-B498-43B3-948B-1728B52AA6E4}">
                <adec:decorative xmlns:adec="http://schemas.microsoft.com/office/drawing/2017/decorative" val="1"/>
              </a:ext>
            </a:extLst>
          </p:cNvPr>
          <p:cNvCxnSpPr/>
          <p:nvPr/>
        </p:nvCxnSpPr>
        <p:spPr>
          <a:xfrm flipV="1">
            <a:off x="3210560" y="4236720"/>
            <a:ext cx="2245360" cy="8128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A08E80B4-ABA0-4E71-B063-E0FCA76B054C}"/>
              </a:ext>
            </a:extLst>
          </p:cNvPr>
          <p:cNvSpPr>
            <a:spLocks noGrp="1"/>
          </p:cNvSpPr>
          <p:nvPr>
            <p:ph type="sldNum" sz="quarter" idx="4"/>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19890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57D01-88B2-47C9-A09E-4E6680BF2A02}"/>
              </a:ext>
            </a:extLst>
          </p:cNvPr>
          <p:cNvSpPr>
            <a:spLocks noGrp="1"/>
          </p:cNvSpPr>
          <p:nvPr>
            <p:ph type="title"/>
          </p:nvPr>
        </p:nvSpPr>
        <p:spPr>
          <a:xfrm>
            <a:off x="661594" y="117118"/>
            <a:ext cx="5739205" cy="1057525"/>
          </a:xfrm>
        </p:spPr>
        <p:txBody>
          <a:bodyPr anchor="ctr">
            <a:noAutofit/>
          </a:bodyPr>
          <a:lstStyle/>
          <a:p>
            <a:r>
              <a:rPr lang="en-US" sz="4000" dirty="0"/>
              <a:t>Making Connections</a:t>
            </a:r>
          </a:p>
        </p:txBody>
      </p:sp>
      <p:sp>
        <p:nvSpPr>
          <p:cNvPr id="5" name="Content Placeholder 4">
            <a:extLst>
              <a:ext uri="{FF2B5EF4-FFF2-40B4-BE49-F238E27FC236}">
                <a16:creationId xmlns:a16="http://schemas.microsoft.com/office/drawing/2014/main" id="{487555FC-47A8-4B8D-94C2-38DFF0118FCB}"/>
              </a:ext>
            </a:extLst>
          </p:cNvPr>
          <p:cNvSpPr>
            <a:spLocks noGrp="1"/>
          </p:cNvSpPr>
          <p:nvPr>
            <p:ph sz="half" idx="1"/>
          </p:nvPr>
        </p:nvSpPr>
        <p:spPr>
          <a:xfrm>
            <a:off x="274320" y="2600960"/>
            <a:ext cx="2364708" cy="1960282"/>
          </a:xfrm>
        </p:spPr>
        <p:txBody>
          <a:bodyPr>
            <a:normAutofit/>
          </a:bodyPr>
          <a:lstStyle/>
          <a:p>
            <a:endParaRPr lang="en-US" dirty="0"/>
          </a:p>
          <a:p>
            <a:pPr marL="457200" indent="-457200">
              <a:buFont typeface="+mj-lt"/>
              <a:buAutoNum type="arabicPeriod"/>
            </a:pPr>
            <a:r>
              <a:rPr lang="en-US" sz="2800" dirty="0"/>
              <a:t>Relevant Opportunity Review </a:t>
            </a:r>
          </a:p>
        </p:txBody>
      </p:sp>
      <p:graphicFrame>
        <p:nvGraphicFramePr>
          <p:cNvPr id="9" name="Content Placeholder 5">
            <a:extLst>
              <a:ext uri="{FF2B5EF4-FFF2-40B4-BE49-F238E27FC236}">
                <a16:creationId xmlns:a16="http://schemas.microsoft.com/office/drawing/2014/main" id="{681F9314-B45D-418A-B8FD-213F622EC79E}"/>
              </a:ext>
              <a:ext uri="{C183D7F6-B498-43B3-948B-1728B52AA6E4}">
                <adec:decorative xmlns:adec="http://schemas.microsoft.com/office/drawing/2017/decorative" val="1"/>
              </a:ext>
            </a:extLst>
          </p:cNvPr>
          <p:cNvGraphicFramePr>
            <a:graphicFrameLocks noGrp="1"/>
          </p:cNvGraphicFramePr>
          <p:nvPr>
            <p:ph sz="half" idx="13"/>
            <p:extLst>
              <p:ext uri="{D42A27DB-BD31-4B8C-83A1-F6EECF244321}">
                <p14:modId xmlns:p14="http://schemas.microsoft.com/office/powerpoint/2010/main" val="1474447406"/>
              </p:ext>
            </p:extLst>
          </p:nvPr>
        </p:nvGraphicFramePr>
        <p:xfrm>
          <a:off x="2752645" y="1632030"/>
          <a:ext cx="6273479" cy="449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C2BA3CB-0B8A-4C8F-AF0A-6D63E60F6667}"/>
              </a:ext>
            </a:extLst>
          </p:cNvPr>
          <p:cNvSpPr>
            <a:spLocks noGrp="1"/>
          </p:cNvSpPr>
          <p:nvPr>
            <p:ph type="sldNum" sz="quarter" idx="4"/>
          </p:nvPr>
        </p:nvSpPr>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1709123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71EA-30B9-499F-BFC1-BF353BAC8B1C}"/>
              </a:ext>
            </a:extLst>
          </p:cNvPr>
          <p:cNvSpPr>
            <a:spLocks noGrp="1"/>
          </p:cNvSpPr>
          <p:nvPr>
            <p:ph type="title"/>
          </p:nvPr>
        </p:nvSpPr>
        <p:spPr>
          <a:xfrm>
            <a:off x="596141" y="65857"/>
            <a:ext cx="6095115" cy="1055277"/>
          </a:xfrm>
        </p:spPr>
        <p:txBody>
          <a:bodyPr vert="horz" lIns="68580" tIns="34290" rIns="68580" bIns="34290" rtlCol="0" anchor="ctr" anchorCtr="0">
            <a:noAutofit/>
          </a:bodyPr>
          <a:lstStyle/>
          <a:p>
            <a:pPr>
              <a:lnSpc>
                <a:spcPct val="150000"/>
              </a:lnSpc>
            </a:pPr>
            <a:r>
              <a:rPr lang="en-US" sz="4000" dirty="0">
                <a:solidFill>
                  <a:schemeClr val="tx1"/>
                </a:solidFill>
              </a:rPr>
              <a:t>Use an </a:t>
            </a:r>
            <a:r>
              <a:rPr lang="en-US" sz="4000" kern="1200" dirty="0">
                <a:solidFill>
                  <a:schemeClr val="tx1"/>
                </a:solidFill>
              </a:rPr>
              <a:t>Equity Lens</a:t>
            </a:r>
          </a:p>
        </p:txBody>
      </p:sp>
      <p:sp>
        <p:nvSpPr>
          <p:cNvPr id="9" name="TextBox 8">
            <a:extLst>
              <a:ext uri="{FF2B5EF4-FFF2-40B4-BE49-F238E27FC236}">
                <a16:creationId xmlns:a16="http://schemas.microsoft.com/office/drawing/2014/main" id="{07772E15-7F16-49EB-95F7-24526090C5CB}"/>
              </a:ext>
            </a:extLst>
          </p:cNvPr>
          <p:cNvSpPr txBox="1"/>
          <p:nvPr/>
        </p:nvSpPr>
        <p:spPr>
          <a:xfrm>
            <a:off x="628650" y="2580049"/>
            <a:ext cx="2253446" cy="1882567"/>
          </a:xfrm>
          <a:prstGeom prst="rect">
            <a:avLst/>
          </a:prstGeom>
          <a:noFill/>
        </p:spPr>
        <p:txBody>
          <a:bodyPr wrap="square">
            <a:spAutoFit/>
          </a:bodyPr>
          <a:lstStyle/>
          <a:p>
            <a:pPr>
              <a:spcAft>
                <a:spcPts val="450"/>
              </a:spcAft>
            </a:pPr>
            <a:r>
              <a:rPr lang="en-US" sz="3600" dirty="0">
                <a:solidFill>
                  <a:srgbClr val="488BC9"/>
                </a:solidFill>
              </a:rPr>
              <a:t>Something </a:t>
            </a:r>
          </a:p>
          <a:p>
            <a:pPr>
              <a:spcAft>
                <a:spcPts val="450"/>
              </a:spcAft>
            </a:pPr>
            <a:r>
              <a:rPr lang="en-US" sz="3600" dirty="0">
                <a:solidFill>
                  <a:srgbClr val="488BC9"/>
                </a:solidFill>
              </a:rPr>
              <a:t>to do </a:t>
            </a:r>
          </a:p>
          <a:p>
            <a:pPr>
              <a:spcAft>
                <a:spcPts val="450"/>
              </a:spcAft>
            </a:pPr>
            <a:r>
              <a:rPr lang="en-US" sz="3600" dirty="0">
                <a:solidFill>
                  <a:srgbClr val="488BC9"/>
                </a:solidFill>
              </a:rPr>
              <a:t>now!</a:t>
            </a:r>
          </a:p>
        </p:txBody>
      </p:sp>
      <p:pic>
        <p:nvPicPr>
          <p:cNvPr id="5" name="Graphic 4" descr="Play outline">
            <a:extLst>
              <a:ext uri="{FF2B5EF4-FFF2-40B4-BE49-F238E27FC236}">
                <a16:creationId xmlns:a16="http://schemas.microsoft.com/office/drawing/2014/main" id="{03F160F9-1580-43FF-BFAB-326E1EF389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2972" y="3429000"/>
            <a:ext cx="1527857" cy="1199999"/>
          </a:xfrm>
          <a:prstGeom prst="rect">
            <a:avLst/>
          </a:prstGeom>
        </p:spPr>
      </p:pic>
      <p:sp>
        <p:nvSpPr>
          <p:cNvPr id="3" name="Content Placeholder 2">
            <a:extLst>
              <a:ext uri="{FF2B5EF4-FFF2-40B4-BE49-F238E27FC236}">
                <a16:creationId xmlns:a16="http://schemas.microsoft.com/office/drawing/2014/main" id="{248C3C25-EACE-4B20-AF75-7CD249593191}"/>
              </a:ext>
            </a:extLst>
          </p:cNvPr>
          <p:cNvSpPr>
            <a:spLocks noGrp="1"/>
          </p:cNvSpPr>
          <p:nvPr>
            <p:ph sz="half" idx="1"/>
          </p:nvPr>
        </p:nvSpPr>
        <p:spPr>
          <a:xfrm>
            <a:off x="3764292" y="1744462"/>
            <a:ext cx="4688205" cy="4052656"/>
          </a:xfrm>
        </p:spPr>
        <p:txBody>
          <a:bodyPr anchor="b">
            <a:normAutofit fontScale="92500" lnSpcReduction="10000"/>
          </a:bodyPr>
          <a:lstStyle/>
          <a:p>
            <a:pPr marL="514350" indent="-514350">
              <a:buFont typeface="+mj-lt"/>
              <a:buAutoNum type="arabicPeriod"/>
            </a:pPr>
            <a:r>
              <a:rPr lang="en-US" sz="2800" dirty="0"/>
              <a:t>View all Policies, Practices and Programs from an equity lens. </a:t>
            </a:r>
          </a:p>
          <a:p>
            <a:pPr marL="514350" indent="-514350">
              <a:buFont typeface="+mj-lt"/>
              <a:buAutoNum type="arabicPeriod"/>
            </a:pPr>
            <a:r>
              <a:rPr lang="en-US" sz="2800" dirty="0"/>
              <a:t>Use the following four Questions. </a:t>
            </a:r>
          </a:p>
          <a:p>
            <a:pPr marL="514350" indent="-514350">
              <a:buFont typeface="+mj-lt"/>
              <a:buAutoNum type="arabicPeriod"/>
            </a:pPr>
            <a:r>
              <a:rPr lang="en-US" sz="2800" dirty="0"/>
              <a:t>Identify whether decisions contribute to detrimental outcomes or have unintended consequences for specific students or student groups.  </a:t>
            </a:r>
          </a:p>
        </p:txBody>
      </p:sp>
      <p:sp>
        <p:nvSpPr>
          <p:cNvPr id="6" name="Slide Number Placeholder 5">
            <a:extLst>
              <a:ext uri="{FF2B5EF4-FFF2-40B4-BE49-F238E27FC236}">
                <a16:creationId xmlns:a16="http://schemas.microsoft.com/office/drawing/2014/main" id="{F206CA67-CBEA-492F-9AA5-BD6C5CBA523C}"/>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22755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3DF-46A4-4B41-9ECB-016ADC099FE3}"/>
              </a:ext>
            </a:extLst>
          </p:cNvPr>
          <p:cNvSpPr>
            <a:spLocks noGrp="1"/>
          </p:cNvSpPr>
          <p:nvPr>
            <p:ph type="title"/>
          </p:nvPr>
        </p:nvSpPr>
        <p:spPr>
          <a:xfrm>
            <a:off x="1614487" y="65857"/>
            <a:ext cx="5915025" cy="913713"/>
          </a:xfrm>
        </p:spPr>
        <p:txBody>
          <a:bodyPr>
            <a:normAutofit/>
          </a:bodyPr>
          <a:lstStyle/>
          <a:p>
            <a:pPr algn="ctr"/>
            <a:r>
              <a:rPr lang="en-US" sz="2800" dirty="0">
                <a:solidFill>
                  <a:schemeClr val="tx1"/>
                </a:solidFill>
              </a:rPr>
              <a:t>Operationalizing Equity: </a:t>
            </a:r>
            <a:br>
              <a:rPr lang="en-US" sz="2800" dirty="0">
                <a:solidFill>
                  <a:schemeClr val="tx1"/>
                </a:solidFill>
              </a:rPr>
            </a:br>
            <a:r>
              <a:rPr lang="en-US" sz="2800" dirty="0">
                <a:solidFill>
                  <a:srgbClr val="000000"/>
                </a:solidFill>
                <a:ea typeface="Times New Roman" panose="02020603050405020304" pitchFamily="18" charset="0"/>
                <a:cs typeface="Times New Roman" panose="02020603050405020304" pitchFamily="18" charset="0"/>
              </a:rPr>
              <a:t>Four Equity Questions for Policy</a:t>
            </a:r>
            <a:endParaRPr lang="en-US" sz="2800" dirty="0"/>
          </a:p>
        </p:txBody>
      </p:sp>
      <p:graphicFrame>
        <p:nvGraphicFramePr>
          <p:cNvPr id="11" name="Content Placeholder 5" descr="This ">
            <a:extLst>
              <a:ext uri="{FF2B5EF4-FFF2-40B4-BE49-F238E27FC236}">
                <a16:creationId xmlns:a16="http://schemas.microsoft.com/office/drawing/2014/main" id="{E6550720-A57B-4016-9C22-6416D7727702}"/>
              </a:ext>
            </a:extLst>
          </p:cNvPr>
          <p:cNvGraphicFramePr>
            <a:graphicFrameLocks noGrp="1"/>
          </p:cNvGraphicFramePr>
          <p:nvPr>
            <p:ph idx="1"/>
            <p:extLst>
              <p:ext uri="{D42A27DB-BD31-4B8C-83A1-F6EECF244321}">
                <p14:modId xmlns:p14="http://schemas.microsoft.com/office/powerpoint/2010/main" val="2075474921"/>
              </p:ext>
            </p:extLst>
          </p:nvPr>
        </p:nvGraphicFramePr>
        <p:xfrm>
          <a:off x="991899" y="1418238"/>
          <a:ext cx="6949997" cy="420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659068-3C5E-4DC4-B507-A0148F6C75C9}"/>
              </a:ext>
            </a:extLst>
          </p:cNvPr>
          <p:cNvSpPr txBox="1"/>
          <p:nvPr/>
        </p:nvSpPr>
        <p:spPr>
          <a:xfrm>
            <a:off x="1946109" y="5624514"/>
            <a:ext cx="1495922" cy="253916"/>
          </a:xfrm>
          <a:prstGeom prst="rect">
            <a:avLst/>
          </a:prstGeom>
          <a:noFill/>
        </p:spPr>
        <p:txBody>
          <a:bodyPr wrap="none" rtlCol="0">
            <a:spAutoFit/>
          </a:bodyPr>
          <a:lstStyle/>
          <a:p>
            <a:r>
              <a:rPr lang="en-US" sz="1050" dirty="0"/>
              <a:t>The Gemini Group, LLC. </a:t>
            </a:r>
          </a:p>
        </p:txBody>
      </p:sp>
      <p:sp>
        <p:nvSpPr>
          <p:cNvPr id="3" name="Slide Number Placeholder 2">
            <a:extLst>
              <a:ext uri="{FF2B5EF4-FFF2-40B4-BE49-F238E27FC236}">
                <a16:creationId xmlns:a16="http://schemas.microsoft.com/office/drawing/2014/main" id="{6BF20419-F54E-45DF-9F97-83366B51187F}"/>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927134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3DF-46A4-4B41-9ECB-016ADC099FE3}"/>
              </a:ext>
            </a:extLst>
          </p:cNvPr>
          <p:cNvSpPr>
            <a:spLocks noGrp="1"/>
          </p:cNvSpPr>
          <p:nvPr>
            <p:ph type="title"/>
          </p:nvPr>
        </p:nvSpPr>
        <p:spPr>
          <a:xfrm>
            <a:off x="1585733" y="115747"/>
            <a:ext cx="5943780" cy="863824"/>
          </a:xfrm>
        </p:spPr>
        <p:txBody>
          <a:bodyPr>
            <a:normAutofit/>
          </a:bodyPr>
          <a:lstStyle/>
          <a:p>
            <a:pPr algn="ctr"/>
            <a:r>
              <a:rPr lang="en-US" sz="2800" dirty="0">
                <a:solidFill>
                  <a:schemeClr val="tx1"/>
                </a:solidFill>
              </a:rPr>
              <a:t>Operationalizing Equity:</a:t>
            </a:r>
            <a:br>
              <a:rPr lang="en-US" sz="2800" dirty="0"/>
            </a:br>
            <a:r>
              <a:rPr lang="en-US" sz="2800" dirty="0">
                <a:solidFill>
                  <a:srgbClr val="000000"/>
                </a:solidFill>
                <a:ea typeface="Times New Roman" panose="02020603050405020304" pitchFamily="18" charset="0"/>
                <a:cs typeface="Times New Roman" panose="02020603050405020304" pitchFamily="18" charset="0"/>
              </a:rPr>
              <a:t>Four Equity Questions for Policy</a:t>
            </a:r>
            <a:endParaRPr lang="en-US" sz="2800" dirty="0"/>
          </a:p>
        </p:txBody>
      </p:sp>
      <p:graphicFrame>
        <p:nvGraphicFramePr>
          <p:cNvPr id="11" name="Content Placeholder 5">
            <a:extLst>
              <a:ext uri="{FF2B5EF4-FFF2-40B4-BE49-F238E27FC236}">
                <a16:creationId xmlns:a16="http://schemas.microsoft.com/office/drawing/2014/main" id="{E6550720-A57B-4016-9C22-6416D772770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93000851"/>
              </p:ext>
            </p:extLst>
          </p:nvPr>
        </p:nvGraphicFramePr>
        <p:xfrm>
          <a:off x="896279" y="1277885"/>
          <a:ext cx="7351442" cy="487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659068-3C5E-4DC4-B507-A0148F6C75C9}"/>
              </a:ext>
            </a:extLst>
          </p:cNvPr>
          <p:cNvSpPr txBox="1"/>
          <p:nvPr/>
        </p:nvSpPr>
        <p:spPr>
          <a:xfrm>
            <a:off x="1585733" y="6261122"/>
            <a:ext cx="1495922" cy="253916"/>
          </a:xfrm>
          <a:prstGeom prst="rect">
            <a:avLst/>
          </a:prstGeom>
          <a:noFill/>
        </p:spPr>
        <p:txBody>
          <a:bodyPr wrap="none" rtlCol="0">
            <a:spAutoFit/>
          </a:bodyPr>
          <a:lstStyle/>
          <a:p>
            <a:r>
              <a:rPr lang="en-US" sz="1050" dirty="0"/>
              <a:t>The Gemini Group, LLC. </a:t>
            </a:r>
          </a:p>
        </p:txBody>
      </p:sp>
      <p:sp>
        <p:nvSpPr>
          <p:cNvPr id="4" name="Slide Number Placeholder 3">
            <a:extLst>
              <a:ext uri="{FF2B5EF4-FFF2-40B4-BE49-F238E27FC236}">
                <a16:creationId xmlns:a16="http://schemas.microsoft.com/office/drawing/2014/main" id="{979A700A-1737-40F6-A15F-0FA960F2A04D}"/>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135552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3042" y="296792"/>
            <a:ext cx="7288583" cy="1576446"/>
          </a:xfrm>
        </p:spPr>
        <p:txBody>
          <a:bodyPr anchor="ctr">
            <a:normAutofit/>
          </a:bodyPr>
          <a:lstStyle/>
          <a:p>
            <a:r>
              <a:rPr lang="en-US" sz="4000" dirty="0">
                <a:solidFill>
                  <a:srgbClr val="FFFFFF"/>
                </a:solidFill>
              </a:rPr>
              <a:t>Today’s Objectives</a:t>
            </a:r>
          </a:p>
        </p:txBody>
      </p:sp>
      <p:graphicFrame>
        <p:nvGraphicFramePr>
          <p:cNvPr id="21" name="Content Placeholder 2">
            <a:extLst>
              <a:ext uri="{FF2B5EF4-FFF2-40B4-BE49-F238E27FC236}">
                <a16:creationId xmlns:a16="http://schemas.microsoft.com/office/drawing/2014/main" id="{05DB9BEC-6A6E-4BBB-8C35-F67C3D9331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62315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043626-65A8-4A93-99A2-14F1F102C7F4}"/>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3DF-46A4-4B41-9ECB-016ADC099FE3}"/>
              </a:ext>
            </a:extLst>
          </p:cNvPr>
          <p:cNvSpPr>
            <a:spLocks noGrp="1"/>
          </p:cNvSpPr>
          <p:nvPr>
            <p:ph type="title"/>
          </p:nvPr>
        </p:nvSpPr>
        <p:spPr>
          <a:xfrm>
            <a:off x="1614487" y="92597"/>
            <a:ext cx="5915025" cy="886973"/>
          </a:xfrm>
        </p:spPr>
        <p:txBody>
          <a:bodyPr>
            <a:normAutofit/>
          </a:bodyPr>
          <a:lstStyle/>
          <a:p>
            <a:pPr algn="ctr"/>
            <a:r>
              <a:rPr lang="en-US" sz="2800" dirty="0">
                <a:solidFill>
                  <a:schemeClr val="tx1"/>
                </a:solidFill>
              </a:rPr>
              <a:t>Operationalizing Equity: </a:t>
            </a:r>
            <a:br>
              <a:rPr lang="en-US" sz="2800" dirty="0"/>
            </a:br>
            <a:r>
              <a:rPr lang="en-US" sz="2800" dirty="0">
                <a:solidFill>
                  <a:srgbClr val="000000"/>
                </a:solidFill>
                <a:ea typeface="Times New Roman" panose="02020603050405020304" pitchFamily="18" charset="0"/>
                <a:cs typeface="Times New Roman" panose="02020603050405020304" pitchFamily="18" charset="0"/>
              </a:rPr>
              <a:t>Four Equity Questions for Policy</a:t>
            </a:r>
            <a:endParaRPr lang="en-US" sz="2800" dirty="0"/>
          </a:p>
        </p:txBody>
      </p:sp>
      <p:graphicFrame>
        <p:nvGraphicFramePr>
          <p:cNvPr id="11" name="Content Placeholder 5">
            <a:extLst>
              <a:ext uri="{FF2B5EF4-FFF2-40B4-BE49-F238E27FC236}">
                <a16:creationId xmlns:a16="http://schemas.microsoft.com/office/drawing/2014/main" id="{E6550720-A57B-4016-9C22-6416D772770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83230988"/>
              </p:ext>
            </p:extLst>
          </p:nvPr>
        </p:nvGraphicFramePr>
        <p:xfrm>
          <a:off x="896279" y="1802758"/>
          <a:ext cx="7351442" cy="368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659068-3C5E-4DC4-B507-A0148F6C75C9}"/>
              </a:ext>
            </a:extLst>
          </p:cNvPr>
          <p:cNvSpPr txBox="1"/>
          <p:nvPr/>
        </p:nvSpPr>
        <p:spPr>
          <a:xfrm>
            <a:off x="1946109" y="5624514"/>
            <a:ext cx="1495922" cy="253916"/>
          </a:xfrm>
          <a:prstGeom prst="rect">
            <a:avLst/>
          </a:prstGeom>
          <a:noFill/>
        </p:spPr>
        <p:txBody>
          <a:bodyPr wrap="none" rtlCol="0">
            <a:spAutoFit/>
          </a:bodyPr>
          <a:lstStyle/>
          <a:p>
            <a:r>
              <a:rPr lang="en-US" sz="1050" dirty="0"/>
              <a:t>The Gemini Group, LLC. </a:t>
            </a:r>
          </a:p>
        </p:txBody>
      </p:sp>
      <p:sp>
        <p:nvSpPr>
          <p:cNvPr id="4" name="Slide Number Placeholder 3">
            <a:extLst>
              <a:ext uri="{FF2B5EF4-FFF2-40B4-BE49-F238E27FC236}">
                <a16:creationId xmlns:a16="http://schemas.microsoft.com/office/drawing/2014/main" id="{23C62AD6-231B-40F4-A772-95499E0DEB47}"/>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098915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53DF-46A4-4B41-9ECB-016ADC099FE3}"/>
              </a:ext>
            </a:extLst>
          </p:cNvPr>
          <p:cNvSpPr>
            <a:spLocks noGrp="1"/>
          </p:cNvSpPr>
          <p:nvPr>
            <p:ph type="title"/>
          </p:nvPr>
        </p:nvSpPr>
        <p:spPr>
          <a:xfrm>
            <a:off x="1614487" y="115747"/>
            <a:ext cx="5915025" cy="976587"/>
          </a:xfrm>
        </p:spPr>
        <p:txBody>
          <a:bodyPr>
            <a:normAutofit/>
          </a:bodyPr>
          <a:lstStyle/>
          <a:p>
            <a:pPr algn="ctr"/>
            <a:r>
              <a:rPr lang="en-US" sz="2800" dirty="0">
                <a:solidFill>
                  <a:schemeClr val="tx1"/>
                </a:solidFill>
              </a:rPr>
              <a:t>Operationalizing Equity: </a:t>
            </a:r>
            <a:br>
              <a:rPr lang="en-US" sz="2800" dirty="0">
                <a:solidFill>
                  <a:schemeClr val="tx1"/>
                </a:solidFill>
              </a:rPr>
            </a:br>
            <a:r>
              <a:rPr lang="en-US" sz="2800" dirty="0">
                <a:solidFill>
                  <a:schemeClr val="tx1"/>
                </a:solidFill>
                <a:ea typeface="Times New Roman" panose="02020603050405020304" pitchFamily="18" charset="0"/>
                <a:cs typeface="Times New Roman" panose="02020603050405020304" pitchFamily="18" charset="0"/>
              </a:rPr>
              <a:t>Four Equity Questions for Policy</a:t>
            </a:r>
            <a:endParaRPr lang="en-US" sz="2800" dirty="0">
              <a:solidFill>
                <a:schemeClr val="tx1"/>
              </a:solidFill>
            </a:endParaRPr>
          </a:p>
        </p:txBody>
      </p:sp>
      <p:graphicFrame>
        <p:nvGraphicFramePr>
          <p:cNvPr id="11" name="Content Placeholder 5">
            <a:extLst>
              <a:ext uri="{FF2B5EF4-FFF2-40B4-BE49-F238E27FC236}">
                <a16:creationId xmlns:a16="http://schemas.microsoft.com/office/drawing/2014/main" id="{E6550720-A57B-4016-9C22-6416D772770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78888014"/>
              </p:ext>
            </p:extLst>
          </p:nvPr>
        </p:nvGraphicFramePr>
        <p:xfrm>
          <a:off x="896279" y="1802758"/>
          <a:ext cx="7351442" cy="368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659068-3C5E-4DC4-B507-A0148F6C75C9}"/>
              </a:ext>
            </a:extLst>
          </p:cNvPr>
          <p:cNvSpPr txBox="1"/>
          <p:nvPr/>
        </p:nvSpPr>
        <p:spPr>
          <a:xfrm>
            <a:off x="1946109" y="5624514"/>
            <a:ext cx="1495922" cy="253916"/>
          </a:xfrm>
          <a:prstGeom prst="rect">
            <a:avLst/>
          </a:prstGeom>
          <a:noFill/>
        </p:spPr>
        <p:txBody>
          <a:bodyPr wrap="none" rtlCol="0">
            <a:spAutoFit/>
          </a:bodyPr>
          <a:lstStyle/>
          <a:p>
            <a:r>
              <a:rPr lang="en-US" sz="1050" dirty="0"/>
              <a:t>The Gemini Group, LLC. </a:t>
            </a:r>
          </a:p>
        </p:txBody>
      </p:sp>
      <p:sp>
        <p:nvSpPr>
          <p:cNvPr id="4" name="Slide Number Placeholder 3">
            <a:extLst>
              <a:ext uri="{FF2B5EF4-FFF2-40B4-BE49-F238E27FC236}">
                <a16:creationId xmlns:a16="http://schemas.microsoft.com/office/drawing/2014/main" id="{55C68A0E-08AB-4C46-942C-DE423175F7CF}"/>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405209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Content Placeholder 5">
            <a:extLst>
              <a:ext uri="{FF2B5EF4-FFF2-40B4-BE49-F238E27FC236}">
                <a16:creationId xmlns:a16="http://schemas.microsoft.com/office/drawing/2014/main" id="{767DF789-DD72-4E59-BDAA-ECF0DD1D79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5890147"/>
              </p:ext>
            </p:extLst>
          </p:nvPr>
        </p:nvGraphicFramePr>
        <p:xfrm>
          <a:off x="231228" y="2273575"/>
          <a:ext cx="8776138" cy="4372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C989B99A-C264-4ADA-9BAB-53DD7B7382CB}"/>
              </a:ext>
            </a:extLst>
          </p:cNvPr>
          <p:cNvSpPr>
            <a:spLocks noGrp="1"/>
          </p:cNvSpPr>
          <p:nvPr>
            <p:ph type="title"/>
          </p:nvPr>
        </p:nvSpPr>
        <p:spPr>
          <a:xfrm>
            <a:off x="811033" y="348865"/>
            <a:ext cx="5176299" cy="1576446"/>
          </a:xfrm>
        </p:spPr>
        <p:txBody>
          <a:bodyPr anchor="ctr">
            <a:normAutofit/>
          </a:bodyPr>
          <a:lstStyle/>
          <a:p>
            <a:r>
              <a:rPr lang="en-US" sz="3500" dirty="0">
                <a:solidFill>
                  <a:srgbClr val="FFFFFF"/>
                </a:solidFill>
              </a:rPr>
              <a:t>Potential Next Steps: </a:t>
            </a:r>
            <a:br>
              <a:rPr lang="en-US" sz="3500" dirty="0">
                <a:solidFill>
                  <a:srgbClr val="FFFFFF"/>
                </a:solidFill>
              </a:rPr>
            </a:br>
            <a:r>
              <a:rPr lang="en-US" sz="3500" dirty="0">
                <a:solidFill>
                  <a:srgbClr val="FFFFFF"/>
                </a:solidFill>
              </a:rPr>
              <a:t>Take Action</a:t>
            </a:r>
          </a:p>
        </p:txBody>
      </p:sp>
      <p:pic>
        <p:nvPicPr>
          <p:cNvPr id="3" name="Graphic 2" descr="Old Key outline">
            <a:extLst>
              <a:ext uri="{FF2B5EF4-FFF2-40B4-BE49-F238E27FC236}">
                <a16:creationId xmlns:a16="http://schemas.microsoft.com/office/drawing/2014/main" id="{4DE799C8-B3AD-478B-B98E-DB554BA5A0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512996" y="211689"/>
            <a:ext cx="2217643" cy="1387135"/>
          </a:xfrm>
          <a:prstGeom prst="rect">
            <a:avLst/>
          </a:prstGeom>
        </p:spPr>
      </p:pic>
      <p:sp>
        <p:nvSpPr>
          <p:cNvPr id="2" name="Slide Number Placeholder 1">
            <a:extLst>
              <a:ext uri="{FF2B5EF4-FFF2-40B4-BE49-F238E27FC236}">
                <a16:creationId xmlns:a16="http://schemas.microsoft.com/office/drawing/2014/main" id="{02177A26-AEBC-45D4-BD61-93A70E2141FB}"/>
              </a:ext>
            </a:extLst>
          </p:cNvPr>
          <p:cNvSpPr>
            <a:spLocks noGrp="1"/>
          </p:cNvSpPr>
          <p:nvPr>
            <p:ph type="sldNum" sz="quarter" idx="12"/>
          </p:nvPr>
        </p:nvSpPr>
        <p:spPr>
          <a:xfrm>
            <a:off x="94594" y="6504807"/>
            <a:ext cx="587962" cy="283008"/>
          </a:xfrm>
        </p:spPr>
        <p:txBody>
          <a:bodyPr/>
          <a:lstStyle/>
          <a:p>
            <a:fld id="{C479D5F6-EDCB-402A-AC08-4943A1820E8F}" type="slidenum">
              <a:rPr lang="en-US" smtClean="0">
                <a:solidFill>
                  <a:schemeClr val="bg1">
                    <a:lumMod val="65000"/>
                  </a:schemeClr>
                </a:solidFill>
              </a:rPr>
              <a:pPr/>
              <a:t>32</a:t>
            </a:fld>
            <a:endParaRPr lang="en-US" dirty="0">
              <a:solidFill>
                <a:schemeClr val="bg1">
                  <a:lumMod val="65000"/>
                </a:schemeClr>
              </a:solidFill>
            </a:endParaRPr>
          </a:p>
        </p:txBody>
      </p:sp>
    </p:spTree>
    <p:extLst>
      <p:ext uri="{BB962C8B-B14F-4D97-AF65-F5344CB8AC3E}">
        <p14:creationId xmlns:p14="http://schemas.microsoft.com/office/powerpoint/2010/main" val="2024438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1C05-B988-461D-A489-BDA96385F809}"/>
              </a:ext>
            </a:extLst>
          </p:cNvPr>
          <p:cNvSpPr>
            <a:spLocks noGrp="1"/>
          </p:cNvSpPr>
          <p:nvPr>
            <p:ph type="title"/>
          </p:nvPr>
        </p:nvSpPr>
        <p:spPr>
          <a:xfrm>
            <a:off x="230173" y="65857"/>
            <a:ext cx="8683654" cy="756418"/>
          </a:xfrm>
        </p:spPr>
        <p:txBody>
          <a:bodyPr>
            <a:noAutofit/>
          </a:bodyPr>
          <a:lstStyle/>
          <a:p>
            <a:r>
              <a:rPr lang="en-US" sz="4000" dirty="0"/>
              <a:t>Final Comments by BIPOC parent community</a:t>
            </a:r>
          </a:p>
        </p:txBody>
      </p:sp>
      <p:sp>
        <p:nvSpPr>
          <p:cNvPr id="3" name="Content Placeholder 2">
            <a:extLst>
              <a:ext uri="{FF2B5EF4-FFF2-40B4-BE49-F238E27FC236}">
                <a16:creationId xmlns:a16="http://schemas.microsoft.com/office/drawing/2014/main" id="{E0DE5FF4-AF20-495D-BCFE-EFDD89A9A548}"/>
              </a:ext>
            </a:extLst>
          </p:cNvPr>
          <p:cNvSpPr>
            <a:spLocks noGrp="1"/>
          </p:cNvSpPr>
          <p:nvPr>
            <p:ph idx="1"/>
          </p:nvPr>
        </p:nvSpPr>
        <p:spPr>
          <a:xfrm>
            <a:off x="237275" y="1295303"/>
            <a:ext cx="8683654" cy="5314277"/>
          </a:xfrm>
        </p:spPr>
        <p:txBody>
          <a:bodyPr>
            <a:noAutofit/>
          </a:bodyPr>
          <a:lstStyle/>
          <a:p>
            <a:r>
              <a:rPr lang="en-US" sz="2800" dirty="0"/>
              <a:t>“I don’t want to be on the outside looking in…”</a:t>
            </a:r>
          </a:p>
          <a:p>
            <a:r>
              <a:rPr lang="en-US" sz="2800" dirty="0"/>
              <a:t>“We’re not at the table…”</a:t>
            </a:r>
          </a:p>
          <a:p>
            <a:r>
              <a:rPr lang="en-US" sz="2800" dirty="0"/>
              <a:t>To get the “big picture" do your work on your own time (“We shouldn’t have to train you”).</a:t>
            </a:r>
          </a:p>
          <a:p>
            <a:r>
              <a:rPr lang="en-US" sz="2800" dirty="0"/>
              <a:t>“We need authentic relationships; we can’t fight each other”.</a:t>
            </a:r>
          </a:p>
          <a:p>
            <a:r>
              <a:rPr lang="en-US" sz="2800"/>
              <a:t>“I </a:t>
            </a:r>
            <a:r>
              <a:rPr lang="en-US" sz="2800" dirty="0"/>
              <a:t>feel </a:t>
            </a:r>
            <a:r>
              <a:rPr lang="en-US" sz="2800"/>
              <a:t>it’s hopeful” </a:t>
            </a:r>
            <a:r>
              <a:rPr lang="en-US" sz="2800" dirty="0"/>
              <a:t>(re. CDE’s efforts).</a:t>
            </a:r>
          </a:p>
          <a:p>
            <a:r>
              <a:rPr lang="en-US" sz="2800" dirty="0"/>
              <a:t>“Being intentional and thought-provoking are not the same.”</a:t>
            </a:r>
          </a:p>
          <a:p>
            <a:r>
              <a:rPr lang="en-US" sz="2800" dirty="0"/>
              <a:t>“Need to have people who know what needs to be done, leading the journey”.</a:t>
            </a:r>
          </a:p>
          <a:p>
            <a:pPr marL="0" indent="0">
              <a:buNone/>
            </a:pPr>
            <a:endParaRPr lang="en-US" sz="2800" dirty="0"/>
          </a:p>
        </p:txBody>
      </p:sp>
      <p:sp>
        <p:nvSpPr>
          <p:cNvPr id="4" name="Slide Number Placeholder 3">
            <a:extLst>
              <a:ext uri="{FF2B5EF4-FFF2-40B4-BE49-F238E27FC236}">
                <a16:creationId xmlns:a16="http://schemas.microsoft.com/office/drawing/2014/main" id="{A3C70D50-D58E-4B79-8FC2-EA7D792ABCC3}"/>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138913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727F6-7564-4F5B-AB41-95EBB0DE8812}"/>
              </a:ext>
            </a:extLst>
          </p:cNvPr>
          <p:cNvSpPr>
            <a:spLocks noGrp="1"/>
          </p:cNvSpPr>
          <p:nvPr>
            <p:ph type="title" idx="4294967295"/>
          </p:nvPr>
        </p:nvSpPr>
        <p:spPr>
          <a:xfrm>
            <a:off x="723899" y="851517"/>
            <a:ext cx="3848096" cy="1461778"/>
          </a:xfrm>
        </p:spPr>
        <p:txBody>
          <a:bodyPr vert="horz" lIns="91440" tIns="45720" rIns="91440" bIns="45720" rtlCol="0" anchor="ctr">
            <a:normAutofit/>
          </a:bodyPr>
          <a:lstStyle/>
          <a:p>
            <a:r>
              <a:rPr lang="en-US" sz="4000" kern="1200" dirty="0">
                <a:solidFill>
                  <a:schemeClr val="tx1"/>
                </a:solidFill>
                <a:latin typeface="Museo Slab 500" panose="02000000000000000000" pitchFamily="50" charset="0"/>
              </a:rPr>
              <a:t>Contact Information </a:t>
            </a:r>
          </a:p>
        </p:txBody>
      </p:sp>
      <p:sp>
        <p:nvSpPr>
          <p:cNvPr id="5" name="Content Placeholder 4">
            <a:extLst>
              <a:ext uri="{FF2B5EF4-FFF2-40B4-BE49-F238E27FC236}">
                <a16:creationId xmlns:a16="http://schemas.microsoft.com/office/drawing/2014/main" id="{E35A4B29-2FDC-4146-98A0-B57C0921E0DA}"/>
              </a:ext>
            </a:extLst>
          </p:cNvPr>
          <p:cNvSpPr>
            <a:spLocks noGrp="1"/>
          </p:cNvSpPr>
          <p:nvPr>
            <p:ph sz="quarter" idx="4294967295"/>
          </p:nvPr>
        </p:nvSpPr>
        <p:spPr>
          <a:xfrm>
            <a:off x="723899" y="2762685"/>
            <a:ext cx="4056445" cy="2794409"/>
          </a:xfrm>
        </p:spPr>
        <p:txBody>
          <a:bodyPr vert="horz" lIns="91440" tIns="45720" rIns="91440" bIns="45720" rtlCol="0">
            <a:normAutofit/>
          </a:bodyPr>
          <a:lstStyle/>
          <a:p>
            <a:pPr marL="0" indent="0">
              <a:buNone/>
            </a:pPr>
            <a:r>
              <a:rPr lang="en-US" sz="2100" dirty="0"/>
              <a:t>Michael Ramirez, Ed.D.</a:t>
            </a:r>
          </a:p>
          <a:p>
            <a:pPr marL="0" indent="0">
              <a:buNone/>
            </a:pPr>
            <a:r>
              <a:rPr lang="en-US" sz="2100" dirty="0"/>
              <a:t>Colorado Department of Education</a:t>
            </a:r>
          </a:p>
          <a:p>
            <a:pPr marL="0" indent="0">
              <a:buNone/>
            </a:pPr>
            <a:r>
              <a:rPr lang="en-US" sz="2100" dirty="0"/>
              <a:t>Exceptional Student Services Unit</a:t>
            </a:r>
          </a:p>
          <a:p>
            <a:pPr marL="0" indent="0">
              <a:buNone/>
            </a:pPr>
            <a:r>
              <a:rPr lang="en-US" sz="2100" dirty="0">
                <a:hlinkClick r:id="rId3"/>
              </a:rPr>
              <a:t>Ramirez_m@cde.state.co.us</a:t>
            </a:r>
            <a:endParaRPr lang="en-US" sz="2100" dirty="0"/>
          </a:p>
          <a:p>
            <a:pPr marL="0" indent="0">
              <a:buNone/>
            </a:pPr>
            <a:r>
              <a:rPr lang="en-US" sz="2100"/>
              <a:t>303-866-6991</a:t>
            </a:r>
            <a:endParaRPr lang="en-US" sz="2100" dirty="0"/>
          </a:p>
        </p:txBody>
      </p:sp>
      <p:sp>
        <p:nvSpPr>
          <p:cNvPr id="33" name="Freeform: Shape 3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descr="A picture of Dr. Ramirez shows he has brown skin, black hair combed to his right, dark brown eyes, wearing a blue shirt.  "/>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5651497" y="2316932"/>
            <a:ext cx="2413000" cy="2794409"/>
          </a:xfrm>
          <a:prstGeom prst="rect">
            <a:avLst/>
          </a:prstGeom>
        </p:spPr>
      </p:pic>
      <p:sp>
        <p:nvSpPr>
          <p:cNvPr id="4" name="Slide Number Placeholder 3">
            <a:extLst>
              <a:ext uri="{FF2B5EF4-FFF2-40B4-BE49-F238E27FC236}">
                <a16:creationId xmlns:a16="http://schemas.microsoft.com/office/drawing/2014/main" id="{4FD8E714-BCC8-45A0-84CE-F25103914BF4}"/>
              </a:ext>
            </a:extLst>
          </p:cNvPr>
          <p:cNvSpPr>
            <a:spLocks noGrp="1"/>
          </p:cNvSpPr>
          <p:nvPr>
            <p:ph type="sldNum" sz="quarter" idx="4"/>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219910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2D5C-A813-49F0-A030-A05D804A8397}"/>
              </a:ext>
            </a:extLst>
          </p:cNvPr>
          <p:cNvSpPr>
            <a:spLocks noGrp="1"/>
          </p:cNvSpPr>
          <p:nvPr>
            <p:ph type="title"/>
          </p:nvPr>
        </p:nvSpPr>
        <p:spPr>
          <a:xfrm>
            <a:off x="538480" y="203598"/>
            <a:ext cx="7094929" cy="645802"/>
          </a:xfrm>
        </p:spPr>
        <p:txBody>
          <a:bodyPr>
            <a:noAutofit/>
          </a:bodyPr>
          <a:lstStyle/>
          <a:p>
            <a:r>
              <a:rPr lang="en-US" sz="4000" b="1" dirty="0">
                <a:latin typeface="Museo Slab 500" panose="02000000000000000000" pitchFamily="50" charset="0"/>
              </a:rPr>
              <a:t>Educational Equity</a:t>
            </a:r>
          </a:p>
        </p:txBody>
      </p:sp>
      <p:sp>
        <p:nvSpPr>
          <p:cNvPr id="4" name="Text Placeholder 3">
            <a:extLst>
              <a:ext uri="{FF2B5EF4-FFF2-40B4-BE49-F238E27FC236}">
                <a16:creationId xmlns:a16="http://schemas.microsoft.com/office/drawing/2014/main" id="{699DC603-1049-49C2-9F34-691BD9A0E053}"/>
              </a:ext>
            </a:extLst>
          </p:cNvPr>
          <p:cNvSpPr>
            <a:spLocks noGrp="1"/>
          </p:cNvSpPr>
          <p:nvPr>
            <p:ph type="body" sz="half" idx="2"/>
          </p:nvPr>
        </p:nvSpPr>
        <p:spPr>
          <a:xfrm>
            <a:off x="4473283" y="849400"/>
            <a:ext cx="4558957" cy="5571720"/>
          </a:xfrm>
          <a:solidFill>
            <a:schemeClr val="bg1"/>
          </a:solidFill>
        </p:spPr>
        <p:txBody>
          <a:bodyPr>
            <a:noAutofit/>
          </a:bodyPr>
          <a:lstStyle/>
          <a:p>
            <a:pPr>
              <a:spcBef>
                <a:spcPts val="1688"/>
              </a:spcBef>
            </a:pPr>
            <a:r>
              <a:rPr lang="en-US" sz="2800" dirty="0"/>
              <a:t>Educational equity means that every student has access to the educational resources and rigor they need at the right moment in their education across race, gender, ethnicity, language, disability, sexual orientation, family background and/ or family income.</a:t>
            </a:r>
          </a:p>
          <a:p>
            <a:pPr>
              <a:spcBef>
                <a:spcPts val="1688"/>
              </a:spcBef>
            </a:pPr>
            <a:r>
              <a:rPr lang="en-US" sz="1800" dirty="0"/>
              <a:t>The Aspen Education &amp; Society Program and the Council of Chief State School Officers (2017). </a:t>
            </a:r>
            <a:r>
              <a:rPr lang="en-US" sz="1800" i="1" dirty="0"/>
              <a:t>Leading for Equity: Opportunities for State Education Chiefs</a:t>
            </a:r>
            <a:r>
              <a:rPr lang="en-US" sz="1800" dirty="0"/>
              <a:t>. Washington, D.C.</a:t>
            </a:r>
            <a:endParaRPr lang="en-US" sz="1800" b="1" dirty="0">
              <a:solidFill>
                <a:srgbClr val="000000"/>
              </a:solidFill>
            </a:endParaRPr>
          </a:p>
        </p:txBody>
      </p:sp>
      <p:sp>
        <p:nvSpPr>
          <p:cNvPr id="3" name="Slide Number Placeholder 2">
            <a:extLst>
              <a:ext uri="{FF2B5EF4-FFF2-40B4-BE49-F238E27FC236}">
                <a16:creationId xmlns:a16="http://schemas.microsoft.com/office/drawing/2014/main" id="{A9B2C25C-79AD-498C-955B-64FE8987C7FD}"/>
              </a:ext>
            </a:extLst>
          </p:cNvPr>
          <p:cNvSpPr>
            <a:spLocks noGrp="1"/>
          </p:cNvSpPr>
          <p:nvPr>
            <p:ph type="sldNum" sz="quarter" idx="12"/>
          </p:nvPr>
        </p:nvSpPr>
        <p:spPr/>
        <p:txBody>
          <a:bodyPr/>
          <a:lstStyle/>
          <a:p>
            <a:fld id="{D1D707C2-9341-4B5D-BF53-CF1C85B0ABDD}" type="slidenum">
              <a:rPr lang="en-US" smtClean="0">
                <a:solidFill>
                  <a:schemeClr val="bg1">
                    <a:lumMod val="65000"/>
                  </a:schemeClr>
                </a:solidFill>
              </a:rPr>
              <a:t>4</a:t>
            </a:fld>
            <a:endParaRPr lang="en-US" dirty="0">
              <a:solidFill>
                <a:schemeClr val="bg1">
                  <a:lumMod val="65000"/>
                </a:schemeClr>
              </a:solidFill>
            </a:endParaRPr>
          </a:p>
        </p:txBody>
      </p:sp>
      <p:pic>
        <p:nvPicPr>
          <p:cNvPr id="6" name="Picture Placeholder 5" descr="Image of a family of three (mother and her two children)">
            <a:extLst>
              <a:ext uri="{FF2B5EF4-FFF2-40B4-BE49-F238E27FC236}">
                <a16:creationId xmlns:a16="http://schemas.microsoft.com/office/drawing/2014/main" id="{E54E659E-1B63-4FB2-9C0D-BB24EAFE81E2}"/>
              </a:ext>
              <a:ext uri="{C183D7F6-B498-43B3-948B-1728B52AA6E4}">
                <adec:decorative xmlns:adec="http://schemas.microsoft.com/office/drawing/2017/decorative" val="0"/>
              </a:ext>
            </a:extLst>
          </p:cNvPr>
          <p:cNvPicPr>
            <a:picLocks noGrp="1" noChangeAspect="1"/>
          </p:cNvPicPr>
          <p:nvPr>
            <p:ph type="pic" idx="1"/>
          </p:nvPr>
        </p:nvPicPr>
        <p:blipFill rotWithShape="1">
          <a:blip r:embed="rId4">
            <a:alphaModFix/>
            <a:extLst>
              <a:ext uri="{28A0092B-C50C-407E-A947-70E740481C1C}">
                <a14:useLocalDpi xmlns:a14="http://schemas.microsoft.com/office/drawing/2010/main" val="0"/>
              </a:ext>
            </a:extLst>
          </a:blip>
          <a:srcRect l="4003" r="4003"/>
          <a:stretch/>
        </p:blipFill>
        <p:spPr>
          <a:xfrm>
            <a:off x="1143002" y="1506796"/>
            <a:ext cx="3278402" cy="1826394"/>
          </a:xfrm>
          <a:custGeom>
            <a:avLst/>
            <a:gdLst>
              <a:gd name="connsiteX0" fmla="*/ 0 w 4443799"/>
              <a:gd name="connsiteY0" fmla="*/ 0 h 3776782"/>
              <a:gd name="connsiteX1" fmla="*/ 4164578 w 4443799"/>
              <a:gd name="connsiteY1" fmla="*/ 0 h 3776782"/>
              <a:gd name="connsiteX2" fmla="*/ 4238884 w 4443799"/>
              <a:gd name="connsiteY2" fmla="*/ 154250 h 3776782"/>
              <a:gd name="connsiteX3" fmla="*/ 4443799 w 4443799"/>
              <a:gd name="connsiteY3" fmla="*/ 1169228 h 3776782"/>
              <a:gd name="connsiteX4" fmla="*/ 1836244 w 4443799"/>
              <a:gd name="connsiteY4" fmla="*/ 3776782 h 3776782"/>
              <a:gd name="connsiteX5" fmla="*/ 177598 w 4443799"/>
              <a:gd name="connsiteY5" fmla="*/ 3181344 h 3776782"/>
              <a:gd name="connsiteX6" fmla="*/ 0 w 4443799"/>
              <a:gd name="connsiteY6" fmla="*/ 3019932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8" name="Picture 7" descr="Image of a student">
            <a:extLst>
              <a:ext uri="{FF2B5EF4-FFF2-40B4-BE49-F238E27FC236}">
                <a16:creationId xmlns:a16="http://schemas.microsoft.com/office/drawing/2014/main" id="{7AF5E166-1706-4944-BC2F-3F0B1E515ACA}"/>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33502" b="3"/>
          <a:stretch/>
        </p:blipFill>
        <p:spPr>
          <a:xfrm>
            <a:off x="2555936" y="2896795"/>
            <a:ext cx="1865468" cy="1865468"/>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descr="Image of four students working on a class project together.">
            <a:extLst>
              <a:ext uri="{FF2B5EF4-FFF2-40B4-BE49-F238E27FC236}">
                <a16:creationId xmlns:a16="http://schemas.microsoft.com/office/drawing/2014/main" id="{CC31F4A6-87A1-4B82-96D0-8C1634A23FB4}"/>
              </a:ext>
            </a:extLst>
          </p:cNvPr>
          <p:cNvPicPr>
            <a:picLocks noChangeAspect="1"/>
          </p:cNvPicPr>
          <p:nvPr/>
        </p:nvPicPr>
        <p:blipFill rotWithShape="1">
          <a:blip r:embed="rId6" cstate="print">
            <a:alphaModFix/>
            <a:extLst>
              <a:ext uri="{28A0092B-C50C-407E-A947-70E740481C1C}">
                <a14:useLocalDpi xmlns:a14="http://schemas.microsoft.com/office/drawing/2010/main" val="0"/>
              </a:ext>
            </a:extLst>
          </a:blip>
          <a:srcRect l="7777" r="15834" b="-3"/>
          <a:stretch/>
        </p:blipFill>
        <p:spPr>
          <a:xfrm>
            <a:off x="1143012" y="3703654"/>
            <a:ext cx="1935319" cy="1659491"/>
          </a:xfrm>
          <a:custGeom>
            <a:avLst/>
            <a:gdLst>
              <a:gd name="connsiteX0" fmla="*/ 1539166 w 3440586"/>
              <a:gd name="connsiteY0" fmla="*/ 0 h 2950205"/>
              <a:gd name="connsiteX1" fmla="*/ 3440586 w 3440586"/>
              <a:gd name="connsiteY1" fmla="*/ 1901419 h 2950205"/>
              <a:gd name="connsiteX2" fmla="*/ 3211095 w 3440586"/>
              <a:gd name="connsiteY2" fmla="*/ 2807749 h 2950205"/>
              <a:gd name="connsiteX3" fmla="*/ 3124550 w 3440586"/>
              <a:gd name="connsiteY3" fmla="*/ 2950205 h 2950205"/>
              <a:gd name="connsiteX4" fmla="*/ 0 w 3440586"/>
              <a:gd name="connsiteY4" fmla="*/ 2950205 h 2950205"/>
              <a:gd name="connsiteX5" fmla="*/ 0 w 3440586"/>
              <a:gd name="connsiteY5" fmla="*/ 788141 h 2950205"/>
              <a:gd name="connsiteX6" fmla="*/ 71938 w 3440586"/>
              <a:gd name="connsiteY6" fmla="*/ 691940 h 2950205"/>
              <a:gd name="connsiteX7" fmla="*/ 1539166 w 3440586"/>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spTree>
    <p:custDataLst>
      <p:tags r:id="rId1"/>
    </p:custDataLst>
    <p:extLst>
      <p:ext uri="{BB962C8B-B14F-4D97-AF65-F5344CB8AC3E}">
        <p14:creationId xmlns:p14="http://schemas.microsoft.com/office/powerpoint/2010/main" val="86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98AC92-7F8B-41E8-BC93-ED6C562BFD45}"/>
              </a:ext>
            </a:extLst>
          </p:cNvPr>
          <p:cNvSpPr txBox="1">
            <a:spLocks noGrp="1"/>
          </p:cNvSpPr>
          <p:nvPr>
            <p:ph type="title" idx="4294967295"/>
          </p:nvPr>
        </p:nvSpPr>
        <p:spPr>
          <a:xfrm>
            <a:off x="1229360" y="159871"/>
            <a:ext cx="6008554" cy="745629"/>
          </a:xfrm>
          <a:prstGeom prst="rect">
            <a:avLst/>
          </a:prstGeom>
          <a:noFill/>
          <a:ln>
            <a:noFill/>
            <a:prstDash/>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j-ea"/>
                <a:cs typeface="+mj-cs"/>
              </a:rPr>
              <a:t>Path to Equity, Diversity and Inclusion</a:t>
            </a:r>
          </a:p>
        </p:txBody>
      </p:sp>
      <p:grpSp>
        <p:nvGrpSpPr>
          <p:cNvPr id="30" name="Group 29" descr="EDI path organizer. Step one is to Personalize or Consider Your Diversity. Step two is Implicit Bias or to Check Assumptions. Step three is Data Review or to Ask About EDI. Step Four is Application or to Take Action. Step four then cycles back into step one.">
            <a:extLst>
              <a:ext uri="{FF2B5EF4-FFF2-40B4-BE49-F238E27FC236}">
                <a16:creationId xmlns:a16="http://schemas.microsoft.com/office/drawing/2014/main" id="{87B45C6F-BEA4-4C31-B3E0-81228BD2500D}"/>
              </a:ext>
              <a:ext uri="{C183D7F6-B498-43B3-948B-1728B52AA6E4}">
                <adec:decorative xmlns:adec="http://schemas.microsoft.com/office/drawing/2017/decorative" val="0"/>
              </a:ext>
            </a:extLst>
          </p:cNvPr>
          <p:cNvGrpSpPr/>
          <p:nvPr/>
        </p:nvGrpSpPr>
        <p:grpSpPr>
          <a:xfrm>
            <a:off x="152400" y="1252348"/>
            <a:ext cx="6187440" cy="4521200"/>
            <a:chOff x="1320751" y="1478178"/>
            <a:chExt cx="6337209" cy="4143375"/>
          </a:xfrm>
        </p:grpSpPr>
        <p:grpSp>
          <p:nvGrpSpPr>
            <p:cNvPr id="29" name="Group 28">
              <a:extLst>
                <a:ext uri="{FF2B5EF4-FFF2-40B4-BE49-F238E27FC236}">
                  <a16:creationId xmlns:a16="http://schemas.microsoft.com/office/drawing/2014/main" id="{0D469288-D2A3-48E9-A2A8-79EC4721276A}"/>
                </a:ext>
              </a:extLst>
            </p:cNvPr>
            <p:cNvGrpSpPr/>
            <p:nvPr/>
          </p:nvGrpSpPr>
          <p:grpSpPr>
            <a:xfrm>
              <a:off x="1320751" y="1569651"/>
              <a:ext cx="6337209" cy="3899672"/>
              <a:chOff x="1320751" y="1503592"/>
              <a:chExt cx="6337209" cy="3899672"/>
            </a:xfrm>
          </p:grpSpPr>
          <p:sp>
            <p:nvSpPr>
              <p:cNvPr id="21" name="Rectangle: Rounded Corners 20">
                <a:extLst>
                  <a:ext uri="{FF2B5EF4-FFF2-40B4-BE49-F238E27FC236}">
                    <a16:creationId xmlns:a16="http://schemas.microsoft.com/office/drawing/2014/main" id="{7A691C87-A825-40C1-B601-C0E87075867C}"/>
                  </a:ext>
                </a:extLst>
              </p:cNvPr>
              <p:cNvSpPr/>
              <p:nvPr/>
            </p:nvSpPr>
            <p:spPr>
              <a:xfrm>
                <a:off x="1320751" y="1503592"/>
                <a:ext cx="2304542" cy="1460800"/>
              </a:xfrm>
              <a:prstGeom prst="roundRect">
                <a:avLst>
                  <a:gd name="adj" fmla="val 10147"/>
                </a:avLst>
              </a:prstGeom>
              <a:solidFill>
                <a:schemeClr val="bg1"/>
              </a:solid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rPr>
                  <a:t>Take</a:t>
                </a:r>
              </a:p>
              <a:p>
                <a:r>
                  <a:rPr lang="en-US" sz="2400" dirty="0">
                    <a:solidFill>
                      <a:schemeClr val="tx1"/>
                    </a:solidFill>
                  </a:rPr>
                  <a:t>Action</a:t>
                </a:r>
              </a:p>
            </p:txBody>
          </p:sp>
          <p:sp>
            <p:nvSpPr>
              <p:cNvPr id="24" name="Rectangle: Rounded Corners 23">
                <a:extLst>
                  <a:ext uri="{FF2B5EF4-FFF2-40B4-BE49-F238E27FC236}">
                    <a16:creationId xmlns:a16="http://schemas.microsoft.com/office/drawing/2014/main" id="{92D92BF3-85F6-4F27-862E-3F6795367967}"/>
                  </a:ext>
                </a:extLst>
              </p:cNvPr>
              <p:cNvSpPr/>
              <p:nvPr/>
            </p:nvSpPr>
            <p:spPr>
              <a:xfrm>
                <a:off x="5353418" y="1503592"/>
                <a:ext cx="2304542" cy="1460800"/>
              </a:xfrm>
              <a:prstGeom prst="roundRect">
                <a:avLst>
                  <a:gd name="adj" fmla="val 10147"/>
                </a:avLst>
              </a:prstGeom>
              <a:solidFill>
                <a:schemeClr val="bg1"/>
              </a:solidFill>
              <a:ln w="28575">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400" dirty="0">
                    <a:solidFill>
                      <a:schemeClr val="tx1"/>
                    </a:solidFill>
                  </a:rPr>
                  <a:t>Consider Your</a:t>
                </a:r>
              </a:p>
              <a:p>
                <a:pPr algn="r"/>
                <a:r>
                  <a:rPr lang="en-US" sz="2400" dirty="0">
                    <a:solidFill>
                      <a:schemeClr val="tx1"/>
                    </a:solidFill>
                  </a:rPr>
                  <a:t>Diversity</a:t>
                </a:r>
              </a:p>
            </p:txBody>
          </p:sp>
          <p:sp>
            <p:nvSpPr>
              <p:cNvPr id="26" name="Rectangle: Rounded Corners 25">
                <a:extLst>
                  <a:ext uri="{FF2B5EF4-FFF2-40B4-BE49-F238E27FC236}">
                    <a16:creationId xmlns:a16="http://schemas.microsoft.com/office/drawing/2014/main" id="{5E51E8E7-0FA5-44F0-9384-83A5DF5D0AD0}"/>
                  </a:ext>
                </a:extLst>
              </p:cNvPr>
              <p:cNvSpPr/>
              <p:nvPr/>
            </p:nvSpPr>
            <p:spPr>
              <a:xfrm>
                <a:off x="5353418" y="3942464"/>
                <a:ext cx="2304542" cy="1460800"/>
              </a:xfrm>
              <a:prstGeom prst="roundRect">
                <a:avLst>
                  <a:gd name="adj" fmla="val 10147"/>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400" dirty="0">
                    <a:solidFill>
                      <a:schemeClr val="tx1"/>
                    </a:solidFill>
                  </a:rPr>
                  <a:t>Check Assumptions</a:t>
                </a:r>
              </a:p>
            </p:txBody>
          </p:sp>
          <p:sp>
            <p:nvSpPr>
              <p:cNvPr id="28" name="Rectangle: Rounded Corners 27">
                <a:extLst>
                  <a:ext uri="{FF2B5EF4-FFF2-40B4-BE49-F238E27FC236}">
                    <a16:creationId xmlns:a16="http://schemas.microsoft.com/office/drawing/2014/main" id="{D487DF4A-6691-40E7-B86B-6133BE57080E}"/>
                  </a:ext>
                </a:extLst>
              </p:cNvPr>
              <p:cNvSpPr/>
              <p:nvPr/>
            </p:nvSpPr>
            <p:spPr>
              <a:xfrm>
                <a:off x="1320751" y="3942464"/>
                <a:ext cx="2304542" cy="1460800"/>
              </a:xfrm>
              <a:prstGeom prst="roundRect">
                <a:avLst>
                  <a:gd name="adj" fmla="val 10147"/>
                </a:avLst>
              </a:prstGeom>
              <a:solidFill>
                <a:schemeClr val="bg1"/>
              </a:solidFill>
              <a:ln w="285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400" dirty="0">
                    <a:solidFill>
                      <a:schemeClr val="tx1"/>
                    </a:solidFill>
                  </a:rPr>
                  <a:t>Ask</a:t>
                </a:r>
              </a:p>
              <a:p>
                <a:r>
                  <a:rPr lang="en-US" sz="2400" dirty="0">
                    <a:solidFill>
                      <a:schemeClr val="tx1"/>
                    </a:solidFill>
                  </a:rPr>
                  <a:t>About EDI</a:t>
                </a:r>
              </a:p>
            </p:txBody>
          </p:sp>
        </p:grpSp>
        <p:pic>
          <p:nvPicPr>
            <p:cNvPr id="5" name="Picture 4" descr="Diagram&#10;&#10;Description automatically generated">
              <a:extLst>
                <a:ext uri="{FF2B5EF4-FFF2-40B4-BE49-F238E27FC236}">
                  <a16:creationId xmlns:a16="http://schemas.microsoft.com/office/drawing/2014/main" id="{B0F32FB0-E6E0-4CA8-8D24-7070355A0E4C}"/>
                </a:ext>
              </a:extLst>
            </p:cNvPr>
            <p:cNvPicPr>
              <a:picLocks noChangeAspect="1"/>
            </p:cNvPicPr>
            <p:nvPr/>
          </p:nvPicPr>
          <p:blipFill rotWithShape="1">
            <a:blip r:embed="rId4">
              <a:extLst>
                <a:ext uri="{28A0092B-C50C-407E-A947-70E740481C1C}">
                  <a14:useLocalDpi xmlns:a14="http://schemas.microsoft.com/office/drawing/2010/main" val="0"/>
                </a:ext>
              </a:extLst>
            </a:blip>
            <a:srcRect l="17438" t="7222" r="17992" b="6658"/>
            <a:stretch/>
          </p:blipFill>
          <p:spPr>
            <a:xfrm>
              <a:off x="2423779" y="1478178"/>
              <a:ext cx="4175088" cy="4143375"/>
            </a:xfrm>
            <a:prstGeom prst="ellipse">
              <a:avLst/>
            </a:prstGeom>
          </p:spPr>
        </p:pic>
      </p:grpSp>
      <p:sp>
        <p:nvSpPr>
          <p:cNvPr id="12" name="TextBox 11">
            <a:extLst>
              <a:ext uri="{FF2B5EF4-FFF2-40B4-BE49-F238E27FC236}">
                <a16:creationId xmlns:a16="http://schemas.microsoft.com/office/drawing/2014/main" id="{4BB28D36-38AC-4033-B638-41376895D86E}"/>
              </a:ext>
            </a:extLst>
          </p:cNvPr>
          <p:cNvSpPr txBox="1"/>
          <p:nvPr/>
        </p:nvSpPr>
        <p:spPr>
          <a:xfrm>
            <a:off x="6808807" y="1352162"/>
            <a:ext cx="1711334" cy="1200329"/>
          </a:xfrm>
          <a:prstGeom prst="rect">
            <a:avLst/>
          </a:prstGeom>
          <a:noFill/>
        </p:spPr>
        <p:txBody>
          <a:bodyPr wrap="square" rtlCol="0">
            <a:spAutoFit/>
          </a:bodyPr>
          <a:lstStyle/>
          <a:p>
            <a:pPr algn="ctr"/>
            <a:r>
              <a:rPr lang="en-US" sz="2400" dirty="0"/>
              <a:t>A</a:t>
            </a:r>
          </a:p>
          <a:p>
            <a:pPr algn="ctr"/>
            <a:r>
              <a:rPr lang="en-US" sz="2400" dirty="0"/>
              <a:t> lifelong</a:t>
            </a:r>
          </a:p>
          <a:p>
            <a:pPr algn="ctr"/>
            <a:r>
              <a:rPr lang="en-US" sz="2400" dirty="0"/>
              <a:t> process</a:t>
            </a:r>
          </a:p>
        </p:txBody>
      </p:sp>
      <p:sp>
        <p:nvSpPr>
          <p:cNvPr id="10" name="TextBox 9">
            <a:extLst>
              <a:ext uri="{FF2B5EF4-FFF2-40B4-BE49-F238E27FC236}">
                <a16:creationId xmlns:a16="http://schemas.microsoft.com/office/drawing/2014/main" id="{50EA0F7C-7476-46FB-92D6-0BC48273CA17}"/>
              </a:ext>
              <a:ext uri="{C183D7F6-B498-43B3-948B-1728B52AA6E4}">
                <adec:decorative xmlns:adec="http://schemas.microsoft.com/office/drawing/2017/decorative" val="0"/>
              </a:ext>
            </a:extLst>
          </p:cNvPr>
          <p:cNvSpPr txBox="1"/>
          <p:nvPr/>
        </p:nvSpPr>
        <p:spPr>
          <a:xfrm>
            <a:off x="6524034" y="3847315"/>
            <a:ext cx="2280880" cy="1926233"/>
          </a:xfrm>
          <a:prstGeom prst="rect">
            <a:avLst/>
          </a:prstGeom>
          <a:noFill/>
        </p:spPr>
        <p:txBody>
          <a:bodyPr wrap="square" rtlCol="0">
            <a:spAutoFit/>
          </a:bodyPr>
          <a:lstStyle/>
          <a:p>
            <a:pPr>
              <a:lnSpc>
                <a:spcPct val="107000"/>
              </a:lnSpc>
              <a:spcAft>
                <a:spcPts val="450"/>
              </a:spcAft>
            </a:pPr>
            <a:r>
              <a:rPr lang="en-US" sz="1400" dirty="0">
                <a:latin typeface="Calibri" panose="020F0502020204030204" pitchFamily="34" charset="0"/>
                <a:ea typeface="Calibri" panose="020F0502020204030204" pitchFamily="34" charset="0"/>
                <a:cs typeface="Times New Roman" panose="02020603050405020304" pitchFamily="18" charset="0"/>
              </a:rPr>
              <a:t>Adapted from: The Non- Profit Association of Oregon (2019), </a:t>
            </a:r>
            <a:r>
              <a:rPr lang="en-US" sz="1400" i="1" dirty="0">
                <a:latin typeface="Calibri" panose="020F0502020204030204" pitchFamily="34" charset="0"/>
                <a:ea typeface="Calibri" panose="020F0502020204030204" pitchFamily="34" charset="0"/>
                <a:cs typeface="Times New Roman" panose="02020603050405020304" pitchFamily="18" charset="0"/>
              </a:rPr>
              <a:t>NAO Equity and Inclusion Lens Guide</a:t>
            </a:r>
            <a:r>
              <a:rPr lang="en-US" sz="1400" dirty="0">
                <a:latin typeface="Calibri" panose="020F0502020204030204" pitchFamily="34" charset="0"/>
                <a:ea typeface="Calibri" panose="020F0502020204030204" pitchFamily="34" charset="0"/>
                <a:cs typeface="Times New Roman" panose="02020603050405020304" pitchFamily="18" charset="0"/>
              </a:rPr>
              <a:t>,  Retrieved from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https://nonprofitoregon.org/sites/default/files/NAO-Equity-Lens-Guide-2019.pdf</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9770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53034-0EA4-4B0B-BD03-CBBE4DD8D709}"/>
              </a:ext>
            </a:extLst>
          </p:cNvPr>
          <p:cNvSpPr txBox="1">
            <a:spLocks noGrp="1"/>
          </p:cNvSpPr>
          <p:nvPr>
            <p:ph type="title" idx="4294967295"/>
          </p:nvPr>
        </p:nvSpPr>
        <p:spPr>
          <a:xfrm>
            <a:off x="475728" y="0"/>
            <a:ext cx="7448706"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Context for Equity, Diversity </a:t>
            </a:r>
            <a:br>
              <a:rPr kumimoji="0" lang="en-US" sz="40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br>
            <a:r>
              <a:rPr kumimoji="0" lang="en-US" sz="40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and Inclusion</a:t>
            </a:r>
          </a:p>
        </p:txBody>
      </p:sp>
      <p:sp>
        <p:nvSpPr>
          <p:cNvPr id="3" name="Content Placeholder 2">
            <a:extLst>
              <a:ext uri="{FF2B5EF4-FFF2-40B4-BE49-F238E27FC236}">
                <a16:creationId xmlns:a16="http://schemas.microsoft.com/office/drawing/2014/main" id="{98B54DAE-2194-4619-B143-70F87D550D49}"/>
              </a:ext>
            </a:extLst>
          </p:cNvPr>
          <p:cNvSpPr>
            <a:spLocks noGrp="1"/>
          </p:cNvSpPr>
          <p:nvPr>
            <p:ph idx="1"/>
          </p:nvPr>
        </p:nvSpPr>
        <p:spPr>
          <a:xfrm>
            <a:off x="628650" y="1825625"/>
            <a:ext cx="7886700" cy="4351338"/>
          </a:xfrm>
        </p:spPr>
        <p:txBody>
          <a:bodyPr>
            <a:normAutofit/>
          </a:bodyPr>
          <a:lstStyle/>
          <a:p>
            <a:pPr marL="0" marR="0" lvl="0" indent="0">
              <a:lnSpc>
                <a:spcPct val="90000"/>
              </a:lnSpc>
              <a:spcBef>
                <a:spcPts val="0"/>
              </a:spcBef>
              <a:spcAft>
                <a:spcPts val="0"/>
              </a:spcAft>
              <a:buNone/>
            </a:pPr>
            <a:r>
              <a:rPr lang="en-US" sz="2000" dirty="0">
                <a:effectLst/>
                <a:latin typeface="+mn-lt"/>
                <a:ea typeface="Calibri" panose="020F0502020204030204" pitchFamily="34" charset="0"/>
                <a:cs typeface="Times New Roman" panose="02020603050405020304" pitchFamily="18" charset="0"/>
              </a:rPr>
              <a:t>CDE Collaboration</a:t>
            </a:r>
          </a:p>
          <a:p>
            <a:pPr marL="228600" marR="0">
              <a:lnSpc>
                <a:spcPct val="90000"/>
              </a:lnSpc>
              <a:spcBef>
                <a:spcPts val="0"/>
              </a:spcBef>
              <a:spcAft>
                <a:spcPts val="0"/>
              </a:spcAft>
              <a:tabLst>
                <a:tab pos="2286000" algn="l"/>
                <a:tab pos="3657600" algn="l"/>
              </a:tabLst>
            </a:pPr>
            <a:r>
              <a:rPr lang="en-US" sz="2000" dirty="0">
                <a:effectLst/>
                <a:latin typeface="+mn-lt"/>
                <a:ea typeface="Calibri" panose="020F0502020204030204" pitchFamily="34" charset="0"/>
                <a:cs typeface="Times New Roman" panose="02020603050405020304" pitchFamily="18" charset="0"/>
              </a:rPr>
              <a:t>In collaboration with members of the ESSU and partnering units, identify strategies to create and support equitable educational systems for historically and currently underserved students with exceptionalities.  </a:t>
            </a:r>
          </a:p>
          <a:p>
            <a:pPr marL="228600" marR="0">
              <a:lnSpc>
                <a:spcPct val="90000"/>
              </a:lnSpc>
              <a:spcBef>
                <a:spcPts val="0"/>
              </a:spcBef>
              <a:spcAft>
                <a:spcPts val="0"/>
              </a:spcAft>
              <a:tabLst>
                <a:tab pos="2286000" algn="l"/>
                <a:tab pos="3657600" algn="l"/>
              </a:tabLst>
            </a:pPr>
            <a:endParaRPr lang="en-US" sz="2000" dirty="0">
              <a:effectLst/>
              <a:latin typeface="+mn-lt"/>
              <a:ea typeface="Calibri" panose="020F0502020204030204" pitchFamily="34" charset="0"/>
              <a:cs typeface="Times New Roman" panose="02020603050405020304" pitchFamily="18" charset="0"/>
            </a:endParaRPr>
          </a:p>
          <a:p>
            <a:pPr marL="0" marR="0" lvl="0" indent="0">
              <a:lnSpc>
                <a:spcPct val="90000"/>
              </a:lnSpc>
              <a:spcBef>
                <a:spcPts val="0"/>
              </a:spcBef>
              <a:spcAft>
                <a:spcPts val="0"/>
              </a:spcAft>
              <a:buNone/>
            </a:pPr>
            <a:r>
              <a:rPr lang="en-US" sz="2000" dirty="0">
                <a:effectLst/>
                <a:latin typeface="+mn-lt"/>
                <a:ea typeface="Calibri" panose="020F0502020204030204" pitchFamily="34" charset="0"/>
                <a:cs typeface="Times New Roman" panose="02020603050405020304" pitchFamily="18" charset="0"/>
              </a:rPr>
              <a:t>Competency Building</a:t>
            </a:r>
          </a:p>
          <a:p>
            <a:pPr marL="228600" marR="0">
              <a:lnSpc>
                <a:spcPct val="90000"/>
              </a:lnSpc>
              <a:spcBef>
                <a:spcPts val="0"/>
              </a:spcBef>
              <a:spcAft>
                <a:spcPts val="0"/>
              </a:spcAft>
              <a:tabLst>
                <a:tab pos="2286000" algn="l"/>
                <a:tab pos="3657600" algn="l"/>
              </a:tabLst>
            </a:pPr>
            <a:r>
              <a:rPr lang="en-US" sz="2000" dirty="0">
                <a:effectLst/>
                <a:latin typeface="+mn-lt"/>
                <a:ea typeface="Calibri" panose="020F0502020204030204" pitchFamily="34" charset="0"/>
                <a:cs typeface="Times New Roman" panose="02020603050405020304" pitchFamily="18" charset="0"/>
              </a:rPr>
              <a:t>Build core competency and knowledge of equity in IDEA to ensure students with disabilities can access appropriately challenging curricula designed to meet their individual needs.  </a:t>
            </a:r>
          </a:p>
          <a:p>
            <a:pPr marL="0" marR="0" indent="0">
              <a:lnSpc>
                <a:spcPct val="90000"/>
              </a:lnSpc>
              <a:spcBef>
                <a:spcPts val="0"/>
              </a:spcBef>
              <a:spcAft>
                <a:spcPts val="0"/>
              </a:spcAft>
              <a:buNone/>
              <a:tabLst>
                <a:tab pos="2286000" algn="l"/>
                <a:tab pos="3657600" algn="l"/>
              </a:tabLst>
            </a:pPr>
            <a:endParaRPr lang="en-US" sz="2000" dirty="0">
              <a:effectLst/>
              <a:latin typeface="+mn-lt"/>
              <a:ea typeface="Calibri" panose="020F0502020204030204" pitchFamily="34" charset="0"/>
              <a:cs typeface="Times New Roman" panose="02020603050405020304" pitchFamily="18" charset="0"/>
            </a:endParaRPr>
          </a:p>
          <a:p>
            <a:pPr marL="0" marR="0" lvl="0" indent="0">
              <a:lnSpc>
                <a:spcPct val="90000"/>
              </a:lnSpc>
              <a:spcBef>
                <a:spcPts val="0"/>
              </a:spcBef>
              <a:spcAft>
                <a:spcPts val="0"/>
              </a:spcAft>
              <a:buNone/>
              <a:tabLst>
                <a:tab pos="2286000" algn="l"/>
                <a:tab pos="3657600" algn="l"/>
              </a:tabLst>
            </a:pPr>
            <a:r>
              <a:rPr lang="en-US" sz="2000" dirty="0">
                <a:effectLst/>
                <a:latin typeface="+mn-lt"/>
                <a:ea typeface="Calibri" panose="020F0502020204030204" pitchFamily="34" charset="0"/>
                <a:cs typeface="Times New Roman" panose="02020603050405020304" pitchFamily="18" charset="0"/>
              </a:rPr>
              <a:t>External Collaborative Partnerships</a:t>
            </a:r>
          </a:p>
          <a:p>
            <a:pPr marL="228600" marR="0">
              <a:lnSpc>
                <a:spcPct val="90000"/>
              </a:lnSpc>
              <a:spcBef>
                <a:spcPts val="0"/>
              </a:spcBef>
              <a:spcAft>
                <a:spcPts val="0"/>
              </a:spcAft>
              <a:tabLst>
                <a:tab pos="2286000" algn="l"/>
                <a:tab pos="3657600" algn="l"/>
              </a:tabLst>
            </a:pPr>
            <a:r>
              <a:rPr lang="en-US" sz="2000" dirty="0">
                <a:effectLst/>
                <a:latin typeface="+mn-lt"/>
                <a:ea typeface="Calibri" panose="020F0502020204030204" pitchFamily="34" charset="0"/>
                <a:cs typeface="Times New Roman" panose="02020603050405020304" pitchFamily="18" charset="0"/>
              </a:rPr>
              <a:t>Develop strategic partnerships with families from historically marginalized groups, IHEs, and Directors of Special Education to increase access to rigorous curricula and instruction of students with disabilities.    </a:t>
            </a:r>
          </a:p>
          <a:p>
            <a:pPr>
              <a:lnSpc>
                <a:spcPct val="90000"/>
              </a:lnSpc>
            </a:pPr>
            <a:endParaRPr lang="en-US" sz="2000" dirty="0"/>
          </a:p>
        </p:txBody>
      </p:sp>
      <p:sp>
        <p:nvSpPr>
          <p:cNvPr id="6" name="Slide Number Placeholder 5">
            <a:extLst>
              <a:ext uri="{FF2B5EF4-FFF2-40B4-BE49-F238E27FC236}">
                <a16:creationId xmlns:a16="http://schemas.microsoft.com/office/drawing/2014/main" id="{A6E0A1D8-FB20-49BD-A0DB-9056C1EB1CCC}"/>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99446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4A3A24-77C5-4320-B82F-D82ED3CB3E64}"/>
              </a:ext>
            </a:extLst>
          </p:cNvPr>
          <p:cNvSpPr>
            <a:spLocks noGrp="1"/>
          </p:cNvSpPr>
          <p:nvPr>
            <p:ph type="sldNum" sz="quarter" idx="4"/>
          </p:nvPr>
        </p:nvSpPr>
        <p:spPr/>
        <p:txBody>
          <a:bodyPr/>
          <a:lstStyle/>
          <a:p>
            <a:fld id="{67726FA2-3EC9-4717-AD62-D8C823692DD3}" type="slidenum">
              <a:rPr lang="en-US" smtClean="0"/>
              <a:pPr/>
              <a:t>7</a:t>
            </a:fld>
            <a:endParaRPr lang="en-US" dirty="0"/>
          </a:p>
        </p:txBody>
      </p:sp>
      <p:sp>
        <p:nvSpPr>
          <p:cNvPr id="16387" name="Text Box 3"/>
          <p:cNvSpPr txBox="1">
            <a:spLocks noGrp="1" noChangeArrowheads="1"/>
          </p:cNvSpPr>
          <p:nvPr>
            <p:ph type="title" idx="4294967295"/>
          </p:nvPr>
        </p:nvSpPr>
        <p:spPr bwMode="auto">
          <a:xfrm>
            <a:off x="985600" y="176288"/>
            <a:ext cx="7172797" cy="36933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t>Logic Model for Equity in the Exceptional Student Services</a:t>
            </a:r>
            <a:endParaRPr kumimoji="0" lang="en-US" altLang="en-US" sz="1800" b="1" i="0" u="none" strike="noStrike" kern="1200" cap="none" spc="0" normalizeH="0" baseline="0" noProof="0" dirty="0">
              <a:ln>
                <a:noFill/>
              </a:ln>
              <a:solidFill>
                <a:schemeClr val="bg1"/>
              </a:solidFill>
              <a:effectLst/>
              <a:uLnTx/>
              <a:uFillTx/>
              <a:latin typeface="Museo Slab 500" panose="02000000000000000000" pitchFamily="50" charset="0"/>
              <a:ea typeface="+mn-ea"/>
              <a:cs typeface="+mn-cs"/>
            </a:endParaRPr>
          </a:p>
        </p:txBody>
      </p:sp>
      <p:sp>
        <p:nvSpPr>
          <p:cNvPr id="16389" name="Oval 5"/>
          <p:cNvSpPr>
            <a:spLocks noChangeArrowheads="1"/>
          </p:cNvSpPr>
          <p:nvPr/>
        </p:nvSpPr>
        <p:spPr bwMode="auto">
          <a:xfrm>
            <a:off x="315598" y="603545"/>
            <a:ext cx="964474" cy="1143000"/>
          </a:xfrm>
          <a:prstGeom prst="ellipse">
            <a:avLst/>
          </a:prstGeom>
          <a:solidFill>
            <a:srgbClr val="FFFF00">
              <a:alpha val="52156"/>
            </a:srgbClr>
          </a:solidFill>
          <a:ln w="9525" algn="ctr">
            <a:solidFill>
              <a:srgbClr val="FF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dirty="0">
                <a:solidFill>
                  <a:srgbClr val="000000"/>
                </a:solidFill>
              </a:rPr>
              <a:t>All </a:t>
            </a:r>
          </a:p>
          <a:p>
            <a:pPr algn="ctr" eaLnBrk="1" hangingPunct="1"/>
            <a:r>
              <a:rPr lang="en-US" altLang="en-US" sz="1200" b="1" dirty="0">
                <a:solidFill>
                  <a:srgbClr val="000000"/>
                </a:solidFill>
              </a:rPr>
              <a:t>Means </a:t>
            </a:r>
          </a:p>
          <a:p>
            <a:pPr algn="ctr" eaLnBrk="1" hangingPunct="1"/>
            <a:r>
              <a:rPr lang="en-US" altLang="en-US" sz="1200" b="1" dirty="0">
                <a:solidFill>
                  <a:srgbClr val="000000"/>
                </a:solidFill>
              </a:rPr>
              <a:t>All </a:t>
            </a:r>
          </a:p>
        </p:txBody>
      </p:sp>
      <p:sp>
        <p:nvSpPr>
          <p:cNvPr id="2" name="TextBox 1">
            <a:extLst>
              <a:ext uri="{FF2B5EF4-FFF2-40B4-BE49-F238E27FC236}">
                <a16:creationId xmlns:a16="http://schemas.microsoft.com/office/drawing/2014/main" id="{B1081AB8-850B-49D6-A0A8-247A2582B312}"/>
              </a:ext>
            </a:extLst>
          </p:cNvPr>
          <p:cNvSpPr txBox="1"/>
          <p:nvPr/>
        </p:nvSpPr>
        <p:spPr>
          <a:xfrm>
            <a:off x="1460912" y="719548"/>
            <a:ext cx="7202046" cy="646331"/>
          </a:xfrm>
          <a:prstGeom prst="rect">
            <a:avLst/>
          </a:prstGeom>
          <a:solidFill>
            <a:srgbClr val="FFFF9B"/>
          </a:solidFill>
        </p:spPr>
        <p:txBody>
          <a:bodyPr wrap="square" rtlCol="0">
            <a:spAutoFit/>
          </a:bodyPr>
          <a:lstStyle/>
          <a:p>
            <a:r>
              <a:rPr lang="en-US" b="1" dirty="0">
                <a:latin typeface="Calibri" panose="020F0502020204030204" pitchFamily="34" charset="0"/>
                <a:cs typeface="Calibri" panose="020F0502020204030204" pitchFamily="34" charset="0"/>
              </a:rPr>
              <a:t>Strategic Goal</a:t>
            </a:r>
            <a:r>
              <a:rPr lang="en-US" dirty="0">
                <a:latin typeface="Calibri" panose="020F0502020204030204" pitchFamily="34" charset="0"/>
                <a:cs typeface="Calibri" panose="020F0502020204030204" pitchFamily="34" charset="0"/>
              </a:rPr>
              <a:t>: </a:t>
            </a:r>
            <a:r>
              <a:rPr lang="en-US" i="0" u="none" strike="noStrike" baseline="0" dirty="0">
                <a:solidFill>
                  <a:srgbClr val="000000"/>
                </a:solidFill>
                <a:latin typeface="Calibri" panose="020F0502020204030204" pitchFamily="34" charset="0"/>
                <a:cs typeface="Calibri" panose="020F0502020204030204" pitchFamily="34" charset="0"/>
              </a:rPr>
              <a:t>Regardless </a:t>
            </a:r>
            <a:r>
              <a:rPr lang="en-US" i="0" u="none" strike="noStrike" baseline="0" dirty="0">
                <a:solidFill>
                  <a:srgbClr val="000000"/>
                </a:solidFill>
                <a:latin typeface="Calibri" panose="020F0502020204030204" pitchFamily="34" charset="0"/>
              </a:rPr>
              <a:t>of demographics and learning needs, all</a:t>
            </a:r>
          </a:p>
          <a:p>
            <a:r>
              <a:rPr lang="en-US" i="0" u="none" strike="noStrike" baseline="0" dirty="0">
                <a:solidFill>
                  <a:srgbClr val="000000"/>
                </a:solidFill>
                <a:latin typeface="Calibri" panose="020F0502020204030204" pitchFamily="34" charset="0"/>
              </a:rPr>
              <a:t>students meet or exceed state academic standards. </a:t>
            </a:r>
          </a:p>
        </p:txBody>
      </p:sp>
      <p:sp>
        <p:nvSpPr>
          <p:cNvPr id="16404" name="Rectangle 20"/>
          <p:cNvSpPr>
            <a:spLocks noChangeArrowheads="1"/>
          </p:cNvSpPr>
          <p:nvPr/>
        </p:nvSpPr>
        <p:spPr bwMode="auto">
          <a:xfrm>
            <a:off x="228600" y="1777305"/>
            <a:ext cx="8686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solidFill>
                  <a:srgbClr val="000000"/>
                </a:solidFill>
                <a:latin typeface="Calibri" panose="020F0502020204030204" pitchFamily="34" charset="0"/>
                <a:cs typeface="Calibri" panose="020F0502020204030204" pitchFamily="34" charset="0"/>
              </a:rPr>
              <a:t>Measure</a:t>
            </a:r>
            <a:r>
              <a:rPr lang="en-US" i="0" u="none" strike="noStrike" baseline="0" dirty="0">
                <a:solidFill>
                  <a:srgbClr val="000000"/>
                </a:solidFill>
                <a:latin typeface="Calibri" panose="020F0502020204030204" pitchFamily="34" charset="0"/>
              </a:rPr>
              <a:t>: </a:t>
            </a:r>
            <a:r>
              <a:rPr lang="en-US" sz="1800" i="0" u="none" strike="noStrike" baseline="0" dirty="0">
                <a:solidFill>
                  <a:srgbClr val="000000"/>
                </a:solidFill>
                <a:latin typeface="Calibri" panose="020F0502020204030204" pitchFamily="34" charset="0"/>
              </a:rPr>
              <a:t>Students with IEPs who spend most of their time in </a:t>
            </a:r>
            <a:r>
              <a:rPr lang="en-US" sz="1800" i="0" u="none" strike="noStrike" baseline="0" dirty="0">
                <a:solidFill>
                  <a:srgbClr val="4D5656"/>
                </a:solidFill>
                <a:latin typeface="Calibri" panose="020F0502020204030204" pitchFamily="34" charset="0"/>
              </a:rPr>
              <a:t>general education settings and show high growth on the state assessment will increase from 27% in 2017 to 35% in 2022. </a:t>
            </a:r>
            <a:endParaRPr lang="en-US" altLang="en-US" sz="1200" dirty="0">
              <a:latin typeface="Monotype Sorts" panose="05010101010101010101" pitchFamily="2" charset="2"/>
            </a:endParaRPr>
          </a:p>
        </p:txBody>
      </p:sp>
      <p:sp>
        <p:nvSpPr>
          <p:cNvPr id="741385" name="AutoShape 9"/>
          <p:cNvSpPr>
            <a:spLocks noChangeArrowheads="1"/>
          </p:cNvSpPr>
          <p:nvPr/>
        </p:nvSpPr>
        <p:spPr bwMode="auto">
          <a:xfrm>
            <a:off x="381000" y="2819400"/>
            <a:ext cx="1104900" cy="457200"/>
          </a:xfrm>
          <a:prstGeom prst="horizontalScroll">
            <a:avLst>
              <a:gd name="adj" fmla="val 12500"/>
            </a:avLst>
          </a:prstGeom>
          <a:solidFill>
            <a:srgbClr val="FFFF00">
              <a:alpha val="52156"/>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rPr>
              <a:t>Inputs</a:t>
            </a:r>
          </a:p>
        </p:txBody>
      </p:sp>
      <p:sp>
        <p:nvSpPr>
          <p:cNvPr id="741378" name="Rectangle 2"/>
          <p:cNvSpPr>
            <a:spLocks noChangeArrowheads="1"/>
          </p:cNvSpPr>
          <p:nvPr/>
        </p:nvSpPr>
        <p:spPr bwMode="auto">
          <a:xfrm>
            <a:off x="76200" y="3505200"/>
            <a:ext cx="1780674" cy="2362200"/>
          </a:xfrm>
          <a:prstGeom prst="rect">
            <a:avLst/>
          </a:prstGeom>
          <a:solidFill>
            <a:srgbClr val="FFFF99">
              <a:alpha val="52156"/>
            </a:srgbClr>
          </a:soli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rPr>
              <a:t>Funding</a:t>
            </a:r>
            <a:endParaRPr lang="en-US" altLang="en-US" sz="1200" b="1" dirty="0">
              <a:solidFill>
                <a:srgbClr val="000000"/>
              </a:solidFill>
            </a:endParaRPr>
          </a:p>
          <a:p>
            <a:pPr algn="ctr" eaLnBrk="1" hangingPunct="1"/>
            <a:r>
              <a:rPr lang="en-US" altLang="en-US" sz="1200" dirty="0">
                <a:solidFill>
                  <a:srgbClr val="000000"/>
                </a:solidFill>
              </a:rPr>
              <a:t>ESSU Staff</a:t>
            </a:r>
          </a:p>
          <a:p>
            <a:pPr algn="ctr" eaLnBrk="1" hangingPunct="1"/>
            <a:r>
              <a:rPr lang="en-US" altLang="en-US" sz="1200" dirty="0">
                <a:solidFill>
                  <a:srgbClr val="000000"/>
                </a:solidFill>
              </a:rPr>
              <a:t>EDI Modules</a:t>
            </a:r>
          </a:p>
          <a:p>
            <a:pPr algn="ctr" eaLnBrk="1" hangingPunct="1"/>
            <a:r>
              <a:rPr lang="en-US" altLang="en-US" sz="1200" dirty="0">
                <a:solidFill>
                  <a:srgbClr val="000000"/>
                </a:solidFill>
              </a:rPr>
              <a:t>Educational Materials</a:t>
            </a:r>
          </a:p>
          <a:p>
            <a:pPr algn="ctr" eaLnBrk="1" hangingPunct="1"/>
            <a:r>
              <a:rPr lang="en-US" altLang="en-US" sz="1200" dirty="0" err="1">
                <a:solidFill>
                  <a:srgbClr val="000000"/>
                </a:solidFill>
              </a:rPr>
              <a:t>SpED</a:t>
            </a:r>
            <a:r>
              <a:rPr lang="en-US" altLang="en-US" sz="1200" dirty="0">
                <a:solidFill>
                  <a:srgbClr val="000000"/>
                </a:solidFill>
              </a:rPr>
              <a:t> Practices </a:t>
            </a:r>
          </a:p>
          <a:p>
            <a:pPr algn="ctr" eaLnBrk="1" hangingPunct="1"/>
            <a:r>
              <a:rPr lang="en-US" altLang="en-US" sz="1200" dirty="0">
                <a:solidFill>
                  <a:srgbClr val="000000"/>
                </a:solidFill>
              </a:rPr>
              <a:t>Indicator Data</a:t>
            </a:r>
          </a:p>
          <a:p>
            <a:pPr algn="ctr" eaLnBrk="1" hangingPunct="1"/>
            <a:r>
              <a:rPr lang="en-US" altLang="en-US" sz="1200" dirty="0">
                <a:solidFill>
                  <a:srgbClr val="000000"/>
                </a:solidFill>
              </a:rPr>
              <a:t>Culturally-responsive</a:t>
            </a:r>
          </a:p>
          <a:p>
            <a:pPr algn="ctr" eaLnBrk="1" hangingPunct="1"/>
            <a:r>
              <a:rPr lang="en-US" altLang="en-US" sz="1200" dirty="0">
                <a:solidFill>
                  <a:srgbClr val="000000"/>
                </a:solidFill>
              </a:rPr>
              <a:t>SDI</a:t>
            </a:r>
          </a:p>
        </p:txBody>
      </p:sp>
      <p:sp>
        <p:nvSpPr>
          <p:cNvPr id="741386" name="AutoShape 10"/>
          <p:cNvSpPr>
            <a:spLocks noChangeArrowheads="1"/>
          </p:cNvSpPr>
          <p:nvPr/>
        </p:nvSpPr>
        <p:spPr bwMode="auto">
          <a:xfrm>
            <a:off x="2286000" y="2819400"/>
            <a:ext cx="1104900" cy="457200"/>
          </a:xfrm>
          <a:prstGeom prst="horizontalScroll">
            <a:avLst>
              <a:gd name="adj" fmla="val 12500"/>
            </a:avLst>
          </a:prstGeom>
          <a:solidFill>
            <a:srgbClr val="FFFF11">
              <a:alpha val="52156"/>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solidFill>
                  <a:srgbClr val="000000"/>
                </a:solidFill>
              </a:rPr>
              <a:t>Activities</a:t>
            </a:r>
          </a:p>
        </p:txBody>
      </p:sp>
      <p:sp>
        <p:nvSpPr>
          <p:cNvPr id="741380" name="Rectangle 4"/>
          <p:cNvSpPr>
            <a:spLocks noChangeArrowheads="1"/>
          </p:cNvSpPr>
          <p:nvPr/>
        </p:nvSpPr>
        <p:spPr bwMode="auto">
          <a:xfrm>
            <a:off x="2387601" y="3505200"/>
            <a:ext cx="965200" cy="2362200"/>
          </a:xfrm>
          <a:prstGeom prst="rect">
            <a:avLst/>
          </a:prstGeom>
          <a:gradFill rotWithShape="1">
            <a:gsLst>
              <a:gs pos="0">
                <a:srgbClr val="00CCFF">
                  <a:alpha val="51999"/>
                </a:srgbClr>
              </a:gs>
              <a:gs pos="100000">
                <a:srgbClr val="FFFFFF"/>
              </a:gs>
            </a:gsLst>
            <a:lin ang="5400000" scaled="1"/>
          </a:gra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rPr>
              <a:t>EDI PD Build </a:t>
            </a:r>
          </a:p>
          <a:p>
            <a:pPr algn="ctr" eaLnBrk="1" hangingPunct="1"/>
            <a:r>
              <a:rPr lang="en-US" altLang="en-US" sz="1200" dirty="0">
                <a:solidFill>
                  <a:srgbClr val="000000"/>
                </a:solidFill>
              </a:rPr>
              <a:t>Competence </a:t>
            </a:r>
          </a:p>
          <a:p>
            <a:pPr algn="ctr" eaLnBrk="1" hangingPunct="1"/>
            <a:r>
              <a:rPr lang="en-US" altLang="en-US" sz="1200" dirty="0">
                <a:solidFill>
                  <a:srgbClr val="000000"/>
                </a:solidFill>
              </a:rPr>
              <a:t> ESSU </a:t>
            </a:r>
          </a:p>
          <a:p>
            <a:pPr algn="ctr" eaLnBrk="1" hangingPunct="1"/>
            <a:endParaRPr lang="en-US" altLang="en-US" sz="1200" dirty="0">
              <a:solidFill>
                <a:srgbClr val="000000"/>
              </a:solidFill>
            </a:endParaRPr>
          </a:p>
          <a:p>
            <a:pPr algn="ctr" eaLnBrk="1" hangingPunct="1"/>
            <a:r>
              <a:rPr lang="en-US" altLang="en-US" sz="1200" dirty="0">
                <a:solidFill>
                  <a:srgbClr val="000000"/>
                </a:solidFill>
              </a:rPr>
              <a:t>Affinity</a:t>
            </a:r>
          </a:p>
          <a:p>
            <a:pPr algn="ctr" eaLnBrk="1" hangingPunct="1"/>
            <a:r>
              <a:rPr lang="en-US" altLang="en-US" sz="1200" dirty="0">
                <a:solidFill>
                  <a:srgbClr val="000000"/>
                </a:solidFill>
              </a:rPr>
              <a:t> Groups </a:t>
            </a:r>
          </a:p>
          <a:p>
            <a:pPr algn="ctr" eaLnBrk="1" hangingPunct="1"/>
            <a:endParaRPr lang="en-US" altLang="en-US" sz="1200" dirty="0">
              <a:solidFill>
                <a:srgbClr val="000000"/>
              </a:solidFill>
            </a:endParaRPr>
          </a:p>
          <a:p>
            <a:pPr algn="ctr" eaLnBrk="1" hangingPunct="1"/>
            <a:r>
              <a:rPr lang="en-US" altLang="en-US" sz="1200" dirty="0">
                <a:solidFill>
                  <a:srgbClr val="000000"/>
                </a:solidFill>
              </a:rPr>
              <a:t>ESSU Staff</a:t>
            </a:r>
          </a:p>
          <a:p>
            <a:pPr algn="ctr" eaLnBrk="1" hangingPunct="1"/>
            <a:r>
              <a:rPr lang="en-US" altLang="en-US" sz="1200" dirty="0">
                <a:solidFill>
                  <a:srgbClr val="000000"/>
                </a:solidFill>
              </a:rPr>
              <a:t>Performance</a:t>
            </a:r>
          </a:p>
          <a:p>
            <a:pPr algn="ctr" eaLnBrk="1" hangingPunct="1"/>
            <a:r>
              <a:rPr lang="en-US" altLang="en-US" sz="1200" dirty="0">
                <a:solidFill>
                  <a:srgbClr val="000000"/>
                </a:solidFill>
              </a:rPr>
              <a:t>Plans</a:t>
            </a:r>
          </a:p>
          <a:p>
            <a:pPr algn="ctr" eaLnBrk="1" hangingPunct="1"/>
            <a:r>
              <a:rPr lang="en-US" altLang="en-US" sz="1200" dirty="0">
                <a:solidFill>
                  <a:srgbClr val="000000"/>
                </a:solidFill>
              </a:rPr>
              <a:t>Equity</a:t>
            </a:r>
          </a:p>
        </p:txBody>
      </p:sp>
      <p:sp>
        <p:nvSpPr>
          <p:cNvPr id="741388" name="AutoShape 12"/>
          <p:cNvSpPr>
            <a:spLocks noChangeArrowheads="1"/>
          </p:cNvSpPr>
          <p:nvPr/>
        </p:nvSpPr>
        <p:spPr bwMode="auto">
          <a:xfrm>
            <a:off x="3764280" y="2819400"/>
            <a:ext cx="1104900" cy="457200"/>
          </a:xfrm>
          <a:prstGeom prst="horizontalScroll">
            <a:avLst>
              <a:gd name="adj" fmla="val 12500"/>
            </a:avLst>
          </a:prstGeom>
          <a:solidFill>
            <a:srgbClr val="FFFF11">
              <a:alpha val="52156"/>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solidFill>
                  <a:srgbClr val="000000"/>
                </a:solidFill>
              </a:rPr>
              <a:t>Outputs</a:t>
            </a:r>
          </a:p>
        </p:txBody>
      </p:sp>
      <p:sp>
        <p:nvSpPr>
          <p:cNvPr id="741389" name="Rectangle 13"/>
          <p:cNvSpPr>
            <a:spLocks noChangeArrowheads="1"/>
          </p:cNvSpPr>
          <p:nvPr/>
        </p:nvSpPr>
        <p:spPr bwMode="auto">
          <a:xfrm>
            <a:off x="3835400" y="3505200"/>
            <a:ext cx="1066800" cy="2362200"/>
          </a:xfrm>
          <a:prstGeom prst="rect">
            <a:avLst/>
          </a:prstGeom>
          <a:gradFill rotWithShape="1">
            <a:gsLst>
              <a:gs pos="0">
                <a:srgbClr val="C0C0C0">
                  <a:alpha val="71999"/>
                </a:srgbClr>
              </a:gs>
              <a:gs pos="100000">
                <a:srgbClr val="FFFFFF"/>
              </a:gs>
            </a:gsLst>
            <a:lin ang="5400000" scaled="1"/>
          </a:gra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endParaRPr lang="en-US" altLang="en-US" sz="1200" dirty="0">
              <a:solidFill>
                <a:srgbClr val="000000"/>
              </a:solidFill>
            </a:endParaRPr>
          </a:p>
          <a:p>
            <a:pPr eaLnBrk="1" hangingPunct="1">
              <a:buFontTx/>
              <a:buChar char="•"/>
            </a:pPr>
            <a:endParaRPr lang="en-US" altLang="en-US" sz="1200" dirty="0">
              <a:solidFill>
                <a:srgbClr val="000000"/>
              </a:solidFill>
            </a:endParaRPr>
          </a:p>
          <a:p>
            <a:pPr eaLnBrk="1" hangingPunct="1">
              <a:buFontTx/>
              <a:buChar char="•"/>
            </a:pPr>
            <a:r>
              <a:rPr lang="en-US" altLang="en-US" sz="1200" dirty="0">
                <a:solidFill>
                  <a:srgbClr val="000000"/>
                </a:solidFill>
              </a:rPr>
              <a:t># ESSU staff</a:t>
            </a:r>
          </a:p>
          <a:p>
            <a:pPr eaLnBrk="1" hangingPunct="1"/>
            <a:r>
              <a:rPr lang="en-US" altLang="en-US" sz="1200" dirty="0">
                <a:solidFill>
                  <a:srgbClr val="000000"/>
                </a:solidFill>
              </a:rPr>
              <a:t>Prioritize one </a:t>
            </a:r>
          </a:p>
          <a:p>
            <a:pPr eaLnBrk="1" hangingPunct="1"/>
            <a:r>
              <a:rPr lang="en-US" altLang="en-US" sz="1200" dirty="0">
                <a:solidFill>
                  <a:srgbClr val="000000"/>
                </a:solidFill>
              </a:rPr>
              <a:t>Strategic </a:t>
            </a:r>
          </a:p>
          <a:p>
            <a:pPr eaLnBrk="1" hangingPunct="1"/>
            <a:r>
              <a:rPr lang="en-US" altLang="en-US" sz="1200" dirty="0">
                <a:solidFill>
                  <a:srgbClr val="000000"/>
                </a:solidFill>
              </a:rPr>
              <a:t>action/activity</a:t>
            </a:r>
          </a:p>
          <a:p>
            <a:pPr eaLnBrk="1" hangingPunct="1"/>
            <a:endParaRPr lang="en-US" altLang="en-US" sz="1200" dirty="0">
              <a:solidFill>
                <a:srgbClr val="000000"/>
              </a:solidFill>
            </a:endParaRPr>
          </a:p>
          <a:p>
            <a:pPr eaLnBrk="1" hangingPunct="1"/>
            <a:r>
              <a:rPr lang="en-US" altLang="en-US" sz="1200" dirty="0">
                <a:solidFill>
                  <a:srgbClr val="000000"/>
                </a:solidFill>
              </a:rPr>
              <a:t>#  of AU’s </a:t>
            </a:r>
          </a:p>
          <a:p>
            <a:pPr eaLnBrk="1" hangingPunct="1"/>
            <a:r>
              <a:rPr lang="en-US" altLang="en-US" sz="1200" dirty="0">
                <a:solidFill>
                  <a:srgbClr val="000000"/>
                </a:solidFill>
              </a:rPr>
              <a:t>have plan to </a:t>
            </a:r>
          </a:p>
          <a:p>
            <a:pPr eaLnBrk="1" hangingPunct="1"/>
            <a:r>
              <a:rPr lang="en-US" altLang="en-US" sz="1200" dirty="0">
                <a:solidFill>
                  <a:srgbClr val="000000"/>
                </a:solidFill>
              </a:rPr>
              <a:t>address</a:t>
            </a:r>
          </a:p>
          <a:p>
            <a:pPr eaLnBrk="1" hangingPunct="1"/>
            <a:r>
              <a:rPr lang="en-US" altLang="en-US" sz="1200" dirty="0">
                <a:solidFill>
                  <a:srgbClr val="000000"/>
                </a:solidFill>
              </a:rPr>
              <a:t>Equity Gaps</a:t>
            </a:r>
          </a:p>
          <a:p>
            <a:pPr eaLnBrk="1" hangingPunct="1"/>
            <a:endParaRPr lang="en-US" altLang="en-US" sz="1200" dirty="0">
              <a:solidFill>
                <a:srgbClr val="000000"/>
              </a:solidFill>
            </a:endParaRPr>
          </a:p>
          <a:p>
            <a:pPr eaLnBrk="1" hangingPunct="1"/>
            <a:endParaRPr lang="en-US" altLang="en-US" sz="1200" dirty="0">
              <a:solidFill>
                <a:srgbClr val="000000"/>
              </a:solidFill>
            </a:endParaRPr>
          </a:p>
        </p:txBody>
      </p:sp>
      <p:sp>
        <p:nvSpPr>
          <p:cNvPr id="741387" name="AutoShape 11"/>
          <p:cNvSpPr>
            <a:spLocks noChangeArrowheads="1"/>
          </p:cNvSpPr>
          <p:nvPr/>
        </p:nvSpPr>
        <p:spPr bwMode="auto">
          <a:xfrm>
            <a:off x="5334000" y="2743200"/>
            <a:ext cx="3657600" cy="457200"/>
          </a:xfrm>
          <a:prstGeom prst="horizontalScroll">
            <a:avLst>
              <a:gd name="adj" fmla="val 12500"/>
            </a:avLst>
          </a:prstGeom>
          <a:solidFill>
            <a:srgbClr val="FFFF00">
              <a:alpha val="52156"/>
            </a:srgbClr>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solidFill>
                  <a:srgbClr val="000000"/>
                </a:solidFill>
              </a:rPr>
              <a:t>Outcomes</a:t>
            </a:r>
          </a:p>
        </p:txBody>
      </p:sp>
      <p:sp>
        <p:nvSpPr>
          <p:cNvPr id="16398" name="Text Box 14"/>
          <p:cNvSpPr txBox="1">
            <a:spLocks noChangeArrowheads="1"/>
          </p:cNvSpPr>
          <p:nvPr/>
        </p:nvSpPr>
        <p:spPr bwMode="auto">
          <a:xfrm>
            <a:off x="5334000" y="3200400"/>
            <a:ext cx="381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000000"/>
                </a:solidFill>
              </a:rPr>
              <a:t>Short term	       Intermediate           Long Term </a:t>
            </a:r>
          </a:p>
        </p:txBody>
      </p:sp>
      <p:sp>
        <p:nvSpPr>
          <p:cNvPr id="741382" name="Rectangle 6"/>
          <p:cNvSpPr>
            <a:spLocks noChangeArrowheads="1"/>
          </p:cNvSpPr>
          <p:nvPr/>
        </p:nvSpPr>
        <p:spPr bwMode="auto">
          <a:xfrm>
            <a:off x="5257800" y="3505200"/>
            <a:ext cx="1143000" cy="2362200"/>
          </a:xfrm>
          <a:prstGeom prst="rect">
            <a:avLst/>
          </a:prstGeom>
          <a:gradFill rotWithShape="1">
            <a:gsLst>
              <a:gs pos="0">
                <a:srgbClr val="FF00FF">
                  <a:alpha val="51999"/>
                </a:srgbClr>
              </a:gs>
              <a:gs pos="100000">
                <a:srgbClr val="FFFFFF"/>
              </a:gs>
            </a:gsLst>
            <a:lin ang="5400000" scaled="1"/>
          </a:gra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rPr>
              <a:t>ESSU Staff </a:t>
            </a:r>
          </a:p>
          <a:p>
            <a:pPr algn="ctr" eaLnBrk="1" hangingPunct="1"/>
            <a:r>
              <a:rPr lang="en-US" altLang="en-US" sz="1200" dirty="0">
                <a:solidFill>
                  <a:srgbClr val="000000"/>
                </a:solidFill>
              </a:rPr>
              <a:t>are </a:t>
            </a:r>
          </a:p>
          <a:p>
            <a:pPr algn="ctr" eaLnBrk="1" hangingPunct="1"/>
            <a:r>
              <a:rPr lang="en-US" altLang="en-US" sz="1200" dirty="0">
                <a:solidFill>
                  <a:srgbClr val="000000"/>
                </a:solidFill>
              </a:rPr>
              <a:t>knowledgeable </a:t>
            </a:r>
          </a:p>
          <a:p>
            <a:pPr algn="ctr" eaLnBrk="1" hangingPunct="1"/>
            <a:r>
              <a:rPr lang="en-US" altLang="en-US" sz="1200" dirty="0">
                <a:solidFill>
                  <a:srgbClr val="000000"/>
                </a:solidFill>
              </a:rPr>
              <a:t>about</a:t>
            </a:r>
          </a:p>
          <a:p>
            <a:pPr algn="ctr" eaLnBrk="1" hangingPunct="1"/>
            <a:r>
              <a:rPr lang="en-US" altLang="en-US" sz="1200" dirty="0">
                <a:solidFill>
                  <a:srgbClr val="000000"/>
                </a:solidFill>
              </a:rPr>
              <a:t>Equity Gaps</a:t>
            </a:r>
          </a:p>
        </p:txBody>
      </p:sp>
      <p:sp>
        <p:nvSpPr>
          <p:cNvPr id="741397" name="Text Box 21"/>
          <p:cNvSpPr txBox="1">
            <a:spLocks noChangeArrowheads="1"/>
          </p:cNvSpPr>
          <p:nvPr/>
        </p:nvSpPr>
        <p:spPr bwMode="auto">
          <a:xfrm>
            <a:off x="5308600" y="5943600"/>
            <a:ext cx="12192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1200" b="1" dirty="0"/>
              <a:t>Change in</a:t>
            </a:r>
          </a:p>
          <a:p>
            <a:pPr eaLnBrk="1" hangingPunct="1">
              <a:lnSpc>
                <a:spcPct val="80000"/>
              </a:lnSpc>
              <a:spcBef>
                <a:spcPct val="20000"/>
              </a:spcBef>
            </a:pPr>
            <a:r>
              <a:rPr lang="en-US" altLang="en-US" sz="1200" b="1" dirty="0"/>
              <a:t>knowledge</a:t>
            </a:r>
          </a:p>
        </p:txBody>
      </p:sp>
      <p:sp>
        <p:nvSpPr>
          <p:cNvPr id="741383" name="Rectangle 7"/>
          <p:cNvSpPr>
            <a:spLocks noChangeArrowheads="1"/>
          </p:cNvSpPr>
          <p:nvPr/>
        </p:nvSpPr>
        <p:spPr bwMode="auto">
          <a:xfrm>
            <a:off x="6720840" y="3475038"/>
            <a:ext cx="1066800" cy="2362200"/>
          </a:xfrm>
          <a:prstGeom prst="rect">
            <a:avLst/>
          </a:prstGeom>
          <a:gradFill rotWithShape="1">
            <a:gsLst>
              <a:gs pos="0">
                <a:srgbClr val="FF00FF">
                  <a:alpha val="51999"/>
                </a:srgbClr>
              </a:gs>
              <a:gs pos="100000">
                <a:srgbClr val="FFFFFF"/>
              </a:gs>
            </a:gsLst>
            <a:lin ang="5400000" scaled="1"/>
          </a:gra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rPr>
              <a:t>ESSU staff </a:t>
            </a:r>
          </a:p>
          <a:p>
            <a:pPr algn="ctr" eaLnBrk="1" hangingPunct="1"/>
            <a:r>
              <a:rPr lang="en-US" altLang="en-US" sz="1200" dirty="0">
                <a:solidFill>
                  <a:srgbClr val="000000"/>
                </a:solidFill>
              </a:rPr>
              <a:t>Act to </a:t>
            </a:r>
          </a:p>
          <a:p>
            <a:pPr algn="ctr" eaLnBrk="1" hangingPunct="1"/>
            <a:r>
              <a:rPr lang="en-US" altLang="en-US" sz="1200" dirty="0">
                <a:solidFill>
                  <a:srgbClr val="000000"/>
                </a:solidFill>
              </a:rPr>
              <a:t>Address Equity </a:t>
            </a:r>
          </a:p>
          <a:p>
            <a:pPr algn="ctr" eaLnBrk="1" hangingPunct="1"/>
            <a:r>
              <a:rPr lang="en-US" altLang="en-US" sz="1200" dirty="0">
                <a:solidFill>
                  <a:srgbClr val="000000"/>
                </a:solidFill>
              </a:rPr>
              <a:t>Gaps </a:t>
            </a:r>
          </a:p>
        </p:txBody>
      </p:sp>
      <p:sp>
        <p:nvSpPr>
          <p:cNvPr id="741398" name="Text Box 22"/>
          <p:cNvSpPr txBox="1">
            <a:spLocks noChangeArrowheads="1"/>
          </p:cNvSpPr>
          <p:nvPr/>
        </p:nvSpPr>
        <p:spPr bwMode="auto">
          <a:xfrm>
            <a:off x="6720840" y="5943600"/>
            <a:ext cx="10668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1200" b="1" dirty="0"/>
              <a:t>Change in</a:t>
            </a:r>
          </a:p>
          <a:p>
            <a:pPr eaLnBrk="1" hangingPunct="1">
              <a:lnSpc>
                <a:spcPct val="80000"/>
              </a:lnSpc>
              <a:spcBef>
                <a:spcPct val="20000"/>
              </a:spcBef>
            </a:pPr>
            <a:r>
              <a:rPr lang="en-US" altLang="en-US" sz="1200" b="1" dirty="0"/>
              <a:t> behavior</a:t>
            </a:r>
          </a:p>
        </p:txBody>
      </p:sp>
      <p:sp>
        <p:nvSpPr>
          <p:cNvPr id="741384" name="Rectangle 8"/>
          <p:cNvSpPr>
            <a:spLocks noChangeArrowheads="1"/>
          </p:cNvSpPr>
          <p:nvPr/>
        </p:nvSpPr>
        <p:spPr bwMode="auto">
          <a:xfrm>
            <a:off x="8044180" y="3475038"/>
            <a:ext cx="1066800" cy="2362200"/>
          </a:xfrm>
          <a:prstGeom prst="rect">
            <a:avLst/>
          </a:prstGeom>
          <a:gradFill rotWithShape="1">
            <a:gsLst>
              <a:gs pos="0">
                <a:srgbClr val="FF00FF">
                  <a:alpha val="51999"/>
                </a:srgbClr>
              </a:gs>
              <a:gs pos="100000">
                <a:srgbClr val="FFFFFF"/>
              </a:gs>
            </a:gsLst>
            <a:lin ang="5400000" scaled="1"/>
          </a:gradFill>
          <a:ln w="9525"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rPr>
              <a:t>AU/District </a:t>
            </a:r>
          </a:p>
          <a:p>
            <a:pPr algn="ctr" eaLnBrk="1" hangingPunct="1"/>
            <a:r>
              <a:rPr lang="en-US" altLang="en-US" sz="1200" dirty="0">
                <a:solidFill>
                  <a:srgbClr val="000000"/>
                </a:solidFill>
              </a:rPr>
              <a:t>reduce</a:t>
            </a:r>
          </a:p>
          <a:p>
            <a:pPr algn="ctr" eaLnBrk="1" hangingPunct="1"/>
            <a:r>
              <a:rPr lang="en-US" altLang="en-US" sz="1200" dirty="0">
                <a:solidFill>
                  <a:srgbClr val="000000"/>
                </a:solidFill>
              </a:rPr>
              <a:t>Equity Gaps</a:t>
            </a:r>
          </a:p>
          <a:p>
            <a:pPr algn="ctr" eaLnBrk="1" hangingPunct="1"/>
            <a:r>
              <a:rPr lang="en-US" altLang="en-US" sz="1200" dirty="0">
                <a:solidFill>
                  <a:srgbClr val="000000"/>
                </a:solidFill>
              </a:rPr>
              <a:t>Improve </a:t>
            </a:r>
          </a:p>
          <a:p>
            <a:pPr algn="ctr" eaLnBrk="1" hangingPunct="1"/>
            <a:r>
              <a:rPr lang="en-US" altLang="en-US" sz="1200" dirty="0">
                <a:solidFill>
                  <a:srgbClr val="000000"/>
                </a:solidFill>
              </a:rPr>
              <a:t>Outcomes </a:t>
            </a:r>
          </a:p>
          <a:p>
            <a:pPr algn="ctr" eaLnBrk="1" hangingPunct="1"/>
            <a:r>
              <a:rPr lang="en-US" altLang="en-US" sz="1200" dirty="0">
                <a:solidFill>
                  <a:srgbClr val="000000"/>
                </a:solidFill>
              </a:rPr>
              <a:t>For SWD</a:t>
            </a:r>
          </a:p>
        </p:txBody>
      </p:sp>
      <p:sp>
        <p:nvSpPr>
          <p:cNvPr id="741399" name="Text Box 23"/>
          <p:cNvSpPr txBox="1">
            <a:spLocks noChangeArrowheads="1"/>
          </p:cNvSpPr>
          <p:nvPr/>
        </p:nvSpPr>
        <p:spPr bwMode="auto">
          <a:xfrm>
            <a:off x="8001000" y="5943600"/>
            <a:ext cx="106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altLang="en-US" sz="1200" b="1" dirty="0"/>
              <a:t>Change in</a:t>
            </a:r>
          </a:p>
          <a:p>
            <a:pPr eaLnBrk="1" hangingPunct="1">
              <a:lnSpc>
                <a:spcPct val="80000"/>
              </a:lnSpc>
              <a:spcBef>
                <a:spcPct val="20000"/>
              </a:spcBef>
            </a:pPr>
            <a:r>
              <a:rPr lang="en-US" altLang="en-US" sz="1200" b="1" dirty="0"/>
              <a:t> condition</a:t>
            </a:r>
          </a:p>
        </p:txBody>
      </p:sp>
      <p:sp>
        <p:nvSpPr>
          <p:cNvPr id="741392" name="AutoShape 16">
            <a:extLst>
              <a:ext uri="{C183D7F6-B498-43B3-948B-1728B52AA6E4}">
                <adec:decorative xmlns:adec="http://schemas.microsoft.com/office/drawing/2017/decorative" val="1"/>
              </a:ext>
            </a:extLst>
          </p:cNvPr>
          <p:cNvSpPr>
            <a:spLocks noChangeArrowheads="1"/>
          </p:cNvSpPr>
          <p:nvPr/>
        </p:nvSpPr>
        <p:spPr bwMode="auto">
          <a:xfrm>
            <a:off x="3352800" y="4343400"/>
            <a:ext cx="457200" cy="304800"/>
          </a:xfrm>
          <a:prstGeom prst="rightArrow">
            <a:avLst>
              <a:gd name="adj1" fmla="val 50000"/>
              <a:gd name="adj2" fmla="val 37500"/>
            </a:avLst>
          </a:prstGeom>
          <a:solidFill>
            <a:srgbClr val="000000"/>
          </a:solidFill>
          <a:ln w="9525" algn="ctr">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1393" name="AutoShape 17">
            <a:extLst>
              <a:ext uri="{C183D7F6-B498-43B3-948B-1728B52AA6E4}">
                <adec:decorative xmlns:adec="http://schemas.microsoft.com/office/drawing/2017/decorative" val="1"/>
              </a:ext>
            </a:extLst>
          </p:cNvPr>
          <p:cNvSpPr>
            <a:spLocks noChangeArrowheads="1"/>
          </p:cNvSpPr>
          <p:nvPr/>
        </p:nvSpPr>
        <p:spPr bwMode="auto">
          <a:xfrm>
            <a:off x="4937760" y="4343400"/>
            <a:ext cx="304800" cy="304800"/>
          </a:xfrm>
          <a:prstGeom prst="rightArrow">
            <a:avLst>
              <a:gd name="adj1" fmla="val 50000"/>
              <a:gd name="adj2" fmla="val 25000"/>
            </a:avLst>
          </a:prstGeom>
          <a:solidFill>
            <a:srgbClr val="000000"/>
          </a:solidFill>
          <a:ln w="9525" algn="ctr">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1394" name="AutoShape 18">
            <a:extLst>
              <a:ext uri="{C183D7F6-B498-43B3-948B-1728B52AA6E4}">
                <adec:decorative xmlns:adec="http://schemas.microsoft.com/office/drawing/2017/decorative" val="1"/>
              </a:ext>
            </a:extLst>
          </p:cNvPr>
          <p:cNvSpPr>
            <a:spLocks noChangeArrowheads="1"/>
          </p:cNvSpPr>
          <p:nvPr/>
        </p:nvSpPr>
        <p:spPr bwMode="auto">
          <a:xfrm>
            <a:off x="7772400" y="4343400"/>
            <a:ext cx="304800" cy="304800"/>
          </a:xfrm>
          <a:prstGeom prst="rightArrow">
            <a:avLst>
              <a:gd name="adj1" fmla="val 50000"/>
              <a:gd name="adj2" fmla="val 25000"/>
            </a:avLst>
          </a:prstGeom>
          <a:solidFill>
            <a:srgbClr val="000000"/>
          </a:solidFill>
          <a:ln w="9525" algn="ctr">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1395" name="AutoShape 19">
            <a:extLst>
              <a:ext uri="{C183D7F6-B498-43B3-948B-1728B52AA6E4}">
                <adec:decorative xmlns:adec="http://schemas.microsoft.com/office/drawing/2017/decorative" val="1"/>
              </a:ext>
            </a:extLst>
          </p:cNvPr>
          <p:cNvSpPr>
            <a:spLocks noChangeArrowheads="1"/>
          </p:cNvSpPr>
          <p:nvPr/>
        </p:nvSpPr>
        <p:spPr bwMode="auto">
          <a:xfrm>
            <a:off x="6405880" y="4343400"/>
            <a:ext cx="304800" cy="304800"/>
          </a:xfrm>
          <a:prstGeom prst="rightArrow">
            <a:avLst>
              <a:gd name="adj1" fmla="val 50000"/>
              <a:gd name="adj2" fmla="val 25000"/>
            </a:avLst>
          </a:prstGeom>
          <a:solidFill>
            <a:srgbClr val="000000"/>
          </a:solidFill>
          <a:ln w="9525" algn="ctr">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1385"/>
                                        </p:tgtEl>
                                        <p:attrNameLst>
                                          <p:attrName>style.visibility</p:attrName>
                                        </p:attrNameLst>
                                      </p:cBhvr>
                                      <p:to>
                                        <p:strVal val="visible"/>
                                      </p:to>
                                    </p:set>
                                    <p:anim calcmode="lin" valueType="num">
                                      <p:cBhvr additive="base">
                                        <p:cTn id="7" dur="500" fill="hold"/>
                                        <p:tgtEl>
                                          <p:spTgt spid="741385"/>
                                        </p:tgtEl>
                                        <p:attrNameLst>
                                          <p:attrName>ppt_x</p:attrName>
                                        </p:attrNameLst>
                                      </p:cBhvr>
                                      <p:tavLst>
                                        <p:tav tm="0">
                                          <p:val>
                                            <p:strVal val="#ppt_x"/>
                                          </p:val>
                                        </p:tav>
                                        <p:tav tm="100000">
                                          <p:val>
                                            <p:strVal val="#ppt_x"/>
                                          </p:val>
                                        </p:tav>
                                      </p:tavLst>
                                    </p:anim>
                                    <p:anim calcmode="lin" valueType="num">
                                      <p:cBhvr additive="base">
                                        <p:cTn id="8" dur="500" fill="hold"/>
                                        <p:tgtEl>
                                          <p:spTgt spid="7413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1378"/>
                                        </p:tgtEl>
                                        <p:attrNameLst>
                                          <p:attrName>style.visibility</p:attrName>
                                        </p:attrNameLst>
                                      </p:cBhvr>
                                      <p:to>
                                        <p:strVal val="visible"/>
                                      </p:to>
                                    </p:set>
                                    <p:anim calcmode="lin" valueType="num">
                                      <p:cBhvr additive="base">
                                        <p:cTn id="11" dur="500" fill="hold"/>
                                        <p:tgtEl>
                                          <p:spTgt spid="741378"/>
                                        </p:tgtEl>
                                        <p:attrNameLst>
                                          <p:attrName>ppt_x</p:attrName>
                                        </p:attrNameLst>
                                      </p:cBhvr>
                                      <p:tavLst>
                                        <p:tav tm="0">
                                          <p:val>
                                            <p:strVal val="#ppt_x"/>
                                          </p:val>
                                        </p:tav>
                                        <p:tav tm="100000">
                                          <p:val>
                                            <p:strVal val="#ppt_x"/>
                                          </p:val>
                                        </p:tav>
                                      </p:tavLst>
                                    </p:anim>
                                    <p:anim calcmode="lin" valueType="num">
                                      <p:cBhvr additive="base">
                                        <p:cTn id="12" dur="500" fill="hold"/>
                                        <p:tgtEl>
                                          <p:spTgt spid="74137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41386"/>
                                        </p:tgtEl>
                                        <p:attrNameLst>
                                          <p:attrName>style.visibility</p:attrName>
                                        </p:attrNameLst>
                                      </p:cBhvr>
                                      <p:to>
                                        <p:strVal val="visible"/>
                                      </p:to>
                                    </p:set>
                                    <p:anim calcmode="lin" valueType="num">
                                      <p:cBhvr additive="base">
                                        <p:cTn id="17" dur="500" fill="hold"/>
                                        <p:tgtEl>
                                          <p:spTgt spid="741386"/>
                                        </p:tgtEl>
                                        <p:attrNameLst>
                                          <p:attrName>ppt_x</p:attrName>
                                        </p:attrNameLst>
                                      </p:cBhvr>
                                      <p:tavLst>
                                        <p:tav tm="0">
                                          <p:val>
                                            <p:strVal val="#ppt_x"/>
                                          </p:val>
                                        </p:tav>
                                        <p:tav tm="100000">
                                          <p:val>
                                            <p:strVal val="#ppt_x"/>
                                          </p:val>
                                        </p:tav>
                                      </p:tavLst>
                                    </p:anim>
                                    <p:anim calcmode="lin" valueType="num">
                                      <p:cBhvr additive="base">
                                        <p:cTn id="18" dur="500" fill="hold"/>
                                        <p:tgtEl>
                                          <p:spTgt spid="74138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41380"/>
                                        </p:tgtEl>
                                        <p:attrNameLst>
                                          <p:attrName>style.visibility</p:attrName>
                                        </p:attrNameLst>
                                      </p:cBhvr>
                                      <p:to>
                                        <p:strVal val="visible"/>
                                      </p:to>
                                    </p:set>
                                    <p:anim calcmode="lin" valueType="num">
                                      <p:cBhvr additive="base">
                                        <p:cTn id="21" dur="500" fill="hold"/>
                                        <p:tgtEl>
                                          <p:spTgt spid="741380"/>
                                        </p:tgtEl>
                                        <p:attrNameLst>
                                          <p:attrName>ppt_x</p:attrName>
                                        </p:attrNameLst>
                                      </p:cBhvr>
                                      <p:tavLst>
                                        <p:tav tm="0">
                                          <p:val>
                                            <p:strVal val="#ppt_x"/>
                                          </p:val>
                                        </p:tav>
                                        <p:tav tm="100000">
                                          <p:val>
                                            <p:strVal val="#ppt_x"/>
                                          </p:val>
                                        </p:tav>
                                      </p:tavLst>
                                    </p:anim>
                                    <p:anim calcmode="lin" valueType="num">
                                      <p:cBhvr additive="base">
                                        <p:cTn id="22" dur="500" fill="hold"/>
                                        <p:tgtEl>
                                          <p:spTgt spid="74138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41388"/>
                                        </p:tgtEl>
                                        <p:attrNameLst>
                                          <p:attrName>style.visibility</p:attrName>
                                        </p:attrNameLst>
                                      </p:cBhvr>
                                      <p:to>
                                        <p:strVal val="visible"/>
                                      </p:to>
                                    </p:set>
                                    <p:anim calcmode="lin" valueType="num">
                                      <p:cBhvr additive="base">
                                        <p:cTn id="27" dur="500" fill="hold"/>
                                        <p:tgtEl>
                                          <p:spTgt spid="741388"/>
                                        </p:tgtEl>
                                        <p:attrNameLst>
                                          <p:attrName>ppt_x</p:attrName>
                                        </p:attrNameLst>
                                      </p:cBhvr>
                                      <p:tavLst>
                                        <p:tav tm="0">
                                          <p:val>
                                            <p:strVal val="#ppt_x"/>
                                          </p:val>
                                        </p:tav>
                                        <p:tav tm="100000">
                                          <p:val>
                                            <p:strVal val="#ppt_x"/>
                                          </p:val>
                                        </p:tav>
                                      </p:tavLst>
                                    </p:anim>
                                    <p:anim calcmode="lin" valueType="num">
                                      <p:cBhvr additive="base">
                                        <p:cTn id="28" dur="500" fill="hold"/>
                                        <p:tgtEl>
                                          <p:spTgt spid="74138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1392"/>
                                        </p:tgtEl>
                                        <p:attrNameLst>
                                          <p:attrName>style.visibility</p:attrName>
                                        </p:attrNameLst>
                                      </p:cBhvr>
                                      <p:to>
                                        <p:strVal val="visible"/>
                                      </p:to>
                                    </p:set>
                                    <p:anim calcmode="lin" valueType="num">
                                      <p:cBhvr additive="base">
                                        <p:cTn id="31" dur="500" fill="hold"/>
                                        <p:tgtEl>
                                          <p:spTgt spid="741392"/>
                                        </p:tgtEl>
                                        <p:attrNameLst>
                                          <p:attrName>ppt_x</p:attrName>
                                        </p:attrNameLst>
                                      </p:cBhvr>
                                      <p:tavLst>
                                        <p:tav tm="0">
                                          <p:val>
                                            <p:strVal val="#ppt_x"/>
                                          </p:val>
                                        </p:tav>
                                        <p:tav tm="100000">
                                          <p:val>
                                            <p:strVal val="#ppt_x"/>
                                          </p:val>
                                        </p:tav>
                                      </p:tavLst>
                                    </p:anim>
                                    <p:anim calcmode="lin" valueType="num">
                                      <p:cBhvr additive="base">
                                        <p:cTn id="32" dur="500" fill="hold"/>
                                        <p:tgtEl>
                                          <p:spTgt spid="74139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41389"/>
                                        </p:tgtEl>
                                        <p:attrNameLst>
                                          <p:attrName>style.visibility</p:attrName>
                                        </p:attrNameLst>
                                      </p:cBhvr>
                                      <p:to>
                                        <p:strVal val="visible"/>
                                      </p:to>
                                    </p:set>
                                    <p:anim calcmode="lin" valueType="num">
                                      <p:cBhvr additive="base">
                                        <p:cTn id="35" dur="500" fill="hold"/>
                                        <p:tgtEl>
                                          <p:spTgt spid="741389"/>
                                        </p:tgtEl>
                                        <p:attrNameLst>
                                          <p:attrName>ppt_x</p:attrName>
                                        </p:attrNameLst>
                                      </p:cBhvr>
                                      <p:tavLst>
                                        <p:tav tm="0">
                                          <p:val>
                                            <p:strVal val="#ppt_x"/>
                                          </p:val>
                                        </p:tav>
                                        <p:tav tm="100000">
                                          <p:val>
                                            <p:strVal val="#ppt_x"/>
                                          </p:val>
                                        </p:tav>
                                      </p:tavLst>
                                    </p:anim>
                                    <p:anim calcmode="lin" valueType="num">
                                      <p:cBhvr additive="base">
                                        <p:cTn id="36" dur="500" fill="hold"/>
                                        <p:tgtEl>
                                          <p:spTgt spid="74138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41387"/>
                                        </p:tgtEl>
                                        <p:attrNameLst>
                                          <p:attrName>style.visibility</p:attrName>
                                        </p:attrNameLst>
                                      </p:cBhvr>
                                      <p:to>
                                        <p:strVal val="visible"/>
                                      </p:to>
                                    </p:set>
                                    <p:anim calcmode="lin" valueType="num">
                                      <p:cBhvr additive="base">
                                        <p:cTn id="41" dur="500" fill="hold"/>
                                        <p:tgtEl>
                                          <p:spTgt spid="741387"/>
                                        </p:tgtEl>
                                        <p:attrNameLst>
                                          <p:attrName>ppt_x</p:attrName>
                                        </p:attrNameLst>
                                      </p:cBhvr>
                                      <p:tavLst>
                                        <p:tav tm="0">
                                          <p:val>
                                            <p:strVal val="#ppt_x"/>
                                          </p:val>
                                        </p:tav>
                                        <p:tav tm="100000">
                                          <p:val>
                                            <p:strVal val="#ppt_x"/>
                                          </p:val>
                                        </p:tav>
                                      </p:tavLst>
                                    </p:anim>
                                    <p:anim calcmode="lin" valueType="num">
                                      <p:cBhvr additive="base">
                                        <p:cTn id="42" dur="500" fill="hold"/>
                                        <p:tgtEl>
                                          <p:spTgt spid="74138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41393"/>
                                        </p:tgtEl>
                                        <p:attrNameLst>
                                          <p:attrName>style.visibility</p:attrName>
                                        </p:attrNameLst>
                                      </p:cBhvr>
                                      <p:to>
                                        <p:strVal val="visible"/>
                                      </p:to>
                                    </p:set>
                                    <p:anim calcmode="lin" valueType="num">
                                      <p:cBhvr additive="base">
                                        <p:cTn id="45" dur="500" fill="hold"/>
                                        <p:tgtEl>
                                          <p:spTgt spid="741393"/>
                                        </p:tgtEl>
                                        <p:attrNameLst>
                                          <p:attrName>ppt_x</p:attrName>
                                        </p:attrNameLst>
                                      </p:cBhvr>
                                      <p:tavLst>
                                        <p:tav tm="0">
                                          <p:val>
                                            <p:strVal val="#ppt_x"/>
                                          </p:val>
                                        </p:tav>
                                        <p:tav tm="100000">
                                          <p:val>
                                            <p:strVal val="#ppt_x"/>
                                          </p:val>
                                        </p:tav>
                                      </p:tavLst>
                                    </p:anim>
                                    <p:anim calcmode="lin" valueType="num">
                                      <p:cBhvr additive="base">
                                        <p:cTn id="46" dur="500" fill="hold"/>
                                        <p:tgtEl>
                                          <p:spTgt spid="74139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41382"/>
                                        </p:tgtEl>
                                        <p:attrNameLst>
                                          <p:attrName>style.visibility</p:attrName>
                                        </p:attrNameLst>
                                      </p:cBhvr>
                                      <p:to>
                                        <p:strVal val="visible"/>
                                      </p:to>
                                    </p:set>
                                    <p:anim calcmode="lin" valueType="num">
                                      <p:cBhvr additive="base">
                                        <p:cTn id="49" dur="500" fill="hold"/>
                                        <p:tgtEl>
                                          <p:spTgt spid="741382"/>
                                        </p:tgtEl>
                                        <p:attrNameLst>
                                          <p:attrName>ppt_x</p:attrName>
                                        </p:attrNameLst>
                                      </p:cBhvr>
                                      <p:tavLst>
                                        <p:tav tm="0">
                                          <p:val>
                                            <p:strVal val="#ppt_x"/>
                                          </p:val>
                                        </p:tav>
                                        <p:tav tm="100000">
                                          <p:val>
                                            <p:strVal val="#ppt_x"/>
                                          </p:val>
                                        </p:tav>
                                      </p:tavLst>
                                    </p:anim>
                                    <p:anim calcmode="lin" valueType="num">
                                      <p:cBhvr additive="base">
                                        <p:cTn id="50" dur="500" fill="hold"/>
                                        <p:tgtEl>
                                          <p:spTgt spid="74138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41395"/>
                                        </p:tgtEl>
                                        <p:attrNameLst>
                                          <p:attrName>style.visibility</p:attrName>
                                        </p:attrNameLst>
                                      </p:cBhvr>
                                      <p:to>
                                        <p:strVal val="visible"/>
                                      </p:to>
                                    </p:set>
                                    <p:anim calcmode="lin" valueType="num">
                                      <p:cBhvr additive="base">
                                        <p:cTn id="53" dur="500" fill="hold"/>
                                        <p:tgtEl>
                                          <p:spTgt spid="741395"/>
                                        </p:tgtEl>
                                        <p:attrNameLst>
                                          <p:attrName>ppt_x</p:attrName>
                                        </p:attrNameLst>
                                      </p:cBhvr>
                                      <p:tavLst>
                                        <p:tav tm="0">
                                          <p:val>
                                            <p:strVal val="#ppt_x"/>
                                          </p:val>
                                        </p:tav>
                                        <p:tav tm="100000">
                                          <p:val>
                                            <p:strVal val="#ppt_x"/>
                                          </p:val>
                                        </p:tav>
                                      </p:tavLst>
                                    </p:anim>
                                    <p:anim calcmode="lin" valueType="num">
                                      <p:cBhvr additive="base">
                                        <p:cTn id="54" dur="500" fill="hold"/>
                                        <p:tgtEl>
                                          <p:spTgt spid="74139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41383"/>
                                        </p:tgtEl>
                                        <p:attrNameLst>
                                          <p:attrName>style.visibility</p:attrName>
                                        </p:attrNameLst>
                                      </p:cBhvr>
                                      <p:to>
                                        <p:strVal val="visible"/>
                                      </p:to>
                                    </p:set>
                                    <p:anim calcmode="lin" valueType="num">
                                      <p:cBhvr additive="base">
                                        <p:cTn id="57" dur="500" fill="hold"/>
                                        <p:tgtEl>
                                          <p:spTgt spid="741383"/>
                                        </p:tgtEl>
                                        <p:attrNameLst>
                                          <p:attrName>ppt_x</p:attrName>
                                        </p:attrNameLst>
                                      </p:cBhvr>
                                      <p:tavLst>
                                        <p:tav tm="0">
                                          <p:val>
                                            <p:strVal val="#ppt_x"/>
                                          </p:val>
                                        </p:tav>
                                        <p:tav tm="100000">
                                          <p:val>
                                            <p:strVal val="#ppt_x"/>
                                          </p:val>
                                        </p:tav>
                                      </p:tavLst>
                                    </p:anim>
                                    <p:anim calcmode="lin" valueType="num">
                                      <p:cBhvr additive="base">
                                        <p:cTn id="58" dur="500" fill="hold"/>
                                        <p:tgtEl>
                                          <p:spTgt spid="74138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41384"/>
                                        </p:tgtEl>
                                        <p:attrNameLst>
                                          <p:attrName>style.visibility</p:attrName>
                                        </p:attrNameLst>
                                      </p:cBhvr>
                                      <p:to>
                                        <p:strVal val="visible"/>
                                      </p:to>
                                    </p:set>
                                    <p:anim calcmode="lin" valueType="num">
                                      <p:cBhvr additive="base">
                                        <p:cTn id="61" dur="500" fill="hold"/>
                                        <p:tgtEl>
                                          <p:spTgt spid="741384"/>
                                        </p:tgtEl>
                                        <p:attrNameLst>
                                          <p:attrName>ppt_x</p:attrName>
                                        </p:attrNameLst>
                                      </p:cBhvr>
                                      <p:tavLst>
                                        <p:tav tm="0">
                                          <p:val>
                                            <p:strVal val="#ppt_x"/>
                                          </p:val>
                                        </p:tav>
                                        <p:tav tm="100000">
                                          <p:val>
                                            <p:strVal val="#ppt_x"/>
                                          </p:val>
                                        </p:tav>
                                      </p:tavLst>
                                    </p:anim>
                                    <p:anim calcmode="lin" valueType="num">
                                      <p:cBhvr additive="base">
                                        <p:cTn id="62" dur="500" fill="hold"/>
                                        <p:tgtEl>
                                          <p:spTgt spid="74138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41394"/>
                                        </p:tgtEl>
                                        <p:attrNameLst>
                                          <p:attrName>style.visibility</p:attrName>
                                        </p:attrNameLst>
                                      </p:cBhvr>
                                      <p:to>
                                        <p:strVal val="visible"/>
                                      </p:to>
                                    </p:set>
                                    <p:anim calcmode="lin" valueType="num">
                                      <p:cBhvr additive="base">
                                        <p:cTn id="65" dur="500" fill="hold"/>
                                        <p:tgtEl>
                                          <p:spTgt spid="741394"/>
                                        </p:tgtEl>
                                        <p:attrNameLst>
                                          <p:attrName>ppt_x</p:attrName>
                                        </p:attrNameLst>
                                      </p:cBhvr>
                                      <p:tavLst>
                                        <p:tav tm="0">
                                          <p:val>
                                            <p:strVal val="#ppt_x"/>
                                          </p:val>
                                        </p:tav>
                                        <p:tav tm="100000">
                                          <p:val>
                                            <p:strVal val="#ppt_x"/>
                                          </p:val>
                                        </p:tav>
                                      </p:tavLst>
                                    </p:anim>
                                    <p:anim calcmode="lin" valueType="num">
                                      <p:cBhvr additive="base">
                                        <p:cTn id="66" dur="500" fill="hold"/>
                                        <p:tgtEl>
                                          <p:spTgt spid="741394"/>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41397"/>
                                        </p:tgtEl>
                                        <p:attrNameLst>
                                          <p:attrName>style.visibility</p:attrName>
                                        </p:attrNameLst>
                                      </p:cBhvr>
                                      <p:to>
                                        <p:strVal val="visible"/>
                                      </p:to>
                                    </p:set>
                                    <p:animEffect transition="in" filter="blinds(horizontal)">
                                      <p:cBhvr>
                                        <p:cTn id="71" dur="500"/>
                                        <p:tgtEl>
                                          <p:spTgt spid="74139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41398"/>
                                        </p:tgtEl>
                                        <p:attrNameLst>
                                          <p:attrName>style.visibility</p:attrName>
                                        </p:attrNameLst>
                                      </p:cBhvr>
                                      <p:to>
                                        <p:strVal val="visible"/>
                                      </p:to>
                                    </p:set>
                                    <p:animEffect transition="in" filter="blinds(horizontal)">
                                      <p:cBhvr>
                                        <p:cTn id="76" dur="500"/>
                                        <p:tgtEl>
                                          <p:spTgt spid="74139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41399"/>
                                        </p:tgtEl>
                                        <p:attrNameLst>
                                          <p:attrName>style.visibility</p:attrName>
                                        </p:attrNameLst>
                                      </p:cBhvr>
                                      <p:to>
                                        <p:strVal val="visible"/>
                                      </p:to>
                                    </p:set>
                                    <p:animEffect transition="in" filter="blinds(horizontal)">
                                      <p:cBhvr>
                                        <p:cTn id="81" dur="500"/>
                                        <p:tgtEl>
                                          <p:spTgt spid="74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85" grpId="0" animBg="1"/>
      <p:bldP spid="741378" grpId="0" animBg="1"/>
      <p:bldP spid="741386" grpId="0" animBg="1"/>
      <p:bldP spid="741380" grpId="0" animBg="1"/>
      <p:bldP spid="741388" grpId="0" animBg="1"/>
      <p:bldP spid="741389" grpId="0" animBg="1"/>
      <p:bldP spid="741387" grpId="0" animBg="1"/>
      <p:bldP spid="741382" grpId="0" animBg="1"/>
      <p:bldP spid="741397" grpId="0"/>
      <p:bldP spid="741383" grpId="0" animBg="1"/>
      <p:bldP spid="741398" grpId="0"/>
      <p:bldP spid="741384" grpId="0" animBg="1"/>
      <p:bldP spid="741399" grpId="0"/>
      <p:bldP spid="741392" grpId="0" animBg="1"/>
      <p:bldP spid="741393" grpId="0" animBg="1"/>
      <p:bldP spid="741394" grpId="0" animBg="1"/>
      <p:bldP spid="7413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15978"/>
            <a:ext cx="5360514" cy="5876916"/>
            <a:chOff x="329184" y="-99107"/>
            <a:chExt cx="524256" cy="5876916"/>
          </a:xfrm>
        </p:grpSpPr>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1055718"/>
            <a:ext cx="8249304"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EC8AA74-172D-4626-8934-39DDBAD46474}"/>
              </a:ext>
            </a:extLst>
          </p:cNvPr>
          <p:cNvSpPr>
            <a:spLocks noGrp="1"/>
          </p:cNvSpPr>
          <p:nvPr>
            <p:ph type="ctrTitle"/>
          </p:nvPr>
        </p:nvSpPr>
        <p:spPr>
          <a:xfrm>
            <a:off x="972703" y="1557463"/>
            <a:ext cx="7194176" cy="2551829"/>
          </a:xfrm>
        </p:spPr>
        <p:txBody>
          <a:bodyPr vert="horz" lIns="91440" tIns="45720" rIns="91440" bIns="45720" rtlCol="0" anchor="ctr">
            <a:normAutofit/>
          </a:bodyPr>
          <a:lstStyle/>
          <a:p>
            <a:r>
              <a:rPr lang="en-US" sz="5700" kern="1200" dirty="0">
                <a:solidFill>
                  <a:schemeClr val="tx1"/>
                </a:solidFill>
              </a:rPr>
              <a:t>Dr. </a:t>
            </a:r>
            <a:r>
              <a:rPr lang="en-US" sz="5700" kern="1200" dirty="0" err="1">
                <a:solidFill>
                  <a:schemeClr val="tx1"/>
                </a:solidFill>
              </a:rPr>
              <a:t>Dwinita’s</a:t>
            </a:r>
            <a:r>
              <a:rPr lang="en-US" sz="5700" kern="1200" dirty="0">
                <a:solidFill>
                  <a:schemeClr val="tx1"/>
                </a:solidFill>
              </a:rPr>
              <a:t> Recommendations</a:t>
            </a:r>
          </a:p>
        </p:txBody>
      </p:sp>
      <p:sp>
        <p:nvSpPr>
          <p:cNvPr id="2" name="Slide Number Placeholder 1">
            <a:extLst>
              <a:ext uri="{FF2B5EF4-FFF2-40B4-BE49-F238E27FC236}">
                <a16:creationId xmlns:a16="http://schemas.microsoft.com/office/drawing/2014/main" id="{BD89980F-3F66-4F29-9D52-4D3F8067B535}"/>
              </a:ext>
            </a:extLst>
          </p:cNvPr>
          <p:cNvSpPr>
            <a:spLocks noGrp="1"/>
          </p:cNvSpPr>
          <p:nvPr>
            <p:ph type="sldNum" sz="quarter" idx="4"/>
          </p:nvPr>
        </p:nvSpPr>
        <p:spPr/>
        <p:txBody>
          <a:bodyPr/>
          <a:lstStyle/>
          <a:p>
            <a:fld id="{67726FA2-3EC9-4717-AD62-D8C823692DD3}" type="slidenum">
              <a:rPr lang="en-US" smtClean="0">
                <a:solidFill>
                  <a:schemeClr val="bg1">
                    <a:lumMod val="65000"/>
                  </a:schemeClr>
                </a:solidFill>
              </a:rPr>
              <a:pPr/>
              <a:t>8</a:t>
            </a:fld>
            <a:endParaRPr lang="en-US" dirty="0">
              <a:solidFill>
                <a:schemeClr val="bg1">
                  <a:lumMod val="65000"/>
                </a:schemeClr>
              </a:solidFill>
            </a:endParaRPr>
          </a:p>
        </p:txBody>
      </p:sp>
    </p:spTree>
    <p:extLst>
      <p:ext uri="{BB962C8B-B14F-4D97-AF65-F5344CB8AC3E}">
        <p14:creationId xmlns:p14="http://schemas.microsoft.com/office/powerpoint/2010/main" val="3846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823503" cy="756418"/>
          </a:xfrm>
        </p:spPr>
        <p:txBody>
          <a:bodyPr>
            <a:normAutofit/>
          </a:bodyPr>
          <a:lstStyle/>
          <a:p>
            <a:r>
              <a:rPr lang="en-US" b="1" dirty="0"/>
              <a:t>Strategy: Understanding the Continuum of Equity</a:t>
            </a:r>
          </a:p>
        </p:txBody>
      </p:sp>
      <p:graphicFrame>
        <p:nvGraphicFramePr>
          <p:cNvPr id="4" name="Content Placeholder 3" descr="This continuum has six boxes numbered 0-5, with labels above the line and descriptors below the line.  "/>
          <p:cNvGraphicFramePr>
            <a:graphicFrameLocks noGrp="1"/>
          </p:cNvGraphicFramePr>
          <p:nvPr>
            <p:ph idx="1"/>
            <p:extLst>
              <p:ext uri="{D42A27DB-BD31-4B8C-83A1-F6EECF244321}">
                <p14:modId xmlns:p14="http://schemas.microsoft.com/office/powerpoint/2010/main" val="1391809225"/>
              </p:ext>
            </p:extLst>
          </p:nvPr>
        </p:nvGraphicFramePr>
        <p:xfrm>
          <a:off x="56271" y="1463675"/>
          <a:ext cx="8918917" cy="4640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138796" y="2587539"/>
            <a:ext cx="1010148" cy="523220"/>
          </a:xfrm>
          <a:prstGeom prst="rect">
            <a:avLst/>
          </a:prstGeom>
          <a:noFill/>
        </p:spPr>
        <p:txBody>
          <a:bodyPr wrap="none" rtlCol="0">
            <a:spAutoFit/>
          </a:bodyPr>
          <a:lstStyle/>
          <a:p>
            <a:r>
              <a:rPr lang="en-US" sz="1400" dirty="0"/>
              <a:t>Legislation,</a:t>
            </a:r>
          </a:p>
          <a:p>
            <a:r>
              <a:rPr lang="en-US" sz="1400" dirty="0"/>
              <a:t> policy</a:t>
            </a:r>
          </a:p>
        </p:txBody>
      </p:sp>
      <p:cxnSp>
        <p:nvCxnSpPr>
          <p:cNvPr id="7" name="Straight Arrow Connector 6" descr="There is a continuum of boxes numbered 0-5, with descriptive labels above and below the continuum.  &#10;"/>
          <p:cNvCxnSpPr/>
          <p:nvPr/>
        </p:nvCxnSpPr>
        <p:spPr>
          <a:xfrm>
            <a:off x="1977290" y="3110759"/>
            <a:ext cx="303836"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9059" y="2587539"/>
            <a:ext cx="1163332" cy="523220"/>
          </a:xfrm>
          <a:prstGeom prst="rect">
            <a:avLst/>
          </a:prstGeom>
          <a:noFill/>
        </p:spPr>
        <p:txBody>
          <a:bodyPr wrap="none" rtlCol="0">
            <a:spAutoFit/>
          </a:bodyPr>
          <a:lstStyle/>
          <a:p>
            <a:r>
              <a:rPr lang="en-US" sz="1400" dirty="0"/>
              <a:t>Social </a:t>
            </a:r>
          </a:p>
          <a:p>
            <a:r>
              <a:rPr lang="en-US" sz="1400" dirty="0"/>
              <a:t>responsibility</a:t>
            </a:r>
          </a:p>
        </p:txBody>
      </p:sp>
      <p:cxnSp>
        <p:nvCxnSpPr>
          <p:cNvPr id="10" name="Straight Arrow Connector 9" descr="There is a continuum of boxes labelled 0-5, with labels above and descriptors below each box.  &#10;"/>
          <p:cNvCxnSpPr/>
          <p:nvPr/>
        </p:nvCxnSpPr>
        <p:spPr>
          <a:xfrm>
            <a:off x="3483787" y="3110759"/>
            <a:ext cx="303836"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74232" y="2587539"/>
            <a:ext cx="896207" cy="523220"/>
          </a:xfrm>
          <a:prstGeom prst="rect">
            <a:avLst/>
          </a:prstGeom>
          <a:noFill/>
        </p:spPr>
        <p:txBody>
          <a:bodyPr wrap="none" rtlCol="0">
            <a:spAutoFit/>
          </a:bodyPr>
          <a:lstStyle/>
          <a:p>
            <a:r>
              <a:rPr lang="en-US" sz="1400" dirty="0"/>
              <a:t>Diversity </a:t>
            </a:r>
          </a:p>
          <a:p>
            <a:r>
              <a:rPr lang="en-US" sz="1400" dirty="0"/>
              <a:t>Initiatives</a:t>
            </a:r>
          </a:p>
        </p:txBody>
      </p:sp>
      <p:cxnSp>
        <p:nvCxnSpPr>
          <p:cNvPr id="12" name="Straight Arrow Connector 11">
            <a:extLst>
              <a:ext uri="{C183D7F6-B498-43B3-948B-1728B52AA6E4}">
                <adec:decorative xmlns:adec="http://schemas.microsoft.com/office/drawing/2017/decorative" val="1"/>
              </a:ext>
            </a:extLst>
          </p:cNvPr>
          <p:cNvCxnSpPr/>
          <p:nvPr/>
        </p:nvCxnSpPr>
        <p:spPr>
          <a:xfrm>
            <a:off x="4923403" y="3110759"/>
            <a:ext cx="303836"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36230" y="2583991"/>
            <a:ext cx="921855" cy="523220"/>
          </a:xfrm>
          <a:prstGeom prst="rect">
            <a:avLst/>
          </a:prstGeom>
          <a:noFill/>
        </p:spPr>
        <p:txBody>
          <a:bodyPr wrap="none" rtlCol="0">
            <a:spAutoFit/>
          </a:bodyPr>
          <a:lstStyle/>
          <a:p>
            <a:r>
              <a:rPr lang="en-US" sz="1400" dirty="0"/>
              <a:t>Inclusion</a:t>
            </a:r>
          </a:p>
          <a:p>
            <a:r>
              <a:rPr lang="en-US" sz="900" dirty="0"/>
              <a:t> </a:t>
            </a:r>
            <a:r>
              <a:rPr lang="en-US" sz="1400" dirty="0"/>
              <a:t>Initiatives</a:t>
            </a:r>
          </a:p>
        </p:txBody>
      </p:sp>
      <p:cxnSp>
        <p:nvCxnSpPr>
          <p:cNvPr id="14" name="Straight Arrow Connector 13">
            <a:extLst>
              <a:ext uri="{C183D7F6-B498-43B3-948B-1728B52AA6E4}">
                <adec:decorative xmlns:adec="http://schemas.microsoft.com/office/drawing/2017/decorative" val="1"/>
              </a:ext>
            </a:extLst>
          </p:cNvPr>
          <p:cNvCxnSpPr/>
          <p:nvPr/>
        </p:nvCxnSpPr>
        <p:spPr>
          <a:xfrm>
            <a:off x="6363020" y="3057953"/>
            <a:ext cx="303836"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42692" y="2583991"/>
            <a:ext cx="1413336" cy="523220"/>
          </a:xfrm>
          <a:prstGeom prst="rect">
            <a:avLst/>
          </a:prstGeom>
          <a:noFill/>
        </p:spPr>
        <p:txBody>
          <a:bodyPr wrap="none" rtlCol="0">
            <a:spAutoFit/>
          </a:bodyPr>
          <a:lstStyle/>
          <a:p>
            <a:r>
              <a:rPr lang="en-US" sz="1400" dirty="0"/>
              <a:t>Focus on people </a:t>
            </a:r>
          </a:p>
          <a:p>
            <a:r>
              <a:rPr lang="en-US" sz="1400" dirty="0"/>
              <a:t>&amp; systems</a:t>
            </a:r>
          </a:p>
        </p:txBody>
      </p:sp>
      <p:cxnSp>
        <p:nvCxnSpPr>
          <p:cNvPr id="16" name="Straight Arrow Connector 15">
            <a:extLst>
              <a:ext uri="{C183D7F6-B498-43B3-948B-1728B52AA6E4}">
                <adec:decorative xmlns:adec="http://schemas.microsoft.com/office/drawing/2017/decorative" val="1"/>
              </a:ext>
            </a:extLst>
          </p:cNvPr>
          <p:cNvCxnSpPr/>
          <p:nvPr/>
        </p:nvCxnSpPr>
        <p:spPr>
          <a:xfrm>
            <a:off x="7533311" y="3057953"/>
            <a:ext cx="303836" cy="312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4175" y="4590085"/>
            <a:ext cx="190982" cy="300082"/>
          </a:xfrm>
          <a:prstGeom prst="rect">
            <a:avLst/>
          </a:prstGeom>
          <a:noFill/>
        </p:spPr>
        <p:txBody>
          <a:bodyPr wrap="square" rtlCol="0">
            <a:spAutoFit/>
          </a:bodyPr>
          <a:lstStyle/>
          <a:p>
            <a:r>
              <a:rPr lang="en-US" sz="1350" b="1" dirty="0"/>
              <a:t>0</a:t>
            </a:r>
          </a:p>
        </p:txBody>
      </p:sp>
      <p:sp>
        <p:nvSpPr>
          <p:cNvPr id="18" name="TextBox 17"/>
          <p:cNvSpPr txBox="1"/>
          <p:nvPr/>
        </p:nvSpPr>
        <p:spPr>
          <a:xfrm>
            <a:off x="2161578" y="4590085"/>
            <a:ext cx="320456" cy="300082"/>
          </a:xfrm>
          <a:prstGeom prst="rect">
            <a:avLst/>
          </a:prstGeom>
          <a:noFill/>
        </p:spPr>
        <p:txBody>
          <a:bodyPr wrap="square" rtlCol="0">
            <a:spAutoFit/>
          </a:bodyPr>
          <a:lstStyle/>
          <a:p>
            <a:r>
              <a:rPr lang="en-US" sz="1350" b="1" dirty="0"/>
              <a:t>1</a:t>
            </a:r>
          </a:p>
        </p:txBody>
      </p:sp>
      <p:sp>
        <p:nvSpPr>
          <p:cNvPr id="19" name="TextBox 18"/>
          <p:cNvSpPr txBox="1"/>
          <p:nvPr/>
        </p:nvSpPr>
        <p:spPr>
          <a:xfrm>
            <a:off x="3604564" y="4590085"/>
            <a:ext cx="200696" cy="300082"/>
          </a:xfrm>
          <a:prstGeom prst="rect">
            <a:avLst/>
          </a:prstGeom>
          <a:noFill/>
        </p:spPr>
        <p:txBody>
          <a:bodyPr wrap="square" rtlCol="0">
            <a:spAutoFit/>
          </a:bodyPr>
          <a:lstStyle/>
          <a:p>
            <a:r>
              <a:rPr lang="en-US" sz="1350" b="1" dirty="0"/>
              <a:t>2</a:t>
            </a:r>
          </a:p>
        </p:txBody>
      </p:sp>
      <p:sp>
        <p:nvSpPr>
          <p:cNvPr id="20" name="TextBox 19"/>
          <p:cNvSpPr txBox="1"/>
          <p:nvPr/>
        </p:nvSpPr>
        <p:spPr>
          <a:xfrm>
            <a:off x="4970884" y="4590085"/>
            <a:ext cx="272832" cy="300082"/>
          </a:xfrm>
          <a:prstGeom prst="rect">
            <a:avLst/>
          </a:prstGeom>
          <a:noFill/>
        </p:spPr>
        <p:txBody>
          <a:bodyPr wrap="none" rtlCol="0">
            <a:spAutoFit/>
          </a:bodyPr>
          <a:lstStyle/>
          <a:p>
            <a:r>
              <a:rPr lang="en-US" sz="1350" b="1" dirty="0"/>
              <a:t>3</a:t>
            </a:r>
          </a:p>
        </p:txBody>
      </p:sp>
      <p:sp>
        <p:nvSpPr>
          <p:cNvPr id="21" name="TextBox 20"/>
          <p:cNvSpPr txBox="1"/>
          <p:nvPr/>
        </p:nvSpPr>
        <p:spPr>
          <a:xfrm flipH="1">
            <a:off x="6431358" y="4590085"/>
            <a:ext cx="235496" cy="300082"/>
          </a:xfrm>
          <a:prstGeom prst="rect">
            <a:avLst/>
          </a:prstGeom>
          <a:noFill/>
        </p:spPr>
        <p:txBody>
          <a:bodyPr wrap="square" rtlCol="0">
            <a:spAutoFit/>
          </a:bodyPr>
          <a:lstStyle/>
          <a:p>
            <a:r>
              <a:rPr lang="en-US" sz="1350" b="1" dirty="0"/>
              <a:t>4</a:t>
            </a:r>
          </a:p>
        </p:txBody>
      </p:sp>
      <p:sp>
        <p:nvSpPr>
          <p:cNvPr id="22" name="TextBox 21"/>
          <p:cNvSpPr txBox="1"/>
          <p:nvPr/>
        </p:nvSpPr>
        <p:spPr>
          <a:xfrm>
            <a:off x="7682696" y="4590085"/>
            <a:ext cx="234680" cy="300082"/>
          </a:xfrm>
          <a:prstGeom prst="rect">
            <a:avLst/>
          </a:prstGeom>
          <a:noFill/>
        </p:spPr>
        <p:txBody>
          <a:bodyPr wrap="square" rtlCol="0">
            <a:spAutoFit/>
          </a:bodyPr>
          <a:lstStyle/>
          <a:p>
            <a:r>
              <a:rPr lang="en-US" sz="1350" b="1" dirty="0"/>
              <a:t>5</a:t>
            </a:r>
          </a:p>
        </p:txBody>
      </p:sp>
      <p:sp>
        <p:nvSpPr>
          <p:cNvPr id="3" name="TextBox 2"/>
          <p:cNvSpPr txBox="1"/>
          <p:nvPr/>
        </p:nvSpPr>
        <p:spPr>
          <a:xfrm>
            <a:off x="1740140" y="4976064"/>
            <a:ext cx="1163332" cy="738664"/>
          </a:xfrm>
          <a:prstGeom prst="rect">
            <a:avLst/>
          </a:prstGeom>
          <a:noFill/>
        </p:spPr>
        <p:txBody>
          <a:bodyPr wrap="square" rtlCol="0">
            <a:spAutoFit/>
          </a:bodyPr>
          <a:lstStyle/>
          <a:p>
            <a:pPr algn="ctr"/>
            <a:r>
              <a:rPr lang="en-US" sz="1400" dirty="0"/>
              <a:t>Meeting legal obligations</a:t>
            </a:r>
          </a:p>
        </p:txBody>
      </p:sp>
      <p:sp>
        <p:nvSpPr>
          <p:cNvPr id="6" name="TextBox 5"/>
          <p:cNvSpPr txBox="1"/>
          <p:nvPr/>
        </p:nvSpPr>
        <p:spPr>
          <a:xfrm>
            <a:off x="3180237" y="4969910"/>
            <a:ext cx="1295972" cy="1169551"/>
          </a:xfrm>
          <a:prstGeom prst="rect">
            <a:avLst/>
          </a:prstGeom>
          <a:noFill/>
        </p:spPr>
        <p:txBody>
          <a:bodyPr wrap="square" rtlCol="0">
            <a:spAutoFit/>
          </a:bodyPr>
          <a:lstStyle/>
          <a:p>
            <a:pPr algn="ctr"/>
            <a:r>
              <a:rPr lang="en-US" sz="1400" dirty="0"/>
              <a:t>Altruistically </a:t>
            </a:r>
          </a:p>
          <a:p>
            <a:pPr algn="ctr"/>
            <a:r>
              <a:rPr lang="en-US" sz="1400" dirty="0"/>
              <a:t>supportive, </a:t>
            </a:r>
          </a:p>
          <a:p>
            <a:pPr algn="ctr"/>
            <a:r>
              <a:rPr lang="en-US" sz="1400" dirty="0"/>
              <a:t>but no real </a:t>
            </a:r>
          </a:p>
          <a:p>
            <a:pPr algn="ctr"/>
            <a:r>
              <a:rPr lang="en-US" sz="1400" dirty="0"/>
              <a:t>operational</a:t>
            </a:r>
          </a:p>
          <a:p>
            <a:pPr algn="ctr"/>
            <a:r>
              <a:rPr lang="en-US" sz="1400" dirty="0"/>
              <a:t>Plans in place</a:t>
            </a:r>
          </a:p>
        </p:txBody>
      </p:sp>
      <p:sp>
        <p:nvSpPr>
          <p:cNvPr id="8" name="TextBox 7"/>
          <p:cNvSpPr txBox="1"/>
          <p:nvPr/>
        </p:nvSpPr>
        <p:spPr>
          <a:xfrm>
            <a:off x="4544606" y="4969910"/>
            <a:ext cx="1152047" cy="954107"/>
          </a:xfrm>
          <a:prstGeom prst="rect">
            <a:avLst/>
          </a:prstGeom>
          <a:noFill/>
        </p:spPr>
        <p:txBody>
          <a:bodyPr wrap="none" rtlCol="0">
            <a:spAutoFit/>
          </a:bodyPr>
          <a:lstStyle/>
          <a:p>
            <a:pPr algn="ctr"/>
            <a:r>
              <a:rPr lang="en-US" sz="1400" dirty="0"/>
              <a:t>Understands </a:t>
            </a:r>
          </a:p>
          <a:p>
            <a:pPr algn="ctr"/>
            <a:r>
              <a:rPr lang="en-US" sz="1400" dirty="0"/>
              <a:t>the</a:t>
            </a:r>
          </a:p>
          <a:p>
            <a:pPr algn="ctr"/>
            <a:r>
              <a:rPr lang="en-US" sz="1400" dirty="0"/>
              <a:t>power of</a:t>
            </a:r>
          </a:p>
          <a:p>
            <a:pPr algn="ctr"/>
            <a:r>
              <a:rPr lang="en-US" sz="1400" dirty="0"/>
              <a:t>diversity</a:t>
            </a:r>
          </a:p>
        </p:txBody>
      </p:sp>
      <p:sp>
        <p:nvSpPr>
          <p:cNvPr id="23" name="TextBox 22"/>
          <p:cNvSpPr txBox="1"/>
          <p:nvPr/>
        </p:nvSpPr>
        <p:spPr>
          <a:xfrm>
            <a:off x="5538253" y="4974341"/>
            <a:ext cx="2021707" cy="1384995"/>
          </a:xfrm>
          <a:prstGeom prst="rect">
            <a:avLst/>
          </a:prstGeom>
          <a:noFill/>
        </p:spPr>
        <p:txBody>
          <a:bodyPr wrap="none" rtlCol="0">
            <a:spAutoFit/>
          </a:bodyPr>
          <a:lstStyle/>
          <a:p>
            <a:pPr algn="ctr"/>
            <a:r>
              <a:rPr lang="en-US" sz="1400" dirty="0"/>
              <a:t>Moving beyond</a:t>
            </a:r>
          </a:p>
          <a:p>
            <a:pPr algn="ctr"/>
            <a:r>
              <a:rPr lang="en-US" sz="1400" dirty="0"/>
              <a:t>Diversity. </a:t>
            </a:r>
          </a:p>
          <a:p>
            <a:pPr algn="ctr"/>
            <a:r>
              <a:rPr lang="en-US" sz="1400" dirty="0"/>
              <a:t>Focused on </a:t>
            </a:r>
          </a:p>
          <a:p>
            <a:pPr algn="ctr"/>
            <a:r>
              <a:rPr lang="en-US" sz="1400" dirty="0"/>
              <a:t>leveraging </a:t>
            </a:r>
          </a:p>
          <a:p>
            <a:pPr algn="ctr"/>
            <a:r>
              <a:rPr lang="en-US" sz="1400" dirty="0"/>
              <a:t>strengths of</a:t>
            </a:r>
          </a:p>
          <a:p>
            <a:pPr algn="ctr"/>
            <a:r>
              <a:rPr lang="en-US" sz="1400" dirty="0"/>
              <a:t>workplaces/communities</a:t>
            </a:r>
          </a:p>
        </p:txBody>
      </p:sp>
      <p:sp>
        <p:nvSpPr>
          <p:cNvPr id="24" name="TextBox 23"/>
          <p:cNvSpPr txBox="1"/>
          <p:nvPr/>
        </p:nvSpPr>
        <p:spPr>
          <a:xfrm>
            <a:off x="7269390" y="4976617"/>
            <a:ext cx="1705798" cy="1169551"/>
          </a:xfrm>
          <a:prstGeom prst="rect">
            <a:avLst/>
          </a:prstGeom>
          <a:noFill/>
        </p:spPr>
        <p:txBody>
          <a:bodyPr wrap="square" rtlCol="0">
            <a:spAutoFit/>
          </a:bodyPr>
          <a:lstStyle/>
          <a:p>
            <a:pPr algn="ctr"/>
            <a:r>
              <a:rPr lang="en-US" sz="1400" dirty="0"/>
              <a:t>Sees equity as</a:t>
            </a:r>
          </a:p>
          <a:p>
            <a:pPr algn="ctr"/>
            <a:r>
              <a:rPr lang="en-US" sz="1400" dirty="0"/>
              <a:t>an organizational, community, </a:t>
            </a:r>
          </a:p>
          <a:p>
            <a:pPr algn="ctr"/>
            <a:r>
              <a:rPr lang="en-US" sz="1400" dirty="0"/>
              <a:t>national and global imperative</a:t>
            </a:r>
          </a:p>
        </p:txBody>
      </p:sp>
    </p:spTree>
    <p:custDataLst>
      <p:tags r:id="rId1"/>
    </p:custDataLst>
    <p:extLst>
      <p:ext uri="{BB962C8B-B14F-4D97-AF65-F5344CB8AC3E}">
        <p14:creationId xmlns:p14="http://schemas.microsoft.com/office/powerpoint/2010/main" val="930450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1069</TotalTime>
  <Words>2877</Words>
  <Application>Microsoft Office PowerPoint</Application>
  <PresentationFormat>On-screen Show (4:3)</PresentationFormat>
  <Paragraphs>399</Paragraphs>
  <Slides>34</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Monotype Sorts</vt:lpstr>
      <vt:lpstr>Museo Slab 500</vt:lpstr>
      <vt:lpstr>SourceSansProRegular</vt:lpstr>
      <vt:lpstr>Times New Roman</vt:lpstr>
      <vt:lpstr>Wingdings</vt:lpstr>
      <vt:lpstr>Office Theme</vt:lpstr>
      <vt:lpstr>Equity in the Exceptional Student Services Unit </vt:lpstr>
      <vt:lpstr>Grounding Beliefs</vt:lpstr>
      <vt:lpstr>Today’s Objectives</vt:lpstr>
      <vt:lpstr>Educational Equity</vt:lpstr>
      <vt:lpstr>Path to Equity, Diversity and Inclusion</vt:lpstr>
      <vt:lpstr>Context for Equity, Diversity  and Inclusion</vt:lpstr>
      <vt:lpstr>Logic Model for Equity in the Exceptional Student Services</vt:lpstr>
      <vt:lpstr>Dr. Dwinita’s Recommendations</vt:lpstr>
      <vt:lpstr>Strategy: Understanding the Continuum of Equity</vt:lpstr>
      <vt:lpstr>Proposal 1:  Relevant Opportunity  Review  </vt:lpstr>
      <vt:lpstr>Proposal 2:  Differentiate Performance Goals</vt:lpstr>
      <vt:lpstr>Proposal 3:  Create the ESSU Book of Examples</vt:lpstr>
      <vt:lpstr>Proposal 4:  Create a Clear Message </vt:lpstr>
      <vt:lpstr>Create A Clear EDI Message</vt:lpstr>
      <vt:lpstr>Exceptional Student Services Unit Goal and Priorities </vt:lpstr>
      <vt:lpstr>Performance Plan Goal 1</vt:lpstr>
      <vt:lpstr>Affinity Group A:  Defining Terms </vt:lpstr>
      <vt:lpstr>Affinity Group B:  Developing a Framework </vt:lpstr>
      <vt:lpstr>Affinity Group C:   Curating Resources</vt:lpstr>
      <vt:lpstr>Affinity Group D:  Unit Activities </vt:lpstr>
      <vt:lpstr>EDI Modules  and Current  Focus Groups</vt:lpstr>
      <vt:lpstr>EDI Modules and Current Focus Groups</vt:lpstr>
      <vt:lpstr>EDI Modules and ESSU Workgroup Discussions    </vt:lpstr>
      <vt:lpstr>Making Connections  and Creating Alignment</vt:lpstr>
      <vt:lpstr>Make Connections and Create Alignment</vt:lpstr>
      <vt:lpstr>Making Connections</vt:lpstr>
      <vt:lpstr>Use an Equity Lens</vt:lpstr>
      <vt:lpstr>Operationalizing Equity:  Four Equity Questions for Policy</vt:lpstr>
      <vt:lpstr>Operationalizing Equity: Four Equity Questions for Policy</vt:lpstr>
      <vt:lpstr>Operationalizing Equity:  Four Equity Questions for Policy</vt:lpstr>
      <vt:lpstr>Operationalizing Equity:  Four Equity Questions for Policy</vt:lpstr>
      <vt:lpstr>Potential Next Steps:  Take Action</vt:lpstr>
      <vt:lpstr>Final Comments by BIPOC parent community</vt:lpstr>
      <vt:lpstr>Contact Information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Timmerman, Amanda</cp:lastModifiedBy>
  <cp:revision>79</cp:revision>
  <dcterms:created xsi:type="dcterms:W3CDTF">2019-06-25T17:30:52Z</dcterms:created>
  <dcterms:modified xsi:type="dcterms:W3CDTF">2021-08-31T15:45:08Z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41B784F7-DF8E-4785-9D08-68DC6FF68D37</vt:lpwstr>
  </property>
  <property fmtid="{D5CDD505-2E9C-101B-9397-08002B2CF9AE}" pid="3" name="ArticulatePath">
    <vt:lpwstr>Michael Ramirez, POST AFTER MEETING, 8.2521 Equity in ESSU-New Directors _ accessibility_d</vt:lpwstr>
  </property>
</Properties>
</file>