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89" r:id="rId2"/>
    <p:sldId id="258" r:id="rId3"/>
    <p:sldId id="468" r:id="rId4"/>
    <p:sldId id="426" r:id="rId5"/>
    <p:sldId id="430" r:id="rId6"/>
    <p:sldId id="432" r:id="rId7"/>
    <p:sldId id="411" r:id="rId8"/>
    <p:sldId id="475" r:id="rId9"/>
    <p:sldId id="469" r:id="rId10"/>
    <p:sldId id="476" r:id="rId11"/>
    <p:sldId id="470" r:id="rId12"/>
    <p:sldId id="478" r:id="rId13"/>
    <p:sldId id="477" r:id="rId14"/>
    <p:sldId id="471" r:id="rId15"/>
    <p:sldId id="487" r:id="rId16"/>
    <p:sldId id="485" r:id="rId17"/>
    <p:sldId id="488" r:id="rId18"/>
    <p:sldId id="490" r:id="rId19"/>
    <p:sldId id="480" r:id="rId20"/>
    <p:sldId id="494" r:id="rId21"/>
    <p:sldId id="493" r:id="rId22"/>
    <p:sldId id="407" r:id="rId23"/>
    <p:sldId id="482" r:id="rId24"/>
    <p:sldId id="473" r:id="rId25"/>
    <p:sldId id="483" r:id="rId26"/>
    <p:sldId id="417" r:id="rId27"/>
    <p:sldId id="474" r:id="rId28"/>
    <p:sldId id="4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A00B83-072F-8D6E-73F7-CFB3C96DF063}" name="Van_Sant, Zack" initials="ZV" userId="S::Van_sant_z@cde.state.co.us::b22a78fb-6406-4898-b260-273e1f8dfef0" providerId="AD"/>
  <p188:author id="{D8A38EA3-4075-7122-C62A-09D1C01EDAEE}" name="Whitmore, Kerry" initials="WK" userId="S::Whitmore_k@cde.state.co.us::e8d0bb64-ee55-45e4-909b-56fe3e9ae6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521"/>
    <a:srgbClr val="56A949"/>
    <a:srgbClr val="FFE4B9"/>
    <a:srgbClr val="00953A"/>
    <a:srgbClr val="48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E5567-3790-462B-B16E-242B4EFA23AD}" v="11" dt="2023-09-12T14:38:14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393" autoAdjust="0"/>
  </p:normalViewPr>
  <p:slideViewPr>
    <p:cSldViewPr snapToGrid="0">
      <p:cViewPr varScale="1">
        <p:scale>
          <a:sx n="97" d="100"/>
          <a:sy n="97" d="100"/>
        </p:scale>
        <p:origin x="748" y="72"/>
      </p:cViewPr>
      <p:guideLst/>
    </p:cSldViewPr>
  </p:slideViewPr>
  <p:outlineViewPr>
    <p:cViewPr>
      <p:scale>
        <a:sx n="33" d="100"/>
        <a:sy n="33" d="100"/>
      </p:scale>
      <p:origin x="0" y="-62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_Sant, Zack" userId="b22a78fb-6406-4898-b260-273e1f8dfef0" providerId="ADAL" clId="{8F0E5567-3790-462B-B16E-242B4EFA23AD}"/>
    <pc:docChg chg="undo redo custSel modSld">
      <pc:chgData name="Van_Sant, Zack" userId="b22a78fb-6406-4898-b260-273e1f8dfef0" providerId="ADAL" clId="{8F0E5567-3790-462B-B16E-242B4EFA23AD}" dt="2023-09-12T14:45:06.392" v="76" actId="20577"/>
      <pc:docMkLst>
        <pc:docMk/>
      </pc:docMkLst>
      <pc:sldChg chg="addSp delSp modSp mod">
        <pc:chgData name="Van_Sant, Zack" userId="b22a78fb-6406-4898-b260-273e1f8dfef0" providerId="ADAL" clId="{8F0E5567-3790-462B-B16E-242B4EFA23AD}" dt="2023-09-12T14:45:00.214" v="74" actId="20577"/>
        <pc:sldMkLst>
          <pc:docMk/>
          <pc:sldMk cId="547855718" sldId="480"/>
        </pc:sldMkLst>
        <pc:spChg chg="del mod">
          <ac:chgData name="Van_Sant, Zack" userId="b22a78fb-6406-4898-b260-273e1f8dfef0" providerId="ADAL" clId="{8F0E5567-3790-462B-B16E-242B4EFA23AD}" dt="2023-09-12T14:36:38.121" v="20" actId="21"/>
          <ac:spMkLst>
            <pc:docMk/>
            <pc:sldMk cId="547855718" sldId="480"/>
            <ac:spMk id="2" creationId="{60C4DBDD-F8B4-4D86-8F61-EF0967B9629D}"/>
          </ac:spMkLst>
        </pc:spChg>
        <pc:spChg chg="add del mod">
          <ac:chgData name="Van_Sant, Zack" userId="b22a78fb-6406-4898-b260-273e1f8dfef0" providerId="ADAL" clId="{8F0E5567-3790-462B-B16E-242B4EFA23AD}" dt="2023-09-12T14:37:12.057" v="27" actId="21"/>
          <ac:spMkLst>
            <pc:docMk/>
            <pc:sldMk cId="547855718" sldId="480"/>
            <ac:spMk id="6" creationId="{F9F18A53-5EBD-7AE7-9A46-6767D83B30A4}"/>
          </ac:spMkLst>
        </pc:spChg>
        <pc:spChg chg="add del mod">
          <ac:chgData name="Van_Sant, Zack" userId="b22a78fb-6406-4898-b260-273e1f8dfef0" providerId="ADAL" clId="{8F0E5567-3790-462B-B16E-242B4EFA23AD}" dt="2023-09-12T14:37:53.491" v="33" actId="21"/>
          <ac:spMkLst>
            <pc:docMk/>
            <pc:sldMk cId="547855718" sldId="480"/>
            <ac:spMk id="7" creationId="{4694DB22-FE6A-32FC-D074-B9C210120B4B}"/>
          </ac:spMkLst>
        </pc:spChg>
        <pc:spChg chg="add mod ord">
          <ac:chgData name="Van_Sant, Zack" userId="b22a78fb-6406-4898-b260-273e1f8dfef0" providerId="ADAL" clId="{8F0E5567-3790-462B-B16E-242B4EFA23AD}" dt="2023-09-12T14:45:00.214" v="74" actId="20577"/>
          <ac:spMkLst>
            <pc:docMk/>
            <pc:sldMk cId="547855718" sldId="480"/>
            <ac:spMk id="8" creationId="{41DE0B52-D60C-4A82-9CBC-E766B85E280C}"/>
          </ac:spMkLst>
        </pc:spChg>
      </pc:sldChg>
      <pc:sldChg chg="modSp mod">
        <pc:chgData name="Van_Sant, Zack" userId="b22a78fb-6406-4898-b260-273e1f8dfef0" providerId="ADAL" clId="{8F0E5567-3790-462B-B16E-242B4EFA23AD}" dt="2023-09-12T14:44:42.690" v="68" actId="20577"/>
        <pc:sldMkLst>
          <pc:docMk/>
          <pc:sldMk cId="284589261" sldId="485"/>
        </pc:sldMkLst>
        <pc:spChg chg="mod">
          <ac:chgData name="Van_Sant, Zack" userId="b22a78fb-6406-4898-b260-273e1f8dfef0" providerId="ADAL" clId="{8F0E5567-3790-462B-B16E-242B4EFA23AD}" dt="2023-09-12T14:44:42.690" v="68" actId="20577"/>
          <ac:spMkLst>
            <pc:docMk/>
            <pc:sldMk cId="284589261" sldId="485"/>
            <ac:spMk id="2" creationId="{915FBD80-07A5-557A-8FD2-E08F4F629811}"/>
          </ac:spMkLst>
        </pc:spChg>
      </pc:sldChg>
      <pc:sldChg chg="modSp mod">
        <pc:chgData name="Van_Sant, Zack" userId="b22a78fb-6406-4898-b260-273e1f8dfef0" providerId="ADAL" clId="{8F0E5567-3790-462B-B16E-242B4EFA23AD}" dt="2023-09-12T14:35:23.878" v="11" actId="1076"/>
        <pc:sldMkLst>
          <pc:docMk/>
          <pc:sldMk cId="2977216747" sldId="487"/>
        </pc:sldMkLst>
        <pc:spChg chg="mod">
          <ac:chgData name="Van_Sant, Zack" userId="b22a78fb-6406-4898-b260-273e1f8dfef0" providerId="ADAL" clId="{8F0E5567-3790-462B-B16E-242B4EFA23AD}" dt="2023-09-12T14:35:23.878" v="11" actId="1076"/>
          <ac:spMkLst>
            <pc:docMk/>
            <pc:sldMk cId="2977216747" sldId="487"/>
            <ac:spMk id="2" creationId="{915FBD80-07A5-557A-8FD2-E08F4F629811}"/>
          </ac:spMkLst>
        </pc:spChg>
      </pc:sldChg>
      <pc:sldChg chg="addSp delSp modSp mod">
        <pc:chgData name="Van_Sant, Zack" userId="b22a78fb-6406-4898-b260-273e1f8dfef0" providerId="ADAL" clId="{8F0E5567-3790-462B-B16E-242B4EFA23AD}" dt="2023-09-12T14:44:47.375" v="70" actId="20577"/>
        <pc:sldMkLst>
          <pc:docMk/>
          <pc:sldMk cId="1019018478" sldId="488"/>
        </pc:sldMkLst>
        <pc:spChg chg="add del mod">
          <ac:chgData name="Van_Sant, Zack" userId="b22a78fb-6406-4898-b260-273e1f8dfef0" providerId="ADAL" clId="{8F0E5567-3790-462B-B16E-242B4EFA23AD}" dt="2023-09-12T14:36:09.549" v="18" actId="21"/>
          <ac:spMkLst>
            <pc:docMk/>
            <pc:sldMk cId="1019018478" sldId="488"/>
            <ac:spMk id="2" creationId="{915FBD80-07A5-557A-8FD2-E08F4F629811}"/>
          </ac:spMkLst>
        </pc:spChg>
        <pc:spChg chg="add del mod">
          <ac:chgData name="Van_Sant, Zack" userId="b22a78fb-6406-4898-b260-273e1f8dfef0" providerId="ADAL" clId="{8F0E5567-3790-462B-B16E-242B4EFA23AD}" dt="2023-09-12T14:37:44.377" v="31" actId="21"/>
          <ac:spMkLst>
            <pc:docMk/>
            <pc:sldMk cId="1019018478" sldId="488"/>
            <ac:spMk id="3" creationId="{35D94A17-576F-8405-A629-358A51FEE2B1}"/>
          </ac:spMkLst>
        </pc:spChg>
        <pc:spChg chg="ord">
          <ac:chgData name="Van_Sant, Zack" userId="b22a78fb-6406-4898-b260-273e1f8dfef0" providerId="ADAL" clId="{8F0E5567-3790-462B-B16E-242B4EFA23AD}" dt="2023-09-12T14:39:20.409" v="52" actId="13244"/>
          <ac:spMkLst>
            <pc:docMk/>
            <pc:sldMk cId="1019018478" sldId="488"/>
            <ac:spMk id="4" creationId="{8D9FC098-DE56-972D-7EBA-2CF757D379E7}"/>
          </ac:spMkLst>
        </pc:spChg>
        <pc:spChg chg="add del mod">
          <ac:chgData name="Van_Sant, Zack" userId="b22a78fb-6406-4898-b260-273e1f8dfef0" providerId="ADAL" clId="{8F0E5567-3790-462B-B16E-242B4EFA23AD}" dt="2023-09-12T14:36:52.534" v="23" actId="21"/>
          <ac:spMkLst>
            <pc:docMk/>
            <pc:sldMk cId="1019018478" sldId="488"/>
            <ac:spMk id="7" creationId="{89BC6DEE-70B0-F1A1-8BB7-E11770500F8C}"/>
          </ac:spMkLst>
        </pc:spChg>
        <pc:spChg chg="add mod ord">
          <ac:chgData name="Van_Sant, Zack" userId="b22a78fb-6406-4898-b260-273e1f8dfef0" providerId="ADAL" clId="{8F0E5567-3790-462B-B16E-242B4EFA23AD}" dt="2023-09-12T14:44:47.375" v="70" actId="20577"/>
          <ac:spMkLst>
            <pc:docMk/>
            <pc:sldMk cId="1019018478" sldId="488"/>
            <ac:spMk id="8" creationId="{A3B08DE4-5720-264F-2037-AFECD27883A1}"/>
          </ac:spMkLst>
        </pc:spChg>
      </pc:sldChg>
      <pc:sldChg chg="addSp delSp modSp mod">
        <pc:chgData name="Van_Sant, Zack" userId="b22a78fb-6406-4898-b260-273e1f8dfef0" providerId="ADAL" clId="{8F0E5567-3790-462B-B16E-242B4EFA23AD}" dt="2023-09-12T14:44:54.328" v="72" actId="20577"/>
        <pc:sldMkLst>
          <pc:docMk/>
          <pc:sldMk cId="3787138405" sldId="490"/>
        </pc:sldMkLst>
        <pc:spChg chg="del mod">
          <ac:chgData name="Van_Sant, Zack" userId="b22a78fb-6406-4898-b260-273e1f8dfef0" providerId="ADAL" clId="{8F0E5567-3790-462B-B16E-242B4EFA23AD}" dt="2023-09-12T14:36:33.660" v="19" actId="21"/>
          <ac:spMkLst>
            <pc:docMk/>
            <pc:sldMk cId="3787138405" sldId="490"/>
            <ac:spMk id="2" creationId="{915FBD80-07A5-557A-8FD2-E08F4F629811}"/>
          </ac:spMkLst>
        </pc:spChg>
        <pc:spChg chg="add del mod">
          <ac:chgData name="Van_Sant, Zack" userId="b22a78fb-6406-4898-b260-273e1f8dfef0" providerId="ADAL" clId="{8F0E5567-3790-462B-B16E-242B4EFA23AD}" dt="2023-09-12T14:36:06.572" v="16"/>
          <ac:spMkLst>
            <pc:docMk/>
            <pc:sldMk cId="3787138405" sldId="490"/>
            <ac:spMk id="3" creationId="{81821B3E-F29C-6A30-C72F-09603586A3FB}"/>
          </ac:spMkLst>
        </pc:spChg>
        <pc:spChg chg="ord">
          <ac:chgData name="Van_Sant, Zack" userId="b22a78fb-6406-4898-b260-273e1f8dfef0" providerId="ADAL" clId="{8F0E5567-3790-462B-B16E-242B4EFA23AD}" dt="2023-09-12T14:39:36.619" v="54" actId="13244"/>
          <ac:spMkLst>
            <pc:docMk/>
            <pc:sldMk cId="3787138405" sldId="490"/>
            <ac:spMk id="4" creationId="{8D9FC098-DE56-972D-7EBA-2CF757D379E7}"/>
          </ac:spMkLst>
        </pc:spChg>
        <pc:spChg chg="add del mod">
          <ac:chgData name="Van_Sant, Zack" userId="b22a78fb-6406-4898-b260-273e1f8dfef0" providerId="ADAL" clId="{8F0E5567-3790-462B-B16E-242B4EFA23AD}" dt="2023-09-12T14:37:03.170" v="24" actId="21"/>
          <ac:spMkLst>
            <pc:docMk/>
            <pc:sldMk cId="3787138405" sldId="490"/>
            <ac:spMk id="7" creationId="{180A8AD0-CD1C-9909-FB77-B0542AE16D47}"/>
          </ac:spMkLst>
        </pc:spChg>
        <pc:spChg chg="add del mod">
          <ac:chgData name="Van_Sant, Zack" userId="b22a78fb-6406-4898-b260-273e1f8dfef0" providerId="ADAL" clId="{8F0E5567-3790-462B-B16E-242B4EFA23AD}" dt="2023-09-12T14:37:08.964" v="26" actId="21"/>
          <ac:spMkLst>
            <pc:docMk/>
            <pc:sldMk cId="3787138405" sldId="490"/>
            <ac:spMk id="9" creationId="{EDB07BEF-6DD4-357A-6D63-B6E4263A75EE}"/>
          </ac:spMkLst>
        </pc:spChg>
        <pc:spChg chg="add del mod">
          <ac:chgData name="Van_Sant, Zack" userId="b22a78fb-6406-4898-b260-273e1f8dfef0" providerId="ADAL" clId="{8F0E5567-3790-462B-B16E-242B4EFA23AD}" dt="2023-09-12T14:37:48.327" v="32" actId="21"/>
          <ac:spMkLst>
            <pc:docMk/>
            <pc:sldMk cId="3787138405" sldId="490"/>
            <ac:spMk id="11" creationId="{D3A2D580-5F11-986D-2D96-C8A70B7F3590}"/>
          </ac:spMkLst>
        </pc:spChg>
        <pc:spChg chg="ord">
          <ac:chgData name="Van_Sant, Zack" userId="b22a78fb-6406-4898-b260-273e1f8dfef0" providerId="ADAL" clId="{8F0E5567-3790-462B-B16E-242B4EFA23AD}" dt="2023-09-12T14:41:06.927" v="61" actId="13244"/>
          <ac:spMkLst>
            <pc:docMk/>
            <pc:sldMk cId="3787138405" sldId="490"/>
            <ac:spMk id="13" creationId="{8D049FA3-4AA6-B86F-805E-FEF825233F9A}"/>
          </ac:spMkLst>
        </pc:spChg>
        <pc:spChg chg="add mod ord">
          <ac:chgData name="Van_Sant, Zack" userId="b22a78fb-6406-4898-b260-273e1f8dfef0" providerId="ADAL" clId="{8F0E5567-3790-462B-B16E-242B4EFA23AD}" dt="2023-09-12T14:44:54.328" v="72" actId="20577"/>
          <ac:spMkLst>
            <pc:docMk/>
            <pc:sldMk cId="3787138405" sldId="490"/>
            <ac:spMk id="14" creationId="{41F2B518-D0FA-FFA5-94EC-5D321CF6B290}"/>
          </ac:spMkLst>
        </pc:spChg>
        <pc:spChg chg="ord">
          <ac:chgData name="Van_Sant, Zack" userId="b22a78fb-6406-4898-b260-273e1f8dfef0" providerId="ADAL" clId="{8F0E5567-3790-462B-B16E-242B4EFA23AD}" dt="2023-09-12T14:40:31.270" v="57" actId="13244"/>
          <ac:spMkLst>
            <pc:docMk/>
            <pc:sldMk cId="3787138405" sldId="490"/>
            <ac:spMk id="38" creationId="{6DC97B27-18AA-AE11-14BC-3EDE224B2BC2}"/>
          </ac:spMkLst>
        </pc:spChg>
        <pc:spChg chg="ord">
          <ac:chgData name="Van_Sant, Zack" userId="b22a78fb-6406-4898-b260-273e1f8dfef0" providerId="ADAL" clId="{8F0E5567-3790-462B-B16E-242B4EFA23AD}" dt="2023-09-12T14:40:37.272" v="58" actId="13244"/>
          <ac:spMkLst>
            <pc:docMk/>
            <pc:sldMk cId="3787138405" sldId="490"/>
            <ac:spMk id="40" creationId="{3A2D932A-345D-46D7-3FFD-E98EBBECB2F1}"/>
          </ac:spMkLst>
        </pc:spChg>
        <pc:picChg chg="ord">
          <ac:chgData name="Van_Sant, Zack" userId="b22a78fb-6406-4898-b260-273e1f8dfef0" providerId="ADAL" clId="{8F0E5567-3790-462B-B16E-242B4EFA23AD}" dt="2023-09-12T14:41:01.483" v="60" actId="13244"/>
          <ac:picMkLst>
            <pc:docMk/>
            <pc:sldMk cId="3787138405" sldId="490"/>
            <ac:picMk id="8" creationId="{E1425836-CD98-7669-BD94-A1AFF197F100}"/>
          </ac:picMkLst>
        </pc:picChg>
        <pc:picChg chg="ord">
          <ac:chgData name="Van_Sant, Zack" userId="b22a78fb-6406-4898-b260-273e1f8dfef0" providerId="ADAL" clId="{8F0E5567-3790-462B-B16E-242B4EFA23AD}" dt="2023-09-12T14:41:17.089" v="62" actId="13244"/>
          <ac:picMkLst>
            <pc:docMk/>
            <pc:sldMk cId="3787138405" sldId="490"/>
            <ac:picMk id="12" creationId="{5E2E9E38-1B82-2700-103A-8BA9DE613250}"/>
          </ac:picMkLst>
        </pc:picChg>
      </pc:sldChg>
      <pc:sldChg chg="addSp delSp modSp mod">
        <pc:chgData name="Van_Sant, Zack" userId="b22a78fb-6406-4898-b260-273e1f8dfef0" providerId="ADAL" clId="{8F0E5567-3790-462B-B16E-242B4EFA23AD}" dt="2023-09-12T14:45:06.392" v="76" actId="20577"/>
        <pc:sldMkLst>
          <pc:docMk/>
          <pc:sldMk cId="2087656249" sldId="494"/>
        </pc:sldMkLst>
        <pc:spChg chg="add del mod">
          <ac:chgData name="Van_Sant, Zack" userId="b22a78fb-6406-4898-b260-273e1f8dfef0" providerId="ADAL" clId="{8F0E5567-3790-462B-B16E-242B4EFA23AD}" dt="2023-09-12T14:37:57.063" v="34" actId="21"/>
          <ac:spMkLst>
            <pc:docMk/>
            <pc:sldMk cId="2087656249" sldId="494"/>
            <ac:spMk id="2" creationId="{E3A97C0F-BB8D-299F-1936-FEDAA86CC0CD}"/>
          </ac:spMkLst>
        </pc:spChg>
        <pc:spChg chg="del mod">
          <ac:chgData name="Van_Sant, Zack" userId="b22a78fb-6406-4898-b260-273e1f8dfef0" providerId="ADAL" clId="{8F0E5567-3790-462B-B16E-242B4EFA23AD}" dt="2023-09-12T14:36:43.465" v="21" actId="21"/>
          <ac:spMkLst>
            <pc:docMk/>
            <pc:sldMk cId="2087656249" sldId="494"/>
            <ac:spMk id="3" creationId="{B1D8A2DD-B2B3-460F-CC8B-F0CAC7443F82}"/>
          </ac:spMkLst>
        </pc:spChg>
        <pc:spChg chg="add mod ord">
          <ac:chgData name="Van_Sant, Zack" userId="b22a78fb-6406-4898-b260-273e1f8dfef0" providerId="ADAL" clId="{8F0E5567-3790-462B-B16E-242B4EFA23AD}" dt="2023-09-12T14:45:06.392" v="76" actId="20577"/>
          <ac:spMkLst>
            <pc:docMk/>
            <pc:sldMk cId="2087656249" sldId="494"/>
            <ac:spMk id="6" creationId="{7A2DAD66-F452-8B88-0E58-140B98C6D0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ed.gov/idea/regs/b/b/300.102/a/3/iv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99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Imperative to collaborate with your county jail officials on information collected for 17-21 year old youth</a:t>
            </a:r>
          </a:p>
          <a:p>
            <a:r>
              <a:rPr lang="en-US" dirty="0">
                <a:cs typeface="Calibri"/>
              </a:rPr>
              <a:t>Remember- age of majority in Colorado is 21, thus we must work with parents/guardians.</a:t>
            </a:r>
          </a:p>
          <a:p>
            <a:r>
              <a:rPr lang="en-US" dirty="0">
                <a:cs typeface="Calibri"/>
              </a:rPr>
              <a:t>Consider creating a shared document that can be from CJ to AU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8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Regular notification may prevent the need for compensatory services</a:t>
            </a:r>
          </a:p>
          <a:p>
            <a:r>
              <a:rPr lang="en-US" dirty="0">
                <a:cs typeface="Calibri"/>
              </a:rPr>
              <a:t>CDE recommends weekly. </a:t>
            </a:r>
          </a:p>
          <a:p>
            <a:r>
              <a:rPr lang="en-US" dirty="0">
                <a:cs typeface="Calibri"/>
              </a:rPr>
              <a:t>C.R.S. 22-32-141 notes it is the responsibility of the county jail to notify the local district, but it is ultimately the responsibility of the AU to provide FAPE.</a:t>
            </a:r>
          </a:p>
          <a:p>
            <a:r>
              <a:rPr lang="en-US" dirty="0">
                <a:cs typeface="Calibri"/>
              </a:rPr>
              <a:t>Notify the AU through secure document.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57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Mention RITS to Look up SASID</a:t>
            </a:r>
          </a:p>
          <a:p>
            <a:r>
              <a:rPr lang="en-US" dirty="0">
                <a:cs typeface="Calibri"/>
              </a:rPr>
              <a:t>Point out the Path to COGNOS Report.</a:t>
            </a:r>
          </a:p>
          <a:p>
            <a:r>
              <a:rPr lang="en-US" dirty="0">
                <a:cs typeface="Calibri"/>
              </a:rPr>
              <a:t>Imperative to understand the different student information systems</a:t>
            </a:r>
          </a:p>
          <a:p>
            <a:r>
              <a:rPr lang="en-US" dirty="0"/>
              <a:t>Document all attempts to locate and request special education records. What would you do if you do not hear back from an AU?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Remember- what would you do with any transfer IEP in your AU? </a:t>
            </a:r>
          </a:p>
          <a:p>
            <a:r>
              <a:rPr lang="en-US">
                <a:cs typeface="Calibri"/>
              </a:rPr>
              <a:t>Common practice throughout Colorado to request records, obtain records, and accept or not accept the IEP is 15 days.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40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Why 15 days?</a:t>
            </a:r>
          </a:p>
          <a:p>
            <a:r>
              <a:rPr lang="en-US" dirty="0">
                <a:cs typeface="Calibri"/>
              </a:rPr>
              <a:t>Each county jail has differing visitation policies. Coordinate with county jail officials.</a:t>
            </a:r>
          </a:p>
          <a:p>
            <a:r>
              <a:rPr lang="en-US" dirty="0">
                <a:cs typeface="Calibri"/>
              </a:rPr>
              <a:t>What if the county jail determines the youth is not safe?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Why 15 days?</a:t>
            </a:r>
          </a:p>
          <a:p>
            <a:r>
              <a:rPr lang="en-US" dirty="0">
                <a:cs typeface="Calibri"/>
              </a:rPr>
              <a:t>Each county jail has differing visitation policies. Coordinate with county jail officials.</a:t>
            </a:r>
          </a:p>
          <a:p>
            <a:r>
              <a:rPr lang="en-US" dirty="0">
                <a:cs typeface="Calibri"/>
              </a:rPr>
              <a:t>What if the county jail determines the youth is not safe?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0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CDE is finalizing recommendations for AUs to promote FAPE in county jails</a:t>
            </a:r>
          </a:p>
          <a:p>
            <a:r>
              <a:rPr lang="en-US"/>
              <a:t>Office hours- Answer questions regarding FAPE in county jails. CDE will send invites to AU personnel.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2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27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County Jails Website</a:t>
            </a:r>
          </a:p>
          <a:p>
            <a:r>
              <a:rPr lang="en-US" dirty="0"/>
              <a:t>Go through links.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Where trainings and guidance documents will be located.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r>
              <a:rPr lang="en-US" dirty="0"/>
              <a:t>Highlight the resources on the CDE page. </a:t>
            </a:r>
          </a:p>
          <a:p>
            <a:endParaRPr lang="en-US" dirty="0"/>
          </a:p>
          <a:p>
            <a:r>
              <a:rPr lang="en-US" dirty="0"/>
              <a:t>Discuss previous training are uploaded and additional resources will be added as the become available.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3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link can be used at anytime for question. i.e. taken during the recording.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10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Highlight the resources on the page. </a:t>
            </a:r>
          </a:p>
          <a:p>
            <a:endParaRPr lang="en-US"/>
          </a:p>
          <a:p>
            <a:r>
              <a:rPr lang="en-US"/>
              <a:t>Highlight the resources on the CDE page. </a:t>
            </a:r>
          </a:p>
          <a:p>
            <a:endParaRPr lang="en-US"/>
          </a:p>
          <a:p>
            <a:r>
              <a:rPr lang="en-US"/>
              <a:t>Discuss previous training are uploaded and additional resources will be added as the become available.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Segoe UI" panose="020B0502040204020203" pitchFamily="34" charset="0"/>
              </a:rPr>
              <a:t>The emphasis of this slide is "all children" regardless of location (brick and mortar, on-line school, charter, CJ…).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7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Focus on the communication on County Jails that are physically locates within a Administration unit.</a:t>
            </a:r>
          </a:p>
          <a:p>
            <a:endParaRPr lang="en-US"/>
          </a:p>
          <a:p>
            <a:r>
              <a:rPr lang="en-US"/>
              <a:t>In so many words if a CJ is located within your AU, the AU has an obligation to provide services to students located in that CJ.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5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64 County jails</a:t>
            </a:r>
          </a:p>
          <a:p>
            <a:endParaRPr lang="en-US"/>
          </a:p>
          <a:p>
            <a:r>
              <a:rPr lang="en-US"/>
              <a:t>Make sure to point out CJ list and contact information.</a:t>
            </a:r>
          </a:p>
          <a:p>
            <a:endParaRPr lang="en-US"/>
          </a:p>
          <a:p>
            <a:r>
              <a:rPr lang="en-US"/>
              <a:t>Currently 35 AUS servicing students with disabilities in county jails. Double checking Chaffee and Conejos (have a </a:t>
            </a:r>
            <a:r>
              <a:rPr lang="en-US" err="1"/>
              <a:t>cj</a:t>
            </a:r>
            <a:r>
              <a:rPr lang="en-US"/>
              <a:t>/ no population currently).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3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Important to note that GED still requires service provision under FAPE in CJ</a:t>
            </a:r>
          </a:p>
          <a:p>
            <a:endParaRPr lang="en-US"/>
          </a:p>
          <a:p>
            <a:r>
              <a:rPr lang="en-US"/>
              <a:t>Break out </a:t>
            </a:r>
            <a:endParaRPr lang="en-US" sz="1200" b="0" i="0">
              <a:solidFill>
                <a:schemeClr val="tx1"/>
              </a:solidFill>
              <a:effectLst/>
            </a:endParaRPr>
          </a:p>
          <a:p>
            <a:r>
              <a:rPr lang="en-US" sz="1200" b="0" i="0">
                <a:solidFill>
                  <a:schemeClr val="tx1"/>
                </a:solidFill>
                <a:effectLst/>
              </a:rPr>
              <a:t>1)</a:t>
            </a:r>
            <a:r>
              <a:rPr lang="en-US" sz="3600" b="0" i="0">
                <a:solidFill>
                  <a:srgbClr val="3D3D3D"/>
                </a:solidFill>
                <a:effectLst/>
              </a:rPr>
              <a:t>Students who have graduated from high school </a:t>
            </a:r>
            <a:r>
              <a:rPr lang="en-US" sz="3600">
                <a:hlinkClick r:id="rId3"/>
              </a:rPr>
              <a:t>(§ 300.102(a)(3)(</a:t>
            </a:r>
            <a:r>
              <a:rPr lang="en-US" sz="3600" err="1">
                <a:hlinkClick r:id="rId3"/>
              </a:rPr>
              <a:t>i</a:t>
            </a:r>
            <a:r>
              <a:rPr lang="en-US" sz="3600">
                <a:hlinkClick r:id="rId3"/>
              </a:rPr>
              <a:t>))</a:t>
            </a:r>
            <a:endParaRPr lang="en-US" sz="3600"/>
          </a:p>
          <a:p>
            <a:pPr marL="914400" lvl="2" indent="0" algn="just" fontAlgn="base">
              <a:buNone/>
            </a:pPr>
            <a:r>
              <a:rPr lang="en-US" sz="3200" b="1">
                <a:highlight>
                  <a:srgbClr val="FFFF00"/>
                </a:highlight>
              </a:rPr>
              <a:t>However</a:t>
            </a:r>
            <a:r>
              <a:rPr lang="en-US" sz="3200"/>
              <a:t>, limitation does not apply if student graduated but did not receive diploma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Think- What would you do for any student that transfers into the AU?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Child Find- if you suspect a student has a disability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Transfer Procedures- request IEP for student that transfer into the AU, follow AU procedures</a:t>
            </a:r>
          </a:p>
          <a:p>
            <a:r>
              <a:rPr lang="en-US">
                <a:ea typeface="Calibri"/>
                <a:cs typeface="Calibri"/>
              </a:rPr>
              <a:t>Services- provide comparable services, service the IEP.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24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cs typeface="Calibri"/>
              </a:rPr>
              <a:t>You may have already submitted contact. Check the list to make sure CDE has the correct person listed. Update as necessary. How to update? </a:t>
            </a:r>
            <a:endParaRPr lang="en-US" dirty="0"/>
          </a:p>
          <a:p>
            <a:r>
              <a:rPr lang="en-US" dirty="0">
                <a:cs typeface="Calibri"/>
              </a:rPr>
              <a:t>Recommend a SPED contact.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- If you have not already done so, contact the county jail. Contact information can be found on the CDE website. Reach out to CDE with any issues.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Ensure a process is in place to provide FAPE.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8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009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bc367c1f4554268a834cbd1b189fda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yr_ri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sped/specialeducationcountyjailsfactshe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sped/youthincorrectionalfacilitie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sped/youthincorrectionalfaciliti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de.state.co.us/cdesped/county_contact" TargetMode="External"/><Relationship Id="rId4" Type="http://schemas.openxmlformats.org/officeDocument/2006/relationships/hyperlink" Target="https://www.cde.state.co.us/cdesped/specialeducationcountyjailsfactshee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an_sant_z@cde.state.co.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hitmore_k@cde.state.co.us" TargetMode="External"/><Relationship Id="rId4" Type="http://schemas.openxmlformats.org/officeDocument/2006/relationships/hyperlink" Target="mailto:Smosna_n@cde.state.co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sped/county_conta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113" y="3236239"/>
            <a:ext cx="8557591" cy="121658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useo Slab 500" panose="02000000000000000000"/>
                <a:ea typeface="Calibri Light"/>
                <a:cs typeface="Calibri Light"/>
              </a:rPr>
              <a:t>FAPE in County Jails</a:t>
            </a:r>
            <a:br>
              <a:rPr lang="en-US" sz="4000" dirty="0">
                <a:latin typeface="Museo Slab 500" panose="02000000000000000000"/>
                <a:ea typeface="Calibri Light"/>
                <a:cs typeface="Calibri Light"/>
              </a:rPr>
            </a:br>
            <a:r>
              <a:rPr lang="en-US" sz="4000" dirty="0">
                <a:latin typeface="Museo Slab 500" panose="02000000000000000000"/>
                <a:ea typeface="Calibri Light"/>
                <a:cs typeface="Calibri Light"/>
              </a:rPr>
              <a:t>Guidance for Administrative Units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Museo Slab 500" panose="02000000000000000000"/>
              </a:rPr>
              <a:t>August 30,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31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811" y="420328"/>
            <a:ext cx="6398002" cy="5906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  <a:ea typeface="Calibri"/>
                <a:cs typeface="Calibri"/>
              </a:rPr>
              <a:t>Eligible Students in County Jails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61DE-C92A-A9CC-AEE0-CAC70D8F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35640"/>
            <a:ext cx="7886700" cy="4256503"/>
          </a:xfrm>
        </p:spPr>
        <p:txBody>
          <a:bodyPr vert="horz" lIns="0" tIns="0" rIns="0" bIns="45720" rtlCol="0" anchor="t">
            <a:normAutofit/>
          </a:bodyPr>
          <a:lstStyle/>
          <a:p>
            <a:r>
              <a:rPr lang="en-US" sz="3000" dirty="0">
                <a:ea typeface="Calibri"/>
                <a:cs typeface="Calibri"/>
              </a:rPr>
              <a:t>Those identified with a disability under the IDEA,</a:t>
            </a:r>
          </a:p>
          <a:p>
            <a:r>
              <a:rPr lang="en-US" sz="3000" dirty="0">
                <a:ea typeface="Calibri"/>
                <a:cs typeface="Calibri"/>
              </a:rPr>
              <a:t>those suspected of having a disability under the IDEA (Child Find).</a:t>
            </a:r>
          </a:p>
          <a:p>
            <a:r>
              <a:rPr lang="en-US" sz="3000" dirty="0"/>
              <a:t>18 to 21 years of age,</a:t>
            </a:r>
            <a:endParaRPr lang="en-US" sz="3000" dirty="0">
              <a:ea typeface="Calibri"/>
              <a:cs typeface="Calibri"/>
            </a:endParaRPr>
          </a:p>
          <a:p>
            <a:r>
              <a:rPr lang="en-US" sz="3000" dirty="0"/>
              <a:t>have</a:t>
            </a:r>
            <a:r>
              <a:rPr lang="en-US" sz="3000" dirty="0">
                <a:ea typeface="Calibri"/>
                <a:cs typeface="Calibri"/>
              </a:rPr>
              <a:t> not received a high school diploma,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91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1267-6CB1-C467-3277-D6A2E5283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Museo Slab 500" panose="02000000000000000000"/>
              </a:rPr>
              <a:t>Recommendations for </a:t>
            </a:r>
            <a:br>
              <a:rPr lang="en-US" b="1" dirty="0">
                <a:latin typeface="Museo Slab 500" panose="02000000000000000000"/>
              </a:rPr>
            </a:br>
            <a:r>
              <a:rPr lang="en-US" b="1" dirty="0">
                <a:latin typeface="Museo Slab 500" panose="02000000000000000000"/>
              </a:rPr>
              <a:t>AUs with a County Jail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2C27D-4C19-702C-A8D4-184AB33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875" y="405708"/>
            <a:ext cx="5158247" cy="59060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  <a:ea typeface="Calibri Light"/>
                <a:cs typeface="Calibri Light"/>
              </a:rPr>
              <a:t>Helpful Hint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516405" y="1114393"/>
            <a:ext cx="8111189" cy="5780504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800" dirty="0">
              <a:ea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en-US" sz="3000" dirty="0">
                <a:ea typeface="Calibri"/>
                <a:cs typeface="Calibri"/>
              </a:rPr>
              <a:t>What would you do for any student that transfers into your AU?</a:t>
            </a:r>
          </a:p>
          <a:p>
            <a:pPr marL="457200" lvl="1" indent="0">
              <a:buNone/>
            </a:pPr>
            <a:endParaRPr lang="en-US" sz="2800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800" dirty="0">
                <a:ea typeface="Calibri"/>
                <a:cs typeface="Calibri"/>
              </a:rPr>
              <a:t> Similar rules apply for the provision of FAPE.</a:t>
            </a:r>
            <a:endParaRPr lang="en-US" sz="2800" dirty="0"/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 Child Find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 Transfer Procedures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 Services</a:t>
            </a: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98783-C02F-592B-B8CE-FCF965C17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444" y="4214728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3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51" y="281398"/>
            <a:ext cx="5158247" cy="5906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  <a:cs typeface="Calibri Light"/>
              </a:rPr>
              <a:t>Recommended Steps for AUs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223071" y="1525830"/>
            <a:ext cx="8523142" cy="4184132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Contact your county jail(s).</a:t>
            </a:r>
            <a:endParaRPr lang="en-US" sz="3200" dirty="0">
              <a:cs typeface="Calibri"/>
            </a:endParaRPr>
          </a:p>
          <a:p>
            <a:pPr marL="1200150" lvl="1" indent="-457200">
              <a:buFont typeface="Calibri" panose="020B0604020202020204" pitchFamily="34" charset="0"/>
              <a:buChar char="-"/>
            </a:pPr>
            <a:r>
              <a:rPr lang="en-US" sz="2800" dirty="0">
                <a:cs typeface="Calibri"/>
                <a:hlinkClick r:id="rId3"/>
              </a:rPr>
              <a:t>County Jail Contacts Person Document </a:t>
            </a:r>
            <a:endParaRPr lang="en-US" dirty="0">
              <a:cs typeface="Calibri" panose="020F0502020204030204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Build a relationship with your contact for county jail(s).</a:t>
            </a:r>
            <a:endParaRPr lang="en-US" sz="32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200" dirty="0">
                <a:cs typeface="Calibri"/>
              </a:rPr>
              <a:t>Develop and implement practices to provide FAPE in the county jail(s). </a:t>
            </a:r>
            <a:endParaRPr lang="en-US" sz="3200" dirty="0"/>
          </a:p>
          <a:p>
            <a:pPr marL="457200" lvl="1" indent="0">
              <a:buNone/>
            </a:pP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248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1267-6CB1-C467-3277-D6A2E5283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Museo Slab 500" panose="02000000000000000000"/>
                <a:cs typeface="Calibri Light"/>
              </a:rPr>
              <a:t>FAPE for IDEA-Eligible Students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2C27D-4C19-702C-A8D4-184AB33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09" y="265845"/>
            <a:ext cx="6249026" cy="5906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Museo Slab 500" panose="02000000000000000000"/>
                <a:cs typeface="Calibri Light"/>
              </a:rPr>
              <a:t>Recommended Practices to Ensure FAPE</a:t>
            </a:r>
            <a:endParaRPr lang="en-US" b="1" dirty="0">
              <a:latin typeface="Museo Slab 500" panose="0200000000000000000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342838" y="1716580"/>
            <a:ext cx="8801162" cy="4991066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cs typeface="Calibri"/>
              </a:rPr>
              <a:t>Collaborate with county jail officials regularly and gather critical information. </a:t>
            </a:r>
          </a:p>
          <a:p>
            <a:pPr marL="0" indent="0" algn="ctr">
              <a:buNone/>
            </a:pPr>
            <a:endParaRPr lang="en-US" sz="2000" dirty="0">
              <a:cs typeface="Calibri"/>
            </a:endParaRPr>
          </a:p>
          <a:p>
            <a:pPr marL="914400" lvl="2" indent="0">
              <a:buNone/>
            </a:pPr>
            <a:endParaRPr lang="en-US" sz="2600" dirty="0">
              <a:cs typeface="Calibri"/>
            </a:endParaRPr>
          </a:p>
          <a:p>
            <a:pPr marL="457200" lvl="1" indent="0">
              <a:buNone/>
            </a:pPr>
            <a:endParaRPr lang="en-US" sz="2800" dirty="0">
              <a:cs typeface="Calibri"/>
            </a:endParaRPr>
          </a:p>
        </p:txBody>
      </p:sp>
      <p:pic>
        <p:nvPicPr>
          <p:cNvPr id="6" name="Graphic 5" descr="Monthly calendar with solid fill">
            <a:extLst>
              <a:ext uri="{FF2B5EF4-FFF2-40B4-BE49-F238E27FC236}">
                <a16:creationId xmlns:a16="http://schemas.microsoft.com/office/drawing/2014/main" id="{FEBE2EC2-6887-DFBE-C15F-2EC4389FA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5054" y="3259356"/>
            <a:ext cx="914400" cy="914400"/>
          </a:xfrm>
          <a:prstGeom prst="rect">
            <a:avLst/>
          </a:prstGeom>
        </p:spPr>
      </p:pic>
      <p:pic>
        <p:nvPicPr>
          <p:cNvPr id="8" name="Graphic 7" descr="Man with kid outline">
            <a:extLst>
              <a:ext uri="{FF2B5EF4-FFF2-40B4-BE49-F238E27FC236}">
                <a16:creationId xmlns:a16="http://schemas.microsoft.com/office/drawing/2014/main" id="{C4C6C1C5-EBAE-6539-9EE5-11F3963BF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48422" y="3257647"/>
            <a:ext cx="914400" cy="914400"/>
          </a:xfrm>
          <a:prstGeom prst="rect">
            <a:avLst/>
          </a:prstGeom>
        </p:spPr>
      </p:pic>
      <p:pic>
        <p:nvPicPr>
          <p:cNvPr id="10" name="Graphic 9" descr="Graduation cap outline">
            <a:extLst>
              <a:ext uri="{FF2B5EF4-FFF2-40B4-BE49-F238E27FC236}">
                <a16:creationId xmlns:a16="http://schemas.microsoft.com/office/drawing/2014/main" id="{19A1B318-B618-37D3-0276-1456633F35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6166" y="321798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9AE9E3-0CBB-CDAC-A242-B0F7745AC5F5}"/>
              </a:ext>
            </a:extLst>
          </p:cNvPr>
          <p:cNvSpPr txBox="1"/>
          <p:nvPr/>
        </p:nvSpPr>
        <p:spPr>
          <a:xfrm>
            <a:off x="1016258" y="4027447"/>
            <a:ext cx="12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Name/DOB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AC27C-94B1-3187-80ED-7B133116BFBB}"/>
              </a:ext>
            </a:extLst>
          </p:cNvPr>
          <p:cNvSpPr txBox="1"/>
          <p:nvPr/>
        </p:nvSpPr>
        <p:spPr>
          <a:xfrm>
            <a:off x="3614146" y="4027447"/>
            <a:ext cx="213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Parent/Guardian contact information</a:t>
            </a:r>
          </a:p>
        </p:txBody>
      </p:sp>
      <p:pic>
        <p:nvPicPr>
          <p:cNvPr id="13" name="Graphic 12" descr="School girl outline">
            <a:extLst>
              <a:ext uri="{FF2B5EF4-FFF2-40B4-BE49-F238E27FC236}">
                <a16:creationId xmlns:a16="http://schemas.microsoft.com/office/drawing/2014/main" id="{C9E7610D-D0FD-DCD2-9ACC-EEBEAAE37F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4800" y="4709379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4FC784-2265-8CF7-CAEF-0E6E73AE4083}"/>
              </a:ext>
            </a:extLst>
          </p:cNvPr>
          <p:cNvSpPr txBox="1"/>
          <p:nvPr/>
        </p:nvSpPr>
        <p:spPr>
          <a:xfrm>
            <a:off x="6566279" y="4027447"/>
            <a:ext cx="148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Graduated?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7AFB5-DD73-EFBC-CC64-E3FAED4F597D}"/>
              </a:ext>
            </a:extLst>
          </p:cNvPr>
          <p:cNvSpPr txBox="1"/>
          <p:nvPr/>
        </p:nvSpPr>
        <p:spPr>
          <a:xfrm flipH="1">
            <a:off x="3295383" y="5533169"/>
            <a:ext cx="255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Education Eligible</a:t>
            </a:r>
          </a:p>
        </p:txBody>
      </p:sp>
    </p:spTree>
    <p:extLst>
      <p:ext uri="{BB962C8B-B14F-4D97-AF65-F5344CB8AC3E}">
        <p14:creationId xmlns:p14="http://schemas.microsoft.com/office/powerpoint/2010/main" val="2977216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86" y="278916"/>
            <a:ext cx="6249026" cy="5906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Museo Slab 500" panose="02000000000000000000"/>
                <a:cs typeface="Calibri Light"/>
              </a:rPr>
              <a:t>Recommended Practices to Ensure FAPE (Continue</a:t>
            </a:r>
            <a:r>
              <a:rPr lang="en-US" sz="3200" b="1" baseline="0" dirty="0">
                <a:latin typeface="Museo Slab 500" panose="02000000000000000000"/>
                <a:cs typeface="Calibri Light"/>
              </a:rPr>
              <a:t> 1)</a:t>
            </a:r>
            <a:endParaRPr lang="en-US" b="1" dirty="0">
              <a:latin typeface="Museo Slab 500" panose="0200000000000000000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223071" y="1465151"/>
            <a:ext cx="8652056" cy="467917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Collaborate with county jail officials to determine a consistent notification process.</a:t>
            </a:r>
          </a:p>
          <a:p>
            <a:pPr marL="0" indent="0">
              <a:buNone/>
            </a:pPr>
            <a:endParaRPr lang="en-US" sz="2800" dirty="0">
              <a:cs typeface="Calibri"/>
            </a:endParaRPr>
          </a:p>
          <a:p>
            <a:pPr>
              <a:buFontTx/>
              <a:buChar char="-"/>
            </a:pPr>
            <a:r>
              <a:rPr lang="en-US" sz="2800" u="sng" dirty="0">
                <a:cs typeface="Calibri"/>
              </a:rPr>
              <a:t>How</a:t>
            </a:r>
            <a:r>
              <a:rPr lang="en-US" sz="2800" dirty="0">
                <a:cs typeface="Calibri"/>
              </a:rPr>
              <a:t> will the county jail notify the AU (PII considerations)? </a:t>
            </a:r>
          </a:p>
          <a:p>
            <a:pPr>
              <a:buFontTx/>
              <a:buChar char="-"/>
            </a:pPr>
            <a:endParaRPr lang="en-US" sz="2800" dirty="0">
              <a:cs typeface="Calibri"/>
            </a:endParaRPr>
          </a:p>
          <a:p>
            <a:pPr>
              <a:buFontTx/>
              <a:buChar char="-"/>
            </a:pPr>
            <a:r>
              <a:rPr lang="en-US" sz="2800" u="sng" dirty="0">
                <a:cs typeface="Calibri"/>
              </a:rPr>
              <a:t>When</a:t>
            </a:r>
            <a:r>
              <a:rPr lang="en-US" sz="2800" dirty="0">
                <a:cs typeface="Calibri"/>
              </a:rPr>
              <a:t> will you expect the county jail to notify you of newly incarcerated youth?</a:t>
            </a:r>
          </a:p>
          <a:p>
            <a:pPr>
              <a:buFontTx/>
              <a:buChar char="-"/>
            </a:pPr>
            <a:endParaRPr lang="en-US" sz="2800" dirty="0">
              <a:cs typeface="Calibri"/>
            </a:endParaRPr>
          </a:p>
          <a:p>
            <a:pPr>
              <a:buFontTx/>
              <a:buChar char="-"/>
            </a:pPr>
            <a:r>
              <a:rPr lang="en-US" sz="2800" u="sng" dirty="0">
                <a:cs typeface="Calibri"/>
              </a:rPr>
              <a:t>What</a:t>
            </a:r>
            <a:r>
              <a:rPr lang="en-US" sz="2800" dirty="0">
                <a:cs typeface="Calibri"/>
              </a:rPr>
              <a:t> will the AU do if the county jail does not notify you?</a:t>
            </a:r>
          </a:p>
          <a:p>
            <a:pPr marL="457200" lvl="1" indent="0">
              <a:buNone/>
            </a:pPr>
            <a:endParaRPr lang="en-US" sz="2400" dirty="0">
              <a:cs typeface="Calibri"/>
            </a:endParaRPr>
          </a:p>
          <a:p>
            <a:pPr marL="1428750" lvl="2" indent="-514350">
              <a:buAutoNum type="alphaLcPeriod"/>
            </a:pPr>
            <a:endParaRPr lang="en-US" sz="2600" dirty="0">
              <a:cs typeface="Calibri"/>
            </a:endParaRPr>
          </a:p>
          <a:p>
            <a:pPr marL="457200" lvl="1" indent="0">
              <a:buNone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8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3B08DE4-5720-264F-2037-AFECD278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86" y="278916"/>
            <a:ext cx="6249026" cy="5906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Museo Slab 500" panose="02000000000000000000"/>
                <a:cs typeface="Calibri Light"/>
              </a:rPr>
              <a:t>Recommended Practices to Ensure FAPE (Continue</a:t>
            </a:r>
            <a:r>
              <a:rPr lang="en-US" sz="3200" b="1" baseline="0" dirty="0">
                <a:latin typeface="Museo Slab 500" panose="02000000000000000000"/>
                <a:cs typeface="Calibri Light"/>
              </a:rPr>
              <a:t> 2)</a:t>
            </a:r>
            <a:endParaRPr lang="en-US" b="1" dirty="0">
              <a:latin typeface="Museo Slab 500" panose="0200000000000000000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528776" y="2429092"/>
            <a:ext cx="8486943" cy="3137088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Calibri"/>
              </a:rPr>
              <a:t> Obtain student records.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cs typeface="Calibri"/>
              </a:rPr>
              <a:t>Determine previous student location.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600" dirty="0">
                <a:cs typeface="Calibri"/>
              </a:rPr>
              <a:t>Record Integration Tracking System (</a:t>
            </a:r>
            <a:r>
              <a:rPr lang="en-US" sz="2600" dirty="0">
                <a:cs typeface="Calibri"/>
                <a:hlinkClick r:id="rId3"/>
              </a:rPr>
              <a:t>RITS</a:t>
            </a:r>
            <a:r>
              <a:rPr lang="en-US" sz="2600" dirty="0">
                <a:cs typeface="Calibri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cs typeface="Calibri"/>
              </a:rPr>
              <a:t>Determine if the student is IDEA-eligible. 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600" dirty="0">
                <a:cs typeface="Calibri"/>
              </a:rPr>
              <a:t>CDE/ Data Pipeline IEP Interchange /COGNOS folder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600" dirty="0">
                <a:cs typeface="Calibri"/>
              </a:rPr>
              <a:t>Report called Special Education Historical Reporting</a:t>
            </a:r>
          </a:p>
          <a:p>
            <a:pPr marL="1428750" lvl="2" indent="-514350">
              <a:buAutoNum type="alphaLcPeriod"/>
            </a:pPr>
            <a:endParaRPr lang="en-US" sz="2600" dirty="0">
              <a:cs typeface="Calibri"/>
            </a:endParaRPr>
          </a:p>
          <a:p>
            <a:pPr marL="457200" lvl="1" indent="0">
              <a:buNone/>
            </a:pPr>
            <a:endParaRPr lang="en-US" sz="28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8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1F2B518-D0FA-FFA5-94EC-5D321CF6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86" y="292072"/>
            <a:ext cx="6249026" cy="5906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Museo Slab 500" panose="02000000000000000000"/>
                <a:cs typeface="Calibri Light"/>
              </a:rPr>
              <a:t>Recommended Practices to Ensure FAPE (Continue</a:t>
            </a:r>
            <a:r>
              <a:rPr lang="en-US" sz="3200" b="1" baseline="0" dirty="0">
                <a:latin typeface="Museo Slab 500" panose="02000000000000000000"/>
                <a:cs typeface="Calibri Light"/>
              </a:rPr>
              <a:t> 3)</a:t>
            </a:r>
            <a:endParaRPr lang="en-US" b="1" dirty="0">
              <a:latin typeface="Museo Slab 500" panose="0200000000000000000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256216" y="1453863"/>
            <a:ext cx="8795730" cy="4834017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cs typeface="Calibri"/>
              </a:rPr>
              <a:t>Follow AU transfer procedures for </a:t>
            </a:r>
            <a:r>
              <a:rPr lang="en-US" sz="2800" i="1" dirty="0">
                <a:cs typeface="Calibri"/>
              </a:rPr>
              <a:t>all</a:t>
            </a:r>
            <a:r>
              <a:rPr lang="en-US" sz="2800" dirty="0">
                <a:cs typeface="Calibri"/>
              </a:rPr>
              <a:t> IDEA-eligible students. </a:t>
            </a:r>
          </a:p>
          <a:p>
            <a:pPr marL="457200" lvl="1" indent="0">
              <a:buNone/>
            </a:pPr>
            <a:r>
              <a:rPr lang="en-US" sz="2800" dirty="0">
                <a:cs typeface="Calibri"/>
              </a:rPr>
              <a:t>	</a:t>
            </a:r>
            <a:endParaRPr lang="en-US" sz="2600" dirty="0">
              <a:cs typeface="Calibri"/>
            </a:endParaRPr>
          </a:p>
          <a:p>
            <a:pPr marL="457200" lvl="1" indent="0">
              <a:buNone/>
            </a:pPr>
            <a:endParaRPr lang="en-US" sz="2800" dirty="0">
              <a:cs typeface="Calibri"/>
            </a:endParaRPr>
          </a:p>
        </p:txBody>
      </p:sp>
      <p:grpSp>
        <p:nvGrpSpPr>
          <p:cNvPr id="25" name="Graphic 5" descr="Hourglass 60% outline">
            <a:extLst>
              <a:ext uri="{FF2B5EF4-FFF2-40B4-BE49-F238E27FC236}">
                <a16:creationId xmlns:a16="http://schemas.microsoft.com/office/drawing/2014/main" id="{BAC33F38-BFDB-CCFD-54B8-46E0B9E26470}"/>
              </a:ext>
            </a:extLst>
          </p:cNvPr>
          <p:cNvGrpSpPr/>
          <p:nvPr/>
        </p:nvGrpSpPr>
        <p:grpSpPr>
          <a:xfrm>
            <a:off x="427091" y="2769799"/>
            <a:ext cx="478452" cy="683503"/>
            <a:chOff x="427091" y="2725148"/>
            <a:chExt cx="478452" cy="68350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1DB4EE-77C5-58D4-FB04-92D6AF06611F}"/>
                </a:ext>
              </a:extLst>
            </p:cNvPr>
            <p:cNvSpPr/>
            <p:nvPr/>
          </p:nvSpPr>
          <p:spPr>
            <a:xfrm>
              <a:off x="427091" y="2725148"/>
              <a:ext cx="478452" cy="683503"/>
            </a:xfrm>
            <a:custGeom>
              <a:avLst/>
              <a:gdLst>
                <a:gd name="connsiteX0" fmla="*/ 0 w 478452"/>
                <a:gd name="connsiteY0" fmla="*/ 68350 h 683503"/>
                <a:gd name="connsiteX1" fmla="*/ 37900 w 478452"/>
                <a:gd name="connsiteY1" fmla="*/ 68350 h 683503"/>
                <a:gd name="connsiteX2" fmla="*/ 185947 w 478452"/>
                <a:gd name="connsiteY2" fmla="*/ 341863 h 683503"/>
                <a:gd name="connsiteX3" fmla="*/ 41010 w 478452"/>
                <a:gd name="connsiteY3" fmla="*/ 615153 h 683503"/>
                <a:gd name="connsiteX4" fmla="*/ 0 w 478452"/>
                <a:gd name="connsiteY4" fmla="*/ 615153 h 683503"/>
                <a:gd name="connsiteX5" fmla="*/ 0 w 478452"/>
                <a:gd name="connsiteY5" fmla="*/ 683503 h 683503"/>
                <a:gd name="connsiteX6" fmla="*/ 478452 w 478452"/>
                <a:gd name="connsiteY6" fmla="*/ 683503 h 683503"/>
                <a:gd name="connsiteX7" fmla="*/ 478452 w 478452"/>
                <a:gd name="connsiteY7" fmla="*/ 615153 h 683503"/>
                <a:gd name="connsiteX8" fmla="*/ 439877 w 478452"/>
                <a:gd name="connsiteY8" fmla="*/ 615153 h 683503"/>
                <a:gd name="connsiteX9" fmla="*/ 291651 w 478452"/>
                <a:gd name="connsiteY9" fmla="*/ 341863 h 683503"/>
                <a:gd name="connsiteX10" fmla="*/ 439928 w 478452"/>
                <a:gd name="connsiteY10" fmla="*/ 68350 h 683503"/>
                <a:gd name="connsiteX11" fmla="*/ 478452 w 478452"/>
                <a:gd name="connsiteY11" fmla="*/ 68350 h 683503"/>
                <a:gd name="connsiteX12" fmla="*/ 478452 w 478452"/>
                <a:gd name="connsiteY12" fmla="*/ 0 h 683503"/>
                <a:gd name="connsiteX13" fmla="*/ 0 w 478452"/>
                <a:gd name="connsiteY13" fmla="*/ 0 h 683503"/>
                <a:gd name="connsiteX14" fmla="*/ 461365 w 478452"/>
                <a:gd name="connsiteY14" fmla="*/ 666416 h 683503"/>
                <a:gd name="connsiteX15" fmla="*/ 17088 w 478452"/>
                <a:gd name="connsiteY15" fmla="*/ 666416 h 683503"/>
                <a:gd name="connsiteX16" fmla="*/ 17088 w 478452"/>
                <a:gd name="connsiteY16" fmla="*/ 632241 h 683503"/>
                <a:gd name="connsiteX17" fmla="*/ 62720 w 478452"/>
                <a:gd name="connsiteY17" fmla="*/ 632241 h 683503"/>
                <a:gd name="connsiteX18" fmla="*/ 62532 w 478452"/>
                <a:gd name="connsiteY18" fmla="*/ 632437 h 683503"/>
                <a:gd name="connsiteX19" fmla="*/ 418569 w 478452"/>
                <a:gd name="connsiteY19" fmla="*/ 632437 h 683503"/>
                <a:gd name="connsiteX20" fmla="*/ 418381 w 478452"/>
                <a:gd name="connsiteY20" fmla="*/ 632241 h 683503"/>
                <a:gd name="connsiteX21" fmla="*/ 461365 w 478452"/>
                <a:gd name="connsiteY21" fmla="*/ 632241 h 683503"/>
                <a:gd name="connsiteX22" fmla="*/ 102927 w 478452"/>
                <a:gd name="connsiteY22" fmla="*/ 615153 h 683503"/>
                <a:gd name="connsiteX23" fmla="*/ 239277 w 478452"/>
                <a:gd name="connsiteY23" fmla="*/ 473634 h 683503"/>
                <a:gd name="connsiteX24" fmla="*/ 377747 w 478452"/>
                <a:gd name="connsiteY24" fmla="*/ 615153 h 683503"/>
                <a:gd name="connsiteX25" fmla="*/ 272667 w 478452"/>
                <a:gd name="connsiteY25" fmla="*/ 334917 h 683503"/>
                <a:gd name="connsiteX26" fmla="*/ 270726 w 478452"/>
                <a:gd name="connsiteY26" fmla="*/ 346843 h 683503"/>
                <a:gd name="connsiteX27" fmla="*/ 272667 w 478452"/>
                <a:gd name="connsiteY27" fmla="*/ 348783 h 683503"/>
                <a:gd name="connsiteX28" fmla="*/ 422431 w 478452"/>
                <a:gd name="connsiteY28" fmla="*/ 615153 h 683503"/>
                <a:gd name="connsiteX29" fmla="*/ 401661 w 478452"/>
                <a:gd name="connsiteY29" fmla="*/ 615153 h 683503"/>
                <a:gd name="connsiteX30" fmla="*/ 239175 w 478452"/>
                <a:gd name="connsiteY30" fmla="*/ 449096 h 683503"/>
                <a:gd name="connsiteX31" fmla="*/ 79184 w 478452"/>
                <a:gd name="connsiteY31" fmla="*/ 615153 h 683503"/>
                <a:gd name="connsiteX32" fmla="*/ 58380 w 478452"/>
                <a:gd name="connsiteY32" fmla="*/ 615153 h 683503"/>
                <a:gd name="connsiteX33" fmla="*/ 204906 w 478452"/>
                <a:gd name="connsiteY33" fmla="*/ 348800 h 683503"/>
                <a:gd name="connsiteX34" fmla="*/ 206846 w 478452"/>
                <a:gd name="connsiteY34" fmla="*/ 336874 h 683503"/>
                <a:gd name="connsiteX35" fmla="*/ 204906 w 478452"/>
                <a:gd name="connsiteY35" fmla="*/ 334934 h 683503"/>
                <a:gd name="connsiteX36" fmla="*/ 55355 w 478452"/>
                <a:gd name="connsiteY36" fmla="*/ 68350 h 683503"/>
                <a:gd name="connsiteX37" fmla="*/ 422490 w 478452"/>
                <a:gd name="connsiteY37" fmla="*/ 68350 h 683503"/>
                <a:gd name="connsiteX38" fmla="*/ 272667 w 478452"/>
                <a:gd name="connsiteY38" fmla="*/ 334917 h 683503"/>
                <a:gd name="connsiteX39" fmla="*/ 17088 w 478452"/>
                <a:gd name="connsiteY39" fmla="*/ 17088 h 683503"/>
                <a:gd name="connsiteX40" fmla="*/ 461365 w 478452"/>
                <a:gd name="connsiteY40" fmla="*/ 17088 h 683503"/>
                <a:gd name="connsiteX41" fmla="*/ 461365 w 478452"/>
                <a:gd name="connsiteY41" fmla="*/ 51263 h 683503"/>
                <a:gd name="connsiteX42" fmla="*/ 17088 w 478452"/>
                <a:gd name="connsiteY42" fmla="*/ 51263 h 68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78452" h="683503">
                  <a:moveTo>
                    <a:pt x="0" y="68350"/>
                  </a:moveTo>
                  <a:lnTo>
                    <a:pt x="37900" y="68350"/>
                  </a:lnTo>
                  <a:cubicBezTo>
                    <a:pt x="59029" y="161623"/>
                    <a:pt x="119434" y="287071"/>
                    <a:pt x="185947" y="341863"/>
                  </a:cubicBezTo>
                  <a:cubicBezTo>
                    <a:pt x="119417" y="396620"/>
                    <a:pt x="61515" y="519753"/>
                    <a:pt x="41010" y="615153"/>
                  </a:cubicBezTo>
                  <a:lnTo>
                    <a:pt x="0" y="615153"/>
                  </a:lnTo>
                  <a:lnTo>
                    <a:pt x="0" y="683503"/>
                  </a:lnTo>
                  <a:lnTo>
                    <a:pt x="478452" y="683503"/>
                  </a:lnTo>
                  <a:lnTo>
                    <a:pt x="478452" y="615153"/>
                  </a:lnTo>
                  <a:lnTo>
                    <a:pt x="439877" y="615153"/>
                  </a:lnTo>
                  <a:cubicBezTo>
                    <a:pt x="419184" y="522325"/>
                    <a:pt x="358839" y="397081"/>
                    <a:pt x="291651" y="341863"/>
                  </a:cubicBezTo>
                  <a:cubicBezTo>
                    <a:pt x="358899" y="286593"/>
                    <a:pt x="419278" y="161238"/>
                    <a:pt x="439928" y="68350"/>
                  </a:cubicBezTo>
                  <a:lnTo>
                    <a:pt x="478452" y="68350"/>
                  </a:lnTo>
                  <a:lnTo>
                    <a:pt x="478452" y="0"/>
                  </a:lnTo>
                  <a:lnTo>
                    <a:pt x="0" y="0"/>
                  </a:lnTo>
                  <a:close/>
                  <a:moveTo>
                    <a:pt x="461365" y="666416"/>
                  </a:moveTo>
                  <a:lnTo>
                    <a:pt x="17088" y="666416"/>
                  </a:lnTo>
                  <a:lnTo>
                    <a:pt x="17088" y="632241"/>
                  </a:lnTo>
                  <a:lnTo>
                    <a:pt x="62720" y="632241"/>
                  </a:lnTo>
                  <a:lnTo>
                    <a:pt x="62532" y="632437"/>
                  </a:lnTo>
                  <a:lnTo>
                    <a:pt x="418569" y="632437"/>
                  </a:lnTo>
                  <a:lnTo>
                    <a:pt x="418381" y="632241"/>
                  </a:lnTo>
                  <a:lnTo>
                    <a:pt x="461365" y="632241"/>
                  </a:lnTo>
                  <a:close/>
                  <a:moveTo>
                    <a:pt x="102927" y="615153"/>
                  </a:moveTo>
                  <a:lnTo>
                    <a:pt x="239277" y="473634"/>
                  </a:lnTo>
                  <a:lnTo>
                    <a:pt x="377747" y="615153"/>
                  </a:lnTo>
                  <a:close/>
                  <a:moveTo>
                    <a:pt x="272667" y="334917"/>
                  </a:moveTo>
                  <a:cubicBezTo>
                    <a:pt x="268837" y="337674"/>
                    <a:pt x="267968" y="343014"/>
                    <a:pt x="270726" y="346843"/>
                  </a:cubicBezTo>
                  <a:cubicBezTo>
                    <a:pt x="271264" y="347590"/>
                    <a:pt x="271919" y="348245"/>
                    <a:pt x="272667" y="348783"/>
                  </a:cubicBezTo>
                  <a:cubicBezTo>
                    <a:pt x="339189" y="396748"/>
                    <a:pt x="400747" y="521718"/>
                    <a:pt x="422431" y="615153"/>
                  </a:cubicBezTo>
                  <a:lnTo>
                    <a:pt x="401661" y="615153"/>
                  </a:lnTo>
                  <a:lnTo>
                    <a:pt x="239175" y="449096"/>
                  </a:lnTo>
                  <a:lnTo>
                    <a:pt x="79184" y="615153"/>
                  </a:lnTo>
                  <a:lnTo>
                    <a:pt x="58380" y="615153"/>
                  </a:lnTo>
                  <a:cubicBezTo>
                    <a:pt x="79560" y="520966"/>
                    <a:pt x="139768" y="395731"/>
                    <a:pt x="204906" y="348800"/>
                  </a:cubicBezTo>
                  <a:cubicBezTo>
                    <a:pt x="208735" y="346043"/>
                    <a:pt x="209604" y="340703"/>
                    <a:pt x="206846" y="336874"/>
                  </a:cubicBezTo>
                  <a:cubicBezTo>
                    <a:pt x="206309" y="336127"/>
                    <a:pt x="205653" y="335472"/>
                    <a:pt x="204906" y="334934"/>
                  </a:cubicBezTo>
                  <a:cubicBezTo>
                    <a:pt x="139067" y="287490"/>
                    <a:pt x="77484" y="162332"/>
                    <a:pt x="55355" y="68350"/>
                  </a:cubicBezTo>
                  <a:lnTo>
                    <a:pt x="422490" y="68350"/>
                  </a:lnTo>
                  <a:cubicBezTo>
                    <a:pt x="400849" y="161837"/>
                    <a:pt x="339308" y="286918"/>
                    <a:pt x="272667" y="334917"/>
                  </a:cubicBezTo>
                  <a:close/>
                  <a:moveTo>
                    <a:pt x="17088" y="17088"/>
                  </a:moveTo>
                  <a:lnTo>
                    <a:pt x="461365" y="17088"/>
                  </a:lnTo>
                  <a:lnTo>
                    <a:pt x="461365" y="51263"/>
                  </a:lnTo>
                  <a:lnTo>
                    <a:pt x="17088" y="512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B2CF2AE-A15F-F26B-4256-7FAF4D1B5920}"/>
                </a:ext>
              </a:extLst>
            </p:cNvPr>
            <p:cNvSpPr/>
            <p:nvPr/>
          </p:nvSpPr>
          <p:spPr>
            <a:xfrm>
              <a:off x="548114" y="2921655"/>
              <a:ext cx="236013" cy="145244"/>
            </a:xfrm>
            <a:custGeom>
              <a:avLst/>
              <a:gdLst>
                <a:gd name="connsiteX0" fmla="*/ 6724 w 236013"/>
                <a:gd name="connsiteY0" fmla="*/ 12576 h 145244"/>
                <a:gd name="connsiteX1" fmla="*/ 93871 w 236013"/>
                <a:gd name="connsiteY1" fmla="*/ 124560 h 145244"/>
                <a:gd name="connsiteX2" fmla="*/ 109660 w 236013"/>
                <a:gd name="connsiteY2" fmla="*/ 135940 h 145244"/>
                <a:gd name="connsiteX3" fmla="*/ 109660 w 236013"/>
                <a:gd name="connsiteY3" fmla="*/ 145244 h 145244"/>
                <a:gd name="connsiteX4" fmla="*/ 126747 w 236013"/>
                <a:gd name="connsiteY4" fmla="*/ 145244 h 145244"/>
                <a:gd name="connsiteX5" fmla="*/ 126747 w 236013"/>
                <a:gd name="connsiteY5" fmla="*/ 135308 h 145244"/>
                <a:gd name="connsiteX6" fmla="*/ 141656 w 236013"/>
                <a:gd name="connsiteY6" fmla="*/ 124560 h 145244"/>
                <a:gd name="connsiteX7" fmla="*/ 229273 w 236013"/>
                <a:gd name="connsiteY7" fmla="*/ 12585 h 145244"/>
                <a:gd name="connsiteX8" fmla="*/ 236014 w 236013"/>
                <a:gd name="connsiteY8" fmla="*/ 0 h 145244"/>
                <a:gd name="connsiteX9" fmla="*/ 0 w 236013"/>
                <a:gd name="connsiteY9" fmla="*/ 0 h 145244"/>
                <a:gd name="connsiteX10" fmla="*/ 207238 w 236013"/>
                <a:gd name="connsiteY10" fmla="*/ 17088 h 145244"/>
                <a:gd name="connsiteX11" fmla="*/ 131660 w 236013"/>
                <a:gd name="connsiteY11" fmla="*/ 110702 h 145244"/>
                <a:gd name="connsiteX12" fmla="*/ 117759 w 236013"/>
                <a:gd name="connsiteY12" fmla="*/ 120715 h 145244"/>
                <a:gd name="connsiteX13" fmla="*/ 103867 w 236013"/>
                <a:gd name="connsiteY13" fmla="*/ 110702 h 145244"/>
                <a:gd name="connsiteX14" fmla="*/ 28681 w 236013"/>
                <a:gd name="connsiteY14" fmla="*/ 17088 h 1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6013" h="145244">
                  <a:moveTo>
                    <a:pt x="6724" y="12576"/>
                  </a:moveTo>
                  <a:cubicBezTo>
                    <a:pt x="34355" y="64207"/>
                    <a:pt x="65309" y="103995"/>
                    <a:pt x="93871" y="124560"/>
                  </a:cubicBezTo>
                  <a:lnTo>
                    <a:pt x="109660" y="135940"/>
                  </a:lnTo>
                  <a:lnTo>
                    <a:pt x="109660" y="145244"/>
                  </a:lnTo>
                  <a:lnTo>
                    <a:pt x="126747" y="145244"/>
                  </a:lnTo>
                  <a:lnTo>
                    <a:pt x="126747" y="135308"/>
                  </a:lnTo>
                  <a:lnTo>
                    <a:pt x="141656" y="124560"/>
                  </a:lnTo>
                  <a:cubicBezTo>
                    <a:pt x="170543" y="103747"/>
                    <a:pt x="201659" y="63976"/>
                    <a:pt x="229273" y="12585"/>
                  </a:cubicBezTo>
                  <a:lnTo>
                    <a:pt x="236014" y="0"/>
                  </a:lnTo>
                  <a:lnTo>
                    <a:pt x="0" y="0"/>
                  </a:lnTo>
                  <a:close/>
                  <a:moveTo>
                    <a:pt x="207238" y="17088"/>
                  </a:moveTo>
                  <a:cubicBezTo>
                    <a:pt x="182718" y="60088"/>
                    <a:pt x="156155" y="93050"/>
                    <a:pt x="131660" y="110702"/>
                  </a:cubicBezTo>
                  <a:lnTo>
                    <a:pt x="117759" y="120715"/>
                  </a:lnTo>
                  <a:lnTo>
                    <a:pt x="103867" y="110702"/>
                  </a:lnTo>
                  <a:cubicBezTo>
                    <a:pt x="79654" y="93255"/>
                    <a:pt x="53245" y="60294"/>
                    <a:pt x="28681" y="1708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4CC4C40-C0FD-3D57-E7C5-20F6A1E7E03F}"/>
                </a:ext>
              </a:extLst>
            </p:cNvPr>
            <p:cNvSpPr/>
            <p:nvPr/>
          </p:nvSpPr>
          <p:spPr>
            <a:xfrm>
              <a:off x="657774" y="3152337"/>
              <a:ext cx="17087" cy="17087"/>
            </a:xfrm>
            <a:custGeom>
              <a:avLst/>
              <a:gdLst>
                <a:gd name="connsiteX0" fmla="*/ 0 w 17087"/>
                <a:gd name="connsiteY0" fmla="*/ 0 h 17087"/>
                <a:gd name="connsiteX1" fmla="*/ 17088 w 17087"/>
                <a:gd name="connsiteY1" fmla="*/ 0 h 17087"/>
                <a:gd name="connsiteX2" fmla="*/ 17088 w 17087"/>
                <a:gd name="connsiteY2" fmla="*/ 17088 h 17087"/>
                <a:gd name="connsiteX3" fmla="*/ 0 w 17087"/>
                <a:gd name="connsiteY3" fmla="*/ 17088 h 1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87" h="17087">
                  <a:moveTo>
                    <a:pt x="0" y="0"/>
                  </a:moveTo>
                  <a:lnTo>
                    <a:pt x="17088" y="0"/>
                  </a:lnTo>
                  <a:lnTo>
                    <a:pt x="17088" y="17088"/>
                  </a:lnTo>
                  <a:lnTo>
                    <a:pt x="0" y="1708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50F59FD-1493-7753-74E6-17558A68DF32}"/>
                </a:ext>
              </a:extLst>
            </p:cNvPr>
            <p:cNvSpPr/>
            <p:nvPr/>
          </p:nvSpPr>
          <p:spPr>
            <a:xfrm>
              <a:off x="657774" y="3083987"/>
              <a:ext cx="17087" cy="17087"/>
            </a:xfrm>
            <a:custGeom>
              <a:avLst/>
              <a:gdLst>
                <a:gd name="connsiteX0" fmla="*/ 0 w 17087"/>
                <a:gd name="connsiteY0" fmla="*/ 0 h 17087"/>
                <a:gd name="connsiteX1" fmla="*/ 17088 w 17087"/>
                <a:gd name="connsiteY1" fmla="*/ 0 h 17087"/>
                <a:gd name="connsiteX2" fmla="*/ 17088 w 17087"/>
                <a:gd name="connsiteY2" fmla="*/ 17088 h 17087"/>
                <a:gd name="connsiteX3" fmla="*/ 0 w 17087"/>
                <a:gd name="connsiteY3" fmla="*/ 17088 h 1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87" h="17087">
                  <a:moveTo>
                    <a:pt x="0" y="0"/>
                  </a:moveTo>
                  <a:lnTo>
                    <a:pt x="17088" y="0"/>
                  </a:lnTo>
                  <a:lnTo>
                    <a:pt x="17088" y="17088"/>
                  </a:lnTo>
                  <a:lnTo>
                    <a:pt x="0" y="1708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6F5FA58-1539-2AF2-C781-DC964F690075}"/>
                </a:ext>
              </a:extLst>
            </p:cNvPr>
            <p:cNvSpPr/>
            <p:nvPr/>
          </p:nvSpPr>
          <p:spPr>
            <a:xfrm>
              <a:off x="657774" y="3118162"/>
              <a:ext cx="17087" cy="17087"/>
            </a:xfrm>
            <a:custGeom>
              <a:avLst/>
              <a:gdLst>
                <a:gd name="connsiteX0" fmla="*/ 0 w 17087"/>
                <a:gd name="connsiteY0" fmla="*/ 0 h 17087"/>
                <a:gd name="connsiteX1" fmla="*/ 17088 w 17087"/>
                <a:gd name="connsiteY1" fmla="*/ 0 h 17087"/>
                <a:gd name="connsiteX2" fmla="*/ 17088 w 17087"/>
                <a:gd name="connsiteY2" fmla="*/ 17088 h 17087"/>
                <a:gd name="connsiteX3" fmla="*/ 0 w 17087"/>
                <a:gd name="connsiteY3" fmla="*/ 17088 h 1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87" h="17087">
                  <a:moveTo>
                    <a:pt x="0" y="0"/>
                  </a:moveTo>
                  <a:lnTo>
                    <a:pt x="17088" y="0"/>
                  </a:lnTo>
                  <a:lnTo>
                    <a:pt x="17088" y="17088"/>
                  </a:lnTo>
                  <a:lnTo>
                    <a:pt x="0" y="1708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8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DC97B27-18AA-AE11-14BC-3EDE224B2BC2}"/>
              </a:ext>
            </a:extLst>
          </p:cNvPr>
          <p:cNvSpPr txBox="1"/>
          <p:nvPr/>
        </p:nvSpPr>
        <p:spPr>
          <a:xfrm>
            <a:off x="1076418" y="2309126"/>
            <a:ext cx="8024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Within a reasonable timeframe determine if the team will accept or not accept the previous IEP.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2D932A-345D-46D7-3FFD-E98EBBECB2F1}"/>
              </a:ext>
            </a:extLst>
          </p:cNvPr>
          <p:cNvSpPr txBox="1"/>
          <p:nvPr/>
        </p:nvSpPr>
        <p:spPr>
          <a:xfrm>
            <a:off x="1368154" y="3160879"/>
            <a:ext cx="725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Follow IDEA/ECEA/AU procedures for accepting a transfer IEP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Follow IDEA/ECEA/AU procedures for not accepting a transfer IEP</a:t>
            </a:r>
            <a:r>
              <a:rPr lang="en-US" dirty="0"/>
              <a:t>.</a:t>
            </a:r>
          </a:p>
        </p:txBody>
      </p:sp>
      <p:pic>
        <p:nvPicPr>
          <p:cNvPr id="8" name="Graphic 7" descr="Idea with solid fill">
            <a:extLst>
              <a:ext uri="{FF2B5EF4-FFF2-40B4-BE49-F238E27FC236}">
                <a16:creationId xmlns:a16="http://schemas.microsoft.com/office/drawing/2014/main" id="{E1425836-CD98-7669-BD94-A1AFF197F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071" y="387501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15C1B9-164F-E04A-310E-BDBF8E7DACBF}"/>
              </a:ext>
            </a:extLst>
          </p:cNvPr>
          <p:cNvSpPr txBox="1"/>
          <p:nvPr/>
        </p:nvSpPr>
        <p:spPr>
          <a:xfrm>
            <a:off x="1076418" y="4218941"/>
            <a:ext cx="7658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Reminder: FAPE may look different in county jails.</a:t>
            </a:r>
          </a:p>
        </p:txBody>
      </p:sp>
      <p:pic>
        <p:nvPicPr>
          <p:cNvPr id="12" name="Graphic 11" descr="Contract with solid fill">
            <a:extLst>
              <a:ext uri="{FF2B5EF4-FFF2-40B4-BE49-F238E27FC236}">
                <a16:creationId xmlns:a16="http://schemas.microsoft.com/office/drawing/2014/main" id="{5E2E9E38-1B82-2700-103A-8BA9DE613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314" y="5211136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049FA3-4AA6-B86F-805E-FEF825233F9A}"/>
              </a:ext>
            </a:extLst>
          </p:cNvPr>
          <p:cNvSpPr txBox="1"/>
          <p:nvPr/>
        </p:nvSpPr>
        <p:spPr>
          <a:xfrm>
            <a:off x="1168811" y="5394942"/>
            <a:ext cx="657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Document all decisions made by the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38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DE0B52-D60C-4A82-9CBC-E766B85E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86" y="278916"/>
            <a:ext cx="6249026" cy="5906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Museo Slab 500" panose="02000000000000000000"/>
                <a:cs typeface="Calibri Light"/>
              </a:rPr>
              <a:t>Recommended Practices to Ensure FAPE (Continue</a:t>
            </a:r>
            <a:r>
              <a:rPr lang="en-US" sz="3200" b="1" baseline="0" dirty="0">
                <a:latin typeface="Museo Slab 500" panose="02000000000000000000"/>
                <a:cs typeface="Calibri Light"/>
              </a:rPr>
              <a:t> 4)</a:t>
            </a:r>
            <a:endParaRPr lang="en-US" b="1" dirty="0">
              <a:latin typeface="Museo Slab 500" panose="0200000000000000000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511506" y="2381123"/>
            <a:ext cx="8739293" cy="2755474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 Provide services to IDEA-eligible youth.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cs typeface="Calibri" panose="020F0502020204030204"/>
              </a:rPr>
              <a:t>Gain permission from parents/guardians regarding services.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cs typeface="Calibri" panose="020F0502020204030204"/>
              </a:rPr>
              <a:t>Determine what district personnel will provide services.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Provide services as soon as possible.</a:t>
            </a:r>
            <a:endParaRPr lang="en-US" sz="2800" dirty="0">
              <a:cs typeface="Calibri" panose="020F0502020204030204"/>
            </a:endParaRPr>
          </a:p>
          <a:p>
            <a:pPr marL="914400" lvl="2" indent="0">
              <a:buNone/>
            </a:pPr>
            <a:endParaRPr lang="en-US" sz="2600" dirty="0">
              <a:cs typeface="Calibri" panose="020F0502020204030204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endParaRPr lang="en-US" sz="2800" dirty="0">
              <a:cs typeface="Calibri" panose="020F0502020204030204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endParaRPr lang="en-US" sz="2800" dirty="0">
              <a:cs typeface="Calibri" panose="020F0502020204030204"/>
            </a:endParaRPr>
          </a:p>
          <a:p>
            <a:pPr marL="514350" indent="-514350">
              <a:buFont typeface="Calibri" panose="020B0604020202020204" pitchFamily="34" charset="0"/>
              <a:buChar char="-"/>
            </a:pPr>
            <a:endParaRPr lang="en-US" sz="32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55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453" y="422562"/>
            <a:ext cx="5158247" cy="5906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  <a:ea typeface="Calibri Light"/>
                <a:cs typeface="Calibri Light"/>
              </a:rPr>
              <a:t>Learning Targets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E719F-E9E5-401D-9FD3-ACDE78423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00150"/>
            <a:ext cx="9144000" cy="565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76D7E-9B99-4BB6-A7B9-2049914C4098}"/>
              </a:ext>
            </a:extLst>
          </p:cNvPr>
          <p:cNvSpPr txBox="1"/>
          <p:nvPr/>
        </p:nvSpPr>
        <p:spPr>
          <a:xfrm>
            <a:off x="219074" y="1694048"/>
            <a:ext cx="870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the conclusion of this training, participants will learn: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58" y="2636853"/>
            <a:ext cx="7190961" cy="32449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their legal obligations to provide FAPE in county jails, 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which Administrative Units (AU) have county jails, 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which youth in county jails may be eligible for services under IDEA, 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recommended steps and practices for AUs,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the resources available.  </a:t>
            </a:r>
          </a:p>
          <a:p>
            <a:pPr>
              <a:spcAft>
                <a:spcPts val="1000"/>
              </a:spcAft>
            </a:pPr>
            <a:endParaRPr lang="en-US" sz="2400" dirty="0"/>
          </a:p>
          <a:p>
            <a:pPr>
              <a:spcAft>
                <a:spcPts val="1000"/>
              </a:spcAft>
            </a:pPr>
            <a:endParaRPr lang="en-US" sz="2400" dirty="0"/>
          </a:p>
          <a:p>
            <a:pPr marL="0" indent="0">
              <a:spcAft>
                <a:spcPts val="1000"/>
              </a:spcAft>
              <a:buNone/>
            </a:pPr>
            <a:endParaRPr lang="en-US" sz="2400" dirty="0"/>
          </a:p>
          <a:p>
            <a:pPr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0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2DAD66-F452-8B88-0E58-140B98C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586" y="278916"/>
            <a:ext cx="6249026" cy="5906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Museo Slab 500" panose="02000000000000000000"/>
                <a:cs typeface="Calibri Light"/>
              </a:rPr>
              <a:t>Recommended Practices to Ensure FAPE (</a:t>
            </a:r>
            <a:r>
              <a:rPr lang="en-US" sz="3200" b="1">
                <a:latin typeface="Museo Slab 500" panose="02000000000000000000"/>
                <a:cs typeface="Calibri Light"/>
              </a:rPr>
              <a:t>Continue</a:t>
            </a:r>
            <a:r>
              <a:rPr lang="en-US" sz="3200" b="1" baseline="0">
                <a:latin typeface="Museo Slab 500" panose="02000000000000000000"/>
                <a:cs typeface="Calibri Light"/>
              </a:rPr>
              <a:t> 5)</a:t>
            </a:r>
            <a:endParaRPr lang="en-US" b="1" dirty="0">
              <a:latin typeface="Museo Slab 500" panose="0200000000000000000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223071" y="2139380"/>
            <a:ext cx="8739293" cy="3236556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 Provide services to IDEA-eligible youth.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800" dirty="0">
                <a:cs typeface="Calibri" panose="020F0502020204030204"/>
              </a:rPr>
              <a:t>Coordinate with county jail officials on the following:</a:t>
            </a:r>
          </a:p>
          <a:p>
            <a:pPr marL="1428750" lvl="2" indent="-514350">
              <a:buFont typeface="Calibri" panose="020B0604020202020204" pitchFamily="34" charset="0"/>
              <a:buChar char="-"/>
            </a:pPr>
            <a:r>
              <a:rPr lang="en-US" sz="2400" dirty="0">
                <a:cs typeface="Calibri" panose="020F0502020204030204"/>
              </a:rPr>
              <a:t>Jail official determines if the youth/facility is too unsafe to provide services. </a:t>
            </a:r>
          </a:p>
          <a:p>
            <a:pPr marL="1885950" lvl="3" indent="-457200">
              <a:buFont typeface="Courier New" panose="020B0604020202020204" pitchFamily="34" charset="0"/>
              <a:buChar char="o"/>
            </a:pPr>
            <a:r>
              <a:rPr lang="en-US" sz="2400" dirty="0">
                <a:cs typeface="Calibri" panose="020F0502020204030204"/>
              </a:rPr>
              <a:t>Review </a:t>
            </a:r>
            <a:r>
              <a:rPr lang="en-US" sz="2400" dirty="0">
                <a:cs typeface="Calibri" panose="020F0502020204030204"/>
                <a:hlinkClick r:id="rId3"/>
              </a:rPr>
              <a:t>Special Education in County Jails Fact Sheet</a:t>
            </a:r>
          </a:p>
          <a:p>
            <a:pPr marL="1428750" lvl="2" indent="-514350">
              <a:buFont typeface="Calibri" panose="020B0604020202020204" pitchFamily="34" charset="0"/>
              <a:buChar char="-"/>
            </a:pPr>
            <a:r>
              <a:rPr lang="en-US" sz="2400" dirty="0">
                <a:cs typeface="Calibri" panose="020F0502020204030204"/>
              </a:rPr>
              <a:t>Professional visitation policies.</a:t>
            </a:r>
          </a:p>
          <a:p>
            <a:pPr marL="1428750" lvl="2" indent="-514350">
              <a:buFont typeface="Calibri" panose="020B0604020202020204" pitchFamily="34" charset="0"/>
              <a:buChar char="-"/>
            </a:pPr>
            <a:r>
              <a:rPr lang="en-US" sz="2400" dirty="0">
                <a:cs typeface="Calibri" panose="020F0502020204030204"/>
              </a:rPr>
              <a:t>Determine how and when services can be </a:t>
            </a:r>
          </a:p>
          <a:p>
            <a:pPr marL="914400" lvl="2" indent="0">
              <a:buNone/>
            </a:pPr>
            <a:r>
              <a:rPr lang="en-US" sz="2400" dirty="0">
                <a:cs typeface="Calibri" panose="020F0502020204030204"/>
              </a:rPr>
              <a:t>       delivered. </a:t>
            </a:r>
          </a:p>
          <a:p>
            <a:pPr marL="914400" lvl="2" indent="0">
              <a:buNone/>
            </a:pPr>
            <a:endParaRPr lang="en-US" sz="2600" dirty="0">
              <a:cs typeface="Calibri" panose="020F0502020204030204"/>
            </a:endParaRPr>
          </a:p>
          <a:p>
            <a:pPr marL="971550" lvl="1" indent="-514350">
              <a:buFont typeface="Arial" panose="020B0604020202020204" pitchFamily="34" charset="0"/>
              <a:buAutoNum type="arabicPeriod" startAt="4"/>
            </a:pPr>
            <a:endParaRPr lang="en-US" sz="2800" dirty="0">
              <a:cs typeface="Calibri" panose="020F0502020204030204"/>
            </a:endParaRPr>
          </a:p>
          <a:p>
            <a:pPr marL="971550" lvl="1" indent="-514350">
              <a:buFont typeface="Arial" panose="020B0604020202020204" pitchFamily="34" charset="0"/>
              <a:buAutoNum type="arabicPeriod" startAt="4"/>
            </a:pPr>
            <a:endParaRPr lang="en-US" sz="2800" dirty="0">
              <a:cs typeface="Calibri" panose="020F0502020204030204"/>
            </a:endParaRPr>
          </a:p>
          <a:p>
            <a:pPr marL="514350" indent="-514350">
              <a:buFont typeface="Calibri" panose="020B0604020202020204" pitchFamily="34" charset="0"/>
              <a:buChar char="-"/>
            </a:pPr>
            <a:endParaRPr lang="en-US" sz="32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56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1267-6CB1-C467-3277-D6A2E5283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Museo Slab 500" panose="02000000000000000000"/>
              </a:rPr>
              <a:t>CDE Technical Assistance</a:t>
            </a:r>
            <a:br>
              <a:rPr lang="en-US" b="1" dirty="0">
                <a:latin typeface="Museo Slab 500" panose="02000000000000000000"/>
              </a:rPr>
            </a:br>
            <a:r>
              <a:rPr lang="en-US" b="1" dirty="0">
                <a:latin typeface="Museo Slab 500" panose="02000000000000000000"/>
              </a:rPr>
              <a:t> 2023-2024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2C27D-4C19-702C-A8D4-184AB33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69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0E01-DCB8-D561-6299-5EDEDF83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CDE 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392AC-569C-C5E3-EE09-97D45ADC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478" y="2074341"/>
            <a:ext cx="3694872" cy="4640674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/>
              <a:t>CDE will offer monthly office hours throughout the 2023 – 2024 school year.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41B045-E164-E2D2-6E61-972A2138E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3"/>
          <a:stretch/>
        </p:blipFill>
        <p:spPr>
          <a:xfrm>
            <a:off x="223071" y="1959263"/>
            <a:ext cx="4485406" cy="2939473"/>
          </a:xfrm>
          <a:custGeom>
            <a:avLst/>
            <a:gdLst>
              <a:gd name="connsiteX0" fmla="*/ 0 w 4485406"/>
              <a:gd name="connsiteY0" fmla="*/ 0 h 2939473"/>
              <a:gd name="connsiteX1" fmla="*/ 506210 w 4485406"/>
              <a:gd name="connsiteY1" fmla="*/ 0 h 2939473"/>
              <a:gd name="connsiteX2" fmla="*/ 1236691 w 4485406"/>
              <a:gd name="connsiteY2" fmla="*/ 0 h 2939473"/>
              <a:gd name="connsiteX3" fmla="*/ 1922317 w 4485406"/>
              <a:gd name="connsiteY3" fmla="*/ 0 h 2939473"/>
              <a:gd name="connsiteX4" fmla="*/ 2428527 w 4485406"/>
              <a:gd name="connsiteY4" fmla="*/ 0 h 2939473"/>
              <a:gd name="connsiteX5" fmla="*/ 3024445 w 4485406"/>
              <a:gd name="connsiteY5" fmla="*/ 0 h 2939473"/>
              <a:gd name="connsiteX6" fmla="*/ 3754926 w 4485406"/>
              <a:gd name="connsiteY6" fmla="*/ 0 h 2939473"/>
              <a:gd name="connsiteX7" fmla="*/ 4485406 w 4485406"/>
              <a:gd name="connsiteY7" fmla="*/ 0 h 2939473"/>
              <a:gd name="connsiteX8" fmla="*/ 4485406 w 4485406"/>
              <a:gd name="connsiteY8" fmla="*/ 617289 h 2939473"/>
              <a:gd name="connsiteX9" fmla="*/ 4485406 w 4485406"/>
              <a:gd name="connsiteY9" fmla="*/ 1117000 h 2939473"/>
              <a:gd name="connsiteX10" fmla="*/ 4485406 w 4485406"/>
              <a:gd name="connsiteY10" fmla="*/ 1646105 h 2939473"/>
              <a:gd name="connsiteX11" fmla="*/ 4485406 w 4485406"/>
              <a:gd name="connsiteY11" fmla="*/ 2263394 h 2939473"/>
              <a:gd name="connsiteX12" fmla="*/ 4485406 w 4485406"/>
              <a:gd name="connsiteY12" fmla="*/ 2939473 h 2939473"/>
              <a:gd name="connsiteX13" fmla="*/ 3979196 w 4485406"/>
              <a:gd name="connsiteY13" fmla="*/ 2939473 h 2939473"/>
              <a:gd name="connsiteX14" fmla="*/ 3472986 w 4485406"/>
              <a:gd name="connsiteY14" fmla="*/ 2939473 h 2939473"/>
              <a:gd name="connsiteX15" fmla="*/ 2787359 w 4485406"/>
              <a:gd name="connsiteY15" fmla="*/ 2939473 h 2939473"/>
              <a:gd name="connsiteX16" fmla="*/ 2281149 w 4485406"/>
              <a:gd name="connsiteY16" fmla="*/ 2939473 h 2939473"/>
              <a:gd name="connsiteX17" fmla="*/ 1640377 w 4485406"/>
              <a:gd name="connsiteY17" fmla="*/ 2939473 h 2939473"/>
              <a:gd name="connsiteX18" fmla="*/ 1089313 w 4485406"/>
              <a:gd name="connsiteY18" fmla="*/ 2939473 h 2939473"/>
              <a:gd name="connsiteX19" fmla="*/ 0 w 4485406"/>
              <a:gd name="connsiteY19" fmla="*/ 2939473 h 2939473"/>
              <a:gd name="connsiteX20" fmla="*/ 0 w 4485406"/>
              <a:gd name="connsiteY20" fmla="*/ 2351578 h 2939473"/>
              <a:gd name="connsiteX21" fmla="*/ 0 w 4485406"/>
              <a:gd name="connsiteY21" fmla="*/ 1704894 h 2939473"/>
              <a:gd name="connsiteX22" fmla="*/ 0 w 4485406"/>
              <a:gd name="connsiteY22" fmla="*/ 1146394 h 2939473"/>
              <a:gd name="connsiteX23" fmla="*/ 0 w 4485406"/>
              <a:gd name="connsiteY23" fmla="*/ 587895 h 2939473"/>
              <a:gd name="connsiteX24" fmla="*/ 0 w 4485406"/>
              <a:gd name="connsiteY24" fmla="*/ 0 h 293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85406" h="2939473" fill="none" extrusionOk="0">
                <a:moveTo>
                  <a:pt x="0" y="0"/>
                </a:moveTo>
                <a:cubicBezTo>
                  <a:pt x="245014" y="6358"/>
                  <a:pt x="368043" y="-15170"/>
                  <a:pt x="506210" y="0"/>
                </a:cubicBezTo>
                <a:cubicBezTo>
                  <a:pt x="644377" y="15170"/>
                  <a:pt x="928651" y="4150"/>
                  <a:pt x="1236691" y="0"/>
                </a:cubicBezTo>
                <a:cubicBezTo>
                  <a:pt x="1544731" y="-4150"/>
                  <a:pt x="1707828" y="-33458"/>
                  <a:pt x="1922317" y="0"/>
                </a:cubicBezTo>
                <a:cubicBezTo>
                  <a:pt x="2136806" y="33458"/>
                  <a:pt x="2270631" y="-20852"/>
                  <a:pt x="2428527" y="0"/>
                </a:cubicBezTo>
                <a:cubicBezTo>
                  <a:pt x="2586423" y="20852"/>
                  <a:pt x="2765578" y="28311"/>
                  <a:pt x="3024445" y="0"/>
                </a:cubicBezTo>
                <a:cubicBezTo>
                  <a:pt x="3283312" y="-28311"/>
                  <a:pt x="3408575" y="20966"/>
                  <a:pt x="3754926" y="0"/>
                </a:cubicBezTo>
                <a:cubicBezTo>
                  <a:pt x="4101277" y="-20966"/>
                  <a:pt x="4146499" y="18640"/>
                  <a:pt x="4485406" y="0"/>
                </a:cubicBezTo>
                <a:cubicBezTo>
                  <a:pt x="4477065" y="196768"/>
                  <a:pt x="4513323" y="345049"/>
                  <a:pt x="4485406" y="617289"/>
                </a:cubicBezTo>
                <a:cubicBezTo>
                  <a:pt x="4457489" y="889529"/>
                  <a:pt x="4499619" y="983250"/>
                  <a:pt x="4485406" y="1117000"/>
                </a:cubicBezTo>
                <a:cubicBezTo>
                  <a:pt x="4471193" y="1250750"/>
                  <a:pt x="4474798" y="1532559"/>
                  <a:pt x="4485406" y="1646105"/>
                </a:cubicBezTo>
                <a:cubicBezTo>
                  <a:pt x="4496014" y="1759651"/>
                  <a:pt x="4485510" y="2122530"/>
                  <a:pt x="4485406" y="2263394"/>
                </a:cubicBezTo>
                <a:cubicBezTo>
                  <a:pt x="4485302" y="2404258"/>
                  <a:pt x="4487117" y="2737249"/>
                  <a:pt x="4485406" y="2939473"/>
                </a:cubicBezTo>
                <a:cubicBezTo>
                  <a:pt x="4354455" y="2924918"/>
                  <a:pt x="4192810" y="2963202"/>
                  <a:pt x="3979196" y="2939473"/>
                </a:cubicBezTo>
                <a:cubicBezTo>
                  <a:pt x="3765582" y="2915745"/>
                  <a:pt x="3700417" y="2934976"/>
                  <a:pt x="3472986" y="2939473"/>
                </a:cubicBezTo>
                <a:cubicBezTo>
                  <a:pt x="3245555" y="2943971"/>
                  <a:pt x="2971511" y="2948376"/>
                  <a:pt x="2787359" y="2939473"/>
                </a:cubicBezTo>
                <a:cubicBezTo>
                  <a:pt x="2603207" y="2930570"/>
                  <a:pt x="2415665" y="2962619"/>
                  <a:pt x="2281149" y="2939473"/>
                </a:cubicBezTo>
                <a:cubicBezTo>
                  <a:pt x="2146633" y="2916328"/>
                  <a:pt x="1909910" y="2924246"/>
                  <a:pt x="1640377" y="2939473"/>
                </a:cubicBezTo>
                <a:cubicBezTo>
                  <a:pt x="1370844" y="2954700"/>
                  <a:pt x="1296147" y="2947424"/>
                  <a:pt x="1089313" y="2939473"/>
                </a:cubicBezTo>
                <a:cubicBezTo>
                  <a:pt x="882479" y="2931522"/>
                  <a:pt x="490368" y="2976359"/>
                  <a:pt x="0" y="2939473"/>
                </a:cubicBezTo>
                <a:cubicBezTo>
                  <a:pt x="-22411" y="2651808"/>
                  <a:pt x="-3008" y="2504910"/>
                  <a:pt x="0" y="2351578"/>
                </a:cubicBezTo>
                <a:cubicBezTo>
                  <a:pt x="3008" y="2198247"/>
                  <a:pt x="-23453" y="1854707"/>
                  <a:pt x="0" y="1704894"/>
                </a:cubicBezTo>
                <a:cubicBezTo>
                  <a:pt x="23453" y="1555081"/>
                  <a:pt x="7366" y="1265604"/>
                  <a:pt x="0" y="1146394"/>
                </a:cubicBezTo>
                <a:cubicBezTo>
                  <a:pt x="-7366" y="1027184"/>
                  <a:pt x="-14867" y="706764"/>
                  <a:pt x="0" y="587895"/>
                </a:cubicBezTo>
                <a:cubicBezTo>
                  <a:pt x="14867" y="469026"/>
                  <a:pt x="15184" y="216693"/>
                  <a:pt x="0" y="0"/>
                </a:cubicBezTo>
                <a:close/>
              </a:path>
              <a:path w="4485406" h="2939473" stroke="0" extrusionOk="0">
                <a:moveTo>
                  <a:pt x="0" y="0"/>
                </a:moveTo>
                <a:cubicBezTo>
                  <a:pt x="187333" y="9282"/>
                  <a:pt x="359998" y="-8523"/>
                  <a:pt x="595918" y="0"/>
                </a:cubicBezTo>
                <a:cubicBezTo>
                  <a:pt x="831838" y="8523"/>
                  <a:pt x="875038" y="-10630"/>
                  <a:pt x="1102128" y="0"/>
                </a:cubicBezTo>
                <a:cubicBezTo>
                  <a:pt x="1329218" y="10630"/>
                  <a:pt x="1671993" y="13449"/>
                  <a:pt x="1832609" y="0"/>
                </a:cubicBezTo>
                <a:cubicBezTo>
                  <a:pt x="1993225" y="-13449"/>
                  <a:pt x="2239077" y="-6915"/>
                  <a:pt x="2428527" y="0"/>
                </a:cubicBezTo>
                <a:cubicBezTo>
                  <a:pt x="2617977" y="6915"/>
                  <a:pt x="2754433" y="20667"/>
                  <a:pt x="3024445" y="0"/>
                </a:cubicBezTo>
                <a:cubicBezTo>
                  <a:pt x="3294457" y="-20667"/>
                  <a:pt x="3601726" y="-30037"/>
                  <a:pt x="3754926" y="0"/>
                </a:cubicBezTo>
                <a:cubicBezTo>
                  <a:pt x="3908126" y="30037"/>
                  <a:pt x="4122987" y="-27329"/>
                  <a:pt x="4485406" y="0"/>
                </a:cubicBezTo>
                <a:cubicBezTo>
                  <a:pt x="4488508" y="268330"/>
                  <a:pt x="4456788" y="400516"/>
                  <a:pt x="4485406" y="646684"/>
                </a:cubicBezTo>
                <a:cubicBezTo>
                  <a:pt x="4514024" y="892852"/>
                  <a:pt x="4478499" y="1001758"/>
                  <a:pt x="4485406" y="1175789"/>
                </a:cubicBezTo>
                <a:cubicBezTo>
                  <a:pt x="4492313" y="1349820"/>
                  <a:pt x="4472639" y="1445536"/>
                  <a:pt x="4485406" y="1704894"/>
                </a:cubicBezTo>
                <a:cubicBezTo>
                  <a:pt x="4498173" y="1964252"/>
                  <a:pt x="4472010" y="2165578"/>
                  <a:pt x="4485406" y="2292789"/>
                </a:cubicBezTo>
                <a:cubicBezTo>
                  <a:pt x="4498802" y="2420000"/>
                  <a:pt x="4480993" y="2686076"/>
                  <a:pt x="4485406" y="2939473"/>
                </a:cubicBezTo>
                <a:cubicBezTo>
                  <a:pt x="4328858" y="2963993"/>
                  <a:pt x="4134060" y="2964490"/>
                  <a:pt x="3979196" y="2939473"/>
                </a:cubicBezTo>
                <a:cubicBezTo>
                  <a:pt x="3824332" y="2914457"/>
                  <a:pt x="3464510" y="2974646"/>
                  <a:pt x="3248715" y="2939473"/>
                </a:cubicBezTo>
                <a:cubicBezTo>
                  <a:pt x="3032920" y="2904300"/>
                  <a:pt x="2914415" y="2940387"/>
                  <a:pt x="2697651" y="2939473"/>
                </a:cubicBezTo>
                <a:cubicBezTo>
                  <a:pt x="2480887" y="2938559"/>
                  <a:pt x="2276005" y="2913388"/>
                  <a:pt x="2056879" y="2939473"/>
                </a:cubicBezTo>
                <a:cubicBezTo>
                  <a:pt x="1837753" y="2965558"/>
                  <a:pt x="1609889" y="2967285"/>
                  <a:pt x="1326399" y="2939473"/>
                </a:cubicBezTo>
                <a:cubicBezTo>
                  <a:pt x="1042909" y="2911661"/>
                  <a:pt x="865113" y="2940902"/>
                  <a:pt x="685626" y="2939473"/>
                </a:cubicBezTo>
                <a:cubicBezTo>
                  <a:pt x="506139" y="2938044"/>
                  <a:pt x="175130" y="2908488"/>
                  <a:pt x="0" y="2939473"/>
                </a:cubicBezTo>
                <a:cubicBezTo>
                  <a:pt x="-18254" y="2689953"/>
                  <a:pt x="5159" y="2630878"/>
                  <a:pt x="0" y="2410368"/>
                </a:cubicBezTo>
                <a:cubicBezTo>
                  <a:pt x="-5159" y="2189859"/>
                  <a:pt x="-24353" y="2102806"/>
                  <a:pt x="0" y="1851868"/>
                </a:cubicBezTo>
                <a:cubicBezTo>
                  <a:pt x="24353" y="1600930"/>
                  <a:pt x="-21846" y="1432401"/>
                  <a:pt x="0" y="1205184"/>
                </a:cubicBezTo>
                <a:cubicBezTo>
                  <a:pt x="21846" y="977967"/>
                  <a:pt x="12402" y="758437"/>
                  <a:pt x="0" y="617289"/>
                </a:cubicBezTo>
                <a:cubicBezTo>
                  <a:pt x="-12402" y="476141"/>
                  <a:pt x="-306" y="237358"/>
                  <a:pt x="0" y="0"/>
                </a:cubicBezTo>
                <a:close/>
              </a:path>
            </a:pathLst>
          </a:cu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25201D-4E3F-8388-C2E5-D3472B442E94}"/>
              </a:ext>
            </a:extLst>
          </p:cNvPr>
          <p:cNvSpPr txBox="1">
            <a:spLocks/>
          </p:cNvSpPr>
          <p:nvPr/>
        </p:nvSpPr>
        <p:spPr>
          <a:xfrm>
            <a:off x="4820478" y="3857473"/>
            <a:ext cx="3694872" cy="1718137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office hour link can be found on CDE’s  </a:t>
            </a:r>
            <a:r>
              <a:rPr lang="en-US" dirty="0">
                <a:hlinkClick r:id="rId3"/>
              </a:rPr>
              <a:t>Youth in Correctional Facilities</a:t>
            </a:r>
            <a:r>
              <a:rPr lang="en-US" dirty="0"/>
              <a:t> page.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F63C3-3360-5976-30BC-36C5F598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BBA062-DCE0-89F6-BC15-C54107E35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063"/>
            <a:ext cx="9144000" cy="2846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09" y="256645"/>
            <a:ext cx="8511181" cy="7564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</a:rPr>
              <a:t>CDE Technical Assistance (Continue</a:t>
            </a:r>
            <a:r>
              <a:rPr lang="en-US" sz="3200" b="1" baseline="0" dirty="0">
                <a:latin typeface="Museo Slab 500" panose="02000000000000000000"/>
              </a:rPr>
              <a:t> 1)</a:t>
            </a:r>
            <a:endParaRPr lang="en-US" sz="3200" b="1" dirty="0">
              <a:latin typeface="Museo Slab 500" panose="0200000000000000000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193254" y="3676433"/>
            <a:ext cx="8950746" cy="433700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3200" dirty="0"/>
          </a:p>
          <a:p>
            <a:pPr marL="0" lvl="0" indent="0">
              <a:buNone/>
            </a:pPr>
            <a:r>
              <a:rPr lang="en-US" sz="3200" dirty="0"/>
              <a:t>CDE will continue to support you by providing training on specific areas of FAPE in County Jails, to deepen your knowledge and understanding of your requirements under the IDEA.</a:t>
            </a: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1087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1267-6CB1-C467-3277-D6A2E5283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Museo Slab 500" panose="02000000000000000000"/>
              </a:rPr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2C27D-4C19-702C-A8D4-184AB33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</a:rPr>
              <a:t>Resources (Continue</a:t>
            </a:r>
            <a:r>
              <a:rPr lang="en-US" sz="3200" b="1" baseline="0" dirty="0">
                <a:latin typeface="Museo Slab 500" panose="02000000000000000000"/>
              </a:rPr>
              <a:t> 1)</a:t>
            </a:r>
            <a:endParaRPr lang="en-US" sz="3200" b="1" dirty="0">
              <a:latin typeface="Museo Slab 500" panose="0200000000000000000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518689-33BA-38AA-E856-97E747E064B8}"/>
              </a:ext>
            </a:extLst>
          </p:cNvPr>
          <p:cNvSpPr txBox="1">
            <a:spLocks/>
          </p:cNvSpPr>
          <p:nvPr/>
        </p:nvSpPr>
        <p:spPr>
          <a:xfrm>
            <a:off x="628650" y="1632811"/>
            <a:ext cx="7886700" cy="4337007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dirty="0">
                <a:hlinkClick r:id="rId3"/>
              </a:rPr>
              <a:t>CDE Youth in Correctional Facilities </a:t>
            </a:r>
            <a:endParaRPr lang="en-US" sz="3200" dirty="0"/>
          </a:p>
          <a:p>
            <a:pPr lvl="0"/>
            <a:r>
              <a:rPr lang="en-US" sz="3200" dirty="0">
                <a:hlinkClick r:id="rId4"/>
              </a:rPr>
              <a:t>FAPE in County Jails Document Facts Sheet</a:t>
            </a:r>
            <a:endParaRPr lang="en-US" sz="2800" dirty="0"/>
          </a:p>
          <a:p>
            <a:pPr lvl="0"/>
            <a:r>
              <a:rPr lang="en-US" sz="3200" dirty="0">
                <a:hlinkClick r:id="rId5"/>
              </a:rPr>
              <a:t>County Jail Contact Information by Administrative Unit, Administrative Unit Contact List Child Find Contact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9705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380F464-65C8-C965-D7C9-69129EBF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Museo Slab 500" panose="02000000000000000000"/>
                <a:cs typeface="Calibri Light"/>
              </a:rPr>
              <a:t>Key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0F8CA1-52DD-2E66-E751-ADAA7F7EA250}"/>
              </a:ext>
            </a:extLst>
          </p:cNvPr>
          <p:cNvSpPr/>
          <p:nvPr/>
        </p:nvSpPr>
        <p:spPr>
          <a:xfrm>
            <a:off x="3399183" y="1401416"/>
            <a:ext cx="5617442" cy="95415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Establish and maintain relationships with county jail officials.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A4E5A5-2771-3248-95F9-BE26C89F14C1}"/>
              </a:ext>
            </a:extLst>
          </p:cNvPr>
          <p:cNvSpPr/>
          <p:nvPr/>
        </p:nvSpPr>
        <p:spPr>
          <a:xfrm>
            <a:off x="3399183" y="2547729"/>
            <a:ext cx="5617442" cy="95415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Establish and implement specific processes to ensure FAPE in county jails.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0F3B61-DFD3-9AF1-BFA0-6F9362306287}"/>
              </a:ext>
            </a:extLst>
          </p:cNvPr>
          <p:cNvSpPr/>
          <p:nvPr/>
        </p:nvSpPr>
        <p:spPr>
          <a:xfrm>
            <a:off x="3399183" y="3657597"/>
            <a:ext cx="5617442" cy="95415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Document practices to ensure FAPE in county jails.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EB7B80-60DC-C057-2709-92282EA31A37}"/>
              </a:ext>
            </a:extLst>
          </p:cNvPr>
          <p:cNvSpPr/>
          <p:nvPr/>
        </p:nvSpPr>
        <p:spPr>
          <a:xfrm>
            <a:off x="3399183" y="4784026"/>
            <a:ext cx="5617442" cy="95415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Access resources and technical assistance provided by CDE.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3CE988-72B9-68D4-EFD2-57D56ACF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7" y="1562513"/>
            <a:ext cx="2639023" cy="4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0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1267-6CB1-C467-3277-D6A2E5283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10580"/>
            <a:ext cx="7772400" cy="2337620"/>
          </a:xfrm>
        </p:spPr>
        <p:txBody>
          <a:bodyPr/>
          <a:lstStyle/>
          <a:p>
            <a:r>
              <a:rPr lang="en-US" b="1" dirty="0">
                <a:latin typeface="Museo Slab 500" panose="02000000000000000000"/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2C27D-4C19-702C-A8D4-184AB33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FAPE in County Jails form">
            <a:extLst>
              <a:ext uri="{FF2B5EF4-FFF2-40B4-BE49-F238E27FC236}">
                <a16:creationId xmlns:a16="http://schemas.microsoft.com/office/drawing/2014/main" id="{3E18A1A9-1B39-AD99-D499-A95727D6C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744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155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8491303" cy="7564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j-lt"/>
              </a:rPr>
              <a:t>CDE Contacts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C49E-F8D4-BB7B-6E60-EE3D2E84C661}"/>
              </a:ext>
            </a:extLst>
          </p:cNvPr>
          <p:cNvSpPr txBox="1"/>
          <p:nvPr/>
        </p:nvSpPr>
        <p:spPr>
          <a:xfrm>
            <a:off x="460816" y="1660949"/>
            <a:ext cx="3639310" cy="1985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Zack Van Sant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Special Ed. Monitoring and Technical Assistance Consultant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Colorado Department of Education</a:t>
            </a:r>
            <a:endParaRPr lang="en-US" sz="1700" kern="12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ea typeface="+mn-lt"/>
                <a:cs typeface="+mn-lt"/>
              </a:rPr>
              <a:t> </a:t>
            </a:r>
            <a:r>
              <a:rPr lang="en-US" sz="1700" kern="1200" dirty="0">
                <a:ea typeface="+mn-lt"/>
                <a:cs typeface="+mn-lt"/>
                <a:hlinkClick r:id="rId3"/>
              </a:rPr>
              <a:t>van_sant_z@cde.state.co.us</a:t>
            </a:r>
            <a:r>
              <a:rPr lang="en-US" sz="1700" kern="1200" dirty="0">
                <a:ea typeface="+mn-lt"/>
                <a:cs typeface="+mn-lt"/>
              </a:rPr>
              <a:t> </a:t>
            </a:r>
            <a:endParaRPr lang="en-US" sz="1700" kern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9C540-51EC-7EEB-3389-057DE51684F3}"/>
              </a:ext>
            </a:extLst>
          </p:cNvPr>
          <p:cNvSpPr txBox="1"/>
          <p:nvPr/>
        </p:nvSpPr>
        <p:spPr>
          <a:xfrm>
            <a:off x="5097184" y="1660948"/>
            <a:ext cx="3639312" cy="19854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Nicholas Smosna</a:t>
            </a:r>
            <a:endParaRPr lang="en-US" sz="1700" kern="12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Special Ed. Monitoring and Technical Assistance Consultant</a:t>
            </a:r>
            <a:endParaRPr lang="en-US" sz="1700" kern="12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Colorado Department of Education</a:t>
            </a:r>
            <a:endParaRPr lang="en-US" sz="1700" kern="12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Smosna_n@cde.state.c</a:t>
            </a:r>
            <a:r>
              <a:rPr lang="en-US" sz="1700" dirty="0">
                <a:solidFill>
                  <a:srgbClr val="0070C0"/>
                </a:solidFill>
                <a:ea typeface="+mn-lt"/>
                <a:cs typeface="+mn-lt"/>
                <a:hlinkClick r:id="rId4"/>
              </a:rPr>
              <a:t>o.us</a:t>
            </a:r>
            <a:endParaRPr lang="en-US" sz="1700" dirty="0">
              <a:solidFill>
                <a:srgbClr val="0070C0"/>
              </a:solidFill>
              <a:ea typeface="+mn-lt"/>
              <a:cs typeface="+mn-lt"/>
            </a:endParaRP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dirty="0">
              <a:solidFill>
                <a:srgbClr val="0070C0"/>
              </a:solidFill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2A852-9D85-B6D7-8C48-C081693ABA31}"/>
              </a:ext>
            </a:extLst>
          </p:cNvPr>
          <p:cNvSpPr txBox="1"/>
          <p:nvPr/>
        </p:nvSpPr>
        <p:spPr>
          <a:xfrm>
            <a:off x="2752344" y="4046862"/>
            <a:ext cx="3639312" cy="19854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Kerry Whitmore</a:t>
            </a: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Supervisor</a:t>
            </a:r>
            <a:endParaRPr lang="en-US" sz="1700" kern="12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General Supervision and Monitoring</a:t>
            </a: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Colorado Department of Education</a:t>
            </a:r>
            <a:endParaRPr lang="en-US" sz="1700" kern="12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>
                <a:ea typeface="+mn-lt"/>
                <a:cs typeface="+mn-lt"/>
                <a:hlinkClick r:id="rId5"/>
              </a:rPr>
              <a:t>Whitmore_k@cde.state.co.us</a:t>
            </a:r>
            <a:endParaRPr lang="en-US" sz="1700" kern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52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1267-6CB1-C467-3277-D6A2E5283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Museo Slab 500" panose="02000000000000000000"/>
              </a:rPr>
              <a:t>Legal Obligations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2C27D-4C19-702C-A8D4-184AB33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876" y="358451"/>
            <a:ext cx="5158247" cy="5906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  <a:ea typeface="Calibri Light"/>
                <a:cs typeface="Calibri Light"/>
              </a:rPr>
              <a:t>Provision of FAPE</a:t>
            </a:r>
            <a:endParaRPr lang="en-US" sz="3200" b="1" dirty="0">
              <a:latin typeface="Museo Slab 500" panose="0200000000000000000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61DE-C92A-A9CC-AEE0-CAC70D8F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endParaRPr lang="en-US" sz="3200" dirty="0"/>
          </a:p>
          <a:p>
            <a:pPr marL="0" indent="0" algn="just" fontAlgn="base">
              <a:buNone/>
            </a:pPr>
            <a:r>
              <a:rPr lang="en-US" sz="3200" dirty="0"/>
              <a:t>“</a:t>
            </a:r>
            <a:r>
              <a:rPr lang="en-US" sz="3200" b="0" i="0" dirty="0">
                <a:solidFill>
                  <a:srgbClr val="3D3D3D"/>
                </a:solidFill>
                <a:effectLst/>
              </a:rPr>
              <a:t>The purpose of [IDEA is] . . . [t]o ensure that all children with disabilities have available to them a free appropriate public education that emphasizes special education and related services designed to meet their unique needs and prepare them for further education, employment, and independent living . . . 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8C2E2-2FA9-C9E3-D778-B326552CCDE6}"/>
              </a:ext>
            </a:extLst>
          </p:cNvPr>
          <p:cNvSpPr txBox="1"/>
          <p:nvPr/>
        </p:nvSpPr>
        <p:spPr>
          <a:xfrm>
            <a:off x="6253514" y="6271026"/>
            <a:ext cx="142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34 CFR §300.1</a:t>
            </a:r>
          </a:p>
        </p:txBody>
      </p:sp>
    </p:spTree>
    <p:extLst>
      <p:ext uri="{BB962C8B-B14F-4D97-AF65-F5344CB8AC3E}">
        <p14:creationId xmlns:p14="http://schemas.microsoft.com/office/powerpoint/2010/main" val="489165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876" y="324075"/>
            <a:ext cx="5158247" cy="5906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</a:rPr>
              <a:t>Legal Obligations (Continue 1)</a:t>
            </a:r>
            <a:endParaRPr lang="en-US" b="1" dirty="0">
              <a:latin typeface="Museo Slab 500" panose="0200000000000000000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61DE-C92A-A9CC-AEE0-CAC70D8F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endParaRPr lang="en-US" sz="3200" dirty="0"/>
          </a:p>
          <a:p>
            <a:pPr marL="0" indent="0" algn="just" fontAlgn="base">
              <a:buNone/>
            </a:pPr>
            <a:r>
              <a:rPr lang="en-US" sz="3200" dirty="0"/>
              <a:t>IDEA applies to “</a:t>
            </a:r>
            <a:r>
              <a:rPr lang="en-US" sz="3200" b="0" i="0" dirty="0">
                <a:solidFill>
                  <a:srgbClr val="3D3D3D"/>
                </a:solidFill>
                <a:effectLst/>
              </a:rPr>
              <a:t>all political subdivisions of the State that are involved in the education of children with disabilities, </a:t>
            </a:r>
            <a:r>
              <a:rPr lang="en-US" sz="3200" b="1" i="0" dirty="0">
                <a:solidFill>
                  <a:srgbClr val="3D3D3D"/>
                </a:solidFill>
                <a:effectLst/>
                <a:highlight>
                  <a:srgbClr val="FFFF00"/>
                </a:highlight>
              </a:rPr>
              <a:t>including . . . State and local juvenile and adult correctional facilities.”</a:t>
            </a:r>
          </a:p>
          <a:p>
            <a:pPr marL="0" indent="0" algn="ctr" fontAlgn="base">
              <a:buNone/>
            </a:pPr>
            <a:r>
              <a:rPr lang="en-US" sz="3200" b="1" i="1" dirty="0">
                <a:solidFill>
                  <a:srgbClr val="7030A0"/>
                </a:solidFill>
              </a:rPr>
              <a:t>This includes county jails.</a:t>
            </a:r>
            <a:endParaRPr lang="en-US" sz="3200" b="1" i="1" dirty="0">
              <a:solidFill>
                <a:srgbClr val="7030A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DBA98-CE2B-C5FA-23B0-C1705D09144D}"/>
              </a:ext>
            </a:extLst>
          </p:cNvPr>
          <p:cNvSpPr txBox="1"/>
          <p:nvPr/>
        </p:nvSpPr>
        <p:spPr>
          <a:xfrm>
            <a:off x="5651647" y="6271026"/>
            <a:ext cx="2136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34 CFR § 300.2(b)(1)(iv)</a:t>
            </a:r>
          </a:p>
        </p:txBody>
      </p:sp>
    </p:spTree>
    <p:extLst>
      <p:ext uri="{BB962C8B-B14F-4D97-AF65-F5344CB8AC3E}">
        <p14:creationId xmlns:p14="http://schemas.microsoft.com/office/powerpoint/2010/main" val="1793606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23BB-ADDE-EBFF-3DCE-5FBF413A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876" y="268346"/>
            <a:ext cx="5158247" cy="5906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</a:rPr>
              <a:t>Legal Obligations (Continue</a:t>
            </a:r>
            <a:r>
              <a:rPr lang="en-US" sz="3200" b="1" baseline="0" dirty="0">
                <a:latin typeface="Museo Slab 500" panose="02000000000000000000"/>
              </a:rPr>
              <a:t> 2)</a:t>
            </a:r>
            <a:endParaRPr lang="en-US" b="1" dirty="0">
              <a:latin typeface="Museo Slab 500" panose="0200000000000000000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02110-12D8-061F-D051-E3D5A3F75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/>
          </a:bodyPr>
          <a:lstStyle/>
          <a:p>
            <a:pPr marL="0" indent="0" algn="just">
              <a:buNone/>
            </a:pPr>
            <a:endParaRPr lang="en-US" sz="3200" b="0" i="0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“the school district in which the jail or facility is located shall provide educational services for the juvenile</a:t>
            </a:r>
            <a:r>
              <a:rPr lang="en-US" sz="3200" dirty="0">
                <a:solidFill>
                  <a:srgbClr val="000000"/>
                </a:solidFill>
              </a:rPr>
              <a:t>."</a:t>
            </a:r>
            <a:endParaRPr lang="en-US" sz="36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4612C-03AA-2352-AEE4-409201CC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3EEE3-C640-67AC-DFE2-E20FF31EF30E}"/>
              </a:ext>
            </a:extLst>
          </p:cNvPr>
          <p:cNvSpPr txBox="1"/>
          <p:nvPr/>
        </p:nvSpPr>
        <p:spPr>
          <a:xfrm>
            <a:off x="5642516" y="6268395"/>
            <a:ext cx="2057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rgbClr val="000000"/>
                </a:solidFill>
              </a:rPr>
              <a:t>C.R.S 122-31-141(2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)(a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sz="1600" b="0" i="0" dirty="0">
              <a:solidFill>
                <a:srgbClr val="000000"/>
              </a:solidFill>
              <a:effectLst/>
              <a:ea typeface="Calibri"/>
              <a:cs typeface="Calibri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2173848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528A-152E-48D6-8FE8-321A7EDA6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 </a:t>
            </a:r>
            <a:r>
              <a:rPr lang="en-US" b="1" dirty="0">
                <a:latin typeface="Museo Slab 500" panose="02000000000000000000"/>
              </a:rPr>
              <a:t>Administrative Units</a:t>
            </a:r>
            <a:br>
              <a:rPr lang="en-US" b="1" dirty="0">
                <a:latin typeface="Museo Slab 500" panose="02000000000000000000"/>
              </a:rPr>
            </a:br>
            <a:r>
              <a:rPr lang="en-US" b="1" dirty="0">
                <a:latin typeface="Museo Slab 500" panose="02000000000000000000"/>
                <a:ea typeface="Calibri Light"/>
                <a:cs typeface="Calibri Light"/>
              </a:rPr>
              <a:t>with County Jails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C0D28-EFF3-4E9F-915B-5FC76AF8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038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BD80-07A5-557A-8FD2-E08F4F6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187" y="364572"/>
            <a:ext cx="5158247" cy="5906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Museo Slab 500" panose="02000000000000000000"/>
              </a:rPr>
              <a:t>County Jails in AUs</a:t>
            </a:r>
            <a:endParaRPr lang="en-US" b="1" dirty="0">
              <a:latin typeface="Museo Slab 500" panose="0200000000000000000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FC098-DE56-972D-7EBA-2CF757D3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0AD664-5D3E-4B5E-9B39-A017C9AB34AC}"/>
              </a:ext>
            </a:extLst>
          </p:cNvPr>
          <p:cNvSpPr txBox="1">
            <a:spLocks/>
          </p:cNvSpPr>
          <p:nvPr/>
        </p:nvSpPr>
        <p:spPr>
          <a:xfrm>
            <a:off x="425555" y="1499425"/>
            <a:ext cx="8292890" cy="4232301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Colorado has 64 county jails.</a:t>
            </a:r>
          </a:p>
          <a:p>
            <a:pPr algn="ctr"/>
            <a:endParaRPr lang="en-US" sz="3200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3200" dirty="0"/>
              <a:t>35 AUs are responsible for FAPE.</a:t>
            </a:r>
          </a:p>
          <a:p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dirty="0"/>
              <a:t>The list of county jails and which AU is responsible can be found </a:t>
            </a:r>
            <a:r>
              <a:rPr lang="en-US" sz="3200" dirty="0">
                <a:hlinkClick r:id="rId3"/>
              </a:rPr>
              <a:t>on the CDE website</a:t>
            </a:r>
            <a:r>
              <a:rPr lang="en-US" sz="3200" dirty="0"/>
              <a:t>.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0838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1267-6CB1-C467-3277-D6A2E5283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Museo Slab 500" panose="02000000000000000000"/>
              </a:rPr>
              <a:t>Eligible Students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2C27D-4C19-702C-A8D4-184AB336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7411</TotalTime>
  <Words>1641</Words>
  <Application>Microsoft Office PowerPoint</Application>
  <PresentationFormat>On-screen Show (4:3)</PresentationFormat>
  <Paragraphs>244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Museo Slab 500</vt:lpstr>
      <vt:lpstr>Segoe UI</vt:lpstr>
      <vt:lpstr>Wingdings</vt:lpstr>
      <vt:lpstr>Office Theme</vt:lpstr>
      <vt:lpstr>FAPE in County Jails Guidance for Administrative Units </vt:lpstr>
      <vt:lpstr>Learning Targets</vt:lpstr>
      <vt:lpstr>Legal Obligations</vt:lpstr>
      <vt:lpstr>Provision of FAPE</vt:lpstr>
      <vt:lpstr>Legal Obligations (Continue 1)</vt:lpstr>
      <vt:lpstr>Legal Obligations (Continue 2)</vt:lpstr>
      <vt:lpstr> Administrative Units with County Jails</vt:lpstr>
      <vt:lpstr>County Jails in AUs</vt:lpstr>
      <vt:lpstr>Eligible Students</vt:lpstr>
      <vt:lpstr>Eligible Students in County Jails</vt:lpstr>
      <vt:lpstr>Recommendations for  AUs with a County Jail</vt:lpstr>
      <vt:lpstr>Helpful Hint</vt:lpstr>
      <vt:lpstr>Recommended Steps for AUs</vt:lpstr>
      <vt:lpstr>FAPE for IDEA-Eligible Students</vt:lpstr>
      <vt:lpstr>Recommended Practices to Ensure FAPE</vt:lpstr>
      <vt:lpstr>Recommended Practices to Ensure FAPE (Continue 1)</vt:lpstr>
      <vt:lpstr>Recommended Practices to Ensure FAPE (Continue 2)</vt:lpstr>
      <vt:lpstr>Recommended Practices to Ensure FAPE (Continue 3)</vt:lpstr>
      <vt:lpstr>Recommended Practices to Ensure FAPE (Continue 4)</vt:lpstr>
      <vt:lpstr>Recommended Practices to Ensure FAPE (Continue 5)</vt:lpstr>
      <vt:lpstr>CDE Technical Assistance  2023-2024</vt:lpstr>
      <vt:lpstr>CDE Technical Assistance</vt:lpstr>
      <vt:lpstr>CDE Technical Assistance (Continue 1)</vt:lpstr>
      <vt:lpstr>Resources</vt:lpstr>
      <vt:lpstr>Resources (Continue 1)</vt:lpstr>
      <vt:lpstr>Key Reminders</vt:lpstr>
      <vt:lpstr>Questions</vt:lpstr>
      <vt:lpstr>CDE Contacts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Van_Sant, Zack</cp:lastModifiedBy>
  <cp:revision>29</cp:revision>
  <dcterms:created xsi:type="dcterms:W3CDTF">2019-06-25T17:30:52Z</dcterms:created>
  <dcterms:modified xsi:type="dcterms:W3CDTF">2023-09-12T14:45:09Z</dcterms:modified>
</cp:coreProperties>
</file>