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414" autoAdjust="0"/>
  </p:normalViewPr>
  <p:slideViewPr>
    <p:cSldViewPr>
      <p:cViewPr varScale="1">
        <p:scale>
          <a:sx n="140" d="100"/>
          <a:sy n="140" d="100"/>
        </p:scale>
        <p:origin x="294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074" y="1346206"/>
            <a:ext cx="4084320" cy="342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57325" y="1934581"/>
            <a:ext cx="3799204" cy="272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074" y="1718286"/>
            <a:ext cx="3001850" cy="69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8825" y="4778067"/>
            <a:ext cx="192404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s.ascenddms.co/" TargetMode="External"/><Relationship Id="rId2" Type="http://schemas.openxmlformats.org/officeDocument/2006/relationships/hyperlink" Target="mailto:support@ascenddms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mailto:DMS_support@cde.state.co.us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us/HT204416" TargetMode="External"/><Relationship Id="rId2" Type="http://schemas.openxmlformats.org/officeDocument/2006/relationships/hyperlink" Target="https://support.google.com/chrome/answer/95414?hl=en&amp;amp;co=GENIE.Platform%3DDesktop&amp;amp;oco=0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microsoft.com/en-gb/microsoft-edge/find-out-which-version-of-microsoft-edge-you-have-c726bee8-c42e-e472-e954-4cf5123497eb" TargetMode="External"/><Relationship Id="rId4" Type="http://schemas.openxmlformats.org/officeDocument/2006/relationships/hyperlink" Target="https://support.mozilla.org/en-US/kb/update-firefox-latest-releas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de.state.co.us/cdesped/dm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x.cde.state.co.us/passwordmanagement/CDEPasswordApplication.html%23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2104" y="509778"/>
            <a:ext cx="2830195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</a:pPr>
            <a:r>
              <a:rPr sz="4200" spc="-15" dirty="0"/>
              <a:t>Welcome</a:t>
            </a:r>
            <a:r>
              <a:rPr sz="4200" spc="-80" dirty="0"/>
              <a:t> </a:t>
            </a:r>
            <a:r>
              <a:rPr sz="4200" spc="-5" dirty="0"/>
              <a:t>to  Ascend</a:t>
            </a:r>
            <a:endParaRPr sz="4200" dirty="0"/>
          </a:p>
        </p:txBody>
      </p:sp>
      <p:sp>
        <p:nvSpPr>
          <p:cNvPr id="4" name="object 4"/>
          <p:cNvSpPr txBox="1"/>
          <p:nvPr/>
        </p:nvSpPr>
        <p:spPr>
          <a:xfrm>
            <a:off x="414148" y="1972057"/>
            <a:ext cx="3665854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100" spc="-5" dirty="0">
                <a:latin typeface="Arial"/>
                <a:cs typeface="Arial"/>
              </a:rPr>
              <a:t>Colorado Department of  Education’s Data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Management  System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(DMS)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5774" y="1233175"/>
            <a:ext cx="3991149" cy="2756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25" y="3337524"/>
            <a:ext cx="4458875" cy="1168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63" y="142014"/>
            <a:ext cx="382968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 DMS </a:t>
            </a:r>
            <a:r>
              <a:rPr sz="2500" spc="5" dirty="0"/>
              <a:t>Help</a:t>
            </a:r>
            <a:r>
              <a:rPr sz="2500" spc="-60" dirty="0"/>
              <a:t> </a:t>
            </a:r>
            <a:r>
              <a:rPr sz="2500" spc="5" dirty="0"/>
              <a:t>Options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603201"/>
            <a:ext cx="3505835" cy="254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>
              <a:lnSpc>
                <a:spcPts val="1630"/>
              </a:lnSpc>
            </a:pPr>
            <a:r>
              <a:rPr sz="1500" spc="5" dirty="0">
                <a:latin typeface="Arial"/>
                <a:cs typeface="Arial"/>
              </a:rPr>
              <a:t>For Help with navigating and using  Ascend DMS (including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troubleshooting):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500" spc="5" dirty="0">
                <a:latin typeface="Arial"/>
                <a:cs typeface="Arial"/>
              </a:rPr>
              <a:t>●  </a:t>
            </a:r>
            <a:r>
              <a:rPr sz="1500" dirty="0">
                <a:latin typeface="Arial"/>
                <a:cs typeface="Arial"/>
              </a:rPr>
              <a:t>Call: </a:t>
            </a:r>
            <a:r>
              <a:rPr sz="1500" b="1" spc="-5" dirty="0">
                <a:latin typeface="Arial"/>
                <a:cs typeface="Arial"/>
              </a:rPr>
              <a:t>303-265-7011</a:t>
            </a:r>
            <a:r>
              <a:rPr sz="1500" spc="-5" dirty="0">
                <a:latin typeface="Arial"/>
                <a:cs typeface="Arial"/>
              </a:rPr>
              <a:t>,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or</a:t>
            </a:r>
            <a:endParaRPr sz="1500" dirty="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885"/>
              </a:spcBef>
              <a:buChar char="●"/>
              <a:tabLst>
                <a:tab pos="243204" algn="l"/>
              </a:tabLst>
            </a:pPr>
            <a:r>
              <a:rPr sz="1500" spc="5" dirty="0">
                <a:latin typeface="Arial"/>
                <a:cs typeface="Arial"/>
              </a:rPr>
              <a:t>Email: </a:t>
            </a:r>
            <a:r>
              <a:rPr sz="1500" u="heavy" spc="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support@ascenddms.co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5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or</a:t>
            </a:r>
            <a:endParaRPr sz="1500" dirty="0">
              <a:latin typeface="Arial"/>
              <a:cs typeface="Arial"/>
            </a:endParaRPr>
          </a:p>
          <a:p>
            <a:pPr marL="242570" marR="544195" indent="-229870" algn="just">
              <a:lnSpc>
                <a:spcPct val="115999"/>
              </a:lnSpc>
              <a:spcBef>
                <a:spcPts val="600"/>
              </a:spcBef>
              <a:buChar char="●"/>
              <a:tabLst>
                <a:tab pos="243204" algn="l"/>
              </a:tabLst>
            </a:pPr>
            <a:r>
              <a:rPr sz="1500" spc="5" dirty="0">
                <a:latin typeface="Arial"/>
                <a:cs typeface="Arial"/>
              </a:rPr>
              <a:t>Go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5" dirty="0">
                <a:latin typeface="Arial"/>
                <a:cs typeface="Arial"/>
              </a:rPr>
              <a:t>the </a:t>
            </a:r>
            <a:r>
              <a:rPr sz="1500" u="heavy" spc="5" dirty="0">
                <a:solidFill>
                  <a:srgbClr val="0097A7"/>
                </a:solidFill>
                <a:latin typeface="Arial"/>
                <a:cs typeface="Arial"/>
                <a:hlinkClick r:id="rId3"/>
              </a:rPr>
              <a:t>Professional Learning  System </a:t>
            </a:r>
            <a:r>
              <a:rPr sz="1500" spc="5" dirty="0">
                <a:latin typeface="Arial"/>
                <a:cs typeface="Arial"/>
              </a:rPr>
              <a:t>Online self-paced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guide  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dirty="0">
                <a:latin typeface="Arial"/>
                <a:cs typeface="Arial"/>
                <a:hlinkClick r:id="rId3"/>
              </a:rPr>
              <a:t>https://pls.ascenddms.c</a:t>
            </a:r>
            <a:r>
              <a:rPr lang="en-US" sz="1500" dirty="0">
                <a:latin typeface="Arial"/>
                <a:cs typeface="Arial"/>
                <a:hlinkClick r:id="rId3"/>
              </a:rPr>
              <a:t>o</a:t>
            </a:r>
            <a:r>
              <a:rPr lang="en-US" sz="1500" dirty="0">
                <a:latin typeface="Arial"/>
                <a:cs typeface="Arial"/>
              </a:rPr>
              <a:t>)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or</a:t>
            </a:r>
            <a:endParaRPr sz="1500" dirty="0">
              <a:latin typeface="Arial"/>
              <a:cs typeface="Arial"/>
            </a:endParaRPr>
          </a:p>
          <a:p>
            <a:pPr marL="242570" marR="10795" indent="-229870">
              <a:lnSpc>
                <a:spcPct val="115999"/>
              </a:lnSpc>
              <a:spcBef>
                <a:spcPts val="600"/>
              </a:spcBef>
              <a:buChar char="●"/>
              <a:tabLst>
                <a:tab pos="243204" algn="l"/>
              </a:tabLst>
            </a:pPr>
            <a:r>
              <a:rPr sz="1500" spc="5" dirty="0">
                <a:latin typeface="Arial"/>
                <a:cs typeface="Arial"/>
              </a:rPr>
              <a:t>Reference: Ascend AU DMS</a:t>
            </a:r>
            <a:r>
              <a:rPr sz="1500" spc="-24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Colorado  System User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Guide.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 descr="Screenshot AU User tutorials"/>
          <p:cNvSpPr/>
          <p:nvPr/>
        </p:nvSpPr>
        <p:spPr>
          <a:xfrm>
            <a:off x="3733800" y="540159"/>
            <a:ext cx="5335448" cy="1707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0" y="3486150"/>
            <a:ext cx="4104004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>
              <a:lnSpc>
                <a:spcPct val="115999"/>
              </a:lnSpc>
            </a:pPr>
            <a:r>
              <a:rPr sz="1500" spc="5" dirty="0">
                <a:latin typeface="Arial"/>
                <a:cs typeface="Arial"/>
              </a:rPr>
              <a:t>For access, or procedural/compliance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questions  regarding data management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system:</a:t>
            </a:r>
            <a:endParaRPr sz="1500" dirty="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885"/>
              </a:spcBef>
              <a:buChar char="●"/>
              <a:tabLst>
                <a:tab pos="243204" algn="l"/>
              </a:tabLst>
            </a:pPr>
            <a:r>
              <a:rPr sz="1500" spc="5" dirty="0">
                <a:latin typeface="Arial"/>
                <a:cs typeface="Arial"/>
              </a:rPr>
              <a:t>Email: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u="heavy" spc="5" dirty="0">
                <a:solidFill>
                  <a:srgbClr val="0097A7"/>
                </a:solidFill>
                <a:latin typeface="Arial"/>
                <a:cs typeface="Arial"/>
                <a:hlinkClick r:id="rId5"/>
              </a:rPr>
              <a:t>DMS_support@cde.state.co.us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 descr="AU DMS User Guide screenshot"/>
          <p:cNvSpPr/>
          <p:nvPr/>
        </p:nvSpPr>
        <p:spPr>
          <a:xfrm>
            <a:off x="5040899" y="2605784"/>
            <a:ext cx="2721250" cy="1850030"/>
          </a:xfrm>
          <a:prstGeom prst="rect">
            <a:avLst/>
          </a:prstGeom>
          <a:blipFill>
            <a:blip r:embed="rId6" cstate="print"/>
            <a:stretch>
              <a:fillRect b="-16814"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781525" y="4778736"/>
            <a:ext cx="1670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250" y="183813"/>
            <a:ext cx="31730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5" dirty="0"/>
              <a:t>Uploading</a:t>
            </a:r>
            <a:r>
              <a:rPr sz="2500" spc="-55" dirty="0"/>
              <a:t> </a:t>
            </a:r>
            <a:r>
              <a:rPr sz="2500" spc="10" dirty="0"/>
              <a:t>Documents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23793" y="766368"/>
            <a:ext cx="3759835" cy="299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>
              <a:lnSpc>
                <a:spcPts val="1600"/>
              </a:lnSpc>
            </a:pPr>
            <a:r>
              <a:rPr sz="1400" spc="-5" dirty="0">
                <a:latin typeface="Arial"/>
                <a:cs typeface="Arial"/>
              </a:rPr>
              <a:t>Throughout the system you </a:t>
            </a:r>
            <a:r>
              <a:rPr sz="1400" dirty="0">
                <a:latin typeface="Arial"/>
                <a:cs typeface="Arial"/>
              </a:rPr>
              <a:t>may </a:t>
            </a:r>
            <a:r>
              <a:rPr sz="1400" spc="-5" dirty="0">
                <a:latin typeface="Arial"/>
                <a:cs typeface="Arial"/>
              </a:rPr>
              <a:t>be required to  upload supporting documents. </a:t>
            </a:r>
            <a:r>
              <a:rPr sz="1400" spc="-8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upload  documents:</a:t>
            </a:r>
            <a:endParaRPr sz="1400" dirty="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75"/>
              </a:spcBef>
              <a:buChar char="●"/>
              <a:tabLst>
                <a:tab pos="177800" algn="l"/>
              </a:tabLst>
            </a:pPr>
            <a:r>
              <a:rPr sz="1400" spc="-5" dirty="0">
                <a:latin typeface="Arial"/>
                <a:cs typeface="Arial"/>
              </a:rPr>
              <a:t>Click on a blue “</a:t>
            </a:r>
            <a:r>
              <a:rPr sz="1400" b="1" spc="-5" dirty="0">
                <a:latin typeface="Arial"/>
                <a:cs typeface="Arial"/>
              </a:rPr>
              <a:t>Upload </a:t>
            </a:r>
            <a:r>
              <a:rPr sz="1400" b="1" dirty="0">
                <a:latin typeface="Arial"/>
                <a:cs typeface="Arial"/>
              </a:rPr>
              <a:t>File</a:t>
            </a:r>
            <a:r>
              <a:rPr sz="1400" dirty="0">
                <a:latin typeface="Arial"/>
                <a:cs typeface="Arial"/>
              </a:rPr>
              <a:t>”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button</a:t>
            </a:r>
            <a:endParaRPr sz="1400" dirty="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215"/>
              </a:spcBef>
              <a:buChar char="●"/>
              <a:tabLst>
                <a:tab pos="177800" algn="l"/>
              </a:tabLst>
            </a:pPr>
            <a:r>
              <a:rPr sz="1400" spc="-5" dirty="0">
                <a:latin typeface="Arial"/>
                <a:cs typeface="Arial"/>
              </a:rPr>
              <a:t>Choose the file(s) from your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computer</a:t>
            </a:r>
            <a:endParaRPr sz="1400" dirty="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215"/>
              </a:spcBef>
              <a:buChar char="●"/>
              <a:tabLst>
                <a:tab pos="177800" algn="l"/>
              </a:tabLst>
            </a:pPr>
            <a:r>
              <a:rPr sz="1400" spc="-5" dirty="0">
                <a:latin typeface="Arial"/>
                <a:cs typeface="Arial"/>
              </a:rPr>
              <a:t>Provide a </a:t>
            </a:r>
            <a:r>
              <a:rPr sz="1400" b="1" spc="-5" dirty="0">
                <a:latin typeface="Arial"/>
                <a:cs typeface="Arial"/>
              </a:rPr>
              <a:t>Document</a:t>
            </a:r>
            <a:r>
              <a:rPr sz="1400" b="1" spc="-10" dirty="0">
                <a:latin typeface="Arial"/>
                <a:cs typeface="Arial"/>
              </a:rPr>
              <a:t> Title</a:t>
            </a:r>
            <a:endParaRPr sz="1400" dirty="0">
              <a:latin typeface="Arial"/>
              <a:cs typeface="Arial"/>
            </a:endParaRPr>
          </a:p>
          <a:p>
            <a:pPr marL="177165" marR="28575" indent="-164465">
              <a:lnSpc>
                <a:spcPts val="1600"/>
              </a:lnSpc>
              <a:spcBef>
                <a:spcPts val="335"/>
              </a:spcBef>
              <a:buChar char="●"/>
              <a:tabLst>
                <a:tab pos="177800" algn="l"/>
              </a:tabLst>
            </a:pPr>
            <a:r>
              <a:rPr sz="1400" spc="-5" dirty="0">
                <a:latin typeface="Arial"/>
                <a:cs typeface="Arial"/>
              </a:rPr>
              <a:t>When required, you must select a </a:t>
            </a:r>
            <a:r>
              <a:rPr sz="1400" spc="-25" dirty="0">
                <a:latin typeface="Arial"/>
                <a:cs typeface="Arial"/>
              </a:rPr>
              <a:t>“</a:t>
            </a:r>
            <a:r>
              <a:rPr sz="1400" b="1" spc="-25" dirty="0">
                <a:latin typeface="Arial"/>
                <a:cs typeface="Arial"/>
              </a:rPr>
              <a:t>Tag</a:t>
            </a:r>
            <a:r>
              <a:rPr sz="1400" spc="-25" dirty="0">
                <a:latin typeface="Arial"/>
                <a:cs typeface="Arial"/>
              </a:rPr>
              <a:t>” </a:t>
            </a:r>
            <a:r>
              <a:rPr sz="1400" spc="-5" dirty="0">
                <a:latin typeface="Arial"/>
                <a:cs typeface="Arial"/>
              </a:rPr>
              <a:t>and  </a:t>
            </a:r>
            <a:r>
              <a:rPr sz="1400" spc="-30" dirty="0">
                <a:latin typeface="Arial"/>
                <a:cs typeface="Arial"/>
              </a:rPr>
              <a:t>“</a:t>
            </a:r>
            <a:r>
              <a:rPr sz="1400" b="1" spc="-30" dirty="0">
                <a:latin typeface="Arial"/>
                <a:cs typeface="Arial"/>
              </a:rPr>
              <a:t>Tag </a:t>
            </a:r>
            <a:r>
              <a:rPr sz="1400" b="1" spc="-5" dirty="0">
                <a:latin typeface="Arial"/>
                <a:cs typeface="Arial"/>
              </a:rPr>
              <a:t>type</a:t>
            </a:r>
            <a:r>
              <a:rPr sz="1400" spc="-5" dirty="0">
                <a:latin typeface="Arial"/>
                <a:cs typeface="Arial"/>
              </a:rPr>
              <a:t>” that </a:t>
            </a:r>
            <a:r>
              <a:rPr sz="1400" dirty="0">
                <a:latin typeface="Arial"/>
                <a:cs typeface="Arial"/>
              </a:rPr>
              <a:t>marks </a:t>
            </a:r>
            <a:r>
              <a:rPr sz="1400" spc="-5" dirty="0">
                <a:latin typeface="Arial"/>
                <a:cs typeface="Arial"/>
              </a:rPr>
              <a:t>what category the  document falls under (e.g. Fiscal, Data  Collections, Compliance, Dispute Resolution,  State Assessment, AU Determination, or  SPP). </a:t>
            </a:r>
            <a:r>
              <a:rPr sz="1400" b="1" spc="-5" dirty="0">
                <a:latin typeface="Arial"/>
                <a:cs typeface="Arial"/>
              </a:rPr>
              <a:t>*</a:t>
            </a:r>
            <a:r>
              <a:rPr sz="1400" spc="-5" dirty="0">
                <a:latin typeface="Arial"/>
                <a:cs typeface="Arial"/>
              </a:rPr>
              <a:t>Assigning the appropriate </a:t>
            </a:r>
            <a:r>
              <a:rPr sz="1400" b="1" spc="-40" dirty="0">
                <a:latin typeface="Arial"/>
                <a:cs typeface="Arial"/>
              </a:rPr>
              <a:t>Tag  </a:t>
            </a:r>
            <a:r>
              <a:rPr sz="1400" spc="-5" dirty="0">
                <a:latin typeface="Arial"/>
                <a:cs typeface="Arial"/>
              </a:rPr>
              <a:t>facilitates searching and filtering for  documents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43" y="3883456"/>
            <a:ext cx="3365500" cy="1125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315" marR="5080" indent="-221615">
              <a:lnSpc>
                <a:spcPts val="1600"/>
              </a:lnSpc>
              <a:buChar char="○"/>
              <a:tabLst>
                <a:tab pos="234950" algn="l"/>
              </a:tabLst>
            </a:pPr>
            <a:r>
              <a:rPr sz="1400" spc="-5" dirty="0">
                <a:latin typeface="Arial"/>
                <a:cs typeface="Arial"/>
              </a:rPr>
              <a:t>Use the carets on the right side of the  Upload Documentation box to open </a:t>
            </a:r>
            <a:r>
              <a:rPr sz="1400" spc="-55" dirty="0">
                <a:latin typeface="Arial"/>
                <a:cs typeface="Arial"/>
              </a:rPr>
              <a:t>Tag  </a:t>
            </a:r>
            <a:r>
              <a:rPr sz="1400" spc="-5" dirty="0">
                <a:latin typeface="Arial"/>
                <a:cs typeface="Arial"/>
              </a:rPr>
              <a:t>selection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fields</a:t>
            </a:r>
            <a:endParaRPr sz="1400" dirty="0">
              <a:latin typeface="Arial"/>
              <a:cs typeface="Arial"/>
            </a:endParaRPr>
          </a:p>
          <a:p>
            <a:pPr marL="234315" indent="-221615">
              <a:lnSpc>
                <a:spcPct val="100000"/>
              </a:lnSpc>
              <a:spcBef>
                <a:spcPts val="275"/>
              </a:spcBef>
              <a:buChar char="○"/>
              <a:tabLst>
                <a:tab pos="234950" algn="l"/>
              </a:tabLst>
            </a:pPr>
            <a:r>
              <a:rPr sz="1400" spc="-5" dirty="0">
                <a:latin typeface="Arial"/>
                <a:cs typeface="Arial"/>
              </a:rPr>
              <a:t>Select correct </a:t>
            </a:r>
            <a:r>
              <a:rPr sz="1400" b="1" spc="-5" dirty="0">
                <a:latin typeface="Arial"/>
                <a:cs typeface="Arial"/>
              </a:rPr>
              <a:t>School</a:t>
            </a:r>
            <a:r>
              <a:rPr sz="1400" b="1" spc="-25" dirty="0">
                <a:latin typeface="Arial"/>
                <a:cs typeface="Arial"/>
              </a:rPr>
              <a:t> Year</a:t>
            </a:r>
            <a:endParaRPr sz="1400" dirty="0">
              <a:latin typeface="Arial"/>
              <a:cs typeface="Arial"/>
            </a:endParaRPr>
          </a:p>
          <a:p>
            <a:pPr marL="234315" indent="-221615">
              <a:lnSpc>
                <a:spcPct val="100000"/>
              </a:lnSpc>
              <a:spcBef>
                <a:spcPts val="315"/>
              </a:spcBef>
              <a:buFont typeface="Arial"/>
              <a:buChar char="○"/>
              <a:tabLst>
                <a:tab pos="234950" algn="l"/>
              </a:tabLst>
            </a:pPr>
            <a:r>
              <a:rPr sz="1400" spc="-5" dirty="0">
                <a:latin typeface="Arial"/>
                <a:cs typeface="Arial"/>
              </a:rPr>
              <a:t>Click the “</a:t>
            </a:r>
            <a:r>
              <a:rPr sz="1400" b="1" spc="-5" dirty="0">
                <a:latin typeface="Arial"/>
                <a:cs typeface="Arial"/>
              </a:rPr>
              <a:t>Done</a:t>
            </a:r>
            <a:r>
              <a:rPr sz="1400" spc="-5" dirty="0">
                <a:latin typeface="Arial"/>
                <a:cs typeface="Arial"/>
              </a:rPr>
              <a:t>”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button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 descr="Screenshot Upload file button"/>
          <p:cNvSpPr/>
          <p:nvPr/>
        </p:nvSpPr>
        <p:spPr>
          <a:xfrm>
            <a:off x="4017100" y="361025"/>
            <a:ext cx="1583349" cy="7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Screenshot Upload file button"/>
          <p:cNvSpPr/>
          <p:nvPr/>
        </p:nvSpPr>
        <p:spPr>
          <a:xfrm>
            <a:off x="4012337" y="356262"/>
            <a:ext cx="1593215" cy="715010"/>
          </a:xfrm>
          <a:custGeom>
            <a:avLst/>
            <a:gdLst/>
            <a:ahLst/>
            <a:cxnLst/>
            <a:rect l="l" t="t" r="r" b="b"/>
            <a:pathLst>
              <a:path w="1593214" h="715010">
                <a:moveTo>
                  <a:pt x="0" y="0"/>
                </a:moveTo>
                <a:lnTo>
                  <a:pt x="1592874" y="0"/>
                </a:lnTo>
                <a:lnTo>
                  <a:pt x="1592874" y="714924"/>
                </a:lnTo>
                <a:lnTo>
                  <a:pt x="0" y="7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Screenshot Choose file button"/>
          <p:cNvSpPr/>
          <p:nvPr/>
        </p:nvSpPr>
        <p:spPr>
          <a:xfrm>
            <a:off x="5683250" y="456925"/>
            <a:ext cx="3376025" cy="152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Screenshot Choose file button"/>
          <p:cNvSpPr/>
          <p:nvPr/>
        </p:nvSpPr>
        <p:spPr>
          <a:xfrm>
            <a:off x="5678487" y="452162"/>
            <a:ext cx="3385820" cy="1537970"/>
          </a:xfrm>
          <a:custGeom>
            <a:avLst/>
            <a:gdLst/>
            <a:ahLst/>
            <a:cxnLst/>
            <a:rect l="l" t="t" r="r" b="b"/>
            <a:pathLst>
              <a:path w="3385820" h="1537970">
                <a:moveTo>
                  <a:pt x="0" y="0"/>
                </a:moveTo>
                <a:lnTo>
                  <a:pt x="3385550" y="0"/>
                </a:lnTo>
                <a:lnTo>
                  <a:pt x="3385550" y="1537699"/>
                </a:lnTo>
                <a:lnTo>
                  <a:pt x="0" y="1537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Screenshot Document title "/>
          <p:cNvSpPr/>
          <p:nvPr/>
        </p:nvSpPr>
        <p:spPr>
          <a:xfrm>
            <a:off x="4083000" y="1517700"/>
            <a:ext cx="2936524" cy="1869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Screenshot Document title "/>
          <p:cNvSpPr/>
          <p:nvPr/>
        </p:nvSpPr>
        <p:spPr>
          <a:xfrm>
            <a:off x="4078237" y="1512937"/>
            <a:ext cx="2946400" cy="1879600"/>
          </a:xfrm>
          <a:custGeom>
            <a:avLst/>
            <a:gdLst/>
            <a:ahLst/>
            <a:cxnLst/>
            <a:rect l="l" t="t" r="r" b="b"/>
            <a:pathLst>
              <a:path w="2946400" h="1879600">
                <a:moveTo>
                  <a:pt x="0" y="0"/>
                </a:moveTo>
                <a:lnTo>
                  <a:pt x="2946049" y="0"/>
                </a:lnTo>
                <a:lnTo>
                  <a:pt x="2946049" y="1879250"/>
                </a:lnTo>
                <a:lnTo>
                  <a:pt x="0" y="187925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Screenshot Document Upload "/>
          <p:cNvSpPr/>
          <p:nvPr/>
        </p:nvSpPr>
        <p:spPr>
          <a:xfrm>
            <a:off x="5824350" y="2077175"/>
            <a:ext cx="3196800" cy="2654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Screenshot Document Upload "/>
          <p:cNvSpPr/>
          <p:nvPr/>
        </p:nvSpPr>
        <p:spPr>
          <a:xfrm>
            <a:off x="5819587" y="2072412"/>
            <a:ext cx="3206750" cy="2663825"/>
          </a:xfrm>
          <a:custGeom>
            <a:avLst/>
            <a:gdLst/>
            <a:ahLst/>
            <a:cxnLst/>
            <a:rect l="l" t="t" r="r" b="b"/>
            <a:pathLst>
              <a:path w="3206750" h="2663825">
                <a:moveTo>
                  <a:pt x="0" y="0"/>
                </a:moveTo>
                <a:lnTo>
                  <a:pt x="3206325" y="0"/>
                </a:lnTo>
                <a:lnTo>
                  <a:pt x="3206325" y="2663750"/>
                </a:lnTo>
                <a:lnTo>
                  <a:pt x="0" y="266375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0951" y="4778736"/>
            <a:ext cx="1574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0" dirty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925" y="182913"/>
            <a:ext cx="3493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Correspondence</a:t>
            </a:r>
            <a:r>
              <a:rPr sz="2500" spc="-100" dirty="0"/>
              <a:t> </a:t>
            </a:r>
            <a:r>
              <a:rPr sz="2500" spc="10" dirty="0"/>
              <a:t>Search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258025" y="765905"/>
            <a:ext cx="3696970" cy="4126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90"/>
              </a:lnSpc>
            </a:pPr>
            <a:r>
              <a:rPr sz="1400" spc="-5" dirty="0">
                <a:latin typeface="Arial"/>
                <a:cs typeface="Arial"/>
              </a:rPr>
              <a:t>Documents can also be uploaded on the  “</a:t>
            </a:r>
            <a:r>
              <a:rPr sz="1400" b="1" spc="-5" dirty="0">
                <a:latin typeface="Arial"/>
                <a:cs typeface="Arial"/>
              </a:rPr>
              <a:t>Correspondence Search</a:t>
            </a:r>
            <a:r>
              <a:rPr sz="1400" spc="-5" dirty="0">
                <a:latin typeface="Arial"/>
                <a:cs typeface="Arial"/>
              </a:rPr>
              <a:t>” page. </a:t>
            </a:r>
            <a:r>
              <a:rPr sz="1400" b="1" spc="-5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  “</a:t>
            </a:r>
            <a:r>
              <a:rPr sz="1400" b="1" spc="-5" dirty="0">
                <a:latin typeface="Arial"/>
                <a:cs typeface="Arial"/>
              </a:rPr>
              <a:t>Documents</a:t>
            </a:r>
            <a:r>
              <a:rPr sz="1400" spc="-5" dirty="0">
                <a:latin typeface="Arial"/>
                <a:cs typeface="Arial"/>
              </a:rPr>
              <a:t>” label in the left navigation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pane.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590"/>
              </a:lnSpc>
              <a:spcBef>
                <a:spcPts val="1000"/>
              </a:spcBef>
            </a:pPr>
            <a:r>
              <a:rPr sz="1400" spc="-5" dirty="0">
                <a:latin typeface="Arial"/>
                <a:cs typeface="Arial"/>
              </a:rPr>
              <a:t>The blue “</a:t>
            </a:r>
            <a:r>
              <a:rPr sz="1400" b="1" spc="-5" dirty="0">
                <a:latin typeface="Arial"/>
                <a:cs typeface="Arial"/>
              </a:rPr>
              <a:t>Upload File</a:t>
            </a:r>
            <a:r>
              <a:rPr sz="1400" spc="-5" dirty="0">
                <a:latin typeface="Arial"/>
                <a:cs typeface="Arial"/>
              </a:rPr>
              <a:t>” button is located in the  top right corner of the list of documents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table.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Search and Filter </a:t>
            </a:r>
            <a:r>
              <a:rPr sz="1400" spc="-5" dirty="0">
                <a:latin typeface="Arial"/>
                <a:cs typeface="Arial"/>
              </a:rPr>
              <a:t>for uploaded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documents:</a:t>
            </a:r>
            <a:endParaRPr sz="1400" dirty="0">
              <a:latin typeface="Arial"/>
              <a:cs typeface="Arial"/>
            </a:endParaRPr>
          </a:p>
          <a:p>
            <a:pPr marL="12700" marR="119380">
              <a:lnSpc>
                <a:spcPts val="1590"/>
              </a:lnSpc>
              <a:spcBef>
                <a:spcPts val="1035"/>
              </a:spcBef>
            </a:pPr>
            <a:r>
              <a:rPr sz="1400" spc="-5" dirty="0">
                <a:latin typeface="Arial"/>
                <a:cs typeface="Arial"/>
              </a:rPr>
              <a:t>Use the filter fields (</a:t>
            </a:r>
            <a:r>
              <a:rPr sz="1400" b="1" spc="-5" dirty="0">
                <a:latin typeface="Arial"/>
                <a:cs typeface="Arial"/>
              </a:rPr>
              <a:t>School </a:t>
            </a:r>
            <a:r>
              <a:rPr sz="1400" b="1" spc="-20" dirty="0">
                <a:latin typeface="Arial"/>
                <a:cs typeface="Arial"/>
              </a:rPr>
              <a:t>Year</a:t>
            </a:r>
            <a:r>
              <a:rPr sz="1400" spc="-20" dirty="0">
                <a:latin typeface="Arial"/>
                <a:cs typeface="Arial"/>
              </a:rPr>
              <a:t>, </a:t>
            </a:r>
            <a:r>
              <a:rPr sz="1400" b="1" spc="-25" dirty="0">
                <a:latin typeface="Arial"/>
                <a:cs typeface="Arial"/>
              </a:rPr>
              <a:t>Type</a:t>
            </a:r>
            <a:r>
              <a:rPr sz="1400" spc="-25" dirty="0">
                <a:latin typeface="Arial"/>
                <a:cs typeface="Arial"/>
              </a:rPr>
              <a:t>, </a:t>
            </a:r>
            <a:r>
              <a:rPr sz="1400" b="1" spc="-5" dirty="0">
                <a:latin typeface="Arial"/>
                <a:cs typeface="Arial"/>
              </a:rPr>
              <a:t>Date  Range</a:t>
            </a:r>
            <a:r>
              <a:rPr sz="1400" spc="-5" dirty="0">
                <a:latin typeface="Arial"/>
                <a:cs typeface="Arial"/>
              </a:rPr>
              <a:t>) at the top of the page by clicking on  the caret to the right of the filter field. Select  from the drop-down list that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opens.</a:t>
            </a:r>
            <a:endParaRPr sz="1400" dirty="0">
              <a:latin typeface="Arial"/>
              <a:cs typeface="Arial"/>
            </a:endParaRPr>
          </a:p>
          <a:p>
            <a:pPr marL="12700" marR="50800">
              <a:lnSpc>
                <a:spcPts val="1590"/>
              </a:lnSpc>
              <a:spcBef>
                <a:spcPts val="1000"/>
              </a:spcBef>
            </a:pPr>
            <a:r>
              <a:rPr sz="1400" spc="-5" dirty="0">
                <a:latin typeface="Arial"/>
                <a:cs typeface="Arial"/>
              </a:rPr>
              <a:t>Click on the filter tag tabs (</a:t>
            </a:r>
            <a:r>
              <a:rPr sz="1400" b="1" spc="-5" dirty="0">
                <a:latin typeface="Arial"/>
                <a:cs typeface="Arial"/>
              </a:rPr>
              <a:t>Data Collections</a:t>
            </a:r>
            <a:r>
              <a:rPr sz="1400" spc="-5" dirty="0">
                <a:latin typeface="Arial"/>
                <a:cs typeface="Arial"/>
              </a:rPr>
              <a:t>,  </a:t>
            </a:r>
            <a:r>
              <a:rPr sz="1400" b="1" spc="-5" dirty="0">
                <a:latin typeface="Arial"/>
                <a:cs typeface="Arial"/>
              </a:rPr>
              <a:t>Fiscal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b="1" spc="-5" dirty="0">
                <a:latin typeface="Arial"/>
                <a:cs typeface="Arial"/>
              </a:rPr>
              <a:t>Compliance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b="1" spc="-5" dirty="0">
                <a:latin typeface="Arial"/>
                <a:cs typeface="Arial"/>
              </a:rPr>
              <a:t>Dispute Resolution</a:t>
            </a:r>
            <a:r>
              <a:rPr sz="1400" spc="-5" dirty="0">
                <a:latin typeface="Arial"/>
                <a:cs typeface="Arial"/>
              </a:rPr>
              <a:t>,  </a:t>
            </a:r>
            <a:r>
              <a:rPr sz="1400" b="1" spc="-5" dirty="0">
                <a:latin typeface="Arial"/>
                <a:cs typeface="Arial"/>
              </a:rPr>
              <a:t>State Assessment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b="1" spc="-5" dirty="0">
                <a:latin typeface="Arial"/>
                <a:cs typeface="Arial"/>
              </a:rPr>
              <a:t>AU Determination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SPP</a:t>
            </a:r>
            <a:r>
              <a:rPr sz="1400" spc="-5" dirty="0">
                <a:latin typeface="Arial"/>
                <a:cs typeface="Arial"/>
              </a:rPr>
              <a:t>)  located below the filter fields to open lists of  filter tag checkboxes 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select.</a:t>
            </a:r>
            <a:endParaRPr sz="1400" dirty="0">
              <a:latin typeface="Arial"/>
              <a:cs typeface="Arial"/>
            </a:endParaRPr>
          </a:p>
          <a:p>
            <a:pPr marL="12700" marR="53975">
              <a:lnSpc>
                <a:spcPts val="1590"/>
              </a:lnSpc>
              <a:spcBef>
                <a:spcPts val="1000"/>
              </a:spcBef>
            </a:pPr>
            <a:r>
              <a:rPr sz="1400" spc="-5" dirty="0">
                <a:latin typeface="Arial"/>
                <a:cs typeface="Arial"/>
              </a:rPr>
              <a:t>Click the blue </a:t>
            </a:r>
            <a:r>
              <a:rPr sz="1400" b="1" spc="-5" dirty="0">
                <a:latin typeface="Arial"/>
                <a:cs typeface="Arial"/>
              </a:rPr>
              <a:t>Search </a:t>
            </a:r>
            <a:r>
              <a:rPr sz="1400" spc="-5" dirty="0">
                <a:latin typeface="Arial"/>
                <a:cs typeface="Arial"/>
              </a:rPr>
              <a:t>button in the upper right  corner of the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page.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 descr="Screenshot various search methods"/>
          <p:cNvSpPr/>
          <p:nvPr/>
        </p:nvSpPr>
        <p:spPr>
          <a:xfrm>
            <a:off x="4911924" y="107450"/>
            <a:ext cx="4159498" cy="1198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Screenshot various search methods"/>
          <p:cNvSpPr/>
          <p:nvPr/>
        </p:nvSpPr>
        <p:spPr>
          <a:xfrm>
            <a:off x="4907162" y="102687"/>
            <a:ext cx="4169410" cy="1208405"/>
          </a:xfrm>
          <a:custGeom>
            <a:avLst/>
            <a:gdLst/>
            <a:ahLst/>
            <a:cxnLst/>
            <a:rect l="l" t="t" r="r" b="b"/>
            <a:pathLst>
              <a:path w="4169409" h="1208405">
                <a:moveTo>
                  <a:pt x="0" y="0"/>
                </a:moveTo>
                <a:lnTo>
                  <a:pt x="4169023" y="0"/>
                </a:lnTo>
                <a:lnTo>
                  <a:pt x="4169023" y="1208033"/>
                </a:lnTo>
                <a:lnTo>
                  <a:pt x="0" y="120803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Screenshot various search methods"/>
          <p:cNvSpPr/>
          <p:nvPr/>
        </p:nvSpPr>
        <p:spPr>
          <a:xfrm>
            <a:off x="4572000" y="1305950"/>
            <a:ext cx="4499427" cy="165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Screenshot various search methods"/>
          <p:cNvSpPr/>
          <p:nvPr/>
        </p:nvSpPr>
        <p:spPr>
          <a:xfrm>
            <a:off x="4567237" y="1301187"/>
            <a:ext cx="4509135" cy="1666239"/>
          </a:xfrm>
          <a:custGeom>
            <a:avLst/>
            <a:gdLst/>
            <a:ahLst/>
            <a:cxnLst/>
            <a:rect l="l" t="t" r="r" b="b"/>
            <a:pathLst>
              <a:path w="4509134" h="1666239">
                <a:moveTo>
                  <a:pt x="0" y="0"/>
                </a:moveTo>
                <a:lnTo>
                  <a:pt x="4508952" y="0"/>
                </a:lnTo>
                <a:lnTo>
                  <a:pt x="4508952" y="1665950"/>
                </a:lnTo>
                <a:lnTo>
                  <a:pt x="0" y="166595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Screenshot various search methods"/>
          <p:cNvSpPr/>
          <p:nvPr/>
        </p:nvSpPr>
        <p:spPr>
          <a:xfrm>
            <a:off x="4195325" y="2715850"/>
            <a:ext cx="4876101" cy="1789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Screenshot various search methods"/>
          <p:cNvSpPr/>
          <p:nvPr/>
        </p:nvSpPr>
        <p:spPr>
          <a:xfrm>
            <a:off x="4190562" y="2711087"/>
            <a:ext cx="4885690" cy="1799589"/>
          </a:xfrm>
          <a:custGeom>
            <a:avLst/>
            <a:gdLst/>
            <a:ahLst/>
            <a:cxnLst/>
            <a:rect l="l" t="t" r="r" b="b"/>
            <a:pathLst>
              <a:path w="4885690" h="1799589">
                <a:moveTo>
                  <a:pt x="0" y="0"/>
                </a:moveTo>
                <a:lnTo>
                  <a:pt x="4885626" y="0"/>
                </a:lnTo>
                <a:lnTo>
                  <a:pt x="4885626" y="1799000"/>
                </a:lnTo>
                <a:lnTo>
                  <a:pt x="0" y="17990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95">
              <a:lnSpc>
                <a:spcPct val="100000"/>
              </a:lnSpc>
            </a:pPr>
            <a:r>
              <a:rPr spc="5" dirty="0"/>
              <a:t>Questions?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16A81-35BB-7365-A605-459C34D734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2015" y="285794"/>
            <a:ext cx="2570475" cy="38472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500" dirty="0"/>
              <a:t>Topics Covered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876800" y="895350"/>
            <a:ext cx="3780154" cy="376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System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Requirements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System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Features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Login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Help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Options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Professional Learning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 marL="394335" marR="132080" indent="-381635">
              <a:lnSpc>
                <a:spcPct val="105000"/>
              </a:lnSpc>
              <a:spcBef>
                <a:spcPts val="10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Dashboard &amp; Left Navigation  Pane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Document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Upload</a:t>
            </a:r>
            <a:endParaRPr sz="2000" dirty="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12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Correspondence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Search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725" y="846850"/>
            <a:ext cx="4280101" cy="295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68690"/>
            <a:ext cx="30473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500" spc="10" dirty="0"/>
              <a:t>Ascend DMS</a:t>
            </a:r>
            <a:r>
              <a:rPr sz="2500" spc="-95" dirty="0"/>
              <a:t> </a:t>
            </a:r>
            <a:r>
              <a:rPr sz="2500" spc="10" dirty="0"/>
              <a:t>System  Requirements</a:t>
            </a:r>
            <a:endParaRPr sz="25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System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Requirements:</a:t>
            </a:r>
          </a:p>
          <a:p>
            <a:pPr marL="264795" marR="536575" indent="-252095">
              <a:lnSpc>
                <a:spcPct val="114999"/>
              </a:lnSpc>
              <a:spcBef>
                <a:spcPts val="1200"/>
              </a:spcBef>
              <a:buChar char="●"/>
              <a:tabLst>
                <a:tab pos="265430" algn="l"/>
              </a:tabLst>
            </a:pPr>
            <a:r>
              <a:rPr spc="-5" dirty="0">
                <a:solidFill>
                  <a:schemeClr val="tx1"/>
                </a:solidFill>
              </a:rPr>
              <a:t>Most current versions of Google  Chrome, Apple Safari, Firefox,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&amp;  Microsoft Edge. Check that your  browser is updated to the latest  version.</a:t>
            </a:r>
          </a:p>
          <a:p>
            <a:pPr marL="264795" marR="898525" indent="-252095">
              <a:lnSpc>
                <a:spcPct val="114999"/>
              </a:lnSpc>
              <a:spcBef>
                <a:spcPts val="1000"/>
              </a:spcBef>
              <a:buChar char="●"/>
              <a:tabLst>
                <a:tab pos="265430" algn="l"/>
              </a:tabLst>
            </a:pPr>
            <a:r>
              <a:rPr spc="-45" dirty="0">
                <a:solidFill>
                  <a:schemeClr val="tx1"/>
                </a:solidFill>
              </a:rPr>
              <a:t>Your </a:t>
            </a:r>
            <a:r>
              <a:rPr spc="-5" dirty="0">
                <a:solidFill>
                  <a:schemeClr val="tx1"/>
                </a:solidFill>
              </a:rPr>
              <a:t>pop-up blocker must be  disabled.</a:t>
            </a:r>
          </a:p>
          <a:p>
            <a:pPr marL="36195" marR="5080">
              <a:lnSpc>
                <a:spcPct val="114999"/>
              </a:lnSpc>
              <a:spcBef>
                <a:spcPts val="645"/>
              </a:spcBef>
            </a:pPr>
            <a:r>
              <a:rPr sz="1600" spc="-40" dirty="0">
                <a:solidFill>
                  <a:schemeClr val="tx1"/>
                </a:solidFill>
              </a:rPr>
              <a:t>*You </a:t>
            </a:r>
            <a:r>
              <a:rPr sz="1600" dirty="0">
                <a:solidFill>
                  <a:schemeClr val="tx1"/>
                </a:solidFill>
              </a:rPr>
              <a:t>may </a:t>
            </a:r>
            <a:r>
              <a:rPr sz="1600" spc="-5" dirty="0">
                <a:solidFill>
                  <a:schemeClr val="tx1"/>
                </a:solidFill>
              </a:rPr>
              <a:t>experience better functionality with  Google</a:t>
            </a:r>
            <a:r>
              <a:rPr sz="1600" spc="-45" dirty="0">
                <a:solidFill>
                  <a:schemeClr val="tx1"/>
                </a:solidFill>
              </a:rPr>
              <a:t> </a:t>
            </a:r>
            <a:r>
              <a:rPr sz="1600" spc="-5" dirty="0">
                <a:solidFill>
                  <a:schemeClr val="tx1"/>
                </a:solidFill>
              </a:rPr>
              <a:t>Chrome.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4" name="object 4" descr="Instructions for checking different browser versions with links"/>
          <p:cNvSpPr/>
          <p:nvPr/>
        </p:nvSpPr>
        <p:spPr>
          <a:xfrm>
            <a:off x="4984300" y="424425"/>
            <a:ext cx="3970020" cy="4371340"/>
          </a:xfrm>
          <a:custGeom>
            <a:avLst/>
            <a:gdLst/>
            <a:ahLst/>
            <a:cxnLst/>
            <a:rect l="l" t="t" r="r" b="b"/>
            <a:pathLst>
              <a:path w="3970020" h="4371340">
                <a:moveTo>
                  <a:pt x="0" y="0"/>
                </a:moveTo>
                <a:lnTo>
                  <a:pt x="3969899" y="0"/>
                </a:lnTo>
                <a:lnTo>
                  <a:pt x="3969899" y="4371299"/>
                </a:lnTo>
                <a:lnTo>
                  <a:pt x="0" y="4371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7325" y="349622"/>
            <a:ext cx="3778250" cy="144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90905">
              <a:lnSpc>
                <a:spcPct val="162500"/>
              </a:lnSpc>
            </a:pPr>
            <a:r>
              <a:rPr sz="1600" spc="-5" dirty="0">
                <a:latin typeface="Arial"/>
                <a:cs typeface="Arial"/>
              </a:rPr>
              <a:t>How to </a:t>
            </a:r>
            <a:r>
              <a:rPr sz="1600" dirty="0">
                <a:latin typeface="Arial"/>
                <a:cs typeface="Arial"/>
              </a:rPr>
              <a:t>check </a:t>
            </a:r>
            <a:r>
              <a:rPr sz="1600" spc="-5" dirty="0">
                <a:latin typeface="Arial"/>
                <a:cs typeface="Arial"/>
              </a:rPr>
              <a:t>browser versions:  Chrome: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https://support.google.com/chrome/answer/954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14?hl=en&amp;co=GENIE.Platform%3DDesktop&amp;oc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o=0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Safari: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u="heavy" spc="-5" dirty="0">
                <a:solidFill>
                  <a:srgbClr val="0097A7"/>
                </a:solidFill>
                <a:hlinkClick r:id="rId3"/>
              </a:rPr>
              <a:t>https://support.apple.com/en-us/HT204416</a:t>
            </a:r>
            <a:endParaRPr sz="14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/>
              <a:t>Firefox:</a:t>
            </a: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1400" u="heavy" spc="-5" dirty="0">
                <a:solidFill>
                  <a:srgbClr val="0097A7"/>
                </a:solidFill>
                <a:hlinkClick r:id="rId4"/>
              </a:rPr>
              <a:t>https://support.mozilla.org/en-US/kb/update-firef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4"/>
              </a:rPr>
              <a:t>ox-latest-release</a:t>
            </a:r>
            <a:endParaRPr sz="14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pc="-5" dirty="0"/>
              <a:t>Microsoft Edge: 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https://support.microsoft.com/en-gb/microsoft-e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dge/find-out-which-version-of-microsoft-edge-yo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u-have-c726bee8-c42e-e472-e954-4cf5123497 </a:t>
            </a:r>
            <a:r>
              <a:rPr sz="1400" u="heavy" spc="-5" dirty="0">
                <a:solidFill>
                  <a:srgbClr val="0097A7"/>
                </a:solidFill>
              </a:rPr>
              <a:t> </a:t>
            </a:r>
            <a:r>
              <a:rPr sz="1400" u="heavy" spc="-5" dirty="0">
                <a:solidFill>
                  <a:srgbClr val="0097A7"/>
                </a:solidFill>
                <a:hlinkClick r:id="rId5"/>
              </a:rPr>
              <a:t>eb</a:t>
            </a:r>
            <a:endParaRPr sz="1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70488"/>
            <a:ext cx="2567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 DMS</a:t>
            </a:r>
            <a:r>
              <a:rPr sz="2500" spc="-145" dirty="0"/>
              <a:t> </a:t>
            </a:r>
            <a:r>
              <a:rPr sz="2500" spc="-15" dirty="0"/>
              <a:t>Tips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77500" y="679936"/>
            <a:ext cx="4713605" cy="422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System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Features:</a:t>
            </a:r>
            <a:endParaRPr sz="1500" dirty="0">
              <a:latin typeface="Arial"/>
              <a:cs typeface="Arial"/>
            </a:endParaRPr>
          </a:p>
          <a:p>
            <a:pPr marL="184150" marR="142240" indent="-156845" algn="just">
              <a:lnSpc>
                <a:spcPts val="1330"/>
              </a:lnSpc>
              <a:spcBef>
                <a:spcPts val="1235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latin typeface="Arial"/>
                <a:cs typeface="Arial"/>
              </a:rPr>
              <a:t>Caret </a:t>
            </a:r>
            <a:r>
              <a:rPr sz="1300" spc="-5" dirty="0">
                <a:latin typeface="Arial"/>
                <a:cs typeface="Arial"/>
              </a:rPr>
              <a:t>= an open or filled arrowhead. Clicking on a caret will  open hidden information. Re-clicking on a caret will hide the  revealed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information.</a:t>
            </a:r>
            <a:endParaRPr sz="1300" dirty="0">
              <a:latin typeface="Arial"/>
              <a:cs typeface="Arial"/>
            </a:endParaRPr>
          </a:p>
          <a:p>
            <a:pPr marL="184150" marR="110489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latin typeface="Arial"/>
                <a:cs typeface="Arial"/>
              </a:rPr>
              <a:t>Quick Access Menu </a:t>
            </a:r>
            <a:r>
              <a:rPr sz="1300" spc="-5" dirty="0">
                <a:latin typeface="Arial"/>
                <a:cs typeface="Arial"/>
              </a:rPr>
              <a:t>(a.k.a. Hamburger Menu) = 3 short  stacked horizontal lines. Clicking on a Quick Access icon will  reveal hidden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information/options.</a:t>
            </a:r>
            <a:endParaRPr sz="1300" dirty="0">
              <a:latin typeface="Arial"/>
              <a:cs typeface="Arial"/>
            </a:endParaRPr>
          </a:p>
          <a:p>
            <a:pPr marL="184150" marR="132715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latin typeface="Arial"/>
                <a:cs typeface="Arial"/>
              </a:rPr>
              <a:t>Modals, pop-ups</a:t>
            </a:r>
            <a:r>
              <a:rPr sz="1300" spc="-5" dirty="0">
                <a:latin typeface="Arial"/>
                <a:cs typeface="Arial"/>
              </a:rPr>
              <a:t>, and </a:t>
            </a:r>
            <a:r>
              <a:rPr sz="1300" b="1" spc="-5" dirty="0">
                <a:latin typeface="Arial"/>
                <a:cs typeface="Arial"/>
              </a:rPr>
              <a:t>new tabs </a:t>
            </a:r>
            <a:r>
              <a:rPr sz="1300" spc="-5" dirty="0">
                <a:latin typeface="Arial"/>
                <a:cs typeface="Arial"/>
              </a:rPr>
              <a:t>= </a:t>
            </a:r>
            <a:r>
              <a:rPr sz="1300" dirty="0">
                <a:latin typeface="Arial"/>
                <a:cs typeface="Arial"/>
              </a:rPr>
              <a:t>may </a:t>
            </a:r>
            <a:r>
              <a:rPr sz="1300" spc="-5" dirty="0">
                <a:latin typeface="Arial"/>
                <a:cs typeface="Arial"/>
              </a:rPr>
              <a:t>appear as you </a:t>
            </a:r>
            <a:r>
              <a:rPr sz="1300" dirty="0">
                <a:latin typeface="Arial"/>
                <a:cs typeface="Arial"/>
              </a:rPr>
              <a:t>click  </a:t>
            </a:r>
            <a:r>
              <a:rPr sz="1300" spc="-5" dirty="0">
                <a:latin typeface="Arial"/>
                <a:cs typeface="Arial"/>
              </a:rPr>
              <a:t>on buttons and links. A modal is a text message that will  appear on the screen to indicate </a:t>
            </a:r>
            <a:r>
              <a:rPr sz="1300" dirty="0">
                <a:latin typeface="Arial"/>
                <a:cs typeface="Arial"/>
              </a:rPr>
              <a:t>success </a:t>
            </a:r>
            <a:r>
              <a:rPr sz="1300" spc="-5" dirty="0">
                <a:latin typeface="Arial"/>
                <a:cs typeface="Arial"/>
              </a:rPr>
              <a:t>or failure on an  action.</a:t>
            </a:r>
            <a:endParaRPr sz="1300" dirty="0">
              <a:latin typeface="Arial"/>
              <a:cs typeface="Arial"/>
            </a:endParaRPr>
          </a:p>
          <a:p>
            <a:pPr marL="184150" marR="5080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10" dirty="0">
                <a:latin typeface="Arial"/>
                <a:cs typeface="Arial"/>
              </a:rPr>
              <a:t>Vertical </a:t>
            </a:r>
            <a:r>
              <a:rPr sz="1300" b="1" spc="-5" dirty="0">
                <a:latin typeface="Arial"/>
                <a:cs typeface="Arial"/>
              </a:rPr>
              <a:t>and Horizontal Scroll Bars </a:t>
            </a:r>
            <a:r>
              <a:rPr sz="1300" spc="-5" dirty="0">
                <a:latin typeface="Arial"/>
                <a:cs typeface="Arial"/>
              </a:rPr>
              <a:t>= Be sure to </a:t>
            </a:r>
            <a:r>
              <a:rPr sz="1300" dirty="0">
                <a:latin typeface="Arial"/>
                <a:cs typeface="Arial"/>
              </a:rPr>
              <a:t>check </a:t>
            </a:r>
            <a:r>
              <a:rPr sz="1300" spc="-5" dirty="0">
                <a:latin typeface="Arial"/>
                <a:cs typeface="Arial"/>
              </a:rPr>
              <a:t>if the  sides and top and bottom of the page, or if any sections or  pop-up boxes have these scroll bars used to reveal more  information.</a:t>
            </a:r>
            <a:endParaRPr sz="1300" dirty="0">
              <a:latin typeface="Arial"/>
              <a:cs typeface="Arial"/>
            </a:endParaRPr>
          </a:p>
          <a:p>
            <a:pPr marL="184150" marR="196850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latin typeface="Arial"/>
                <a:cs typeface="Arial"/>
              </a:rPr>
              <a:t># of items per page and page over arrows </a:t>
            </a:r>
            <a:r>
              <a:rPr sz="1300" spc="-5" dirty="0">
                <a:latin typeface="Arial"/>
                <a:cs typeface="Arial"/>
              </a:rPr>
              <a:t>= </a:t>
            </a:r>
            <a:r>
              <a:rPr sz="1300" dirty="0">
                <a:latin typeface="Arial"/>
                <a:cs typeface="Arial"/>
              </a:rPr>
              <a:t>may </a:t>
            </a:r>
            <a:r>
              <a:rPr sz="1300" spc="-5" dirty="0">
                <a:latin typeface="Arial"/>
                <a:cs typeface="Arial"/>
              </a:rPr>
              <a:t>exist at  the bottom of the page. </a:t>
            </a:r>
            <a:r>
              <a:rPr sz="1300" spc="-45" dirty="0">
                <a:latin typeface="Arial"/>
                <a:cs typeface="Arial"/>
              </a:rPr>
              <a:t>You </a:t>
            </a:r>
            <a:r>
              <a:rPr sz="1300" spc="-5" dirty="0">
                <a:latin typeface="Arial"/>
                <a:cs typeface="Arial"/>
              </a:rPr>
              <a:t>can change the # of items  displayed or page over to reveal more</a:t>
            </a:r>
            <a:r>
              <a:rPr sz="1300" spc="1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information.</a:t>
            </a:r>
            <a:endParaRPr sz="1300" dirty="0">
              <a:latin typeface="Arial"/>
              <a:cs typeface="Arial"/>
            </a:endParaRPr>
          </a:p>
          <a:p>
            <a:pPr marL="184150" marR="59690" indent="-156845">
              <a:lnSpc>
                <a:spcPts val="1330"/>
              </a:lnSpc>
              <a:spcBef>
                <a:spcPts val="990"/>
              </a:spcBef>
              <a:buFont typeface="Arial"/>
              <a:buChar char="●"/>
              <a:tabLst>
                <a:tab pos="184150" algn="l"/>
              </a:tabLst>
            </a:pPr>
            <a:r>
              <a:rPr sz="1300" b="1" spc="-5" dirty="0">
                <a:latin typeface="Arial"/>
                <a:cs typeface="Arial"/>
              </a:rPr>
              <a:t>Auto-save </a:t>
            </a:r>
            <a:r>
              <a:rPr sz="1300" spc="-5" dirty="0">
                <a:latin typeface="Arial"/>
                <a:cs typeface="Arial"/>
              </a:rPr>
              <a:t>= Ascend DMS automatically </a:t>
            </a:r>
            <a:r>
              <a:rPr sz="1300" dirty="0">
                <a:latin typeface="Arial"/>
                <a:cs typeface="Arial"/>
              </a:rPr>
              <a:t>saves </a:t>
            </a:r>
            <a:r>
              <a:rPr sz="1300" spc="-5" dirty="0">
                <a:latin typeface="Arial"/>
                <a:cs typeface="Arial"/>
              </a:rPr>
              <a:t>when you are  working in the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system.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2062" y="351048"/>
            <a:ext cx="548699" cy="522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7300" y="346285"/>
            <a:ext cx="558800" cy="532130"/>
          </a:xfrm>
          <a:custGeom>
            <a:avLst/>
            <a:gdLst/>
            <a:ahLst/>
            <a:cxnLst/>
            <a:rect l="l" t="t" r="r" b="b"/>
            <a:pathLst>
              <a:path w="558800" h="532130">
                <a:moveTo>
                  <a:pt x="0" y="0"/>
                </a:moveTo>
                <a:lnTo>
                  <a:pt x="558224" y="0"/>
                </a:lnTo>
                <a:lnTo>
                  <a:pt x="558224" y="532101"/>
                </a:lnTo>
                <a:lnTo>
                  <a:pt x="0" y="53210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0541" y="351050"/>
            <a:ext cx="627089" cy="522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5778" y="346287"/>
            <a:ext cx="636905" cy="532130"/>
          </a:xfrm>
          <a:custGeom>
            <a:avLst/>
            <a:gdLst/>
            <a:ahLst/>
            <a:cxnLst/>
            <a:rect l="l" t="t" r="r" b="b"/>
            <a:pathLst>
              <a:path w="636904" h="532130">
                <a:moveTo>
                  <a:pt x="0" y="0"/>
                </a:moveTo>
                <a:lnTo>
                  <a:pt x="636614" y="0"/>
                </a:lnTo>
                <a:lnTo>
                  <a:pt x="636614" y="532099"/>
                </a:lnTo>
                <a:lnTo>
                  <a:pt x="0" y="532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Unable to submit collection notification"/>
          <p:cNvSpPr/>
          <p:nvPr/>
        </p:nvSpPr>
        <p:spPr>
          <a:xfrm>
            <a:off x="5465024" y="996799"/>
            <a:ext cx="3451799" cy="681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 descr="Unable to submit collection notification"/>
          <p:cNvSpPr/>
          <p:nvPr/>
        </p:nvSpPr>
        <p:spPr>
          <a:xfrm>
            <a:off x="5460261" y="992036"/>
            <a:ext cx="3461385" cy="691515"/>
          </a:xfrm>
          <a:custGeom>
            <a:avLst/>
            <a:gdLst/>
            <a:ahLst/>
            <a:cxnLst/>
            <a:rect l="l" t="t" r="r" b="b"/>
            <a:pathLst>
              <a:path w="3461384" h="691514">
                <a:moveTo>
                  <a:pt x="0" y="0"/>
                </a:moveTo>
                <a:lnTo>
                  <a:pt x="3461324" y="0"/>
                </a:lnTo>
                <a:lnTo>
                  <a:pt x="3461324" y="691019"/>
                </a:lnTo>
                <a:lnTo>
                  <a:pt x="0" y="69101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Screen shot showing scroll bar locations"/>
          <p:cNvSpPr/>
          <p:nvPr/>
        </p:nvSpPr>
        <p:spPr>
          <a:xfrm>
            <a:off x="5465025" y="1832136"/>
            <a:ext cx="3283649" cy="1845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Screenshot showing scroll bar locations"/>
          <p:cNvSpPr/>
          <p:nvPr/>
        </p:nvSpPr>
        <p:spPr>
          <a:xfrm>
            <a:off x="5460262" y="1827374"/>
            <a:ext cx="3293745" cy="1855470"/>
          </a:xfrm>
          <a:custGeom>
            <a:avLst/>
            <a:gdLst/>
            <a:ahLst/>
            <a:cxnLst/>
            <a:rect l="l" t="t" r="r" b="b"/>
            <a:pathLst>
              <a:path w="3293745" h="1855470">
                <a:moveTo>
                  <a:pt x="0" y="0"/>
                </a:moveTo>
                <a:lnTo>
                  <a:pt x="3293174" y="0"/>
                </a:lnTo>
                <a:lnTo>
                  <a:pt x="3293174" y="1855110"/>
                </a:lnTo>
                <a:lnTo>
                  <a:pt x="0" y="185511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Horizontal scroll bar visual"/>
          <p:cNvSpPr/>
          <p:nvPr/>
        </p:nvSpPr>
        <p:spPr>
          <a:xfrm>
            <a:off x="5424425" y="3831550"/>
            <a:ext cx="3324224" cy="314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Horizontal scroll bar visual"/>
          <p:cNvSpPr/>
          <p:nvPr/>
        </p:nvSpPr>
        <p:spPr>
          <a:xfrm>
            <a:off x="5419662" y="3826787"/>
            <a:ext cx="3333750" cy="323850"/>
          </a:xfrm>
          <a:custGeom>
            <a:avLst/>
            <a:gdLst/>
            <a:ahLst/>
            <a:cxnLst/>
            <a:rect l="l" t="t" r="r" b="b"/>
            <a:pathLst>
              <a:path w="3333750" h="323850">
                <a:moveTo>
                  <a:pt x="0" y="0"/>
                </a:moveTo>
                <a:lnTo>
                  <a:pt x="3333749" y="0"/>
                </a:lnTo>
                <a:lnTo>
                  <a:pt x="3333749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Screenshot of # items per page and page over arrows icons"/>
          <p:cNvSpPr/>
          <p:nvPr/>
        </p:nvSpPr>
        <p:spPr>
          <a:xfrm>
            <a:off x="4985187" y="4299699"/>
            <a:ext cx="4042424" cy="39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Screenshot of # items per page and page over arrows icons"/>
          <p:cNvSpPr/>
          <p:nvPr/>
        </p:nvSpPr>
        <p:spPr>
          <a:xfrm>
            <a:off x="4980424" y="4294937"/>
            <a:ext cx="4052570" cy="403225"/>
          </a:xfrm>
          <a:custGeom>
            <a:avLst/>
            <a:gdLst/>
            <a:ahLst/>
            <a:cxnLst/>
            <a:rect l="l" t="t" r="r" b="b"/>
            <a:pathLst>
              <a:path w="4052570" h="403225">
                <a:moveTo>
                  <a:pt x="0" y="0"/>
                </a:moveTo>
                <a:lnTo>
                  <a:pt x="4051949" y="0"/>
                </a:lnTo>
                <a:lnTo>
                  <a:pt x="4051949" y="403124"/>
                </a:lnTo>
                <a:lnTo>
                  <a:pt x="0" y="4031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5175" y="299274"/>
            <a:ext cx="548699" cy="572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0412" y="294512"/>
            <a:ext cx="558800" cy="582295"/>
          </a:xfrm>
          <a:custGeom>
            <a:avLst/>
            <a:gdLst/>
            <a:ahLst/>
            <a:cxnLst/>
            <a:rect l="l" t="t" r="r" b="b"/>
            <a:pathLst>
              <a:path w="558800" h="582294">
                <a:moveTo>
                  <a:pt x="0" y="0"/>
                </a:moveTo>
                <a:lnTo>
                  <a:pt x="558224" y="0"/>
                </a:lnTo>
                <a:lnTo>
                  <a:pt x="558224" y="582224"/>
                </a:lnTo>
                <a:lnTo>
                  <a:pt x="0" y="582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8279" y="4818886"/>
            <a:ext cx="965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25" y="143338"/>
            <a:ext cx="19640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</a:t>
            </a:r>
            <a:r>
              <a:rPr sz="2500" spc="-75" dirty="0"/>
              <a:t> </a:t>
            </a:r>
            <a:r>
              <a:rPr sz="2500" spc="5" dirty="0"/>
              <a:t>Login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216150" y="760927"/>
            <a:ext cx="3416935" cy="399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54" marR="36830" indent="-236854">
              <a:lnSpc>
                <a:spcPct val="114999"/>
              </a:lnSpc>
              <a:buAutoNum type="arabicPeriod"/>
              <a:tabLst>
                <a:tab pos="250190" algn="l"/>
              </a:tabLst>
            </a:pPr>
            <a:r>
              <a:rPr sz="1700" spc="-5" dirty="0">
                <a:latin typeface="Arial"/>
                <a:cs typeface="Arial"/>
              </a:rPr>
              <a:t>Go to </a:t>
            </a:r>
            <a:r>
              <a:rPr sz="1700" spc="-10" dirty="0">
                <a:latin typeface="Arial"/>
                <a:cs typeface="Arial"/>
              </a:rPr>
              <a:t>CDE’s Webpage </a:t>
            </a:r>
            <a:r>
              <a:rPr sz="1700" spc="-5" dirty="0">
                <a:latin typeface="Arial"/>
                <a:cs typeface="Arial"/>
              </a:rPr>
              <a:t>at: </a:t>
            </a:r>
            <a:r>
              <a:rPr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ESSU  Data Management System  (DMS) | CDE 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https://www.cde.state.co.us/cde  sped/dms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).</a:t>
            </a:r>
            <a:endParaRPr sz="1700" dirty="0">
              <a:latin typeface="Arial"/>
              <a:cs typeface="Arial"/>
            </a:endParaRPr>
          </a:p>
          <a:p>
            <a:pPr marL="249554" marR="5080" indent="-236854">
              <a:lnSpc>
                <a:spcPct val="114999"/>
              </a:lnSpc>
              <a:spcBef>
                <a:spcPts val="1600"/>
              </a:spcBef>
              <a:buAutoNum type="arabicPeriod"/>
              <a:tabLst>
                <a:tab pos="250190" algn="l"/>
              </a:tabLst>
            </a:pPr>
            <a:r>
              <a:rPr sz="1700" spc="-5" dirty="0">
                <a:latin typeface="Arial"/>
                <a:cs typeface="Arial"/>
              </a:rPr>
              <a:t>Look for the blue button labeled:  “</a:t>
            </a:r>
            <a:r>
              <a:rPr sz="1700" b="1" spc="-5" dirty="0">
                <a:latin typeface="Arial"/>
                <a:cs typeface="Arial"/>
              </a:rPr>
              <a:t>Log in to ESSU Ascend </a:t>
            </a:r>
            <a:r>
              <a:rPr sz="1700" b="1" dirty="0">
                <a:latin typeface="Arial"/>
                <a:cs typeface="Arial"/>
              </a:rPr>
              <a:t>DMS</a:t>
            </a:r>
            <a:r>
              <a:rPr sz="1700" dirty="0">
                <a:latin typeface="Arial"/>
                <a:cs typeface="Arial"/>
              </a:rPr>
              <a:t>”  </a:t>
            </a:r>
            <a:r>
              <a:rPr sz="1700" spc="-5" dirty="0">
                <a:latin typeface="Arial"/>
                <a:cs typeface="Arial"/>
              </a:rPr>
              <a:t>located below the COVID-19 and  Special Education section on the  left side of the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webpage.</a:t>
            </a:r>
            <a:endParaRPr sz="1700" dirty="0">
              <a:latin typeface="Arial"/>
              <a:cs typeface="Arial"/>
            </a:endParaRPr>
          </a:p>
          <a:p>
            <a:pPr marL="249554" marR="342900" indent="-236854">
              <a:lnSpc>
                <a:spcPct val="114999"/>
              </a:lnSpc>
              <a:spcBef>
                <a:spcPts val="1600"/>
              </a:spcBef>
              <a:buAutoNum type="arabicPeriod"/>
              <a:tabLst>
                <a:tab pos="250190" algn="l"/>
              </a:tabLst>
            </a:pPr>
            <a:r>
              <a:rPr sz="1700" spc="-5" dirty="0">
                <a:latin typeface="Arial"/>
                <a:cs typeface="Arial"/>
              </a:rPr>
              <a:t>Click on the “</a:t>
            </a:r>
            <a:r>
              <a:rPr sz="1700" b="1" spc="-5" dirty="0">
                <a:latin typeface="Arial"/>
                <a:cs typeface="Arial"/>
              </a:rPr>
              <a:t>Log in to ESSU  Ascend DMS</a:t>
            </a:r>
            <a:r>
              <a:rPr sz="1700" spc="-5" dirty="0">
                <a:latin typeface="Arial"/>
                <a:cs typeface="Arial"/>
              </a:rPr>
              <a:t>” blue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button.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 descr="Screen shot of Colorado Department of Education Data Management System page"/>
          <p:cNvSpPr/>
          <p:nvPr/>
        </p:nvSpPr>
        <p:spPr>
          <a:xfrm>
            <a:off x="4108549" y="201125"/>
            <a:ext cx="5035449" cy="47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Screenshot of CDE webpage for Data Management System page"/>
          <p:cNvSpPr/>
          <p:nvPr/>
        </p:nvSpPr>
        <p:spPr>
          <a:xfrm>
            <a:off x="4103787" y="196362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212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Screenshot of Colorado Department of Education website, Data Management System page"/>
          <p:cNvSpPr/>
          <p:nvPr/>
        </p:nvSpPr>
        <p:spPr>
          <a:xfrm>
            <a:off x="4103787" y="196362"/>
            <a:ext cx="5040630" cy="4719955"/>
          </a:xfrm>
          <a:custGeom>
            <a:avLst/>
            <a:gdLst/>
            <a:ahLst/>
            <a:cxnLst/>
            <a:rect l="l" t="t" r="r" b="b"/>
            <a:pathLst>
              <a:path w="5040630" h="4719955">
                <a:moveTo>
                  <a:pt x="5040212" y="4719725"/>
                </a:moveTo>
                <a:lnTo>
                  <a:pt x="0" y="4719725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75" y="171475"/>
            <a:ext cx="24358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Single-Sign-On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4475" y="933346"/>
            <a:ext cx="3587115" cy="383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105">
              <a:lnSpc>
                <a:spcPts val="1939"/>
              </a:lnSpc>
            </a:pPr>
            <a:r>
              <a:rPr sz="1700" spc="-5" dirty="0">
                <a:latin typeface="Arial"/>
                <a:cs typeface="Arial"/>
              </a:rPr>
              <a:t>In the gray “</a:t>
            </a:r>
            <a:r>
              <a:rPr sz="1700" b="1" spc="-5" dirty="0">
                <a:latin typeface="Arial"/>
                <a:cs typeface="Arial"/>
              </a:rPr>
              <a:t>Welcome</a:t>
            </a:r>
            <a:r>
              <a:rPr sz="1700" spc="-5" dirty="0">
                <a:latin typeface="Arial"/>
                <a:cs typeface="Arial"/>
              </a:rPr>
              <a:t>” box on the  right side of the webpage, type in  your </a:t>
            </a:r>
            <a:r>
              <a:rPr sz="1700" b="1" spc="-5" dirty="0">
                <a:latin typeface="Arial"/>
                <a:cs typeface="Arial"/>
              </a:rPr>
              <a:t>Username </a:t>
            </a:r>
            <a:r>
              <a:rPr sz="1700" spc="-5" dirty="0">
                <a:latin typeface="Arial"/>
                <a:cs typeface="Arial"/>
              </a:rPr>
              <a:t>(this is your full  email address) 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Password</a:t>
            </a:r>
            <a:r>
              <a:rPr sz="1700" spc="-5" dirty="0"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  <a:spcBef>
                <a:spcPts val="1125"/>
              </a:spcBef>
            </a:pPr>
            <a:r>
              <a:rPr sz="1700" b="1" spc="-5" dirty="0">
                <a:latin typeface="Arial"/>
                <a:cs typeface="Arial"/>
              </a:rPr>
              <a:t>Forgot your Password? Go to:  </a:t>
            </a:r>
            <a:r>
              <a:rPr sz="1700" u="heavy" spc="-5" dirty="0">
                <a:solidFill>
                  <a:srgbClr val="3988DD"/>
                </a:solidFill>
                <a:latin typeface="Arial"/>
                <a:cs typeface="Arial"/>
                <a:hlinkClick r:id="rId2"/>
              </a:rPr>
              <a:t>Reset and generate temporary </a:t>
            </a:r>
            <a:r>
              <a:rPr sz="1700" u="heavy" spc="-5" dirty="0">
                <a:solidFill>
                  <a:srgbClr val="3988DD"/>
                </a:solidFill>
                <a:latin typeface="Arial"/>
                <a:cs typeface="Arial"/>
              </a:rPr>
              <a:t> </a:t>
            </a:r>
            <a:r>
              <a:rPr sz="1700" u="heavy" spc="-5" dirty="0">
                <a:solidFill>
                  <a:srgbClr val="3988DD"/>
                </a:solidFill>
                <a:latin typeface="Arial"/>
                <a:cs typeface="Arial"/>
                <a:hlinkClick r:id="rId2"/>
              </a:rPr>
              <a:t>password </a:t>
            </a:r>
            <a:r>
              <a:rPr sz="1700" u="heavy" spc="-5" dirty="0">
                <a:solidFill>
                  <a:srgbClr val="3988DD"/>
                </a:solidFill>
                <a:latin typeface="Arial"/>
                <a:cs typeface="Arial"/>
              </a:rPr>
              <a:t> </a:t>
            </a:r>
            <a:r>
              <a:rPr sz="1700" u="heavy" spc="-5" dirty="0">
                <a:solidFill>
                  <a:srgbClr val="403E3B"/>
                </a:solidFill>
                <a:latin typeface="Arial"/>
                <a:cs typeface="Arial"/>
              </a:rPr>
              <a:t>(</a:t>
            </a:r>
            <a:r>
              <a:rPr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https://edx.cde.state.co.us/password </a:t>
            </a:r>
            <a:r>
              <a:rPr sz="1700" u="heavy" spc="-5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management/CDEPasswordApplicati </a:t>
            </a:r>
            <a:r>
              <a:rPr sz="1700" u="heavy" spc="-5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700" u="heavy" spc="-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on.html#/</a:t>
            </a:r>
            <a:r>
              <a:rPr sz="1700" u="heavy" spc="-55" dirty="0">
                <a:solidFill>
                  <a:srgbClr val="0097A7"/>
                </a:solidFill>
                <a:latin typeface="Arial"/>
                <a:cs typeface="Arial"/>
                <a:hlinkClick r:id="rId2"/>
              </a:rPr>
              <a:t>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).</a:t>
            </a:r>
            <a:endParaRPr sz="1700" dirty="0">
              <a:latin typeface="Arial"/>
              <a:cs typeface="Arial"/>
            </a:endParaRPr>
          </a:p>
          <a:p>
            <a:pPr marL="12700" marR="148590">
              <a:lnSpc>
                <a:spcPts val="1939"/>
              </a:lnSpc>
              <a:spcBef>
                <a:spcPts val="1240"/>
              </a:spcBef>
            </a:pPr>
            <a:r>
              <a:rPr sz="1700" spc="-5" dirty="0">
                <a:latin typeface="Arial"/>
                <a:cs typeface="Arial"/>
              </a:rPr>
              <a:t>If you continue to have difficulties  logging on to the DMS, please  contact your AU LAM (Local</a:t>
            </a:r>
            <a:r>
              <a:rPr sz="1700" spc="-16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Access  Manager).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 descr="Log in window screenshot"/>
          <p:cNvSpPr/>
          <p:nvPr/>
        </p:nvSpPr>
        <p:spPr>
          <a:xfrm>
            <a:off x="4060225" y="1196125"/>
            <a:ext cx="5040274" cy="2768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Log in window screenshot"/>
          <p:cNvSpPr/>
          <p:nvPr/>
        </p:nvSpPr>
        <p:spPr>
          <a:xfrm>
            <a:off x="4055462" y="1191362"/>
            <a:ext cx="5050155" cy="2778125"/>
          </a:xfrm>
          <a:custGeom>
            <a:avLst/>
            <a:gdLst/>
            <a:ahLst/>
            <a:cxnLst/>
            <a:rect l="l" t="t" r="r" b="b"/>
            <a:pathLst>
              <a:path w="5050155" h="2778125">
                <a:moveTo>
                  <a:pt x="0" y="0"/>
                </a:moveTo>
                <a:lnTo>
                  <a:pt x="5049799" y="0"/>
                </a:lnTo>
                <a:lnTo>
                  <a:pt x="5049799" y="2777874"/>
                </a:lnTo>
                <a:lnTo>
                  <a:pt x="0" y="27778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50" y="275588"/>
            <a:ext cx="35458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 DMS</a:t>
            </a:r>
            <a:r>
              <a:rPr sz="2500" spc="-95" dirty="0"/>
              <a:t> </a:t>
            </a:r>
            <a:r>
              <a:rPr sz="2500" spc="10" dirty="0"/>
              <a:t>Dashboard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251475" y="839499"/>
            <a:ext cx="3152140" cy="416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38735">
              <a:lnSpc>
                <a:spcPct val="105000"/>
              </a:lnSpc>
            </a:pPr>
            <a:r>
              <a:rPr sz="1500" spc="-5" dirty="0">
                <a:latin typeface="Arial"/>
                <a:cs typeface="Arial"/>
              </a:rPr>
              <a:t>Upon logging into Ascend DMS,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you  will land on the </a:t>
            </a:r>
            <a:r>
              <a:rPr sz="1500" dirty="0">
                <a:latin typeface="Arial"/>
                <a:cs typeface="Arial"/>
              </a:rPr>
              <a:t>“</a:t>
            </a:r>
            <a:r>
              <a:rPr sz="1500" b="1" dirty="0">
                <a:latin typeface="Arial"/>
                <a:cs typeface="Arial"/>
              </a:rPr>
              <a:t>My </a:t>
            </a:r>
            <a:r>
              <a:rPr sz="1500" b="1" spc="-5" dirty="0">
                <a:latin typeface="Arial"/>
                <a:cs typeface="Arial"/>
              </a:rPr>
              <a:t>Dashboard</a:t>
            </a:r>
            <a:r>
              <a:rPr sz="1500" spc="-5" dirty="0">
                <a:latin typeface="Arial"/>
                <a:cs typeface="Arial"/>
              </a:rPr>
              <a:t>”  page. Along the top right side of the  screen, you will see 3 drop-down  fields:</a:t>
            </a:r>
            <a:endParaRPr sz="1500" dirty="0">
              <a:latin typeface="Arial"/>
              <a:cs typeface="Arial"/>
            </a:endParaRPr>
          </a:p>
          <a:p>
            <a:pPr marL="228600" marR="261620" indent="-215900">
              <a:lnSpc>
                <a:spcPct val="105000"/>
              </a:lnSpc>
              <a:spcBef>
                <a:spcPts val="1200"/>
              </a:spcBef>
              <a:buAutoNum type="arabicPeriod"/>
              <a:tabLst>
                <a:tab pos="229235" algn="l"/>
              </a:tabLst>
            </a:pPr>
            <a:r>
              <a:rPr sz="1500" b="1" spc="-5" dirty="0">
                <a:latin typeface="Arial"/>
                <a:cs typeface="Arial"/>
              </a:rPr>
              <a:t>Select School </a:t>
            </a:r>
            <a:r>
              <a:rPr sz="1500" b="1" spc="-25" dirty="0">
                <a:latin typeface="Arial"/>
                <a:cs typeface="Arial"/>
              </a:rPr>
              <a:t>Year </a:t>
            </a:r>
            <a:r>
              <a:rPr sz="1500" spc="-5" dirty="0">
                <a:latin typeface="Arial"/>
                <a:cs typeface="Arial"/>
              </a:rPr>
              <a:t>(*default is  current school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year)</a:t>
            </a:r>
            <a:endParaRPr sz="1500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229235" algn="l"/>
              </a:tabLst>
            </a:pPr>
            <a:r>
              <a:rPr sz="1500" b="1" spc="-5" dirty="0">
                <a:latin typeface="Arial"/>
                <a:cs typeface="Arial"/>
              </a:rPr>
              <a:t>District/AU </a:t>
            </a:r>
            <a:r>
              <a:rPr sz="1500" spc="-5" dirty="0">
                <a:latin typeface="Arial"/>
                <a:cs typeface="Arial"/>
              </a:rPr>
              <a:t>(*only shows your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AU)</a:t>
            </a:r>
            <a:endParaRPr sz="1500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229235" algn="l"/>
              </a:tabLst>
            </a:pPr>
            <a:r>
              <a:rPr sz="1500" b="1" spc="-5" dirty="0">
                <a:latin typeface="Arial"/>
                <a:cs typeface="Arial"/>
              </a:rPr>
              <a:t>Username</a:t>
            </a:r>
            <a:endParaRPr sz="1500" dirty="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1290"/>
              </a:spcBef>
            </a:pPr>
            <a:r>
              <a:rPr sz="1500" spc="-5" dirty="0">
                <a:latin typeface="Arial"/>
                <a:cs typeface="Arial"/>
              </a:rPr>
              <a:t>Clicking on the shaded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caret</a:t>
            </a:r>
            <a:endParaRPr sz="1500" dirty="0">
              <a:latin typeface="Arial"/>
              <a:cs typeface="Arial"/>
            </a:endParaRPr>
          </a:p>
          <a:p>
            <a:pPr marL="57150" marR="82550">
              <a:lnSpc>
                <a:spcPct val="105000"/>
              </a:lnSpc>
            </a:pPr>
            <a:r>
              <a:rPr sz="1500" spc="-5" dirty="0">
                <a:latin typeface="Arial"/>
                <a:cs typeface="Arial"/>
              </a:rPr>
              <a:t>(down-pointing arrow) to the right of  these fields will reveal options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to:</a:t>
            </a:r>
            <a:endParaRPr sz="1500" dirty="0">
              <a:latin typeface="Arial"/>
              <a:cs typeface="Arial"/>
            </a:endParaRPr>
          </a:p>
          <a:p>
            <a:pPr marL="514350" lvl="1" indent="-292100">
              <a:lnSpc>
                <a:spcPct val="100000"/>
              </a:lnSpc>
              <a:spcBef>
                <a:spcPts val="90"/>
              </a:spcBef>
              <a:buChar char="-"/>
              <a:tabLst>
                <a:tab pos="514350" algn="l"/>
                <a:tab pos="514984" algn="l"/>
              </a:tabLst>
            </a:pPr>
            <a:r>
              <a:rPr sz="1500" spc="-5" dirty="0">
                <a:latin typeface="Arial"/>
                <a:cs typeface="Arial"/>
              </a:rPr>
              <a:t>Select the school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year;</a:t>
            </a:r>
            <a:endParaRPr sz="1500" dirty="0">
              <a:latin typeface="Arial"/>
              <a:cs typeface="Arial"/>
            </a:endParaRPr>
          </a:p>
          <a:p>
            <a:pPr marL="514350" lvl="1" indent="-292100">
              <a:lnSpc>
                <a:spcPct val="100000"/>
              </a:lnSpc>
              <a:spcBef>
                <a:spcPts val="90"/>
              </a:spcBef>
              <a:buChar char="-"/>
              <a:tabLst>
                <a:tab pos="514350" algn="l"/>
                <a:tab pos="514984" algn="l"/>
              </a:tabLst>
            </a:pPr>
            <a:r>
              <a:rPr sz="1500" spc="-5" dirty="0">
                <a:latin typeface="Arial"/>
                <a:cs typeface="Arial"/>
              </a:rPr>
              <a:t>Show your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District/AU;</a:t>
            </a:r>
            <a:endParaRPr sz="1500" dirty="0">
              <a:latin typeface="Arial"/>
              <a:cs typeface="Arial"/>
            </a:endParaRPr>
          </a:p>
          <a:p>
            <a:pPr marL="514350" marR="26670" lvl="1" indent="-292100">
              <a:lnSpc>
                <a:spcPct val="105000"/>
              </a:lnSpc>
              <a:buChar char="-"/>
              <a:tabLst>
                <a:tab pos="514350" algn="l"/>
                <a:tab pos="514984" algn="l"/>
              </a:tabLst>
            </a:pPr>
            <a:r>
              <a:rPr sz="1500" spc="-5" dirty="0">
                <a:latin typeface="Arial"/>
                <a:cs typeface="Arial"/>
              </a:rPr>
              <a:t>Adjust your settings or sign out  of the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system.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 descr="Screenshot of page"/>
          <p:cNvSpPr/>
          <p:nvPr/>
        </p:nvSpPr>
        <p:spPr>
          <a:xfrm>
            <a:off x="3701025" y="1603400"/>
            <a:ext cx="5370823" cy="205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88274" y="2068024"/>
            <a:ext cx="1562100" cy="1047115"/>
          </a:xfrm>
          <a:prstGeom prst="rect">
            <a:avLst/>
          </a:prstGeom>
          <a:solidFill>
            <a:srgbClr val="FFFFFF"/>
          </a:solidFill>
          <a:ln w="19049">
            <a:solidFill>
              <a:srgbClr val="FF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76200" marR="273685">
              <a:lnSpc>
                <a:spcPct val="100000"/>
              </a:lnSpc>
              <a:spcBef>
                <a:spcPts val="540"/>
              </a:spcBef>
            </a:pPr>
            <a:r>
              <a:rPr sz="1400" spc="-5" dirty="0">
                <a:latin typeface="Arial"/>
                <a:cs typeface="Arial"/>
              </a:rPr>
              <a:t>System always  defaults to  current school  year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Screenshot of page"/>
          <p:cNvSpPr/>
          <p:nvPr/>
        </p:nvSpPr>
        <p:spPr>
          <a:xfrm>
            <a:off x="3696262" y="1598637"/>
            <a:ext cx="5380355" cy="2065020"/>
          </a:xfrm>
          <a:custGeom>
            <a:avLst/>
            <a:gdLst/>
            <a:ahLst/>
            <a:cxnLst/>
            <a:rect l="l" t="t" r="r" b="b"/>
            <a:pathLst>
              <a:path w="5380355" h="2065020">
                <a:moveTo>
                  <a:pt x="0" y="0"/>
                </a:moveTo>
                <a:lnTo>
                  <a:pt x="5380348" y="0"/>
                </a:lnTo>
                <a:lnTo>
                  <a:pt x="5380348" y="2064800"/>
                </a:lnTo>
                <a:lnTo>
                  <a:pt x="0" y="206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52129" y="4778736"/>
            <a:ext cx="965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75" y="204515"/>
            <a:ext cx="2513965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500" spc="10" dirty="0"/>
              <a:t>Ascend DMS</a:t>
            </a:r>
            <a:r>
              <a:rPr sz="2500" spc="-90" dirty="0"/>
              <a:t> </a:t>
            </a:r>
            <a:r>
              <a:rPr sz="2500" spc="5" dirty="0"/>
              <a:t>Left  Navigation</a:t>
            </a:r>
            <a:r>
              <a:rPr sz="2500" spc="-60" dirty="0"/>
              <a:t> </a:t>
            </a:r>
            <a:r>
              <a:rPr sz="2500" spc="10" dirty="0"/>
              <a:t>Pane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262996" y="1200531"/>
            <a:ext cx="2745105" cy="348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167640">
              <a:lnSpc>
                <a:spcPts val="1820"/>
              </a:lnSpc>
            </a:pPr>
            <a:r>
              <a:rPr sz="1600" spc="-5" dirty="0">
                <a:latin typeface="Arial"/>
                <a:cs typeface="Arial"/>
              </a:rPr>
              <a:t>Ascend </a:t>
            </a:r>
            <a:r>
              <a:rPr sz="160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open with the  left navigation pane closed.  The left navigation pane  contains the links to the  various module pages such  as </a:t>
            </a:r>
            <a:r>
              <a:rPr sz="1600" b="1" spc="-5" dirty="0">
                <a:latin typeface="Arial"/>
                <a:cs typeface="Arial"/>
              </a:rPr>
              <a:t>AU </a:t>
            </a:r>
            <a:r>
              <a:rPr sz="1600" b="1" spc="-25" dirty="0">
                <a:latin typeface="Arial"/>
                <a:cs typeface="Arial"/>
              </a:rPr>
              <a:t>Tasks</a:t>
            </a:r>
            <a:r>
              <a:rPr sz="1600" spc="-25" dirty="0">
                <a:latin typeface="Arial"/>
                <a:cs typeface="Arial"/>
              </a:rPr>
              <a:t>, </a:t>
            </a:r>
            <a:r>
              <a:rPr sz="1600" b="1" spc="-5" dirty="0">
                <a:latin typeface="Arial"/>
                <a:cs typeface="Arial"/>
              </a:rPr>
              <a:t>Corrections</a:t>
            </a:r>
            <a:r>
              <a:rPr sz="1600" spc="-5" dirty="0">
                <a:latin typeface="Arial"/>
                <a:cs typeface="Arial"/>
              </a:rPr>
              <a:t>,  </a:t>
            </a:r>
            <a:r>
              <a:rPr sz="1600" b="1" spc="-5" dirty="0">
                <a:latin typeface="Arial"/>
                <a:cs typeface="Arial"/>
              </a:rPr>
              <a:t>Documents</a:t>
            </a:r>
            <a:r>
              <a:rPr sz="1600" spc="-5" dirty="0">
                <a:latin typeface="Arial"/>
                <a:cs typeface="Arial"/>
              </a:rPr>
              <a:t>, 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Help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8105" marR="287655">
              <a:lnSpc>
                <a:spcPts val="1820"/>
              </a:lnSpc>
              <a:spcBef>
                <a:spcPts val="600"/>
              </a:spcBef>
            </a:pPr>
            <a:r>
              <a:rPr sz="1600" spc="-9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open the left navigation  pane:</a:t>
            </a:r>
            <a:endParaRPr sz="1600" dirty="0">
              <a:latin typeface="Arial"/>
              <a:cs typeface="Arial"/>
            </a:endParaRPr>
          </a:p>
          <a:p>
            <a:pPr marL="192405" marR="5080" indent="-179705">
              <a:lnSpc>
                <a:spcPts val="1630"/>
              </a:lnSpc>
              <a:spcBef>
                <a:spcPts val="595"/>
              </a:spcBef>
              <a:buChar char="●"/>
              <a:tabLst>
                <a:tab pos="193040" algn="l"/>
              </a:tabLst>
            </a:pPr>
            <a:r>
              <a:rPr sz="1600" spc="-5" dirty="0">
                <a:latin typeface="Arial"/>
                <a:cs typeface="Arial"/>
              </a:rPr>
              <a:t>Click on the </a:t>
            </a:r>
            <a:r>
              <a:rPr sz="1600" b="1" spc="-5" dirty="0">
                <a:latin typeface="Arial"/>
                <a:cs typeface="Arial"/>
              </a:rPr>
              <a:t>Quick Access  </a:t>
            </a:r>
            <a:r>
              <a:rPr sz="1600" spc="-5" dirty="0">
                <a:latin typeface="Arial"/>
                <a:cs typeface="Arial"/>
              </a:rPr>
              <a:t>menu (3 horizontal lines  icon) located to the right of  the ASCEND logo located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 the upper left corner of the  screen.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 descr="Screenshot left navigation pane"/>
          <p:cNvSpPr/>
          <p:nvPr/>
        </p:nvSpPr>
        <p:spPr>
          <a:xfrm>
            <a:off x="3398366" y="139400"/>
            <a:ext cx="5745634" cy="226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Screenshot left navigation pan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398375" y="2671850"/>
            <a:ext cx="5745625" cy="190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49" y="219838"/>
            <a:ext cx="263906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/>
              <a:t>Ascend DMS</a:t>
            </a:r>
            <a:r>
              <a:rPr sz="2500" spc="-80" dirty="0"/>
              <a:t> </a:t>
            </a:r>
            <a:r>
              <a:rPr sz="2500" spc="5" dirty="0"/>
              <a:t>Help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384725" y="977128"/>
            <a:ext cx="251523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50"/>
              </a:lnSpc>
            </a:pPr>
            <a:r>
              <a:rPr sz="1800" spc="-5" dirty="0">
                <a:latin typeface="Arial"/>
                <a:cs typeface="Arial"/>
              </a:rPr>
              <a:t>For Help with Ascend  DMS, click on 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b="1" dirty="0">
                <a:latin typeface="Arial"/>
                <a:cs typeface="Arial"/>
              </a:rPr>
              <a:t>Help</a:t>
            </a:r>
            <a:r>
              <a:rPr sz="1800" dirty="0">
                <a:latin typeface="Arial"/>
                <a:cs typeface="Arial"/>
              </a:rPr>
              <a:t>”  </a:t>
            </a:r>
            <a:r>
              <a:rPr sz="1800" spc="-5" dirty="0">
                <a:latin typeface="Arial"/>
                <a:cs typeface="Arial"/>
              </a:rPr>
              <a:t>label in the left  navigation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pane.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 descr="Screenshot &quot;Help&quot; button location"/>
          <p:cNvSpPr/>
          <p:nvPr/>
        </p:nvSpPr>
        <p:spPr>
          <a:xfrm>
            <a:off x="3404205" y="44938"/>
            <a:ext cx="5557024" cy="2312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4725" y="2984744"/>
            <a:ext cx="2489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50"/>
              </a:lnSpc>
            </a:pPr>
            <a:r>
              <a:rPr sz="1800" spc="-5" dirty="0">
                <a:latin typeface="Arial"/>
                <a:cs typeface="Arial"/>
              </a:rPr>
              <a:t>Help contact information  will appear in the left  navigation pane below  the “</a:t>
            </a:r>
            <a:r>
              <a:rPr sz="1800" b="1" spc="-5" dirty="0">
                <a:latin typeface="Arial"/>
                <a:cs typeface="Arial"/>
              </a:rPr>
              <a:t>Help</a:t>
            </a:r>
            <a:r>
              <a:rPr sz="1800" spc="-5" dirty="0">
                <a:latin typeface="Arial"/>
                <a:cs typeface="Arial"/>
              </a:rPr>
              <a:t>”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label.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 descr="Screenshot &quot;Help&quot; button location"/>
          <p:cNvSpPr/>
          <p:nvPr/>
        </p:nvSpPr>
        <p:spPr>
          <a:xfrm>
            <a:off x="3404205" y="2399746"/>
            <a:ext cx="5557024" cy="2596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10109</TotalTime>
  <Words>1129</Words>
  <Application>Microsoft Office PowerPoint</Application>
  <PresentationFormat>On-screen Show (16:9)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Welcome to  Ascend</vt:lpstr>
      <vt:lpstr>Topics Covered</vt:lpstr>
      <vt:lpstr>Ascend DMS System  Requirements</vt:lpstr>
      <vt:lpstr>Ascend DMS Tips</vt:lpstr>
      <vt:lpstr>Ascend Login</vt:lpstr>
      <vt:lpstr>Single-Sign-On</vt:lpstr>
      <vt:lpstr>Ascend DMS Dashboard</vt:lpstr>
      <vt:lpstr>Ascend DMS Left  Navigation Pane</vt:lpstr>
      <vt:lpstr>Ascend DMS Help</vt:lpstr>
      <vt:lpstr>Ascend DMS Help Options</vt:lpstr>
      <vt:lpstr>Uploading Documents</vt:lpstr>
      <vt:lpstr>Correspondence Search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 DMS Getting Started Overview slides</dc:title>
  <dc:creator>Ohleyer, Alyssa</dc:creator>
  <cp:lastModifiedBy>Fails, Josh</cp:lastModifiedBy>
  <cp:revision>3</cp:revision>
  <dcterms:created xsi:type="dcterms:W3CDTF">2022-08-01T13:42:17Z</dcterms:created>
  <dcterms:modified xsi:type="dcterms:W3CDTF">2024-03-27T21:53:11Z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