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521"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gray"/>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86" autoAdjust="0"/>
    <p:restoredTop sz="94737" autoAdjust="0"/>
  </p:normalViewPr>
  <p:slideViewPr>
    <p:cSldViewPr snapToGrid="0" snapToObjects="1">
      <p:cViewPr>
        <p:scale>
          <a:sx n="66" d="100"/>
          <a:sy n="66" d="100"/>
        </p:scale>
        <p:origin x="-1352" y="-4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75" d="100"/>
          <a:sy n="75" d="100"/>
        </p:scale>
        <p:origin x="-2288" y="-8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015D5D7-ABC3-684F-B9B6-3FDB7DDAD7C9}" type="datetime1">
              <a:rPr lang="en-US" smtClean="0"/>
              <a:t>7/3/16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EABA64B-06F0-2A40-A38F-AA9E1DC38B75}" type="slidenum">
              <a:rPr lang="en-US" smtClean="0"/>
              <a:t>‹#›</a:t>
            </a:fld>
            <a:endParaRPr lang="en-US"/>
          </a:p>
        </p:txBody>
      </p:sp>
    </p:spTree>
    <p:extLst>
      <p:ext uri="{BB962C8B-B14F-4D97-AF65-F5344CB8AC3E}">
        <p14:creationId xmlns:p14="http://schemas.microsoft.com/office/powerpoint/2010/main" val="186976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B539AA-4A19-9645-938E-0E44B64F3E7E}" type="datetime1">
              <a:rPr lang="en-US" smtClean="0"/>
              <a:t>7/3/16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7242FB-F25E-544B-B72F-E0B5A499AB48}" type="slidenum">
              <a:rPr lang="en-US" smtClean="0"/>
              <a:t>‹#›</a:t>
            </a:fld>
            <a:endParaRPr lang="en-US"/>
          </a:p>
        </p:txBody>
      </p:sp>
    </p:spTree>
    <p:extLst>
      <p:ext uri="{BB962C8B-B14F-4D97-AF65-F5344CB8AC3E}">
        <p14:creationId xmlns:p14="http://schemas.microsoft.com/office/powerpoint/2010/main" val="321067630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2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2400">
                <a:solidFill>
                  <a:schemeClr val="tx1"/>
                </a:solidFill>
                <a:latin typeface="Arial" charset="0"/>
                <a:ea typeface="ＭＳ Ｐゴシック" charset="0"/>
                <a:cs typeface="ＭＳ Ｐゴシック" charset="0"/>
              </a:defRPr>
            </a:lvl1pPr>
            <a:lvl2pPr marL="742950" indent="-285750" defTabSz="922338" eaLnBrk="0" hangingPunct="0">
              <a:defRPr sz="2400">
                <a:solidFill>
                  <a:schemeClr val="tx1"/>
                </a:solidFill>
                <a:latin typeface="Arial" charset="0"/>
                <a:ea typeface="ＭＳ Ｐゴシック" charset="0"/>
              </a:defRPr>
            </a:lvl2pPr>
            <a:lvl3pPr marL="1143000" indent="-228600" defTabSz="922338" eaLnBrk="0" hangingPunct="0">
              <a:defRPr sz="2400">
                <a:solidFill>
                  <a:schemeClr val="tx1"/>
                </a:solidFill>
                <a:latin typeface="Arial" charset="0"/>
                <a:ea typeface="ＭＳ Ｐゴシック" charset="0"/>
              </a:defRPr>
            </a:lvl3pPr>
            <a:lvl4pPr marL="1600200" indent="-228600" defTabSz="922338" eaLnBrk="0" hangingPunct="0">
              <a:defRPr sz="2400">
                <a:solidFill>
                  <a:schemeClr val="tx1"/>
                </a:solidFill>
                <a:latin typeface="Arial" charset="0"/>
                <a:ea typeface="ＭＳ Ｐゴシック" charset="0"/>
              </a:defRPr>
            </a:lvl4pPr>
            <a:lvl5pPr marL="2057400" indent="-228600" defTabSz="922338" eaLnBrk="0" hangingPunct="0">
              <a:defRPr sz="2400">
                <a:solidFill>
                  <a:schemeClr val="tx1"/>
                </a:solidFill>
                <a:latin typeface="Arial" charset="0"/>
                <a:ea typeface="ＭＳ Ｐゴシック" charset="0"/>
              </a:defRPr>
            </a:lvl5pPr>
            <a:lvl6pPr marL="2514600" indent="-228600" defTabSz="92233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2233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2233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2233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D2C556A-2C5C-0741-97BC-D48844677484}" type="slidenum">
              <a:rPr lang="en-US" sz="1200"/>
              <a:pPr eaLnBrk="1" hangingPunct="1"/>
              <a:t>1</a:t>
            </a:fld>
            <a:endParaRPr lang="en-US" sz="1200" dirty="0"/>
          </a:p>
        </p:txBody>
      </p:sp>
      <p:sp>
        <p:nvSpPr>
          <p:cNvPr id="227330" name="Rectangle 7"/>
          <p:cNvSpPr txBox="1">
            <a:spLocks noGrp="1" noChangeArrowheads="1"/>
          </p:cNvSpPr>
          <p:nvPr/>
        </p:nvSpPr>
        <p:spPr bwMode="auto">
          <a:xfrm>
            <a:off x="3884613" y="8686488"/>
            <a:ext cx="2971800" cy="455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02" tIns="46151" rIns="92302" bIns="46151" anchor="b"/>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08A7EAD9-3F10-324E-9D3A-C6DCA06D7B17}" type="slidenum">
              <a:rPr lang="en-US" sz="1200"/>
              <a:pPr algn="r" eaLnBrk="1" hangingPunct="1"/>
              <a:t>1</a:t>
            </a:fld>
            <a:endParaRPr lang="en-US" sz="1200" dirty="0"/>
          </a:p>
        </p:txBody>
      </p:sp>
      <p:sp>
        <p:nvSpPr>
          <p:cNvPr id="227331"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217092" name="Rectangle 3"/>
          <p:cNvSpPr>
            <a:spLocks noGrp="1" noChangeArrowheads="1"/>
          </p:cNvSpPr>
          <p:nvPr>
            <p:ph type="body" idx="1"/>
          </p:nvPr>
        </p:nvSpPr>
        <p:spPr bwMode="auto">
          <a:xfrm>
            <a:off x="914400" y="4344025"/>
            <a:ext cx="5105400" cy="4418975"/>
          </a:xfrm>
          <a:solidFill>
            <a:srgbClr val="FFFFFF"/>
          </a:solidFill>
          <a:ln>
            <a:solidFill>
              <a:srgbClr val="000000"/>
            </a:solidFill>
            <a:miter lim="800000"/>
            <a:headEnd/>
            <a:tailEnd/>
          </a:ln>
        </p:spPr>
        <p:txBody>
          <a:bodyPr wrap="square" numCol="1" anchor="t" anchorCtr="0" compatLnSpc="1">
            <a:prstTxWarp prst="textNoShape">
              <a:avLst/>
            </a:prstTxWarp>
            <a:normAutofit/>
          </a:bodyPr>
          <a:lstStyle/>
          <a:p>
            <a:pPr eaLnBrk="1" hangingPunct="1">
              <a:defRPr/>
            </a:pPr>
            <a:r>
              <a:rPr lang="en-US" sz="1000" dirty="0" smtClean="0">
                <a:ea typeface="ＭＳ Ｐゴシック" charset="0"/>
                <a:cs typeface="ＭＳ Ｐゴシック" charset="0"/>
              </a:rPr>
              <a:t>Key Points: </a:t>
            </a:r>
          </a:p>
          <a:p>
            <a:r>
              <a:rPr lang="en-US" sz="1000" dirty="0"/>
              <a:t>This activity can be done individually or in groups, as part of training or individual study. </a:t>
            </a:r>
          </a:p>
          <a:p>
            <a:r>
              <a:rPr lang="en-US" sz="1000" dirty="0"/>
              <a:t> </a:t>
            </a:r>
          </a:p>
          <a:p>
            <a:r>
              <a:rPr lang="en-US" sz="1000" b="1" dirty="0"/>
              <a:t>Materials: </a:t>
            </a:r>
            <a:r>
              <a:rPr lang="en-US" sz="1000" dirty="0"/>
              <a:t>Existing data from family, school, and community partnering activities, events, surveys, teams, individuals; data tools such as found in the </a:t>
            </a:r>
            <a:r>
              <a:rPr lang="en-US" sz="1000" i="1" dirty="0"/>
              <a:t>MTS FSCPS Partnering Implementation Guide</a:t>
            </a:r>
            <a:r>
              <a:rPr lang="en-US" sz="1000" dirty="0"/>
              <a:t>: Key Measures; Universal – Surveys, Feedback and Planning, Tracking; Targeted and Intensive Tiers and the Special Education Process </a:t>
            </a:r>
          </a:p>
          <a:p>
            <a:r>
              <a:rPr lang="en-US" sz="1000" dirty="0"/>
              <a:t> </a:t>
            </a:r>
          </a:p>
          <a:p>
            <a:r>
              <a:rPr lang="en-US" sz="1000" b="1" dirty="0"/>
              <a:t>Outcome:</a:t>
            </a:r>
            <a:r>
              <a:rPr lang="en-US" sz="1000" dirty="0"/>
              <a:t> Participants will access data sources to use in action planning. They will analyze existing data and any collected data from families and educators, individual or group completion as to strengths and concerns and then prioritize; then create, implement, and evaluate a plan for educators, families, and community members if relevant. They will use the MTSS problem solving process of DEFINE, ANALYZE, IMPLEMENT, and EVALUATE.</a:t>
            </a:r>
          </a:p>
          <a:p>
            <a:r>
              <a:rPr lang="en-US" sz="1000" dirty="0"/>
              <a:t> </a:t>
            </a:r>
          </a:p>
          <a:p>
            <a:r>
              <a:rPr lang="en-US" sz="1000" b="1" dirty="0"/>
              <a:t>Instructions:</a:t>
            </a:r>
            <a:r>
              <a:rPr lang="en-US" sz="1000" dirty="0"/>
              <a:t> (These can be varied to fit audiences.) Please review any existing data about current individual and/or team and/or organization and/or school partnering practices (a data summary sheet can be helpful). It is suggested that participants complete two of the three Key Measures: </a:t>
            </a:r>
            <a:r>
              <a:rPr lang="en-US" sz="1000" i="1" dirty="0"/>
              <a:t>Challenges and Solutions; MTSS Personal Partnering Beliefs, Practices and Needs Assessment; Multi-Tiered Family, School, and Community Partnering (FSCP) Supports Checklist. </a:t>
            </a:r>
            <a:r>
              <a:rPr lang="en-US" sz="1000" dirty="0"/>
              <a:t>And then see if additional information or data would be helpful. It is also suggested that data be summarized and prioritized in a systematic way. Use the MTSS  problem solving process to create an action plan using the data, prioritized SMART goals, and actionable steps. Implement and evaluate. Think about the tiers and action plan appropriately</a:t>
            </a:r>
            <a:r>
              <a:rPr lang="en-US" sz="1000" dirty="0" smtClean="0"/>
              <a:t>.</a:t>
            </a:r>
          </a:p>
          <a:p>
            <a:endParaRPr lang="en-US" sz="1000" dirty="0"/>
          </a:p>
          <a:p>
            <a:r>
              <a:rPr lang="en-US" sz="1000" b="1" dirty="0"/>
              <a:t>Conclusion: </a:t>
            </a:r>
            <a:r>
              <a:rPr lang="en-US" sz="1000" dirty="0"/>
              <a:t>Individual, team or organization uses data to create, implement, and evaluate a data-based action plan for universal and/or targeted and intensive tiers.</a:t>
            </a:r>
          </a:p>
          <a:p>
            <a:endParaRPr lang="en-US" sz="1000" dirty="0"/>
          </a:p>
          <a:p>
            <a:r>
              <a:rPr lang="en-US" sz="1000" dirty="0"/>
              <a:t> </a:t>
            </a:r>
          </a:p>
          <a:p>
            <a:pPr eaLnBrk="1" hangingPunct="1">
              <a:defRPr/>
            </a:pPr>
            <a:endParaRPr lang="en-US" sz="1000" dirty="0" smtClean="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 Id="rId3" Type="http://schemas.openxmlformats.org/officeDocument/2006/relationships/image" Target="../media/image3.emf"/></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 Id="rId3" Type="http://schemas.openxmlformats.org/officeDocument/2006/relationships/image" Target="../media/image3.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png"/><Relationship Id="rId3" Type="http://schemas.openxmlformats.org/officeDocument/2006/relationships/image" Target="../media/image3.emf"/></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 Id="rId3"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emf"/></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3.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userDrawn="1"/>
        </p:nvPicPr>
        <p:blipFill rotWithShape="1">
          <a:blip r:embed="rId3">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smtClean="0"/>
              <a:t>Click to edit Master title style</a:t>
            </a:r>
            <a:endParaRPr lang="en-US" dirty="0"/>
          </a:p>
        </p:txBody>
      </p:sp>
      <p:pic>
        <p:nvPicPr>
          <p:cNvPr id="7" name="Picture 6" descr="co_cde_shield_rgb.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14879509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0" name="Picture 9" descr="co_cde_shield_rgb.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91158561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84549143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endParaRPr 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smtClean="0"/>
              <a:t>Click to edit Master title style</a:t>
            </a:r>
            <a:endParaRPr lang="en-US" dirty="0"/>
          </a:p>
        </p:txBody>
      </p:sp>
      <p:pic>
        <p:nvPicPr>
          <p:cNvPr id="6" name="Picture 5" descr="co_cde_shield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20909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Tree>
    <p:extLst>
      <p:ext uri="{BB962C8B-B14F-4D97-AF65-F5344CB8AC3E}">
        <p14:creationId xmlns:p14="http://schemas.microsoft.com/office/powerpoint/2010/main" val="127480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Tree>
    <p:extLst>
      <p:ext uri="{BB962C8B-B14F-4D97-AF65-F5344CB8AC3E}">
        <p14:creationId xmlns:p14="http://schemas.microsoft.com/office/powerpoint/2010/main" val="57544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Tree>
    <p:extLst>
      <p:ext uri="{BB962C8B-B14F-4D97-AF65-F5344CB8AC3E}">
        <p14:creationId xmlns:p14="http://schemas.microsoft.com/office/powerpoint/2010/main" val="366865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pic>
        <p:nvPicPr>
          <p:cNvPr id="5" name="Picture 4" descr="co_cde_shield_rgb.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endParaRPr lang="en-US" dirty="0" smtClean="0"/>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12" name="Picture 11" descr="co_cde_shield_rgb.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2.png"/><Relationship Id="rId16" Type="http://schemas.openxmlformats.org/officeDocument/2006/relationships/image" Target="../media/image3.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5"/>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endParaRPr lang="en-US" dirty="0" smtClean="0"/>
          </a:p>
        </p:txBody>
      </p:sp>
      <p:pic>
        <p:nvPicPr>
          <p:cNvPr id="6" name="Picture 5" descr="co_cde_shield_rgb.eps"/>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77" r:id="rId4"/>
    <p:sldLayoutId id="2147483666" r:id="rId5"/>
    <p:sldLayoutId id="2147483678" r:id="rId6"/>
    <p:sldLayoutId id="2147483679" r:id="rId7"/>
    <p:sldLayoutId id="2147483667" r:id="rId8"/>
    <p:sldLayoutId id="2147483668" r:id="rId9"/>
    <p:sldLayoutId id="2147483669" r:id="rId10"/>
    <p:sldLayoutId id="2147483670" r:id="rId11"/>
    <p:sldLayoutId id="2147483673" r:id="rId12"/>
    <p:sldLayoutId id="2147483672" r:id="rId13"/>
  </p:sldLayoutIdLst>
  <p:hf sldNum="0" hdr="0" ftr="0" dt="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3"/>
          <p:cNvSpPr>
            <a:spLocks noGrp="1" noChangeArrowheads="1"/>
          </p:cNvSpPr>
          <p:nvPr>
            <p:ph idx="1"/>
          </p:nvPr>
        </p:nvSpPr>
        <p:spPr bwMode="auto">
          <a:xfrm>
            <a:off x="380999" y="1577989"/>
            <a:ext cx="8407893" cy="454849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lgn="ctr" eaLnBrk="1" hangingPunct="1">
              <a:lnSpc>
                <a:spcPct val="90000"/>
              </a:lnSpc>
              <a:buFont typeface="Wingdings 2" charset="0"/>
              <a:buNone/>
            </a:pPr>
            <a:r>
              <a:rPr lang="en-US" sz="2800" dirty="0">
                <a:latin typeface="Century Gothic" charset="0"/>
                <a:ea typeface="ＭＳ Ｐゴシック" charset="0"/>
                <a:cs typeface="ＭＳ Ｐゴシック" charset="0"/>
              </a:rPr>
              <a:t> </a:t>
            </a:r>
            <a:r>
              <a:rPr lang="en-US" sz="2800" b="1" dirty="0">
                <a:solidFill>
                  <a:srgbClr val="369A67"/>
                </a:solidFill>
                <a:latin typeface="+mj-lt"/>
                <a:ea typeface="ＭＳ Ｐゴシック" charset="0"/>
                <a:cs typeface="ＭＳ Ｐゴシック" charset="0"/>
              </a:rPr>
              <a:t>Universal</a:t>
            </a:r>
            <a:r>
              <a:rPr lang="en-US" sz="2800" dirty="0">
                <a:solidFill>
                  <a:srgbClr val="FF0000"/>
                </a:solidFill>
                <a:latin typeface="+mj-lt"/>
                <a:ea typeface="ＭＳ Ｐゴシック" charset="0"/>
                <a:cs typeface="ＭＳ Ｐゴシック" charset="0"/>
              </a:rPr>
              <a:t> </a:t>
            </a:r>
            <a:r>
              <a:rPr lang="en-US" sz="2800" dirty="0">
                <a:latin typeface="+mj-lt"/>
                <a:ea typeface="ＭＳ Ｐゴシック" charset="0"/>
                <a:cs typeface="ＭＳ Ｐゴシック" charset="0"/>
              </a:rPr>
              <a:t>and</a:t>
            </a:r>
            <a:r>
              <a:rPr lang="en-US" sz="2800" dirty="0">
                <a:solidFill>
                  <a:srgbClr val="FF0000"/>
                </a:solidFill>
                <a:latin typeface="+mj-lt"/>
                <a:ea typeface="ＭＳ Ｐゴシック" charset="0"/>
                <a:cs typeface="ＭＳ Ｐゴシック" charset="0"/>
              </a:rPr>
              <a:t> </a:t>
            </a:r>
            <a:r>
              <a:rPr lang="en-US" sz="2800" b="1" dirty="0" smtClean="0">
                <a:solidFill>
                  <a:srgbClr val="FFB32A"/>
                </a:solidFill>
                <a:latin typeface="+mj-lt"/>
                <a:ea typeface="ＭＳ Ｐゴシック" charset="0"/>
                <a:cs typeface="ＭＳ Ｐゴシック" charset="0"/>
              </a:rPr>
              <a:t>Targeted</a:t>
            </a:r>
            <a:r>
              <a:rPr lang="en-US" sz="2800" dirty="0" smtClean="0">
                <a:latin typeface="+mj-lt"/>
                <a:ea typeface="ＭＳ Ｐゴシック" charset="0"/>
                <a:cs typeface="ＭＳ Ｐゴシック" charset="0"/>
              </a:rPr>
              <a:t>, </a:t>
            </a:r>
            <a:r>
              <a:rPr lang="en-US" sz="2800" b="1" dirty="0" smtClean="0">
                <a:solidFill>
                  <a:srgbClr val="FF0000"/>
                </a:solidFill>
                <a:latin typeface="+mj-lt"/>
                <a:ea typeface="ＭＳ Ｐゴシック" charset="0"/>
                <a:cs typeface="ＭＳ Ｐゴシック" charset="0"/>
              </a:rPr>
              <a:t>Intensive </a:t>
            </a:r>
            <a:r>
              <a:rPr lang="en-US" sz="2800" b="1" dirty="0" smtClean="0">
                <a:solidFill>
                  <a:schemeClr val="tx1"/>
                </a:solidFill>
                <a:latin typeface="+mj-lt"/>
                <a:ea typeface="ＭＳ Ｐゴシック" charset="0"/>
                <a:cs typeface="ＭＳ Ｐゴシック" charset="0"/>
              </a:rPr>
              <a:t>Tier</a:t>
            </a:r>
            <a:r>
              <a:rPr lang="en-US" sz="2800" b="1" dirty="0" smtClean="0">
                <a:solidFill>
                  <a:srgbClr val="A40831"/>
                </a:solidFill>
                <a:latin typeface="+mj-lt"/>
                <a:ea typeface="ＭＳ Ｐゴシック" charset="0"/>
                <a:cs typeface="ＭＳ Ｐゴシック" charset="0"/>
              </a:rPr>
              <a:t> </a:t>
            </a:r>
            <a:r>
              <a:rPr lang="en-US" sz="2800" b="1" dirty="0" smtClean="0">
                <a:latin typeface="+mj-lt"/>
                <a:ea typeface="ＭＳ Ｐゴシック" charset="0"/>
                <a:cs typeface="ＭＳ Ｐゴシック" charset="0"/>
              </a:rPr>
              <a:t>Templates</a:t>
            </a:r>
          </a:p>
          <a:p>
            <a:pPr marL="609600" indent="-609600" eaLnBrk="1" hangingPunct="1">
              <a:lnSpc>
                <a:spcPct val="90000"/>
              </a:lnSpc>
              <a:buFont typeface="Wingdings 2" charset="0"/>
              <a:buNone/>
            </a:pPr>
            <a:r>
              <a:rPr lang="en-US" dirty="0" smtClean="0">
                <a:latin typeface="+mj-lt"/>
                <a:ea typeface="ＭＳ Ｐゴシック" charset="0"/>
                <a:cs typeface="ＭＳ Ｐゴシック" charset="0"/>
              </a:rPr>
              <a:t>DEFINE AND ANALYZE</a:t>
            </a:r>
          </a:p>
          <a:p>
            <a:pPr marL="891540" lvl="2" indent="-342900">
              <a:lnSpc>
                <a:spcPct val="90000"/>
              </a:lnSpc>
            </a:pPr>
            <a:r>
              <a:rPr lang="en-US" dirty="0" smtClean="0">
                <a:latin typeface="+mj-lt"/>
                <a:ea typeface="ＭＳ Ｐゴシック" charset="0"/>
                <a:cs typeface="ＭＳ Ｐゴシック" charset="0"/>
              </a:rPr>
              <a:t>Family, Educator, and Community Data: Strengths, Concerns, Priorities</a:t>
            </a:r>
          </a:p>
          <a:p>
            <a:pPr marL="1337310" lvl="4" indent="-285750">
              <a:lnSpc>
                <a:spcPct val="90000"/>
              </a:lnSpc>
            </a:pPr>
            <a:r>
              <a:rPr lang="en-US" sz="1600" dirty="0" smtClean="0">
                <a:latin typeface="+mj-lt"/>
                <a:ea typeface="ＭＳ Ｐゴシック" charset="0"/>
                <a:cs typeface="ＭＳ Ｐゴシック" charset="0"/>
              </a:rPr>
              <a:t>Existing Data</a:t>
            </a:r>
            <a:endParaRPr lang="en-US" dirty="0">
              <a:latin typeface="+mj-lt"/>
              <a:ea typeface="ＭＳ Ｐゴシック" charset="0"/>
              <a:cs typeface="ＭＳ Ｐゴシック" charset="0"/>
            </a:endParaRPr>
          </a:p>
          <a:p>
            <a:pPr marL="1337310" lvl="4" indent="-285750">
              <a:lnSpc>
                <a:spcPct val="90000"/>
              </a:lnSpc>
            </a:pPr>
            <a:r>
              <a:rPr lang="en-US" dirty="0" smtClean="0">
                <a:latin typeface="+mj-lt"/>
                <a:ea typeface="ＭＳ Ｐゴシック" charset="0"/>
                <a:cs typeface="ＭＳ Ｐゴシック" charset="0"/>
              </a:rPr>
              <a:t>Key Measures </a:t>
            </a:r>
          </a:p>
          <a:p>
            <a:pPr marL="1337310" lvl="4" indent="-285750">
              <a:lnSpc>
                <a:spcPct val="90000"/>
              </a:lnSpc>
            </a:pPr>
            <a:r>
              <a:rPr lang="en-US" dirty="0" smtClean="0">
                <a:latin typeface="+mj-lt"/>
                <a:ea typeface="ＭＳ Ｐゴシック" charset="0"/>
                <a:cs typeface="ＭＳ Ｐゴシック" charset="0"/>
              </a:rPr>
              <a:t>Additional Instruments</a:t>
            </a:r>
          </a:p>
          <a:p>
            <a:pPr marL="0" indent="0" eaLnBrk="1" hangingPunct="1">
              <a:lnSpc>
                <a:spcPct val="90000"/>
              </a:lnSpc>
              <a:buNone/>
            </a:pPr>
            <a:r>
              <a:rPr lang="en-US" sz="2400" dirty="0" smtClean="0">
                <a:latin typeface="+mj-lt"/>
                <a:ea typeface="ＭＳ Ｐゴシック" charset="0"/>
                <a:cs typeface="ＭＳ Ｐゴシック" charset="0"/>
              </a:rPr>
              <a:t>IMPLEMENT</a:t>
            </a:r>
          </a:p>
          <a:p>
            <a:pPr marL="891540" lvl="2" indent="-342900">
              <a:lnSpc>
                <a:spcPct val="90000"/>
              </a:lnSpc>
            </a:pPr>
            <a:r>
              <a:rPr lang="en-US" sz="2000" dirty="0" smtClean="0">
                <a:latin typeface="+mj-lt"/>
                <a:ea typeface="ＭＳ Ｐゴシック" charset="0"/>
                <a:cs typeface="ＭＳ Ｐゴシック" charset="0"/>
              </a:rPr>
              <a:t>SMART Goal(s)</a:t>
            </a:r>
          </a:p>
          <a:p>
            <a:pPr marL="891540" lvl="2" indent="-342900">
              <a:lnSpc>
                <a:spcPct val="90000"/>
              </a:lnSpc>
            </a:pPr>
            <a:r>
              <a:rPr lang="en-US" sz="2000" dirty="0" smtClean="0">
                <a:latin typeface="+mj-lt"/>
                <a:ea typeface="ＭＳ Ｐゴシック" charset="0"/>
                <a:cs typeface="ＭＳ Ｐゴシック" charset="0"/>
              </a:rPr>
              <a:t>National Standards for Family-School Partnerships</a:t>
            </a:r>
          </a:p>
          <a:p>
            <a:pPr marL="891540" lvl="2" indent="-342900">
              <a:lnSpc>
                <a:spcPct val="90000"/>
              </a:lnSpc>
            </a:pPr>
            <a:r>
              <a:rPr lang="en-US" dirty="0" smtClean="0">
                <a:latin typeface="+mj-lt"/>
                <a:ea typeface="ＭＳ Ｐゴシック" charset="0"/>
                <a:cs typeface="ＭＳ Ｐゴシック" charset="0"/>
              </a:rPr>
              <a:t>Families, Educators, Community Collaborators</a:t>
            </a:r>
            <a:endParaRPr lang="en-US" dirty="0">
              <a:latin typeface="+mj-lt"/>
              <a:ea typeface="ＭＳ Ｐゴシック" charset="0"/>
              <a:cs typeface="ＭＳ Ｐゴシック" charset="0"/>
            </a:endParaRPr>
          </a:p>
          <a:p>
            <a:pPr marL="834390" lvl="2" indent="-285750">
              <a:lnSpc>
                <a:spcPct val="90000"/>
              </a:lnSpc>
            </a:pPr>
            <a:r>
              <a:rPr lang="en-US" dirty="0" smtClean="0">
                <a:latin typeface="+mj-lt"/>
                <a:ea typeface="ＭＳ Ｐゴシック" charset="0"/>
                <a:cs typeface="ＭＳ Ｐゴシック" charset="0"/>
              </a:rPr>
              <a:t>Action Steps: Responsibilities,  Resources, Timelines, Measures</a:t>
            </a:r>
            <a:endParaRPr lang="en-US" dirty="0">
              <a:latin typeface="+mj-lt"/>
              <a:ea typeface="ＭＳ Ｐゴシック" charset="0"/>
              <a:cs typeface="ＭＳ Ｐゴシック" charset="0"/>
            </a:endParaRPr>
          </a:p>
          <a:p>
            <a:pPr marL="0" indent="0" eaLnBrk="1" hangingPunct="1">
              <a:lnSpc>
                <a:spcPct val="90000"/>
              </a:lnSpc>
              <a:buNone/>
            </a:pPr>
            <a:r>
              <a:rPr lang="en-US" dirty="0" smtClean="0">
                <a:latin typeface="+mj-lt"/>
                <a:ea typeface="ＭＳ Ｐゴシック" charset="0"/>
                <a:cs typeface="ＭＳ Ｐゴシック" charset="0"/>
              </a:rPr>
              <a:t>EVALUATE</a:t>
            </a:r>
          </a:p>
          <a:p>
            <a:pPr marL="891540" lvl="2" indent="-342900">
              <a:lnSpc>
                <a:spcPct val="90000"/>
              </a:lnSpc>
            </a:pPr>
            <a:r>
              <a:rPr lang="en-US" dirty="0" smtClean="0">
                <a:latin typeface="+mj-lt"/>
                <a:ea typeface="ＭＳ Ｐゴシック" charset="0"/>
                <a:cs typeface="ＭＳ Ｐゴシック" charset="0"/>
              </a:rPr>
              <a:t>Goal and Action Steps Data Points?</a:t>
            </a:r>
            <a:endParaRPr lang="en-US" dirty="0">
              <a:latin typeface="Century Gothic" charset="0"/>
              <a:ea typeface="ＭＳ Ｐゴシック" charset="0"/>
              <a:cs typeface="ＭＳ Ｐゴシック" charset="0"/>
            </a:endParaRPr>
          </a:p>
          <a:p>
            <a:pPr marL="891540" lvl="2" indent="-342900">
              <a:lnSpc>
                <a:spcPct val="90000"/>
              </a:lnSpc>
            </a:pPr>
            <a:r>
              <a:rPr lang="en-US" dirty="0" smtClean="0">
                <a:latin typeface="Calibri"/>
                <a:ea typeface="ＭＳ Ｐゴシック" charset="0"/>
                <a:cs typeface="Calibri"/>
              </a:rPr>
              <a:t>Goal Reached?</a:t>
            </a:r>
          </a:p>
          <a:p>
            <a:pPr marL="891540" lvl="2" indent="-342900">
              <a:lnSpc>
                <a:spcPct val="90000"/>
              </a:lnSpc>
            </a:pPr>
            <a:r>
              <a:rPr lang="en-US" sz="2000" dirty="0" smtClean="0">
                <a:latin typeface="Calibri"/>
                <a:ea typeface="ＭＳ Ｐゴシック" charset="0"/>
                <a:cs typeface="Calibri"/>
              </a:rPr>
              <a:t>Implemented as Planned? Data Shared? Next Steps?</a:t>
            </a:r>
            <a:endParaRPr lang="en-US" sz="2000" dirty="0">
              <a:latin typeface="Calibri"/>
              <a:ea typeface="ＭＳ Ｐゴシック" charset="0"/>
              <a:cs typeface="Calibri"/>
            </a:endParaRPr>
          </a:p>
        </p:txBody>
      </p:sp>
      <p:sp>
        <p:nvSpPr>
          <p:cNvPr id="226305" name="Rectangle 2"/>
          <p:cNvSpPr>
            <a:spLocks noGrp="1" noChangeArrowheads="1"/>
          </p:cNvSpPr>
          <p:nvPr>
            <p:ph type="title"/>
          </p:nvPr>
        </p:nvSpPr>
        <p:spPr bwMode="auto">
          <a:xfrm>
            <a:off x="381000" y="269413"/>
            <a:ext cx="8381260" cy="114082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800" dirty="0" smtClean="0">
                <a:latin typeface="Museo 500"/>
                <a:ea typeface="ＭＳ Ｐゴシック" charset="0"/>
                <a:cs typeface="Museo 500"/>
              </a:rPr>
              <a:t>Step Two: Activity #2</a:t>
            </a:r>
            <a:br>
              <a:rPr lang="en-US" sz="1800" dirty="0" smtClean="0">
                <a:latin typeface="Museo 500"/>
                <a:ea typeface="ＭＳ Ｐゴシック" charset="0"/>
                <a:cs typeface="Museo 500"/>
              </a:rPr>
            </a:br>
            <a:r>
              <a:rPr lang="en-US" dirty="0" smtClean="0">
                <a:latin typeface="Museo 500"/>
                <a:ea typeface="ＭＳ Ｐゴシック" charset="0"/>
                <a:cs typeface="Museo 500"/>
              </a:rPr>
              <a:t>CREATE DATA-BASED</a:t>
            </a:r>
            <a:r>
              <a:rPr lang="en-US" dirty="0">
                <a:latin typeface="Museo 500"/>
                <a:ea typeface="ＭＳ Ｐゴシック" charset="0"/>
                <a:cs typeface="Museo 500"/>
              </a:rPr>
              <a:t>,</a:t>
            </a:r>
            <a:r>
              <a:rPr lang="en-US" dirty="0" smtClean="0">
                <a:latin typeface="Museo 500"/>
                <a:ea typeface="ＭＳ Ｐゴシック" charset="0"/>
                <a:cs typeface="Museo 500"/>
              </a:rPr>
              <a:t> TIERED ACTION PLANS</a:t>
            </a:r>
            <a:endParaRPr lang="en-US" dirty="0">
              <a:latin typeface="Museo 500"/>
              <a:ea typeface="ＭＳ Ｐゴシック" charset="0"/>
              <a:cs typeface="Museo 500"/>
            </a:endParaRPr>
          </a:p>
        </p:txBody>
      </p:sp>
    </p:spTree>
    <p:extLst>
      <p:ext uri="{BB962C8B-B14F-4D97-AF65-F5344CB8AC3E}">
        <p14:creationId xmlns:p14="http://schemas.microsoft.com/office/powerpoint/2010/main" val="20582480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THEME">
  <a:themeElements>
    <a:clrScheme name="BCo CDE MS Color Palette FINAL">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101E8E"/>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CDE THEME.thmx</Template>
  <TotalTime>12059</TotalTime>
  <Words>109</Words>
  <Application>Microsoft Macintosh PowerPoint</Application>
  <PresentationFormat>On-screen Show (4:3)</PresentationFormat>
  <Paragraphs>30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CDE THEME</vt:lpstr>
      <vt:lpstr>Step Two: Activity #2 CREATE DATA-BASED, TIERED ACTION PLANS</vt:lpstr>
    </vt:vector>
  </TitlesOfParts>
  <Company>Colorado State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Hunter</dc:creator>
  <cp:lastModifiedBy>Cathy Lines</cp:lastModifiedBy>
  <cp:revision>351</cp:revision>
  <cp:lastPrinted>2015-05-13T12:54:11Z</cp:lastPrinted>
  <dcterms:created xsi:type="dcterms:W3CDTF">2012-07-16T02:29:43Z</dcterms:created>
  <dcterms:modified xsi:type="dcterms:W3CDTF">2016-07-03T14:59:28Z</dcterms:modified>
</cp:coreProperties>
</file>