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9.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9"/>
  </p:notesMasterIdLst>
  <p:sldIdLst>
    <p:sldId id="302" r:id="rId2"/>
    <p:sldId id="332" r:id="rId3"/>
    <p:sldId id="264" r:id="rId4"/>
    <p:sldId id="331" r:id="rId5"/>
    <p:sldId id="330" r:id="rId6"/>
    <p:sldId id="294" r:id="rId7"/>
    <p:sldId id="292" r:id="rId8"/>
    <p:sldId id="306" r:id="rId9"/>
    <p:sldId id="333" r:id="rId10"/>
    <p:sldId id="303" r:id="rId11"/>
    <p:sldId id="295" r:id="rId12"/>
    <p:sldId id="304" r:id="rId13"/>
    <p:sldId id="338" r:id="rId14"/>
    <p:sldId id="339" r:id="rId15"/>
    <p:sldId id="296" r:id="rId16"/>
    <p:sldId id="335" r:id="rId17"/>
    <p:sldId id="301" r:id="rId18"/>
    <p:sldId id="336" r:id="rId19"/>
    <p:sldId id="298" r:id="rId20"/>
    <p:sldId id="340" r:id="rId21"/>
    <p:sldId id="341" r:id="rId22"/>
    <p:sldId id="342" r:id="rId23"/>
    <p:sldId id="343" r:id="rId24"/>
    <p:sldId id="344" r:id="rId25"/>
    <p:sldId id="346" r:id="rId26"/>
    <p:sldId id="299" r:id="rId27"/>
    <p:sldId id="27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862BD4-9E43-1382-382D-0BF9733EC1FE}" name="Ohleyer, Alyssa" initials="AO" userId="S::Ohleyer_A@cde.state.co.us::9f515119-a6af-44c8-9bec-87839faa4e8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hleyer, Alyssa" initials="OA"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A78B"/>
    <a:srgbClr val="EF7521"/>
    <a:srgbClr val="FF3399"/>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85201" autoAdjust="0"/>
  </p:normalViewPr>
  <p:slideViewPr>
    <p:cSldViewPr snapToGrid="0">
      <p:cViewPr varScale="1">
        <p:scale>
          <a:sx n="104" d="100"/>
          <a:sy n="104" d="100"/>
        </p:scale>
        <p:origin x="756"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8/5/2024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dirty="0"/>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CDE office of special education conducts the parent survey every school year. This webinar will summarize how the SY2024-25 survey will take place. </a:t>
            </a:r>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dirty="0"/>
          </a:p>
        </p:txBody>
      </p:sp>
    </p:spTree>
    <p:extLst>
      <p:ext uri="{BB962C8B-B14F-4D97-AF65-F5344CB8AC3E}">
        <p14:creationId xmlns:p14="http://schemas.microsoft.com/office/powerpoint/2010/main" val="3291754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Your student list comes from December Count 2023 data and contains the </a:t>
            </a:r>
            <a:r>
              <a:rPr lang="en-US" sz="3600" dirty="0"/>
              <a:t>number of required names for parent surveys.</a:t>
            </a:r>
            <a:r>
              <a:rPr lang="en-US" sz="1800" dirty="0">
                <a:effectLst/>
                <a:latin typeface="Calibri" panose="020F0502020204030204" pitchFamily="34" charset="0"/>
                <a:ea typeface="Calibri" panose="020F0502020204030204" pitchFamily="34" charset="0"/>
                <a:cs typeface="Times New Roman" panose="02020603050405020304" pitchFamily="18" charset="0"/>
              </a:rPr>
              <a:t> Please go through the list find who are still enrolled within your AU with active IEPs.</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In SY2024-25, the CDE asks that small AUs survey the exact number of parents. Mid-sized AUs will survey 50 parents from the list. Large AUs will survey 100 parents from the list. Lastly, AUs with more than 5,000+ will survey 200 parents from the list.</a:t>
            </a:r>
          </a:p>
          <a:p>
            <a:pPr marL="0" marR="0" lvl="0" indent="0">
              <a:lnSpc>
                <a:spcPct val="107000"/>
              </a:lnSpc>
              <a:spcBef>
                <a:spcPts val="0"/>
              </a:spcBef>
              <a:spcAft>
                <a:spcPts val="0"/>
              </a:spcAft>
              <a:buFont typeface="Courier New" panose="02070309020205020404" pitchFamily="49" charse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Each student is assigned a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unique access code (see the teal highlight). </a:t>
            </a:r>
            <a:r>
              <a:rPr lang="en-US" sz="1800" dirty="0">
                <a:effectLst/>
                <a:latin typeface="Calibri" panose="020F0502020204030204" pitchFamily="34" charset="0"/>
                <a:ea typeface="Calibri" panose="020F0502020204030204" pitchFamily="34" charset="0"/>
                <a:cs typeface="Times New Roman" panose="02020603050405020304" pitchFamily="18" charset="0"/>
              </a:rPr>
              <a:t> This code is tied directly to the student’s name.  </a:t>
            </a:r>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3045796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individualized survey links should be provided to parents and used in any communication to parents.  These URL links will take the parents directly to the login page for the survey and pre-fill the survey key.</a:t>
            </a:r>
          </a:p>
        </p:txBody>
      </p:sp>
      <p:sp>
        <p:nvSpPr>
          <p:cNvPr id="4" name="Slide Number Placeholder 3"/>
          <p:cNvSpPr>
            <a:spLocks noGrp="1"/>
          </p:cNvSpPr>
          <p:nvPr>
            <p:ph type="sldNum" sz="quarter" idx="5"/>
          </p:nvPr>
        </p:nvSpPr>
        <p:spPr/>
        <p:txBody>
          <a:bodyPr/>
          <a:lstStyle/>
          <a:p>
            <a:fld id="{D8C3E97E-4890-4915-A7C2-F3D207C521C5}" type="slidenum">
              <a:rPr lang="en-US" smtClean="0"/>
              <a:t>12</a:t>
            </a:fld>
            <a:endParaRPr lang="en-US"/>
          </a:p>
        </p:txBody>
      </p:sp>
    </p:spTree>
    <p:extLst>
      <p:ext uri="{BB962C8B-B14F-4D97-AF65-F5344CB8AC3E}">
        <p14:creationId xmlns:p14="http://schemas.microsoft.com/office/powerpoint/2010/main" val="2605806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this year, we have added a feature to request alternate students for a student that is no longer in your AU’s jurisdiction or is no longer receiving special education services. While looking at your student list in DMS you can find the student you need to replace and click the green Alternate button on the right-hand side. </a:t>
            </a:r>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956171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00000"/>
              </a:lnSpc>
              <a:spcBef>
                <a:spcPts val="0"/>
              </a:spcBef>
              <a:spcAft>
                <a:spcPts val="600"/>
              </a:spcAft>
            </a:pPr>
            <a:r>
              <a:rPr lang="en-US" sz="1200" b="0" i="0" u="none" strike="noStrike" dirty="0">
                <a:effectLst/>
                <a:latin typeface="Aptos Display" panose="020B0004020202020204" pitchFamily="34" charset="0"/>
              </a:rPr>
              <a:t>A </a:t>
            </a:r>
            <a:r>
              <a:rPr lang="en-US" sz="1200" b="1" i="0" u="none" strike="noStrike" dirty="0">
                <a:effectLst/>
                <a:latin typeface="Aptos Display" panose="020B0004020202020204" pitchFamily="34" charset="0"/>
              </a:rPr>
              <a:t>Select Reason for Alternate</a:t>
            </a:r>
            <a:r>
              <a:rPr lang="en-US" sz="1200" b="0" i="0" u="none" strike="noStrike" dirty="0">
                <a:effectLst/>
                <a:latin typeface="Aptos Display" panose="020B0004020202020204" pitchFamily="34" charset="0"/>
              </a:rPr>
              <a:t> pop-up window will appear. Click in the Reason field to select the reason then the blue button to submit </a:t>
            </a:r>
          </a:p>
          <a:p>
            <a:pPr rtl="0">
              <a:lnSpc>
                <a:spcPct val="100000"/>
              </a:lnSpc>
              <a:spcBef>
                <a:spcPts val="0"/>
              </a:spcBef>
              <a:spcAft>
                <a:spcPts val="600"/>
              </a:spcAft>
            </a:pPr>
            <a:r>
              <a:rPr lang="en-US" sz="1200" b="0" i="0" u="none" strike="noStrike" dirty="0">
                <a:effectLst/>
                <a:latin typeface="Aptos Display" panose="020B0004020202020204" pitchFamily="34" charset="0"/>
              </a:rPr>
              <a:t>The student will be replaced with a random student who has the same race/ethnicity from the sample pool. If no more students are available </a:t>
            </a:r>
            <a:r>
              <a:rPr lang="en-US" sz="1200" dirty="0">
                <a:latin typeface="Aptos Display" panose="020B0004020202020204" pitchFamily="34" charset="0"/>
              </a:rPr>
              <a:t>with the same race/ethnicity for your AU, then a random student is sampled from the entire pool</a:t>
            </a:r>
            <a:endParaRPr lang="en-US" sz="1200" dirty="0">
              <a:effectLst/>
              <a:latin typeface="Aptos Display" panose="020B0004020202020204" pitchFamily="34" charset="0"/>
            </a:endParaRPr>
          </a:p>
          <a:p>
            <a:pPr rtl="0">
              <a:lnSpc>
                <a:spcPct val="100000"/>
              </a:lnSpc>
              <a:spcBef>
                <a:spcPts val="0"/>
              </a:spcBef>
              <a:spcAft>
                <a:spcPts val="600"/>
              </a:spcAft>
            </a:pPr>
            <a:r>
              <a:rPr lang="en-US" sz="1200" b="0" i="0" u="none" strike="noStrike" dirty="0">
                <a:effectLst/>
                <a:latin typeface="Aptos Display" panose="020B0004020202020204" pitchFamily="34" charset="0"/>
              </a:rPr>
              <a:t>If an AU has used all the alternates available for their assigned sample, please contact Josh Fails. </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14</a:t>
            </a:fld>
            <a:endParaRPr lang="en-US"/>
          </a:p>
        </p:txBody>
      </p:sp>
    </p:spTree>
    <p:extLst>
      <p:ext uri="{BB962C8B-B14F-4D97-AF65-F5344CB8AC3E}">
        <p14:creationId xmlns:p14="http://schemas.microsoft.com/office/powerpoint/2010/main" val="2482450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a:effectLst/>
                <a:latin typeface="Calibri" panose="020F0502020204030204" pitchFamily="34" charset="0"/>
                <a:ea typeface="Calibri" panose="020F0502020204030204" pitchFamily="34" charset="0"/>
                <a:cs typeface="Times New Roman" panose="02020603050405020304" pitchFamily="18" charset="0"/>
              </a:rPr>
              <a:t>Here is a sample for you to use in writing your parent communication. Notice that it has the Student’s name, the unique survey link which includes the Access Code.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a:effectLst/>
                <a:latin typeface="Calibri" panose="020F0502020204030204" pitchFamily="34" charset="0"/>
                <a:cs typeface="Times New Roman" panose="02020603050405020304" pitchFamily="18" charset="0"/>
              </a:rPr>
              <a:t>AUs are welcome to write their own communication, but please make sure to include the student-specific unique survey link.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15</a:t>
            </a:fld>
            <a:endParaRPr lang="en-US"/>
          </a:p>
        </p:txBody>
      </p:sp>
    </p:spTree>
    <p:extLst>
      <p:ext uri="{BB962C8B-B14F-4D97-AF65-F5344CB8AC3E}">
        <p14:creationId xmlns:p14="http://schemas.microsoft.com/office/powerpoint/2010/main" val="841998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effectLst/>
                <a:latin typeface="Calibri" panose="020F0502020204030204" pitchFamily="34" charset="0"/>
                <a:ea typeface="Calibri" panose="020F0502020204030204" pitchFamily="34" charset="0"/>
                <a:cs typeface="Times New Roman" panose="02020603050405020304" pitchFamily="18" charset="0"/>
              </a:rPr>
              <a:t>Here is a sample for you to use in writing your parent communication continued.</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16</a:t>
            </a:fld>
            <a:endParaRPr lang="en-US"/>
          </a:p>
        </p:txBody>
      </p:sp>
    </p:spTree>
    <p:extLst>
      <p:ext uri="{BB962C8B-B14F-4D97-AF65-F5344CB8AC3E}">
        <p14:creationId xmlns:p14="http://schemas.microsoft.com/office/powerpoint/2010/main" val="95651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Here is the Spanish version. The language can be selected at the survey level (which we will see in a bit). Again, please include the </a:t>
            </a:r>
            <a:r>
              <a:rPr lang="en-US" sz="1800">
                <a:effectLst/>
                <a:latin typeface="Calibri" panose="020F0502020204030204" pitchFamily="34" charset="0"/>
                <a:cs typeface="Times New Roman" panose="02020603050405020304" pitchFamily="18" charset="0"/>
              </a:rPr>
              <a:t>student-specific unique access link.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17</a:t>
            </a:fld>
            <a:endParaRPr lang="en-US"/>
          </a:p>
        </p:txBody>
      </p:sp>
    </p:spTree>
    <p:extLst>
      <p:ext uri="{BB962C8B-B14F-4D97-AF65-F5344CB8AC3E}">
        <p14:creationId xmlns:p14="http://schemas.microsoft.com/office/powerpoint/2010/main" val="2978922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the Spanish version continued.</a:t>
            </a:r>
          </a:p>
        </p:txBody>
      </p:sp>
      <p:sp>
        <p:nvSpPr>
          <p:cNvPr id="4" name="Slide Number Placeholder 3"/>
          <p:cNvSpPr>
            <a:spLocks noGrp="1"/>
          </p:cNvSpPr>
          <p:nvPr>
            <p:ph type="sldNum" sz="quarter" idx="5"/>
          </p:nvPr>
        </p:nvSpPr>
        <p:spPr/>
        <p:txBody>
          <a:bodyPr/>
          <a:lstStyle/>
          <a:p>
            <a:fld id="{D8C3E97E-4890-4915-A7C2-F3D207C521C5}" type="slidenum">
              <a:rPr lang="en-US" smtClean="0"/>
              <a:t>18</a:t>
            </a:fld>
            <a:endParaRPr lang="en-US"/>
          </a:p>
        </p:txBody>
      </p:sp>
    </p:spTree>
    <p:extLst>
      <p:ext uri="{BB962C8B-B14F-4D97-AF65-F5344CB8AC3E}">
        <p14:creationId xmlns:p14="http://schemas.microsoft.com/office/powerpoint/2010/main" val="3765249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AUs can choose any method to distribute the online survey link to the parents.</a:t>
            </a:r>
          </a:p>
          <a:p>
            <a:endParaRPr lang="en-US" sz="1600" dirty="0"/>
          </a:p>
          <a:p>
            <a:r>
              <a:rPr lang="en-US" sz="1600" dirty="0"/>
              <a:t>AUs can email the parents. If you are unfamiliar with mail merge, the short video I linked here might be helpful.</a:t>
            </a:r>
          </a:p>
          <a:p>
            <a:r>
              <a:rPr lang="en-US" sz="1600" dirty="0"/>
              <a:t>AUs can text message the parents.</a:t>
            </a:r>
          </a:p>
          <a:p>
            <a:r>
              <a:rPr lang="en-US" sz="1600" dirty="0"/>
              <a:t>If AUs are conducting in-person IEP meetings this school year, you can give the survey on a tablet or laptop afterwards.</a:t>
            </a:r>
          </a:p>
          <a:p>
            <a:r>
              <a:rPr lang="en-US" sz="1600" dirty="0"/>
              <a:t>Or AUs can send the URL link via chat after a virtual IEP meeting.</a:t>
            </a:r>
          </a:p>
          <a:p>
            <a:r>
              <a:rPr lang="en-US" sz="1600" dirty="0"/>
              <a:t>If a paper survey is preferred, you can download a PDF version from the link on the slide. </a:t>
            </a:r>
          </a:p>
          <a:p>
            <a:r>
              <a:rPr lang="en-US" sz="1600" dirty="0"/>
              <a:t>The AU will need to add the student's name and URL link to each printed survey.</a:t>
            </a:r>
          </a:p>
          <a:p>
            <a:r>
              <a:rPr lang="en-US" sz="1600" dirty="0"/>
              <a:t>When parents return a printed paper survey, please scan and upload the completed survey to the DMS Documents (tag the document SPP&gt;Indicator 8) and email Sarah Tarus to let her know that the completed surveys were uploaded.</a:t>
            </a:r>
          </a:p>
          <a:p>
            <a:pPr algn="l"/>
            <a:endParaRPr lang="en-US" sz="1600" dirty="0"/>
          </a:p>
          <a:p>
            <a:pPr algn="l"/>
            <a:r>
              <a:rPr lang="en-US" sz="1600" b="0" dirty="0"/>
              <a:t>Regardless of the distribution method, please give the student-specific ACCESS LINK to the parent.</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19</a:t>
            </a:fld>
            <a:endParaRPr lang="en-US"/>
          </a:p>
        </p:txBody>
      </p:sp>
    </p:spTree>
    <p:extLst>
      <p:ext uri="{BB962C8B-B14F-4D97-AF65-F5344CB8AC3E}">
        <p14:creationId xmlns:p14="http://schemas.microsoft.com/office/powerpoint/2010/main" val="2060453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what the parent will see when they use their unique link. Their Survey Key will automatically populate in the Survey Key field.  </a:t>
            </a:r>
          </a:p>
          <a:p>
            <a:r>
              <a:rPr lang="en-US" dirty="0"/>
              <a:t>Parents can select English or Spanish on this page.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20</a:t>
            </a:fld>
            <a:endParaRPr lang="en-US"/>
          </a:p>
        </p:txBody>
      </p:sp>
    </p:spTree>
    <p:extLst>
      <p:ext uri="{BB962C8B-B14F-4D97-AF65-F5344CB8AC3E}">
        <p14:creationId xmlns:p14="http://schemas.microsoft.com/office/powerpoint/2010/main" val="3808860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We conduct parent surveys every school year to </a:t>
            </a:r>
            <a:r>
              <a:rPr lang="en-US" sz="1800">
                <a:solidFill>
                  <a:schemeClr val="tx1">
                    <a:lumMod val="85000"/>
                    <a:lumOff val="15000"/>
                  </a:schemeClr>
                </a:solidFill>
              </a:rPr>
              <a:t>learn how parents perceive their involvement in their child’s special education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lumMod val="85000"/>
                    <a:lumOff val="15000"/>
                  </a:schemeClr>
                </a:solidFill>
              </a:rPr>
              <a:t>The results can be used by Administrative Units and the Colorado Department of Education to identify areas of strength and areas of opportunities to improve outcomes of students with disabilities. </a:t>
            </a:r>
          </a:p>
          <a:p>
            <a:pPr algn="l"/>
            <a:r>
              <a:rPr lang="en-US" sz="1800" b="0" i="0" u="none" strike="noStrike" baseline="0">
                <a:latin typeface="Trebuchet MS" panose="020B0603020202020204" pitchFamily="34" charset="0"/>
              </a:rPr>
              <a:t>The aggregated state-wide results are reported publicly and to the U.S. Department of Education as the state performance plan indicator 8.</a:t>
            </a:r>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a:t>
            </a:fld>
            <a:endParaRPr lang="en-US"/>
          </a:p>
        </p:txBody>
      </p:sp>
    </p:spTree>
    <p:extLst>
      <p:ext uri="{BB962C8B-B14F-4D97-AF65-F5344CB8AC3E}">
        <p14:creationId xmlns:p14="http://schemas.microsoft.com/office/powerpoint/2010/main" val="2329705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Parents are greeted with an overview and instructions.  The language preference can be changed here as well.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21</a:t>
            </a:fld>
            <a:endParaRPr lang="en-US"/>
          </a:p>
        </p:txBody>
      </p:sp>
    </p:spTree>
    <p:extLst>
      <p:ext uri="{BB962C8B-B14F-4D97-AF65-F5344CB8AC3E}">
        <p14:creationId xmlns:p14="http://schemas.microsoft.com/office/powerpoint/2010/main" val="3968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format in the DMS is easy to navigate and is accessible to screen readers.  All questions are accessed by scrolling down the page.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22</a:t>
            </a:fld>
            <a:endParaRPr lang="en-US"/>
          </a:p>
        </p:txBody>
      </p:sp>
    </p:spTree>
    <p:extLst>
      <p:ext uri="{BB962C8B-B14F-4D97-AF65-F5344CB8AC3E}">
        <p14:creationId xmlns:p14="http://schemas.microsoft.com/office/powerpoint/2010/main" val="2300532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a field for comments at the end of the survey.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23</a:t>
            </a:fld>
            <a:endParaRPr lang="en-US"/>
          </a:p>
        </p:txBody>
      </p:sp>
    </p:spTree>
    <p:extLst>
      <p:ext uri="{BB962C8B-B14F-4D97-AF65-F5344CB8AC3E}">
        <p14:creationId xmlns:p14="http://schemas.microsoft.com/office/powerpoint/2010/main" val="3311074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 must answer at least 12 questions in order for the survey to be submitted and included in the Indicator 8 calculation.  The survey platform will prompt parents to answer at least 12 questions before they can submit the survey.  If they don’t answer 12 questions and stop the process, the survey will not be submitted however, their answers will still be saved. The survey will appear as “In Progress” in the Indicator 8 Dashboard until the date that the survey closes.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24</a:t>
            </a:fld>
            <a:endParaRPr lang="en-US"/>
          </a:p>
        </p:txBody>
      </p:sp>
    </p:spTree>
    <p:extLst>
      <p:ext uri="{BB962C8B-B14F-4D97-AF65-F5344CB8AC3E}">
        <p14:creationId xmlns:p14="http://schemas.microsoft.com/office/powerpoint/2010/main" val="1890184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25</a:t>
            </a:fld>
            <a:endParaRPr lang="en-US"/>
          </a:p>
        </p:txBody>
      </p:sp>
    </p:spTree>
    <p:extLst>
      <p:ext uri="{BB962C8B-B14F-4D97-AF65-F5344CB8AC3E}">
        <p14:creationId xmlns:p14="http://schemas.microsoft.com/office/powerpoint/2010/main" val="3393832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survey period is from August 31, 2024 through June 30</a:t>
            </a:r>
            <a:r>
              <a:rPr lang="en-US" baseline="30000" dirty="0"/>
              <a:t>th</a:t>
            </a:r>
            <a:r>
              <a:rPr lang="en-US" dirty="0"/>
              <a:t>,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AUs can send the surveys to the parents anytime during this period.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students whose parents will participate in the survey have been randomly selected by the CDE.</a:t>
            </a:r>
          </a:p>
          <a:p>
            <a:r>
              <a:rPr lang="en-US" dirty="0"/>
              <a:t>AUs will review their student list to see if any students need alternates because the original student is not in their AU’s jurisdiction or no longer receiving special education services</a:t>
            </a:r>
          </a:p>
          <a:p>
            <a:r>
              <a:rPr lang="en-US" dirty="0"/>
              <a:t>Please send the student-specific access Link. </a:t>
            </a:r>
          </a:p>
          <a:p>
            <a:r>
              <a:rPr lang="en-US" dirty="0"/>
              <a:t>AUs can distribute the survey using any method they find effective. If you need a refresher on how to mail merge, please see the linked short video.</a:t>
            </a:r>
          </a:p>
          <a:p>
            <a:r>
              <a:rPr lang="en-US"/>
              <a:t>We recommend that AUs monitor the progress as responses come in on the DMS AU Tasks&gt;Indicator 8 Dashboard. </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26</a:t>
            </a:fld>
            <a:endParaRPr lang="en-US" dirty="0"/>
          </a:p>
        </p:txBody>
      </p:sp>
    </p:spTree>
    <p:extLst>
      <p:ext uri="{BB962C8B-B14F-4D97-AF65-F5344CB8AC3E}">
        <p14:creationId xmlns:p14="http://schemas.microsoft.com/office/powerpoint/2010/main" val="3238648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working with CDE to gather parents’ 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ANY questions or concerns, please reach out to Beth, Orla, Josh, or Sarah.</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27</a:t>
            </a:fld>
            <a:endParaRPr lang="en-US" dirty="0"/>
          </a:p>
        </p:txBody>
      </p:sp>
    </p:spTree>
    <p:extLst>
      <p:ext uri="{BB962C8B-B14F-4D97-AF65-F5344CB8AC3E}">
        <p14:creationId xmlns:p14="http://schemas.microsoft.com/office/powerpoint/2010/main" val="1640518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8b834c3e3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8b834c3e3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All states and territories submit various data and reports to the U.S. Department of education.</a:t>
            </a:r>
          </a:p>
          <a:p>
            <a:pPr marL="0" lvl="0" indent="0" algn="l" rtl="0">
              <a:spcBef>
                <a:spcPts val="0"/>
              </a:spcBef>
              <a:spcAft>
                <a:spcPts val="0"/>
              </a:spcAft>
              <a:buNone/>
            </a:pPr>
            <a:endParaRPr lang="en-US"/>
          </a:p>
          <a:p>
            <a:pPr marL="0" lvl="0" indent="0" algn="l" rtl="0">
              <a:spcBef>
                <a:spcPts val="0"/>
              </a:spcBef>
              <a:spcAft>
                <a:spcPts val="0"/>
              </a:spcAft>
              <a:buNone/>
            </a:pPr>
            <a:r>
              <a:rPr lang="en-US"/>
              <a:t>We, in special education, submit data and reports to the Office of Special Education Programs (OSEP) at the U.S. Department of education. </a:t>
            </a:r>
          </a:p>
          <a:p>
            <a:pPr marL="0" lvl="0" indent="0" algn="l" rtl="0">
              <a:spcBef>
                <a:spcPts val="0"/>
              </a:spcBef>
              <a:spcAft>
                <a:spcPts val="0"/>
              </a:spcAft>
              <a:buNone/>
            </a:pPr>
            <a:endParaRPr lang="en-US"/>
          </a:p>
          <a:p>
            <a:pPr marL="0" lvl="0" indent="0" algn="l" rtl="0">
              <a:spcBef>
                <a:spcPts val="0"/>
              </a:spcBef>
              <a:spcAft>
                <a:spcPts val="0"/>
              </a:spcAft>
              <a:buNone/>
            </a:pPr>
            <a:r>
              <a:rPr lang="en-US"/>
              <a:t>SPP-APR is of these reports that all states and territories must submit to OSEP. OSEP uses the SPP-APR submitted by the states to evaluate how special education programs are working in states. </a:t>
            </a:r>
          </a:p>
          <a:p>
            <a:pPr marL="0" lvl="0" indent="0" algn="l" rtl="0">
              <a:spcBef>
                <a:spcPts val="0"/>
              </a:spcBef>
              <a:spcAft>
                <a:spcPts val="0"/>
              </a:spcAft>
              <a:buNone/>
            </a:pPr>
            <a:r>
              <a:rPr lang="en-US"/>
              <a:t>The SPP-APR is due every February. The public input the CDE is collected for the 2024-25 school year will be submitted to OSEP on Feb 1</a:t>
            </a:r>
            <a:r>
              <a:rPr lang="en-US" baseline="30000"/>
              <a:t>st</a:t>
            </a:r>
            <a:r>
              <a:rPr lang="en-US"/>
              <a:t>, 2026.</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a:t>
            </a:fld>
            <a:endParaRPr lang="en-US" dirty="0"/>
          </a:p>
        </p:txBody>
      </p:sp>
    </p:spTree>
    <p:extLst>
      <p:ext uri="{BB962C8B-B14F-4D97-AF65-F5344CB8AC3E}">
        <p14:creationId xmlns:p14="http://schemas.microsoft.com/office/powerpoint/2010/main" val="2229558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In SY2024-25, all parent surveys will be completed online. The CDE will provide the list of students whose parents are pre-selected for participation on the ESSU Data Management System family-school tab, as in the last few years.</a:t>
            </a:r>
          </a:p>
          <a:p>
            <a:r>
              <a:rPr lang="en-US" sz="1800">
                <a:effectLst/>
                <a:latin typeface="Calibri" panose="020F0502020204030204" pitchFamily="34" charset="0"/>
                <a:ea typeface="Calibri" panose="020F0502020204030204" pitchFamily="34" charset="0"/>
                <a:cs typeface="Times New Roman" panose="02020603050405020304" pitchFamily="18" charset="0"/>
              </a:rPr>
              <a:t>AUs will send the survey link to the parents so that they can complete it online.</a:t>
            </a:r>
          </a:p>
        </p:txBody>
      </p:sp>
      <p:sp>
        <p:nvSpPr>
          <p:cNvPr id="4" name="Slide Number Placeholder 3"/>
          <p:cNvSpPr>
            <a:spLocks noGrp="1"/>
          </p:cNvSpPr>
          <p:nvPr>
            <p:ph type="sldNum" sz="quarter" idx="5"/>
          </p:nvPr>
        </p:nvSpPr>
        <p:spPr/>
        <p:txBody>
          <a:bodyPr/>
          <a:lstStyle/>
          <a:p>
            <a:fld id="{D8C3E97E-4890-4915-A7C2-F3D207C521C5}" type="slidenum">
              <a:rPr lang="en-US" smtClean="0"/>
              <a:t>6</a:t>
            </a:fld>
            <a:endParaRPr lang="en-US"/>
          </a:p>
        </p:txBody>
      </p:sp>
    </p:spTree>
    <p:extLst>
      <p:ext uri="{BB962C8B-B14F-4D97-AF65-F5344CB8AC3E}">
        <p14:creationId xmlns:p14="http://schemas.microsoft.com/office/powerpoint/2010/main" val="2500309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AUs will find the list of students whose parents are pre-selected for participation in the ESSU Data Management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Please sign in to the DMS from the CDE single-sign-on as you have in the past. If you forgot your password click the “Reset and generate a temporary password” link.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7</a:t>
            </a:fld>
            <a:endParaRPr lang="en-US"/>
          </a:p>
        </p:txBody>
      </p:sp>
    </p:spTree>
    <p:extLst>
      <p:ext uri="{BB962C8B-B14F-4D97-AF65-F5344CB8AC3E}">
        <p14:creationId xmlns:p14="http://schemas.microsoft.com/office/powerpoint/2010/main" val="1427705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aspects of the Indicator 8 survey go through Ascend.  You will need to have one of the following roles in the Ascend system to access the Indicator 8 – Parent Survey content. </a:t>
            </a:r>
          </a:p>
          <a:p>
            <a:pPr marL="457200"/>
            <a:r>
              <a:rPr lang="en-US" b="1" i="0" dirty="0">
                <a:solidFill>
                  <a:srgbClr val="000000"/>
                </a:solidFill>
                <a:effectLst/>
                <a:latin typeface="Aptos Display" panose="020B0004020202020204" pitchFamily="34" charset="0"/>
              </a:rPr>
              <a:t>AU </a:t>
            </a:r>
            <a:r>
              <a:rPr lang="en-US" b="1" dirty="0">
                <a:solidFill>
                  <a:srgbClr val="000000"/>
                </a:solidFill>
                <a:latin typeface="Aptos Display" panose="020B0004020202020204" pitchFamily="34" charset="0"/>
              </a:rPr>
              <a:t>–</a:t>
            </a:r>
            <a:r>
              <a:rPr lang="en-US" b="1" i="0" dirty="0">
                <a:solidFill>
                  <a:srgbClr val="000000"/>
                </a:solidFill>
                <a:effectLst/>
                <a:latin typeface="Aptos Display" panose="020B0004020202020204" pitchFamily="34" charset="0"/>
              </a:rPr>
              <a:t> Monitoring Director</a:t>
            </a:r>
            <a:r>
              <a:rPr lang="en-US" b="0" i="0" dirty="0">
                <a:solidFill>
                  <a:srgbClr val="000000"/>
                </a:solidFill>
                <a:effectLst/>
                <a:latin typeface="Aptos Display" panose="020B0004020202020204" pitchFamily="34" charset="0"/>
              </a:rPr>
              <a:t> </a:t>
            </a:r>
            <a:r>
              <a:rPr lang="en-US" b="1" i="0" dirty="0">
                <a:solidFill>
                  <a:srgbClr val="000000"/>
                </a:solidFill>
                <a:effectLst/>
                <a:latin typeface="Aptos Display" panose="020B0004020202020204" pitchFamily="34" charset="0"/>
              </a:rPr>
              <a:t>(MD)</a:t>
            </a:r>
          </a:p>
          <a:p>
            <a:pPr marL="457200"/>
            <a:r>
              <a:rPr lang="en-US" b="1" dirty="0">
                <a:solidFill>
                  <a:srgbClr val="000000"/>
                </a:solidFill>
                <a:latin typeface="Aptos Display" panose="020B0004020202020204" pitchFamily="34" charset="0"/>
              </a:rPr>
              <a:t>AU – Gifted and Monitoring Director (</a:t>
            </a:r>
            <a:r>
              <a:rPr lang="en-US" b="1" dirty="0" err="1">
                <a:solidFill>
                  <a:srgbClr val="000000"/>
                </a:solidFill>
                <a:latin typeface="Aptos Display" panose="020B0004020202020204" pitchFamily="34" charset="0"/>
              </a:rPr>
              <a:t>GDnMD</a:t>
            </a:r>
            <a:r>
              <a:rPr lang="en-US" b="1" dirty="0">
                <a:solidFill>
                  <a:srgbClr val="000000"/>
                </a:solidFill>
                <a:latin typeface="Aptos Display" panose="020B0004020202020204" pitchFamily="34" charset="0"/>
              </a:rPr>
              <a:t>)</a:t>
            </a:r>
            <a:endParaRPr lang="en-US" b="0" i="0" dirty="0">
              <a:solidFill>
                <a:srgbClr val="000000"/>
              </a:solidFill>
              <a:effectLst/>
              <a:latin typeface="Aptos Display" panose="020B0004020202020204" pitchFamily="34" charset="0"/>
            </a:endParaRPr>
          </a:p>
          <a:p>
            <a:pPr marL="457200"/>
            <a:r>
              <a:rPr lang="en-US" b="1" i="0" dirty="0">
                <a:solidFill>
                  <a:srgbClr val="000000"/>
                </a:solidFill>
                <a:effectLst/>
                <a:latin typeface="Aptos Display" panose="020B0004020202020204" pitchFamily="34" charset="0"/>
              </a:rPr>
              <a:t>AU </a:t>
            </a:r>
            <a:r>
              <a:rPr lang="en-US" b="1" dirty="0">
                <a:solidFill>
                  <a:srgbClr val="000000"/>
                </a:solidFill>
                <a:latin typeface="Aptos Display" panose="020B0004020202020204" pitchFamily="34" charset="0"/>
              </a:rPr>
              <a:t>–</a:t>
            </a:r>
            <a:r>
              <a:rPr lang="en-US" b="1" i="0" dirty="0">
                <a:solidFill>
                  <a:srgbClr val="000000"/>
                </a:solidFill>
                <a:effectLst/>
                <a:latin typeface="Aptos Display" panose="020B0004020202020204" pitchFamily="34" charset="0"/>
              </a:rPr>
              <a:t> Monitoring Record Reviewer</a:t>
            </a:r>
            <a:r>
              <a:rPr lang="en-US" b="0" i="0" dirty="0">
                <a:solidFill>
                  <a:srgbClr val="000000"/>
                </a:solidFill>
                <a:effectLst/>
                <a:latin typeface="Aptos Display" panose="020B0004020202020204" pitchFamily="34" charset="0"/>
              </a:rPr>
              <a:t> </a:t>
            </a:r>
            <a:r>
              <a:rPr lang="en-US" b="1" i="0" dirty="0">
                <a:solidFill>
                  <a:srgbClr val="000000"/>
                </a:solidFill>
                <a:effectLst/>
                <a:latin typeface="Aptos Display" panose="020B0004020202020204" pitchFamily="34" charset="0"/>
              </a:rPr>
              <a:t>(MRR)</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2723127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Once you log in, you will see the Ascend DMS Dashboard.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Make sure that the School Year at the top points to the 2024-25 School Year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Select AU Tasks.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Student lists are available August 31</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200" dirty="0">
                <a:effectLst/>
                <a:latin typeface="Calibri" panose="020F0502020204030204" pitchFamily="34" charset="0"/>
                <a:ea typeface="Calibri" panose="020F0502020204030204" pitchFamily="34" charset="0"/>
                <a:cs typeface="Times New Roman" panose="02020603050405020304" pitchFamily="18" charset="0"/>
              </a:rPr>
              <a:t> when the survey opens.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You will see the message “Needs Attention” and the “Indicator 8 – Survey Data Collection” tile.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Click on the “Data Entry” button.</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1344439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you first land on the Indicator 8 Collection Dashboard you will see your status showing how many students are in your sample, if they are “in-progress” or “submitted.” This Dashboard also shows you a list of schools with surveys and their progress on their surveys.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click on “All Schools” or one of the school names you will see a list of students.  Click on the Export Student List button to download your list.  If you are in a single school, clicking the export button from this screen will give you the file for only that school. Selecting All Schools will give you the entire list of students.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Export Survey Data button will populate with the survey data as it comes in from parents.  The Survey Data will update as surveys are completed. </a:t>
            </a:r>
          </a:p>
          <a:p>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26125946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4675241"/>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p:nvCxnSpPr>
        <p:spPr>
          <a:xfrm>
            <a:off x="914402"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4675241"/>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12" name="Straight Connector 11"/>
          <p:cNvCxnSpPr/>
          <p:nvPr/>
        </p:nvCxnSpPr>
        <p:spPr>
          <a:xfrm>
            <a:off x="914402"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C328ED5-AF2A-939C-C3EE-5998D1EC6E6D}"/>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4" name="Picture 13">
            <a:extLst>
              <a:ext uri="{FF2B5EF4-FFF2-40B4-BE49-F238E27FC236}">
                <a16:creationId xmlns:a16="http://schemas.microsoft.com/office/drawing/2014/main" id="{032ED4F7-73F2-1572-C232-65AC3062A4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15" name="Straight Connector 14">
            <a:extLst>
              <a:ext uri="{FF2B5EF4-FFF2-40B4-BE49-F238E27FC236}">
                <a16:creationId xmlns:a16="http://schemas.microsoft.com/office/drawing/2014/main" id="{FC04BB6E-027F-61D0-B57A-3EBC6E3F1576}"/>
              </a:ext>
            </a:extLst>
          </p:cNvPr>
          <p:cNvCxnSpPr/>
          <p:nvPr userDrawn="1"/>
        </p:nvCxnSpPr>
        <p:spPr>
          <a:xfrm>
            <a:off x="914402" y="2772696"/>
            <a:ext cx="10402529" cy="0"/>
          </a:xfrm>
          <a:prstGeom prst="line">
            <a:avLst/>
          </a:prstGeom>
          <a:ln w="19050">
            <a:solidFill>
              <a:srgbClr val="47A78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87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194431482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95122144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162043"/>
            <a:ext cx="8065168" cy="898524"/>
          </a:xfrm>
        </p:spPr>
        <p:txBody>
          <a:bodyPr lIns="0" tIns="0" rIns="0" bIns="0" anchor="ctr"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112537285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Green Block Lef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628054" y="-7951"/>
            <a:ext cx="151802" cy="6883400"/>
          </a:xfrm>
          <a:prstGeom prst="rect">
            <a:avLst/>
          </a:prstGeom>
          <a:solidFill>
            <a:srgbClr val="3B9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2"/>
          <a:srcRect l="8043" t="1417" r="26277"/>
          <a:stretch/>
        </p:blipFill>
        <p:spPr>
          <a:xfrm rot="5400000">
            <a:off x="-2134266" y="2090566"/>
            <a:ext cx="6880198" cy="2689567"/>
          </a:xfrm>
          <a:prstGeom prst="rect">
            <a:avLst/>
          </a:prstGeom>
        </p:spPr>
      </p:pic>
      <p:sp>
        <p:nvSpPr>
          <p:cNvPr id="7" name="Footer Placeholder 4"/>
          <p:cNvSpPr>
            <a:spLocks noGrp="1"/>
          </p:cNvSpPr>
          <p:nvPr>
            <p:ph type="ftr" sz="quarter" idx="3"/>
          </p:nvPr>
        </p:nvSpPr>
        <p:spPr>
          <a:xfrm>
            <a:off x="264159" y="6356350"/>
            <a:ext cx="2364332"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6" name="Text Placeholder 3"/>
          <p:cNvSpPr>
            <a:spLocks noGrp="1"/>
          </p:cNvSpPr>
          <p:nvPr>
            <p:ph type="body" sz="half" idx="2"/>
          </p:nvPr>
        </p:nvSpPr>
        <p:spPr>
          <a:xfrm>
            <a:off x="80293" y="2232152"/>
            <a:ext cx="2435979" cy="2816352"/>
          </a:xfrm>
        </p:spPr>
        <p:txBody>
          <a:bodyPr tIns="0"/>
          <a:lstStyle>
            <a:lvl1pPr marL="0" indent="0">
              <a:buNone/>
              <a:defRPr sz="2000" b="0" spc="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0"/>
          <p:cNvSpPr>
            <a:spLocks noGrp="1"/>
          </p:cNvSpPr>
          <p:nvPr>
            <p:ph type="title"/>
          </p:nvPr>
        </p:nvSpPr>
        <p:spPr>
          <a:xfrm>
            <a:off x="77217" y="867103"/>
            <a:ext cx="2439056" cy="1263449"/>
          </a:xfrm>
        </p:spPr>
        <p:txBody>
          <a:bodyPr anchor="b"/>
          <a:lstStyle>
            <a:lvl1pPr algn="l">
              <a:defRPr sz="2800" spc="0" baseline="0">
                <a:solidFill>
                  <a:schemeClr val="tx1"/>
                </a:solidFill>
              </a:defRPr>
            </a:lvl1pPr>
          </a:lstStyle>
          <a:p>
            <a:r>
              <a:rPr lang="en-US"/>
              <a:t>Click to edit Master title style</a:t>
            </a:r>
          </a:p>
        </p:txBody>
      </p:sp>
      <p:sp>
        <p:nvSpPr>
          <p:cNvPr id="11" name="Content Placeholder 4"/>
          <p:cNvSpPr>
            <a:spLocks noGrp="1"/>
          </p:cNvSpPr>
          <p:nvPr>
            <p:ph sz="quarter" idx="10"/>
          </p:nvPr>
        </p:nvSpPr>
        <p:spPr>
          <a:xfrm>
            <a:off x="2894395" y="363985"/>
            <a:ext cx="8789604" cy="5714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4" descr="Colorado Department of Education Logo - Homepage Link">
            <a:extLst>
              <a:ext uri="{FF2B5EF4-FFF2-40B4-BE49-F238E27FC236}">
                <a16:creationId xmlns:a16="http://schemas.microsoft.com/office/drawing/2014/main" id="{51341D12-2A4A-4592-AD63-FE30AD8654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669312" y="6242773"/>
            <a:ext cx="1258529" cy="50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801265"/>
      </p:ext>
    </p:extLst>
  </p:cSld>
  <p:clrMapOvr>
    <a:overrideClrMapping bg1="lt1" tx1="dk1" bg2="lt2" tx2="dk2" accent1="accent1" accent2="accent2" accent3="accent3" accent4="accent4" accent5="accent5" accent6="accent6" hlink="hlink" folHlink="folHlink"/>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_Green Block Lef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628054" y="-7951"/>
            <a:ext cx="151802" cy="6883400"/>
          </a:xfrm>
          <a:prstGeom prst="rect">
            <a:avLst/>
          </a:prstGeom>
          <a:solidFill>
            <a:srgbClr val="EF7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2"/>
          <a:srcRect l="12215" t="1272" r="16690" b="5335"/>
          <a:stretch/>
        </p:blipFill>
        <p:spPr>
          <a:xfrm rot="5400000">
            <a:off x="-2082452" y="2082453"/>
            <a:ext cx="6875451" cy="2710545"/>
          </a:xfrm>
          <a:prstGeom prst="rect">
            <a:avLst/>
          </a:prstGeom>
        </p:spPr>
      </p:pic>
      <p:sp>
        <p:nvSpPr>
          <p:cNvPr id="7" name="Footer Placeholder 4"/>
          <p:cNvSpPr>
            <a:spLocks noGrp="1"/>
          </p:cNvSpPr>
          <p:nvPr>
            <p:ph type="ftr" sz="quarter" idx="3"/>
          </p:nvPr>
        </p:nvSpPr>
        <p:spPr>
          <a:xfrm>
            <a:off x="264159" y="6356350"/>
            <a:ext cx="2364332"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6" name="Text Placeholder 3"/>
          <p:cNvSpPr>
            <a:spLocks noGrp="1"/>
          </p:cNvSpPr>
          <p:nvPr>
            <p:ph type="body" sz="half" idx="2"/>
          </p:nvPr>
        </p:nvSpPr>
        <p:spPr>
          <a:xfrm>
            <a:off x="80293" y="2232152"/>
            <a:ext cx="2435979" cy="2816352"/>
          </a:xfrm>
        </p:spPr>
        <p:txBody>
          <a:bodyPr tIns="0"/>
          <a:lstStyle>
            <a:lvl1pPr marL="0" indent="0">
              <a:buNone/>
              <a:defRPr sz="2000" b="0" spc="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0"/>
          <p:cNvSpPr>
            <a:spLocks noGrp="1"/>
          </p:cNvSpPr>
          <p:nvPr>
            <p:ph type="title"/>
          </p:nvPr>
        </p:nvSpPr>
        <p:spPr>
          <a:xfrm>
            <a:off x="77217" y="867103"/>
            <a:ext cx="2439056" cy="1263449"/>
          </a:xfrm>
        </p:spPr>
        <p:txBody>
          <a:bodyPr anchor="b"/>
          <a:lstStyle>
            <a:lvl1pPr algn="l">
              <a:defRPr sz="2800" spc="0" baseline="0">
                <a:solidFill>
                  <a:schemeClr val="tx1"/>
                </a:solidFill>
              </a:defRPr>
            </a:lvl1pPr>
          </a:lstStyle>
          <a:p>
            <a:r>
              <a:rPr lang="en-US"/>
              <a:t>Click to edit Master title style</a:t>
            </a:r>
          </a:p>
        </p:txBody>
      </p:sp>
      <p:sp>
        <p:nvSpPr>
          <p:cNvPr id="11" name="Content Placeholder 4"/>
          <p:cNvSpPr>
            <a:spLocks noGrp="1"/>
          </p:cNvSpPr>
          <p:nvPr>
            <p:ph sz="quarter" idx="10"/>
          </p:nvPr>
        </p:nvSpPr>
        <p:spPr>
          <a:xfrm>
            <a:off x="2894395" y="363985"/>
            <a:ext cx="8789604" cy="5714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Colorado Department of Education Logo - Homepage Link">
            <a:extLst>
              <a:ext uri="{FF2B5EF4-FFF2-40B4-BE49-F238E27FC236}">
                <a16:creationId xmlns:a16="http://schemas.microsoft.com/office/drawing/2014/main" id="{8434A1BC-8954-40D2-AF2D-5AE678F9150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669312" y="6242773"/>
            <a:ext cx="1258529" cy="50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131864"/>
      </p:ext>
    </p:extLst>
  </p:cSld>
  <p:clrMapOvr>
    <a:overrideClrMapping bg1="lt1" tx1="dk1" bg2="lt2" tx2="dk2" accent1="accent1" accent2="accent2" accent3="accent3" accent4="accent4" accent5="accent5" accent6="accent6" hlink="hlink" folHlink="folHlink"/>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_Green Block Lef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628054" y="-7951"/>
            <a:ext cx="151802" cy="6883400"/>
          </a:xfrm>
          <a:prstGeom prst="rect">
            <a:avLst/>
          </a:prstGeom>
          <a:solidFill>
            <a:srgbClr val="FEC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2"/>
          <a:srcRect l="11138" t="1003" r="5329" b="-1"/>
          <a:stretch/>
        </p:blipFill>
        <p:spPr>
          <a:xfrm rot="5400000">
            <a:off x="-2117271" y="2117271"/>
            <a:ext cx="6858000" cy="2623458"/>
          </a:xfrm>
          <a:prstGeom prst="rect">
            <a:avLst/>
          </a:prstGeom>
        </p:spPr>
      </p:pic>
      <p:sp>
        <p:nvSpPr>
          <p:cNvPr id="7" name="Footer Placeholder 4"/>
          <p:cNvSpPr>
            <a:spLocks noGrp="1"/>
          </p:cNvSpPr>
          <p:nvPr>
            <p:ph type="ftr" sz="quarter" idx="3"/>
          </p:nvPr>
        </p:nvSpPr>
        <p:spPr>
          <a:xfrm>
            <a:off x="264159" y="6356350"/>
            <a:ext cx="2364332"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6" name="Text Placeholder 3"/>
          <p:cNvSpPr>
            <a:spLocks noGrp="1"/>
          </p:cNvSpPr>
          <p:nvPr>
            <p:ph type="body" sz="half" idx="2"/>
          </p:nvPr>
        </p:nvSpPr>
        <p:spPr>
          <a:xfrm>
            <a:off x="80293" y="2232152"/>
            <a:ext cx="2435979" cy="2816352"/>
          </a:xfrm>
        </p:spPr>
        <p:txBody>
          <a:bodyPr tIns="0"/>
          <a:lstStyle>
            <a:lvl1pPr marL="0" indent="0">
              <a:buNone/>
              <a:defRPr sz="2000" b="0" spc="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0"/>
          <p:cNvSpPr>
            <a:spLocks noGrp="1"/>
          </p:cNvSpPr>
          <p:nvPr>
            <p:ph type="title"/>
          </p:nvPr>
        </p:nvSpPr>
        <p:spPr>
          <a:xfrm>
            <a:off x="77217" y="867103"/>
            <a:ext cx="2439056" cy="1263449"/>
          </a:xfrm>
        </p:spPr>
        <p:txBody>
          <a:bodyPr anchor="b"/>
          <a:lstStyle>
            <a:lvl1pPr algn="l">
              <a:defRPr sz="2800" spc="0" baseline="0">
                <a:solidFill>
                  <a:schemeClr val="tx1"/>
                </a:solidFill>
              </a:defRPr>
            </a:lvl1pPr>
          </a:lstStyle>
          <a:p>
            <a:r>
              <a:rPr lang="en-US"/>
              <a:t>Click to edit Master title style</a:t>
            </a:r>
          </a:p>
        </p:txBody>
      </p:sp>
      <p:sp>
        <p:nvSpPr>
          <p:cNvPr id="11" name="Content Placeholder 4"/>
          <p:cNvSpPr>
            <a:spLocks noGrp="1"/>
          </p:cNvSpPr>
          <p:nvPr>
            <p:ph sz="quarter" idx="10"/>
          </p:nvPr>
        </p:nvSpPr>
        <p:spPr>
          <a:xfrm>
            <a:off x="2894395" y="363985"/>
            <a:ext cx="8789604" cy="5714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Colorado Department of Education Logo - Homepage Link">
            <a:extLst>
              <a:ext uri="{FF2B5EF4-FFF2-40B4-BE49-F238E27FC236}">
                <a16:creationId xmlns:a16="http://schemas.microsoft.com/office/drawing/2014/main" id="{35B1625D-0F74-4579-84E5-CAE567E39D4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669312" y="6242773"/>
            <a:ext cx="1258529" cy="50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38393"/>
      </p:ext>
    </p:extLst>
  </p:cSld>
  <p:clrMapOvr>
    <a:overrideClrMapping bg1="lt1" tx1="dk1" bg2="lt2" tx2="dk2" accent1="accent1" accent2="accent2" accent3="accent3" accent4="accent4" accent5="accent5" accent6="accent6" hlink="hlink" folHlink="folHlink"/>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Green Block Left">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801" t="3470" r="5921" b="-1"/>
          <a:stretch/>
        </p:blipFill>
        <p:spPr>
          <a:xfrm rot="5400000">
            <a:off x="-2130900" y="2109126"/>
            <a:ext cx="6889851" cy="2628056"/>
          </a:xfrm>
          <a:prstGeom prst="rect">
            <a:avLst/>
          </a:prstGeom>
        </p:spPr>
      </p:pic>
      <p:sp>
        <p:nvSpPr>
          <p:cNvPr id="2" name="Rectangle 1"/>
          <p:cNvSpPr/>
          <p:nvPr/>
        </p:nvSpPr>
        <p:spPr>
          <a:xfrm>
            <a:off x="2628054" y="-7951"/>
            <a:ext cx="151802" cy="6883400"/>
          </a:xfrm>
          <a:prstGeom prst="rect">
            <a:avLst/>
          </a:prstGeom>
          <a:solidFill>
            <a:srgbClr val="4F9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4"/>
          <p:cNvSpPr>
            <a:spLocks noGrp="1"/>
          </p:cNvSpPr>
          <p:nvPr>
            <p:ph type="ftr" sz="quarter" idx="3"/>
          </p:nvPr>
        </p:nvSpPr>
        <p:spPr>
          <a:xfrm>
            <a:off x="264159" y="6356350"/>
            <a:ext cx="2364332"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6" name="Text Placeholder 3"/>
          <p:cNvSpPr>
            <a:spLocks noGrp="1"/>
          </p:cNvSpPr>
          <p:nvPr>
            <p:ph type="body" sz="half" idx="2"/>
          </p:nvPr>
        </p:nvSpPr>
        <p:spPr>
          <a:xfrm>
            <a:off x="80293" y="2232152"/>
            <a:ext cx="2435979" cy="2816352"/>
          </a:xfrm>
        </p:spPr>
        <p:txBody>
          <a:bodyPr tIns="0"/>
          <a:lstStyle>
            <a:lvl1pPr marL="0" indent="0">
              <a:buNone/>
              <a:defRPr sz="2000" b="0" spc="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0"/>
          <p:cNvSpPr>
            <a:spLocks noGrp="1"/>
          </p:cNvSpPr>
          <p:nvPr>
            <p:ph type="title"/>
          </p:nvPr>
        </p:nvSpPr>
        <p:spPr>
          <a:xfrm>
            <a:off x="77217" y="867103"/>
            <a:ext cx="2439056" cy="1263449"/>
          </a:xfrm>
        </p:spPr>
        <p:txBody>
          <a:bodyPr anchor="b"/>
          <a:lstStyle>
            <a:lvl1pPr algn="l">
              <a:defRPr sz="2800" spc="0" baseline="0">
                <a:solidFill>
                  <a:schemeClr val="tx1"/>
                </a:solidFill>
              </a:defRPr>
            </a:lvl1pPr>
          </a:lstStyle>
          <a:p>
            <a:r>
              <a:rPr lang="en-US"/>
              <a:t>Click to edit Master title style</a:t>
            </a:r>
          </a:p>
        </p:txBody>
      </p:sp>
      <p:sp>
        <p:nvSpPr>
          <p:cNvPr id="11" name="Content Placeholder 4"/>
          <p:cNvSpPr>
            <a:spLocks noGrp="1"/>
          </p:cNvSpPr>
          <p:nvPr>
            <p:ph sz="quarter" idx="10"/>
          </p:nvPr>
        </p:nvSpPr>
        <p:spPr>
          <a:xfrm>
            <a:off x="2894395" y="363985"/>
            <a:ext cx="8789604" cy="5714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4" descr="Colorado Department of Education Logo - Homepage Link">
            <a:extLst>
              <a:ext uri="{FF2B5EF4-FFF2-40B4-BE49-F238E27FC236}">
                <a16:creationId xmlns:a16="http://schemas.microsoft.com/office/drawing/2014/main" id="{07D0C5D6-EE63-4B7B-BAB6-14F9B405478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669312" y="6242773"/>
            <a:ext cx="1258529" cy="50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28542"/>
      </p:ext>
    </p:extLst>
  </p:cSld>
  <p:clrMapOvr>
    <a:overrideClrMapping bg1="lt1" tx1="dk1" bg2="lt2" tx2="dk2" accent1="accent1" accent2="accent2" accent3="accent3" accent4="accent4" accent5="accent5" accent6="accent6" hlink="hlink" folHlink="folHlink"/>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7_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50247080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8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40086551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1_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97428"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8157372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0" y="4675241"/>
            <a:ext cx="12192000" cy="2182761"/>
          </a:xfrm>
          <a:prstGeom prst="rect">
            <a:avLst/>
          </a:prstGeom>
          <a:gradFill>
            <a:gsLst>
              <a:gs pos="0">
                <a:schemeClr val="bg1"/>
              </a:gs>
              <a:gs pos="100000">
                <a:srgbClr val="EF7521">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p:nvCxnSpPr>
        <p:spPr>
          <a:xfrm>
            <a:off x="914402" y="2772696"/>
            <a:ext cx="10402529" cy="0"/>
          </a:xfrm>
          <a:prstGeom prst="line">
            <a:avLst/>
          </a:prstGeom>
          <a:ln w="19050">
            <a:solidFill>
              <a:srgbClr val="EF75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223541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2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18772"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507244657"/>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9_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20298002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0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68492988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_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765273318"/>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5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96795361"/>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pic>
        <p:nvPicPr>
          <p:cNvPr id="7" name="Picture 6">
            <a:extLst>
              <a:ext uri="{FF2B5EF4-FFF2-40B4-BE49-F238E27FC236}">
                <a16:creationId xmlns:a16="http://schemas.microsoft.com/office/drawing/2014/main" id="{468266AB-16ED-0D51-9FE4-DB317204F3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Tree>
    <p:extLst>
      <p:ext uri="{BB962C8B-B14F-4D97-AF65-F5344CB8AC3E}">
        <p14:creationId xmlns:p14="http://schemas.microsoft.com/office/powerpoint/2010/main" val="1098484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pic>
        <p:nvPicPr>
          <p:cNvPr id="6" name="Picture 5">
            <a:extLst>
              <a:ext uri="{FF2B5EF4-FFF2-40B4-BE49-F238E27FC236}">
                <a16:creationId xmlns:a16="http://schemas.microsoft.com/office/drawing/2014/main" id="{F30F972E-B686-91B0-F8BF-2DA5EDAE8C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Tree>
    <p:extLst>
      <p:ext uri="{BB962C8B-B14F-4D97-AF65-F5344CB8AC3E}">
        <p14:creationId xmlns:p14="http://schemas.microsoft.com/office/powerpoint/2010/main" val="29941697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pic>
        <p:nvPicPr>
          <p:cNvPr id="13" name="Picture 12">
            <a:extLst>
              <a:ext uri="{FF2B5EF4-FFF2-40B4-BE49-F238E27FC236}">
                <a16:creationId xmlns:a16="http://schemas.microsoft.com/office/drawing/2014/main" id="{1FD65EDB-2ACC-D118-F0E7-19B29969F65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4" name="Picture 13">
            <a:extLst>
              <a:ext uri="{FF2B5EF4-FFF2-40B4-BE49-F238E27FC236}">
                <a16:creationId xmlns:a16="http://schemas.microsoft.com/office/drawing/2014/main" id="{4BBDDA71-F514-8CA6-FA68-DC0B850047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FF2B5EF4-FFF2-40B4-BE49-F238E27FC236}">
                <a16:creationId xmlns:a16="http://schemas.microsoft.com/office/drawing/2014/main" id="{FCDF2255-8894-6832-BC0E-FE0702F60EB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22109919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pic>
        <p:nvPicPr>
          <p:cNvPr id="13" name="Picture 12">
            <a:extLst>
              <a:ext uri="{FF2B5EF4-FFF2-40B4-BE49-F238E27FC236}">
                <a16:creationId xmlns:a16="http://schemas.microsoft.com/office/drawing/2014/main" id="{3BC5A0F5-A223-F31D-F8F5-70452C33E77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4" name="Picture 13">
            <a:extLst>
              <a:ext uri="{FF2B5EF4-FFF2-40B4-BE49-F238E27FC236}">
                <a16:creationId xmlns:a16="http://schemas.microsoft.com/office/drawing/2014/main" id="{5D280668-97D3-B83E-40A7-1DA2A63439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FF2B5EF4-FFF2-40B4-BE49-F238E27FC236}">
                <a16:creationId xmlns:a16="http://schemas.microsoft.com/office/drawing/2014/main" id="{E0157520-F510-2524-67B5-3737F1275A5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37224685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pic>
        <p:nvPicPr>
          <p:cNvPr id="13" name="Picture 12">
            <a:extLst>
              <a:ext uri="{FF2B5EF4-FFF2-40B4-BE49-F238E27FC236}">
                <a16:creationId xmlns:a16="http://schemas.microsoft.com/office/drawing/2014/main" id="{DF7FDA69-9C6A-3EEE-B013-A9A6F356835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4" name="Picture 13">
            <a:extLst>
              <a:ext uri="{FF2B5EF4-FFF2-40B4-BE49-F238E27FC236}">
                <a16:creationId xmlns:a16="http://schemas.microsoft.com/office/drawing/2014/main" id="{21877D66-DAF8-7B22-BE8B-B26FCE4F86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FF2B5EF4-FFF2-40B4-BE49-F238E27FC236}">
                <a16:creationId xmlns:a16="http://schemas.microsoft.com/office/drawing/2014/main" id="{FC8EAB02-7FC8-5970-0E46-2D156FC81F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96506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10" name="Rectangle 9"/>
          <p:cNvSpPr/>
          <p:nvPr/>
        </p:nvSpPr>
        <p:spPr>
          <a:xfrm>
            <a:off x="0" y="4675238"/>
            <a:ext cx="12192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11" name="Straight Connector 10"/>
          <p:cNvCxnSpPr/>
          <p:nvPr/>
        </p:nvCxnSpPr>
        <p:spPr>
          <a:xfrm>
            <a:off x="914401" y="2752344"/>
            <a:ext cx="10402529" cy="20352"/>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9174908"/>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pic>
        <p:nvPicPr>
          <p:cNvPr id="13" name="Picture 12">
            <a:extLst>
              <a:ext uri="{FF2B5EF4-FFF2-40B4-BE49-F238E27FC236}">
                <a16:creationId xmlns:a16="http://schemas.microsoft.com/office/drawing/2014/main" id="{E56D48F3-A4AB-077C-DB62-8A6A76E6C49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4" name="Picture 13">
            <a:extLst>
              <a:ext uri="{FF2B5EF4-FFF2-40B4-BE49-F238E27FC236}">
                <a16:creationId xmlns:a16="http://schemas.microsoft.com/office/drawing/2014/main" id="{8715975F-45B0-2D74-1F82-2B0E903162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FF2B5EF4-FFF2-40B4-BE49-F238E27FC236}">
                <a16:creationId xmlns:a16="http://schemas.microsoft.com/office/drawing/2014/main" id="{937B0E7D-9F57-9619-0D48-27187040DE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4153729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pic>
        <p:nvPicPr>
          <p:cNvPr id="13" name="Picture 12">
            <a:extLst>
              <a:ext uri="{FF2B5EF4-FFF2-40B4-BE49-F238E27FC236}">
                <a16:creationId xmlns:a16="http://schemas.microsoft.com/office/drawing/2014/main" id="{39A90AA4-3DE9-719D-379F-3ACCAA9E7AE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4" name="Picture 13">
            <a:extLst>
              <a:ext uri="{FF2B5EF4-FFF2-40B4-BE49-F238E27FC236}">
                <a16:creationId xmlns:a16="http://schemas.microsoft.com/office/drawing/2014/main" id="{54CE0238-2777-8119-1927-532FFC556D4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FF2B5EF4-FFF2-40B4-BE49-F238E27FC236}">
                <a16:creationId xmlns:a16="http://schemas.microsoft.com/office/drawing/2014/main" id="{D20682EE-1197-06FE-277A-18ABE37ED3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8436439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pic>
        <p:nvPicPr>
          <p:cNvPr id="13" name="Picture 12">
            <a:extLst>
              <a:ext uri="{FF2B5EF4-FFF2-40B4-BE49-F238E27FC236}">
                <a16:creationId xmlns:a16="http://schemas.microsoft.com/office/drawing/2014/main" id="{02B88A4F-192E-C4D4-11E1-CEB8E69E5A3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4" name="Picture 13">
            <a:extLst>
              <a:ext uri="{FF2B5EF4-FFF2-40B4-BE49-F238E27FC236}">
                <a16:creationId xmlns:a16="http://schemas.microsoft.com/office/drawing/2014/main" id="{C1F9BAB2-C973-191B-C847-38DBDCD24D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FF2B5EF4-FFF2-40B4-BE49-F238E27FC236}">
                <a16:creationId xmlns:a16="http://schemas.microsoft.com/office/drawing/2014/main" id="{D461371A-5542-ACAA-0829-251C2FE9343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5998044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0" name="Picture 4" descr="Colorado Department of Education Logo - Homepage Link">
            <a:extLst>
              <a:ext uri="{FF2B5EF4-FFF2-40B4-BE49-F238E27FC236}">
                <a16:creationId xmlns:a16="http://schemas.microsoft.com/office/drawing/2014/main" id="{ACE8F9B7-06E6-4942-819C-0F5500F7AD0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0795820" y="6207689"/>
            <a:ext cx="1258529" cy="5014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1458E166-E4FD-0FF4-A360-C0D4501F74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4" name="Picture 13">
            <a:extLst>
              <a:ext uri="{FF2B5EF4-FFF2-40B4-BE49-F238E27FC236}">
                <a16:creationId xmlns:a16="http://schemas.microsoft.com/office/drawing/2014/main" id="{3F159E96-28B6-6D6E-36C0-154C1651535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Tree>
    <p:extLst>
      <p:ext uri="{BB962C8B-B14F-4D97-AF65-F5344CB8AC3E}">
        <p14:creationId xmlns:p14="http://schemas.microsoft.com/office/powerpoint/2010/main" val="38250180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7892268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2106891"/>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253592592"/>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6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015620"/>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cSld name="Plum Block Left">
    <p:bg>
      <p:bgPr>
        <a:solidFill>
          <a:schemeClr val="bg1"/>
        </a:solid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6426" y="6356350"/>
            <a:ext cx="2432065"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12" name="Text Placeholder 2"/>
          <p:cNvSpPr>
            <a:spLocks noGrp="1"/>
          </p:cNvSpPr>
          <p:nvPr>
            <p:ph type="body" idx="10"/>
          </p:nvPr>
        </p:nvSpPr>
        <p:spPr>
          <a:xfrm>
            <a:off x="2932852" y="304800"/>
            <a:ext cx="8785669"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3"/>
          <p:cNvSpPr>
            <a:spLocks noGrp="1"/>
          </p:cNvSpPr>
          <p:nvPr>
            <p:ph type="body" sz="half" idx="2"/>
          </p:nvPr>
        </p:nvSpPr>
        <p:spPr>
          <a:xfrm>
            <a:off x="80293" y="2171510"/>
            <a:ext cx="2547760" cy="2816352"/>
          </a:xfrm>
        </p:spPr>
        <p:txBody>
          <a:bodyPr tIns="0"/>
          <a:lstStyle>
            <a:lvl1pPr marL="0" indent="0">
              <a:buNone/>
              <a:defRPr sz="20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0"/>
          <p:cNvSpPr>
            <a:spLocks noGrp="1"/>
          </p:cNvSpPr>
          <p:nvPr>
            <p:ph type="title"/>
          </p:nvPr>
        </p:nvSpPr>
        <p:spPr>
          <a:xfrm>
            <a:off x="77216" y="1036320"/>
            <a:ext cx="2551275" cy="1033590"/>
          </a:xfrm>
        </p:spPr>
        <p:txBody>
          <a:bodyPr anchor="b"/>
          <a:lstStyle>
            <a:lvl1pPr algn="l">
              <a:defRPr sz="2800" spc="0" baseline="0"/>
            </a:lvl1pPr>
          </a:lstStyle>
          <a:p>
            <a:r>
              <a:rPr lang="en-US"/>
              <a:t>Click to edit Master title style</a:t>
            </a:r>
          </a:p>
        </p:txBody>
      </p:sp>
      <p:sp>
        <p:nvSpPr>
          <p:cNvPr id="10" name="Text Placeholder 2"/>
          <p:cNvSpPr>
            <a:spLocks noGrp="1"/>
          </p:cNvSpPr>
          <p:nvPr>
            <p:ph idx="1"/>
          </p:nvPr>
        </p:nvSpPr>
        <p:spPr>
          <a:xfrm>
            <a:off x="2932853" y="1036321"/>
            <a:ext cx="8785671" cy="509015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0241329"/>
      </p:ext>
    </p:extLst>
  </p:cSld>
  <p:clrMapOvr>
    <a:overrideClrMapping bg1="lt1" tx1="dk1" bg2="lt2" tx2="dk2" accent1="accent1" accent2="accent2" accent3="accent3" accent4="accent4" accent5="accent5" accent6="accent6" hlink="hlink" folHlink="folHlink"/>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cSld name="Section Divider Blue">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7999" y="3412607"/>
            <a:ext cx="11122468"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Title 11"/>
          <p:cNvSpPr>
            <a:spLocks noGrp="1"/>
          </p:cNvSpPr>
          <p:nvPr>
            <p:ph type="title"/>
          </p:nvPr>
        </p:nvSpPr>
        <p:spPr>
          <a:xfrm>
            <a:off x="507999" y="1740195"/>
            <a:ext cx="11122468" cy="1645920"/>
          </a:xfrm>
        </p:spPr>
        <p:txBody>
          <a:bodyPr/>
          <a:lstStyle>
            <a:lvl1pPr algn="ctr">
              <a:defRPr sz="4400" spc="150" baseline="0">
                <a:solidFill>
                  <a:srgbClr val="FFFFFF"/>
                </a:solidFill>
              </a:defRPr>
            </a:lvl1pPr>
          </a:lstStyle>
          <a:p>
            <a:r>
              <a:rPr lang="en-US"/>
              <a:t>Click to edit Master title style</a:t>
            </a:r>
          </a:p>
        </p:txBody>
      </p:sp>
    </p:spTree>
    <p:extLst>
      <p:ext uri="{BB962C8B-B14F-4D97-AF65-F5344CB8AC3E}">
        <p14:creationId xmlns:p14="http://schemas.microsoft.com/office/powerpoint/2010/main" val="49119375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p:cNvSpPr/>
          <p:nvPr/>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877901"/>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eal Content">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8987" y="292382"/>
            <a:ext cx="11175013" cy="782073"/>
          </a:xfrm>
        </p:spPr>
        <p:txBody>
          <a:bodyPr/>
          <a:lstStyle/>
          <a:p>
            <a:r>
              <a:rPr lang="en-US"/>
              <a:t>Click to edit Master title style</a:t>
            </a:r>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5" name="Content Placeholder 4"/>
          <p:cNvSpPr>
            <a:spLocks noGrp="1"/>
          </p:cNvSpPr>
          <p:nvPr>
            <p:ph sz="quarter" idx="10"/>
          </p:nvPr>
        </p:nvSpPr>
        <p:spPr>
          <a:xfrm>
            <a:off x="508000" y="1659220"/>
            <a:ext cx="11176000" cy="42351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4" descr="Colorado Department of Education Logo - Homepage Link">
            <a:extLst>
              <a:ext uri="{FF2B5EF4-FFF2-40B4-BE49-F238E27FC236}">
                <a16:creationId xmlns:a16="http://schemas.microsoft.com/office/drawing/2014/main" id="{8583A527-1FAD-4E53-8674-BF78DBEB888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0795820" y="6207689"/>
            <a:ext cx="1258529" cy="50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87552"/>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5_Two Content">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833966" y="180195"/>
            <a:ext cx="10515600" cy="1325563"/>
          </a:xfrm>
        </p:spPr>
        <p:txBody>
          <a:bodyPr/>
          <a:lstStyle/>
          <a:p>
            <a:r>
              <a:rPr lang="en-US"/>
              <a:t>Click To Edit Master Title Style</a:t>
            </a:r>
          </a:p>
        </p:txBody>
      </p:sp>
      <p:sp>
        <p:nvSpPr>
          <p:cNvPr id="9"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7" name="Text Placeholder 2"/>
          <p:cNvSpPr>
            <a:spLocks noGrp="1"/>
          </p:cNvSpPr>
          <p:nvPr>
            <p:ph idx="10"/>
          </p:nvPr>
        </p:nvSpPr>
        <p:spPr>
          <a:xfrm>
            <a:off x="585924" y="1723804"/>
            <a:ext cx="5398347" cy="440740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idx="1"/>
          </p:nvPr>
        </p:nvSpPr>
        <p:spPr>
          <a:xfrm>
            <a:off x="6167022" y="1719071"/>
            <a:ext cx="5551501" cy="440740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104971"/>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3_Blue Narrow Bar">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8000" y="168677"/>
            <a:ext cx="11175013" cy="594804"/>
          </a:xfrm>
        </p:spPr>
        <p:txBody>
          <a:bodyPr/>
          <a:lstStyle/>
          <a:p>
            <a:r>
              <a:rPr lang="en-US"/>
              <a:t>Click to edit Master title style</a:t>
            </a:r>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8" name="Content Placeholder 4"/>
          <p:cNvSpPr>
            <a:spLocks noGrp="1"/>
          </p:cNvSpPr>
          <p:nvPr>
            <p:ph sz="quarter" idx="10"/>
          </p:nvPr>
        </p:nvSpPr>
        <p:spPr>
          <a:xfrm>
            <a:off x="508000" y="1127126"/>
            <a:ext cx="11176000" cy="4767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0685512"/>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6_Two Content">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defRPr>
                <a:solidFill>
                  <a:schemeClr val="tx1"/>
                </a:solidFill>
              </a:defRPr>
            </a:lvl1pPr>
          </a:lstStyle>
          <a:p>
            <a:r>
              <a:rPr lang="en-US"/>
              <a:t>Click To Edit Master Title Style</a:t>
            </a:r>
          </a:p>
        </p:txBody>
      </p:sp>
      <p:sp>
        <p:nvSpPr>
          <p:cNvPr id="9"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7" name="Text Placeholder 2"/>
          <p:cNvSpPr>
            <a:spLocks noGrp="1"/>
          </p:cNvSpPr>
          <p:nvPr>
            <p:ph idx="10"/>
          </p:nvPr>
        </p:nvSpPr>
        <p:spPr>
          <a:xfrm>
            <a:off x="585924" y="1723804"/>
            <a:ext cx="5398347" cy="440740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idx="1"/>
          </p:nvPr>
        </p:nvSpPr>
        <p:spPr>
          <a:xfrm>
            <a:off x="6167022" y="1719071"/>
            <a:ext cx="5551501" cy="440740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1445553"/>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2_Teal Content">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7999" y="292382"/>
            <a:ext cx="11175013" cy="782073"/>
          </a:xfrm>
        </p:spPr>
        <p:txBody>
          <a:bodyPr/>
          <a:lstStyle>
            <a:lvl1pPr>
              <a:defRPr>
                <a:solidFill>
                  <a:schemeClr val="tx1"/>
                </a:solidFill>
              </a:defRPr>
            </a:lvl1pPr>
          </a:lstStyle>
          <a:p>
            <a:r>
              <a:rPr lang="en-US"/>
              <a:t>Click to edit Master title style</a:t>
            </a:r>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5" name="Content Placeholder 4"/>
          <p:cNvSpPr>
            <a:spLocks noGrp="1"/>
          </p:cNvSpPr>
          <p:nvPr>
            <p:ph sz="quarter" idx="10"/>
          </p:nvPr>
        </p:nvSpPr>
        <p:spPr>
          <a:xfrm>
            <a:off x="508000" y="1828800"/>
            <a:ext cx="11176000" cy="4065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F7FC3325-62DE-481B-8D9D-D3438906D18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37" r="348"/>
          <a:stretch/>
        </p:blipFill>
        <p:spPr>
          <a:xfrm>
            <a:off x="-8466" y="0"/>
            <a:ext cx="12208934" cy="1366838"/>
          </a:xfrm>
          <a:prstGeom prst="rect">
            <a:avLst/>
          </a:prstGeom>
        </p:spPr>
      </p:pic>
      <p:pic>
        <p:nvPicPr>
          <p:cNvPr id="9" name="Picture 4" descr="Colorado Department of Education Logo - Homepage Link">
            <a:extLst>
              <a:ext uri="{FF2B5EF4-FFF2-40B4-BE49-F238E27FC236}">
                <a16:creationId xmlns:a16="http://schemas.microsoft.com/office/drawing/2014/main" id="{472AF7D9-1CAF-4148-9193-2F7C1D0B0C4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795820" y="6207689"/>
            <a:ext cx="1258529" cy="50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292548"/>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two banner">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rot="16200000">
            <a:off x="8777172" y="3099178"/>
            <a:ext cx="6200275" cy="594804"/>
          </a:xfrm>
        </p:spPr>
        <p:txBody>
          <a:bodyPr/>
          <a:lstStyle>
            <a:lvl1pPr algn="ctr">
              <a:defRPr/>
            </a:lvl1pPr>
          </a:lstStyle>
          <a:p>
            <a:r>
              <a:rPr lang="en-US"/>
              <a:t>Click to edit Master title style</a:t>
            </a:r>
          </a:p>
        </p:txBody>
      </p:sp>
      <p:sp>
        <p:nvSpPr>
          <p:cNvPr id="7" name="Footer Placeholder 4"/>
          <p:cNvSpPr>
            <a:spLocks noGrp="1"/>
          </p:cNvSpPr>
          <p:nvPr>
            <p:ph type="ftr" sz="quarter" idx="3"/>
          </p:nvPr>
        </p:nvSpPr>
        <p:spPr>
          <a:xfrm>
            <a:off x="0" y="6540834"/>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8" name="Content Placeholder 4"/>
          <p:cNvSpPr>
            <a:spLocks noGrp="1"/>
          </p:cNvSpPr>
          <p:nvPr>
            <p:ph sz="quarter" idx="10"/>
          </p:nvPr>
        </p:nvSpPr>
        <p:spPr>
          <a:xfrm>
            <a:off x="443832" y="3449053"/>
            <a:ext cx="10881895" cy="2939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1"/>
          </p:nvPr>
        </p:nvSpPr>
        <p:spPr>
          <a:xfrm>
            <a:off x="443832" y="357272"/>
            <a:ext cx="10881895" cy="2939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1948409"/>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Yellow Narrow Bar">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8000" y="168677"/>
            <a:ext cx="11175013" cy="594804"/>
          </a:xfrm>
        </p:spPr>
        <p:txBody>
          <a:bodyPr/>
          <a:lstStyle/>
          <a:p>
            <a:r>
              <a:rPr lang="en-US"/>
              <a:t>Click to edit Master title style</a:t>
            </a:r>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5" name="Content Placeholder 4"/>
          <p:cNvSpPr>
            <a:spLocks noGrp="1"/>
          </p:cNvSpPr>
          <p:nvPr>
            <p:ph sz="quarter" idx="10"/>
          </p:nvPr>
        </p:nvSpPr>
        <p:spPr>
          <a:xfrm>
            <a:off x="508000" y="1127126"/>
            <a:ext cx="11176000" cy="4767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7307967"/>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_Blue Narrow Bar">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08000" y="168677"/>
            <a:ext cx="11175013" cy="594804"/>
          </a:xfrm>
        </p:spPr>
        <p:txBody>
          <a:bodyPr/>
          <a:lstStyle/>
          <a:p>
            <a:r>
              <a:rPr lang="en-US"/>
              <a:t>Click to edit Master title style</a:t>
            </a:r>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8" name="Content Placeholder 4"/>
          <p:cNvSpPr>
            <a:spLocks noGrp="1"/>
          </p:cNvSpPr>
          <p:nvPr>
            <p:ph sz="quarter" idx="10"/>
          </p:nvPr>
        </p:nvSpPr>
        <p:spPr>
          <a:xfrm>
            <a:off x="508000" y="1127126"/>
            <a:ext cx="11176000" cy="4767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73A017E7-46BF-4339-9E94-9507972099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627" cy="1041400"/>
          </a:xfrm>
          <a:prstGeom prst="rect">
            <a:avLst/>
          </a:prstGeom>
        </p:spPr>
      </p:pic>
      <p:pic>
        <p:nvPicPr>
          <p:cNvPr id="9" name="Picture 4" descr="Colorado Department of Education Logo - Homepage Link">
            <a:extLst>
              <a:ext uri="{FF2B5EF4-FFF2-40B4-BE49-F238E27FC236}">
                <a16:creationId xmlns:a16="http://schemas.microsoft.com/office/drawing/2014/main" id="{7308A977-C08B-422D-91E4-4534CA4D5A8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795820" y="6207689"/>
            <a:ext cx="1258529" cy="50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2313"/>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Blue 3 Content">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270440" y="123781"/>
            <a:ext cx="10515600" cy="1009802"/>
          </a:xfrm>
        </p:spPr>
        <p:txBody>
          <a:bodyPr/>
          <a:lstStyle/>
          <a:p>
            <a:r>
              <a:rPr lang="en-US"/>
              <a:t>Click To Edit Master Title Style</a:t>
            </a:r>
          </a:p>
        </p:txBody>
      </p:sp>
      <p:sp>
        <p:nvSpPr>
          <p:cNvPr id="9"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7" name="Text Placeholder 2"/>
          <p:cNvSpPr>
            <a:spLocks noGrp="1"/>
          </p:cNvSpPr>
          <p:nvPr>
            <p:ph idx="10"/>
          </p:nvPr>
        </p:nvSpPr>
        <p:spPr>
          <a:xfrm>
            <a:off x="507999" y="1445273"/>
            <a:ext cx="3603458" cy="472822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p:cNvSpPr>
            <a:spLocks noGrp="1"/>
          </p:cNvSpPr>
          <p:nvPr>
            <p:ph idx="11"/>
          </p:nvPr>
        </p:nvSpPr>
        <p:spPr>
          <a:xfrm>
            <a:off x="8084921" y="1440219"/>
            <a:ext cx="3603458" cy="473114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p:cNvSpPr>
            <a:spLocks noGrp="1"/>
          </p:cNvSpPr>
          <p:nvPr>
            <p:ph idx="12"/>
          </p:nvPr>
        </p:nvSpPr>
        <p:spPr>
          <a:xfrm>
            <a:off x="4293777" y="1440219"/>
            <a:ext cx="3603458" cy="472822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627" cy="1257365"/>
          </a:xfrm>
          <a:prstGeom prst="rect">
            <a:avLst/>
          </a:prstGeom>
        </p:spPr>
      </p:pic>
    </p:spTree>
    <p:extLst>
      <p:ext uri="{BB962C8B-B14F-4D97-AF65-F5344CB8AC3E}">
        <p14:creationId xmlns:p14="http://schemas.microsoft.com/office/powerpoint/2010/main" val="4081839804"/>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2062163"/>
            <a:ext cx="10363200" cy="2387600"/>
          </a:xfrm>
        </p:spPr>
        <p:txBody>
          <a:bodyPr lIns="0" tIns="0" rIns="0" bIns="0" anchor="ctr" anchorCtr="0">
            <a:noAutofit/>
          </a:bodyPr>
          <a:lstStyle>
            <a:lvl1pPr algn="ctr">
              <a:defRPr sz="5400">
                <a:solidFill>
                  <a:schemeClr val="tx1"/>
                </a:solidFill>
                <a:latin typeface="Museo Slab 500" panose="02000000000000000000" pitchFamily="50" charset="0"/>
              </a:defRPr>
            </a:lvl1pPr>
          </a:lstStyle>
          <a:p>
            <a:r>
              <a:rPr lang="en-US"/>
              <a:t>Click to edit </a:t>
            </a:r>
            <a:br>
              <a:rPr lang="en-US"/>
            </a:br>
            <a:r>
              <a:rPr lang="en-US"/>
              <a:t>Master title style</a:t>
            </a:r>
          </a:p>
        </p:txBody>
      </p:sp>
      <p:sp>
        <p:nvSpPr>
          <p:cNvPr id="8" name="Slide Number Placeholder 5"/>
          <p:cNvSpPr>
            <a:spLocks noGrp="1"/>
          </p:cNvSpPr>
          <p:nvPr>
            <p:ph type="sldNum" sz="quarter" idx="12"/>
          </p:nvPr>
        </p:nvSpPr>
        <p:spPr>
          <a:xfrm>
            <a:off x="365762" y="6356354"/>
            <a:ext cx="623711" cy="365125"/>
          </a:xfrm>
        </p:spPr>
        <p:txBody>
          <a:bodyPr/>
          <a:lstStyle>
            <a:lvl1pPr algn="ctr">
              <a:defRPr>
                <a:solidFill>
                  <a:schemeClr val="bg1"/>
                </a:solidFill>
              </a:defRPr>
            </a:lvl1pPr>
          </a:lstStyle>
          <a:p>
            <a:fld id="{C479D5F6-EDCB-402A-AC08-4943A1820E8F}" type="slidenum">
              <a:rPr lang="en-US" smtClean="0"/>
              <a:pPr/>
              <a:t>‹#›</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7600" y="6271523"/>
            <a:ext cx="624263" cy="481510"/>
          </a:xfrm>
          <a:prstGeom prst="rect">
            <a:avLst/>
          </a:prstGeom>
        </p:spPr>
      </p:pic>
    </p:spTree>
    <p:extLst>
      <p:ext uri="{BB962C8B-B14F-4D97-AF65-F5344CB8AC3E}">
        <p14:creationId xmlns:p14="http://schemas.microsoft.com/office/powerpoint/2010/main" val="83643415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3" name="Picture 4" descr="Colorado Department of Education Logo - Homepage Link">
            <a:extLst>
              <a:ext uri="{FF2B5EF4-FFF2-40B4-BE49-F238E27FC236}">
                <a16:creationId xmlns:a16="http://schemas.microsoft.com/office/drawing/2014/main" id="{63D430B9-8CCB-4E5D-AA76-18422D1D151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0795820" y="6207689"/>
            <a:ext cx="1258529" cy="50147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8CAAA9D-AD5F-21B0-1372-1D7BC41FA9C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4" name="Picture 13">
            <a:extLst>
              <a:ext uri="{FF2B5EF4-FFF2-40B4-BE49-F238E27FC236}">
                <a16:creationId xmlns:a16="http://schemas.microsoft.com/office/drawing/2014/main" id="{C74E8DB4-FEDB-CF6F-89F9-9053E9BAB7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7569187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cSld name="13_Blank">
    <p:bg>
      <p:bgPr>
        <a:solidFill>
          <a:schemeClr val="bg1"/>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3" name="Content Placeholder 2"/>
          <p:cNvSpPr>
            <a:spLocks noGrp="1"/>
          </p:cNvSpPr>
          <p:nvPr>
            <p:ph sz="quarter" idx="10"/>
          </p:nvPr>
        </p:nvSpPr>
        <p:spPr>
          <a:xfrm>
            <a:off x="508001" y="373063"/>
            <a:ext cx="11140017" cy="5414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Colorado Department of Education Logo - Homepage Lin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0795820" y="6207689"/>
            <a:ext cx="1258529" cy="50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984428"/>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1_Yellow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8" name="Text Placeholder 2"/>
          <p:cNvSpPr>
            <a:spLocks noGrp="1"/>
          </p:cNvSpPr>
          <p:nvPr>
            <p:ph idx="1"/>
          </p:nvPr>
        </p:nvSpPr>
        <p:spPr>
          <a:xfrm>
            <a:off x="507999" y="1719071"/>
            <a:ext cx="11210524" cy="440740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4" descr="Colorado Department of Education Logo - Homepage Lin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0795820" y="6207689"/>
            <a:ext cx="1258529" cy="50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833582"/>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Picture Yello Block Left">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 y="0"/>
            <a:ext cx="281718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Footer Placeholder 4"/>
          <p:cNvSpPr>
            <a:spLocks noGrp="1"/>
          </p:cNvSpPr>
          <p:nvPr>
            <p:ph type="ftr" sz="quarter" idx="3"/>
          </p:nvPr>
        </p:nvSpPr>
        <p:spPr>
          <a:xfrm>
            <a:off x="383371" y="6356350"/>
            <a:ext cx="22352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12" name="Text Placeholder 3"/>
          <p:cNvSpPr>
            <a:spLocks noGrp="1"/>
          </p:cNvSpPr>
          <p:nvPr>
            <p:ph type="body" sz="half" idx="2"/>
          </p:nvPr>
        </p:nvSpPr>
        <p:spPr>
          <a:xfrm>
            <a:off x="70811" y="2232152"/>
            <a:ext cx="254776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0"/>
          <p:cNvSpPr>
            <a:spLocks noGrp="1"/>
          </p:cNvSpPr>
          <p:nvPr>
            <p:ph type="title"/>
          </p:nvPr>
        </p:nvSpPr>
        <p:spPr>
          <a:xfrm>
            <a:off x="67733" y="1096962"/>
            <a:ext cx="2551275" cy="1033590"/>
          </a:xfrm>
        </p:spPr>
        <p:txBody>
          <a:bodyPr anchor="b"/>
          <a:lstStyle>
            <a:lvl1pPr algn="l">
              <a:defRPr sz="2000" spc="0" baseline="0">
                <a:solidFill>
                  <a:srgbClr val="5C6670"/>
                </a:solidFill>
              </a:defRPr>
            </a:lvl1pPr>
          </a:lstStyle>
          <a:p>
            <a:r>
              <a:rPr lang="en-US"/>
              <a:t>Click to edit Master title style</a:t>
            </a:r>
          </a:p>
        </p:txBody>
      </p:sp>
      <p:sp>
        <p:nvSpPr>
          <p:cNvPr id="10" name="Text Placeholder 2"/>
          <p:cNvSpPr>
            <a:spLocks noGrp="1"/>
          </p:cNvSpPr>
          <p:nvPr>
            <p:ph idx="1"/>
          </p:nvPr>
        </p:nvSpPr>
        <p:spPr>
          <a:xfrm>
            <a:off x="2932853" y="1036321"/>
            <a:ext cx="8785671" cy="509015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4" descr="Colorado Department of Education Logo - Homepage Lin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0795820" y="6207689"/>
            <a:ext cx="1258529" cy="50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914576"/>
      </p:ext>
    </p:extLst>
  </p:cSld>
  <p:clrMapOvr>
    <a:overrideClrMapping bg1="lt1" tx1="dk1" bg2="lt2" tx2="dk2" accent1="accent1" accent2="accent2" accent3="accent3" accent4="accent4" accent5="accent5" accent6="accent6" hlink="hlink" folHlink="folHlink"/>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836446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389188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615147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07692265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160337"/>
            <a:ext cx="8065168" cy="898524"/>
          </a:xfrm>
        </p:spPr>
        <p:txBody>
          <a:bodyPr lIns="0" tIns="0" rIns="0" bIns="0" anchor="ctr"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8663384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2834805077"/>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8/5/2024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2595221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 id="2147483733" r:id="rId37"/>
    <p:sldLayoutId id="2147483734" r:id="rId38"/>
    <p:sldLayoutId id="2147483735" r:id="rId39"/>
    <p:sldLayoutId id="2147483736" r:id="rId40"/>
    <p:sldLayoutId id="2147483737" r:id="rId41"/>
    <p:sldLayoutId id="2147483739" r:id="rId42"/>
    <p:sldLayoutId id="2147483740" r:id="rId43"/>
    <p:sldLayoutId id="2147483741" r:id="rId44"/>
    <p:sldLayoutId id="2147483742" r:id="rId45"/>
    <p:sldLayoutId id="2147483743" r:id="rId46"/>
    <p:sldLayoutId id="2147483744" r:id="rId47"/>
    <p:sldLayoutId id="2147483745" r:id="rId48"/>
    <p:sldLayoutId id="2147483746" r:id="rId49"/>
    <p:sldLayoutId id="2147483747" r:id="rId50"/>
    <p:sldLayoutId id="2147483748" r:id="rId51"/>
    <p:sldLayoutId id="2147483749" r:id="rId52"/>
    <p:sldLayoutId id="2147483680" r:id="rId53"/>
    <p:sldLayoutId id="2147483682" r:id="rId54"/>
    <p:sldLayoutId id="2147483689" r:id="rId55"/>
    <p:sldLayoutId id="2147483668" r:id="rId5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mailto:Fails_j@cde.state.co.us"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hyperlink" Target="https://ascenddms.co/public/parentsurveys/AccessCode"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7.xml"/><Relationship Id="rId5" Type="http://schemas.openxmlformats.org/officeDocument/2006/relationships/hyperlink" Target="mailto:Donahue_b@cde.state.co.us" TargetMode="External"/><Relationship Id="rId4" Type="http://schemas.openxmlformats.org/officeDocument/2006/relationships/hyperlink" Target="http://www.cde.state.co.us/cdesped/spedparent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ascenddms.co/public/parentsurveys/AccessCode"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www.cde.state.co.us/cdesped/spedparents"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mailto:Donahue_b@cde.state.co.us"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54.gif"/><Relationship Id="rId3" Type="http://schemas.openxmlformats.org/officeDocument/2006/relationships/notesSlide" Target="../notesSlides/notesSlide18.xml"/><Relationship Id="rId7" Type="http://schemas.openxmlformats.org/officeDocument/2006/relationships/image" Target="../media/image42.png"/><Relationship Id="rId2" Type="http://schemas.openxmlformats.org/officeDocument/2006/relationships/slideLayout" Target="../slideLayouts/slideLayout5.xml"/><Relationship Id="rId1" Type="http://schemas.openxmlformats.org/officeDocument/2006/relationships/tags" Target="../tags/tag8.xml"/><Relationship Id="rId6" Type="http://schemas.openxmlformats.org/officeDocument/2006/relationships/image" Target="../media/image53.jpeg"/><Relationship Id="rId11" Type="http://schemas.openxmlformats.org/officeDocument/2006/relationships/hyperlink" Target="mailto:tarus_s@cde.state.co.us" TargetMode="External"/><Relationship Id="rId5" Type="http://schemas.openxmlformats.org/officeDocument/2006/relationships/hyperlink" Target="https://youtu.be/caoS4AwOkvg" TargetMode="External"/><Relationship Id="rId10" Type="http://schemas.openxmlformats.org/officeDocument/2006/relationships/hyperlink" Target="https://www.cde.state.co.us/cdesped/parent_survey_sy2024-25_spn" TargetMode="External"/><Relationship Id="rId4" Type="http://schemas.openxmlformats.org/officeDocument/2006/relationships/image" Target="../media/image40.png"/><Relationship Id="rId9" Type="http://schemas.openxmlformats.org/officeDocument/2006/relationships/hyperlink" Target="https://www.cde.state.co.us/cdesped/parent_survey_sy2024-25_en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pix4free.org/photo/4637/legal-rights.html" TargetMode="External"/><Relationship Id="rId2" Type="http://schemas.openxmlformats.org/officeDocument/2006/relationships/image" Target="../media/image30.jpeg"/><Relationship Id="rId1" Type="http://schemas.openxmlformats.org/officeDocument/2006/relationships/slideLayout" Target="../slideLayouts/slideLayout12.xml"/><Relationship Id="rId4" Type="http://schemas.openxmlformats.org/officeDocument/2006/relationships/hyperlink" Target="https://creativecommons.org/licenses/by-sa/3.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9.xml"/><Relationship Id="rId5" Type="http://schemas.openxmlformats.org/officeDocument/2006/relationships/image" Target="../media/image62.jpeg"/><Relationship Id="rId4" Type="http://schemas.openxmlformats.org/officeDocument/2006/relationships/hyperlink" Target="https://youtu.be/caoS4AwOkvg"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hyperlink" Target="mailto:Donahue_b@cde.state.co.us" TargetMode="External"/><Relationship Id="rId7"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25.xml"/><Relationship Id="rId6" Type="http://schemas.openxmlformats.org/officeDocument/2006/relationships/hyperlink" Target="mailto:Tarus_S@cde.state.co.us" TargetMode="External"/><Relationship Id="rId5" Type="http://schemas.openxmlformats.org/officeDocument/2006/relationships/hyperlink" Target="mailto:Fails_J@cde.state.co.us" TargetMode="External"/><Relationship Id="rId4" Type="http://schemas.openxmlformats.org/officeDocument/2006/relationships/hyperlink" Target="mailto:bolger_o@cde.state.co.us"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4.jpeg"/><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2.xml"/><Relationship Id="rId5" Type="http://schemas.openxmlformats.org/officeDocument/2006/relationships/image" Target="../media/image36.pn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5.xml"/><Relationship Id="rId7" Type="http://schemas.openxmlformats.org/officeDocument/2006/relationships/image" Target="../media/image40.png"/><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39.gif"/><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png"/><Relationship Id="rId9" Type="http://schemas.openxmlformats.org/officeDocument/2006/relationships/image" Target="../media/image4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4.xml"/><Relationship Id="rId5" Type="http://schemas.openxmlformats.org/officeDocument/2006/relationships/hyperlink" Target="https://www.cde.state.co.us/idm/essu-data" TargetMode="External"/><Relationship Id="rId4" Type="http://schemas.openxmlformats.org/officeDocument/2006/relationships/image" Target="../media/image44.png"/></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4732" y="2925366"/>
            <a:ext cx="10402529" cy="973464"/>
          </a:xfrm>
        </p:spPr>
        <p:txBody>
          <a:bodyPr>
            <a:normAutofit/>
          </a:bodyPr>
          <a:lstStyle/>
          <a:p>
            <a:r>
              <a:rPr lang="en-US" sz="4400" b="1" dirty="0">
                <a:latin typeface="Aptos Display"/>
                <a:ea typeface="Calibri"/>
                <a:cs typeface="Calibri"/>
              </a:rPr>
              <a:t>SY2024-25</a:t>
            </a:r>
          </a:p>
        </p:txBody>
      </p:sp>
      <p:sp>
        <p:nvSpPr>
          <p:cNvPr id="3" name="Subtitle 2"/>
          <p:cNvSpPr>
            <a:spLocks noGrp="1"/>
          </p:cNvSpPr>
          <p:nvPr>
            <p:ph type="subTitle" idx="1"/>
          </p:nvPr>
        </p:nvSpPr>
        <p:spPr>
          <a:xfrm>
            <a:off x="894732" y="3617196"/>
            <a:ext cx="10402529" cy="582559"/>
          </a:xfrm>
        </p:spPr>
        <p:txBody>
          <a:bodyPr vert="horz" lIns="91440" tIns="45720" rIns="91440" bIns="45720" rtlCol="0" anchor="t">
            <a:noAutofit/>
          </a:bodyPr>
          <a:lstStyle/>
          <a:p>
            <a:r>
              <a:rPr lang="en-US" sz="4400" b="1" dirty="0">
                <a:latin typeface="Aptos Display"/>
              </a:rPr>
              <a:t>Indicator 8: Parent Involvement</a:t>
            </a:r>
          </a:p>
          <a:p>
            <a:r>
              <a:rPr lang="en-US" sz="4400" b="1" dirty="0">
                <a:latin typeface="Aptos Display"/>
              </a:rPr>
              <a:t>Parent Surveys</a:t>
            </a:r>
            <a:endParaRPr lang="en-US" sz="4800" b="1" dirty="0">
              <a:latin typeface="Aptos Display"/>
            </a:endParaRPr>
          </a:p>
        </p:txBody>
      </p:sp>
      <p:sp>
        <p:nvSpPr>
          <p:cNvPr id="5" name="Subtitle 2"/>
          <p:cNvSpPr txBox="1">
            <a:spLocks/>
          </p:cNvSpPr>
          <p:nvPr/>
        </p:nvSpPr>
        <p:spPr>
          <a:xfrm>
            <a:off x="894731" y="5072314"/>
            <a:ext cx="10402529" cy="983111"/>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en-US" sz="3600" dirty="0">
                <a:latin typeface="Aptos Display"/>
              </a:rPr>
              <a:t>Colorado Department of Education</a:t>
            </a:r>
          </a:p>
          <a:p>
            <a:pPr>
              <a:spcBef>
                <a:spcPts val="600"/>
              </a:spcBef>
            </a:pPr>
            <a:r>
              <a:rPr lang="en-US" sz="3600" dirty="0">
                <a:latin typeface="Aptos Display"/>
              </a:rPr>
              <a:t>Exceptional Student Services Unit</a:t>
            </a:r>
          </a:p>
          <a:p>
            <a:pPr>
              <a:spcBef>
                <a:spcPts val="600"/>
              </a:spcBef>
            </a:pPr>
            <a:r>
              <a:rPr lang="en-US" sz="3600" dirty="0">
                <a:latin typeface="Aptos Display"/>
              </a:rPr>
              <a:t>August 2024</a:t>
            </a:r>
            <a:endParaRPr lang="en-US" sz="3600" dirty="0">
              <a:latin typeface="Aptos Display"/>
              <a:ea typeface="Calibri"/>
              <a:cs typeface="Calibri"/>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2162005616"/>
      </p:ext>
    </p:extLst>
  </p:cSld>
  <p:clrMapOvr>
    <a:masterClrMapping/>
  </p:clrMapOvr>
  <mc:AlternateContent xmlns:mc="http://schemas.openxmlformats.org/markup-compatibility/2006" xmlns:p14="http://schemas.microsoft.com/office/powerpoint/2010/main">
    <mc:Choice Requires="p14">
      <p:transition spd="slow" p14:dur="2000" advTm="11272"/>
    </mc:Choice>
    <mc:Fallback xmlns="">
      <p:transition spd="slow" advTm="1127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From the Indicator 8 Dashboard &gt; Indicator 8 Status: Number of Students">
            <a:extLst>
              <a:ext uri="{FF2B5EF4-FFF2-40B4-BE49-F238E27FC236}">
                <a16:creationId xmlns:a16="http://schemas.microsoft.com/office/drawing/2014/main" id="{AC26E274-4354-8CDE-8CFC-7095AEF7E0B2}"/>
              </a:ext>
            </a:extLst>
          </p:cNvPr>
          <p:cNvSpPr>
            <a:spLocks noGrp="1"/>
          </p:cNvSpPr>
          <p:nvPr>
            <p:ph type="title"/>
          </p:nvPr>
        </p:nvSpPr>
        <p:spPr>
          <a:xfrm>
            <a:off x="332873" y="298004"/>
            <a:ext cx="10383667" cy="898524"/>
          </a:xfrm>
        </p:spPr>
        <p:txBody>
          <a:bodyPr>
            <a:noAutofit/>
          </a:bodyPr>
          <a:lstStyle/>
          <a:p>
            <a:r>
              <a:rPr lang="en-US" sz="4000" dirty="0">
                <a:latin typeface="Aptos Display" panose="020B0004020202020204" pitchFamily="34" charset="0"/>
              </a:rPr>
              <a:t>Indicator 8 Dashboard – Status and Student List</a:t>
            </a:r>
          </a:p>
        </p:txBody>
      </p:sp>
      <p:pic>
        <p:nvPicPr>
          <p:cNvPr id="18" name="Picture 17" descr="Screenshot of the indicator 8 collection dashboard.">
            <a:extLst>
              <a:ext uri="{FF2B5EF4-FFF2-40B4-BE49-F238E27FC236}">
                <a16:creationId xmlns:a16="http://schemas.microsoft.com/office/drawing/2014/main" id="{5EDCDF21-2FF3-8A9F-5C13-9E405139E9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115" y="1213629"/>
            <a:ext cx="11020012" cy="5577894"/>
          </a:xfrm>
          <a:prstGeom prst="rect">
            <a:avLst/>
          </a:prstGeom>
        </p:spPr>
      </p:pic>
      <p:sp>
        <p:nvSpPr>
          <p:cNvPr id="10" name="Arrow: Right 9" descr="Blue arrow pointing to status section of the dashboard">
            <a:extLst>
              <a:ext uri="{FF2B5EF4-FFF2-40B4-BE49-F238E27FC236}">
                <a16:creationId xmlns:a16="http://schemas.microsoft.com/office/drawing/2014/main" id="{D5A4048D-04C2-4848-23F1-FB0EFF2EB7BA}"/>
              </a:ext>
            </a:extLst>
          </p:cNvPr>
          <p:cNvSpPr/>
          <p:nvPr/>
        </p:nvSpPr>
        <p:spPr>
          <a:xfrm rot="11906575">
            <a:off x="4438367" y="2495182"/>
            <a:ext cx="992539" cy="395563"/>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peech Bubble: Rectangle with Corners Rounded 2">
            <a:extLst>
              <a:ext uri="{FF2B5EF4-FFF2-40B4-BE49-F238E27FC236}">
                <a16:creationId xmlns:a16="http://schemas.microsoft.com/office/drawing/2014/main" id="{EC0A42CD-4DA2-D7EA-4A2A-EA974781C552}"/>
              </a:ext>
              <a:ext uri="{C183D7F6-B498-43B3-948B-1728B52AA6E4}">
                <adec:decorative xmlns:adec="http://schemas.microsoft.com/office/drawing/2017/decorative" val="0"/>
              </a:ext>
            </a:extLst>
          </p:cNvPr>
          <p:cNvSpPr/>
          <p:nvPr/>
        </p:nvSpPr>
        <p:spPr>
          <a:xfrm>
            <a:off x="2470625" y="4442687"/>
            <a:ext cx="3344383" cy="752420"/>
          </a:xfrm>
          <a:prstGeom prst="wedgeRoundRectCallout">
            <a:avLst>
              <a:gd name="adj1" fmla="val -11876"/>
              <a:gd name="adj2" fmla="val 181437"/>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ptos Display" panose="020B0004020202020204" pitchFamily="34" charset="0"/>
              </a:rPr>
              <a:t>Select “All Schools” or a </a:t>
            </a:r>
          </a:p>
          <a:p>
            <a:pPr algn="ctr"/>
            <a:r>
              <a:rPr lang="en-US" sz="2400" dirty="0">
                <a:latin typeface="Aptos Display" panose="020B0004020202020204" pitchFamily="34" charset="0"/>
              </a:rPr>
              <a:t>specific school </a:t>
            </a:r>
          </a:p>
        </p:txBody>
      </p:sp>
      <p:sp>
        <p:nvSpPr>
          <p:cNvPr id="8" name="Arrow: Right 7" descr="Blue arrow pointing at the Export student list button">
            <a:extLst>
              <a:ext uri="{FF2B5EF4-FFF2-40B4-BE49-F238E27FC236}">
                <a16:creationId xmlns:a16="http://schemas.microsoft.com/office/drawing/2014/main" id="{9F4F4154-C630-B6C8-3C63-2156BC7849BA}"/>
              </a:ext>
            </a:extLst>
          </p:cNvPr>
          <p:cNvSpPr/>
          <p:nvPr/>
        </p:nvSpPr>
        <p:spPr>
          <a:xfrm rot="2130719">
            <a:off x="8706259" y="4997326"/>
            <a:ext cx="992539" cy="395563"/>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Slide Number Placeholder 3" descr="Slide 10">
            <a:extLst>
              <a:ext uri="{FF2B5EF4-FFF2-40B4-BE49-F238E27FC236}">
                <a16:creationId xmlns:a16="http://schemas.microsoft.com/office/drawing/2014/main" id="{2633547F-2DD2-C83A-C35F-9B4498440072}"/>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3805830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descr="Title: Your Student List">
            <a:extLst>
              <a:ext uri="{FF2B5EF4-FFF2-40B4-BE49-F238E27FC236}">
                <a16:creationId xmlns:a16="http://schemas.microsoft.com/office/drawing/2014/main" id="{1AAEADAB-31B8-409B-AA31-043C7D5D522C}"/>
              </a:ext>
            </a:extLst>
          </p:cNvPr>
          <p:cNvSpPr>
            <a:spLocks noGrp="1"/>
          </p:cNvSpPr>
          <p:nvPr>
            <p:ph type="title"/>
          </p:nvPr>
        </p:nvSpPr>
        <p:spPr>
          <a:xfrm>
            <a:off x="442912" y="119899"/>
            <a:ext cx="10018159" cy="898525"/>
          </a:xfrm>
        </p:spPr>
        <p:txBody>
          <a:bodyPr anchor="ctr">
            <a:normAutofit/>
          </a:bodyPr>
          <a:lstStyle/>
          <a:p>
            <a:r>
              <a:rPr lang="en-US" sz="4000">
                <a:latin typeface="Aptos Display" panose="020B0004020202020204" pitchFamily="34" charset="0"/>
              </a:rPr>
              <a:t>Your Student List</a:t>
            </a:r>
          </a:p>
        </p:txBody>
      </p:sp>
      <p:graphicFrame>
        <p:nvGraphicFramePr>
          <p:cNvPr id="29" name="Table 28" descr="Your AU’s size is in the “READ ME!” tab of the student list spreadsheet.">
            <a:extLst>
              <a:ext uri="{FF2B5EF4-FFF2-40B4-BE49-F238E27FC236}">
                <a16:creationId xmlns:a16="http://schemas.microsoft.com/office/drawing/2014/main" id="{44436CD1-330D-4468-86A1-8C7301B1E56B}"/>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209938204"/>
              </p:ext>
            </p:extLst>
          </p:nvPr>
        </p:nvGraphicFramePr>
        <p:xfrm>
          <a:off x="73892" y="1717965"/>
          <a:ext cx="4611715" cy="4110786"/>
        </p:xfrm>
        <a:graphic>
          <a:graphicData uri="http://schemas.openxmlformats.org/drawingml/2006/table">
            <a:tbl>
              <a:tblPr firstRow="1">
                <a:tableStyleId>{69CF1AB2-1976-4502-BF36-3FF5EA218861}</a:tableStyleId>
              </a:tblPr>
              <a:tblGrid>
                <a:gridCol w="1260974">
                  <a:extLst>
                    <a:ext uri="{9D8B030D-6E8A-4147-A177-3AD203B41FA5}">
                      <a16:colId xmlns:a16="http://schemas.microsoft.com/office/drawing/2014/main" val="1257825858"/>
                    </a:ext>
                  </a:extLst>
                </a:gridCol>
                <a:gridCol w="1745593">
                  <a:extLst>
                    <a:ext uri="{9D8B030D-6E8A-4147-A177-3AD203B41FA5}">
                      <a16:colId xmlns:a16="http://schemas.microsoft.com/office/drawing/2014/main" val="1537402643"/>
                    </a:ext>
                  </a:extLst>
                </a:gridCol>
                <a:gridCol w="1605148">
                  <a:extLst>
                    <a:ext uri="{9D8B030D-6E8A-4147-A177-3AD203B41FA5}">
                      <a16:colId xmlns:a16="http://schemas.microsoft.com/office/drawing/2014/main" val="602386338"/>
                    </a:ext>
                  </a:extLst>
                </a:gridCol>
              </a:tblGrid>
              <a:tr h="1117626">
                <a:tc>
                  <a:txBody>
                    <a:bodyPr/>
                    <a:lstStyle/>
                    <a:p>
                      <a:pPr algn="l" fontAlgn="b"/>
                      <a:endParaRPr lang="en-US" sz="2400" b="0" i="0" u="none" strike="noStrike" dirty="0">
                        <a:solidFill>
                          <a:srgbClr val="000000"/>
                        </a:solidFill>
                        <a:effectLst/>
                        <a:latin typeface="Aptos Display" panose="020B0004020202020204" pitchFamily="34" charset="0"/>
                      </a:endParaRPr>
                    </a:p>
                  </a:txBody>
                  <a:tcPr marL="9525" marR="9525" marT="9525" marB="0" anchor="b"/>
                </a:tc>
                <a:tc>
                  <a:txBody>
                    <a:bodyPr/>
                    <a:lstStyle/>
                    <a:p>
                      <a:pPr algn="ctr" fontAlgn="ctr"/>
                      <a:r>
                        <a:rPr lang="en-US" sz="2400" b="0" i="0" u="none" strike="noStrike" dirty="0">
                          <a:solidFill>
                            <a:srgbClr val="000000"/>
                          </a:solidFill>
                          <a:effectLst/>
                          <a:latin typeface="Aptos Display" panose="020B0004020202020204" pitchFamily="34" charset="0"/>
                        </a:rPr>
                        <a:t>Number of students with Disabilities</a:t>
                      </a:r>
                    </a:p>
                  </a:txBody>
                  <a:tcPr marL="9525" marR="9525" marT="9525" marB="0" anchor="ctr"/>
                </a:tc>
                <a:tc>
                  <a:txBody>
                    <a:bodyPr/>
                    <a:lstStyle/>
                    <a:p>
                      <a:pPr algn="ctr" fontAlgn="ctr"/>
                      <a:r>
                        <a:rPr lang="en-US" sz="2400" b="0" u="none" strike="noStrike" dirty="0">
                          <a:effectLst/>
                          <a:latin typeface="Aptos Display" panose="020B0004020202020204" pitchFamily="34" charset="0"/>
                        </a:rPr>
                        <a:t>Sample Size</a:t>
                      </a:r>
                      <a:endParaRPr lang="en-US" sz="2400" b="0" i="0" u="none" strike="noStrike" dirty="0">
                        <a:solidFill>
                          <a:srgbClr val="000000"/>
                        </a:solidFill>
                        <a:effectLst/>
                        <a:latin typeface="Aptos Display" panose="020B0004020202020204" pitchFamily="34" charset="0"/>
                      </a:endParaRPr>
                    </a:p>
                  </a:txBody>
                  <a:tcPr marL="9525" marR="9525" marT="9525" marB="0" anchor="ctr"/>
                </a:tc>
                <a:extLst>
                  <a:ext uri="{0D108BD9-81ED-4DB2-BD59-A6C34878D82A}">
                    <a16:rowId xmlns:a16="http://schemas.microsoft.com/office/drawing/2014/main" val="3299044624"/>
                  </a:ext>
                </a:extLst>
              </a:tr>
              <a:tr h="748290">
                <a:tc>
                  <a:txBody>
                    <a:bodyPr/>
                    <a:lstStyle/>
                    <a:p>
                      <a:pPr algn="ctr" fontAlgn="b"/>
                      <a:r>
                        <a:rPr lang="en-US" sz="2400" u="none" strike="noStrike">
                          <a:effectLst/>
                          <a:latin typeface="Aptos Display" panose="020B0004020202020204" pitchFamily="34" charset="0"/>
                        </a:rPr>
                        <a:t>Small AUs </a:t>
                      </a:r>
                      <a:endParaRPr lang="en-US" sz="2400" b="0" i="0" u="none" strike="noStrike">
                        <a:solidFill>
                          <a:srgbClr val="000000"/>
                        </a:solidFill>
                        <a:effectLst/>
                        <a:latin typeface="Aptos Display" panose="020B0004020202020204" pitchFamily="34" charset="0"/>
                      </a:endParaRPr>
                    </a:p>
                  </a:txBody>
                  <a:tcPr marL="9525" marR="9525" marT="9525" marB="0" anchor="b"/>
                </a:tc>
                <a:tc>
                  <a:txBody>
                    <a:bodyPr/>
                    <a:lstStyle/>
                    <a:p>
                      <a:pPr algn="ctr" fontAlgn="ctr"/>
                      <a:r>
                        <a:rPr lang="en-US" sz="2400" u="none" strike="noStrike" dirty="0">
                          <a:effectLst/>
                          <a:latin typeface="Aptos Display" panose="020B0004020202020204" pitchFamily="34" charset="0"/>
                        </a:rPr>
                        <a:t>1 - 49</a:t>
                      </a:r>
                      <a:endParaRPr lang="en-US" sz="2400" b="0" i="0" u="none" strike="noStrike" dirty="0">
                        <a:solidFill>
                          <a:srgbClr val="000000"/>
                        </a:solidFill>
                        <a:effectLst/>
                        <a:latin typeface="Aptos Display" panose="020B0004020202020204" pitchFamily="34" charset="0"/>
                      </a:endParaRPr>
                    </a:p>
                  </a:txBody>
                  <a:tcPr marL="9525" marR="9525" marT="9525" marB="0" anchor="ctr"/>
                </a:tc>
                <a:tc>
                  <a:txBody>
                    <a:bodyPr/>
                    <a:lstStyle/>
                    <a:p>
                      <a:pPr algn="ctr" fontAlgn="ctr"/>
                      <a:r>
                        <a:rPr lang="en-US" sz="2400" b="0" i="0" u="none" strike="noStrike">
                          <a:solidFill>
                            <a:srgbClr val="000000"/>
                          </a:solidFill>
                          <a:effectLst/>
                          <a:latin typeface="Aptos Display" panose="020B0004020202020204" pitchFamily="34" charset="0"/>
                        </a:rPr>
                        <a:t>Census</a:t>
                      </a:r>
                    </a:p>
                  </a:txBody>
                  <a:tcPr marL="9525" marR="9525" marT="9525" marB="0" anchor="ctr"/>
                </a:tc>
                <a:extLst>
                  <a:ext uri="{0D108BD9-81ED-4DB2-BD59-A6C34878D82A}">
                    <a16:rowId xmlns:a16="http://schemas.microsoft.com/office/drawing/2014/main" val="3353039187"/>
                  </a:ext>
                </a:extLst>
              </a:tr>
              <a:tr h="748290">
                <a:tc>
                  <a:txBody>
                    <a:bodyPr/>
                    <a:lstStyle/>
                    <a:p>
                      <a:pPr algn="ctr" fontAlgn="b"/>
                      <a:r>
                        <a:rPr lang="en-US" sz="2400" u="none" strike="noStrike">
                          <a:effectLst/>
                          <a:latin typeface="Aptos Display" panose="020B0004020202020204" pitchFamily="34" charset="0"/>
                        </a:rPr>
                        <a:t>Mid-sized AUs</a:t>
                      </a:r>
                      <a:endParaRPr lang="en-US" sz="2400" b="0" i="0" u="none" strike="noStrike">
                        <a:solidFill>
                          <a:srgbClr val="000000"/>
                        </a:solidFill>
                        <a:effectLst/>
                        <a:latin typeface="Aptos Display" panose="020B0004020202020204" pitchFamily="34" charset="0"/>
                      </a:endParaRPr>
                    </a:p>
                  </a:txBody>
                  <a:tcPr marL="9525" marR="9525" marT="9525" marB="0" anchor="b"/>
                </a:tc>
                <a:tc>
                  <a:txBody>
                    <a:bodyPr/>
                    <a:lstStyle/>
                    <a:p>
                      <a:pPr algn="ctr" fontAlgn="ctr"/>
                      <a:r>
                        <a:rPr lang="en-US" sz="2400" b="0" i="0" u="none" strike="noStrike" dirty="0">
                          <a:solidFill>
                            <a:srgbClr val="000000"/>
                          </a:solidFill>
                          <a:effectLst/>
                          <a:latin typeface="Aptos Display" panose="020B0004020202020204" pitchFamily="34" charset="0"/>
                        </a:rPr>
                        <a:t>50 - 1,000</a:t>
                      </a:r>
                    </a:p>
                  </a:txBody>
                  <a:tcPr marL="9525" marR="9525" marT="9525" marB="0" anchor="ctr"/>
                </a:tc>
                <a:tc>
                  <a:txBody>
                    <a:bodyPr/>
                    <a:lstStyle/>
                    <a:p>
                      <a:pPr algn="ctr" fontAlgn="ctr"/>
                      <a:r>
                        <a:rPr lang="en-US" sz="2400" b="0" i="0" u="none" strike="noStrike" dirty="0">
                          <a:solidFill>
                            <a:srgbClr val="000000"/>
                          </a:solidFill>
                          <a:effectLst/>
                          <a:latin typeface="Aptos Display" panose="020B0004020202020204" pitchFamily="34" charset="0"/>
                        </a:rPr>
                        <a:t>50</a:t>
                      </a:r>
                    </a:p>
                  </a:txBody>
                  <a:tcPr marL="9525" marR="9525" marT="9525" marB="0" anchor="ctr"/>
                </a:tc>
                <a:extLst>
                  <a:ext uri="{0D108BD9-81ED-4DB2-BD59-A6C34878D82A}">
                    <a16:rowId xmlns:a16="http://schemas.microsoft.com/office/drawing/2014/main" val="1151791330"/>
                  </a:ext>
                </a:extLst>
              </a:tr>
              <a:tr h="748290">
                <a:tc>
                  <a:txBody>
                    <a:bodyPr/>
                    <a:lstStyle/>
                    <a:p>
                      <a:pPr algn="ctr" fontAlgn="b"/>
                      <a:r>
                        <a:rPr lang="en-US" sz="2400" u="none" strike="noStrike">
                          <a:effectLst/>
                          <a:latin typeface="Aptos Display" panose="020B0004020202020204" pitchFamily="34" charset="0"/>
                        </a:rPr>
                        <a:t>Large AUs</a:t>
                      </a:r>
                      <a:endParaRPr lang="en-US" sz="2400" b="0" i="0" u="none" strike="noStrike">
                        <a:solidFill>
                          <a:srgbClr val="000000"/>
                        </a:solidFill>
                        <a:effectLst/>
                        <a:latin typeface="Aptos Display" panose="020B0004020202020204" pitchFamily="34" charset="0"/>
                      </a:endParaRPr>
                    </a:p>
                  </a:txBody>
                  <a:tcPr marL="9525" marR="9525" marT="9525" marB="0" anchor="b"/>
                </a:tc>
                <a:tc>
                  <a:txBody>
                    <a:bodyPr/>
                    <a:lstStyle/>
                    <a:p>
                      <a:pPr algn="ctr" fontAlgn="ctr"/>
                      <a:r>
                        <a:rPr lang="en-US" sz="2400" b="0" i="0" u="none" strike="noStrike" dirty="0">
                          <a:solidFill>
                            <a:srgbClr val="000000"/>
                          </a:solidFill>
                          <a:effectLst/>
                          <a:latin typeface="Aptos Display" panose="020B0004020202020204" pitchFamily="34" charset="0"/>
                        </a:rPr>
                        <a:t>1,001 – 5,000</a:t>
                      </a:r>
                    </a:p>
                  </a:txBody>
                  <a:tcPr marL="9525" marR="9525" marT="9525" marB="0" anchor="ctr"/>
                </a:tc>
                <a:tc>
                  <a:txBody>
                    <a:bodyPr/>
                    <a:lstStyle/>
                    <a:p>
                      <a:pPr algn="ctr" fontAlgn="ctr"/>
                      <a:r>
                        <a:rPr lang="en-US" sz="2400" b="0" i="0" u="none" strike="noStrike" dirty="0">
                          <a:solidFill>
                            <a:srgbClr val="000000"/>
                          </a:solidFill>
                          <a:effectLst/>
                          <a:latin typeface="Aptos Display" panose="020B0004020202020204" pitchFamily="34" charset="0"/>
                        </a:rPr>
                        <a:t>100</a:t>
                      </a:r>
                    </a:p>
                  </a:txBody>
                  <a:tcPr marL="9525" marR="9525" marT="9525" marB="0" anchor="ctr"/>
                </a:tc>
                <a:extLst>
                  <a:ext uri="{0D108BD9-81ED-4DB2-BD59-A6C34878D82A}">
                    <a16:rowId xmlns:a16="http://schemas.microsoft.com/office/drawing/2014/main" val="657270312"/>
                  </a:ext>
                </a:extLst>
              </a:tr>
              <a:tr h="748290">
                <a:tc>
                  <a:txBody>
                    <a:bodyPr/>
                    <a:lstStyle/>
                    <a:p>
                      <a:pPr algn="ctr" fontAlgn="b"/>
                      <a:r>
                        <a:rPr lang="en-US" sz="2400" b="0" i="0" u="none" strike="noStrike" dirty="0">
                          <a:solidFill>
                            <a:srgbClr val="000000"/>
                          </a:solidFill>
                          <a:effectLst/>
                          <a:latin typeface="Aptos Display" panose="020B0004020202020204" pitchFamily="34" charset="0"/>
                        </a:rPr>
                        <a:t>Large AUs</a:t>
                      </a:r>
                    </a:p>
                  </a:txBody>
                  <a:tcPr marL="9525" marR="9525" marT="9525" marB="0" anchor="b"/>
                </a:tc>
                <a:tc>
                  <a:txBody>
                    <a:bodyPr/>
                    <a:lstStyle/>
                    <a:p>
                      <a:pPr algn="ctr" fontAlgn="ctr"/>
                      <a:r>
                        <a:rPr lang="en-US" sz="2400" b="0" i="0" u="none" strike="noStrike" dirty="0">
                          <a:solidFill>
                            <a:srgbClr val="000000"/>
                          </a:solidFill>
                          <a:effectLst/>
                          <a:latin typeface="Aptos Display" panose="020B0004020202020204" pitchFamily="34" charset="0"/>
                        </a:rPr>
                        <a:t>5,000+</a:t>
                      </a:r>
                    </a:p>
                  </a:txBody>
                  <a:tcPr marL="9525" marR="9525" marT="9525" marB="0" anchor="ctr"/>
                </a:tc>
                <a:tc>
                  <a:txBody>
                    <a:bodyPr/>
                    <a:lstStyle/>
                    <a:p>
                      <a:pPr algn="ctr" fontAlgn="ctr"/>
                      <a:r>
                        <a:rPr lang="en-US" sz="2400" b="0" i="0" u="none" strike="noStrike" dirty="0">
                          <a:solidFill>
                            <a:srgbClr val="000000"/>
                          </a:solidFill>
                          <a:effectLst/>
                          <a:latin typeface="Aptos Display" panose="020B0004020202020204" pitchFamily="34" charset="0"/>
                        </a:rPr>
                        <a:t>200</a:t>
                      </a:r>
                    </a:p>
                  </a:txBody>
                  <a:tcPr marL="9525" marR="9525" marT="9525" marB="0" anchor="ctr"/>
                </a:tc>
                <a:extLst>
                  <a:ext uri="{0D108BD9-81ED-4DB2-BD59-A6C34878D82A}">
                    <a16:rowId xmlns:a16="http://schemas.microsoft.com/office/drawing/2014/main" val="504796840"/>
                  </a:ext>
                </a:extLst>
              </a:tr>
            </a:tbl>
          </a:graphicData>
        </a:graphic>
      </p:graphicFrame>
      <p:sp>
        <p:nvSpPr>
          <p:cNvPr id="25" name="TextBox 24">
            <a:extLst>
              <a:ext uri="{FF2B5EF4-FFF2-40B4-BE49-F238E27FC236}">
                <a16:creationId xmlns:a16="http://schemas.microsoft.com/office/drawing/2014/main" id="{E925180D-652C-4031-A214-27033D323E49}"/>
              </a:ext>
            </a:extLst>
          </p:cNvPr>
          <p:cNvSpPr txBox="1"/>
          <p:nvPr/>
        </p:nvSpPr>
        <p:spPr>
          <a:xfrm>
            <a:off x="5945924" y="1490099"/>
            <a:ext cx="4680473" cy="1569660"/>
          </a:xfrm>
          <a:prstGeom prst="rect">
            <a:avLst/>
          </a:prstGeom>
          <a:noFill/>
        </p:spPr>
        <p:txBody>
          <a:bodyPr wrap="square" rtlCol="0">
            <a:spAutoFit/>
          </a:bodyPr>
          <a:lstStyle/>
          <a:p>
            <a:pPr algn="ctr"/>
            <a:r>
              <a:rPr lang="en-US" sz="2400" b="1" dirty="0"/>
              <a:t>Each student has a unique access code included in the survey URL.</a:t>
            </a:r>
          </a:p>
          <a:p>
            <a:pPr algn="ctr"/>
            <a:r>
              <a:rPr lang="en-US" sz="2400" dirty="0"/>
              <a:t>Parents need this URL code to participate in the online survey.</a:t>
            </a:r>
          </a:p>
        </p:txBody>
      </p:sp>
      <p:pic>
        <p:nvPicPr>
          <p:cNvPr id="8" name="Picture 7" descr="This is a screenshot of the unique survey URLS. The individualized survey links should be provided to parents and used in any communication to parents.  These URL links will take the parents directly to the login page for the survey and pre-fill the survey key.">
            <a:extLst>
              <a:ext uri="{FF2B5EF4-FFF2-40B4-BE49-F238E27FC236}">
                <a16:creationId xmlns:a16="http://schemas.microsoft.com/office/drawing/2014/main" id="{78DA2D16-3712-77BD-3437-980FF27BC3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3034" y="3176042"/>
            <a:ext cx="7137931" cy="2726601"/>
          </a:xfrm>
          <a:prstGeom prst="rect">
            <a:avLst/>
          </a:prstGeom>
        </p:spPr>
      </p:pic>
      <p:sp>
        <p:nvSpPr>
          <p:cNvPr id="16" name="Slide Number Placeholder 2" descr="Slide 12">
            <a:extLst>
              <a:ext uri="{FF2B5EF4-FFF2-40B4-BE49-F238E27FC236}">
                <a16:creationId xmlns:a16="http://schemas.microsoft.com/office/drawing/2014/main" id="{75A92ABB-46A9-CE5D-F1AC-3507F0794BDE}"/>
              </a:ext>
            </a:extLst>
          </p:cNvPr>
          <p:cNvSpPr>
            <a:spLocks noGrp="1"/>
          </p:cNvSpPr>
          <p:nvPr>
            <p:ph type="sldNum" sz="quarter" idx="12"/>
          </p:nvPr>
        </p:nvSpPr>
        <p:spPr>
          <a:xfrm>
            <a:off x="0" y="6534308"/>
            <a:ext cx="2743200" cy="365125"/>
          </a:xfrm>
        </p:spPr>
        <p:txBody>
          <a:bodyPr/>
          <a:lstStyle/>
          <a:p>
            <a:fld id="{C479D5F6-EDCB-402A-AC08-4943A1820E8F}" type="slidenum">
              <a:rPr lang="en-US" smtClean="0"/>
              <a:pPr/>
              <a:t>11</a:t>
            </a:fld>
            <a:endParaRPr lang="en-US"/>
          </a:p>
        </p:txBody>
      </p:sp>
    </p:spTree>
    <p:custDataLst>
      <p:tags r:id="rId1"/>
    </p:custDataLst>
    <p:extLst>
      <p:ext uri="{BB962C8B-B14F-4D97-AF65-F5344CB8AC3E}">
        <p14:creationId xmlns:p14="http://schemas.microsoft.com/office/powerpoint/2010/main" val="1888819148"/>
      </p:ext>
    </p:extLst>
  </p:cSld>
  <p:clrMapOvr>
    <a:masterClrMapping/>
  </p:clrMapOvr>
  <mc:AlternateContent xmlns:mc="http://schemas.openxmlformats.org/markup-compatibility/2006" xmlns:p14="http://schemas.microsoft.com/office/powerpoint/2010/main">
    <mc:Choice Requires="p14">
      <p:transition spd="slow" p14:dur="2000" advTm="70717"/>
    </mc:Choice>
    <mc:Fallback xmlns="">
      <p:transition spd="slow" advTm="7071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F3DD2-2D3D-DBB2-DD40-AA0EB55949BF}"/>
              </a:ext>
            </a:extLst>
          </p:cNvPr>
          <p:cNvSpPr>
            <a:spLocks noGrp="1"/>
          </p:cNvSpPr>
          <p:nvPr>
            <p:ph type="title"/>
          </p:nvPr>
        </p:nvSpPr>
        <p:spPr>
          <a:xfrm>
            <a:off x="433291" y="158923"/>
            <a:ext cx="8682134" cy="898524"/>
          </a:xfrm>
        </p:spPr>
        <p:txBody>
          <a:bodyPr anchor="ctr">
            <a:noAutofit/>
          </a:bodyPr>
          <a:lstStyle/>
          <a:p>
            <a:r>
              <a:rPr lang="en-US" sz="4000">
                <a:latin typeface="Aptos Display" panose="020B0004020202020204" pitchFamily="34" charset="0"/>
              </a:rPr>
              <a:t>The pre-selected student list unique URL</a:t>
            </a:r>
          </a:p>
        </p:txBody>
      </p:sp>
      <p:pic>
        <p:nvPicPr>
          <p:cNvPr id="20" name="Picture 19" descr="This is a screenshot of the unique survey URLS. The individualized survey links should be provided to parents and used in any communication to parents.  These URL links will take the parents directly to the login page for the survey and pre-fill the survey key.">
            <a:extLst>
              <a:ext uri="{FF2B5EF4-FFF2-40B4-BE49-F238E27FC236}">
                <a16:creationId xmlns:a16="http://schemas.microsoft.com/office/drawing/2014/main" id="{B966A60C-DF32-F0CD-3E35-381987A8D4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620" y="2065699"/>
            <a:ext cx="11482759" cy="2726601"/>
          </a:xfrm>
          <a:prstGeom prst="rect">
            <a:avLst/>
          </a:prstGeom>
        </p:spPr>
      </p:pic>
      <p:cxnSp>
        <p:nvCxnSpPr>
          <p:cNvPr id="12" name="Straight Arrow Connector 11" descr="Arrow pointing from Survey URL Link to Survey Key">
            <a:extLst>
              <a:ext uri="{FF2B5EF4-FFF2-40B4-BE49-F238E27FC236}">
                <a16:creationId xmlns:a16="http://schemas.microsoft.com/office/drawing/2014/main" id="{81957CF1-EA2F-42DD-DA4F-0CBB84C559EE}"/>
              </a:ext>
              <a:ext uri="{C183D7F6-B498-43B3-948B-1728B52AA6E4}">
                <adec:decorative xmlns:adec="http://schemas.microsoft.com/office/drawing/2017/decorative" val="0"/>
              </a:ext>
            </a:extLst>
          </p:cNvPr>
          <p:cNvCxnSpPr>
            <a:cxnSpLocks/>
          </p:cNvCxnSpPr>
          <p:nvPr/>
        </p:nvCxnSpPr>
        <p:spPr>
          <a:xfrm>
            <a:off x="4574579" y="2475971"/>
            <a:ext cx="3610595" cy="2419879"/>
          </a:xfrm>
          <a:prstGeom prst="straightConnector1">
            <a:avLst/>
          </a:prstGeom>
          <a:ln w="76200">
            <a:solidFill>
              <a:srgbClr val="47A78B"/>
            </a:solidFill>
            <a:tailEnd type="triangle"/>
          </a:ln>
        </p:spPr>
        <p:style>
          <a:lnRef idx="3">
            <a:schemeClr val="accent1"/>
          </a:lnRef>
          <a:fillRef idx="0">
            <a:schemeClr val="accent1"/>
          </a:fillRef>
          <a:effectRef idx="2">
            <a:schemeClr val="accent1"/>
          </a:effectRef>
          <a:fontRef idx="minor">
            <a:schemeClr val="tx1"/>
          </a:fontRef>
        </p:style>
      </p:cxnSp>
      <p:pic>
        <p:nvPicPr>
          <p:cNvPr id="13" name="Picture 12" descr="This is a screenshot of the survey welcome page. It shows that the link prefills the Access Code in the Survey Key field. So the parent is ready to click begin survey.">
            <a:extLst>
              <a:ext uri="{FF2B5EF4-FFF2-40B4-BE49-F238E27FC236}">
                <a16:creationId xmlns:a16="http://schemas.microsoft.com/office/drawing/2014/main" id="{7190CF36-C0AE-FC8B-4BEE-1337233B8CA8}"/>
              </a:ext>
            </a:extLst>
          </p:cNvPr>
          <p:cNvPicPr>
            <a:picLocks noChangeAspect="1"/>
          </p:cNvPicPr>
          <p:nvPr/>
        </p:nvPicPr>
        <p:blipFill>
          <a:blip r:embed="rId4"/>
          <a:stretch>
            <a:fillRect/>
          </a:stretch>
        </p:blipFill>
        <p:spPr>
          <a:xfrm>
            <a:off x="8185174" y="1418350"/>
            <a:ext cx="3403547" cy="4938000"/>
          </a:xfrm>
          <a:prstGeom prst="rect">
            <a:avLst/>
          </a:prstGeom>
        </p:spPr>
      </p:pic>
      <p:sp>
        <p:nvSpPr>
          <p:cNvPr id="4" name="Slide Number Placeholder 3">
            <a:extLst>
              <a:ext uri="{FF2B5EF4-FFF2-40B4-BE49-F238E27FC236}">
                <a16:creationId xmlns:a16="http://schemas.microsoft.com/office/drawing/2014/main" id="{8F0F1095-E1EE-3D03-FA27-B17CD50C19C9}"/>
              </a:ext>
            </a:extLst>
          </p:cNvPr>
          <p:cNvSpPr>
            <a:spLocks noGrp="1"/>
          </p:cNvSpPr>
          <p:nvPr>
            <p:ph type="sldNum" sz="quarter" idx="12"/>
          </p:nvPr>
        </p:nvSpPr>
        <p:spPr/>
        <p:txBody>
          <a:bodyPr/>
          <a:lstStyle/>
          <a:p>
            <a:fld id="{C479D5F6-EDCB-402A-AC08-4943A1820E8F}" type="slidenum">
              <a:rPr lang="en-US" smtClean="0"/>
              <a:pPr/>
              <a:t>12</a:t>
            </a:fld>
            <a:endParaRPr lang="en-US"/>
          </a:p>
        </p:txBody>
      </p:sp>
    </p:spTree>
    <p:extLst>
      <p:ext uri="{BB962C8B-B14F-4D97-AF65-F5344CB8AC3E}">
        <p14:creationId xmlns:p14="http://schemas.microsoft.com/office/powerpoint/2010/main" val="464376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F3DD2-2D3D-DBB2-DD40-AA0EB55949BF}"/>
              </a:ext>
            </a:extLst>
          </p:cNvPr>
          <p:cNvSpPr>
            <a:spLocks noGrp="1"/>
          </p:cNvSpPr>
          <p:nvPr>
            <p:ph type="title"/>
          </p:nvPr>
        </p:nvSpPr>
        <p:spPr>
          <a:xfrm>
            <a:off x="215185" y="52387"/>
            <a:ext cx="9671762" cy="898524"/>
          </a:xfrm>
        </p:spPr>
        <p:txBody>
          <a:bodyPr anchor="ctr">
            <a:noAutofit/>
          </a:bodyPr>
          <a:lstStyle/>
          <a:p>
            <a:r>
              <a:rPr lang="en-US" sz="4000">
                <a:latin typeface="Aptos Display" panose="020B0004020202020204" pitchFamily="34" charset="0"/>
              </a:rPr>
              <a:t>Requesting Alternate Students *New this year!*</a:t>
            </a:r>
            <a:endParaRPr lang="en-US" sz="4000" dirty="0">
              <a:latin typeface="Aptos Display" panose="020B0004020202020204" pitchFamily="34" charset="0"/>
            </a:endParaRPr>
          </a:p>
        </p:txBody>
      </p:sp>
      <p:sp>
        <p:nvSpPr>
          <p:cNvPr id="5" name="TextBox 4">
            <a:extLst>
              <a:ext uri="{FF2B5EF4-FFF2-40B4-BE49-F238E27FC236}">
                <a16:creationId xmlns:a16="http://schemas.microsoft.com/office/drawing/2014/main" id="{468203F8-2A4F-DCDD-69A2-0568F0C8A0B9}"/>
              </a:ext>
            </a:extLst>
          </p:cNvPr>
          <p:cNvSpPr txBox="1"/>
          <p:nvPr/>
        </p:nvSpPr>
        <p:spPr>
          <a:xfrm>
            <a:off x="215185" y="1300301"/>
            <a:ext cx="11859127" cy="1928733"/>
          </a:xfrm>
          <a:prstGeom prst="rect">
            <a:avLst/>
          </a:prstGeom>
          <a:noFill/>
        </p:spPr>
        <p:txBody>
          <a:bodyPr wrap="square">
            <a:spAutoFit/>
          </a:bodyPr>
          <a:lstStyle/>
          <a:p>
            <a:pPr rtl="0" fontAlgn="base">
              <a:spcBef>
                <a:spcPts val="0"/>
              </a:spcBef>
              <a:spcAft>
                <a:spcPts val="1000"/>
              </a:spcAft>
            </a:pPr>
            <a:r>
              <a:rPr lang="en-US" sz="2400" b="0" i="0" u="none" strike="noStrike" dirty="0">
                <a:effectLst/>
                <a:latin typeface="Aptos Display" panose="020B0004020202020204" pitchFamily="34" charset="0"/>
              </a:rPr>
              <a:t>You can replace a student with an alternate student for either of these CDE-approved reasons:</a:t>
            </a:r>
          </a:p>
          <a:p>
            <a:pPr marL="742950" lvl="1" indent="-285750" rtl="0" fontAlgn="base">
              <a:lnSpc>
                <a:spcPct val="100000"/>
              </a:lnSpc>
              <a:spcBef>
                <a:spcPts val="0"/>
              </a:spcBef>
              <a:spcAft>
                <a:spcPts val="600"/>
              </a:spcAft>
              <a:buFont typeface="Arial" panose="020B0604020202020204" pitchFamily="34" charset="0"/>
              <a:buChar char="•"/>
            </a:pPr>
            <a:r>
              <a:rPr lang="en-US" sz="2400" b="0" i="0" u="none" strike="noStrike" dirty="0">
                <a:effectLst/>
                <a:latin typeface="Aptos Display" panose="020B0004020202020204" pitchFamily="34" charset="0"/>
              </a:rPr>
              <a:t>Student is no longer in the AU’s jurisdiction</a:t>
            </a:r>
          </a:p>
          <a:p>
            <a:pPr marL="742950" lvl="1" indent="-285750" rtl="0" fontAlgn="base">
              <a:lnSpc>
                <a:spcPct val="100000"/>
              </a:lnSpc>
              <a:spcBef>
                <a:spcPts val="0"/>
              </a:spcBef>
              <a:spcAft>
                <a:spcPts val="600"/>
              </a:spcAft>
              <a:buFont typeface="Arial" panose="020B0604020202020204" pitchFamily="34" charset="0"/>
              <a:buChar char="•"/>
            </a:pPr>
            <a:r>
              <a:rPr lang="en-US" sz="2400" b="0" i="0" u="none" strike="noStrike" dirty="0">
                <a:effectLst/>
                <a:latin typeface="Aptos Display" panose="020B0004020202020204" pitchFamily="34" charset="0"/>
              </a:rPr>
              <a:t>Student is no longer receiving special education services</a:t>
            </a:r>
          </a:p>
          <a:p>
            <a:pPr rtl="0" fontAlgn="base">
              <a:spcBef>
                <a:spcPts val="600"/>
              </a:spcBef>
              <a:spcAft>
                <a:spcPts val="1000"/>
              </a:spcAft>
            </a:pPr>
            <a:r>
              <a:rPr lang="en-US" sz="2400" b="0" i="0" u="none" strike="noStrike" dirty="0">
                <a:effectLst/>
                <a:latin typeface="Aptos Display" panose="020B0004020202020204" pitchFamily="34" charset="0"/>
              </a:rPr>
              <a:t>Click on the “</a:t>
            </a:r>
            <a:r>
              <a:rPr lang="en-US" sz="2400" b="1" i="0" u="none" strike="noStrike" dirty="0">
                <a:effectLst/>
                <a:latin typeface="Aptos Display" panose="020B0004020202020204" pitchFamily="34" charset="0"/>
              </a:rPr>
              <a:t>Alternate</a:t>
            </a:r>
            <a:r>
              <a:rPr lang="en-US" sz="2400" b="0" i="0" u="none" strike="noStrike" dirty="0">
                <a:effectLst/>
                <a:latin typeface="Aptos Display" panose="020B0004020202020204" pitchFamily="34" charset="0"/>
              </a:rPr>
              <a:t>” button in the row of the student you wish to replace.</a:t>
            </a:r>
          </a:p>
        </p:txBody>
      </p:sp>
      <p:pic>
        <p:nvPicPr>
          <p:cNvPr id="26" name="Picture 25" descr="Screenshot of student list. If requesting alternates select the green alternate button on the right">
            <a:extLst>
              <a:ext uri="{FF2B5EF4-FFF2-40B4-BE49-F238E27FC236}">
                <a16:creationId xmlns:a16="http://schemas.microsoft.com/office/drawing/2014/main" id="{77618198-407B-2975-03EB-00DA5B3699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03" y="3257609"/>
            <a:ext cx="12089594" cy="2823584"/>
          </a:xfrm>
          <a:prstGeom prst="rect">
            <a:avLst/>
          </a:prstGeom>
        </p:spPr>
      </p:pic>
      <p:sp>
        <p:nvSpPr>
          <p:cNvPr id="4" name="Slide Number Placeholder 3">
            <a:extLst>
              <a:ext uri="{FF2B5EF4-FFF2-40B4-BE49-F238E27FC236}">
                <a16:creationId xmlns:a16="http://schemas.microsoft.com/office/drawing/2014/main" id="{8F0F1095-E1EE-3D03-FA27-B17CD50C19C9}"/>
              </a:ext>
            </a:extLst>
          </p:cNvPr>
          <p:cNvSpPr>
            <a:spLocks noGrp="1"/>
          </p:cNvSpPr>
          <p:nvPr>
            <p:ph type="sldNum" sz="quarter" idx="12"/>
          </p:nvPr>
        </p:nvSpPr>
        <p:spPr/>
        <p:txBody>
          <a:bodyPr/>
          <a:lstStyle/>
          <a:p>
            <a:fld id="{C479D5F6-EDCB-402A-AC08-4943A1820E8F}" type="slidenum">
              <a:rPr lang="en-US" smtClean="0"/>
              <a:pPr/>
              <a:t>13</a:t>
            </a:fld>
            <a:endParaRPr lang="en-US"/>
          </a:p>
        </p:txBody>
      </p:sp>
    </p:spTree>
    <p:extLst>
      <p:ext uri="{BB962C8B-B14F-4D97-AF65-F5344CB8AC3E}">
        <p14:creationId xmlns:p14="http://schemas.microsoft.com/office/powerpoint/2010/main" val="178979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F3DD2-2D3D-DBB2-DD40-AA0EB55949BF}"/>
              </a:ext>
            </a:extLst>
          </p:cNvPr>
          <p:cNvSpPr>
            <a:spLocks noGrp="1"/>
          </p:cNvSpPr>
          <p:nvPr>
            <p:ph type="title"/>
          </p:nvPr>
        </p:nvSpPr>
        <p:spPr>
          <a:xfrm>
            <a:off x="215185" y="52387"/>
            <a:ext cx="9671762" cy="898524"/>
          </a:xfrm>
        </p:spPr>
        <p:txBody>
          <a:bodyPr anchor="ctr">
            <a:noAutofit/>
          </a:bodyPr>
          <a:lstStyle/>
          <a:p>
            <a:r>
              <a:rPr lang="en-US" sz="4000" dirty="0">
                <a:latin typeface="Aptos Display" panose="020B0004020202020204" pitchFamily="34" charset="0"/>
              </a:rPr>
              <a:t>Requesting Alternate Students (continued)</a:t>
            </a:r>
          </a:p>
        </p:txBody>
      </p:sp>
      <p:sp>
        <p:nvSpPr>
          <p:cNvPr id="5" name="TextBox 4">
            <a:extLst>
              <a:ext uri="{FF2B5EF4-FFF2-40B4-BE49-F238E27FC236}">
                <a16:creationId xmlns:a16="http://schemas.microsoft.com/office/drawing/2014/main" id="{A198E42E-4DDB-CA25-329F-18F03763CFE9}"/>
              </a:ext>
            </a:extLst>
          </p:cNvPr>
          <p:cNvSpPr txBox="1"/>
          <p:nvPr/>
        </p:nvSpPr>
        <p:spPr>
          <a:xfrm>
            <a:off x="215185" y="1286170"/>
            <a:ext cx="7277878" cy="4832092"/>
          </a:xfrm>
          <a:prstGeom prst="rect">
            <a:avLst/>
          </a:prstGeom>
          <a:noFill/>
        </p:spPr>
        <p:txBody>
          <a:bodyPr wrap="square">
            <a:spAutoFit/>
          </a:bodyPr>
          <a:lstStyle/>
          <a:p>
            <a:pPr rtl="0">
              <a:lnSpc>
                <a:spcPct val="100000"/>
              </a:lnSpc>
              <a:spcBef>
                <a:spcPts val="0"/>
              </a:spcBef>
              <a:spcAft>
                <a:spcPts val="600"/>
              </a:spcAft>
            </a:pPr>
            <a:r>
              <a:rPr lang="en-US" sz="2400" b="0" i="0" u="none" strike="noStrike" dirty="0">
                <a:effectLst/>
                <a:latin typeface="Aptos Display" panose="020B0004020202020204" pitchFamily="34" charset="0"/>
              </a:rPr>
              <a:t>A </a:t>
            </a:r>
            <a:r>
              <a:rPr lang="en-US" sz="2400" b="1" i="0" u="none" strike="noStrike" dirty="0">
                <a:effectLst/>
                <a:latin typeface="Aptos Display" panose="020B0004020202020204" pitchFamily="34" charset="0"/>
              </a:rPr>
              <a:t>Select Reason for Alternate</a:t>
            </a:r>
            <a:r>
              <a:rPr lang="en-US" sz="2400" b="0" i="0" u="none" strike="noStrike" dirty="0">
                <a:effectLst/>
                <a:latin typeface="Aptos Display" panose="020B0004020202020204" pitchFamily="34" charset="0"/>
              </a:rPr>
              <a:t> pop-up window will appear. </a:t>
            </a:r>
            <a:endParaRPr lang="en-US" sz="2400" dirty="0">
              <a:effectLst/>
              <a:latin typeface="Aptos Display" panose="020B0004020202020204" pitchFamily="34" charset="0"/>
            </a:endParaRPr>
          </a:p>
          <a:p>
            <a:pPr marL="344488" rtl="0" fontAlgn="base">
              <a:lnSpc>
                <a:spcPct val="100000"/>
              </a:lnSpc>
              <a:spcBef>
                <a:spcPts val="0"/>
              </a:spcBef>
              <a:spcAft>
                <a:spcPts val="600"/>
              </a:spcAft>
              <a:buFont typeface="Arial" panose="020B0604020202020204" pitchFamily="34" charset="0"/>
              <a:buChar char="•"/>
            </a:pPr>
            <a:r>
              <a:rPr lang="en-US" sz="2400" b="0" i="0" u="none" strike="noStrike" dirty="0">
                <a:effectLst/>
                <a:latin typeface="Aptos Display" panose="020B0004020202020204" pitchFamily="34" charset="0"/>
              </a:rPr>
              <a:t>Click in the Reason field to select the reason</a:t>
            </a:r>
          </a:p>
          <a:p>
            <a:pPr marL="344488" rtl="0" fontAlgn="base">
              <a:lnSpc>
                <a:spcPct val="100000"/>
              </a:lnSpc>
              <a:spcBef>
                <a:spcPts val="0"/>
              </a:spcBef>
              <a:spcAft>
                <a:spcPts val="600"/>
              </a:spcAft>
              <a:buFont typeface="Arial" panose="020B0604020202020204" pitchFamily="34" charset="0"/>
              <a:buChar char="•"/>
            </a:pPr>
            <a:r>
              <a:rPr lang="en-US" sz="2400" b="0" i="0" u="none" strike="noStrike" dirty="0">
                <a:effectLst/>
                <a:latin typeface="Aptos Display" panose="020B0004020202020204" pitchFamily="34" charset="0"/>
              </a:rPr>
              <a:t>Click the blue “</a:t>
            </a:r>
            <a:r>
              <a:rPr lang="en-US" sz="2400" b="1" i="0" u="none" strike="noStrike" dirty="0">
                <a:effectLst/>
                <a:latin typeface="Aptos Display" panose="020B0004020202020204" pitchFamily="34" charset="0"/>
              </a:rPr>
              <a:t>Submit</a:t>
            </a:r>
            <a:r>
              <a:rPr lang="en-US" sz="2400" b="0" i="0" u="none" strike="noStrike" dirty="0">
                <a:effectLst/>
                <a:latin typeface="Aptos Display" panose="020B0004020202020204" pitchFamily="34" charset="0"/>
              </a:rPr>
              <a:t>” button. </a:t>
            </a:r>
          </a:p>
          <a:p>
            <a:pPr rtl="0">
              <a:lnSpc>
                <a:spcPct val="100000"/>
              </a:lnSpc>
              <a:spcBef>
                <a:spcPts val="0"/>
              </a:spcBef>
              <a:spcAft>
                <a:spcPts val="600"/>
              </a:spcAft>
            </a:pPr>
            <a:r>
              <a:rPr lang="en-US" sz="2400" b="0" i="0" u="none" strike="noStrike" dirty="0">
                <a:effectLst/>
                <a:latin typeface="Aptos Display" panose="020B0004020202020204" pitchFamily="34" charset="0"/>
              </a:rPr>
              <a:t>The student will be replaced with a random student who has the same race/ethnicity from the sample pool. If no more students are available </a:t>
            </a:r>
            <a:r>
              <a:rPr lang="en-US" sz="2400" dirty="0">
                <a:latin typeface="Aptos Display" panose="020B0004020202020204" pitchFamily="34" charset="0"/>
              </a:rPr>
              <a:t>with the same race/ethnicity for your AU, then a random student is sampled from the entire sample pool. </a:t>
            </a:r>
            <a:endParaRPr lang="en-US" sz="2400" dirty="0">
              <a:effectLst/>
              <a:latin typeface="Aptos Display" panose="020B0004020202020204" pitchFamily="34" charset="0"/>
            </a:endParaRPr>
          </a:p>
          <a:p>
            <a:pPr rtl="0">
              <a:lnSpc>
                <a:spcPct val="100000"/>
              </a:lnSpc>
              <a:spcBef>
                <a:spcPts val="0"/>
              </a:spcBef>
              <a:spcAft>
                <a:spcPts val="600"/>
              </a:spcAft>
            </a:pPr>
            <a:r>
              <a:rPr lang="en-US" sz="2400" b="0" i="0" u="none" strike="noStrike" dirty="0">
                <a:effectLst/>
                <a:latin typeface="Aptos Display" panose="020B0004020202020204" pitchFamily="34" charset="0"/>
              </a:rPr>
              <a:t>If an AU has used all the alternates available for their assigned sample, please contact Josh Fails. </a:t>
            </a:r>
            <a:r>
              <a:rPr lang="en-US" sz="2400" b="0" i="0" u="none" strike="noStrike" dirty="0">
                <a:effectLst/>
                <a:latin typeface="Aptos Display" panose="020B0004020202020204" pitchFamily="34" charset="0"/>
                <a:hlinkClick r:id="rId3"/>
              </a:rPr>
              <a:t>Fails_j@cde.state.co.us</a:t>
            </a:r>
            <a:endParaRPr lang="en-US" sz="2400" b="0" i="0" u="none" strike="noStrike" dirty="0">
              <a:effectLst/>
              <a:latin typeface="Aptos Display" panose="020B0004020202020204" pitchFamily="34" charset="0"/>
            </a:endParaRPr>
          </a:p>
        </p:txBody>
      </p:sp>
      <p:pic>
        <p:nvPicPr>
          <p:cNvPr id="10" name="Picture 9" descr="Screenshot of &quot;Select Reason For Alternate&quot; pop-up window. ">
            <a:extLst>
              <a:ext uri="{FF2B5EF4-FFF2-40B4-BE49-F238E27FC236}">
                <a16:creationId xmlns:a16="http://schemas.microsoft.com/office/drawing/2014/main" id="{C3C3D133-C1F9-CC39-EB8D-1AB3C563DA4C}"/>
              </a:ext>
            </a:extLst>
          </p:cNvPr>
          <p:cNvPicPr>
            <a:picLocks noChangeAspect="1"/>
          </p:cNvPicPr>
          <p:nvPr/>
        </p:nvPicPr>
        <p:blipFill>
          <a:blip r:embed="rId4"/>
          <a:stretch>
            <a:fillRect/>
          </a:stretch>
        </p:blipFill>
        <p:spPr>
          <a:xfrm>
            <a:off x="7724294" y="2196097"/>
            <a:ext cx="4152788" cy="2799633"/>
          </a:xfrm>
          <a:prstGeom prst="rect">
            <a:avLst/>
          </a:prstGeom>
        </p:spPr>
      </p:pic>
      <p:sp>
        <p:nvSpPr>
          <p:cNvPr id="4" name="Slide Number Placeholder 3">
            <a:extLst>
              <a:ext uri="{FF2B5EF4-FFF2-40B4-BE49-F238E27FC236}">
                <a16:creationId xmlns:a16="http://schemas.microsoft.com/office/drawing/2014/main" id="{8F0F1095-E1EE-3D03-FA27-B17CD50C19C9}"/>
              </a:ext>
            </a:extLst>
          </p:cNvPr>
          <p:cNvSpPr>
            <a:spLocks noGrp="1"/>
          </p:cNvSpPr>
          <p:nvPr>
            <p:ph type="sldNum" sz="quarter" idx="12"/>
          </p:nvPr>
        </p:nvSpPr>
        <p:spPr/>
        <p:txBody>
          <a:bodyPr/>
          <a:lstStyle/>
          <a:p>
            <a:fld id="{C479D5F6-EDCB-402A-AC08-4943A1820E8F}" type="slidenum">
              <a:rPr lang="en-US" smtClean="0"/>
              <a:pPr/>
              <a:t>14</a:t>
            </a:fld>
            <a:endParaRPr lang="en-US"/>
          </a:p>
        </p:txBody>
      </p:sp>
    </p:spTree>
    <p:extLst>
      <p:ext uri="{BB962C8B-B14F-4D97-AF65-F5344CB8AC3E}">
        <p14:creationId xmlns:p14="http://schemas.microsoft.com/office/powerpoint/2010/main" val="3052751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C569D-E534-481D-B17B-668437331A91}"/>
              </a:ext>
            </a:extLst>
          </p:cNvPr>
          <p:cNvSpPr>
            <a:spLocks noGrp="1"/>
          </p:cNvSpPr>
          <p:nvPr>
            <p:ph type="title"/>
          </p:nvPr>
        </p:nvSpPr>
        <p:spPr>
          <a:xfrm>
            <a:off x="473062" y="136525"/>
            <a:ext cx="8065168" cy="898524"/>
          </a:xfrm>
        </p:spPr>
        <p:txBody>
          <a:bodyPr anchor="ctr">
            <a:normAutofit/>
          </a:bodyPr>
          <a:lstStyle/>
          <a:p>
            <a:r>
              <a:rPr lang="en-US" sz="4000" dirty="0">
                <a:latin typeface="Aptos Display" panose="020B0004020202020204" pitchFamily="34" charset="0"/>
              </a:rPr>
              <a:t>Sample Communication - English</a:t>
            </a:r>
          </a:p>
        </p:txBody>
      </p:sp>
      <p:sp>
        <p:nvSpPr>
          <p:cNvPr id="31" name="Rectangle 24">
            <a:extLst>
              <a:ext uri="{FF2B5EF4-FFF2-40B4-BE49-F238E27FC236}">
                <a16:creationId xmlns:a16="http://schemas.microsoft.com/office/drawing/2014/main" id="{C3769828-CE8F-4B08-9B2C-C4E58FF2AECC}"/>
              </a:ext>
            </a:extLst>
          </p:cNvPr>
          <p:cNvSpPr>
            <a:spLocks noChangeArrowheads="1"/>
          </p:cNvSpPr>
          <p:nvPr/>
        </p:nvSpPr>
        <p:spPr bwMode="auto">
          <a:xfrm>
            <a:off x="163846" y="1472223"/>
            <a:ext cx="11725160" cy="4836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Dear Parent(s) of 1</a:t>
            </a:r>
            <a:r>
              <a:rPr kumimoji="0" lang="en-US" altLang="en-US" sz="2400" b="0" i="0" u="none" strike="noStrike" cap="none" normalizeH="0" baseline="30000" dirty="0">
                <a:ln>
                  <a:noFill/>
                </a:ln>
                <a:solidFill>
                  <a:schemeClr val="tx1"/>
                </a:solidFill>
                <a:effectLst/>
                <a:ea typeface="Calibri" panose="020F0502020204030204" pitchFamily="34" charset="0"/>
                <a:cs typeface="Times New Roman" panose="02020603050405020304" pitchFamily="18" charset="0"/>
              </a:rPr>
              <a:t>st</a:t>
            </a:r>
            <a:r>
              <a:rPr kumimoji="0" lang="en-US"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Student</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The Colorado Department of Education and your local special education administrative unit (e.g., school district, BOCES) conduct a survey every school year to learn how parents are involved in their child’s special education program.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The responses you share will be used to improve the education of children with disabilities in your school district and throughout the State of Colorado. The state-wide results will be reported publicly and to the U.S. Department of Education after the completion of the school year. </a:t>
            </a:r>
          </a:p>
          <a:p>
            <a:pPr lvl="1" eaLnBrk="0" fontAlgn="base" hangingPunct="0">
              <a:lnSpc>
                <a:spcPct val="150000"/>
              </a:lnSpc>
              <a:spcBef>
                <a:spcPct val="0"/>
              </a:spcBef>
              <a:spcAft>
                <a:spcPct val="0"/>
              </a:spcAft>
            </a:pPr>
            <a:r>
              <a:rPr kumimoji="0" lang="en-US"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Your Personal Survey Link </a:t>
            </a:r>
            <a:r>
              <a:rPr kumimoji="0" lang="en-US" altLang="en-US" sz="2400" b="0" i="0" u="none" strike="noStrike" cap="none" normalizeH="0" baseline="0" dirty="0">
                <a:ln>
                  <a:noFill/>
                </a:ln>
                <a:solidFill>
                  <a:schemeClr val="tx1"/>
                </a:solidFill>
                <a:effectLst/>
                <a:highlight>
                  <a:srgbClr val="FFFF00"/>
                </a:highlight>
                <a:ea typeface="Calibri" panose="020F0502020204030204" pitchFamily="34" charset="0"/>
                <a:cs typeface="Times New Roman" panose="02020603050405020304" pitchFamily="18" charset="0"/>
                <a:hlinkClick r:id="rId4"/>
              </a:rPr>
              <a:t>https://ascenddms.co/public/parentsurveys/AccessCode</a:t>
            </a:r>
            <a:r>
              <a:rPr kumimoji="0" lang="en-US" altLang="en-US" sz="2400" b="0" i="0" u="none" strike="noStrike" cap="none" normalizeH="0" baseline="0" dirty="0">
                <a:ln>
                  <a:noFill/>
                </a:ln>
                <a:solidFill>
                  <a:schemeClr val="tx1"/>
                </a:solidFill>
                <a:effectLst/>
                <a:highlight>
                  <a:srgbClr val="FFFF00"/>
                </a:highlight>
                <a:ea typeface="Calibri" panose="020F0502020204030204" pitchFamily="34"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highlight>
                <a:srgbClr val="FFFF00"/>
              </a:highlight>
            </a:endParaRPr>
          </a:p>
          <a:p>
            <a:pPr lvl="1" eaLnBrk="0" fontAlgn="base" hangingPunct="0">
              <a:lnSpc>
                <a:spcPct val="150000"/>
              </a:lnSpc>
              <a:spcBef>
                <a:spcPct val="0"/>
              </a:spcBef>
              <a:spcAft>
                <a:spcPct val="0"/>
              </a:spcAft>
            </a:pPr>
            <a:r>
              <a:rPr kumimoji="0" lang="en-US"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Due: June 30, 2025</a:t>
            </a:r>
          </a:p>
        </p:txBody>
      </p:sp>
      <p:sp>
        <p:nvSpPr>
          <p:cNvPr id="11" name="Callout: Left Arrow 10">
            <a:extLst>
              <a:ext uri="{FF2B5EF4-FFF2-40B4-BE49-F238E27FC236}">
                <a16:creationId xmlns:a16="http://schemas.microsoft.com/office/drawing/2014/main" id="{CF6F23EA-9075-4A04-A6C8-520613AF8305}"/>
              </a:ext>
            </a:extLst>
          </p:cNvPr>
          <p:cNvSpPr/>
          <p:nvPr/>
        </p:nvSpPr>
        <p:spPr>
          <a:xfrm>
            <a:off x="4109743" y="1472223"/>
            <a:ext cx="3185579" cy="324713"/>
          </a:xfrm>
          <a:prstGeom prst="leftArrowCallout">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Aptos Display" panose="020B0004020202020204" pitchFamily="34" charset="0"/>
              </a:rPr>
              <a:t>Student Name</a:t>
            </a:r>
          </a:p>
        </p:txBody>
      </p:sp>
      <p:sp>
        <p:nvSpPr>
          <p:cNvPr id="3" name="Slide Number Placeholder 2">
            <a:extLst>
              <a:ext uri="{FF2B5EF4-FFF2-40B4-BE49-F238E27FC236}">
                <a16:creationId xmlns:a16="http://schemas.microsoft.com/office/drawing/2014/main" id="{3834701D-AB3E-DD6C-E6DA-463E79B1C4C2}"/>
              </a:ext>
            </a:extLst>
          </p:cNvPr>
          <p:cNvSpPr>
            <a:spLocks noGrp="1"/>
          </p:cNvSpPr>
          <p:nvPr>
            <p:ph type="sldNum" sz="quarter" idx="12"/>
          </p:nvPr>
        </p:nvSpPr>
        <p:spPr>
          <a:xfrm>
            <a:off x="233420" y="6427021"/>
            <a:ext cx="2743200" cy="365125"/>
          </a:xfrm>
        </p:spPr>
        <p:txBody>
          <a:bodyPr/>
          <a:lstStyle/>
          <a:p>
            <a:fld id="{C479D5F6-EDCB-402A-AC08-4943A1820E8F}" type="slidenum">
              <a:rPr lang="en-US" smtClean="0"/>
              <a:pPr/>
              <a:t>15</a:t>
            </a:fld>
            <a:endParaRPr lang="en-US"/>
          </a:p>
        </p:txBody>
      </p:sp>
    </p:spTree>
    <p:custDataLst>
      <p:tags r:id="rId1"/>
    </p:custDataLst>
    <p:extLst>
      <p:ext uri="{BB962C8B-B14F-4D97-AF65-F5344CB8AC3E}">
        <p14:creationId xmlns:p14="http://schemas.microsoft.com/office/powerpoint/2010/main" val="224108309"/>
      </p:ext>
    </p:extLst>
  </p:cSld>
  <p:clrMapOvr>
    <a:masterClrMapping/>
  </p:clrMapOvr>
  <mc:AlternateContent xmlns:mc="http://schemas.openxmlformats.org/markup-compatibility/2006" xmlns:p14="http://schemas.microsoft.com/office/powerpoint/2010/main">
    <mc:Choice Requires="p14">
      <p:transition spd="slow" p14:dur="2000" advTm="21397"/>
    </mc:Choice>
    <mc:Fallback xmlns="">
      <p:transition spd="slow" advTm="2139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C569D-E534-481D-B17B-668437331A91}"/>
              </a:ext>
            </a:extLst>
          </p:cNvPr>
          <p:cNvSpPr>
            <a:spLocks noGrp="1"/>
          </p:cNvSpPr>
          <p:nvPr>
            <p:ph type="title"/>
          </p:nvPr>
        </p:nvSpPr>
        <p:spPr>
          <a:xfrm>
            <a:off x="473061" y="136525"/>
            <a:ext cx="9257347" cy="898524"/>
          </a:xfrm>
        </p:spPr>
        <p:txBody>
          <a:bodyPr anchor="ctr">
            <a:normAutofit/>
          </a:bodyPr>
          <a:lstStyle/>
          <a:p>
            <a:r>
              <a:rPr lang="en-US" sz="4000" dirty="0">
                <a:latin typeface="Aptos Display" panose="020B0004020202020204" pitchFamily="34" charset="0"/>
              </a:rPr>
              <a:t>Sample Communication – English continued</a:t>
            </a:r>
          </a:p>
        </p:txBody>
      </p:sp>
      <p:sp>
        <p:nvSpPr>
          <p:cNvPr id="31" name="Rectangle 24">
            <a:extLst>
              <a:ext uri="{FF2B5EF4-FFF2-40B4-BE49-F238E27FC236}">
                <a16:creationId xmlns:a16="http://schemas.microsoft.com/office/drawing/2014/main" id="{C3769828-CE8F-4B08-9B2C-C4E58FF2AECC}"/>
              </a:ext>
            </a:extLst>
          </p:cNvPr>
          <p:cNvSpPr>
            <a:spLocks noChangeArrowheads="1"/>
          </p:cNvSpPr>
          <p:nvPr/>
        </p:nvSpPr>
        <p:spPr bwMode="auto">
          <a:xfrm>
            <a:off x="233420" y="1750379"/>
            <a:ext cx="1172516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en-US" sz="24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We greatly appreciate your participation!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For information and resources for families of students with disabilities in Colorado, please visit this </a:t>
            </a:r>
            <a:r>
              <a:rPr kumimoji="0" lang="en-US"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hlinkClick r:id="rId4"/>
              </a:rPr>
              <a:t>Colorado Department of Education  webpage</a:t>
            </a:r>
            <a:r>
              <a:rPr kumimoji="0" lang="en-US"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If you have questions or need assistance with this survey, please contact:</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Beth Donahue, Family Engagement Specialist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720-926-1453 | </a:t>
            </a:r>
            <a:r>
              <a:rPr kumimoji="0" lang="en-US"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hlinkClick r:id="rId5"/>
              </a:rPr>
              <a:t>Donahue_b@cde.state.co.us</a:t>
            </a:r>
            <a:endParaRPr kumimoji="0" lang="en-US" altLang="en-US" sz="1400" b="0" i="0" u="none" strike="noStrike" cap="none" normalizeH="0" baseline="0" dirty="0">
              <a:ln>
                <a:noFill/>
              </a:ln>
              <a:solidFill>
                <a:schemeClr val="tx1"/>
              </a:solidFill>
              <a:effectLst/>
            </a:endParaRPr>
          </a:p>
        </p:txBody>
      </p:sp>
      <p:sp>
        <p:nvSpPr>
          <p:cNvPr id="3" name="Slide Number Placeholder 2">
            <a:extLst>
              <a:ext uri="{FF2B5EF4-FFF2-40B4-BE49-F238E27FC236}">
                <a16:creationId xmlns:a16="http://schemas.microsoft.com/office/drawing/2014/main" id="{3834701D-AB3E-DD6C-E6DA-463E79B1C4C2}"/>
              </a:ext>
            </a:extLst>
          </p:cNvPr>
          <p:cNvSpPr>
            <a:spLocks noGrp="1"/>
          </p:cNvSpPr>
          <p:nvPr>
            <p:ph type="sldNum" sz="quarter" idx="12"/>
          </p:nvPr>
        </p:nvSpPr>
        <p:spPr>
          <a:xfrm>
            <a:off x="233420" y="6427021"/>
            <a:ext cx="2743200" cy="365125"/>
          </a:xfrm>
        </p:spPr>
        <p:txBody>
          <a:bodyPr/>
          <a:lstStyle/>
          <a:p>
            <a:fld id="{C479D5F6-EDCB-402A-AC08-4943A1820E8F}" type="slidenum">
              <a:rPr lang="en-US" smtClean="0"/>
              <a:pPr/>
              <a:t>16</a:t>
            </a:fld>
            <a:endParaRPr lang="en-US"/>
          </a:p>
        </p:txBody>
      </p:sp>
    </p:spTree>
    <p:custDataLst>
      <p:tags r:id="rId1"/>
    </p:custDataLst>
    <p:extLst>
      <p:ext uri="{BB962C8B-B14F-4D97-AF65-F5344CB8AC3E}">
        <p14:creationId xmlns:p14="http://schemas.microsoft.com/office/powerpoint/2010/main" val="3752366509"/>
      </p:ext>
    </p:extLst>
  </p:cSld>
  <p:clrMapOvr>
    <a:masterClrMapping/>
  </p:clrMapOvr>
  <mc:AlternateContent xmlns:mc="http://schemas.openxmlformats.org/markup-compatibility/2006" xmlns:p14="http://schemas.microsoft.com/office/powerpoint/2010/main">
    <mc:Choice Requires="p14">
      <p:transition spd="slow" p14:dur="2000" advTm="21397"/>
    </mc:Choice>
    <mc:Fallback xmlns="">
      <p:transition spd="slow" advTm="2139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C569D-E534-481D-B17B-668437331A91}"/>
              </a:ext>
            </a:extLst>
          </p:cNvPr>
          <p:cNvSpPr>
            <a:spLocks noGrp="1"/>
          </p:cNvSpPr>
          <p:nvPr>
            <p:ph type="title"/>
          </p:nvPr>
        </p:nvSpPr>
        <p:spPr>
          <a:xfrm>
            <a:off x="473062" y="136525"/>
            <a:ext cx="8065168" cy="898524"/>
          </a:xfrm>
        </p:spPr>
        <p:txBody>
          <a:bodyPr anchor="ctr">
            <a:normAutofit/>
          </a:bodyPr>
          <a:lstStyle/>
          <a:p>
            <a:r>
              <a:rPr lang="en-US" sz="4000" dirty="0">
                <a:latin typeface="Aptos Display" panose="020B0004020202020204" pitchFamily="34" charset="0"/>
              </a:rPr>
              <a:t>Sample communication - Spanish</a:t>
            </a:r>
          </a:p>
        </p:txBody>
      </p:sp>
      <p:sp>
        <p:nvSpPr>
          <p:cNvPr id="12" name="Rectangle 3">
            <a:extLst>
              <a:ext uri="{FF2B5EF4-FFF2-40B4-BE49-F238E27FC236}">
                <a16:creationId xmlns:a16="http://schemas.microsoft.com/office/drawing/2014/main" id="{33E47236-6A89-4E39-90F4-64B3EF47C6D2}"/>
              </a:ext>
            </a:extLst>
          </p:cNvPr>
          <p:cNvSpPr>
            <a:spLocks noChangeArrowheads="1"/>
          </p:cNvSpPr>
          <p:nvPr/>
        </p:nvSpPr>
        <p:spPr bwMode="auto">
          <a:xfrm>
            <a:off x="96253" y="1678990"/>
            <a:ext cx="11862327" cy="4471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Estimados</a:t>
            </a:r>
            <a:r>
              <a:rPr kumimoji="0" lang="en-US" altLang="en-US" sz="2400" b="0" i="0" u="none" strike="noStrike" cap="none" normalizeH="0" baseline="0" dirty="0">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padres de “1</a:t>
            </a:r>
            <a:r>
              <a:rPr kumimoji="0" lang="en-US" altLang="en-US" sz="2400" b="0" i="0" u="none" strike="noStrike" cap="none" normalizeH="0" baseline="30000" dirty="0">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st</a:t>
            </a:r>
            <a:r>
              <a:rPr kumimoji="0" lang="en-US" altLang="en-US" sz="2400" b="0" i="0" u="none" strike="noStrike" cap="none" normalizeH="0" baseline="0" dirty="0">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Name”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ptos Display"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400" b="0" i="0" u="none" strike="noStrike" cap="none" normalizeH="0" baseline="0" dirty="0">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El Departamento de Educación de Colorado y la unidad administrativa de educación especial de su localidad (es decir, el distrito escolar, BOCES) realizan una encuesta cada año escolar para conocer la participación de los padres en el programa de educación especial de sus hijos.</a:t>
            </a:r>
            <a:endParaRPr kumimoji="0" lang="en-US" altLang="en-US" sz="2400" b="0" i="0" u="none" strike="noStrike" cap="none" normalizeH="0" baseline="0" dirty="0">
              <a:ln>
                <a:noFill/>
              </a:ln>
              <a:solidFill>
                <a:schemeClr val="tx1"/>
              </a:solidFill>
              <a:effectLst/>
              <a:latin typeface="Aptos Display"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2400" b="0" i="0" u="none" strike="noStrike" cap="none" normalizeH="0" baseline="0" dirty="0">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400" b="0" i="0" u="none" strike="noStrike" cap="none" normalizeH="0" baseline="0" dirty="0">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Las respuestas que comparta se utilizarán para mejorar la educación de los niños con discapacidad en su distrito escolar y en todo el Estado de Colorado. Los resultados de todo el estado se harán públicos y se informarán al Departamento de Educación de EE. UU.</a:t>
            </a:r>
            <a:endParaRPr kumimoji="0" lang="en-US" altLang="en-US" sz="2400" b="0" i="0" u="none" strike="noStrike" cap="none" normalizeH="0" baseline="0" dirty="0">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endParaRPr>
          </a:p>
          <a:p>
            <a:pPr lvl="1" eaLnBrk="0" fontAlgn="base" hangingPunct="0">
              <a:lnSpc>
                <a:spcPct val="150000"/>
              </a:lnSpc>
              <a:spcBef>
                <a:spcPct val="0"/>
              </a:spcBef>
              <a:spcAft>
                <a:spcPct val="0"/>
              </a:spcAft>
            </a:pPr>
            <a:r>
              <a:rPr kumimoji="0" lang="es-ES" altLang="en-US" sz="2400" b="0" i="0" u="none" strike="noStrike" cap="none" normalizeH="0" baseline="0" dirty="0">
                <a:ln>
                  <a:noFill/>
                </a:ln>
                <a:solidFill>
                  <a:srgbClr val="202124"/>
                </a:solidFill>
                <a:effectLst/>
                <a:latin typeface="Aptos Display" panose="020B0004020202020204" pitchFamily="34" charset="0"/>
              </a:rPr>
              <a:t>Su enlace de encuesta personal: </a:t>
            </a:r>
            <a:r>
              <a:rPr kumimoji="0" lang="en-US" altLang="en-US" sz="2400" b="0" i="0" u="none" strike="noStrike" kern="1200" cap="none" spc="0" normalizeH="0" baseline="0" noProof="0" dirty="0">
                <a:ln>
                  <a:noFill/>
                </a:ln>
                <a:solidFill>
                  <a:srgbClr val="454C53"/>
                </a:solidFill>
                <a:effectLst/>
                <a:highlight>
                  <a:srgbClr val="FFFF00"/>
                </a:highlight>
                <a:uLnTx/>
                <a:uFillTx/>
                <a:latin typeface="Aptos Display" panose="020B0004020202020204" pitchFamily="34" charset="0"/>
                <a:ea typeface="Calibri" panose="020F0502020204030204" pitchFamily="34" charset="0"/>
                <a:cs typeface="Times New Roman" panose="02020603050405020304" pitchFamily="18" charset="0"/>
                <a:hlinkClick r:id="rId3"/>
              </a:rPr>
              <a:t>https://ascenddms.co/public/parentsurveys/AccessCode</a:t>
            </a:r>
            <a:r>
              <a:rPr kumimoji="0" lang="en-US" altLang="en-US" sz="2400" b="0" i="0" u="none" strike="noStrike" kern="1200" cap="none" spc="0" normalizeH="0" baseline="0" noProof="0" dirty="0">
                <a:ln>
                  <a:noFill/>
                </a:ln>
                <a:solidFill>
                  <a:srgbClr val="454C53"/>
                </a:solidFill>
                <a:effectLst/>
                <a:highlight>
                  <a:srgbClr val="FFFF00"/>
                </a:highlight>
                <a:uLnTx/>
                <a:uFillTx/>
                <a:latin typeface="Aptos Display" panose="020B0004020202020204" pitchFamily="34" charset="0"/>
                <a:ea typeface="Calibri" panose="020F0502020204030204" pitchFamily="34"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highlight>
                <a:srgbClr val="FFFF00"/>
              </a:highlight>
              <a:latin typeface="Aptos Display" panose="020B0004020202020204" pitchFamily="34" charset="0"/>
            </a:endParaRPr>
          </a:p>
          <a:p>
            <a:pPr lvl="1" eaLnBrk="0" fontAlgn="base" hangingPunct="0">
              <a:lnSpc>
                <a:spcPct val="150000"/>
              </a:lnSpc>
              <a:spcBef>
                <a:spcPct val="0"/>
              </a:spcBef>
              <a:spcAft>
                <a:spcPct val="0"/>
              </a:spcAft>
            </a:pPr>
            <a:r>
              <a:rPr kumimoji="0" lang="en-US" altLang="en-US" sz="2400" b="0" i="0" u="none" strike="noStrike" cap="none" normalizeH="0" baseline="0" dirty="0" err="1">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fecha</a:t>
            </a:r>
            <a:r>
              <a:rPr kumimoji="0" lang="en-US" altLang="en-US" sz="2400" b="0" i="0" u="none" strike="noStrike" cap="none" normalizeH="0" baseline="0" dirty="0">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de </a:t>
            </a:r>
            <a:r>
              <a:rPr kumimoji="0" lang="en-US" altLang="en-US" sz="2400" b="0" i="0" u="none" strike="noStrike" cap="none" normalizeH="0" baseline="0" dirty="0" err="1">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vencimiento</a:t>
            </a:r>
            <a:r>
              <a:rPr kumimoji="0" lang="en-US" altLang="en-US" sz="2400" b="0" i="0" u="none" strike="noStrike" cap="none" normalizeH="0" baseline="0" dirty="0">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a:t>
            </a:r>
            <a:r>
              <a:rPr kumimoji="0" lang="es-ES" altLang="en-US" sz="2400" b="0" i="0" u="none" strike="noStrike" cap="none" normalizeH="0" baseline="0" dirty="0">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30 de junio de 2025</a:t>
            </a:r>
            <a:endParaRPr kumimoji="0" lang="es-ES" altLang="en-US" sz="2400" b="0" i="0" u="none" strike="noStrike" cap="none" normalizeH="0" baseline="0" dirty="0">
              <a:ln>
                <a:noFill/>
              </a:ln>
              <a:solidFill>
                <a:schemeClr val="tx1"/>
              </a:solidFill>
              <a:effectLst/>
              <a:latin typeface="Aptos Display" panose="020B0004020202020204" pitchFamily="34" charset="0"/>
            </a:endParaRPr>
          </a:p>
        </p:txBody>
      </p:sp>
      <p:sp>
        <p:nvSpPr>
          <p:cNvPr id="13" name="Callout: Left Arrow 12">
            <a:extLst>
              <a:ext uri="{FF2B5EF4-FFF2-40B4-BE49-F238E27FC236}">
                <a16:creationId xmlns:a16="http://schemas.microsoft.com/office/drawing/2014/main" id="{C03C9F6D-6920-4108-A823-F320F9E44E90}"/>
              </a:ext>
            </a:extLst>
          </p:cNvPr>
          <p:cNvSpPr/>
          <p:nvPr/>
        </p:nvSpPr>
        <p:spPr>
          <a:xfrm>
            <a:off x="4409393" y="1678990"/>
            <a:ext cx="2366671" cy="351283"/>
          </a:xfrm>
          <a:prstGeom prst="leftArrowCallout">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Student Name</a:t>
            </a:r>
          </a:p>
        </p:txBody>
      </p:sp>
      <p:sp>
        <p:nvSpPr>
          <p:cNvPr id="5" name="Slide Number Placeholder 2">
            <a:extLst>
              <a:ext uri="{FF2B5EF4-FFF2-40B4-BE49-F238E27FC236}">
                <a16:creationId xmlns:a16="http://schemas.microsoft.com/office/drawing/2014/main" id="{63ECAE4F-D62E-47FC-7B5B-60106D8E30E5}"/>
              </a:ext>
            </a:extLst>
          </p:cNvPr>
          <p:cNvSpPr>
            <a:spLocks noGrp="1"/>
          </p:cNvSpPr>
          <p:nvPr>
            <p:ph type="sldNum" sz="quarter" idx="12"/>
          </p:nvPr>
        </p:nvSpPr>
        <p:spPr>
          <a:xfrm>
            <a:off x="233420" y="6427021"/>
            <a:ext cx="2743200" cy="365125"/>
          </a:xfrm>
        </p:spPr>
        <p:txBody>
          <a:bodyPr/>
          <a:lstStyle/>
          <a:p>
            <a:fld id="{C479D5F6-EDCB-402A-AC08-4943A1820E8F}" type="slidenum">
              <a:rPr lang="en-US" smtClean="0"/>
              <a:pPr/>
              <a:t>17</a:t>
            </a:fld>
            <a:endParaRPr lang="en-US"/>
          </a:p>
        </p:txBody>
      </p:sp>
    </p:spTree>
    <p:extLst>
      <p:ext uri="{BB962C8B-B14F-4D97-AF65-F5344CB8AC3E}">
        <p14:creationId xmlns:p14="http://schemas.microsoft.com/office/powerpoint/2010/main" val="3629624320"/>
      </p:ext>
    </p:extLst>
  </p:cSld>
  <p:clrMapOvr>
    <a:masterClrMapping/>
  </p:clrMapOvr>
  <mc:AlternateContent xmlns:mc="http://schemas.openxmlformats.org/markup-compatibility/2006" xmlns:p14="http://schemas.microsoft.com/office/powerpoint/2010/main">
    <mc:Choice Requires="p14">
      <p:transition spd="slow" p14:dur="2000" advTm="19798"/>
    </mc:Choice>
    <mc:Fallback xmlns="">
      <p:transition spd="slow" advTm="1979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C569D-E534-481D-B17B-668437331A91}"/>
              </a:ext>
            </a:extLst>
          </p:cNvPr>
          <p:cNvSpPr>
            <a:spLocks noGrp="1"/>
          </p:cNvSpPr>
          <p:nvPr>
            <p:ph type="title"/>
          </p:nvPr>
        </p:nvSpPr>
        <p:spPr>
          <a:xfrm>
            <a:off x="473062" y="136525"/>
            <a:ext cx="10627016" cy="898524"/>
          </a:xfrm>
        </p:spPr>
        <p:txBody>
          <a:bodyPr anchor="ctr">
            <a:noAutofit/>
          </a:bodyPr>
          <a:lstStyle/>
          <a:p>
            <a:r>
              <a:rPr lang="en-US" sz="4000" dirty="0">
                <a:latin typeface="Aptos Display" panose="020B0004020202020204" pitchFamily="34" charset="0"/>
              </a:rPr>
              <a:t>Sample communication – Spanish continued</a:t>
            </a:r>
          </a:p>
        </p:txBody>
      </p:sp>
      <p:sp>
        <p:nvSpPr>
          <p:cNvPr id="12" name="Rectangle 3">
            <a:extLst>
              <a:ext uri="{FF2B5EF4-FFF2-40B4-BE49-F238E27FC236}">
                <a16:creationId xmlns:a16="http://schemas.microsoft.com/office/drawing/2014/main" id="{33E47236-6A89-4E39-90F4-64B3EF47C6D2}"/>
              </a:ext>
            </a:extLst>
          </p:cNvPr>
          <p:cNvSpPr>
            <a:spLocks noChangeArrowheads="1"/>
          </p:cNvSpPr>
          <p:nvPr/>
        </p:nvSpPr>
        <p:spPr bwMode="auto">
          <a:xfrm>
            <a:off x="473062" y="1343141"/>
            <a:ext cx="10627017" cy="4171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ptos Display" panose="020B0004020202020204" pitchFamily="34" charset="0"/>
            </a:endParaRPr>
          </a:p>
          <a:p>
            <a:pPr marL="0" marR="0">
              <a:lnSpc>
                <a:spcPct val="107000"/>
              </a:lnSpc>
              <a:spcBef>
                <a:spcPts val="0"/>
              </a:spcBef>
              <a:spcAft>
                <a:spcPts val="0"/>
              </a:spcAft>
            </a:pPr>
            <a:r>
              <a:rPr lang="es-ES" sz="2400" b="1" dirty="0">
                <a:effectLst/>
                <a:latin typeface="Aptos Display" panose="020B0004020202020204" pitchFamily="34" charset="0"/>
                <a:ea typeface="Calibri" panose="020F0502020204030204" pitchFamily="34" charset="0"/>
                <a:cs typeface="Times New Roman" panose="02020603050405020304" pitchFamily="18" charset="0"/>
              </a:rPr>
              <a:t>¡Agradecemos mucho su participación!</a:t>
            </a:r>
            <a:endParaRPr lang="en-US" sz="2400" dirty="0">
              <a:effectLst/>
              <a:latin typeface="Aptos Display" panose="020B00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2400" dirty="0">
                <a:effectLst/>
                <a:latin typeface="Aptos Display" panose="020B0004020202020204" pitchFamily="34" charset="0"/>
                <a:ea typeface="Calibri" panose="020F0502020204030204" pitchFamily="34" charset="0"/>
                <a:cs typeface="Calibri" panose="020F0502020204030204" pitchFamily="34" charset="0"/>
              </a:rPr>
              <a:t> </a:t>
            </a:r>
            <a:endParaRPr lang="en-US" sz="2400" dirty="0">
              <a:effectLst/>
              <a:latin typeface="Aptos Display" panose="020B0004020202020204" pitchFamily="34" charset="0"/>
              <a:ea typeface="Calibri" panose="020F0502020204030204" pitchFamily="34" charset="0"/>
              <a:cs typeface="Times New Roman" panose="02020603050405020304" pitchFamily="18" charset="0"/>
            </a:endParaRPr>
          </a:p>
          <a:p>
            <a:pPr marL="0" marR="400050">
              <a:lnSpc>
                <a:spcPct val="107000"/>
              </a:lnSpc>
              <a:spcBef>
                <a:spcPts val="0"/>
              </a:spcBef>
              <a:spcAft>
                <a:spcPts val="800"/>
              </a:spcAft>
            </a:pPr>
            <a:r>
              <a:rPr lang="en-US" sz="2400" dirty="0">
                <a:effectLst/>
                <a:latin typeface="Aptos Display" panose="020B0004020202020204" pitchFamily="34" charset="0"/>
                <a:ea typeface="Calibri" panose="020F0502020204030204" pitchFamily="34" charset="0"/>
                <a:cs typeface="Calibri" panose="020F0502020204030204" pitchFamily="34" charset="0"/>
              </a:rPr>
              <a:t>Para </a:t>
            </a:r>
            <a:r>
              <a:rPr lang="en-US" sz="2400" dirty="0" err="1">
                <a:effectLst/>
                <a:latin typeface="Aptos Display" panose="020B0004020202020204" pitchFamily="34" charset="0"/>
                <a:ea typeface="Calibri" panose="020F0502020204030204" pitchFamily="34" charset="0"/>
                <a:cs typeface="Calibri" panose="020F0502020204030204" pitchFamily="34" charset="0"/>
              </a:rPr>
              <a:t>obtener</a:t>
            </a:r>
            <a:r>
              <a:rPr lang="en-US" sz="2400" dirty="0">
                <a:effectLst/>
                <a:latin typeface="Aptos Display" panose="020B0004020202020204" pitchFamily="34" charset="0"/>
                <a:ea typeface="Calibri" panose="020F0502020204030204" pitchFamily="34" charset="0"/>
                <a:cs typeface="Calibri" panose="020F0502020204030204" pitchFamily="34" charset="0"/>
              </a:rPr>
              <a:t> </a:t>
            </a:r>
            <a:r>
              <a:rPr lang="en-US" sz="2400" dirty="0" err="1">
                <a:effectLst/>
                <a:latin typeface="Aptos Display" panose="020B0004020202020204" pitchFamily="34" charset="0"/>
                <a:ea typeface="Calibri" panose="020F0502020204030204" pitchFamily="34" charset="0"/>
                <a:cs typeface="Calibri" panose="020F0502020204030204" pitchFamily="34" charset="0"/>
              </a:rPr>
              <a:t>información</a:t>
            </a:r>
            <a:r>
              <a:rPr lang="en-US" sz="2400" dirty="0">
                <a:effectLst/>
                <a:latin typeface="Aptos Display" panose="020B0004020202020204" pitchFamily="34" charset="0"/>
                <a:ea typeface="Calibri" panose="020F0502020204030204" pitchFamily="34" charset="0"/>
                <a:cs typeface="Calibri" panose="020F0502020204030204" pitchFamily="34" charset="0"/>
              </a:rPr>
              <a:t> y </a:t>
            </a:r>
            <a:r>
              <a:rPr lang="en-US" sz="2400" dirty="0" err="1">
                <a:effectLst/>
                <a:latin typeface="Aptos Display" panose="020B0004020202020204" pitchFamily="34" charset="0"/>
                <a:ea typeface="Calibri" panose="020F0502020204030204" pitchFamily="34" charset="0"/>
                <a:cs typeface="Calibri" panose="020F0502020204030204" pitchFamily="34" charset="0"/>
              </a:rPr>
              <a:t>recursos</a:t>
            </a:r>
            <a:r>
              <a:rPr lang="en-US" sz="2400" dirty="0">
                <a:effectLst/>
                <a:latin typeface="Aptos Display" panose="020B0004020202020204" pitchFamily="34" charset="0"/>
                <a:ea typeface="Calibri" panose="020F0502020204030204" pitchFamily="34" charset="0"/>
                <a:cs typeface="Calibri" panose="020F0502020204030204" pitchFamily="34" charset="0"/>
              </a:rPr>
              <a:t> para las </a:t>
            </a:r>
            <a:r>
              <a:rPr lang="en-US" sz="2400" dirty="0" err="1">
                <a:effectLst/>
                <a:latin typeface="Aptos Display" panose="020B0004020202020204" pitchFamily="34" charset="0"/>
                <a:ea typeface="Calibri" panose="020F0502020204030204" pitchFamily="34" charset="0"/>
                <a:cs typeface="Calibri" panose="020F0502020204030204" pitchFamily="34" charset="0"/>
              </a:rPr>
              <a:t>familias</a:t>
            </a:r>
            <a:r>
              <a:rPr lang="en-US" sz="2400" dirty="0">
                <a:effectLst/>
                <a:latin typeface="Aptos Display" panose="020B0004020202020204" pitchFamily="34" charset="0"/>
                <a:ea typeface="Calibri" panose="020F0502020204030204" pitchFamily="34" charset="0"/>
                <a:cs typeface="Calibri" panose="020F0502020204030204" pitchFamily="34" charset="0"/>
              </a:rPr>
              <a:t> de </a:t>
            </a:r>
            <a:r>
              <a:rPr lang="en-US" sz="2400" dirty="0" err="1">
                <a:effectLst/>
                <a:latin typeface="Aptos Display" panose="020B0004020202020204" pitchFamily="34" charset="0"/>
                <a:ea typeface="Calibri" panose="020F0502020204030204" pitchFamily="34" charset="0"/>
                <a:cs typeface="Calibri" panose="020F0502020204030204" pitchFamily="34" charset="0"/>
              </a:rPr>
              <a:t>estudiantes</a:t>
            </a:r>
            <a:r>
              <a:rPr lang="en-US" sz="2400" dirty="0">
                <a:effectLst/>
                <a:latin typeface="Aptos Display" panose="020B0004020202020204" pitchFamily="34" charset="0"/>
                <a:ea typeface="Calibri" panose="020F0502020204030204" pitchFamily="34" charset="0"/>
                <a:cs typeface="Calibri" panose="020F0502020204030204" pitchFamily="34" charset="0"/>
              </a:rPr>
              <a:t> con </a:t>
            </a:r>
            <a:r>
              <a:rPr lang="en-US" sz="2400" dirty="0" err="1">
                <a:effectLst/>
                <a:latin typeface="Aptos Display" panose="020B0004020202020204" pitchFamily="34" charset="0"/>
                <a:ea typeface="Calibri" panose="020F0502020204030204" pitchFamily="34" charset="0"/>
                <a:cs typeface="Calibri" panose="020F0502020204030204" pitchFamily="34" charset="0"/>
              </a:rPr>
              <a:t>discapacidad</a:t>
            </a:r>
            <a:r>
              <a:rPr lang="en-US" sz="2400" dirty="0">
                <a:effectLst/>
                <a:latin typeface="Aptos Display" panose="020B0004020202020204" pitchFamily="34" charset="0"/>
                <a:ea typeface="Calibri" panose="020F0502020204030204" pitchFamily="34" charset="0"/>
                <a:cs typeface="Calibri" panose="020F0502020204030204" pitchFamily="34" charset="0"/>
              </a:rPr>
              <a:t> de Colorado, </a:t>
            </a:r>
            <a:r>
              <a:rPr lang="en-US" sz="2400" dirty="0" err="1">
                <a:effectLst/>
                <a:latin typeface="Aptos Display" panose="020B0004020202020204" pitchFamily="34" charset="0"/>
                <a:ea typeface="Calibri" panose="020F0502020204030204" pitchFamily="34" charset="0"/>
                <a:cs typeface="Calibri" panose="020F0502020204030204" pitchFamily="34" charset="0"/>
              </a:rPr>
              <a:t>visite</a:t>
            </a:r>
            <a:r>
              <a:rPr lang="en-US" sz="2400" dirty="0">
                <a:effectLst/>
                <a:latin typeface="Aptos Display" panose="020B0004020202020204" pitchFamily="34" charset="0"/>
                <a:ea typeface="Calibri" panose="020F0502020204030204" pitchFamily="34" charset="0"/>
                <a:cs typeface="Calibri" panose="020F0502020204030204" pitchFamily="34" charset="0"/>
              </a:rPr>
              <a:t> </a:t>
            </a:r>
            <a:r>
              <a:rPr lang="en-US" sz="2400" dirty="0" err="1">
                <a:effectLst/>
                <a:latin typeface="Aptos Display" panose="020B0004020202020204" pitchFamily="34" charset="0"/>
                <a:ea typeface="Calibri" panose="020F0502020204030204" pitchFamily="34" charset="0"/>
                <a:cs typeface="Calibri" panose="020F0502020204030204" pitchFamily="34" charset="0"/>
              </a:rPr>
              <a:t>esta</a:t>
            </a:r>
            <a:r>
              <a:rPr lang="en-US" sz="2400" dirty="0">
                <a:effectLst/>
                <a:latin typeface="Aptos Display" panose="020B0004020202020204" pitchFamily="34" charset="0"/>
                <a:ea typeface="Calibri" panose="020F0502020204030204" pitchFamily="34" charset="0"/>
                <a:cs typeface="Calibri" panose="020F0502020204030204" pitchFamily="34" charset="0"/>
              </a:rPr>
              <a:t> </a:t>
            </a:r>
            <a:r>
              <a:rPr lang="en-US" sz="2400" u="sng" dirty="0" err="1">
                <a:solidFill>
                  <a:srgbClr val="0563C1"/>
                </a:solidFill>
                <a:effectLst/>
                <a:latin typeface="Aptos Display" panose="020B0004020202020204" pitchFamily="34" charset="0"/>
                <a:ea typeface="Calibri" panose="020F0502020204030204" pitchFamily="34" charset="0"/>
                <a:cs typeface="Calibri" panose="020F0502020204030204" pitchFamily="34" charset="0"/>
                <a:hlinkClick r:id="rId3"/>
              </a:rPr>
              <a:t>página</a:t>
            </a:r>
            <a:r>
              <a:rPr lang="en-US" sz="2400" u="sng" dirty="0">
                <a:solidFill>
                  <a:srgbClr val="0563C1"/>
                </a:solidFill>
                <a:effectLst/>
                <a:latin typeface="Aptos Display" panose="020B0004020202020204" pitchFamily="34" charset="0"/>
                <a:ea typeface="Calibri" panose="020F0502020204030204" pitchFamily="34" charset="0"/>
                <a:cs typeface="Calibri" panose="020F0502020204030204" pitchFamily="34" charset="0"/>
                <a:hlinkClick r:id="rId3"/>
              </a:rPr>
              <a:t> web</a:t>
            </a:r>
            <a:r>
              <a:rPr lang="en-US" sz="2400" dirty="0">
                <a:effectLst/>
                <a:latin typeface="Aptos Display" panose="020B0004020202020204" pitchFamily="34" charset="0"/>
                <a:ea typeface="Calibri" panose="020F0502020204030204" pitchFamily="34" charset="0"/>
                <a:cs typeface="Calibri" panose="020F0502020204030204" pitchFamily="34" charset="0"/>
                <a:hlinkClick r:id="rId3"/>
              </a:rPr>
              <a:t> del </a:t>
            </a:r>
            <a:r>
              <a:rPr lang="en-US" sz="2400" dirty="0" err="1">
                <a:effectLst/>
                <a:latin typeface="Aptos Display" panose="020B0004020202020204" pitchFamily="34" charset="0"/>
                <a:ea typeface="Calibri" panose="020F0502020204030204" pitchFamily="34" charset="0"/>
                <a:cs typeface="Calibri" panose="020F0502020204030204" pitchFamily="34" charset="0"/>
                <a:hlinkClick r:id="rId3"/>
              </a:rPr>
              <a:t>Departamento</a:t>
            </a:r>
            <a:r>
              <a:rPr lang="en-US" sz="2400" dirty="0">
                <a:effectLst/>
                <a:latin typeface="Aptos Display" panose="020B0004020202020204" pitchFamily="34" charset="0"/>
                <a:ea typeface="Calibri" panose="020F0502020204030204" pitchFamily="34" charset="0"/>
                <a:cs typeface="Calibri" panose="020F0502020204030204" pitchFamily="34" charset="0"/>
                <a:hlinkClick r:id="rId3"/>
              </a:rPr>
              <a:t> de </a:t>
            </a:r>
            <a:r>
              <a:rPr lang="en-US" sz="2400" dirty="0" err="1">
                <a:effectLst/>
                <a:latin typeface="Aptos Display" panose="020B0004020202020204" pitchFamily="34" charset="0"/>
                <a:ea typeface="Calibri" panose="020F0502020204030204" pitchFamily="34" charset="0"/>
                <a:cs typeface="Calibri" panose="020F0502020204030204" pitchFamily="34" charset="0"/>
                <a:hlinkClick r:id="rId3"/>
              </a:rPr>
              <a:t>Educación</a:t>
            </a:r>
            <a:r>
              <a:rPr lang="en-US" sz="2400" dirty="0">
                <a:effectLst/>
                <a:latin typeface="Aptos Display" panose="020B0004020202020204" pitchFamily="34" charset="0"/>
                <a:ea typeface="Calibri" panose="020F0502020204030204" pitchFamily="34" charset="0"/>
                <a:cs typeface="Calibri" panose="020F0502020204030204" pitchFamily="34" charset="0"/>
                <a:hlinkClick r:id="rId3"/>
              </a:rPr>
              <a:t> de Colorado</a:t>
            </a:r>
            <a:r>
              <a:rPr lang="en-US" sz="2400" dirty="0">
                <a:effectLst/>
                <a:latin typeface="Aptos Display" panose="020B0004020202020204" pitchFamily="34" charset="0"/>
                <a:ea typeface="Calibri" panose="020F0502020204030204" pitchFamily="34" charset="0"/>
                <a:cs typeface="Calibri" panose="020F0502020204030204" pitchFamily="34" charset="0"/>
              </a:rPr>
              <a:t> (Colorado Department of Education, CDE).</a:t>
            </a:r>
          </a:p>
          <a:p>
            <a:pPr marL="0" marR="400050">
              <a:lnSpc>
                <a:spcPct val="107000"/>
              </a:lnSpc>
              <a:spcBef>
                <a:spcPts val="0"/>
              </a:spcBef>
              <a:spcAft>
                <a:spcPts val="800"/>
              </a:spcAft>
            </a:pPr>
            <a:endParaRPr lang="en-US" sz="2400" dirty="0">
              <a:effectLst/>
              <a:latin typeface="Aptos Display" panose="020B00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2400" dirty="0">
                <a:effectLst/>
                <a:latin typeface="Aptos Display" panose="020B0004020202020204" pitchFamily="34" charset="0"/>
                <a:ea typeface="Calibri" panose="020F0502020204030204" pitchFamily="34" charset="0"/>
                <a:cs typeface="Times New Roman" panose="02020603050405020304" pitchFamily="18" charset="0"/>
              </a:rPr>
              <a:t>Si tiene preguntas o requiere asistencia con la encuesta, comuníquese con:</a:t>
            </a:r>
            <a:endParaRPr lang="en-US" sz="2400" dirty="0">
              <a:effectLst/>
              <a:latin typeface="Aptos Display" panose="020B00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Beth Donahue, </a:t>
            </a:r>
            <a:r>
              <a:rPr kumimoji="0" lang="en-US" altLang="en-US" sz="2400" b="0" i="0" u="none" strike="noStrike" cap="none" normalizeH="0" baseline="0" dirty="0" err="1">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Especialista</a:t>
            </a:r>
            <a:r>
              <a:rPr kumimoji="0" lang="en-US" altLang="en-US" sz="2400" b="0" i="0" u="none" strike="noStrike" cap="none" normalizeH="0" baseline="0" dirty="0">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en</a:t>
            </a:r>
            <a:r>
              <a:rPr kumimoji="0" lang="en-US" altLang="en-US" sz="2400" b="0" i="0" u="none" strike="noStrike" cap="none" normalizeH="0" baseline="0" dirty="0">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Participación</a:t>
            </a:r>
            <a:r>
              <a:rPr kumimoji="0" lang="en-US" altLang="en-US" sz="2400" b="0" i="0" u="none" strike="noStrike" cap="none" normalizeH="0" baseline="0" dirty="0">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Familiar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720-926-1453 | </a:t>
            </a:r>
            <a:r>
              <a:rPr kumimoji="0" lang="en-US" altLang="en-US" sz="2400" b="0" i="0" u="none" strike="noStrike" cap="none" normalizeH="0" baseline="0" dirty="0">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hlinkClick r:id="rId4"/>
              </a:rPr>
              <a:t>Donahue_b@cde.state.co.us</a:t>
            </a:r>
            <a:r>
              <a:rPr kumimoji="0" lang="en-US" altLang="en-US" sz="2400" b="0" i="0" u="none" strike="noStrike" cap="none" normalizeH="0" baseline="0" dirty="0">
                <a:ln>
                  <a:noFill/>
                </a:ln>
                <a:solidFill>
                  <a:schemeClr val="tx1"/>
                </a:solidFill>
                <a:effectLst/>
                <a:latin typeface="Aptos Display" panose="020B0004020202020204" pitchFamily="34" charset="0"/>
                <a:ea typeface="Calibri" panose="020F0502020204030204" pitchFamily="34"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Aptos Display" panose="020B0004020202020204" pitchFamily="34" charset="0"/>
            </a:endParaRPr>
          </a:p>
        </p:txBody>
      </p:sp>
      <p:sp>
        <p:nvSpPr>
          <p:cNvPr id="5" name="Slide Number Placeholder 2">
            <a:extLst>
              <a:ext uri="{FF2B5EF4-FFF2-40B4-BE49-F238E27FC236}">
                <a16:creationId xmlns:a16="http://schemas.microsoft.com/office/drawing/2014/main" id="{63ECAE4F-D62E-47FC-7B5B-60106D8E30E5}"/>
              </a:ext>
            </a:extLst>
          </p:cNvPr>
          <p:cNvSpPr>
            <a:spLocks noGrp="1"/>
          </p:cNvSpPr>
          <p:nvPr>
            <p:ph type="sldNum" sz="quarter" idx="12"/>
          </p:nvPr>
        </p:nvSpPr>
        <p:spPr>
          <a:xfrm>
            <a:off x="233420" y="6427021"/>
            <a:ext cx="2743200" cy="365125"/>
          </a:xfrm>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1078933430"/>
      </p:ext>
    </p:extLst>
  </p:cSld>
  <p:clrMapOvr>
    <a:masterClrMapping/>
  </p:clrMapOvr>
  <mc:AlternateContent xmlns:mc="http://schemas.openxmlformats.org/markup-compatibility/2006" xmlns:p14="http://schemas.microsoft.com/office/powerpoint/2010/main">
    <mc:Choice Requires="p14">
      <p:transition spd="slow" p14:dur="2000" advTm="19798"/>
    </mc:Choice>
    <mc:Fallback xmlns="">
      <p:transition spd="slow" advTm="1979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tions on how AUs can distribute the survey to parents">
            <a:extLst>
              <a:ext uri="{FF2B5EF4-FFF2-40B4-BE49-F238E27FC236}">
                <a16:creationId xmlns:a16="http://schemas.microsoft.com/office/drawing/2014/main" id="{8F0C6C75-062C-48CC-B9F9-7EC384D3CB20}"/>
              </a:ext>
            </a:extLst>
          </p:cNvPr>
          <p:cNvSpPr>
            <a:spLocks noGrp="1"/>
          </p:cNvSpPr>
          <p:nvPr>
            <p:ph type="title"/>
          </p:nvPr>
        </p:nvSpPr>
        <p:spPr>
          <a:xfrm>
            <a:off x="332873" y="153682"/>
            <a:ext cx="11753110" cy="898524"/>
          </a:xfrm>
        </p:spPr>
        <p:txBody>
          <a:bodyPr anchor="ctr">
            <a:noAutofit/>
          </a:bodyPr>
          <a:lstStyle/>
          <a:p>
            <a:r>
              <a:rPr lang="en-US" sz="4000" dirty="0">
                <a:latin typeface="Aptos Display" panose="020B0004020202020204" pitchFamily="34" charset="0"/>
              </a:rPr>
              <a:t>Options on how AUs can distribute the survey to parents</a:t>
            </a:r>
          </a:p>
        </p:txBody>
      </p:sp>
      <p:pic>
        <p:nvPicPr>
          <p:cNvPr id="6" name="Picture 6">
            <a:extLst>
              <a:ext uri="{FF2B5EF4-FFF2-40B4-BE49-F238E27FC236}">
                <a16:creationId xmlns:a16="http://schemas.microsoft.com/office/drawing/2014/main" id="{EB94E33E-ECEC-4BC9-8080-739B2F13C8D6}"/>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336" y="1512768"/>
            <a:ext cx="1438382" cy="8961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descr="Email: if you are unfamiliar with mail merge, this video will be helpful. The text has a link to the mail merge video.">
            <a:extLst>
              <a:ext uri="{FF2B5EF4-FFF2-40B4-BE49-F238E27FC236}">
                <a16:creationId xmlns:a16="http://schemas.microsoft.com/office/drawing/2014/main" id="{70016A54-3A94-43CC-B1B9-86D85DA098D4}"/>
              </a:ext>
            </a:extLst>
          </p:cNvPr>
          <p:cNvSpPr txBox="1"/>
          <p:nvPr/>
        </p:nvSpPr>
        <p:spPr>
          <a:xfrm>
            <a:off x="87592" y="2491812"/>
            <a:ext cx="2903556" cy="1938992"/>
          </a:xfrm>
          <a:prstGeom prst="rect">
            <a:avLst/>
          </a:prstGeom>
          <a:noFill/>
        </p:spPr>
        <p:txBody>
          <a:bodyPr wrap="square" rtlCol="0">
            <a:spAutoFit/>
          </a:bodyPr>
          <a:lstStyle/>
          <a:p>
            <a:pPr algn="ctr"/>
            <a:r>
              <a:rPr lang="en-US" sz="2400" b="1" dirty="0">
                <a:latin typeface="Aptos Display" panose="020B0004020202020204" pitchFamily="34" charset="0"/>
              </a:rPr>
              <a:t>Email</a:t>
            </a:r>
          </a:p>
          <a:p>
            <a:r>
              <a:rPr lang="en-US" sz="2400" dirty="0">
                <a:latin typeface="Aptos Display" panose="020B0004020202020204" pitchFamily="34" charset="0"/>
              </a:rPr>
              <a:t>If you are unfamiliar with mail merge, this </a:t>
            </a:r>
            <a:r>
              <a:rPr lang="en-US" sz="2400" dirty="0">
                <a:latin typeface="Aptos Display" panose="020B0004020202020204" pitchFamily="34" charset="0"/>
                <a:hlinkClick r:id="rId5"/>
              </a:rPr>
              <a:t>mail merge video </a:t>
            </a:r>
            <a:r>
              <a:rPr lang="en-US" sz="2400" dirty="0">
                <a:latin typeface="Aptos Display" panose="020B0004020202020204" pitchFamily="34" charset="0"/>
              </a:rPr>
              <a:t>will be helpful!</a:t>
            </a:r>
          </a:p>
        </p:txBody>
      </p:sp>
      <p:pic>
        <p:nvPicPr>
          <p:cNvPr id="2050" name="Picture 2">
            <a:extLst>
              <a:ext uri="{FF2B5EF4-FFF2-40B4-BE49-F238E27FC236}">
                <a16:creationId xmlns:a16="http://schemas.microsoft.com/office/drawing/2014/main" id="{393E7B12-6C6E-4D70-9EDD-5D798575B798}"/>
              </a:ext>
              <a:ext uri="{C183D7F6-B498-43B3-948B-1728B52AA6E4}">
                <adec:decorative xmlns:adec="http://schemas.microsoft.com/office/drawing/2017/decorative" val="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0531" y="4389859"/>
            <a:ext cx="1608264" cy="160826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descr="Text Message">
            <a:extLst>
              <a:ext uri="{FF2B5EF4-FFF2-40B4-BE49-F238E27FC236}">
                <a16:creationId xmlns:a16="http://schemas.microsoft.com/office/drawing/2014/main" id="{CF94CF6C-0263-4F38-A74C-EFA04CE939BC}"/>
              </a:ext>
            </a:extLst>
          </p:cNvPr>
          <p:cNvSpPr txBox="1"/>
          <p:nvPr/>
        </p:nvSpPr>
        <p:spPr>
          <a:xfrm>
            <a:off x="572470" y="5965356"/>
            <a:ext cx="2004386" cy="461665"/>
          </a:xfrm>
          <a:prstGeom prst="rect">
            <a:avLst/>
          </a:prstGeom>
          <a:noFill/>
        </p:spPr>
        <p:txBody>
          <a:bodyPr wrap="square" rtlCol="0">
            <a:spAutoFit/>
          </a:bodyPr>
          <a:lstStyle/>
          <a:p>
            <a:pPr algn="ctr"/>
            <a:r>
              <a:rPr lang="en-US" sz="2400" b="1" dirty="0"/>
              <a:t>Text Message</a:t>
            </a:r>
          </a:p>
        </p:txBody>
      </p:sp>
      <p:pic>
        <p:nvPicPr>
          <p:cNvPr id="14" name="Picture 13">
            <a:extLst>
              <a:ext uri="{FF2B5EF4-FFF2-40B4-BE49-F238E27FC236}">
                <a16:creationId xmlns:a16="http://schemas.microsoft.com/office/drawing/2014/main" id="{E170EF5C-9489-4A0E-92A2-EEAA101DF898}"/>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721039" y="1512768"/>
            <a:ext cx="1650881" cy="1098748"/>
          </a:xfrm>
          <a:prstGeom prst="rect">
            <a:avLst/>
          </a:prstGeom>
        </p:spPr>
      </p:pic>
      <p:sp>
        <p:nvSpPr>
          <p:cNvPr id="12" name="TextBox 11" descr="Text that says &quot;on a tablet/laptop after an in-person IEP meeting&quot;.">
            <a:extLst>
              <a:ext uri="{FF2B5EF4-FFF2-40B4-BE49-F238E27FC236}">
                <a16:creationId xmlns:a16="http://schemas.microsoft.com/office/drawing/2014/main" id="{1C8FC576-B9B1-4B37-A0CD-E940E8A704C0}"/>
              </a:ext>
            </a:extLst>
          </p:cNvPr>
          <p:cNvSpPr txBox="1"/>
          <p:nvPr/>
        </p:nvSpPr>
        <p:spPr>
          <a:xfrm>
            <a:off x="3355184" y="2898363"/>
            <a:ext cx="2607468" cy="1264320"/>
          </a:xfrm>
          <a:prstGeom prst="rect">
            <a:avLst/>
          </a:prstGeom>
          <a:noFill/>
        </p:spPr>
        <p:txBody>
          <a:bodyPr wrap="square" rtlCol="0">
            <a:spAutoFit/>
          </a:bodyPr>
          <a:lstStyle/>
          <a:p>
            <a:pPr marR="0" lvl="0">
              <a:lnSpc>
                <a:spcPct val="107000"/>
              </a:lnSpc>
              <a:spcBef>
                <a:spcPts val="0"/>
              </a:spcBef>
              <a:spcAft>
                <a:spcPts val="800"/>
              </a:spcAft>
            </a:pPr>
            <a:r>
              <a:rPr lang="en-US" sz="2400" dirty="0">
                <a:effectLst/>
                <a:latin typeface="Aptos Display" panose="020B0004020202020204" pitchFamily="34" charset="0"/>
                <a:ea typeface="Calibri" panose="020F0502020204030204" pitchFamily="34" charset="0"/>
                <a:cs typeface="Times New Roman" panose="02020603050405020304" pitchFamily="18" charset="0"/>
              </a:rPr>
              <a:t>On a tablet/laptop after an in-person IEP meeting</a:t>
            </a:r>
          </a:p>
        </p:txBody>
      </p:sp>
      <p:pic>
        <p:nvPicPr>
          <p:cNvPr id="2060" name="Picture 12">
            <a:extLst>
              <a:ext uri="{FF2B5EF4-FFF2-40B4-BE49-F238E27FC236}">
                <a16:creationId xmlns:a16="http://schemas.microsoft.com/office/drawing/2014/main" id="{598CAB87-CC65-43E9-93F3-415602328DC7}"/>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5183" y="4474977"/>
            <a:ext cx="2340767" cy="17914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DDAA266-CD54-181D-0C22-84995DF5FEE4}"/>
              </a:ext>
            </a:extLst>
          </p:cNvPr>
          <p:cNvSpPr txBox="1"/>
          <p:nvPr/>
        </p:nvSpPr>
        <p:spPr>
          <a:xfrm>
            <a:off x="5886451" y="1247586"/>
            <a:ext cx="6127474" cy="830997"/>
          </a:xfrm>
          <a:prstGeom prst="rect">
            <a:avLst/>
          </a:prstGeom>
          <a:noFill/>
        </p:spPr>
        <p:txBody>
          <a:bodyPr wrap="square">
            <a:spAutoFit/>
          </a:bodyPr>
          <a:lstStyle/>
          <a:p>
            <a:pPr algn="ctr"/>
            <a:r>
              <a:rPr lang="en-US" sz="2400" b="1" dirty="0"/>
              <a:t>Regardless of the distribution method, give the student-specific URL LINK to the parents</a:t>
            </a:r>
          </a:p>
        </p:txBody>
      </p:sp>
      <p:sp>
        <p:nvSpPr>
          <p:cNvPr id="17" name="TextBox 16">
            <a:extLst>
              <a:ext uri="{FF2B5EF4-FFF2-40B4-BE49-F238E27FC236}">
                <a16:creationId xmlns:a16="http://schemas.microsoft.com/office/drawing/2014/main" id="{8F1E6415-C019-4E60-804E-E1A5C6B5621A}"/>
              </a:ext>
            </a:extLst>
          </p:cNvPr>
          <p:cNvSpPr txBox="1"/>
          <p:nvPr/>
        </p:nvSpPr>
        <p:spPr>
          <a:xfrm>
            <a:off x="5886451" y="2062142"/>
            <a:ext cx="6199532" cy="4524315"/>
          </a:xfrm>
          <a:prstGeom prst="rect">
            <a:avLst/>
          </a:prstGeom>
          <a:solidFill>
            <a:schemeClr val="bg1"/>
          </a:solidFill>
        </p:spPr>
        <p:txBody>
          <a:bodyPr wrap="square" rtlCol="0">
            <a:sp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Send the link and access code via chat after a virtual IEP meeting </a:t>
            </a: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ea typeface="Calibri" panose="020F0502020204030204" pitchFamily="34" charset="0"/>
                <a:cs typeface="Times New Roman" panose="02020603050405020304" pitchFamily="18" charset="0"/>
              </a:rPr>
              <a:t>Print a paper survey for printing or Mailmerge</a:t>
            </a:r>
          </a:p>
          <a:p>
            <a:r>
              <a:rPr lang="en-US" sz="2400" dirty="0">
                <a:latin typeface="Calibri" panose="020F0502020204030204" pitchFamily="34" charset="0"/>
                <a:ea typeface="Calibri" panose="020F0502020204030204" pitchFamily="34" charset="0"/>
                <a:cs typeface="Times New Roman" panose="02020603050405020304" pitchFamily="18" charset="0"/>
                <a:hlinkClick r:id="rId9"/>
              </a:rPr>
              <a:t>English Parent Survey</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a:latin typeface="Calibri" panose="020F0502020204030204" pitchFamily="34" charset="0"/>
                <a:ea typeface="Calibri" panose="020F0502020204030204" pitchFamily="34" charset="0"/>
                <a:cs typeface="Times New Roman" panose="02020603050405020304" pitchFamily="18" charset="0"/>
                <a:hlinkClick r:id="rId10"/>
              </a:rPr>
              <a:t>Spanish Parent Survey</a:t>
            </a:r>
            <a:endParaRPr lang="en-US" sz="2400">
              <a:latin typeface="Aptos Display" panose="020B0004020202020204" pitchFamily="34" charset="0"/>
              <a:ea typeface="Calibri" panose="020F0502020204030204" pitchFamily="34" charset="0"/>
              <a:cs typeface="Times New Roman" panose="02020603050405020304" pitchFamily="18" charset="0"/>
            </a:endParaRPr>
          </a:p>
          <a:p>
            <a:endParaRPr lang="en-US" sz="2400" dirty="0">
              <a:effectLst/>
              <a:latin typeface="Aptos Display" panose="020B0004020202020204" pitchFamily="34" charset="0"/>
              <a:ea typeface="Calibri" panose="020F0502020204030204" pitchFamily="34" charset="0"/>
              <a:cs typeface="Times New Roman" panose="02020603050405020304" pitchFamily="18" charset="0"/>
            </a:endParaRPr>
          </a:p>
          <a:p>
            <a:r>
              <a:rPr lang="en-US" sz="2400" dirty="0">
                <a:effectLst/>
                <a:latin typeface="Aptos Display" panose="020B0004020202020204" pitchFamily="34" charset="0"/>
                <a:ea typeface="Calibri" panose="020F0502020204030204" pitchFamily="34" charset="0"/>
                <a:cs typeface="Times New Roman" panose="02020603050405020304" pitchFamily="18" charset="0"/>
              </a:rPr>
              <a:t>1. Add student name and unique link</a:t>
            </a:r>
          </a:p>
          <a:p>
            <a:r>
              <a:rPr lang="en-US" sz="2400" dirty="0">
                <a:latin typeface="Aptos Display" panose="020B0004020202020204" pitchFamily="34" charset="0"/>
                <a:ea typeface="Calibri" panose="020F0502020204030204" pitchFamily="34" charset="0"/>
                <a:cs typeface="Times New Roman" panose="02020603050405020304" pitchFamily="18" charset="0"/>
              </a:rPr>
              <a:t>2.</a:t>
            </a:r>
            <a:r>
              <a:rPr lang="en-US" sz="2400" dirty="0">
                <a:effectLst/>
                <a:latin typeface="Aptos Display" panose="020B0004020202020204" pitchFamily="34" charset="0"/>
                <a:ea typeface="Calibri" panose="020F0502020204030204" pitchFamily="34" charset="0"/>
                <a:cs typeface="Times New Roman" panose="02020603050405020304" pitchFamily="18" charset="0"/>
              </a:rPr>
              <a:t> Scan and upload completed paper survey to the DMS, tag “SPP” and “Indicator 8”</a:t>
            </a:r>
          </a:p>
          <a:p>
            <a:r>
              <a:rPr lang="en-US" sz="2400" dirty="0">
                <a:effectLst/>
                <a:latin typeface="Aptos Display" panose="020B0004020202020204" pitchFamily="34" charset="0"/>
                <a:ea typeface="Calibri" panose="020F0502020204030204" pitchFamily="34" charset="0"/>
                <a:cs typeface="Times New Roman" panose="02020603050405020304" pitchFamily="18" charset="0"/>
              </a:rPr>
              <a:t>3. Email </a:t>
            </a:r>
            <a:r>
              <a:rPr lang="en-US" sz="2400" dirty="0">
                <a:latin typeface="Aptos Display" panose="020B0004020202020204" pitchFamily="34" charset="0"/>
                <a:ea typeface="Calibri" panose="020F0502020204030204" pitchFamily="34" charset="0"/>
                <a:cs typeface="Times New Roman" panose="02020603050405020304" pitchFamily="18" charset="0"/>
                <a:hlinkClick r:id="rId11"/>
              </a:rPr>
              <a:t>Sarah Tarus </a:t>
            </a:r>
            <a:r>
              <a:rPr lang="en-US" sz="2400" dirty="0">
                <a:effectLst/>
                <a:latin typeface="Aptos Display" panose="020B0004020202020204" pitchFamily="34" charset="0"/>
                <a:ea typeface="Calibri" panose="020F0502020204030204" pitchFamily="34" charset="0"/>
                <a:cs typeface="Times New Roman" panose="02020603050405020304" pitchFamily="18" charset="0"/>
              </a:rPr>
              <a:t>that the completed surveys were uploaded</a:t>
            </a:r>
          </a:p>
        </p:txBody>
      </p:sp>
      <p:sp>
        <p:nvSpPr>
          <p:cNvPr id="3" name="Slide Number Placeholder 2" descr="Slide 18">
            <a:extLst>
              <a:ext uri="{FF2B5EF4-FFF2-40B4-BE49-F238E27FC236}">
                <a16:creationId xmlns:a16="http://schemas.microsoft.com/office/drawing/2014/main" id="{E2CF087A-7281-FAD8-8DC3-421BC704CC37}"/>
              </a:ext>
            </a:extLst>
          </p:cNvPr>
          <p:cNvSpPr>
            <a:spLocks noGrp="1"/>
          </p:cNvSpPr>
          <p:nvPr>
            <p:ph type="sldNum" sz="quarter" idx="12"/>
          </p:nvPr>
        </p:nvSpPr>
        <p:spPr>
          <a:xfrm>
            <a:off x="233420" y="6427021"/>
            <a:ext cx="461916" cy="365125"/>
          </a:xfrm>
        </p:spPr>
        <p:txBody>
          <a:bodyPr/>
          <a:lstStyle/>
          <a:p>
            <a:fld id="{C479D5F6-EDCB-402A-AC08-4943A1820E8F}" type="slidenum">
              <a:rPr lang="en-US" smtClean="0"/>
              <a:pPr/>
              <a:t>19</a:t>
            </a:fld>
            <a:endParaRPr lang="en-US"/>
          </a:p>
        </p:txBody>
      </p:sp>
    </p:spTree>
    <p:custDataLst>
      <p:tags r:id="rId1"/>
    </p:custDataLst>
    <p:extLst>
      <p:ext uri="{BB962C8B-B14F-4D97-AF65-F5344CB8AC3E}">
        <p14:creationId xmlns:p14="http://schemas.microsoft.com/office/powerpoint/2010/main" val="1550338217"/>
      </p:ext>
    </p:extLst>
  </p:cSld>
  <p:clrMapOvr>
    <a:masterClrMapping/>
  </p:clrMapOvr>
  <mc:AlternateContent xmlns:mc="http://schemas.openxmlformats.org/markup-compatibility/2006" xmlns:p14="http://schemas.microsoft.com/office/powerpoint/2010/main">
    <mc:Choice Requires="p14">
      <p:transition spd="slow" p14:dur="2000" advTm="65999"/>
    </mc:Choice>
    <mc:Fallback xmlns="">
      <p:transition spd="slow" advTm="6599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8E981-B9B8-56C2-2421-F726A43FFADF}"/>
              </a:ext>
            </a:extLst>
          </p:cNvPr>
          <p:cNvSpPr>
            <a:spLocks noGrp="1"/>
          </p:cNvSpPr>
          <p:nvPr>
            <p:ph type="title"/>
          </p:nvPr>
        </p:nvSpPr>
        <p:spPr>
          <a:xfrm>
            <a:off x="443565" y="190618"/>
            <a:ext cx="8065168" cy="898524"/>
          </a:xfrm>
        </p:spPr>
        <p:txBody>
          <a:bodyPr anchor="ctr">
            <a:normAutofit/>
          </a:bodyPr>
          <a:lstStyle/>
          <a:p>
            <a:r>
              <a:rPr lang="en-US" sz="4000" dirty="0">
                <a:latin typeface="Aptos Display"/>
              </a:rPr>
              <a:t>Why survey parents?</a:t>
            </a:r>
          </a:p>
        </p:txBody>
      </p:sp>
      <p:sp>
        <p:nvSpPr>
          <p:cNvPr id="3" name="Content Placeholder 2">
            <a:extLst>
              <a:ext uri="{FF2B5EF4-FFF2-40B4-BE49-F238E27FC236}">
                <a16:creationId xmlns:a16="http://schemas.microsoft.com/office/drawing/2014/main" id="{F0790256-9132-929A-07D4-13AC9BC9BAE0}"/>
              </a:ext>
            </a:extLst>
          </p:cNvPr>
          <p:cNvSpPr>
            <a:spLocks noGrp="1"/>
          </p:cNvSpPr>
          <p:nvPr>
            <p:ph sz="half" idx="1"/>
          </p:nvPr>
        </p:nvSpPr>
        <p:spPr>
          <a:xfrm>
            <a:off x="347433" y="1372639"/>
            <a:ext cx="6653626" cy="4949062"/>
          </a:xfrm>
        </p:spPr>
        <p:txBody>
          <a:bodyPr vert="horz" lIns="91440" tIns="45720" rIns="91440" bIns="45720" rtlCol="0" anchor="t">
            <a:noAutofit/>
          </a:bodyPr>
          <a:lstStyle/>
          <a:p>
            <a:pPr marL="0" indent="0" algn="ctr">
              <a:buNone/>
            </a:pPr>
            <a:r>
              <a:rPr lang="en-US" b="1" dirty="0">
                <a:solidFill>
                  <a:schemeClr val="tx1">
                    <a:lumMod val="75000"/>
                  </a:schemeClr>
                </a:solidFill>
                <a:latin typeface="Aptos Display"/>
              </a:rPr>
              <a:t>Individuals with Disabilities Act (IDEA) regulations</a:t>
            </a:r>
            <a:endParaRPr lang="en-US" b="1" dirty="0">
              <a:solidFill>
                <a:schemeClr val="tx1">
                  <a:lumMod val="75000"/>
                </a:schemeClr>
              </a:solidFill>
              <a:latin typeface="Aptos Display"/>
              <a:ea typeface="Calibri"/>
              <a:cs typeface="Calibri"/>
            </a:endParaRPr>
          </a:p>
          <a:p>
            <a:pPr>
              <a:spcBef>
                <a:spcPts val="0"/>
              </a:spcBef>
            </a:pPr>
            <a:endParaRPr lang="en-US" dirty="0">
              <a:solidFill>
                <a:schemeClr val="tx1">
                  <a:lumMod val="75000"/>
                </a:schemeClr>
              </a:solidFill>
              <a:effectLst/>
              <a:latin typeface="Aptos Display"/>
              <a:ea typeface="Calibri"/>
              <a:cs typeface="Calibri"/>
            </a:endParaRPr>
          </a:p>
          <a:p>
            <a:pPr>
              <a:spcBef>
                <a:spcPts val="0"/>
              </a:spcBef>
            </a:pPr>
            <a:r>
              <a:rPr lang="en-US" dirty="0">
                <a:solidFill>
                  <a:schemeClr val="tx1">
                    <a:lumMod val="75000"/>
                  </a:schemeClr>
                </a:solidFill>
                <a:effectLst/>
                <a:latin typeface="Aptos Display"/>
              </a:rPr>
              <a:t>In developing an Individual Education Program (IEP), the team “must consider the concerns of the parents for enhancing the education of their child.” 34 CFR § 300.324(a)(1)(ii)</a:t>
            </a:r>
            <a:endParaRPr lang="en-US" dirty="0">
              <a:solidFill>
                <a:schemeClr val="tx1">
                  <a:lumMod val="75000"/>
                </a:schemeClr>
              </a:solidFill>
              <a:effectLst/>
              <a:latin typeface="Aptos Display"/>
              <a:ea typeface="Calibri"/>
              <a:cs typeface="Calibri"/>
            </a:endParaRPr>
          </a:p>
          <a:p>
            <a:pPr>
              <a:spcBef>
                <a:spcPts val="0"/>
              </a:spcBef>
            </a:pPr>
            <a:r>
              <a:rPr lang="en-US" dirty="0">
                <a:solidFill>
                  <a:schemeClr val="tx1">
                    <a:lumMod val="75000"/>
                  </a:schemeClr>
                </a:solidFill>
                <a:effectLst/>
                <a:latin typeface="Aptos Display"/>
              </a:rPr>
              <a:t>The IEP team must include the child’s parents. 34 CFR § 300.321(a)(1)</a:t>
            </a:r>
            <a:endParaRPr lang="en-US" dirty="0">
              <a:solidFill>
                <a:schemeClr val="tx1">
                  <a:lumMod val="75000"/>
                </a:schemeClr>
              </a:solidFill>
              <a:effectLst/>
              <a:latin typeface="Aptos Display"/>
              <a:ea typeface="Calibri"/>
              <a:cs typeface="Calibri"/>
            </a:endParaRPr>
          </a:p>
          <a:p>
            <a:pPr marL="0" indent="0" algn="ctr">
              <a:buNone/>
            </a:pPr>
            <a:r>
              <a:rPr lang="en-US" b="1" dirty="0">
                <a:solidFill>
                  <a:schemeClr val="tx1">
                    <a:lumMod val="75000"/>
                  </a:schemeClr>
                </a:solidFill>
                <a:latin typeface="Aptos Display"/>
              </a:rPr>
              <a:t>Case law</a:t>
            </a:r>
            <a:endParaRPr lang="en-US" b="1" dirty="0">
              <a:solidFill>
                <a:schemeClr val="tx1">
                  <a:lumMod val="75000"/>
                </a:schemeClr>
              </a:solidFill>
              <a:latin typeface="Aptos Display"/>
              <a:ea typeface="Calibri"/>
              <a:cs typeface="Calibri"/>
            </a:endParaRPr>
          </a:p>
          <a:p>
            <a:r>
              <a:rPr lang="en-US" dirty="0">
                <a:solidFill>
                  <a:schemeClr val="tx1">
                    <a:lumMod val="75000"/>
                  </a:schemeClr>
                </a:solidFill>
                <a:effectLst/>
                <a:latin typeface="Aptos Display"/>
                <a:ea typeface="Calibri"/>
              </a:rPr>
              <a:t>The IDEA’s procedural requirements for developing a student’s IEP are designed to provide a collaborative process that “places special emphasis on parental involvement.” </a:t>
            </a:r>
            <a:r>
              <a:rPr lang="en-US" i="1" dirty="0">
                <a:solidFill>
                  <a:schemeClr val="tx1">
                    <a:lumMod val="75000"/>
                  </a:schemeClr>
                </a:solidFill>
                <a:effectLst/>
                <a:latin typeface="Aptos Display"/>
                <a:ea typeface="Calibri"/>
              </a:rPr>
              <a:t> </a:t>
            </a:r>
            <a:r>
              <a:rPr lang="en-US" i="1" dirty="0" err="1">
                <a:solidFill>
                  <a:schemeClr val="tx1">
                    <a:lumMod val="75000"/>
                  </a:schemeClr>
                </a:solidFill>
                <a:effectLst/>
                <a:latin typeface="Aptos Display"/>
                <a:ea typeface="Calibri"/>
              </a:rPr>
              <a:t>Sytsema</a:t>
            </a:r>
            <a:r>
              <a:rPr lang="en-US" i="1" dirty="0">
                <a:solidFill>
                  <a:schemeClr val="tx1">
                    <a:lumMod val="75000"/>
                  </a:schemeClr>
                </a:solidFill>
                <a:effectLst/>
                <a:latin typeface="Aptos Display"/>
                <a:ea typeface="Calibri"/>
              </a:rPr>
              <a:t> v. Academy School District No. 20</a:t>
            </a:r>
            <a:r>
              <a:rPr lang="en-US" dirty="0">
                <a:solidFill>
                  <a:schemeClr val="tx1">
                    <a:lumMod val="75000"/>
                  </a:schemeClr>
                </a:solidFill>
                <a:effectLst/>
                <a:latin typeface="Aptos Display"/>
                <a:ea typeface="Calibri"/>
              </a:rPr>
              <a:t>, 538 F.3d 1306, 1313 (10</a:t>
            </a:r>
            <a:r>
              <a:rPr lang="en-US" baseline="30000" dirty="0">
                <a:solidFill>
                  <a:schemeClr val="tx1">
                    <a:lumMod val="75000"/>
                  </a:schemeClr>
                </a:solidFill>
                <a:effectLst/>
                <a:latin typeface="Aptos Display"/>
                <a:ea typeface="Calibri"/>
              </a:rPr>
              <a:t>th</a:t>
            </a:r>
            <a:r>
              <a:rPr lang="en-US" dirty="0">
                <a:solidFill>
                  <a:schemeClr val="tx1">
                    <a:lumMod val="75000"/>
                  </a:schemeClr>
                </a:solidFill>
                <a:effectLst/>
                <a:latin typeface="Aptos Display"/>
                <a:ea typeface="Calibri"/>
              </a:rPr>
              <a:t> Cir. 2008)  </a:t>
            </a:r>
            <a:endParaRPr lang="en-US" dirty="0">
              <a:solidFill>
                <a:schemeClr val="tx1">
                  <a:lumMod val="75000"/>
                </a:schemeClr>
              </a:solidFill>
              <a:effectLst/>
              <a:latin typeface="Aptos Display"/>
              <a:ea typeface="Calibri"/>
              <a:cs typeface="Calibri"/>
            </a:endParaRPr>
          </a:p>
          <a:p>
            <a:endParaRPr lang="en-US" sz="1500" dirty="0">
              <a:solidFill>
                <a:schemeClr val="tx1">
                  <a:lumMod val="75000"/>
                </a:schemeClr>
              </a:solidFill>
            </a:endParaRPr>
          </a:p>
        </p:txBody>
      </p:sp>
      <p:pic>
        <p:nvPicPr>
          <p:cNvPr id="5" name="Picture 4" descr="A gavel and a court gavel on a legal document&#10;&#10;">
            <a:extLst>
              <a:ext uri="{FF2B5EF4-FFF2-40B4-BE49-F238E27FC236}">
                <a16:creationId xmlns:a16="http://schemas.microsoft.com/office/drawing/2014/main" id="{BACA375E-5C5F-EA4F-0483-DFE54F3F7F15}"/>
              </a:ex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41367" y="1853585"/>
            <a:ext cx="4709910" cy="3143865"/>
          </a:xfrm>
          <a:prstGeom prst="rect">
            <a:avLst/>
          </a:prstGeom>
          <a:noFill/>
        </p:spPr>
      </p:pic>
      <p:sp>
        <p:nvSpPr>
          <p:cNvPr id="6" name="TextBox 5">
            <a:extLst>
              <a:ext uri="{FF2B5EF4-FFF2-40B4-BE49-F238E27FC236}">
                <a16:creationId xmlns:a16="http://schemas.microsoft.com/office/drawing/2014/main" id="{61DF2102-32ED-2A9D-09E4-DADE14634C80}"/>
              </a:ext>
            </a:extLst>
          </p:cNvPr>
          <p:cNvSpPr txBox="1"/>
          <p:nvPr/>
        </p:nvSpPr>
        <p:spPr>
          <a:xfrm>
            <a:off x="9367144" y="5259453"/>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pix4free.org/photo/4637/legal-right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4" name="Slide Number Placeholder 2">
            <a:extLst>
              <a:ext uri="{FF2B5EF4-FFF2-40B4-BE49-F238E27FC236}">
                <a16:creationId xmlns:a16="http://schemas.microsoft.com/office/drawing/2014/main" id="{B121FD6F-890B-21C5-CB3B-12CF32C9F41E}"/>
              </a:ext>
            </a:extLst>
          </p:cNvPr>
          <p:cNvSpPr>
            <a:spLocks noGrp="1"/>
          </p:cNvSpPr>
          <p:nvPr>
            <p:ph type="sldNum" sz="quarter" idx="12"/>
          </p:nvPr>
        </p:nvSpPr>
        <p:spPr>
          <a:xfrm>
            <a:off x="233420" y="6427021"/>
            <a:ext cx="2743200" cy="365125"/>
          </a:xfrm>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4131577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41DCE-F2B0-2CFB-C1EC-5364E5D132AF}"/>
              </a:ext>
            </a:extLst>
          </p:cNvPr>
          <p:cNvSpPr>
            <a:spLocks noGrp="1"/>
          </p:cNvSpPr>
          <p:nvPr>
            <p:ph type="title"/>
          </p:nvPr>
        </p:nvSpPr>
        <p:spPr/>
        <p:txBody>
          <a:bodyPr>
            <a:normAutofit/>
          </a:bodyPr>
          <a:lstStyle/>
          <a:p>
            <a:r>
              <a:rPr lang="en-US" sz="4000" dirty="0"/>
              <a:t>When parents use their unique link</a:t>
            </a:r>
          </a:p>
        </p:txBody>
      </p:sp>
      <p:pic>
        <p:nvPicPr>
          <p:cNvPr id="5" name="Picture 4" descr="Screenshot of Parent's view when the survey link is clicked.">
            <a:extLst>
              <a:ext uri="{FF2B5EF4-FFF2-40B4-BE49-F238E27FC236}">
                <a16:creationId xmlns:a16="http://schemas.microsoft.com/office/drawing/2014/main" id="{EF124653-7D05-E384-0965-6AB36562B6BE}"/>
              </a:ext>
            </a:extLst>
          </p:cNvPr>
          <p:cNvPicPr>
            <a:picLocks noChangeAspect="1"/>
          </p:cNvPicPr>
          <p:nvPr/>
        </p:nvPicPr>
        <p:blipFill>
          <a:blip r:embed="rId3"/>
          <a:stretch>
            <a:fillRect/>
          </a:stretch>
        </p:blipFill>
        <p:spPr>
          <a:xfrm>
            <a:off x="332873" y="1235140"/>
            <a:ext cx="10851683" cy="4909260"/>
          </a:xfrm>
          <a:prstGeom prst="rect">
            <a:avLst/>
          </a:prstGeom>
        </p:spPr>
      </p:pic>
      <p:cxnSp>
        <p:nvCxnSpPr>
          <p:cNvPr id="6" name="Straight Arrow Connector 5" descr="Red arrow pointing to the Survey Key field">
            <a:extLst>
              <a:ext uri="{FF2B5EF4-FFF2-40B4-BE49-F238E27FC236}">
                <a16:creationId xmlns:a16="http://schemas.microsoft.com/office/drawing/2014/main" id="{7CCB9DEE-A816-E44E-FE71-D2E6906CC437}"/>
              </a:ext>
              <a:ext uri="{C183D7F6-B498-43B3-948B-1728B52AA6E4}">
                <adec:decorative xmlns:adec="http://schemas.microsoft.com/office/drawing/2017/decorative" val="0"/>
              </a:ext>
            </a:extLst>
          </p:cNvPr>
          <p:cNvCxnSpPr>
            <a:cxnSpLocks/>
          </p:cNvCxnSpPr>
          <p:nvPr/>
        </p:nvCxnSpPr>
        <p:spPr>
          <a:xfrm>
            <a:off x="7098054" y="4669042"/>
            <a:ext cx="1017270" cy="0"/>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00FE482F-F9FA-A191-3B4B-579C1C20625B}"/>
              </a:ext>
            </a:extLst>
          </p:cNvPr>
          <p:cNvSpPr>
            <a:spLocks noGrp="1"/>
          </p:cNvSpPr>
          <p:nvPr>
            <p:ph type="sldNum" sz="quarter" idx="12"/>
          </p:nvPr>
        </p:nvSpPr>
        <p:spPr/>
        <p:txBody>
          <a:bodyPr/>
          <a:lstStyle/>
          <a:p>
            <a:fld id="{C479D5F6-EDCB-402A-AC08-4943A1820E8F}" type="slidenum">
              <a:rPr lang="en-US" smtClean="0"/>
              <a:pPr/>
              <a:t>20</a:t>
            </a:fld>
            <a:endParaRPr lang="en-US"/>
          </a:p>
        </p:txBody>
      </p:sp>
    </p:spTree>
    <p:extLst>
      <p:ext uri="{BB962C8B-B14F-4D97-AF65-F5344CB8AC3E}">
        <p14:creationId xmlns:p14="http://schemas.microsoft.com/office/powerpoint/2010/main" val="1798213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D87E4-C9AB-32FF-6067-286ACEC9B858}"/>
              </a:ext>
            </a:extLst>
          </p:cNvPr>
          <p:cNvSpPr>
            <a:spLocks noGrp="1"/>
          </p:cNvSpPr>
          <p:nvPr>
            <p:ph type="title"/>
          </p:nvPr>
        </p:nvSpPr>
        <p:spPr/>
        <p:txBody>
          <a:bodyPr>
            <a:normAutofit/>
          </a:bodyPr>
          <a:lstStyle/>
          <a:p>
            <a:r>
              <a:rPr lang="en-US" sz="4000" dirty="0">
                <a:latin typeface="Aptos Display" panose="020B0004020202020204" pitchFamily="34" charset="0"/>
              </a:rPr>
              <a:t>Parents are greeted with an overview</a:t>
            </a:r>
            <a:endParaRPr lang="en-US" sz="4000" dirty="0"/>
          </a:p>
        </p:txBody>
      </p:sp>
      <p:sp>
        <p:nvSpPr>
          <p:cNvPr id="4" name="Slide Number Placeholder 3">
            <a:extLst>
              <a:ext uri="{FF2B5EF4-FFF2-40B4-BE49-F238E27FC236}">
                <a16:creationId xmlns:a16="http://schemas.microsoft.com/office/drawing/2014/main" id="{D89DF67D-2892-168D-E72B-4C6B80B4EFE6}"/>
              </a:ext>
            </a:extLst>
          </p:cNvPr>
          <p:cNvSpPr>
            <a:spLocks noGrp="1"/>
          </p:cNvSpPr>
          <p:nvPr>
            <p:ph type="sldNum" sz="quarter" idx="12"/>
          </p:nvPr>
        </p:nvSpPr>
        <p:spPr/>
        <p:txBody>
          <a:bodyPr/>
          <a:lstStyle/>
          <a:p>
            <a:fld id="{C479D5F6-EDCB-402A-AC08-4943A1820E8F}" type="slidenum">
              <a:rPr lang="en-US" smtClean="0"/>
              <a:pPr/>
              <a:t>21</a:t>
            </a:fld>
            <a:endParaRPr lang="en-US"/>
          </a:p>
        </p:txBody>
      </p:sp>
      <p:pic>
        <p:nvPicPr>
          <p:cNvPr id="5" name="Picture 4" descr="This is a page where parents are greeted with an overview and instructions. The language preference can be changed in the upper righthand section of the page.">
            <a:extLst>
              <a:ext uri="{FF2B5EF4-FFF2-40B4-BE49-F238E27FC236}">
                <a16:creationId xmlns:a16="http://schemas.microsoft.com/office/drawing/2014/main" id="{9AEED265-67B6-C409-2DE0-B57D500C795D}"/>
              </a:ext>
            </a:extLst>
          </p:cNvPr>
          <p:cNvPicPr>
            <a:picLocks noChangeAspect="1"/>
          </p:cNvPicPr>
          <p:nvPr/>
        </p:nvPicPr>
        <p:blipFill>
          <a:blip r:embed="rId3"/>
          <a:stretch>
            <a:fillRect/>
          </a:stretch>
        </p:blipFill>
        <p:spPr>
          <a:xfrm>
            <a:off x="1797933" y="1239573"/>
            <a:ext cx="8596134" cy="5481902"/>
          </a:xfrm>
          <a:prstGeom prst="rect">
            <a:avLst/>
          </a:prstGeom>
        </p:spPr>
      </p:pic>
    </p:spTree>
    <p:extLst>
      <p:ext uri="{BB962C8B-B14F-4D97-AF65-F5344CB8AC3E}">
        <p14:creationId xmlns:p14="http://schemas.microsoft.com/office/powerpoint/2010/main" val="2018289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48C69-DEF6-5E4A-958C-513A5F2981E4}"/>
              </a:ext>
            </a:extLst>
          </p:cNvPr>
          <p:cNvSpPr>
            <a:spLocks noGrp="1"/>
          </p:cNvSpPr>
          <p:nvPr>
            <p:ph type="title"/>
          </p:nvPr>
        </p:nvSpPr>
        <p:spPr/>
        <p:txBody>
          <a:bodyPr>
            <a:normAutofit/>
          </a:bodyPr>
          <a:lstStyle/>
          <a:p>
            <a:r>
              <a:rPr lang="en-US" sz="4000" dirty="0">
                <a:latin typeface="Aptos Display" panose="020B0004020202020204" pitchFamily="34" charset="0"/>
              </a:rPr>
              <a:t>Survey Questions</a:t>
            </a:r>
          </a:p>
        </p:txBody>
      </p:sp>
      <p:pic>
        <p:nvPicPr>
          <p:cNvPr id="5" name="Content Placeholder 4" descr="Example of the first section of the survey. ">
            <a:extLst>
              <a:ext uri="{FF2B5EF4-FFF2-40B4-BE49-F238E27FC236}">
                <a16:creationId xmlns:a16="http://schemas.microsoft.com/office/drawing/2014/main" id="{3200B96E-6117-34E8-8A04-33F6130551DB}"/>
              </a:ext>
            </a:extLst>
          </p:cNvPr>
          <p:cNvPicPr>
            <a:picLocks noChangeAspect="1"/>
          </p:cNvPicPr>
          <p:nvPr/>
        </p:nvPicPr>
        <p:blipFill>
          <a:blip r:embed="rId3"/>
          <a:stretch>
            <a:fillRect/>
          </a:stretch>
        </p:blipFill>
        <p:spPr>
          <a:xfrm>
            <a:off x="1171295" y="1346393"/>
            <a:ext cx="9715780" cy="4854185"/>
          </a:xfrm>
          <a:prstGeom prst="rect">
            <a:avLst/>
          </a:prstGeom>
        </p:spPr>
      </p:pic>
      <p:sp>
        <p:nvSpPr>
          <p:cNvPr id="4" name="Slide Number Placeholder 3">
            <a:extLst>
              <a:ext uri="{FF2B5EF4-FFF2-40B4-BE49-F238E27FC236}">
                <a16:creationId xmlns:a16="http://schemas.microsoft.com/office/drawing/2014/main" id="{C8B2485D-4744-EA82-91CE-7AB62843FD5A}"/>
              </a:ext>
            </a:extLst>
          </p:cNvPr>
          <p:cNvSpPr>
            <a:spLocks noGrp="1"/>
          </p:cNvSpPr>
          <p:nvPr>
            <p:ph type="sldNum" sz="quarter" idx="12"/>
          </p:nvPr>
        </p:nvSpPr>
        <p:spPr/>
        <p:txBody>
          <a:bodyPr/>
          <a:lstStyle/>
          <a:p>
            <a:fld id="{C479D5F6-EDCB-402A-AC08-4943A1820E8F}" type="slidenum">
              <a:rPr lang="en-US" smtClean="0"/>
              <a:pPr/>
              <a:t>22</a:t>
            </a:fld>
            <a:endParaRPr lang="en-US"/>
          </a:p>
        </p:txBody>
      </p:sp>
    </p:spTree>
    <p:extLst>
      <p:ext uri="{BB962C8B-B14F-4D97-AF65-F5344CB8AC3E}">
        <p14:creationId xmlns:p14="http://schemas.microsoft.com/office/powerpoint/2010/main" val="2990374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143BA-36B5-BD17-CD22-D8F151A31267}"/>
              </a:ext>
            </a:extLst>
          </p:cNvPr>
          <p:cNvSpPr>
            <a:spLocks noGrp="1"/>
          </p:cNvSpPr>
          <p:nvPr>
            <p:ph type="title"/>
          </p:nvPr>
        </p:nvSpPr>
        <p:spPr/>
        <p:txBody>
          <a:bodyPr>
            <a:normAutofit/>
          </a:bodyPr>
          <a:lstStyle/>
          <a:p>
            <a:r>
              <a:rPr lang="en-US" sz="4000" dirty="0">
                <a:latin typeface="Aptos Display" panose="020B0004020202020204" pitchFamily="34" charset="0"/>
              </a:rPr>
              <a:t>Comments</a:t>
            </a:r>
          </a:p>
        </p:txBody>
      </p:sp>
      <p:pic>
        <p:nvPicPr>
          <p:cNvPr id="5" name="Content Placeholder 4" descr="Example of the end of the survey, there is a comments section. ">
            <a:extLst>
              <a:ext uri="{FF2B5EF4-FFF2-40B4-BE49-F238E27FC236}">
                <a16:creationId xmlns:a16="http://schemas.microsoft.com/office/drawing/2014/main" id="{34B5CCD3-8E9D-9CF2-BC6C-DAC85F83FB62}"/>
              </a:ext>
            </a:extLst>
          </p:cNvPr>
          <p:cNvPicPr>
            <a:picLocks noChangeAspect="1"/>
          </p:cNvPicPr>
          <p:nvPr/>
        </p:nvPicPr>
        <p:blipFill>
          <a:blip r:embed="rId3"/>
          <a:stretch>
            <a:fillRect/>
          </a:stretch>
        </p:blipFill>
        <p:spPr>
          <a:xfrm>
            <a:off x="1475842" y="1289783"/>
            <a:ext cx="8153934" cy="5320520"/>
          </a:xfrm>
          <a:prstGeom prst="rect">
            <a:avLst/>
          </a:prstGeom>
        </p:spPr>
      </p:pic>
      <p:sp>
        <p:nvSpPr>
          <p:cNvPr id="4" name="Slide Number Placeholder 3">
            <a:extLst>
              <a:ext uri="{FF2B5EF4-FFF2-40B4-BE49-F238E27FC236}">
                <a16:creationId xmlns:a16="http://schemas.microsoft.com/office/drawing/2014/main" id="{24B9EBD4-C881-95BA-777D-8ABE1610C8FA}"/>
              </a:ext>
            </a:extLst>
          </p:cNvPr>
          <p:cNvSpPr>
            <a:spLocks noGrp="1"/>
          </p:cNvSpPr>
          <p:nvPr>
            <p:ph type="sldNum" sz="quarter" idx="12"/>
          </p:nvPr>
        </p:nvSpPr>
        <p:spPr/>
        <p:txBody>
          <a:bodyPr/>
          <a:lstStyle/>
          <a:p>
            <a:fld id="{C479D5F6-EDCB-402A-AC08-4943A1820E8F}" type="slidenum">
              <a:rPr lang="en-US" smtClean="0"/>
              <a:pPr/>
              <a:t>23</a:t>
            </a:fld>
            <a:endParaRPr lang="en-US"/>
          </a:p>
        </p:txBody>
      </p:sp>
    </p:spTree>
    <p:extLst>
      <p:ext uri="{BB962C8B-B14F-4D97-AF65-F5344CB8AC3E}">
        <p14:creationId xmlns:p14="http://schemas.microsoft.com/office/powerpoint/2010/main" val="1113540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143BA-36B5-BD17-CD22-D8F151A31267}"/>
              </a:ext>
            </a:extLst>
          </p:cNvPr>
          <p:cNvSpPr>
            <a:spLocks noGrp="1"/>
          </p:cNvSpPr>
          <p:nvPr>
            <p:ph type="title"/>
          </p:nvPr>
        </p:nvSpPr>
        <p:spPr/>
        <p:txBody>
          <a:bodyPr>
            <a:normAutofit/>
          </a:bodyPr>
          <a:lstStyle/>
          <a:p>
            <a:r>
              <a:rPr lang="en-US" sz="4000" dirty="0">
                <a:latin typeface="Aptos Display" panose="020B0004020202020204" pitchFamily="34" charset="0"/>
              </a:rPr>
              <a:t>Required Minimum</a:t>
            </a:r>
          </a:p>
        </p:txBody>
      </p:sp>
      <p:pic>
        <p:nvPicPr>
          <p:cNvPr id="3" name="Content Placeholder 4" descr="The survey will cue parents to answer more questions if they answer fewer than 12. ">
            <a:extLst>
              <a:ext uri="{FF2B5EF4-FFF2-40B4-BE49-F238E27FC236}">
                <a16:creationId xmlns:a16="http://schemas.microsoft.com/office/drawing/2014/main" id="{79579544-E10C-CB9B-1C0B-62C5C3663357}"/>
              </a:ext>
            </a:extLst>
          </p:cNvPr>
          <p:cNvPicPr>
            <a:picLocks noChangeAspect="1"/>
          </p:cNvPicPr>
          <p:nvPr/>
        </p:nvPicPr>
        <p:blipFill>
          <a:blip r:embed="rId3"/>
          <a:stretch>
            <a:fillRect/>
          </a:stretch>
        </p:blipFill>
        <p:spPr>
          <a:xfrm>
            <a:off x="2014121" y="1251307"/>
            <a:ext cx="7752449" cy="4957436"/>
          </a:xfrm>
          <a:prstGeom prst="rect">
            <a:avLst/>
          </a:prstGeom>
        </p:spPr>
      </p:pic>
      <p:sp>
        <p:nvSpPr>
          <p:cNvPr id="4" name="Slide Number Placeholder 3">
            <a:extLst>
              <a:ext uri="{FF2B5EF4-FFF2-40B4-BE49-F238E27FC236}">
                <a16:creationId xmlns:a16="http://schemas.microsoft.com/office/drawing/2014/main" id="{24B9EBD4-C881-95BA-777D-8ABE1610C8FA}"/>
              </a:ext>
            </a:extLst>
          </p:cNvPr>
          <p:cNvSpPr>
            <a:spLocks noGrp="1"/>
          </p:cNvSpPr>
          <p:nvPr>
            <p:ph type="sldNum" sz="quarter" idx="12"/>
          </p:nvPr>
        </p:nvSpPr>
        <p:spPr/>
        <p:txBody>
          <a:bodyPr/>
          <a:lstStyle/>
          <a:p>
            <a:fld id="{C479D5F6-EDCB-402A-AC08-4943A1820E8F}" type="slidenum">
              <a:rPr lang="en-US" smtClean="0"/>
              <a:pPr/>
              <a:t>24</a:t>
            </a:fld>
            <a:endParaRPr lang="en-US"/>
          </a:p>
        </p:txBody>
      </p:sp>
    </p:spTree>
    <p:extLst>
      <p:ext uri="{BB962C8B-B14F-4D97-AF65-F5344CB8AC3E}">
        <p14:creationId xmlns:p14="http://schemas.microsoft.com/office/powerpoint/2010/main" val="3453961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143BA-36B5-BD17-CD22-D8F151A31267}"/>
              </a:ext>
            </a:extLst>
          </p:cNvPr>
          <p:cNvSpPr>
            <a:spLocks noGrp="1"/>
          </p:cNvSpPr>
          <p:nvPr>
            <p:ph type="title"/>
          </p:nvPr>
        </p:nvSpPr>
        <p:spPr>
          <a:xfrm>
            <a:off x="443565" y="205176"/>
            <a:ext cx="8065168" cy="672279"/>
          </a:xfrm>
        </p:spPr>
        <p:txBody>
          <a:bodyPr>
            <a:normAutofit/>
          </a:bodyPr>
          <a:lstStyle/>
          <a:p>
            <a:r>
              <a:rPr lang="en-US" sz="4000" dirty="0"/>
              <a:t>Completing Your Collection</a:t>
            </a:r>
            <a:endParaRPr lang="en-US" sz="4000" dirty="0">
              <a:latin typeface="Aptos Display" panose="020B0004020202020204" pitchFamily="34" charset="0"/>
            </a:endParaRPr>
          </a:p>
        </p:txBody>
      </p:sp>
      <p:sp>
        <p:nvSpPr>
          <p:cNvPr id="6" name="Content Placeholder 2">
            <a:extLst>
              <a:ext uri="{FF2B5EF4-FFF2-40B4-BE49-F238E27FC236}">
                <a16:creationId xmlns:a16="http://schemas.microsoft.com/office/drawing/2014/main" id="{B3A81F63-D6FE-9606-FF1D-174782E7BA82}"/>
              </a:ext>
            </a:extLst>
          </p:cNvPr>
          <p:cNvSpPr>
            <a:spLocks noGrp="1"/>
          </p:cNvSpPr>
          <p:nvPr>
            <p:ph idx="1"/>
          </p:nvPr>
        </p:nvSpPr>
        <p:spPr>
          <a:xfrm>
            <a:off x="281891" y="1294995"/>
            <a:ext cx="5130618" cy="4962930"/>
          </a:xfrm>
        </p:spPr>
        <p:txBody>
          <a:bodyPr>
            <a:normAutofit/>
          </a:bodyPr>
          <a:lstStyle/>
          <a:p>
            <a:pPr marL="0" indent="0">
              <a:buNone/>
            </a:pPr>
            <a:r>
              <a:rPr lang="en-US" b="1" u="sng" dirty="0">
                <a:latin typeface="Aptos Display" panose="020B0004020202020204" pitchFamily="34" charset="0"/>
              </a:rPr>
              <a:t>After</a:t>
            </a:r>
            <a:r>
              <a:rPr lang="en-US" dirty="0">
                <a:latin typeface="Aptos Display" panose="020B0004020202020204" pitchFamily="34" charset="0"/>
              </a:rPr>
              <a:t> the survey closes on  June 30, 2025, the submit button on the Indicator 8 Collection Dashboard will become active. </a:t>
            </a:r>
          </a:p>
          <a:p>
            <a:pPr marL="0" indent="0">
              <a:buNone/>
            </a:pPr>
            <a:r>
              <a:rPr lang="en-US" dirty="0">
                <a:latin typeface="Aptos Display" panose="020B0004020202020204" pitchFamily="34" charset="0"/>
              </a:rPr>
              <a:t>You have until July 7, 2025 (one week) to submit your collection after the survey closes</a:t>
            </a:r>
          </a:p>
          <a:p>
            <a:pPr marL="0" indent="0">
              <a:buNone/>
            </a:pPr>
            <a:r>
              <a:rPr lang="en-US" dirty="0">
                <a:latin typeface="Aptos Display" panose="020B0004020202020204" pitchFamily="34" charset="0"/>
              </a:rPr>
              <a:t>If you attempt to submit your collection before the survey closes you will get an error. </a:t>
            </a:r>
          </a:p>
          <a:p>
            <a:pPr marL="0" indent="0">
              <a:buNone/>
            </a:pPr>
            <a:r>
              <a:rPr lang="en-US" dirty="0">
                <a:latin typeface="Aptos Display" panose="020B0004020202020204" pitchFamily="34" charset="0"/>
              </a:rPr>
              <a:t>You will see a “Collection Submitted” message pop-up if the submission is successful.</a:t>
            </a:r>
          </a:p>
        </p:txBody>
      </p:sp>
      <p:pic>
        <p:nvPicPr>
          <p:cNvPr id="12" name="Picture 11" descr="Screenshot showing the Submit Collection button on the right of the dashboard and above the export buttons">
            <a:extLst>
              <a:ext uri="{FF2B5EF4-FFF2-40B4-BE49-F238E27FC236}">
                <a16:creationId xmlns:a16="http://schemas.microsoft.com/office/drawing/2014/main" id="{B9531467-DC98-12BD-E503-65DAE22957CA}"/>
              </a:ext>
            </a:extLst>
          </p:cNvPr>
          <p:cNvPicPr>
            <a:picLocks noChangeAspect="1"/>
          </p:cNvPicPr>
          <p:nvPr/>
        </p:nvPicPr>
        <p:blipFill rotWithShape="1">
          <a:blip r:embed="rId3"/>
          <a:srcRect l="31481" t="20739"/>
          <a:stretch/>
        </p:blipFill>
        <p:spPr>
          <a:xfrm>
            <a:off x="6096000" y="1241399"/>
            <a:ext cx="4747491" cy="4202138"/>
          </a:xfrm>
          <a:prstGeom prst="rect">
            <a:avLst/>
          </a:prstGeom>
        </p:spPr>
      </p:pic>
      <p:pic>
        <p:nvPicPr>
          <p:cNvPr id="14" name="Picture 13" descr="screenshot of the Collection Submitted message that will pop up">
            <a:extLst>
              <a:ext uri="{FF2B5EF4-FFF2-40B4-BE49-F238E27FC236}">
                <a16:creationId xmlns:a16="http://schemas.microsoft.com/office/drawing/2014/main" id="{AEF99032-F1B2-21B5-04A4-34A90F02E411}"/>
              </a:ext>
            </a:extLst>
          </p:cNvPr>
          <p:cNvPicPr>
            <a:picLocks noChangeAspect="1"/>
          </p:cNvPicPr>
          <p:nvPr/>
        </p:nvPicPr>
        <p:blipFill>
          <a:blip r:embed="rId4"/>
          <a:stretch>
            <a:fillRect/>
          </a:stretch>
        </p:blipFill>
        <p:spPr>
          <a:xfrm>
            <a:off x="5412509" y="5493556"/>
            <a:ext cx="3960359" cy="1029693"/>
          </a:xfrm>
          <a:prstGeom prst="rect">
            <a:avLst/>
          </a:prstGeom>
        </p:spPr>
      </p:pic>
      <p:sp>
        <p:nvSpPr>
          <p:cNvPr id="4" name="Slide Number Placeholder 3">
            <a:extLst>
              <a:ext uri="{FF2B5EF4-FFF2-40B4-BE49-F238E27FC236}">
                <a16:creationId xmlns:a16="http://schemas.microsoft.com/office/drawing/2014/main" id="{24B9EBD4-C881-95BA-777D-8ABE1610C8FA}"/>
              </a:ext>
            </a:extLst>
          </p:cNvPr>
          <p:cNvSpPr>
            <a:spLocks noGrp="1"/>
          </p:cNvSpPr>
          <p:nvPr>
            <p:ph type="sldNum" sz="quarter" idx="12"/>
          </p:nvPr>
        </p:nvSpPr>
        <p:spPr>
          <a:xfrm>
            <a:off x="332873" y="6356350"/>
            <a:ext cx="600577" cy="365125"/>
          </a:xfrm>
        </p:spPr>
        <p:txBody>
          <a:bodyPr/>
          <a:lstStyle/>
          <a:p>
            <a:fld id="{C479D5F6-EDCB-402A-AC08-4943A1820E8F}" type="slidenum">
              <a:rPr lang="en-US" smtClean="0"/>
              <a:pPr/>
              <a:t>25</a:t>
            </a:fld>
            <a:endParaRPr lang="en-US"/>
          </a:p>
        </p:txBody>
      </p:sp>
    </p:spTree>
    <p:extLst>
      <p:ext uri="{BB962C8B-B14F-4D97-AF65-F5344CB8AC3E}">
        <p14:creationId xmlns:p14="http://schemas.microsoft.com/office/powerpoint/2010/main" val="3595077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95D20-6DE0-4C4B-A9B3-EFC094C1BDBE}"/>
              </a:ext>
            </a:extLst>
          </p:cNvPr>
          <p:cNvSpPr>
            <a:spLocks noGrp="1"/>
          </p:cNvSpPr>
          <p:nvPr>
            <p:ph type="title"/>
          </p:nvPr>
        </p:nvSpPr>
        <p:spPr/>
        <p:txBody>
          <a:bodyPr anchor="ctr">
            <a:normAutofit/>
          </a:bodyPr>
          <a:lstStyle/>
          <a:p>
            <a:r>
              <a:rPr lang="en-US" sz="3200" dirty="0"/>
              <a:t>Summary</a:t>
            </a:r>
          </a:p>
        </p:txBody>
      </p:sp>
      <p:sp>
        <p:nvSpPr>
          <p:cNvPr id="3" name="Content Placeholder 2">
            <a:extLst>
              <a:ext uri="{FF2B5EF4-FFF2-40B4-BE49-F238E27FC236}">
                <a16:creationId xmlns:a16="http://schemas.microsoft.com/office/drawing/2014/main" id="{1F8BB53D-680C-45E5-8926-262E787683B4}"/>
              </a:ext>
            </a:extLst>
          </p:cNvPr>
          <p:cNvSpPr>
            <a:spLocks noGrp="1"/>
          </p:cNvSpPr>
          <p:nvPr>
            <p:ph idx="1"/>
          </p:nvPr>
        </p:nvSpPr>
        <p:spPr>
          <a:xfrm>
            <a:off x="332873" y="1388916"/>
            <a:ext cx="7558798" cy="4682218"/>
          </a:xfrm>
        </p:spPr>
        <p:txBody>
          <a:bodyPr>
            <a:noAutofit/>
          </a:bodyPr>
          <a:lstStyle/>
          <a:p>
            <a:r>
              <a:rPr lang="en-US" dirty="0">
                <a:latin typeface="Aptos Display" panose="020B0004020202020204" pitchFamily="34" charset="0"/>
              </a:rPr>
              <a:t>The SY2024-25 survey is open August 31, 2024 – June 30, 2025</a:t>
            </a:r>
          </a:p>
          <a:p>
            <a:r>
              <a:rPr lang="en-US" dirty="0">
                <a:latin typeface="Aptos Display" panose="020B0004020202020204" pitchFamily="34" charset="0"/>
              </a:rPr>
              <a:t>Student names are randomly selected from December Count 2023 data</a:t>
            </a:r>
          </a:p>
          <a:p>
            <a:r>
              <a:rPr lang="en-US" dirty="0">
                <a:latin typeface="Aptos Display" panose="020B0004020202020204" pitchFamily="34" charset="0"/>
              </a:rPr>
              <a:t>AUs will review their student list to see if any students need alternates because the original student is not in their AU’s jurisdiction or no longer receiving special education services</a:t>
            </a:r>
          </a:p>
          <a:p>
            <a:r>
              <a:rPr lang="en-US" dirty="0">
                <a:latin typeface="Aptos Display" panose="020B0004020202020204" pitchFamily="34" charset="0"/>
              </a:rPr>
              <a:t>Include the unique student survey link in your communication</a:t>
            </a:r>
          </a:p>
          <a:p>
            <a:pPr lvl="1"/>
            <a:r>
              <a:rPr lang="en-US" sz="2400" dirty="0">
                <a:latin typeface="Aptos Display" panose="020B0004020202020204" pitchFamily="34" charset="0"/>
              </a:rPr>
              <a:t>AUs choose how to distribute the survey </a:t>
            </a:r>
          </a:p>
          <a:p>
            <a:pPr lvl="1"/>
            <a:r>
              <a:rPr lang="en-US" sz="2400" dirty="0">
                <a:latin typeface="Aptos Display" panose="020B0004020202020204" pitchFamily="34" charset="0"/>
                <a:hlinkClick r:id="rId4"/>
              </a:rPr>
              <a:t>Click here for a short video on how to mail merge</a:t>
            </a:r>
            <a:endParaRPr lang="en-US" sz="2400" dirty="0">
              <a:latin typeface="Aptos Display" panose="020B0004020202020204" pitchFamily="34" charset="0"/>
            </a:endParaRPr>
          </a:p>
          <a:p>
            <a:r>
              <a:rPr lang="en-US" dirty="0">
                <a:latin typeface="Aptos Display" panose="020B0004020202020204" pitchFamily="34" charset="0"/>
              </a:rPr>
              <a:t>Monitor progress as responses come into the DMS</a:t>
            </a:r>
          </a:p>
        </p:txBody>
      </p:sp>
      <p:pic>
        <p:nvPicPr>
          <p:cNvPr id="6" name="Picture 5" descr="Family drawing on paper">
            <a:extLst>
              <a:ext uri="{FF2B5EF4-FFF2-40B4-BE49-F238E27FC236}">
                <a16:creationId xmlns:a16="http://schemas.microsoft.com/office/drawing/2014/main" id="{81A1F43E-7800-4F13-A9C6-4A556D7ACF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0979" y="2484764"/>
            <a:ext cx="3568148" cy="2690204"/>
          </a:xfrm>
          <a:prstGeom prst="rect">
            <a:avLst/>
          </a:prstGeom>
        </p:spPr>
      </p:pic>
      <p:sp>
        <p:nvSpPr>
          <p:cNvPr id="4" name="Slide Number Placeholder 3">
            <a:extLst>
              <a:ext uri="{FF2B5EF4-FFF2-40B4-BE49-F238E27FC236}">
                <a16:creationId xmlns:a16="http://schemas.microsoft.com/office/drawing/2014/main" id="{FFDB6BDC-CBB6-44FA-9E39-B9142BEC5E1F}"/>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Tree>
    <p:custDataLst>
      <p:tags r:id="rId1"/>
    </p:custDataLst>
    <p:extLst>
      <p:ext uri="{BB962C8B-B14F-4D97-AF65-F5344CB8AC3E}">
        <p14:creationId xmlns:p14="http://schemas.microsoft.com/office/powerpoint/2010/main" val="657359872"/>
      </p:ext>
    </p:extLst>
  </p:cSld>
  <p:clrMapOvr>
    <a:masterClrMapping/>
  </p:clrMapOvr>
  <mc:AlternateContent xmlns:mc="http://schemas.openxmlformats.org/markup-compatibility/2006" xmlns:p14="http://schemas.microsoft.com/office/powerpoint/2010/main">
    <mc:Choice Requires="p14">
      <p:transition spd="slow" p14:dur="2000" advTm="59803"/>
    </mc:Choice>
    <mc:Fallback xmlns="">
      <p:transition spd="slow" advTm="59803"/>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2446" y="411700"/>
            <a:ext cx="11799554" cy="991292"/>
          </a:xfrm>
        </p:spPr>
        <p:txBody>
          <a:bodyPr>
            <a:noAutofit/>
          </a:bodyPr>
          <a:lstStyle/>
          <a:p>
            <a:pPr algn="l"/>
            <a:r>
              <a:rPr lang="en-US" dirty="0">
                <a:latin typeface="Aptos Display" panose="020B0004020202020204" pitchFamily="34" charset="0"/>
              </a:rPr>
              <a:t>Thank you for your work in gathering parents’ feedback!</a:t>
            </a:r>
          </a:p>
        </p:txBody>
      </p:sp>
      <p:sp>
        <p:nvSpPr>
          <p:cNvPr id="7" name="Title 1">
            <a:extLst>
              <a:ext uri="{FF2B5EF4-FFF2-40B4-BE49-F238E27FC236}">
                <a16:creationId xmlns:a16="http://schemas.microsoft.com/office/drawing/2014/main" id="{C2A657A5-A1CE-4713-B3E9-618052E35B93}"/>
              </a:ext>
            </a:extLst>
          </p:cNvPr>
          <p:cNvSpPr txBox="1">
            <a:spLocks/>
          </p:cNvSpPr>
          <p:nvPr/>
        </p:nvSpPr>
        <p:spPr>
          <a:xfrm>
            <a:off x="731401" y="1270749"/>
            <a:ext cx="11068153" cy="4074850"/>
          </a:xfrm>
          <a:prstGeom prst="rect">
            <a:avLst/>
          </a:prstGeom>
        </p:spPr>
        <p:txBody>
          <a:bodyPr vert="horz" lIns="91440" tIns="45720" rIns="91440" bIns="45720" rtlCol="0" anchor="b" anchorCtr="0">
            <a:normAutofit fontScale="97500"/>
          </a:bodyPr>
          <a:lstStyle>
            <a:lvl1pPr algn="ctr" defTabSz="914400" rtl="0" eaLnBrk="1" latinLnBrk="0" hangingPunct="1">
              <a:lnSpc>
                <a:spcPct val="90000"/>
              </a:lnSpc>
              <a:spcBef>
                <a:spcPct val="0"/>
              </a:spcBef>
              <a:buNone/>
              <a:defRPr sz="4000" kern="1200">
                <a:solidFill>
                  <a:schemeClr val="bg1"/>
                </a:solidFill>
                <a:latin typeface="Museo Slab 500" panose="02000000000000000000" pitchFamily="50" charset="0"/>
                <a:ea typeface="+mj-ea"/>
                <a:cs typeface="+mj-cs"/>
              </a:defRPr>
            </a:lvl1pPr>
          </a:lstStyle>
          <a:p>
            <a:pPr algn="l">
              <a:defRPr/>
            </a:pPr>
            <a:r>
              <a:rPr kumimoji="0" lang="en-US" sz="4400" b="1" i="0" u="none" strike="noStrike" kern="1200" cap="none" spc="0" normalizeH="0" baseline="0" noProof="0" dirty="0">
                <a:ln>
                  <a:noFill/>
                </a:ln>
                <a:effectLst/>
                <a:uLnTx/>
                <a:uFillTx/>
                <a:latin typeface="Trebuchet MS" panose="020B0603020202020204" pitchFamily="34" charset="0"/>
              </a:rPr>
              <a:t>			</a:t>
            </a:r>
            <a:r>
              <a:rPr kumimoji="0" lang="en-US" sz="4100" b="1" i="0" u="none" strike="noStrike" kern="1200" cap="none" spc="0" normalizeH="0" baseline="0" noProof="0" dirty="0">
                <a:ln>
                  <a:noFill/>
                </a:ln>
                <a:effectLst/>
                <a:uLnTx/>
                <a:uFillTx/>
                <a:latin typeface="Aptos Display" panose="020B0004020202020204" pitchFamily="34" charset="0"/>
              </a:rPr>
              <a:t>Questions?</a:t>
            </a:r>
            <a:r>
              <a:rPr kumimoji="0" lang="en-US" sz="4500" b="1" i="0" u="none" strike="noStrike" kern="1200" cap="none" spc="0" normalizeH="0" baseline="0" noProof="0" dirty="0">
                <a:ln>
                  <a:noFill/>
                </a:ln>
                <a:effectLst/>
                <a:uLnTx/>
                <a:uFillTx/>
                <a:latin typeface="Aptos Display" panose="020B0004020202020204" pitchFamily="34" charset="0"/>
              </a:rPr>
              <a:t> </a:t>
            </a:r>
            <a:br>
              <a:rPr kumimoji="0" lang="en-US" sz="4500" b="1" i="0" u="none" strike="noStrike" kern="1200" cap="none" spc="0" normalizeH="0" baseline="0" noProof="0" dirty="0">
                <a:ln>
                  <a:noFill/>
                </a:ln>
                <a:solidFill>
                  <a:sysClr val="window" lastClr="FFFFFF"/>
                </a:solidFill>
                <a:effectLst/>
                <a:uLnTx/>
                <a:uFillTx/>
                <a:latin typeface="Aptos Display" panose="020B0004020202020204" pitchFamily="34" charset="0"/>
              </a:rPr>
            </a:br>
            <a:br>
              <a:rPr kumimoji="0" lang="en-US" sz="2500" b="0" i="0" u="none" strike="noStrike" kern="1200" cap="none" spc="0" normalizeH="0" baseline="0" noProof="0" dirty="0">
                <a:ln>
                  <a:noFill/>
                </a:ln>
                <a:solidFill>
                  <a:sysClr val="window" lastClr="FFFFFF"/>
                </a:solidFill>
                <a:effectLst/>
                <a:uLnTx/>
                <a:uFillTx/>
                <a:latin typeface="Aptos Display" panose="020B0004020202020204" pitchFamily="34" charset="0"/>
              </a:rPr>
            </a:br>
            <a:r>
              <a:rPr lang="en-US" sz="2500" dirty="0">
                <a:latin typeface="Aptos Display" panose="020B0004020202020204" pitchFamily="34" charset="0"/>
              </a:rPr>
              <a:t>Family Engagement Specialist – Beth </a:t>
            </a:r>
            <a:r>
              <a:rPr kumimoji="0" lang="en-US" sz="2500" b="0" i="0" u="none" strike="noStrike" kern="1200" cap="none" spc="0" normalizeH="0" baseline="0" noProof="0" dirty="0">
                <a:ln>
                  <a:noFill/>
                </a:ln>
                <a:effectLst/>
                <a:uLnTx/>
                <a:uFillTx/>
                <a:latin typeface="Aptos Display" panose="020B0004020202020204" pitchFamily="34" charset="0"/>
              </a:rPr>
              <a:t>Donahue: </a:t>
            </a:r>
            <a:r>
              <a:rPr kumimoji="0" lang="en-US" sz="2500" b="0" i="0" u="none" strike="noStrike" kern="1200" cap="none" spc="0" normalizeH="0" baseline="0" noProof="0" dirty="0">
                <a:ln>
                  <a:noFill/>
                </a:ln>
                <a:solidFill>
                  <a:srgbClr val="FFC000"/>
                </a:solidFill>
                <a:effectLst/>
                <a:uLnTx/>
                <a:uFillTx/>
                <a:latin typeface="Aptos Display" panose="020B0004020202020204" pitchFamily="34" charset="0"/>
                <a:hlinkClick r:id="rId3"/>
              </a:rPr>
              <a:t>Donahue_b@cde.state.co.us</a:t>
            </a:r>
            <a:r>
              <a:rPr kumimoji="0" lang="en-US" sz="2500" b="0" i="0" u="none" strike="noStrike" kern="1200" cap="none" spc="0" normalizeH="0" baseline="0" noProof="0" dirty="0">
                <a:ln>
                  <a:noFill/>
                </a:ln>
                <a:solidFill>
                  <a:srgbClr val="FFC000"/>
                </a:solidFill>
                <a:effectLst/>
                <a:uLnTx/>
                <a:uFillTx/>
                <a:latin typeface="Aptos Display" panose="020B0004020202020204" pitchFamily="34" charset="0"/>
              </a:rPr>
              <a:t>   </a:t>
            </a:r>
          </a:p>
          <a:p>
            <a:pPr algn="l">
              <a:defRPr/>
            </a:pPr>
            <a:endParaRPr kumimoji="0" lang="en-US" sz="2500" b="0" i="0" u="none" strike="noStrike" kern="1200" cap="none" spc="0" normalizeH="0" baseline="0" noProof="0" dirty="0">
              <a:ln>
                <a:noFill/>
              </a:ln>
              <a:solidFill>
                <a:sysClr val="window" lastClr="FFFFFF"/>
              </a:solidFill>
              <a:effectLst/>
              <a:uLnTx/>
              <a:uFillTx/>
              <a:latin typeface="Aptos Display" panose="020B0004020202020204" pitchFamily="34" charset="0"/>
            </a:endParaRPr>
          </a:p>
          <a:p>
            <a:pPr algn="l">
              <a:defRPr/>
            </a:pPr>
            <a:r>
              <a:rPr kumimoji="0" lang="en-US" sz="2500" b="0" i="0" u="none" strike="noStrike" kern="1200" cap="none" spc="0" normalizeH="0" baseline="0" noProof="0" dirty="0">
                <a:ln>
                  <a:noFill/>
                </a:ln>
                <a:effectLst/>
                <a:uLnTx/>
                <a:uFillTx/>
                <a:latin typeface="Aptos Display" panose="020B0004020202020204" pitchFamily="34" charset="0"/>
              </a:rPr>
              <a:t>Indicator 8</a:t>
            </a:r>
            <a:r>
              <a:rPr lang="en-US" sz="2500" dirty="0">
                <a:latin typeface="Aptos Display" panose="020B0004020202020204" pitchFamily="34" charset="0"/>
              </a:rPr>
              <a:t> – </a:t>
            </a:r>
            <a:r>
              <a:rPr kumimoji="0" lang="en-US" sz="2500" b="0" i="0" u="none" strike="noStrike" kern="1200" cap="none" spc="0" normalizeH="0" baseline="0" noProof="0" dirty="0">
                <a:ln>
                  <a:noFill/>
                </a:ln>
                <a:effectLst/>
                <a:uLnTx/>
                <a:uFillTx/>
                <a:latin typeface="Aptos Display" panose="020B0004020202020204" pitchFamily="34" charset="0"/>
              </a:rPr>
              <a:t>Orla Bolger: </a:t>
            </a:r>
            <a:r>
              <a:rPr kumimoji="0" lang="en-US" sz="2500" b="0" i="0" u="none" strike="noStrike" kern="1200" cap="none" spc="0" normalizeH="0" baseline="0" noProof="0" dirty="0">
                <a:ln>
                  <a:noFill/>
                </a:ln>
                <a:solidFill>
                  <a:srgbClr val="FFC000"/>
                </a:solidFill>
                <a:effectLst/>
                <a:uLnTx/>
                <a:uFillTx/>
                <a:latin typeface="Aptos Display" panose="020B0004020202020204" pitchFamily="34" charset="0"/>
                <a:hlinkClick r:id="rId4"/>
              </a:rPr>
              <a:t>Bolger_O@cde.state.co.us</a:t>
            </a:r>
            <a:r>
              <a:rPr kumimoji="0" lang="en-US" sz="2500" b="0" i="0" u="none" strike="noStrike" kern="1200" cap="none" spc="0" normalizeH="0" baseline="0" noProof="0" dirty="0">
                <a:ln>
                  <a:noFill/>
                </a:ln>
                <a:solidFill>
                  <a:srgbClr val="FFC000"/>
                </a:solidFill>
                <a:effectLst/>
                <a:uLnTx/>
                <a:uFillTx/>
                <a:latin typeface="Aptos Display" panose="020B0004020202020204" pitchFamily="34" charset="0"/>
              </a:rPr>
              <a:t> </a:t>
            </a:r>
            <a:r>
              <a:rPr lang="en-US" sz="2500" dirty="0">
                <a:solidFill>
                  <a:srgbClr val="FFC000"/>
                </a:solidFill>
                <a:latin typeface="Aptos Display" panose="020B0004020202020204" pitchFamily="34" charset="0"/>
              </a:rPr>
              <a:t> </a:t>
            </a:r>
          </a:p>
          <a:p>
            <a:pPr algn="l">
              <a:defRPr/>
            </a:pPr>
            <a:endParaRPr lang="en-US" sz="2500" dirty="0">
              <a:solidFill>
                <a:srgbClr val="FFC000"/>
              </a:solidFill>
              <a:latin typeface="Aptos Display" panose="020B00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500" b="0" i="0" u="none" strike="noStrike" kern="1200" cap="none" spc="0" normalizeH="0" baseline="0" noProof="0" dirty="0">
                <a:ln>
                  <a:noFill/>
                </a:ln>
                <a:effectLst/>
                <a:uLnTx/>
                <a:uFillTx/>
                <a:latin typeface="Aptos Display" panose="020B0004020202020204" pitchFamily="34" charset="0"/>
              </a:rPr>
              <a:t>DMS</a:t>
            </a:r>
            <a:r>
              <a:rPr lang="en-US" sz="2500" dirty="0">
                <a:latin typeface="Aptos Display" panose="020B0004020202020204" pitchFamily="34" charset="0"/>
              </a:rPr>
              <a:t> – </a:t>
            </a:r>
            <a:r>
              <a:rPr kumimoji="0" lang="en-US" sz="2500" b="0" i="0" u="none" strike="noStrike" kern="1200" cap="none" spc="0" normalizeH="0" baseline="0" noProof="0" dirty="0">
                <a:ln>
                  <a:noFill/>
                </a:ln>
                <a:effectLst/>
                <a:uLnTx/>
                <a:uFillTx/>
                <a:latin typeface="Aptos Display" panose="020B0004020202020204" pitchFamily="34" charset="0"/>
              </a:rPr>
              <a:t>Josh Fails: </a:t>
            </a:r>
            <a:r>
              <a:rPr kumimoji="0" lang="en-US" sz="2500" b="0" i="0" u="none" strike="noStrike" kern="1200" cap="none" spc="0" normalizeH="0" baseline="0" noProof="0" dirty="0">
                <a:ln>
                  <a:noFill/>
                </a:ln>
                <a:effectLst/>
                <a:uLnTx/>
                <a:uFillTx/>
                <a:latin typeface="Aptos Display" panose="020B0004020202020204" pitchFamily="34" charset="0"/>
                <a:hlinkClick r:id="rId5"/>
              </a:rPr>
              <a:t>Fails_J@cde.state.co.us</a:t>
            </a:r>
            <a:r>
              <a:rPr kumimoji="0" lang="en-US" sz="2500" b="0" i="0" u="none" strike="noStrike" kern="1200" cap="none" spc="0" normalizeH="0" baseline="0" noProof="0" dirty="0">
                <a:ln>
                  <a:noFill/>
                </a:ln>
                <a:effectLst/>
                <a:uLnTx/>
                <a:uFillTx/>
                <a:latin typeface="Aptos Display" panose="020B0004020202020204" pitchFamily="34" charset="0"/>
              </a:rPr>
              <a:t> </a:t>
            </a:r>
          </a:p>
          <a:p>
            <a:pPr marL="0" marR="0" lvl="0" indent="0" algn="l" defTabSz="914400" rtl="0" eaLnBrk="1" fontAlgn="auto" latinLnBrk="0" hangingPunct="1">
              <a:lnSpc>
                <a:spcPct val="90000"/>
              </a:lnSpc>
              <a:spcBef>
                <a:spcPct val="0"/>
              </a:spcBef>
              <a:spcAft>
                <a:spcPts val="0"/>
              </a:spcAft>
              <a:buClrTx/>
              <a:buSzTx/>
              <a:buFontTx/>
              <a:buNone/>
              <a:tabLst/>
              <a:defRPr/>
            </a:pPr>
            <a:endParaRPr lang="en-US" sz="2500" dirty="0">
              <a:latin typeface="Aptos Display" panose="020B00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sz="2500" dirty="0">
                <a:latin typeface="Aptos Display" panose="020B0004020202020204" pitchFamily="34" charset="0"/>
              </a:rPr>
              <a:t>Program Support – Sarah Tarus: </a:t>
            </a:r>
            <a:r>
              <a:rPr lang="en-US" sz="2500" dirty="0">
                <a:latin typeface="Aptos Display" panose="020B0004020202020204" pitchFamily="34" charset="0"/>
                <a:hlinkClick r:id="rId6"/>
              </a:rPr>
              <a:t>Tarus_S@cde.state.co.us</a:t>
            </a:r>
            <a:r>
              <a:rPr lang="en-US" sz="2500" dirty="0">
                <a:latin typeface="Aptos Display" panose="020B0004020202020204" pitchFamily="34" charset="0"/>
              </a:rPr>
              <a:t> </a:t>
            </a:r>
          </a:p>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FFC000"/>
                </a:solidFill>
                <a:effectLst/>
                <a:uLnTx/>
                <a:uFillTx/>
                <a:latin typeface="Trebuchet MS" panose="020B0603020202020204" pitchFamily="34" charset="0"/>
              </a:rPr>
              <a:t> </a:t>
            </a:r>
            <a:endParaRPr kumimoji="0" lang="en-US" sz="4400" b="0" i="0" u="none" strike="noStrike" kern="1200" cap="none" spc="0" normalizeH="0" baseline="0" noProof="0" dirty="0">
              <a:ln>
                <a:noFill/>
              </a:ln>
              <a:solidFill>
                <a:srgbClr val="FFC000"/>
              </a:solidFill>
              <a:effectLst/>
              <a:uLnTx/>
              <a:uFillTx/>
              <a:latin typeface="Trebuchet MS" panose="020B0603020202020204" pitchFamily="34" charset="0"/>
            </a:endParaRPr>
          </a:p>
        </p:txBody>
      </p:sp>
      <p:pic>
        <p:nvPicPr>
          <p:cNvPr id="6" name="Graphic 5" descr="Clipboard Checked with solid fill">
            <a:extLst>
              <a:ext uri="{FF2B5EF4-FFF2-40B4-BE49-F238E27FC236}">
                <a16:creationId xmlns:a16="http://schemas.microsoft.com/office/drawing/2014/main" id="{5D7790B8-F4E5-4B87-8D17-3D4B1C806B8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75151" y="3112601"/>
            <a:ext cx="2924403" cy="2924403"/>
          </a:xfrm>
          <a:prstGeom prst="rect">
            <a:avLst/>
          </a:prstGeom>
        </p:spPr>
      </p:pic>
      <p:sp>
        <p:nvSpPr>
          <p:cNvPr id="3" name="Slide Number Placeholder 2"/>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2748458431"/>
      </p:ext>
    </p:extLst>
  </p:cSld>
  <p:clrMapOvr>
    <a:masterClrMapping/>
  </p:clrMapOvr>
  <mc:AlternateContent xmlns:mc="http://schemas.openxmlformats.org/markup-compatibility/2006" xmlns:p14="http://schemas.microsoft.com/office/powerpoint/2010/main">
    <mc:Choice Requires="p14">
      <p:transition spd="slow" p14:dur="2000" advTm="12969"/>
    </mc:Choice>
    <mc:Fallback xmlns="">
      <p:transition spd="slow" advTm="1296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000">
                <a:latin typeface="Aptos Display"/>
              </a:rPr>
              <a:t>Why survey parents?</a:t>
            </a:r>
            <a:r>
              <a:rPr lang="en-US" sz="4000" dirty="0">
                <a:latin typeface="Aptos Display"/>
              </a:rPr>
              <a:t> (continued)</a:t>
            </a:r>
            <a:endParaRPr lang="en-US" sz="4000">
              <a:noFill/>
              <a:latin typeface="Aptos Display"/>
            </a:endParaRPr>
          </a:p>
        </p:txBody>
      </p:sp>
      <p:pic>
        <p:nvPicPr>
          <p:cNvPr id="1028" name="Picture 4" descr="Image result for parents school"/>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32873" y="2510862"/>
            <a:ext cx="5199352" cy="24696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77661" y="4980554"/>
            <a:ext cx="4109776" cy="1200329"/>
          </a:xfrm>
          <a:prstGeom prst="rect">
            <a:avLst/>
          </a:prstGeom>
          <a:noFill/>
        </p:spPr>
        <p:txBody>
          <a:bodyPr wrap="square" lIns="91440" tIns="45720" rIns="91440" bIns="45720" rtlCol="0" anchor="t">
            <a:spAutoFit/>
          </a:bodyPr>
          <a:lstStyle/>
          <a:p>
            <a:pPr algn="ctr"/>
            <a:r>
              <a:rPr lang="en-US" sz="2400" dirty="0">
                <a:latin typeface="Aptos Display"/>
              </a:rPr>
              <a:t>To learn how parents are involved in children’s special education</a:t>
            </a:r>
          </a:p>
        </p:txBody>
      </p:sp>
      <p:pic>
        <p:nvPicPr>
          <p:cNvPr id="9" name="Picture 8" descr="A close-up of several folders and a stopwatch">
            <a:extLs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6773319" y="1830937"/>
            <a:ext cx="2628900" cy="1733550"/>
          </a:xfrm>
          <a:prstGeom prst="rect">
            <a:avLst/>
          </a:prstGeom>
        </p:spPr>
      </p:pic>
      <p:pic>
        <p:nvPicPr>
          <p:cNvPr id="1034" name="Picture 10" descr="A yellow school building with a flag&#10;">
            <a:extLst>
              <a:ext uri="{C183D7F6-B498-43B3-948B-1728B52AA6E4}">
                <adec:decorative xmlns:adec="http://schemas.microsoft.com/office/drawing/2017/decorative" val="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5378" y="1390810"/>
            <a:ext cx="2662994" cy="1761013"/>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descr="green arrow pointing to text box">
            <a:extLst>
              <a:ext uri="{C183D7F6-B498-43B3-948B-1728B52AA6E4}">
                <adec:decorative xmlns:adec="http://schemas.microsoft.com/office/drawing/2017/decorative" val="0"/>
              </a:ext>
            </a:extLst>
          </p:cNvPr>
          <p:cNvSpPr/>
          <p:nvPr/>
        </p:nvSpPr>
        <p:spPr>
          <a:xfrm rot="20056367">
            <a:off x="5419148" y="4118180"/>
            <a:ext cx="843754" cy="325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descr="To use the learning to better serve children, parents, teachers, and the whole IEP process&#10;">
            <a:extLst>
              <a:ext uri="{C183D7F6-B498-43B3-948B-1728B52AA6E4}">
                <adec:decorative xmlns:adec="http://schemas.microsoft.com/office/drawing/2017/decorative" val="0"/>
              </a:ext>
            </a:extLst>
          </p:cNvPr>
          <p:cNvSpPr txBox="1"/>
          <p:nvPr/>
        </p:nvSpPr>
        <p:spPr>
          <a:xfrm>
            <a:off x="6315075" y="3611787"/>
            <a:ext cx="5767639" cy="830997"/>
          </a:xfrm>
          <a:prstGeom prst="rect">
            <a:avLst/>
          </a:prstGeom>
          <a:noFill/>
        </p:spPr>
        <p:txBody>
          <a:bodyPr wrap="square" rtlCol="0">
            <a:spAutoFit/>
          </a:bodyPr>
          <a:lstStyle/>
          <a:p>
            <a:r>
              <a:rPr lang="en-US" sz="2400" dirty="0">
                <a:solidFill>
                  <a:schemeClr val="tx1">
                    <a:lumMod val="50000"/>
                  </a:schemeClr>
                </a:solidFill>
                <a:latin typeface="Aptos Display" panose="020B0004020202020204" pitchFamily="34" charset="0"/>
              </a:rPr>
              <a:t>To use the learning to better serve children, parents, teachers, and the whole IEP process</a:t>
            </a:r>
          </a:p>
        </p:txBody>
      </p:sp>
      <p:sp>
        <p:nvSpPr>
          <p:cNvPr id="16" name="Right Arrow 15" descr="green arrow pointing to text box">
            <a:extLst>
              <a:ext uri="{C183D7F6-B498-43B3-948B-1728B52AA6E4}">
                <adec:decorative xmlns:adec="http://schemas.microsoft.com/office/drawing/2017/decorative" val="0"/>
              </a:ext>
            </a:extLst>
          </p:cNvPr>
          <p:cNvSpPr/>
          <p:nvPr/>
        </p:nvSpPr>
        <p:spPr>
          <a:xfrm rot="928186">
            <a:off x="5429853" y="4973605"/>
            <a:ext cx="782597" cy="325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descr="Report the % of parents who believe schools facilitate parents’ involvement to U.S. Dept of Education (Ind8)&#10;"/>
          <p:cNvSpPr txBox="1"/>
          <p:nvPr/>
        </p:nvSpPr>
        <p:spPr>
          <a:xfrm>
            <a:off x="6315075" y="4609092"/>
            <a:ext cx="3391975" cy="1938992"/>
          </a:xfrm>
          <a:prstGeom prst="rect">
            <a:avLst/>
          </a:prstGeom>
          <a:noFill/>
        </p:spPr>
        <p:txBody>
          <a:bodyPr wrap="square" rtlCol="0">
            <a:spAutoFit/>
          </a:bodyPr>
          <a:lstStyle/>
          <a:p>
            <a:r>
              <a:rPr lang="en-US" sz="2400" dirty="0">
                <a:solidFill>
                  <a:schemeClr val="tx1">
                    <a:lumMod val="75000"/>
                  </a:schemeClr>
                </a:solidFill>
                <a:latin typeface="Aptos Display" panose="020B0004020202020204" pitchFamily="34" charset="0"/>
              </a:rPr>
              <a:t>Report the % of parents who believe schools facilitate parents’ involvement to U.S. Dept of Education (Ind8)</a:t>
            </a:r>
          </a:p>
        </p:txBody>
      </p:sp>
      <p:pic>
        <p:nvPicPr>
          <p:cNvPr id="1032" name="Picture 8" descr="Image result for capitol hill clip ar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07050" y="4694365"/>
            <a:ext cx="2375664" cy="120381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86741" y="6548084"/>
            <a:ext cx="2743200" cy="232095"/>
          </a:xfrm>
        </p:spPr>
        <p:txBody>
          <a:bodyPr/>
          <a:lstStyle/>
          <a:p>
            <a:fld id="{C479D5F6-EDCB-402A-AC08-4943A1820E8F}" type="slidenum">
              <a:rPr lang="en-US" smtClean="0"/>
              <a:pPr/>
              <a:t>3</a:t>
            </a:fld>
            <a:endParaRPr lang="en-US" dirty="0"/>
          </a:p>
        </p:txBody>
      </p:sp>
    </p:spTree>
    <p:custDataLst>
      <p:tags r:id="rId1"/>
    </p:custDataLst>
    <p:extLst>
      <p:ext uri="{BB962C8B-B14F-4D97-AF65-F5344CB8AC3E}">
        <p14:creationId xmlns:p14="http://schemas.microsoft.com/office/powerpoint/2010/main" val="3401448192"/>
      </p:ext>
    </p:extLst>
  </p:cSld>
  <p:clrMapOvr>
    <a:masterClrMapping/>
  </p:clrMapOvr>
  <mc:AlternateContent xmlns:mc="http://schemas.openxmlformats.org/markup-compatibility/2006" xmlns:p14="http://schemas.microsoft.com/office/powerpoint/2010/main">
    <mc:Choice Requires="p14">
      <p:transition spd="slow" p14:dur="2000" advTm="21844"/>
    </mc:Choice>
    <mc:Fallback xmlns="">
      <p:transition spd="slow" advTm="2184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5" name="Title 4">
            <a:extLst>
              <a:ext uri="{FF2B5EF4-FFF2-40B4-BE49-F238E27FC236}">
                <a16:creationId xmlns:a16="http://schemas.microsoft.com/office/drawing/2014/main" id="{9E3EBC69-8D1A-B8F2-FEE1-CB46B87A0D3D}"/>
              </a:ext>
            </a:extLst>
          </p:cNvPr>
          <p:cNvSpPr>
            <a:spLocks noGrp="1"/>
          </p:cNvSpPr>
          <p:nvPr>
            <p:ph type="title"/>
          </p:nvPr>
        </p:nvSpPr>
        <p:spPr>
          <a:xfrm>
            <a:off x="281866" y="87313"/>
            <a:ext cx="9575114" cy="1031874"/>
          </a:xfrm>
        </p:spPr>
        <p:txBody>
          <a:bodyPr>
            <a:noAutofit/>
          </a:bodyPr>
          <a:lstStyle/>
          <a:p>
            <a:r>
              <a:rPr lang="en-US" sz="4000" dirty="0">
                <a:latin typeface="Aptos Display" panose="020B0004020202020204" pitchFamily="34" charset="0"/>
              </a:rPr>
              <a:t>What is the State Performance Plan (SPP) </a:t>
            </a:r>
            <a:br>
              <a:rPr lang="en-US" sz="4000" dirty="0">
                <a:latin typeface="Aptos Display" panose="020B0004020202020204" pitchFamily="34" charset="0"/>
              </a:rPr>
            </a:br>
            <a:r>
              <a:rPr lang="en-US" sz="4000" dirty="0">
                <a:latin typeface="Aptos Display" panose="020B0004020202020204" pitchFamily="34" charset="0"/>
              </a:rPr>
              <a:t>Annual Performance Report (APR)?</a:t>
            </a:r>
          </a:p>
        </p:txBody>
      </p:sp>
      <p:sp>
        <p:nvSpPr>
          <p:cNvPr id="11" name="Content Placeholder 5" descr="States submit various data/reports to the U.S. Dept of Education&#10;&#10;Office of Special Education Programs (OSEP) at U.S. Dept of Education evaluates States’ special education programs&#10;&#10;(SPP/APR) = State’s report to OSEP on how the State’s special education program is doing &#10;Due every February">
            <a:extLst>
              <a:ext uri="{FF2B5EF4-FFF2-40B4-BE49-F238E27FC236}">
                <a16:creationId xmlns:a16="http://schemas.microsoft.com/office/drawing/2014/main" id="{2ADA64BB-CE1D-45A9-8ED0-E891BDFF54F6}"/>
              </a:ext>
              <a:ext uri="{C183D7F6-B498-43B3-948B-1728B52AA6E4}">
                <adec:decorative xmlns:adec="http://schemas.microsoft.com/office/drawing/2017/decorative" val="0"/>
              </a:ext>
            </a:extLst>
          </p:cNvPr>
          <p:cNvSpPr txBox="1">
            <a:spLocks/>
          </p:cNvSpPr>
          <p:nvPr/>
        </p:nvSpPr>
        <p:spPr>
          <a:xfrm>
            <a:off x="309977" y="1461989"/>
            <a:ext cx="4995848" cy="475173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lumMod val="75000"/>
                  </a:schemeClr>
                </a:solidFill>
                <a:latin typeface="Aptos Display" panose="020B0004020202020204" pitchFamily="34" charset="0"/>
                <a:cs typeface="FreesiaUPC" panose="020B0604020202020204" pitchFamily="34" charset="-34"/>
              </a:rPr>
              <a:t>States submit various data/reports to the U.S. Dept of Education</a:t>
            </a:r>
          </a:p>
          <a:p>
            <a:endParaRPr lang="en-US" dirty="0">
              <a:solidFill>
                <a:schemeClr val="tx1">
                  <a:lumMod val="75000"/>
                </a:schemeClr>
              </a:solidFill>
              <a:latin typeface="Aptos Display" panose="020B0004020202020204" pitchFamily="34" charset="0"/>
              <a:cs typeface="FreesiaUPC" panose="020B0604020202020204" pitchFamily="34" charset="-34"/>
            </a:endParaRPr>
          </a:p>
          <a:p>
            <a:r>
              <a:rPr lang="en-US" dirty="0">
                <a:solidFill>
                  <a:schemeClr val="tx1">
                    <a:lumMod val="75000"/>
                  </a:schemeClr>
                </a:solidFill>
                <a:latin typeface="Aptos Display" panose="020B0004020202020204" pitchFamily="34" charset="0"/>
                <a:cs typeface="FreesiaUPC" panose="020B0604020202020204" pitchFamily="34" charset="-34"/>
              </a:rPr>
              <a:t>Office of Special Education Programs (OSEP) at U.S. Dept of Education evaluates States’ special education programs</a:t>
            </a:r>
          </a:p>
          <a:p>
            <a:endParaRPr lang="en-US" dirty="0">
              <a:solidFill>
                <a:schemeClr val="tx1">
                  <a:lumMod val="75000"/>
                </a:schemeClr>
              </a:solidFill>
              <a:latin typeface="Aptos Display" panose="020B0004020202020204" pitchFamily="34" charset="0"/>
              <a:cs typeface="FreesiaUPC" panose="020B0604020202020204" pitchFamily="34" charset="-34"/>
            </a:endParaRPr>
          </a:p>
          <a:p>
            <a:r>
              <a:rPr lang="en-US" dirty="0">
                <a:solidFill>
                  <a:schemeClr val="tx1">
                    <a:lumMod val="75000"/>
                  </a:schemeClr>
                </a:solidFill>
                <a:latin typeface="Aptos Display" panose="020B0004020202020204" pitchFamily="34" charset="0"/>
                <a:cs typeface="FreesiaUPC" panose="020B0604020202020204" pitchFamily="34" charset="-34"/>
              </a:rPr>
              <a:t>(SPP/APR) = State’s report to OSEP on how the State’s special education program is doing </a:t>
            </a:r>
          </a:p>
          <a:p>
            <a:pPr lvl="1"/>
            <a:r>
              <a:rPr lang="en-US" sz="2400" dirty="0">
                <a:solidFill>
                  <a:schemeClr val="tx1">
                    <a:lumMod val="75000"/>
                  </a:schemeClr>
                </a:solidFill>
                <a:latin typeface="Aptos Display" panose="020B0004020202020204" pitchFamily="34" charset="0"/>
                <a:cs typeface="FreesiaUPC" panose="020B0604020202020204" pitchFamily="34" charset="-34"/>
              </a:rPr>
              <a:t>Due every February</a:t>
            </a:r>
          </a:p>
        </p:txBody>
      </p:sp>
      <p:pic>
        <p:nvPicPr>
          <p:cNvPr id="10" name="Picture 9" descr="CDE logo">
            <a:extLst>
              <a:ext uri="{FF2B5EF4-FFF2-40B4-BE49-F238E27FC236}">
                <a16:creationId xmlns:a16="http://schemas.microsoft.com/office/drawing/2014/main" id="{ADF6A872-9687-4098-98B2-C5052A2690C1}"/>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5517933" y="3208222"/>
            <a:ext cx="2591120" cy="1185480"/>
          </a:xfrm>
          <a:prstGeom prst="rect">
            <a:avLst/>
          </a:prstGeom>
        </p:spPr>
      </p:pic>
      <p:sp>
        <p:nvSpPr>
          <p:cNvPr id="15" name="TextBox 14" descr="Data (SPP/APR)&#10;&#10;">
            <a:extLst>
              <a:ext uri="{FF2B5EF4-FFF2-40B4-BE49-F238E27FC236}">
                <a16:creationId xmlns:a16="http://schemas.microsoft.com/office/drawing/2014/main" id="{FA006037-0906-48B3-8CEF-2BD39999F620}"/>
              </a:ext>
            </a:extLst>
          </p:cNvPr>
          <p:cNvSpPr txBox="1"/>
          <p:nvPr/>
        </p:nvSpPr>
        <p:spPr>
          <a:xfrm>
            <a:off x="8134467" y="2682650"/>
            <a:ext cx="2167659" cy="461665"/>
          </a:xfrm>
          <a:prstGeom prst="rect">
            <a:avLst/>
          </a:prstGeom>
          <a:noFill/>
        </p:spPr>
        <p:txBody>
          <a:bodyPr wrap="square" rtlCol="0">
            <a:spAutoFit/>
          </a:bodyPr>
          <a:lstStyle/>
          <a:p>
            <a:r>
              <a:rPr lang="en-US" sz="2400" dirty="0">
                <a:solidFill>
                  <a:schemeClr val="tx1">
                    <a:lumMod val="75000"/>
                  </a:schemeClr>
                </a:solidFill>
                <a:latin typeface="Aptos Display" panose="020B0004020202020204" pitchFamily="34" charset="0"/>
              </a:rPr>
              <a:t>Data (SPP/APR)</a:t>
            </a:r>
          </a:p>
        </p:txBody>
      </p:sp>
      <p:cxnSp>
        <p:nvCxnSpPr>
          <p:cNvPr id="13" name="Straight Arrow Connector 12">
            <a:extLst>
              <a:ext uri="{FF2B5EF4-FFF2-40B4-BE49-F238E27FC236}">
                <a16:creationId xmlns:a16="http://schemas.microsoft.com/office/drawing/2014/main" id="{D1E1033E-F9F6-49CD-84C0-AB5262253A9E}"/>
              </a:ext>
              <a:ext uri="{C183D7F6-B498-43B3-948B-1728B52AA6E4}">
                <adec:decorative xmlns:adec="http://schemas.microsoft.com/office/drawing/2017/decorative" val="1"/>
              </a:ext>
            </a:extLst>
          </p:cNvPr>
          <p:cNvCxnSpPr/>
          <p:nvPr/>
        </p:nvCxnSpPr>
        <p:spPr>
          <a:xfrm flipV="1">
            <a:off x="8453911" y="3429271"/>
            <a:ext cx="1403069" cy="1206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12" name="Picture 2" descr="A blue building with a flag on top&#10;&#10;">
            <a:extLst>
              <a:ext uri="{FF2B5EF4-FFF2-40B4-BE49-F238E27FC236}">
                <a16:creationId xmlns:a16="http://schemas.microsoft.com/office/drawing/2014/main" id="{356DDE56-6DF5-41E9-9037-17015987294A}"/>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7283" y="2842024"/>
            <a:ext cx="1713324" cy="171332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descr="Evaluation&#10;">
            <a:extLst>
              <a:ext uri="{FF2B5EF4-FFF2-40B4-BE49-F238E27FC236}">
                <a16:creationId xmlns:a16="http://schemas.microsoft.com/office/drawing/2014/main" id="{778643CC-1D14-45E4-B581-8C8FD87D9353}"/>
              </a:ext>
            </a:extLst>
          </p:cNvPr>
          <p:cNvSpPr txBox="1"/>
          <p:nvPr/>
        </p:nvSpPr>
        <p:spPr>
          <a:xfrm>
            <a:off x="8321161" y="4430598"/>
            <a:ext cx="1667639" cy="461665"/>
          </a:xfrm>
          <a:prstGeom prst="rect">
            <a:avLst/>
          </a:prstGeom>
          <a:noFill/>
        </p:spPr>
        <p:txBody>
          <a:bodyPr wrap="square" rtlCol="0">
            <a:spAutoFit/>
          </a:bodyPr>
          <a:lstStyle/>
          <a:p>
            <a:pPr algn="ctr"/>
            <a:r>
              <a:rPr lang="en-US" sz="2400" dirty="0">
                <a:solidFill>
                  <a:schemeClr val="tx1">
                    <a:lumMod val="75000"/>
                  </a:schemeClr>
                </a:solidFill>
                <a:latin typeface="Aptos Display" panose="020B0004020202020204" pitchFamily="34" charset="0"/>
              </a:rPr>
              <a:t>Evaluation</a:t>
            </a:r>
          </a:p>
        </p:txBody>
      </p:sp>
      <p:cxnSp>
        <p:nvCxnSpPr>
          <p:cNvPr id="14" name="Straight Arrow Connector 13">
            <a:extLst>
              <a:ext uri="{FF2B5EF4-FFF2-40B4-BE49-F238E27FC236}">
                <a16:creationId xmlns:a16="http://schemas.microsoft.com/office/drawing/2014/main" id="{D351EC2A-509D-402B-8421-0664BC4D372B}"/>
              </a:ext>
              <a:ext uri="{C183D7F6-B498-43B3-948B-1728B52AA6E4}">
                <adec:decorative xmlns:adec="http://schemas.microsoft.com/office/drawing/2017/decorative" val="1"/>
              </a:ext>
            </a:extLst>
          </p:cNvPr>
          <p:cNvCxnSpPr/>
          <p:nvPr/>
        </p:nvCxnSpPr>
        <p:spPr>
          <a:xfrm flipH="1">
            <a:off x="8408841" y="4288268"/>
            <a:ext cx="1492281" cy="1451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 name="Slide Number Placeholder 2" descr="Slide 4">
            <a:extLst>
              <a:ext uri="{FF2B5EF4-FFF2-40B4-BE49-F238E27FC236}">
                <a16:creationId xmlns:a16="http://schemas.microsoft.com/office/drawing/2014/main" id="{500BE8A2-E68B-675D-FA0E-6A05405F0461}"/>
              </a:ext>
              <a:ext uri="{C183D7F6-B498-43B3-948B-1728B52AA6E4}">
                <adec:decorative xmlns:adec="http://schemas.microsoft.com/office/drawing/2017/decorative" val="0"/>
              </a:ext>
            </a:extLst>
          </p:cNvPr>
          <p:cNvSpPr>
            <a:spLocks noGrp="1"/>
          </p:cNvSpPr>
          <p:nvPr>
            <p:ph type="sldNum" sz="quarter" idx="12"/>
          </p:nvPr>
        </p:nvSpPr>
        <p:spPr>
          <a:xfrm>
            <a:off x="233420" y="6427021"/>
            <a:ext cx="2743200" cy="365125"/>
          </a:xfrm>
        </p:spPr>
        <p:txBody>
          <a:bodyPr/>
          <a:lstStyle/>
          <a:p>
            <a:fld id="{C479D5F6-EDCB-402A-AC08-4943A1820E8F}" type="slidenum">
              <a:rPr lang="en-US" smtClean="0"/>
              <a:pPr/>
              <a:t>4</a:t>
            </a:fld>
            <a:endParaRPr 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3269"/>
    </mc:Choice>
    <mc:Fallback xmlns="">
      <p:transition spd="slow" advTm="4326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344ED-84D4-76AB-4795-BAA3BBC34BCE}"/>
              </a:ext>
            </a:extLst>
          </p:cNvPr>
          <p:cNvSpPr>
            <a:spLocks noGrp="1"/>
          </p:cNvSpPr>
          <p:nvPr>
            <p:ph type="title"/>
          </p:nvPr>
        </p:nvSpPr>
        <p:spPr/>
        <p:txBody>
          <a:bodyPr>
            <a:normAutofit/>
          </a:bodyPr>
          <a:lstStyle/>
          <a:p>
            <a:r>
              <a:rPr lang="en-US" sz="4000">
                <a:latin typeface="Aptos Display" panose="020B0004020202020204" pitchFamily="34" charset="0"/>
              </a:rPr>
              <a:t>Parent Survey and the SPP/APR</a:t>
            </a:r>
          </a:p>
        </p:txBody>
      </p:sp>
      <p:sp>
        <p:nvSpPr>
          <p:cNvPr id="3" name="Content Placeholder 2">
            <a:extLst>
              <a:ext uri="{FF2B5EF4-FFF2-40B4-BE49-F238E27FC236}">
                <a16:creationId xmlns:a16="http://schemas.microsoft.com/office/drawing/2014/main" id="{54F24141-203D-327C-242C-F64613F90109}"/>
              </a:ext>
            </a:extLst>
          </p:cNvPr>
          <p:cNvSpPr>
            <a:spLocks noGrp="1"/>
          </p:cNvSpPr>
          <p:nvPr>
            <p:ph idx="1"/>
          </p:nvPr>
        </p:nvSpPr>
        <p:spPr/>
        <p:txBody>
          <a:bodyPr/>
          <a:lstStyle/>
          <a:p>
            <a:pPr marL="0" indent="0">
              <a:spcBef>
                <a:spcPts val="0"/>
              </a:spcBef>
              <a:buNone/>
            </a:pPr>
            <a:r>
              <a:rPr lang="en-US">
                <a:solidFill>
                  <a:schemeClr val="tx1">
                    <a:lumMod val="75000"/>
                  </a:schemeClr>
                </a:solidFill>
                <a:latin typeface="Aptos Display" panose="020B0004020202020204" pitchFamily="34" charset="0"/>
              </a:rPr>
              <a:t>Indicator 8: Parent Involvement is a Results Indicator included in the SPP/APR</a:t>
            </a:r>
          </a:p>
          <a:p>
            <a:pPr marL="0" indent="0">
              <a:spcBef>
                <a:spcPts val="0"/>
              </a:spcBef>
              <a:buNone/>
            </a:pPr>
            <a:endParaRPr lang="en-US">
              <a:solidFill>
                <a:schemeClr val="tx1">
                  <a:lumMod val="75000"/>
                </a:schemeClr>
              </a:solidFill>
              <a:latin typeface="Aptos Display" panose="020B0004020202020204" pitchFamily="34" charset="0"/>
            </a:endParaRPr>
          </a:p>
          <a:p>
            <a:pPr marL="0" indent="0">
              <a:spcBef>
                <a:spcPts val="0"/>
              </a:spcBef>
              <a:buNone/>
            </a:pPr>
            <a:r>
              <a:rPr lang="en-US">
                <a:solidFill>
                  <a:schemeClr val="tx1">
                    <a:lumMod val="75000"/>
                  </a:schemeClr>
                </a:solidFill>
                <a:latin typeface="Aptos Display" panose="020B0004020202020204" pitchFamily="34" charset="0"/>
              </a:rPr>
              <a:t>Colorado uses the Parent Survey to collect the data needed for reporting Indicator 8 results. </a:t>
            </a:r>
          </a:p>
          <a:p>
            <a:pPr marL="0" indent="0">
              <a:spcBef>
                <a:spcPts val="0"/>
              </a:spcBef>
              <a:buNone/>
            </a:pPr>
            <a:endParaRPr lang="en-US">
              <a:solidFill>
                <a:schemeClr val="tx1">
                  <a:lumMod val="75000"/>
                </a:schemeClr>
              </a:solidFill>
              <a:latin typeface="Aptos Display" panose="020B0004020202020204" pitchFamily="34" charset="0"/>
            </a:endParaRPr>
          </a:p>
          <a:p>
            <a:pPr marL="0" indent="0">
              <a:spcBef>
                <a:spcPts val="0"/>
              </a:spcBef>
              <a:buNone/>
            </a:pPr>
            <a:r>
              <a:rPr lang="en-US">
                <a:solidFill>
                  <a:schemeClr val="tx1">
                    <a:lumMod val="75000"/>
                  </a:schemeClr>
                </a:solidFill>
                <a:latin typeface="Aptos Display" panose="020B0004020202020204" pitchFamily="34" charset="0"/>
              </a:rPr>
              <a:t>Colorado reports:</a:t>
            </a:r>
          </a:p>
          <a:p>
            <a:pPr>
              <a:spcBef>
                <a:spcPts val="0"/>
              </a:spcBef>
            </a:pPr>
            <a:r>
              <a:rPr lang="en-US">
                <a:solidFill>
                  <a:schemeClr val="tx1">
                    <a:lumMod val="75000"/>
                  </a:schemeClr>
                </a:solidFill>
                <a:latin typeface="Aptos Display" panose="020B0004020202020204" pitchFamily="34" charset="0"/>
              </a:rPr>
              <a:t>Percent of parents with a child receiving special education services </a:t>
            </a:r>
            <a:r>
              <a:rPr lang="en-US" b="1">
                <a:solidFill>
                  <a:schemeClr val="tx1">
                    <a:lumMod val="75000"/>
                  </a:schemeClr>
                </a:solidFill>
                <a:latin typeface="Aptos Display" panose="020B0004020202020204" pitchFamily="34" charset="0"/>
              </a:rPr>
              <a:t>who report that schools facilitated parent involvement </a:t>
            </a:r>
            <a:r>
              <a:rPr lang="en-US">
                <a:solidFill>
                  <a:schemeClr val="tx1">
                    <a:lumMod val="75000"/>
                  </a:schemeClr>
                </a:solidFill>
                <a:latin typeface="Aptos Display" panose="020B0004020202020204" pitchFamily="34" charset="0"/>
              </a:rPr>
              <a:t>as a means of improving services and results for children with disabilities</a:t>
            </a:r>
          </a:p>
          <a:p>
            <a:pPr>
              <a:spcBef>
                <a:spcPts val="0"/>
              </a:spcBef>
            </a:pPr>
            <a:r>
              <a:rPr lang="en-US">
                <a:solidFill>
                  <a:schemeClr val="tx1">
                    <a:lumMod val="75000"/>
                  </a:schemeClr>
                </a:solidFill>
                <a:latin typeface="Aptos Display" panose="020B0004020202020204" pitchFamily="34" charset="0"/>
              </a:rPr>
              <a:t>Response rate</a:t>
            </a:r>
          </a:p>
          <a:p>
            <a:pPr>
              <a:spcBef>
                <a:spcPts val="0"/>
              </a:spcBef>
            </a:pPr>
            <a:r>
              <a:rPr lang="en-US">
                <a:solidFill>
                  <a:schemeClr val="tx1">
                    <a:lumMod val="75000"/>
                  </a:schemeClr>
                </a:solidFill>
                <a:latin typeface="Aptos Display" panose="020B0004020202020204" pitchFamily="34" charset="0"/>
              </a:rPr>
              <a:t>Representativeness of race/ethnicity in the responses</a:t>
            </a:r>
          </a:p>
          <a:p>
            <a:pPr>
              <a:spcBef>
                <a:spcPts val="0"/>
              </a:spcBef>
            </a:pPr>
            <a:r>
              <a:rPr lang="en-US">
                <a:solidFill>
                  <a:schemeClr val="tx1">
                    <a:lumMod val="75000"/>
                  </a:schemeClr>
                </a:solidFill>
                <a:latin typeface="Aptos Display" panose="020B0004020202020204" pitchFamily="34" charset="0"/>
              </a:rPr>
              <a:t>Representativeness of responses by geographical region</a:t>
            </a:r>
          </a:p>
          <a:p>
            <a:endParaRPr lang="en-US">
              <a:solidFill>
                <a:schemeClr val="tx1">
                  <a:lumMod val="75000"/>
                </a:schemeClr>
              </a:solidFill>
            </a:endParaRPr>
          </a:p>
        </p:txBody>
      </p:sp>
      <p:sp>
        <p:nvSpPr>
          <p:cNvPr id="4" name="Slide Number Placeholder 2">
            <a:extLst>
              <a:ext uri="{FF2B5EF4-FFF2-40B4-BE49-F238E27FC236}">
                <a16:creationId xmlns:a16="http://schemas.microsoft.com/office/drawing/2014/main" id="{2A03B3C0-4A52-1E81-6783-534AE04DA2B8}"/>
              </a:ext>
            </a:extLst>
          </p:cNvPr>
          <p:cNvSpPr>
            <a:spLocks noGrp="1"/>
          </p:cNvSpPr>
          <p:nvPr>
            <p:ph type="sldNum" sz="quarter" idx="12"/>
          </p:nvPr>
        </p:nvSpPr>
        <p:spPr>
          <a:xfrm>
            <a:off x="233420" y="6427021"/>
            <a:ext cx="2743200" cy="365125"/>
          </a:xfrm>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2989361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4" y="205176"/>
            <a:ext cx="9755197" cy="898524"/>
          </a:xfrm>
        </p:spPr>
        <p:txBody>
          <a:bodyPr anchor="ctr">
            <a:noAutofit/>
          </a:bodyPr>
          <a:lstStyle/>
          <a:p>
            <a:r>
              <a:rPr lang="en-US" sz="4000" dirty="0">
                <a:latin typeface="Aptos Display" panose="020B0004020202020204" pitchFamily="34" charset="0"/>
              </a:rPr>
              <a:t>SY2024-25 Surveys will be completed online</a:t>
            </a:r>
          </a:p>
        </p:txBody>
      </p:sp>
      <p:pic>
        <p:nvPicPr>
          <p:cNvPr id="6" name="Picture 5" descr="CDE logo">
            <a:extLs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409804" y="2475190"/>
            <a:ext cx="2082583" cy="1287654"/>
          </a:xfrm>
          <a:prstGeom prst="rect">
            <a:avLst/>
          </a:prstGeom>
        </p:spPr>
      </p:pic>
      <p:pic>
        <p:nvPicPr>
          <p:cNvPr id="1026" name="Picture 2" descr="A black and white calculator&#10;&#10;">
            <a:extLst>
              <a:ext uri="{FF2B5EF4-FFF2-40B4-BE49-F238E27FC236}">
                <a16:creationId xmlns:a16="http://schemas.microsoft.com/office/drawing/2014/main" id="{42DDD53C-E35C-4578-B90B-2D93C0859CDB}"/>
              </a:ext>
              <a:ext uri="{C183D7F6-B498-43B3-948B-1728B52AA6E4}">
                <adec:decorative xmlns:adec="http://schemas.microsoft.com/office/drawing/2017/decorative" val="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7573" y="2041636"/>
            <a:ext cx="1092360" cy="1092360"/>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descr="a blue arrow pointing to the Administrative Unit icon">
            <a:extLst>
              <a:ext uri="{C183D7F6-B498-43B3-948B-1728B52AA6E4}">
                <adec:decorative xmlns:adec="http://schemas.microsoft.com/office/drawing/2017/decorative" val="0"/>
              </a:ext>
            </a:extLst>
          </p:cNvPr>
          <p:cNvSpPr/>
          <p:nvPr/>
        </p:nvSpPr>
        <p:spPr>
          <a:xfrm>
            <a:off x="3870765" y="3151691"/>
            <a:ext cx="1003237" cy="28814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8" name="Picture 2" descr="A cartoon of a school building&#10;&#10;">
            <a:extLst>
              <a:ext uri="{C183D7F6-B498-43B3-948B-1728B52AA6E4}">
                <adec:decorative xmlns:adec="http://schemas.microsoft.com/office/drawing/2017/decorative" val="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9902" y="2095370"/>
            <a:ext cx="1780222" cy="166747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Administrative Unit (AU, e.g. district or BOCES)&#10;"/>
          <p:cNvSpPr txBox="1"/>
          <p:nvPr/>
        </p:nvSpPr>
        <p:spPr>
          <a:xfrm>
            <a:off x="4436533" y="3728706"/>
            <a:ext cx="3318933" cy="830997"/>
          </a:xfrm>
          <a:prstGeom prst="rect">
            <a:avLst/>
          </a:prstGeom>
          <a:noFill/>
        </p:spPr>
        <p:txBody>
          <a:bodyPr wrap="square" rtlCol="0">
            <a:spAutoFit/>
          </a:bodyPr>
          <a:lstStyle/>
          <a:p>
            <a:pPr algn="ctr"/>
            <a:r>
              <a:rPr lang="en-US" sz="2400" b="1" dirty="0">
                <a:latin typeface="Aptos Display" panose="020B0004020202020204" pitchFamily="34" charset="0"/>
              </a:rPr>
              <a:t>Administrative Unit (AU,  e.g. district or BOCES)</a:t>
            </a:r>
          </a:p>
        </p:txBody>
      </p:sp>
      <p:pic>
        <p:nvPicPr>
          <p:cNvPr id="2054" name="Picture 6" descr="A black and white email envelope with a symbol&#10;&#10;">
            <a:extLst>
              <a:ext uri="{FF2B5EF4-FFF2-40B4-BE49-F238E27FC236}">
                <a16:creationId xmlns:a16="http://schemas.microsoft.com/office/drawing/2014/main" id="{7555DA56-8773-4B52-A5FF-A35D3583F00B}"/>
              </a:ext>
              <a:ext uri="{C183D7F6-B498-43B3-948B-1728B52AA6E4}">
                <adec:decorative xmlns:adec="http://schemas.microsoft.com/office/drawing/2017/decorative" val="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07684" y="2293371"/>
            <a:ext cx="924458" cy="588890"/>
          </a:xfrm>
          <a:prstGeom prst="rect">
            <a:avLst/>
          </a:prstGeom>
          <a:noFill/>
          <a:extLst>
            <a:ext uri="{909E8E84-426E-40DD-AFC4-6F175D3DCCD1}">
              <a14:hiddenFill xmlns:a14="http://schemas.microsoft.com/office/drawing/2010/main">
                <a:solidFill>
                  <a:srgbClr val="FFFFFF"/>
                </a:solidFill>
              </a14:hiddenFill>
            </a:ext>
          </a:extLst>
        </p:spPr>
      </p:pic>
      <p:sp>
        <p:nvSpPr>
          <p:cNvPr id="13" name="Right Arrow 12" descr="a blue arrow pointing to the parents icon">
            <a:extLst>
              <a:ext uri="{C183D7F6-B498-43B3-948B-1728B52AA6E4}">
                <adec:decorative xmlns:adec="http://schemas.microsoft.com/office/drawing/2017/decorative" val="0"/>
              </a:ext>
            </a:extLst>
          </p:cNvPr>
          <p:cNvSpPr/>
          <p:nvPr/>
        </p:nvSpPr>
        <p:spPr>
          <a:xfrm>
            <a:off x="7426024" y="3140859"/>
            <a:ext cx="1003237" cy="28814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2" name="Picture 11" descr="A parent holding a piece of paper">
            <a:extLs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8814188" y="2525060"/>
            <a:ext cx="1601397" cy="1541402"/>
          </a:xfrm>
          <a:prstGeom prst="rect">
            <a:avLst/>
          </a:prstGeom>
        </p:spPr>
      </p:pic>
      <p:sp>
        <p:nvSpPr>
          <p:cNvPr id="14" name="TextBox 13" descr="Parents"/>
          <p:cNvSpPr txBox="1"/>
          <p:nvPr/>
        </p:nvSpPr>
        <p:spPr>
          <a:xfrm>
            <a:off x="8916525" y="4066570"/>
            <a:ext cx="1396721" cy="461665"/>
          </a:xfrm>
          <a:prstGeom prst="rect">
            <a:avLst/>
          </a:prstGeom>
          <a:noFill/>
        </p:spPr>
        <p:txBody>
          <a:bodyPr wrap="square" rtlCol="0">
            <a:spAutoFit/>
          </a:bodyPr>
          <a:lstStyle/>
          <a:p>
            <a:pPr algn="ctr"/>
            <a:r>
              <a:rPr lang="en-US" sz="2400" b="1" dirty="0"/>
              <a:t>Parents</a:t>
            </a:r>
          </a:p>
        </p:txBody>
      </p:sp>
      <p:sp>
        <p:nvSpPr>
          <p:cNvPr id="15" name="Curved Down Arrow 14" descr="A curved arrow pointing from the Parents Icon to the CDE logo">
            <a:extLst>
              <a:ext uri="{C183D7F6-B498-43B3-948B-1728B52AA6E4}">
                <adec:decorative xmlns:adec="http://schemas.microsoft.com/office/drawing/2017/decorative" val="0"/>
              </a:ext>
            </a:extLst>
          </p:cNvPr>
          <p:cNvSpPr/>
          <p:nvPr/>
        </p:nvSpPr>
        <p:spPr>
          <a:xfrm rot="10800000">
            <a:off x="2954863" y="4455544"/>
            <a:ext cx="5779559" cy="1010614"/>
          </a:xfrm>
          <a:prstGeom prst="curved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pic>
        <p:nvPicPr>
          <p:cNvPr id="16" name="Picture 15" descr="A laptop icon&#10;&#10;">
            <a:extLst>
              <a:ext uri="{C183D7F6-B498-43B3-948B-1728B52AA6E4}">
                <adec:decorative xmlns:adec="http://schemas.microsoft.com/office/drawing/2017/decorative" val="0"/>
              </a:ext>
            </a:extLst>
          </p:cNvPr>
          <p:cNvPicPr>
            <a:picLocks noChangeAspect="1"/>
          </p:cNvPicPr>
          <p:nvPr/>
        </p:nvPicPr>
        <p:blipFill>
          <a:blip r:embed="rId9"/>
          <a:stretch>
            <a:fillRect/>
          </a:stretch>
        </p:blipFill>
        <p:spPr>
          <a:xfrm>
            <a:off x="5137127" y="5630600"/>
            <a:ext cx="827662" cy="525360"/>
          </a:xfrm>
          <a:prstGeom prst="rect">
            <a:avLst/>
          </a:prstGeom>
        </p:spPr>
      </p:pic>
      <p:pic>
        <p:nvPicPr>
          <p:cNvPr id="2056" name="Picture 8" descr="a cell phone icon">
            <a:extLst>
              <a:ext uri="{FF2B5EF4-FFF2-40B4-BE49-F238E27FC236}">
                <a16:creationId xmlns:a16="http://schemas.microsoft.com/office/drawing/2014/main" id="{43158AD4-6D60-40D0-B4C0-1B1AE8B4199A}"/>
              </a:ext>
              <a:ext uri="{C183D7F6-B498-43B3-948B-1728B52AA6E4}">
                <adec:decorative xmlns:adec="http://schemas.microsoft.com/office/drawing/2017/decorative" val="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04841" y="5538767"/>
            <a:ext cx="849083" cy="84908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descr="Page 6"/>
          <p:cNvSpPr>
            <a:spLocks noGrp="1"/>
          </p:cNvSpPr>
          <p:nvPr>
            <p:ph type="sldNum" sz="quarter" idx="12"/>
          </p:nvPr>
        </p:nvSpPr>
        <p:spPr/>
        <p:txBody>
          <a:bodyPr/>
          <a:lstStyle/>
          <a:p>
            <a:fld id="{C479D5F6-EDCB-402A-AC08-4943A1820E8F}" type="slidenum">
              <a:rPr lang="en-US" smtClean="0"/>
              <a:pPr/>
              <a:t>6</a:t>
            </a:fld>
            <a:endParaRPr lang="en-US"/>
          </a:p>
        </p:txBody>
      </p:sp>
    </p:spTree>
    <p:custDataLst>
      <p:tags r:id="rId1"/>
    </p:custDataLst>
    <p:extLst>
      <p:ext uri="{BB962C8B-B14F-4D97-AF65-F5344CB8AC3E}">
        <p14:creationId xmlns:p14="http://schemas.microsoft.com/office/powerpoint/2010/main" val="3108864470"/>
      </p:ext>
    </p:extLst>
  </p:cSld>
  <p:clrMapOvr>
    <a:masterClrMapping/>
  </p:clrMapOvr>
  <mc:AlternateContent xmlns:mc="http://schemas.openxmlformats.org/markup-compatibility/2006" xmlns:p14="http://schemas.microsoft.com/office/powerpoint/2010/main">
    <mc:Choice Requires="p14">
      <p:transition spd="slow" p14:dur="2000" advTm="22302"/>
    </mc:Choice>
    <mc:Fallback xmlns="">
      <p:transition spd="slow" advTm="2230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ogging in to the DMS.">
            <a:extLst>
              <a:ext uri="{FF2B5EF4-FFF2-40B4-BE49-F238E27FC236}">
                <a16:creationId xmlns:a16="http://schemas.microsoft.com/office/drawing/2014/main" id="{CCFF11E5-43A5-49D5-BE29-4057B64006E9}"/>
              </a:ext>
              <a:ext uri="{C183D7F6-B498-43B3-948B-1728B52AA6E4}">
                <adec:decorative xmlns:adec="http://schemas.microsoft.com/office/drawing/2017/decorative" val="0"/>
              </a:ext>
            </a:extLst>
          </p:cNvPr>
          <p:cNvSpPr>
            <a:spLocks noGrp="1"/>
          </p:cNvSpPr>
          <p:nvPr>
            <p:ph type="title"/>
          </p:nvPr>
        </p:nvSpPr>
        <p:spPr>
          <a:xfrm>
            <a:off x="433291" y="136525"/>
            <a:ext cx="10227678" cy="898524"/>
          </a:xfrm>
        </p:spPr>
        <p:txBody>
          <a:bodyPr anchor="ctr">
            <a:normAutofit/>
          </a:bodyPr>
          <a:lstStyle/>
          <a:p>
            <a:r>
              <a:rPr lang="en-US" sz="4000" dirty="0">
                <a:latin typeface="Aptos Display" panose="020B0004020202020204" pitchFamily="34" charset="0"/>
              </a:rPr>
              <a:t>Logging in to the DMS</a:t>
            </a:r>
          </a:p>
        </p:txBody>
      </p:sp>
      <p:sp>
        <p:nvSpPr>
          <p:cNvPr id="9" name="Arrow: Right 8" descr="Yellow arrow pointing to Blue Log in button.">
            <a:extLst>
              <a:ext uri="{FF2B5EF4-FFF2-40B4-BE49-F238E27FC236}">
                <a16:creationId xmlns:a16="http://schemas.microsoft.com/office/drawing/2014/main" id="{BB69E907-E564-A284-065F-6B624DBC1593}"/>
              </a:ext>
              <a:ext uri="{C183D7F6-B498-43B3-948B-1728B52AA6E4}">
                <adec:decorative xmlns:adec="http://schemas.microsoft.com/office/drawing/2017/decorative" val="0"/>
              </a:ext>
            </a:extLst>
          </p:cNvPr>
          <p:cNvSpPr/>
          <p:nvPr/>
        </p:nvSpPr>
        <p:spPr>
          <a:xfrm>
            <a:off x="433291" y="3356373"/>
            <a:ext cx="1269742" cy="57386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6" descr="Screenshot of the Log in screen for DMS on the ESSU data management system webpage. ">
            <a:extLst>
              <a:ext uri="{FF2B5EF4-FFF2-40B4-BE49-F238E27FC236}">
                <a16:creationId xmlns:a16="http://schemas.microsoft.com/office/drawing/2014/main" id="{C21C1429-0C16-351C-D059-097F8D407996}"/>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846297" y="1246781"/>
            <a:ext cx="8814672" cy="4142011"/>
          </a:xfrm>
          <a:prstGeom prst="rect">
            <a:avLst/>
          </a:prstGeom>
          <a:ln>
            <a:solidFill>
              <a:schemeClr val="accent1"/>
            </a:solidFill>
          </a:ln>
        </p:spPr>
      </p:pic>
      <p:sp>
        <p:nvSpPr>
          <p:cNvPr id="8" name="Arrow: Right 7" descr="Orange arrow pointing to a link to reset and generate a new password if you forgot your previous password.">
            <a:extLst>
              <a:ext uri="{FF2B5EF4-FFF2-40B4-BE49-F238E27FC236}">
                <a16:creationId xmlns:a16="http://schemas.microsoft.com/office/drawing/2014/main" id="{2CDDB1F3-E97D-F347-3C8A-7FE1B4C35537}"/>
              </a:ext>
              <a:ext uri="{C183D7F6-B498-43B3-948B-1728B52AA6E4}">
                <adec:decorative xmlns:adec="http://schemas.microsoft.com/office/drawing/2017/decorative" val="0"/>
              </a:ext>
            </a:extLst>
          </p:cNvPr>
          <p:cNvSpPr/>
          <p:nvPr/>
        </p:nvSpPr>
        <p:spPr>
          <a:xfrm rot="8081592">
            <a:off x="7950362" y="3820625"/>
            <a:ext cx="682381" cy="43970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 name="TextBox 19" descr="This is a link that helps you sign in to the DMS using a single sign-on. This can help you as it has in the past.&#10;">
            <a:extLst>
              <a:ext uri="{FF2B5EF4-FFF2-40B4-BE49-F238E27FC236}">
                <a16:creationId xmlns:a16="http://schemas.microsoft.com/office/drawing/2014/main" id="{6B9144A0-6A26-4236-A55B-C96375C81BB0}"/>
              </a:ext>
            </a:extLst>
          </p:cNvPr>
          <p:cNvSpPr txBox="1"/>
          <p:nvPr/>
        </p:nvSpPr>
        <p:spPr>
          <a:xfrm>
            <a:off x="648330" y="5549585"/>
            <a:ext cx="11210605" cy="461665"/>
          </a:xfrm>
          <a:prstGeom prst="rect">
            <a:avLst/>
          </a:prstGeom>
          <a:noFill/>
        </p:spPr>
        <p:txBody>
          <a:bodyPr wrap="square" rtlCol="0">
            <a:spAutoFit/>
          </a:bodyPr>
          <a:lstStyle/>
          <a:p>
            <a:r>
              <a:rPr lang="en-US" sz="2400" dirty="0">
                <a:latin typeface="Aptos Display" panose="020B0004020202020204" pitchFamily="34" charset="0"/>
              </a:rPr>
              <a:t>Sign in to DMS from </a:t>
            </a:r>
            <a:r>
              <a:rPr lang="en-US" sz="2400" dirty="0">
                <a:latin typeface="Aptos Display" panose="020B0004020202020204" pitchFamily="34" charset="0"/>
                <a:hlinkClick r:id="rId5"/>
              </a:rPr>
              <a:t>https://www.cde.state.co.us/idm/essu-data</a:t>
            </a:r>
            <a:r>
              <a:rPr lang="en-US" sz="2400" dirty="0">
                <a:latin typeface="Aptos Display" panose="020B0004020202020204" pitchFamily="34" charset="0"/>
              </a:rPr>
              <a:t> using your single sign-on.</a:t>
            </a:r>
          </a:p>
        </p:txBody>
      </p:sp>
      <p:sp>
        <p:nvSpPr>
          <p:cNvPr id="4" name="Slide Number Placeholder 3" descr="Slide 8.&#10;">
            <a:extLst>
              <a:ext uri="{FF2B5EF4-FFF2-40B4-BE49-F238E27FC236}">
                <a16:creationId xmlns:a16="http://schemas.microsoft.com/office/drawing/2014/main" id="{27A345AA-9A9B-4D85-9531-00824BED4FCC}"/>
              </a:ext>
              <a:ext uri="{C183D7F6-B498-43B3-948B-1728B52AA6E4}">
                <adec:decorative xmlns:adec="http://schemas.microsoft.com/office/drawing/2017/decorative" val="0"/>
              </a:ext>
            </a:extLst>
          </p:cNvPr>
          <p:cNvSpPr>
            <a:spLocks noGrp="1"/>
          </p:cNvSpPr>
          <p:nvPr>
            <p:ph type="sldNum" sz="quarter" idx="12"/>
          </p:nvPr>
        </p:nvSpPr>
        <p:spPr>
          <a:xfrm>
            <a:off x="332873" y="6356350"/>
            <a:ext cx="730614" cy="365125"/>
          </a:xfrm>
        </p:spPr>
        <p:txBody>
          <a:bodyPr/>
          <a:lstStyle/>
          <a:p>
            <a:fld id="{C479D5F6-EDCB-402A-AC08-4943A1820E8F}" type="slidenum">
              <a:rPr lang="en-US" smtClean="0"/>
              <a:pPr/>
              <a:t>7</a:t>
            </a:fld>
            <a:endParaRPr lang="en-US"/>
          </a:p>
        </p:txBody>
      </p:sp>
    </p:spTree>
    <p:custDataLst>
      <p:tags r:id="rId1"/>
    </p:custDataLst>
    <p:extLst>
      <p:ext uri="{BB962C8B-B14F-4D97-AF65-F5344CB8AC3E}">
        <p14:creationId xmlns:p14="http://schemas.microsoft.com/office/powerpoint/2010/main" val="3089207410"/>
      </p:ext>
    </p:extLst>
  </p:cSld>
  <p:clrMapOvr>
    <a:masterClrMapping/>
  </p:clrMapOvr>
  <mc:AlternateContent xmlns:mc="http://schemas.openxmlformats.org/markup-compatibility/2006" xmlns:p14="http://schemas.microsoft.com/office/powerpoint/2010/main">
    <mc:Choice Requires="p14">
      <p:transition spd="slow" p14:dur="2000" advTm="7758"/>
    </mc:Choice>
    <mc:Fallback xmlns="">
      <p:transition spd="slow" advTm="775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A7BFA-E07E-443B-3179-66D932EEA42A}"/>
              </a:ext>
            </a:extLst>
          </p:cNvPr>
          <p:cNvSpPr>
            <a:spLocks noGrp="1"/>
          </p:cNvSpPr>
          <p:nvPr>
            <p:ph type="title"/>
          </p:nvPr>
        </p:nvSpPr>
        <p:spPr>
          <a:xfrm>
            <a:off x="443564" y="205176"/>
            <a:ext cx="11264960" cy="898524"/>
          </a:xfrm>
        </p:spPr>
        <p:txBody>
          <a:bodyPr>
            <a:noAutofit/>
          </a:bodyPr>
          <a:lstStyle/>
          <a:p>
            <a:r>
              <a:rPr lang="en-US" sz="4000" dirty="0">
                <a:latin typeface="Aptos Display" panose="020B0004020202020204" pitchFamily="34" charset="0"/>
              </a:rPr>
              <a:t>Accessing the 2024-25 Parent Survey </a:t>
            </a:r>
          </a:p>
        </p:txBody>
      </p:sp>
      <p:pic>
        <p:nvPicPr>
          <p:cNvPr id="8" name="Content Placeholder 7" descr="Ascend DMS Logo">
            <a:extLst>
              <a:ext uri="{FF2B5EF4-FFF2-40B4-BE49-F238E27FC236}">
                <a16:creationId xmlns:a16="http://schemas.microsoft.com/office/drawing/2014/main" id="{EE0BEC6A-CF12-272F-1FCF-16F5A67DEFCE}"/>
              </a:ext>
            </a:extLst>
          </p:cNvPr>
          <p:cNvPicPr>
            <a:picLocks noGrp="1" noChangeAspect="1"/>
          </p:cNvPicPr>
          <p:nvPr>
            <p:ph sz="half" idx="1"/>
          </p:nvPr>
        </p:nvPicPr>
        <p:blipFill>
          <a:blip r:embed="rId3"/>
          <a:stretch>
            <a:fillRect/>
          </a:stretch>
        </p:blipFill>
        <p:spPr>
          <a:xfrm>
            <a:off x="0" y="1648426"/>
            <a:ext cx="5181600" cy="3952601"/>
          </a:xfrm>
        </p:spPr>
      </p:pic>
      <p:sp>
        <p:nvSpPr>
          <p:cNvPr id="6" name="Content Placeholder 5">
            <a:extLst>
              <a:ext uri="{FF2B5EF4-FFF2-40B4-BE49-F238E27FC236}">
                <a16:creationId xmlns:a16="http://schemas.microsoft.com/office/drawing/2014/main" id="{8B62D911-851B-D09E-0A4A-10B51E807F88}"/>
              </a:ext>
            </a:extLst>
          </p:cNvPr>
          <p:cNvSpPr>
            <a:spLocks noGrp="1"/>
          </p:cNvSpPr>
          <p:nvPr>
            <p:ph sz="half" idx="2"/>
          </p:nvPr>
        </p:nvSpPr>
        <p:spPr>
          <a:xfrm>
            <a:off x="5357092" y="1449058"/>
            <a:ext cx="6677890" cy="4037342"/>
          </a:xfrm>
        </p:spPr>
        <p:txBody>
          <a:bodyPr anchor="t">
            <a:noAutofit/>
          </a:bodyPr>
          <a:lstStyle/>
          <a:p>
            <a:pPr marL="0" indent="0">
              <a:buNone/>
            </a:pPr>
            <a:r>
              <a:rPr lang="en-US" b="0" i="0" dirty="0">
                <a:solidFill>
                  <a:srgbClr val="000000"/>
                </a:solidFill>
                <a:effectLst/>
                <a:latin typeface="Aptos Display" panose="020B0004020202020204" pitchFamily="34" charset="0"/>
              </a:rPr>
              <a:t>Indicator 8 uses the Ascend Data Management System (DMS). </a:t>
            </a:r>
          </a:p>
          <a:p>
            <a:pPr marL="0" indent="0">
              <a:buNone/>
            </a:pPr>
            <a:r>
              <a:rPr lang="en-US" b="0" i="0" dirty="0">
                <a:solidFill>
                  <a:srgbClr val="000000"/>
                </a:solidFill>
                <a:effectLst/>
                <a:latin typeface="Aptos Display" panose="020B0004020202020204" pitchFamily="34" charset="0"/>
              </a:rPr>
              <a:t>To access the Parent Survey content, you will need one of the following roles:</a:t>
            </a:r>
          </a:p>
          <a:p>
            <a:pPr marL="0" indent="0" algn="ctr">
              <a:buNone/>
            </a:pPr>
            <a:endParaRPr lang="en-US" b="0" i="0" dirty="0">
              <a:solidFill>
                <a:srgbClr val="000000"/>
              </a:solidFill>
              <a:effectLst/>
              <a:latin typeface="Aptos Display" panose="020B0004020202020204" pitchFamily="34" charset="0"/>
            </a:endParaRPr>
          </a:p>
          <a:p>
            <a:pPr marL="457200"/>
            <a:r>
              <a:rPr lang="en-US" b="1" i="0" dirty="0">
                <a:solidFill>
                  <a:srgbClr val="000000"/>
                </a:solidFill>
                <a:effectLst/>
                <a:latin typeface="Aptos Display" panose="020B0004020202020204" pitchFamily="34" charset="0"/>
              </a:rPr>
              <a:t>AU </a:t>
            </a:r>
            <a:r>
              <a:rPr lang="en-US" b="1" dirty="0">
                <a:solidFill>
                  <a:srgbClr val="000000"/>
                </a:solidFill>
                <a:latin typeface="Aptos Display" panose="020B0004020202020204" pitchFamily="34" charset="0"/>
              </a:rPr>
              <a:t>–</a:t>
            </a:r>
            <a:r>
              <a:rPr lang="en-US" b="1" i="0" dirty="0">
                <a:solidFill>
                  <a:srgbClr val="000000"/>
                </a:solidFill>
                <a:effectLst/>
                <a:latin typeface="Aptos Display" panose="020B0004020202020204" pitchFamily="34" charset="0"/>
              </a:rPr>
              <a:t> Monitoring Director</a:t>
            </a:r>
            <a:r>
              <a:rPr lang="en-US" b="0" i="0" dirty="0">
                <a:solidFill>
                  <a:srgbClr val="000000"/>
                </a:solidFill>
                <a:effectLst/>
                <a:latin typeface="Aptos Display" panose="020B0004020202020204" pitchFamily="34" charset="0"/>
              </a:rPr>
              <a:t> </a:t>
            </a:r>
            <a:r>
              <a:rPr lang="en-US" b="1" i="0" dirty="0">
                <a:solidFill>
                  <a:srgbClr val="000000"/>
                </a:solidFill>
                <a:effectLst/>
                <a:latin typeface="Aptos Display" panose="020B0004020202020204" pitchFamily="34" charset="0"/>
              </a:rPr>
              <a:t>(MD)</a:t>
            </a:r>
          </a:p>
          <a:p>
            <a:pPr marL="457200"/>
            <a:r>
              <a:rPr lang="en-US" b="1" dirty="0">
                <a:solidFill>
                  <a:srgbClr val="000000"/>
                </a:solidFill>
                <a:latin typeface="Aptos Display" panose="020B0004020202020204" pitchFamily="34" charset="0"/>
              </a:rPr>
              <a:t>AU – Gifted and Monitoring Director (</a:t>
            </a:r>
            <a:r>
              <a:rPr lang="en-US" b="1" dirty="0" err="1">
                <a:solidFill>
                  <a:srgbClr val="000000"/>
                </a:solidFill>
                <a:latin typeface="Aptos Display" panose="020B0004020202020204" pitchFamily="34" charset="0"/>
              </a:rPr>
              <a:t>GDnMD</a:t>
            </a:r>
            <a:r>
              <a:rPr lang="en-US" b="1" dirty="0">
                <a:solidFill>
                  <a:srgbClr val="000000"/>
                </a:solidFill>
                <a:latin typeface="Aptos Display" panose="020B0004020202020204" pitchFamily="34" charset="0"/>
              </a:rPr>
              <a:t>)</a:t>
            </a:r>
            <a:endParaRPr lang="en-US" b="0" i="0" dirty="0">
              <a:solidFill>
                <a:srgbClr val="000000"/>
              </a:solidFill>
              <a:effectLst/>
              <a:latin typeface="Aptos Display" panose="020B0004020202020204" pitchFamily="34" charset="0"/>
            </a:endParaRPr>
          </a:p>
          <a:p>
            <a:pPr marL="457200"/>
            <a:r>
              <a:rPr lang="en-US" b="1" i="0" dirty="0">
                <a:solidFill>
                  <a:srgbClr val="000000"/>
                </a:solidFill>
                <a:effectLst/>
                <a:latin typeface="Aptos Display" panose="020B0004020202020204" pitchFamily="34" charset="0"/>
              </a:rPr>
              <a:t>AU </a:t>
            </a:r>
            <a:r>
              <a:rPr lang="en-US" b="1" dirty="0">
                <a:solidFill>
                  <a:srgbClr val="000000"/>
                </a:solidFill>
                <a:latin typeface="Aptos Display" panose="020B0004020202020204" pitchFamily="34" charset="0"/>
              </a:rPr>
              <a:t>–</a:t>
            </a:r>
            <a:r>
              <a:rPr lang="en-US" b="1" i="0" dirty="0">
                <a:solidFill>
                  <a:srgbClr val="000000"/>
                </a:solidFill>
                <a:effectLst/>
                <a:latin typeface="Aptos Display" panose="020B0004020202020204" pitchFamily="34" charset="0"/>
              </a:rPr>
              <a:t> Monitoring Record Reviewer</a:t>
            </a:r>
            <a:r>
              <a:rPr lang="en-US" b="0" i="0" dirty="0">
                <a:solidFill>
                  <a:srgbClr val="000000"/>
                </a:solidFill>
                <a:effectLst/>
                <a:latin typeface="Aptos Display" panose="020B0004020202020204" pitchFamily="34" charset="0"/>
              </a:rPr>
              <a:t> </a:t>
            </a:r>
            <a:r>
              <a:rPr lang="en-US" b="1" i="0" dirty="0">
                <a:solidFill>
                  <a:srgbClr val="000000"/>
                </a:solidFill>
                <a:effectLst/>
                <a:latin typeface="Aptos Display" panose="020B0004020202020204" pitchFamily="34" charset="0"/>
              </a:rPr>
              <a:t>(MRR)</a:t>
            </a:r>
          </a:p>
          <a:p>
            <a:pPr marL="0" indent="0">
              <a:buNone/>
            </a:pPr>
            <a:endParaRPr lang="en-US" b="0" i="0" dirty="0">
              <a:solidFill>
                <a:srgbClr val="000000"/>
              </a:solidFill>
              <a:effectLst/>
              <a:latin typeface="Aptos Display" panose="020B0004020202020204" pitchFamily="34" charset="0"/>
            </a:endParaRPr>
          </a:p>
        </p:txBody>
      </p:sp>
      <p:sp>
        <p:nvSpPr>
          <p:cNvPr id="4" name="Slide Number Placeholder 3">
            <a:extLst>
              <a:ext uri="{FF2B5EF4-FFF2-40B4-BE49-F238E27FC236}">
                <a16:creationId xmlns:a16="http://schemas.microsoft.com/office/drawing/2014/main" id="{737522CD-ADDD-1381-A24C-87B04A89CAEA}"/>
              </a:ext>
            </a:extLst>
          </p:cNvPr>
          <p:cNvSpPr>
            <a:spLocks noGrp="1"/>
          </p:cNvSpPr>
          <p:nvPr>
            <p:ph type="sldNum" sz="quarter" idx="12"/>
          </p:nvPr>
        </p:nvSpPr>
        <p:spPr/>
        <p:txBody>
          <a:bodyPr/>
          <a:lstStyle/>
          <a:p>
            <a:fld id="{C479D5F6-EDCB-402A-AC08-4943A1820E8F}" type="slidenum">
              <a:rPr lang="en-US" smtClean="0"/>
              <a:pPr/>
              <a:t>8</a:t>
            </a:fld>
            <a:endParaRPr lang="en-US"/>
          </a:p>
        </p:txBody>
      </p:sp>
    </p:spTree>
    <p:extLst>
      <p:ext uri="{BB962C8B-B14F-4D97-AF65-F5344CB8AC3E}">
        <p14:creationId xmlns:p14="http://schemas.microsoft.com/office/powerpoint/2010/main" val="4264365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Your Student List is in the DMS &gt; AU Tasks &gt; Indicator 8 &gt; Data Entry">
            <a:extLst>
              <a:ext uri="{FF2B5EF4-FFF2-40B4-BE49-F238E27FC236}">
                <a16:creationId xmlns:a16="http://schemas.microsoft.com/office/drawing/2014/main" id="{B97B211A-3DCB-AAF1-BB11-9958C805A9A2}"/>
              </a:ext>
            </a:extLst>
          </p:cNvPr>
          <p:cNvSpPr>
            <a:spLocks noGrp="1"/>
          </p:cNvSpPr>
          <p:nvPr>
            <p:ph type="title"/>
          </p:nvPr>
        </p:nvSpPr>
        <p:spPr>
          <a:xfrm>
            <a:off x="528712" y="199159"/>
            <a:ext cx="8624235" cy="741795"/>
          </a:xfrm>
        </p:spPr>
        <p:txBody>
          <a:bodyPr>
            <a:noAutofit/>
          </a:bodyPr>
          <a:lstStyle/>
          <a:p>
            <a:r>
              <a:rPr lang="en-US" sz="4000" dirty="0">
                <a:latin typeface="Aptos Display" panose="020B0004020202020204" pitchFamily="34" charset="0"/>
              </a:rPr>
              <a:t>Your Student List in the DMS</a:t>
            </a:r>
          </a:p>
        </p:txBody>
      </p:sp>
      <p:sp>
        <p:nvSpPr>
          <p:cNvPr id="17" name="TextBox 16">
            <a:extLst>
              <a:ext uri="{FF2B5EF4-FFF2-40B4-BE49-F238E27FC236}">
                <a16:creationId xmlns:a16="http://schemas.microsoft.com/office/drawing/2014/main" id="{34B8B1EC-DAE1-625F-B8E7-41A848677246}"/>
              </a:ext>
            </a:extLst>
          </p:cNvPr>
          <p:cNvSpPr txBox="1"/>
          <p:nvPr/>
        </p:nvSpPr>
        <p:spPr>
          <a:xfrm>
            <a:off x="66674" y="1278294"/>
            <a:ext cx="11991975" cy="1569660"/>
          </a:xfrm>
          <a:prstGeom prst="rect">
            <a:avLst/>
          </a:prstGeom>
          <a:noFill/>
        </p:spPr>
        <p:txBody>
          <a:bodyPr wrap="square" rtlCol="0">
            <a:spAutoFit/>
          </a:bodyPr>
          <a:lstStyle/>
          <a:p>
            <a:r>
              <a:rPr lang="en-US" sz="2400" dirty="0">
                <a:latin typeface="Aptos Display" panose="020B0004020202020204" pitchFamily="34" charset="0"/>
              </a:rPr>
              <a:t>Student lists are available August 31</a:t>
            </a:r>
            <a:r>
              <a:rPr lang="en-US" sz="2400" baseline="30000" dirty="0">
                <a:latin typeface="Aptos Display" panose="020B0004020202020204" pitchFamily="34" charset="0"/>
              </a:rPr>
              <a:t>st</a:t>
            </a:r>
            <a:r>
              <a:rPr lang="en-US" sz="2400" dirty="0">
                <a:latin typeface="Aptos Display" panose="020B0004020202020204" pitchFamily="34" charset="0"/>
              </a:rPr>
              <a:t> when the survey opens. Start by making sure you have the 2024-25 school year selected at the top of the page welcome page. Then select AU Tasks on the left navigation pane. Click the “Data Entry” button on the I-8 tile to be taken to the Parent Survey Dashboard </a:t>
            </a:r>
            <a:endParaRPr lang="en-US" sz="2400" dirty="0"/>
          </a:p>
        </p:txBody>
      </p:sp>
      <p:pic>
        <p:nvPicPr>
          <p:cNvPr id="16" name="Picture 15" descr="This is a screenshot of the DMS system's AU Task dashboard. On this page, you can see the number of completed surveys and the total number of surveys for data entry.">
            <a:extLst>
              <a:ext uri="{FF2B5EF4-FFF2-40B4-BE49-F238E27FC236}">
                <a16:creationId xmlns:a16="http://schemas.microsoft.com/office/drawing/2014/main" id="{28A67FFA-E16D-C32D-35B6-854E9EECAE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255" y="2423957"/>
            <a:ext cx="9839394" cy="3932393"/>
          </a:xfrm>
          <a:prstGeom prst="rect">
            <a:avLst/>
          </a:prstGeom>
        </p:spPr>
      </p:pic>
      <p:sp>
        <p:nvSpPr>
          <p:cNvPr id="4" name="Slide Number Placeholder 3">
            <a:extLst>
              <a:ext uri="{FF2B5EF4-FFF2-40B4-BE49-F238E27FC236}">
                <a16:creationId xmlns:a16="http://schemas.microsoft.com/office/drawing/2014/main" id="{A364BC93-41E1-C948-54D3-CCD54ECEBA2B}"/>
              </a:ext>
            </a:extLst>
          </p:cNvPr>
          <p:cNvSpPr>
            <a:spLocks noGrp="1"/>
          </p:cNvSpPr>
          <p:nvPr>
            <p:ph type="sldNum" sz="quarter" idx="12"/>
          </p:nvPr>
        </p:nvSpPr>
        <p:spPr>
          <a:xfrm>
            <a:off x="332873" y="6356350"/>
            <a:ext cx="1114927" cy="365125"/>
          </a:xfrm>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3929773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8|5.2"/>
</p:tagLst>
</file>

<file path=ppt/tags/tag2.xml><?xml version="1.0" encoding="utf-8"?>
<p:tagLst xmlns:a="http://schemas.openxmlformats.org/drawingml/2006/main" xmlns:r="http://schemas.openxmlformats.org/officeDocument/2006/relationships" xmlns:p="http://schemas.openxmlformats.org/presentationml/2006/main">
  <p:tag name="TIMING" val="|6.8|9.4"/>
</p:tagLst>
</file>

<file path=ppt/tags/tag3.xml><?xml version="1.0" encoding="utf-8"?>
<p:tagLst xmlns:a="http://schemas.openxmlformats.org/drawingml/2006/main" xmlns:r="http://schemas.openxmlformats.org/officeDocument/2006/relationships" xmlns:p="http://schemas.openxmlformats.org/presentationml/2006/main">
  <p:tag name="TIMING" val="|17.5|2.5"/>
</p:tagLst>
</file>

<file path=ppt/tags/tag4.xml><?xml version="1.0" encoding="utf-8"?>
<p:tagLst xmlns:a="http://schemas.openxmlformats.org/drawingml/2006/main" xmlns:r="http://schemas.openxmlformats.org/officeDocument/2006/relationships" xmlns:p="http://schemas.openxmlformats.org/presentationml/2006/main">
  <p:tag name="TIMING" val="|1.9|10.9|6.4|5.5"/>
</p:tagLst>
</file>

<file path=ppt/tags/tag5.xml><?xml version="1.0" encoding="utf-8"?>
<p:tagLst xmlns:a="http://schemas.openxmlformats.org/drawingml/2006/main" xmlns:r="http://schemas.openxmlformats.org/officeDocument/2006/relationships" xmlns:p="http://schemas.openxmlformats.org/presentationml/2006/main">
  <p:tag name="TIMING" val="|6.2|10.8|0.8|0.7|0.9|1|1.1|1.5|24.1|13.9"/>
</p:tagLst>
</file>

<file path=ppt/tags/tag6.xml><?xml version="1.0" encoding="utf-8"?>
<p:tagLst xmlns:a="http://schemas.openxmlformats.org/drawingml/2006/main" xmlns:r="http://schemas.openxmlformats.org/officeDocument/2006/relationships" xmlns:p="http://schemas.openxmlformats.org/presentationml/2006/main">
  <p:tag name="TIMING" val="|4.3|1.7|2"/>
</p:tagLst>
</file>

<file path=ppt/tags/tag7.xml><?xml version="1.0" encoding="utf-8"?>
<p:tagLst xmlns:a="http://schemas.openxmlformats.org/drawingml/2006/main" xmlns:r="http://schemas.openxmlformats.org/officeDocument/2006/relationships" xmlns:p="http://schemas.openxmlformats.org/presentationml/2006/main">
  <p:tag name="TIMING" val="|4.3|1.7|2"/>
</p:tagLst>
</file>

<file path=ppt/tags/tag8.xml><?xml version="1.0" encoding="utf-8"?>
<p:tagLst xmlns:a="http://schemas.openxmlformats.org/drawingml/2006/main" xmlns:r="http://schemas.openxmlformats.org/officeDocument/2006/relationships" xmlns:p="http://schemas.openxmlformats.org/presentationml/2006/main">
  <p:tag name="TIMING" val="|5.4|9|2.8|8.5|6.9|25.7"/>
</p:tagLst>
</file>

<file path=ppt/tags/tag9.xml><?xml version="1.0" encoding="utf-8"?>
<p:tagLst xmlns:a="http://schemas.openxmlformats.org/drawingml/2006/main" xmlns:r="http://schemas.openxmlformats.org/officeDocument/2006/relationships" xmlns:p="http://schemas.openxmlformats.org/presentationml/2006/main">
  <p:tag name="TIMING" val="|11.8|4.9|6.2|6.1|7.4|4.9|10.4"/>
</p:tagLst>
</file>

<file path=ppt/theme/theme1.xml><?xml version="1.0" encoding="utf-8"?>
<a:theme xmlns:a="http://schemas.openxmlformats.org/drawingml/2006/main" name="2021 CDE Parent Survey">
  <a:themeElements>
    <a:clrScheme name="Custom 2">
      <a:dk1>
        <a:srgbClr val="33393E"/>
      </a:dk1>
      <a:lt1>
        <a:sysClr val="window" lastClr="FFFFFF"/>
      </a:lt1>
      <a:dk2>
        <a:srgbClr val="F6323E"/>
      </a:dk2>
      <a:lt2>
        <a:srgbClr val="D4CCBE"/>
      </a:lt2>
      <a:accent1>
        <a:srgbClr val="82BC00"/>
      </a:accent1>
      <a:accent2>
        <a:srgbClr val="35647E"/>
      </a:accent2>
      <a:accent3>
        <a:srgbClr val="009ADD"/>
      </a:accent3>
      <a:accent4>
        <a:srgbClr val="D8C722"/>
      </a:accent4>
      <a:accent5>
        <a:srgbClr val="EF7521"/>
      </a:accent5>
      <a:accent6>
        <a:srgbClr val="6D3A5D"/>
      </a:accent6>
      <a:hlink>
        <a:srgbClr val="001970"/>
      </a:hlink>
      <a:folHlink>
        <a:srgbClr val="7F7F7F"/>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 CDE Parent Survey" id="{B567D035-79EA-4628-B57F-0C461C3F1A23}" vid="{EC3BA4E9-BCB7-4C29-BC0D-8B88116DB1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2021 CDE Parent Survey</Template>
  <TotalTime>857</TotalTime>
  <Words>3200</Words>
  <Application>Microsoft Office PowerPoint</Application>
  <PresentationFormat>Widescreen</PresentationFormat>
  <Paragraphs>279</Paragraphs>
  <Slides>27</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 Display</vt:lpstr>
      <vt:lpstr>Arial</vt:lpstr>
      <vt:lpstr>Calibri</vt:lpstr>
      <vt:lpstr>Calibri Light</vt:lpstr>
      <vt:lpstr>Courier New</vt:lpstr>
      <vt:lpstr>Museo Slab 500</vt:lpstr>
      <vt:lpstr>Trebuchet MS</vt:lpstr>
      <vt:lpstr>2021 CDE Parent Survey</vt:lpstr>
      <vt:lpstr>SY2024-25</vt:lpstr>
      <vt:lpstr>Why survey parents?</vt:lpstr>
      <vt:lpstr>Why survey parents? (continued)</vt:lpstr>
      <vt:lpstr>What is the State Performance Plan (SPP)  Annual Performance Report (APR)?</vt:lpstr>
      <vt:lpstr>Parent Survey and the SPP/APR</vt:lpstr>
      <vt:lpstr>SY2024-25 Surveys will be completed online</vt:lpstr>
      <vt:lpstr>Logging in to the DMS</vt:lpstr>
      <vt:lpstr>Accessing the 2024-25 Parent Survey </vt:lpstr>
      <vt:lpstr>Your Student List in the DMS</vt:lpstr>
      <vt:lpstr>Indicator 8 Dashboard – Status and Student List</vt:lpstr>
      <vt:lpstr>Your Student List</vt:lpstr>
      <vt:lpstr>The pre-selected student list unique URL</vt:lpstr>
      <vt:lpstr>Requesting Alternate Students *New this year!*</vt:lpstr>
      <vt:lpstr>Requesting Alternate Students (continued)</vt:lpstr>
      <vt:lpstr>Sample Communication - English</vt:lpstr>
      <vt:lpstr>Sample Communication – English continued</vt:lpstr>
      <vt:lpstr>Sample communication - Spanish</vt:lpstr>
      <vt:lpstr>Sample communication – Spanish continued</vt:lpstr>
      <vt:lpstr>Options on how AUs can distribute the survey to parents</vt:lpstr>
      <vt:lpstr>When parents use their unique link</vt:lpstr>
      <vt:lpstr>Parents are greeted with an overview</vt:lpstr>
      <vt:lpstr>Survey Questions</vt:lpstr>
      <vt:lpstr>Comments</vt:lpstr>
      <vt:lpstr>Required Minimum</vt:lpstr>
      <vt:lpstr>Completing Your Collection</vt:lpstr>
      <vt:lpstr>Summary</vt:lpstr>
      <vt:lpstr>Thank you for your work in gathering parents’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SY2024-25 Parent Survey Webinar</dc:title>
  <dc:creator>Fails_j@cde.state.co.us;Tarus_S@cde.state.co.us;Bolger_O@cde.state.co.us</dc:creator>
  <cp:lastModifiedBy>Fails, Josh</cp:lastModifiedBy>
  <cp:revision>21</cp:revision>
  <dcterms:created xsi:type="dcterms:W3CDTF">2020-08-10T20:17:55Z</dcterms:created>
  <dcterms:modified xsi:type="dcterms:W3CDTF">2024-08-05T21:54:32Z</dcterms:modified>
</cp:coreProperties>
</file>