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0" r:id="rId2"/>
  </p:sldMasterIdLst>
  <p:notesMasterIdLst>
    <p:notesMasterId r:id="rId30"/>
  </p:notesMasterIdLst>
  <p:sldIdLst>
    <p:sldId id="302" r:id="rId3"/>
    <p:sldId id="289" r:id="rId4"/>
    <p:sldId id="331" r:id="rId5"/>
    <p:sldId id="330" r:id="rId6"/>
    <p:sldId id="332" r:id="rId7"/>
    <p:sldId id="264" r:id="rId8"/>
    <p:sldId id="314" r:id="rId9"/>
    <p:sldId id="294" r:id="rId10"/>
    <p:sldId id="306" r:id="rId11"/>
    <p:sldId id="292" r:id="rId12"/>
    <p:sldId id="286" r:id="rId13"/>
    <p:sldId id="333" r:id="rId14"/>
    <p:sldId id="303" r:id="rId15"/>
    <p:sldId id="334" r:id="rId16"/>
    <p:sldId id="295" r:id="rId17"/>
    <p:sldId id="304" r:id="rId18"/>
    <p:sldId id="296" r:id="rId19"/>
    <p:sldId id="301" r:id="rId20"/>
    <p:sldId id="298" r:id="rId21"/>
    <p:sldId id="305" r:id="rId22"/>
    <p:sldId id="307" r:id="rId23"/>
    <p:sldId id="308" r:id="rId24"/>
    <p:sldId id="309" r:id="rId25"/>
    <p:sldId id="310" r:id="rId26"/>
    <p:sldId id="299" r:id="rId27"/>
    <p:sldId id="335"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862BD4-9E43-1382-382D-0BF9733EC1FE}" name="Ohleyer, Alyssa" initials="AO"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8B"/>
    <a:srgbClr val="EF7521"/>
    <a:srgbClr val="FF3399"/>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F84A8-ECD3-471F-9CF8-67C2EAE94A3E}" v="280" dt="2023-08-24T20:26:20.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64" autoAdjust="0"/>
  </p:normalViewPr>
  <p:slideViewPr>
    <p:cSldViewPr snapToGrid="0">
      <p:cViewPr varScale="1">
        <p:scale>
          <a:sx n="103" d="100"/>
          <a:sy n="103" d="100"/>
        </p:scale>
        <p:origin x="114" y="246"/>
      </p:cViewPr>
      <p:guideLst>
        <p:guide orient="horz" pos="2160"/>
        <p:guide pos="3840"/>
      </p:guideLst>
    </p:cSldViewPr>
  </p:slideViewPr>
  <p:outlineViewPr>
    <p:cViewPr>
      <p:scale>
        <a:sx n="33" d="100"/>
        <a:sy n="33" d="100"/>
      </p:scale>
      <p:origin x="0" y="-693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CDE office of special education conducts the parent survey every school year. This webinar will summarize how the SY2023-24 survey will take place. </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329175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land on the Indicator 8 Collection Dashboard you will see your status showing how many students are in your sample, if they are “in-progress” or “submitted.” This Dashboard also shows you a list of schools with surveys and their progress on their surveys.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dirty="0"/>
          </a:p>
        </p:txBody>
      </p:sp>
    </p:spTree>
    <p:extLst>
      <p:ext uri="{BB962C8B-B14F-4D97-AF65-F5344CB8AC3E}">
        <p14:creationId xmlns:p14="http://schemas.microsoft.com/office/powerpoint/2010/main" val="261259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click on “All Schools” or one of the school names you will see a list of students.  Click on the Export Student List button to download your list.  If you are in a single school, clicking the export button from this screen will give you the file for only that school. Selecting All Schools will give you the entire list of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Export Survey Data button will populate with the survey data as it comes in from parents.  The Survey Data will update as surveys are completed.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dirty="0"/>
          </a:p>
        </p:txBody>
      </p:sp>
    </p:spTree>
    <p:extLst>
      <p:ext uri="{BB962C8B-B14F-4D97-AF65-F5344CB8AC3E}">
        <p14:creationId xmlns:p14="http://schemas.microsoft.com/office/powerpoint/2010/main" val="85772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Your student list comes from December Count 2022 data and contains </a:t>
            </a:r>
            <a:r>
              <a:rPr lang="en-US" sz="3600" dirty="0"/>
              <a:t>twice the number of required names for parent surveys.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provide double the required number for flexibility to account for students who have left the AU or no longer have IEPs. Please go through the list and select half of the list who are still enrolled within your AU with active IEPs.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SY2023-24, the CDE asks that small AUs survey 50 parents. That means that they received 100 student names. Mid-sized AUs will survey 100 parents from the list of 200. And large AUs will survey 200 parents from the list of 400.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student is assigned a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unique access code (see the green highlight).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code is tied directly to the student’s name.  </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dirty="0"/>
          </a:p>
        </p:txBody>
      </p:sp>
    </p:spTree>
    <p:extLst>
      <p:ext uri="{BB962C8B-B14F-4D97-AF65-F5344CB8AC3E}">
        <p14:creationId xmlns:p14="http://schemas.microsoft.com/office/powerpoint/2010/main" val="304579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individualized survey links should be provided to parents and used in any communication to parents.  These URL links will take the parents directly to the login page for the survey and pre-fill the survey key.</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dirty="0"/>
          </a:p>
        </p:txBody>
      </p:sp>
    </p:spTree>
    <p:extLst>
      <p:ext uri="{BB962C8B-B14F-4D97-AF65-F5344CB8AC3E}">
        <p14:creationId xmlns:p14="http://schemas.microsoft.com/office/powerpoint/2010/main" val="260580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Here is a sample for you to use in writing your parent communication. Notice that it has the Student’s name, the unique survey link which includes the Access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cs typeface="Times New Roman" panose="02020603050405020304" pitchFamily="18" charset="0"/>
              </a:rPr>
              <a:t>AUs are welcome to write their own communication, but please make sure to include the student-specific unique survey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dirty="0"/>
          </a:p>
        </p:txBody>
      </p:sp>
    </p:spTree>
    <p:extLst>
      <p:ext uri="{BB962C8B-B14F-4D97-AF65-F5344CB8AC3E}">
        <p14:creationId xmlns:p14="http://schemas.microsoft.com/office/powerpoint/2010/main" val="84199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Spanish version. The language can be selected at the survey level (which we will see in a bit). Again, please include the </a:t>
            </a:r>
            <a:r>
              <a:rPr lang="en-US" sz="1800" dirty="0">
                <a:effectLst/>
                <a:latin typeface="Calibri" panose="020F0502020204030204" pitchFamily="34" charset="0"/>
                <a:cs typeface="Times New Roman" panose="02020603050405020304" pitchFamily="18" charset="0"/>
              </a:rPr>
              <a:t>student-specific unique access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dirty="0"/>
          </a:p>
        </p:txBody>
      </p:sp>
    </p:spTree>
    <p:extLst>
      <p:ext uri="{BB962C8B-B14F-4D97-AF65-F5344CB8AC3E}">
        <p14:creationId xmlns:p14="http://schemas.microsoft.com/office/powerpoint/2010/main" val="297892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AUs can choose any method to distribute the online survey link to the parents.</a:t>
            </a:r>
          </a:p>
          <a:p>
            <a:endParaRPr lang="en-US" sz="1600" dirty="0"/>
          </a:p>
          <a:p>
            <a:r>
              <a:rPr lang="en-US" sz="1600" dirty="0"/>
              <a:t>AUs can email the parents. If you are unfamiliar with mail merge, the short video I linked here might be helpful.</a:t>
            </a:r>
          </a:p>
          <a:p>
            <a:r>
              <a:rPr lang="en-US" sz="1600" dirty="0"/>
              <a:t>AUs can text message the parents.</a:t>
            </a:r>
          </a:p>
          <a:p>
            <a:r>
              <a:rPr lang="en-US" sz="1600" dirty="0"/>
              <a:t>If AUs are conducting in-person IEP meetings this school year, you can give the survey on a tablet or laptop afterwards.</a:t>
            </a:r>
          </a:p>
          <a:p>
            <a:r>
              <a:rPr lang="en-US" sz="1600" dirty="0"/>
              <a:t>Or AUs can send the URL link via chat after a virtual IEP meeting.</a:t>
            </a:r>
          </a:p>
          <a:p>
            <a:r>
              <a:rPr lang="en-US" sz="1600" dirty="0"/>
              <a:t>If a paper survey is preferred, you can download a PDF version from the link on the slide. </a:t>
            </a:r>
          </a:p>
          <a:p>
            <a:r>
              <a:rPr lang="en-US" sz="1600" dirty="0"/>
              <a:t>The AU will need to add the student's name and URL link to each printed survey.</a:t>
            </a:r>
          </a:p>
          <a:p>
            <a:r>
              <a:rPr lang="en-US" sz="1600" dirty="0"/>
              <a:t>When parents return a printed paper survey, please scan and upload the completed survey to the DMS Documents (tag the document SPP&gt;Indicator 8) and email Josh Fails to let him know that the completed surveys were uploaded.</a:t>
            </a:r>
          </a:p>
          <a:p>
            <a:pPr algn="l"/>
            <a:endParaRPr lang="en-US" sz="1600" dirty="0"/>
          </a:p>
          <a:p>
            <a:pPr algn="l"/>
            <a:r>
              <a:rPr lang="en-US" sz="1600" b="0" dirty="0"/>
              <a:t>Regardless of the distribution method, please give the student-specific ACCESS LINK to the parent.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dirty="0"/>
          </a:p>
        </p:txBody>
      </p:sp>
    </p:spTree>
    <p:extLst>
      <p:ext uri="{BB962C8B-B14F-4D97-AF65-F5344CB8AC3E}">
        <p14:creationId xmlns:p14="http://schemas.microsoft.com/office/powerpoint/2010/main" val="206045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parent will see when they use their unique link. Their Survey Key will automatically populate in the Survey Key field.  </a:t>
            </a:r>
          </a:p>
          <a:p>
            <a:r>
              <a:rPr lang="en-US" dirty="0"/>
              <a:t>Parents can select English or Spanish on this page. </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dirty="0"/>
          </a:p>
        </p:txBody>
      </p:sp>
    </p:spTree>
    <p:extLst>
      <p:ext uri="{BB962C8B-B14F-4D97-AF65-F5344CB8AC3E}">
        <p14:creationId xmlns:p14="http://schemas.microsoft.com/office/powerpoint/2010/main" val="306093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are greeted with an overview and instructions.  The language preference can be changed here as well. </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dirty="0"/>
          </a:p>
        </p:txBody>
      </p:sp>
    </p:spTree>
    <p:extLst>
      <p:ext uri="{BB962C8B-B14F-4D97-AF65-F5344CB8AC3E}">
        <p14:creationId xmlns:p14="http://schemas.microsoft.com/office/powerpoint/2010/main" val="198817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format in the DMS is easy to navigate and is accessible to screen readers.  All questions are accessed by scrolling down the page.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dirty="0"/>
          </a:p>
        </p:txBody>
      </p:sp>
    </p:spTree>
    <p:extLst>
      <p:ext uri="{BB962C8B-B14F-4D97-AF65-F5344CB8AC3E}">
        <p14:creationId xmlns:p14="http://schemas.microsoft.com/office/powerpoint/2010/main" val="120657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b834c3e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b834c3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states and territories submit various data and reports to the U.S. Department of education.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in special education, submit data and reports to the Office of Special Education Programs (OSEP) at the U.S. Department of education.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SPP-APR is one of these reports that all states and territories must submit to OSEP. OSEP uses the SPP-APR submitted by the states to evaluate how special education programs are working in states. </a:t>
            </a:r>
          </a:p>
          <a:p>
            <a:pPr marL="0" lvl="0" indent="0" algn="l" rtl="0">
              <a:spcBef>
                <a:spcPts val="0"/>
              </a:spcBef>
              <a:spcAft>
                <a:spcPts val="0"/>
              </a:spcAft>
              <a:buNone/>
            </a:pPr>
            <a:r>
              <a:rPr lang="en-US" dirty="0"/>
              <a:t>The SPP-APR is due every February. The public input the CDE is collecting for the 2023-24 school year will be submitted to OSEP on Feb 1</a:t>
            </a:r>
            <a:r>
              <a:rPr lang="en-US" baseline="30000" dirty="0"/>
              <a:t>st</a:t>
            </a:r>
            <a:r>
              <a:rPr lang="en-US" dirty="0"/>
              <a:t>, 2025.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field for comments at the end of the survey. </a:t>
            </a: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dirty="0"/>
          </a:p>
        </p:txBody>
      </p:sp>
    </p:spTree>
    <p:extLst>
      <p:ext uri="{BB962C8B-B14F-4D97-AF65-F5344CB8AC3E}">
        <p14:creationId xmlns:p14="http://schemas.microsoft.com/office/powerpoint/2010/main" val="422354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must answer at least 12 questions in order to for the survey to be submitted and included in the Indicator 8 calculation.  The survey platform will prompt parents to answer at least 12 questions before they can submit the survey.  If they don’t answer 12 questions and stop the process, the survey will not be submitted however, their answers will still be saved. The survey will appear as “In Progress” in the Indicator 8 Dashboard until the date that the survey closes.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dirty="0"/>
          </a:p>
        </p:txBody>
      </p:sp>
    </p:spTree>
    <p:extLst>
      <p:ext uri="{BB962C8B-B14F-4D97-AF65-F5344CB8AC3E}">
        <p14:creationId xmlns:p14="http://schemas.microsoft.com/office/powerpoint/2010/main" val="2761358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period is from August 31, 2023 through June 30</a:t>
            </a:r>
            <a:r>
              <a:rPr lang="en-US" baseline="30000" dirty="0"/>
              <a:t>th</a:t>
            </a:r>
            <a:r>
              <a:rPr lang="en-US" dirty="0"/>
              <a:t>,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AUs can send the surveys to the parents anytime during this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whose parents will participate in the survey have been randomly selected by the CDE.</a:t>
            </a:r>
          </a:p>
          <a:p>
            <a:r>
              <a:rPr lang="en-US" dirty="0"/>
              <a:t>AUs receive twice as many students’ names as they will send surveys to. </a:t>
            </a:r>
          </a:p>
          <a:p>
            <a:r>
              <a:rPr lang="en-US" dirty="0"/>
              <a:t>Select half of the list who are still enrolled within your AU with IEPs to send the survey link. </a:t>
            </a:r>
          </a:p>
          <a:p>
            <a:r>
              <a:rPr lang="en-US" dirty="0"/>
              <a:t>Please send the student-specific access Link. </a:t>
            </a:r>
          </a:p>
          <a:p>
            <a:r>
              <a:rPr lang="en-US" dirty="0"/>
              <a:t>AUs can distribute the survey using any method they find effective. If you need a refresher on how to mail merge, please see the linked short video.</a:t>
            </a:r>
          </a:p>
          <a:p>
            <a:r>
              <a:rPr lang="en-US" dirty="0"/>
              <a:t>We recommend that AUs monitor the progress as responses come in on the DMS AU Tasks&gt;Indicator 8 Dashboard.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dirty="0"/>
          </a:p>
        </p:txBody>
      </p:sp>
    </p:spTree>
    <p:extLst>
      <p:ext uri="{BB962C8B-B14F-4D97-AF65-F5344CB8AC3E}">
        <p14:creationId xmlns:p14="http://schemas.microsoft.com/office/powerpoint/2010/main" val="323864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working with CDE to gather parents’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or concerns, please reach out to Beth, Gloria, or Josh</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dirty="0"/>
          </a:p>
        </p:txBody>
      </p:sp>
    </p:spTree>
    <p:extLst>
      <p:ext uri="{BB962C8B-B14F-4D97-AF65-F5344CB8AC3E}">
        <p14:creationId xmlns:p14="http://schemas.microsoft.com/office/powerpoint/2010/main" val="164051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conduct parent surveys every school year to </a:t>
            </a:r>
            <a:r>
              <a:rPr lang="en-US" sz="1800" dirty="0">
                <a:solidFill>
                  <a:schemeClr val="tx1">
                    <a:lumMod val="85000"/>
                    <a:lumOff val="15000"/>
                  </a:schemeClr>
                </a:solidFill>
              </a:rPr>
              <a:t>learn how parents perceive their involvement in their child’s special education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85000"/>
                    <a:lumOff val="15000"/>
                  </a:schemeClr>
                </a:solidFill>
              </a:rPr>
              <a:t>The results can be used by Administrative Units and the Colorado Department of Education to identify areas of strength and areas of opportunities to improve outcomes of students with disabilities. </a:t>
            </a:r>
          </a:p>
          <a:p>
            <a:pPr algn="l"/>
            <a:r>
              <a:rPr lang="en-US" sz="1800" b="0" i="0" u="none" strike="noStrike" baseline="0" dirty="0">
                <a:latin typeface="Trebuchet MS" panose="020B0603020202020204" pitchFamily="34" charset="0"/>
              </a:rPr>
              <a:t>The aggregated state-wide results are reported publicly and to the U.S. Department of Education as the state performance plan indicator 8.</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dirty="0"/>
          </a:p>
        </p:txBody>
      </p:sp>
    </p:spTree>
    <p:extLst>
      <p:ext uri="{BB962C8B-B14F-4D97-AF65-F5344CB8AC3E}">
        <p14:creationId xmlns:p14="http://schemas.microsoft.com/office/powerpoint/2010/main" val="232970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Colorado uses a stratified multi-stage sample design where strata are defined by AU size. Colorado uses a combination of census and sampling for Indicator 8 data collection. All AUs are selected annually. CO does not use a separate methodology for preschool children. School age and preschool students are collected in the same way. AUs are classified into four strata: small, medium, large, and extra-large AUs. The sample for each AU is determined by the count of students with disabilities reported by the AU in December Count. The student sample is disaggregated by race/ethnicity for each AU. The sample size is proportionate to those disaggregated numbers.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45875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SY2023-24, all parent surveys will be completed online. The CDE will provide the list of students whose parents are pre-selected for participation on the ESSU Data Management System family-school tab, as in the last few years.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send the survey link to the parents so that they can complete it online. AUs have the flexibility in how to distribute the survey link to parents.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dirty="0"/>
          </a:p>
        </p:txBody>
      </p:sp>
    </p:spTree>
    <p:extLst>
      <p:ext uri="{BB962C8B-B14F-4D97-AF65-F5344CB8AC3E}">
        <p14:creationId xmlns:p14="http://schemas.microsoft.com/office/powerpoint/2010/main" val="250030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aspects of the Indicator 8 survey go through Ascend.  You will need to have one of the following roles in the Ascend system to access the Indicator 8 – Parent Survey content.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dirty="0"/>
          </a:p>
        </p:txBody>
      </p:sp>
    </p:spTree>
    <p:extLst>
      <p:ext uri="{BB962C8B-B14F-4D97-AF65-F5344CB8AC3E}">
        <p14:creationId xmlns:p14="http://schemas.microsoft.com/office/powerpoint/2010/main" val="27231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sign in to the DMS to find the list of students whose parents were randomly selected for participation in the ESSU Data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dirty="0"/>
          </a:p>
        </p:txBody>
      </p:sp>
    </p:spTree>
    <p:extLst>
      <p:ext uri="{BB962C8B-B14F-4D97-AF65-F5344CB8AC3E}">
        <p14:creationId xmlns:p14="http://schemas.microsoft.com/office/powerpoint/2010/main" val="142770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log in, you will see the Ascend DMS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the School Year at the top points to the 2023-24 School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AU Tasks.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see the message “Needs Attention” and the “Indicator 8 – Survey Data Collection” tile.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on the “Data Entry” button.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dirty="0"/>
          </a:p>
        </p:txBody>
      </p:sp>
    </p:spTree>
    <p:extLst>
      <p:ext uri="{BB962C8B-B14F-4D97-AF65-F5344CB8AC3E}">
        <p14:creationId xmlns:p14="http://schemas.microsoft.com/office/powerpoint/2010/main" val="134443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C328ED5-AF2A-939C-C3EE-5998D1EC6E6D}"/>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032ED4F7-73F2-1572-C232-65AC3062A4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5" name="Straight Connector 14">
            <a:extLst>
              <a:ext uri="{FF2B5EF4-FFF2-40B4-BE49-F238E27FC236}">
                <a16:creationId xmlns:a16="http://schemas.microsoft.com/office/drawing/2014/main" id="{FC04BB6E-027F-61D0-B57A-3EBC6E3F1576}"/>
              </a:ext>
            </a:extLst>
          </p:cNvPr>
          <p:cNvCxnSpPr/>
          <p:nvPr userDrawn="1"/>
        </p:nvCxnSpPr>
        <p:spPr>
          <a:xfrm>
            <a:off x="914402" y="2772696"/>
            <a:ext cx="10402529" cy="0"/>
          </a:xfrm>
          <a:prstGeom prst="line">
            <a:avLst/>
          </a:prstGeom>
          <a:ln w="19050">
            <a:solidFill>
              <a:srgbClr val="47A7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19443148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9512214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162043"/>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253728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descr="Colorado Department of Education Logo - Homepage Link">
            <a:extLst>
              <a:ext uri="{FF2B5EF4-FFF2-40B4-BE49-F238E27FC236}">
                <a16:creationId xmlns:a16="http://schemas.microsoft.com/office/drawing/2014/main" id="{51341D12-2A4A-4592-AD63-FE30AD8654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01265"/>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8434A1BC-8954-40D2-AF2D-5AE678F915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31864"/>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35B1625D-0F74-4579-84E5-CAE567E39D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393"/>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endParaRPr lang="en-US" dirty="0"/>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4" descr="Colorado Department of Education Logo - Homepage Link">
            <a:extLst>
              <a:ext uri="{FF2B5EF4-FFF2-40B4-BE49-F238E27FC236}">
                <a16:creationId xmlns:a16="http://schemas.microsoft.com/office/drawing/2014/main" id="{07D0C5D6-EE63-4B7B-BAB6-14F9B40547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854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24708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008655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15737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2354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72446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02980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849298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6527331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67953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pic>
        <p:nvPicPr>
          <p:cNvPr id="7" name="Picture 6">
            <a:extLst>
              <a:ext uri="{FF2B5EF4-FFF2-40B4-BE49-F238E27FC236}">
                <a16:creationId xmlns:a16="http://schemas.microsoft.com/office/drawing/2014/main" id="{468266AB-16ED-0D51-9FE4-DB317204F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109848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pic>
        <p:nvPicPr>
          <p:cNvPr id="6" name="Picture 5">
            <a:extLst>
              <a:ext uri="{FF2B5EF4-FFF2-40B4-BE49-F238E27FC236}">
                <a16:creationId xmlns:a16="http://schemas.microsoft.com/office/drawing/2014/main" id="{F30F972E-B686-91B0-F8BF-2DA5EDAE8C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Tree>
    <p:extLst>
      <p:ext uri="{BB962C8B-B14F-4D97-AF65-F5344CB8AC3E}">
        <p14:creationId xmlns:p14="http://schemas.microsoft.com/office/powerpoint/2010/main" val="299416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3" name="Picture 12">
            <a:extLst>
              <a:ext uri="{FF2B5EF4-FFF2-40B4-BE49-F238E27FC236}">
                <a16:creationId xmlns:a16="http://schemas.microsoft.com/office/drawing/2014/main" id="{1FD65EDB-2ACC-D118-F0E7-19B29969F6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4BBDDA71-F514-8CA6-FA68-DC0B85004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DF2255-8894-6832-BC0E-FE0702F60E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210991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3" name="Picture 12">
            <a:extLst>
              <a:ext uri="{FF2B5EF4-FFF2-40B4-BE49-F238E27FC236}">
                <a16:creationId xmlns:a16="http://schemas.microsoft.com/office/drawing/2014/main" id="{3BC5A0F5-A223-F31D-F8F5-70452C33E7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D280668-97D3-B83E-40A7-1DA2A6343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E0157520-F510-2524-67B5-3737F1275A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72246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3" name="Picture 12">
            <a:extLst>
              <a:ext uri="{FF2B5EF4-FFF2-40B4-BE49-F238E27FC236}">
                <a16:creationId xmlns:a16="http://schemas.microsoft.com/office/drawing/2014/main" id="{DF7FDA69-9C6A-3EEE-B013-A9A6F35683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21877D66-DAF8-7B22-BE8B-B26FCE4F86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8EAB02-7FC8-5970-0E46-2D156FC81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9650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7490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3" name="Picture 12">
            <a:extLst>
              <a:ext uri="{FF2B5EF4-FFF2-40B4-BE49-F238E27FC236}">
                <a16:creationId xmlns:a16="http://schemas.microsoft.com/office/drawing/2014/main" id="{E56D48F3-A4AB-077C-DB62-8A6A76E6C4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8715975F-45B0-2D74-1F82-2B0E9031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937B0E7D-9F57-9619-0D48-27187040DE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415372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3" name="Picture 12">
            <a:extLst>
              <a:ext uri="{FF2B5EF4-FFF2-40B4-BE49-F238E27FC236}">
                <a16:creationId xmlns:a16="http://schemas.microsoft.com/office/drawing/2014/main" id="{39A90AA4-3DE9-719D-379F-3ACCAA9E7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4CE0238-2777-8119-1927-532FFC556D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20682EE-1197-06FE-277A-18ABE37ED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843643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3" name="Picture 12">
            <a:extLst>
              <a:ext uri="{FF2B5EF4-FFF2-40B4-BE49-F238E27FC236}">
                <a16:creationId xmlns:a16="http://schemas.microsoft.com/office/drawing/2014/main" id="{02B88A4F-192E-C4D4-11E1-CEB8E69E5A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1F9BAB2-C973-191B-C847-38DBDCD24D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461371A-5542-ACAA-0829-251C2FE934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599804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0" name="Picture 4" descr="Colorado Department of Education Logo - Homepage Link">
            <a:extLst>
              <a:ext uri="{FF2B5EF4-FFF2-40B4-BE49-F238E27FC236}">
                <a16:creationId xmlns:a16="http://schemas.microsoft.com/office/drawing/2014/main" id="{ACE8F9B7-06E6-4942-819C-0F5500F7AD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58E166-E4FD-0FF4-A360-C0D4501F74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4" name="Picture 13">
            <a:extLst>
              <a:ext uri="{FF2B5EF4-FFF2-40B4-BE49-F238E27FC236}">
                <a16:creationId xmlns:a16="http://schemas.microsoft.com/office/drawing/2014/main" id="{3F159E96-28B6-6D6E-36C0-154C165153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Tree>
    <p:extLst>
      <p:ext uri="{BB962C8B-B14F-4D97-AF65-F5344CB8AC3E}">
        <p14:creationId xmlns:p14="http://schemas.microsoft.com/office/powerpoint/2010/main" val="382501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9226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0689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359259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1562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0241329"/>
      </p:ext>
    </p:extLst>
  </p:cSld>
  <p:clrMapOvr>
    <a:overrideClrMapping bg1="lt1" tx1="dk1" bg2="lt2" tx2="dk2" accent1="accent1" accent2="accent2" accent3="accent3" accent4="accent4" accent5="accent5" accent6="accent6" hlink="hlink" folHlink="folHlink"/>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911937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7790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4" descr="Colorado Department of Education Logo - Homepage Link">
            <a:extLst>
              <a:ext uri="{FF2B5EF4-FFF2-40B4-BE49-F238E27FC236}">
                <a16:creationId xmlns:a16="http://schemas.microsoft.com/office/drawing/2014/main" id="{8583A527-1FAD-4E53-8674-BF78DBEB88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755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0497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66141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68551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144555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F7FC3325-62DE-481B-8D9D-D3438906D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7" r="348"/>
          <a:stretch/>
        </p:blipFill>
        <p:spPr>
          <a:xfrm>
            <a:off x="-8466" y="0"/>
            <a:ext cx="12208934" cy="1366838"/>
          </a:xfrm>
          <a:prstGeom prst="rect">
            <a:avLst/>
          </a:prstGeom>
        </p:spPr>
      </p:pic>
      <p:pic>
        <p:nvPicPr>
          <p:cNvPr id="9" name="Picture 4" descr="Colorado Department of Education Logo - Homepage Link">
            <a:extLst>
              <a:ext uri="{FF2B5EF4-FFF2-40B4-BE49-F238E27FC236}">
                <a16:creationId xmlns:a16="http://schemas.microsoft.com/office/drawing/2014/main" id="{472AF7D9-1CAF-4148-9193-2F7C1D0B0C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9254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endParaRPr lang="en-US" dirty="0"/>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94840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30796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3A017E7-46BF-4339-9E94-950797209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041400"/>
          </a:xfrm>
          <a:prstGeom prst="rect">
            <a:avLst/>
          </a:prstGeom>
        </p:spPr>
      </p:pic>
      <p:pic>
        <p:nvPicPr>
          <p:cNvPr id="9" name="Picture 4" descr="Colorado Department of Education Logo - Homepage Link">
            <a:extLst>
              <a:ext uri="{FF2B5EF4-FFF2-40B4-BE49-F238E27FC236}">
                <a16:creationId xmlns:a16="http://schemas.microsoft.com/office/drawing/2014/main" id="{7308A977-C08B-422D-91E4-4534CA4D5A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31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40818398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3" name="Picture 4" descr="Colorado Department of Education Logo - Homepage Link">
            <a:extLst>
              <a:ext uri="{FF2B5EF4-FFF2-40B4-BE49-F238E27FC236}">
                <a16:creationId xmlns:a16="http://schemas.microsoft.com/office/drawing/2014/main" id="{63D430B9-8CCB-4E5D-AA76-18422D1D15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CAAA9D-AD5F-21B0-1372-1D7BC41FA9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74E8DB4-FEDB-CF6F-89F9-9053E9BAB7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756918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271523"/>
            <a:ext cx="624263" cy="481510"/>
          </a:xfrm>
          <a:prstGeom prst="rect">
            <a:avLst/>
          </a:prstGeom>
        </p:spPr>
      </p:pic>
    </p:spTree>
    <p:extLst>
      <p:ext uri="{BB962C8B-B14F-4D97-AF65-F5344CB8AC3E}">
        <p14:creationId xmlns:p14="http://schemas.microsoft.com/office/powerpoint/2010/main" val="83643415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8442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Text Placeholder 2"/>
          <p:cNvSpPr>
            <a:spLocks noGrp="1"/>
          </p:cNvSpPr>
          <p:nvPr>
            <p:ph idx="1"/>
          </p:nvPr>
        </p:nvSpPr>
        <p:spPr>
          <a:xfrm>
            <a:off x="507999" y="1719071"/>
            <a:ext cx="11210524"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3358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0"/>
            <a:ext cx="2817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3"/>
          </p:nvPr>
        </p:nvSpPr>
        <p:spPr>
          <a:xfrm>
            <a:off x="383371" y="6356350"/>
            <a:ext cx="22352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70811" y="2232152"/>
            <a:ext cx="254776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0"/>
          <p:cNvSpPr>
            <a:spLocks noGrp="1"/>
          </p:cNvSpPr>
          <p:nvPr>
            <p:ph type="title"/>
          </p:nvPr>
        </p:nvSpPr>
        <p:spPr>
          <a:xfrm>
            <a:off x="67733" y="1096962"/>
            <a:ext cx="2551275" cy="1033590"/>
          </a:xfrm>
        </p:spPr>
        <p:txBody>
          <a:bodyPr anchor="b"/>
          <a:lstStyle>
            <a:lvl1pPr algn="l">
              <a:defRPr sz="2000" spc="0" baseline="0">
                <a:solidFill>
                  <a:srgbClr val="5C6670"/>
                </a:solidFill>
              </a:defRPr>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14576"/>
      </p:ext>
    </p:extLst>
  </p:cSld>
  <p:clrMapOvr>
    <a:overrideClrMapping bg1="lt1" tx1="dk1" bg2="lt2" tx2="dk2" accent1="accent1" accent2="accent2" accent3="accent3" accent4="accent4" accent5="accent5" accent6="accent6" hlink="hlink" folHlink="folHlink"/>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734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7824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15147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3966270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733580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880901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10344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14795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588428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32043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428288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7238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8383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769226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160337"/>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86633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83480507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2.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95221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 id="2147483747" r:id="rId51"/>
    <p:sldLayoutId id="2147483748" r:id="rId52"/>
    <p:sldLayoutId id="2147483749" r:id="rId53"/>
    <p:sldLayoutId id="2147483680" r:id="rId54"/>
    <p:sldLayoutId id="2147483682" r:id="rId55"/>
    <p:sldLayoutId id="2147483689" r:id="rId56"/>
    <p:sldLayoutId id="2147483668" r:id="rId5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8909805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hyperlink" Target="https://www.cde.state.co.us/idm/essu-data" TargetMode="Externa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mailto:Donahue_b@cde.state.co.us" TargetMode="External"/><Relationship Id="rId5" Type="http://schemas.openxmlformats.org/officeDocument/2006/relationships/hyperlink" Target="http://www.cde.state.co.us/cdesped/spedparents" TargetMode="External"/><Relationship Id="rId4" Type="http://schemas.openxmlformats.org/officeDocument/2006/relationships/hyperlink" Target="https://ascenddms.co/public/parentsurveys/AccessCo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scenddms.co/public/parentsurveys/AccessCod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mailto:Donahue_b@cde.state.co.us" TargetMode="External"/><Relationship Id="rId4" Type="http://schemas.openxmlformats.org/officeDocument/2006/relationships/hyperlink" Target="http://www.cde.state.co.us/cdesped/spedparent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6.xml"/><Relationship Id="rId7" Type="http://schemas.openxmlformats.org/officeDocument/2006/relationships/image" Target="../media/image56.png"/><Relationship Id="rId12" Type="http://schemas.openxmlformats.org/officeDocument/2006/relationships/hyperlink" Target="mailto:fails_j@cde.state.co.us" TargetMode="External"/><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55.jpeg"/><Relationship Id="rId11" Type="http://schemas.openxmlformats.org/officeDocument/2006/relationships/hyperlink" Target="https://www.cde.state.co.us/cdesped/parent_survey_sy2023-24_engspn" TargetMode="External"/><Relationship Id="rId5" Type="http://schemas.openxmlformats.org/officeDocument/2006/relationships/hyperlink" Target="https://youtu.be/caoS4AwOkvg" TargetMode="External"/><Relationship Id="rId10" Type="http://schemas.openxmlformats.org/officeDocument/2006/relationships/image" Target="../media/image58.gif"/><Relationship Id="rId4" Type="http://schemas.openxmlformats.org/officeDocument/2006/relationships/image" Target="../media/image4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ag.ndsu.edu/gearupkindergarten/Administration" TargetMode="External"/><Relationship Id="rId2" Type="http://schemas.openxmlformats.org/officeDocument/2006/relationships/image" Target="../media/image30.jpeg"/><Relationship Id="rId1" Type="http://schemas.openxmlformats.org/officeDocument/2006/relationships/slideLayout" Target="../slideLayouts/slideLayout59.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64.jpeg"/><Relationship Id="rId4" Type="http://schemas.openxmlformats.org/officeDocument/2006/relationships/hyperlink" Target="https://youtu.be/caoS4AwOk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mailto:Durosko_G@cde.state.co.us"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hyperlink" Target="mailto:Donahue_b@cde.state.co.us" TargetMode="External"/><Relationship Id="rId4" Type="http://schemas.openxmlformats.org/officeDocument/2006/relationships/hyperlink" Target="mailto:Fails_J@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pix4free.org/photo/4637/legal-rights.html" TargetMode="External"/><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7.jpe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5.xml"/><Relationship Id="rId7"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41.gif"/><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pls.ascenddms.co/tutorials/meet-ascend/au-roles-and-permissions?cat=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35" y="3132516"/>
            <a:ext cx="10402529" cy="973464"/>
          </a:xfrm>
        </p:spPr>
        <p:txBody>
          <a:bodyPr>
            <a:normAutofit/>
          </a:bodyPr>
          <a:lstStyle/>
          <a:p>
            <a:r>
              <a:rPr lang="en-US" b="1" dirty="0"/>
              <a:t>SY2023-24</a:t>
            </a:r>
          </a:p>
        </p:txBody>
      </p:sp>
      <p:sp>
        <p:nvSpPr>
          <p:cNvPr id="3" name="Subtitle 2"/>
          <p:cNvSpPr>
            <a:spLocks noGrp="1"/>
          </p:cNvSpPr>
          <p:nvPr>
            <p:ph type="subTitle" idx="1"/>
          </p:nvPr>
        </p:nvSpPr>
        <p:spPr>
          <a:xfrm>
            <a:off x="894734" y="3956775"/>
            <a:ext cx="10402529" cy="582559"/>
          </a:xfrm>
        </p:spPr>
        <p:txBody>
          <a:bodyPr>
            <a:noAutofit/>
          </a:bodyPr>
          <a:lstStyle/>
          <a:p>
            <a:r>
              <a:rPr lang="en-US" sz="4400" b="1" dirty="0"/>
              <a:t>Indicator 8: Parent Involvement</a:t>
            </a:r>
          </a:p>
          <a:p>
            <a:r>
              <a:rPr lang="en-US" sz="4400" b="1" dirty="0"/>
              <a:t>Parent Surveys</a:t>
            </a:r>
            <a:endParaRPr lang="en-US" sz="4800"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5" name="Subtitle 2"/>
          <p:cNvSpPr txBox="1">
            <a:spLocks/>
          </p:cNvSpPr>
          <p:nvPr/>
        </p:nvSpPr>
        <p:spPr>
          <a:xfrm>
            <a:off x="894733" y="5373239"/>
            <a:ext cx="10402529" cy="9831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1800" dirty="0"/>
              <a:t>Colorado Department of Education</a:t>
            </a:r>
          </a:p>
          <a:p>
            <a:pPr>
              <a:spcBef>
                <a:spcPts val="600"/>
              </a:spcBef>
            </a:pPr>
            <a:r>
              <a:rPr lang="en-US" sz="1800" dirty="0"/>
              <a:t>Exceptional Student Services Unit</a:t>
            </a:r>
          </a:p>
          <a:p>
            <a:pPr>
              <a:spcBef>
                <a:spcPts val="600"/>
              </a:spcBef>
            </a:pPr>
            <a:r>
              <a:rPr lang="en-US" sz="1800" dirty="0"/>
              <a:t>August 2023</a:t>
            </a:r>
          </a:p>
        </p:txBody>
      </p:sp>
    </p:spTree>
    <p:extLst>
      <p:ext uri="{BB962C8B-B14F-4D97-AF65-F5344CB8AC3E}">
        <p14:creationId xmlns:p14="http://schemas.microsoft.com/office/powerpoint/2010/main" val="2162005616"/>
      </p:ext>
    </p:extLst>
  </p:cSld>
  <p:clrMapOvr>
    <a:masterClrMapping/>
  </p:clrMapOvr>
  <mc:AlternateContent xmlns:mc="http://schemas.openxmlformats.org/markup-compatibility/2006" xmlns:p14="http://schemas.microsoft.com/office/powerpoint/2010/main">
    <mc:Choice Requires="p14">
      <p:transition spd="slow" p14:dur="2000" advTm="11272"/>
    </mc:Choice>
    <mc:Fallback xmlns="">
      <p:transition spd="slow" advTm="112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11E5-43A5-49D5-BE29-4057B64006E9}"/>
              </a:ext>
            </a:extLst>
          </p:cNvPr>
          <p:cNvSpPr>
            <a:spLocks noGrp="1"/>
          </p:cNvSpPr>
          <p:nvPr>
            <p:ph type="title"/>
          </p:nvPr>
        </p:nvSpPr>
        <p:spPr>
          <a:xfrm>
            <a:off x="433291" y="136525"/>
            <a:ext cx="10227678" cy="898524"/>
          </a:xfrm>
        </p:spPr>
        <p:txBody>
          <a:bodyPr anchor="ctr">
            <a:normAutofit/>
          </a:bodyPr>
          <a:lstStyle/>
          <a:p>
            <a:r>
              <a:rPr lang="en-US" sz="3200" dirty="0"/>
              <a:t>Logging in to the DMS</a:t>
            </a:r>
          </a:p>
        </p:txBody>
      </p:sp>
      <p:pic>
        <p:nvPicPr>
          <p:cNvPr id="7" name="Picture 6" descr="ESSU Data Management System Login screen">
            <a:extLst>
              <a:ext uri="{FF2B5EF4-FFF2-40B4-BE49-F238E27FC236}">
                <a16:creationId xmlns:a16="http://schemas.microsoft.com/office/drawing/2014/main" id="{C21C1429-0C16-351C-D059-097F8D407996}"/>
              </a:ext>
            </a:extLst>
          </p:cNvPr>
          <p:cNvPicPr>
            <a:picLocks noChangeAspect="1"/>
          </p:cNvPicPr>
          <p:nvPr/>
        </p:nvPicPr>
        <p:blipFill>
          <a:blip r:embed="rId4"/>
          <a:stretch>
            <a:fillRect/>
          </a:stretch>
        </p:blipFill>
        <p:spPr>
          <a:xfrm>
            <a:off x="1388656" y="1482622"/>
            <a:ext cx="7594990" cy="3568883"/>
          </a:xfrm>
          <a:prstGeom prst="rect">
            <a:avLst/>
          </a:prstGeom>
          <a:ln>
            <a:solidFill>
              <a:schemeClr val="accent1"/>
            </a:solidFill>
          </a:ln>
        </p:spPr>
      </p:pic>
      <p:sp>
        <p:nvSpPr>
          <p:cNvPr id="8" name="Arrow: Right 7" descr="arrow pointing at Password Reset&#10;">
            <a:extLst>
              <a:ext uri="{FF2B5EF4-FFF2-40B4-BE49-F238E27FC236}">
                <a16:creationId xmlns:a16="http://schemas.microsoft.com/office/drawing/2014/main" id="{2CDDB1F3-E97D-F347-3C8A-7FE1B4C35537}"/>
              </a:ext>
            </a:extLst>
          </p:cNvPr>
          <p:cNvSpPr/>
          <p:nvPr/>
        </p:nvSpPr>
        <p:spPr>
          <a:xfrm rot="8880814">
            <a:off x="6244822" y="3588461"/>
            <a:ext cx="682381" cy="28024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 name="Arrow: Right 8" descr="pointing at the DMS log in button&#10;">
            <a:extLst>
              <a:ext uri="{FF2B5EF4-FFF2-40B4-BE49-F238E27FC236}">
                <a16:creationId xmlns:a16="http://schemas.microsoft.com/office/drawing/2014/main" id="{BB69E907-E564-A284-065F-6B624DBC1593}"/>
              </a:ext>
            </a:extLst>
          </p:cNvPr>
          <p:cNvSpPr/>
          <p:nvPr/>
        </p:nvSpPr>
        <p:spPr>
          <a:xfrm rot="16200000">
            <a:off x="1615471" y="4341665"/>
            <a:ext cx="1269742" cy="3858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B9144A0-6A26-4236-A55B-C96375C81BB0}"/>
              </a:ext>
            </a:extLst>
          </p:cNvPr>
          <p:cNvSpPr txBox="1"/>
          <p:nvPr/>
        </p:nvSpPr>
        <p:spPr>
          <a:xfrm>
            <a:off x="1388656" y="5455117"/>
            <a:ext cx="9080568" cy="646331"/>
          </a:xfrm>
          <a:prstGeom prst="rect">
            <a:avLst/>
          </a:prstGeom>
          <a:noFill/>
        </p:spPr>
        <p:txBody>
          <a:bodyPr wrap="square" rtlCol="0">
            <a:spAutoFit/>
          </a:bodyPr>
          <a:lstStyle/>
          <a:p>
            <a:r>
              <a:rPr lang="en-US" dirty="0"/>
              <a:t>Sign in to DMS from </a:t>
            </a:r>
            <a:r>
              <a:rPr lang="en-US" dirty="0">
                <a:hlinkClick r:id="rId5"/>
              </a:rPr>
              <a:t>https://www.cde.state.co.us/idm/essu-data</a:t>
            </a:r>
            <a:r>
              <a:rPr lang="en-US" dirty="0"/>
              <a:t> Using your single sign-on.</a:t>
            </a:r>
          </a:p>
          <a:p>
            <a:endParaRPr lang="en-US" dirty="0"/>
          </a:p>
        </p:txBody>
      </p:sp>
      <p:sp>
        <p:nvSpPr>
          <p:cNvPr id="4" name="Slide Number Placeholder 3">
            <a:extLst>
              <a:ext uri="{FF2B5EF4-FFF2-40B4-BE49-F238E27FC236}">
                <a16:creationId xmlns:a16="http://schemas.microsoft.com/office/drawing/2014/main" id="{27A345AA-9A9B-4D85-9531-00824BED4FCC}"/>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custDataLst>
      <p:tags r:id="rId1"/>
    </p:custDataLst>
    <p:extLst>
      <p:ext uri="{BB962C8B-B14F-4D97-AF65-F5344CB8AC3E}">
        <p14:creationId xmlns:p14="http://schemas.microsoft.com/office/powerpoint/2010/main" val="3089207410"/>
      </p:ext>
    </p:extLst>
  </p:cSld>
  <p:clrMapOvr>
    <a:masterClrMapping/>
  </p:clrMapOvr>
  <mc:AlternateContent xmlns:mc="http://schemas.openxmlformats.org/markup-compatibility/2006" xmlns:p14="http://schemas.microsoft.com/office/powerpoint/2010/main">
    <mc:Choice Requires="p14">
      <p:transition spd="slow" p14:dur="2000" advTm="24718"/>
    </mc:Choice>
    <mc:Fallback xmlns="">
      <p:transition spd="slow" advTm="247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33236"/>
            <a:ext cx="10515600" cy="4562764"/>
          </a:xfrm>
        </p:spPr>
        <p:txBody>
          <a:bodyPr>
            <a:normAutofit/>
          </a:bodyPr>
          <a:lstStyle/>
          <a:p>
            <a:r>
              <a:rPr lang="en-US" sz="2000" dirty="0"/>
              <a:t>If you do not have access to the DMS, contact your AU LAM (Local Access Manager). </a:t>
            </a:r>
          </a:p>
          <a:p>
            <a:r>
              <a:rPr lang="en-US" sz="2000" dirty="0"/>
              <a:t>If you forget your password, there is a “Forgot Password” reset option on the log in page.</a:t>
            </a:r>
          </a:p>
          <a:p>
            <a:r>
              <a:rPr lang="en-US" sz="2000" dirty="0"/>
              <a:t>The CDE DMS application in Access Management is </a:t>
            </a:r>
            <a:r>
              <a:rPr lang="en-US" sz="2000" b="1" dirty="0"/>
              <a:t>ASCDMS</a:t>
            </a:r>
            <a:r>
              <a:rPr lang="en-US" sz="2000" dirty="0"/>
              <a:t>.  There are 2 roles that grant access to Parent Surveys in the DMS:</a:t>
            </a:r>
          </a:p>
          <a:p>
            <a:pPr lvl="1"/>
            <a:r>
              <a:rPr lang="en-US" sz="1900" b="1" dirty="0"/>
              <a:t>MD</a:t>
            </a:r>
            <a:r>
              <a:rPr lang="en-US" sz="1900" dirty="0"/>
              <a:t> – For Directors, all access.</a:t>
            </a:r>
          </a:p>
          <a:p>
            <a:pPr lvl="1"/>
            <a:r>
              <a:rPr lang="en-US" sz="1900" b="1" dirty="0"/>
              <a:t>MRR</a:t>
            </a:r>
            <a:r>
              <a:rPr lang="en-US" sz="1900" dirty="0"/>
              <a:t> – For Record Review access.</a:t>
            </a:r>
          </a:p>
          <a:p>
            <a:r>
              <a:rPr lang="en-US" sz="2000" dirty="0"/>
              <a:t>Only one role can be assigned per user.  If more than one role is assigned, you may not be able to log in.</a:t>
            </a:r>
          </a:p>
          <a:p>
            <a:r>
              <a:rPr lang="en-US" sz="2000" dirty="0"/>
              <a:t>If you get a security error message when logging in, have your IT person mark the page as safe, updates to Firewall security may block the page. </a:t>
            </a:r>
          </a:p>
          <a:p>
            <a:endParaRPr lang="en-US" dirty="0"/>
          </a:p>
          <a:p>
            <a:pPr marL="0" indent="0">
              <a:buNone/>
            </a:pPr>
            <a:r>
              <a:rPr lang="en-US" sz="2000" dirty="0"/>
              <a:t>	</a:t>
            </a:r>
            <a:r>
              <a:rPr lang="en-US" sz="2000" i="1" dirty="0"/>
              <a:t>Questions about logging in or roles contact </a:t>
            </a:r>
            <a:r>
              <a:rPr lang="en-US" sz="2000" b="1" dirty="0"/>
              <a:t>Josh Fails at </a:t>
            </a:r>
            <a:r>
              <a:rPr lang="en-US" sz="2000" b="1" dirty="0">
                <a:hlinkClick r:id="rId3"/>
              </a:rPr>
              <a:t>fails_j@cde.state.co.us</a:t>
            </a:r>
            <a:endParaRPr lang="en-US" sz="2000" b="1" dirty="0"/>
          </a:p>
          <a:p>
            <a:pPr marL="0" indent="0">
              <a:buNone/>
            </a:pP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96291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211A-3DCB-AAF1-BB11-9958C805A9A2}"/>
              </a:ext>
            </a:extLst>
          </p:cNvPr>
          <p:cNvSpPr>
            <a:spLocks noGrp="1"/>
          </p:cNvSpPr>
          <p:nvPr>
            <p:ph type="title"/>
          </p:nvPr>
        </p:nvSpPr>
        <p:spPr/>
        <p:txBody>
          <a:bodyPr>
            <a:normAutofit/>
          </a:bodyPr>
          <a:lstStyle/>
          <a:p>
            <a:r>
              <a:rPr lang="en-US" sz="3200" dirty="0"/>
              <a:t>Where to find your student list</a:t>
            </a:r>
          </a:p>
        </p:txBody>
      </p:sp>
      <p:pic>
        <p:nvPicPr>
          <p:cNvPr id="10" name="Content Placeholder 9" descr="AU Task Dasuboard 2023-2024. Look for Inidcator 8 Surveys task.">
            <a:extLst>
              <a:ext uri="{FF2B5EF4-FFF2-40B4-BE49-F238E27FC236}">
                <a16:creationId xmlns:a16="http://schemas.microsoft.com/office/drawing/2014/main" id="{86837ECA-CE55-0A23-F6CB-1943DB7C85DF}"/>
              </a:ext>
            </a:extLst>
          </p:cNvPr>
          <p:cNvPicPr>
            <a:picLocks noGrp="1" noChangeAspect="1"/>
          </p:cNvPicPr>
          <p:nvPr>
            <p:ph idx="1"/>
          </p:nvPr>
        </p:nvPicPr>
        <p:blipFill>
          <a:blip r:embed="rId3"/>
          <a:stretch>
            <a:fillRect/>
          </a:stretch>
        </p:blipFill>
        <p:spPr>
          <a:xfrm>
            <a:off x="1769017" y="1745082"/>
            <a:ext cx="8653965" cy="4351337"/>
          </a:xfrm>
        </p:spPr>
      </p:pic>
      <p:sp>
        <p:nvSpPr>
          <p:cNvPr id="6" name="Oval 5" descr="circling &quot;Select School Year&quot; ">
            <a:extLst>
              <a:ext uri="{FF2B5EF4-FFF2-40B4-BE49-F238E27FC236}">
                <a16:creationId xmlns:a16="http://schemas.microsoft.com/office/drawing/2014/main" id="{7D6B3EB6-BE81-4A5D-01DB-A843A558E7BB}"/>
              </a:ext>
            </a:extLst>
          </p:cNvPr>
          <p:cNvSpPr/>
          <p:nvPr/>
        </p:nvSpPr>
        <p:spPr>
          <a:xfrm>
            <a:off x="4736261" y="1856940"/>
            <a:ext cx="1550657" cy="68010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364BC93-41E1-C948-54D3-CCD54ECEBA2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7" name="Speech Bubble: Rectangle with Corners Rounded 6">
            <a:extLst>
              <a:ext uri="{FF2B5EF4-FFF2-40B4-BE49-F238E27FC236}">
                <a16:creationId xmlns:a16="http://schemas.microsoft.com/office/drawing/2014/main" id="{C8023385-9F81-CBE3-A1CF-471FB156BC85}"/>
              </a:ext>
            </a:extLst>
          </p:cNvPr>
          <p:cNvSpPr/>
          <p:nvPr/>
        </p:nvSpPr>
        <p:spPr>
          <a:xfrm>
            <a:off x="6834139" y="3783688"/>
            <a:ext cx="2078431" cy="851026"/>
          </a:xfrm>
          <a:prstGeom prst="wedgeRoundRectCallout">
            <a:avLst>
              <a:gd name="adj1" fmla="val -113496"/>
              <a:gd name="adj2" fmla="val 9015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Double your expected Survey count</a:t>
            </a:r>
          </a:p>
        </p:txBody>
      </p:sp>
    </p:spTree>
    <p:extLst>
      <p:ext uri="{BB962C8B-B14F-4D97-AF65-F5344CB8AC3E}">
        <p14:creationId xmlns:p14="http://schemas.microsoft.com/office/powerpoint/2010/main" val="39297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E274-4354-8CDE-8CFC-7095AEF7E0B2}"/>
              </a:ext>
            </a:extLst>
          </p:cNvPr>
          <p:cNvSpPr>
            <a:spLocks noGrp="1"/>
          </p:cNvSpPr>
          <p:nvPr>
            <p:ph type="title"/>
          </p:nvPr>
        </p:nvSpPr>
        <p:spPr/>
        <p:txBody>
          <a:bodyPr>
            <a:normAutofit/>
          </a:bodyPr>
          <a:lstStyle/>
          <a:p>
            <a:r>
              <a:rPr lang="en-US" sz="3200" dirty="0"/>
              <a:t>Number of students</a:t>
            </a:r>
          </a:p>
        </p:txBody>
      </p:sp>
      <p:pic>
        <p:nvPicPr>
          <p:cNvPr id="9" name="Content Placeholder 8" descr="Indicator 8 Collection Dashboard">
            <a:extLst>
              <a:ext uri="{FF2B5EF4-FFF2-40B4-BE49-F238E27FC236}">
                <a16:creationId xmlns:a16="http://schemas.microsoft.com/office/drawing/2014/main" id="{1BC9D633-42AB-3DD9-C2F3-C83C5EFC5F9C}"/>
              </a:ext>
            </a:extLst>
          </p:cNvPr>
          <p:cNvPicPr>
            <a:picLocks noGrp="1" noChangeAspect="1"/>
          </p:cNvPicPr>
          <p:nvPr>
            <p:ph idx="1"/>
          </p:nvPr>
        </p:nvPicPr>
        <p:blipFill>
          <a:blip r:embed="rId3"/>
          <a:stretch>
            <a:fillRect/>
          </a:stretch>
        </p:blipFill>
        <p:spPr>
          <a:xfrm>
            <a:off x="465308" y="1387785"/>
            <a:ext cx="4381500" cy="695325"/>
          </a:xfrm>
        </p:spPr>
      </p:pic>
      <p:pic>
        <p:nvPicPr>
          <p:cNvPr id="12" name="Picture 11" descr="Indicator 8 Collection Dashboard showing 200 surveys not started with a donut graph showing the same information.">
            <a:extLst>
              <a:ext uri="{FF2B5EF4-FFF2-40B4-BE49-F238E27FC236}">
                <a16:creationId xmlns:a16="http://schemas.microsoft.com/office/drawing/2014/main" id="{F811EB92-8D31-422A-0D71-141FC318B71E}"/>
              </a:ext>
            </a:extLst>
          </p:cNvPr>
          <p:cNvPicPr>
            <a:picLocks noChangeAspect="1"/>
          </p:cNvPicPr>
          <p:nvPr/>
        </p:nvPicPr>
        <p:blipFill>
          <a:blip r:embed="rId4"/>
          <a:stretch>
            <a:fillRect/>
          </a:stretch>
        </p:blipFill>
        <p:spPr>
          <a:xfrm>
            <a:off x="733823" y="2638614"/>
            <a:ext cx="10460854" cy="2738326"/>
          </a:xfrm>
          <a:prstGeom prst="rect">
            <a:avLst/>
          </a:prstGeom>
        </p:spPr>
      </p:pic>
      <p:sp>
        <p:nvSpPr>
          <p:cNvPr id="3" name="Speech Bubble: Rectangle with Corners Rounded 2">
            <a:extLst>
              <a:ext uri="{FF2B5EF4-FFF2-40B4-BE49-F238E27FC236}">
                <a16:creationId xmlns:a16="http://schemas.microsoft.com/office/drawing/2014/main" id="{4B5C0BA1-7C9A-C0F5-1AC1-DA03BA9F384C}"/>
              </a:ext>
            </a:extLst>
          </p:cNvPr>
          <p:cNvSpPr/>
          <p:nvPr/>
        </p:nvSpPr>
        <p:spPr>
          <a:xfrm>
            <a:off x="7947109" y="2089175"/>
            <a:ext cx="2428493" cy="851026"/>
          </a:xfrm>
          <a:prstGeom prst="wedgeRoundRectCallout">
            <a:avLst>
              <a:gd name="adj1" fmla="val -113496"/>
              <a:gd name="adj2" fmla="val 90159"/>
              <a:gd name="adj3" fmla="val 16667"/>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lumMod val="50000"/>
                  </a:schemeClr>
                </a:solidFill>
              </a:rPr>
              <a:t>Reflects double your expected survey count</a:t>
            </a:r>
          </a:p>
        </p:txBody>
      </p:sp>
      <p:sp>
        <p:nvSpPr>
          <p:cNvPr id="4" name="Slide Number Placeholder 3">
            <a:extLst>
              <a:ext uri="{FF2B5EF4-FFF2-40B4-BE49-F238E27FC236}">
                <a16:creationId xmlns:a16="http://schemas.microsoft.com/office/drawing/2014/main" id="{2633547F-2DD2-C83A-C35F-9B4498440072}"/>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80583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F5F5-22AB-8593-828C-F4B30246EAC9}"/>
              </a:ext>
            </a:extLst>
          </p:cNvPr>
          <p:cNvSpPr>
            <a:spLocks noGrp="1"/>
          </p:cNvSpPr>
          <p:nvPr>
            <p:ph type="title"/>
          </p:nvPr>
        </p:nvSpPr>
        <p:spPr>
          <a:xfrm>
            <a:off x="443565" y="136525"/>
            <a:ext cx="8065168" cy="898524"/>
          </a:xfrm>
        </p:spPr>
        <p:txBody>
          <a:bodyPr>
            <a:normAutofit/>
          </a:bodyPr>
          <a:lstStyle/>
          <a:p>
            <a:r>
              <a:rPr lang="en-US" sz="3200" dirty="0"/>
              <a:t>Exporting your student lists</a:t>
            </a:r>
          </a:p>
        </p:txBody>
      </p:sp>
      <p:pic>
        <p:nvPicPr>
          <p:cNvPr id="9" name="Content Placeholder 8" descr="Indicator 8 Collection Dashboard">
            <a:extLst>
              <a:ext uri="{FF2B5EF4-FFF2-40B4-BE49-F238E27FC236}">
                <a16:creationId xmlns:a16="http://schemas.microsoft.com/office/drawing/2014/main" id="{1AB16798-54F5-844E-38C4-258F5BEC0B0D}"/>
              </a:ext>
            </a:extLst>
          </p:cNvPr>
          <p:cNvPicPr>
            <a:picLocks noGrp="1" noChangeAspect="1"/>
          </p:cNvPicPr>
          <p:nvPr>
            <p:ph idx="1"/>
          </p:nvPr>
        </p:nvPicPr>
        <p:blipFill>
          <a:blip r:embed="rId3"/>
          <a:stretch>
            <a:fillRect/>
          </a:stretch>
        </p:blipFill>
        <p:spPr>
          <a:xfrm>
            <a:off x="542324" y="1348968"/>
            <a:ext cx="3933825" cy="600075"/>
          </a:xfrm>
        </p:spPr>
      </p:pic>
      <p:pic>
        <p:nvPicPr>
          <p:cNvPr id="11" name="Picture 10" descr="Indicator 8 Collection Dashboard showing the lists of students including &quot;All Schools&quot; and each individual school.">
            <a:extLst>
              <a:ext uri="{FF2B5EF4-FFF2-40B4-BE49-F238E27FC236}">
                <a16:creationId xmlns:a16="http://schemas.microsoft.com/office/drawing/2014/main" id="{8D9A3CD8-42CF-4C28-FDE3-8B1157E31595}"/>
              </a:ext>
            </a:extLst>
          </p:cNvPr>
          <p:cNvPicPr>
            <a:picLocks noChangeAspect="1"/>
          </p:cNvPicPr>
          <p:nvPr/>
        </p:nvPicPr>
        <p:blipFill>
          <a:blip r:embed="rId4"/>
          <a:stretch>
            <a:fillRect/>
          </a:stretch>
        </p:blipFill>
        <p:spPr>
          <a:xfrm>
            <a:off x="443565" y="3175785"/>
            <a:ext cx="11248008" cy="1887580"/>
          </a:xfrm>
          <a:prstGeom prst="rect">
            <a:avLst/>
          </a:prstGeom>
        </p:spPr>
      </p:pic>
      <p:sp>
        <p:nvSpPr>
          <p:cNvPr id="12" name="Speech Bubble: Rectangle with Corners Rounded 11">
            <a:extLst>
              <a:ext uri="{FF2B5EF4-FFF2-40B4-BE49-F238E27FC236}">
                <a16:creationId xmlns:a16="http://schemas.microsoft.com/office/drawing/2014/main" id="{6D6CA36A-6FB8-936E-D486-CCCFCDB675D5}"/>
              </a:ext>
            </a:extLst>
          </p:cNvPr>
          <p:cNvSpPr/>
          <p:nvPr/>
        </p:nvSpPr>
        <p:spPr>
          <a:xfrm>
            <a:off x="1884842" y="2671281"/>
            <a:ext cx="3160451" cy="752420"/>
          </a:xfrm>
          <a:prstGeom prst="wedgeRoundRectCallout">
            <a:avLst>
              <a:gd name="adj1" fmla="val -11876"/>
              <a:gd name="adj2" fmla="val 18143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“All Schools” or a </a:t>
            </a:r>
          </a:p>
          <a:p>
            <a:pPr algn="ctr"/>
            <a:r>
              <a:rPr lang="en-US" dirty="0"/>
              <a:t>specific school </a:t>
            </a:r>
          </a:p>
        </p:txBody>
      </p:sp>
      <p:sp>
        <p:nvSpPr>
          <p:cNvPr id="13" name="Callout: Down Arrow 12">
            <a:extLst>
              <a:ext uri="{FF2B5EF4-FFF2-40B4-BE49-F238E27FC236}">
                <a16:creationId xmlns:a16="http://schemas.microsoft.com/office/drawing/2014/main" id="{B3F58CAA-85BF-60F4-1439-1C4132542C09}"/>
              </a:ext>
            </a:extLst>
          </p:cNvPr>
          <p:cNvSpPr/>
          <p:nvPr/>
        </p:nvSpPr>
        <p:spPr>
          <a:xfrm>
            <a:off x="9366078" y="2260438"/>
            <a:ext cx="1060228" cy="1101229"/>
          </a:xfrm>
          <a:prstGeom prst="downArrowCallout">
            <a:avLst/>
          </a:pr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Export</a:t>
            </a:r>
          </a:p>
        </p:txBody>
      </p:sp>
      <p:sp>
        <p:nvSpPr>
          <p:cNvPr id="3" name="Slide Number Placeholder 2">
            <a:extLst>
              <a:ext uri="{FF2B5EF4-FFF2-40B4-BE49-F238E27FC236}">
                <a16:creationId xmlns:a16="http://schemas.microsoft.com/office/drawing/2014/main" id="{050EFF8D-E064-B8FA-B82B-142EB7558CB0}"/>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73227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AAEADAB-31B8-409B-AA31-043C7D5D522C}"/>
              </a:ext>
            </a:extLst>
          </p:cNvPr>
          <p:cNvSpPr>
            <a:spLocks noGrp="1"/>
          </p:cNvSpPr>
          <p:nvPr>
            <p:ph type="title"/>
          </p:nvPr>
        </p:nvSpPr>
        <p:spPr>
          <a:xfrm>
            <a:off x="442912" y="119899"/>
            <a:ext cx="10018159" cy="898525"/>
          </a:xfrm>
        </p:spPr>
        <p:txBody>
          <a:bodyPr anchor="ctr">
            <a:normAutofit/>
          </a:bodyPr>
          <a:lstStyle/>
          <a:p>
            <a:r>
              <a:rPr lang="en-US" sz="3200" dirty="0"/>
              <a:t>Your Student List</a:t>
            </a:r>
          </a:p>
        </p:txBody>
      </p:sp>
      <p:pic>
        <p:nvPicPr>
          <p:cNvPr id="3" name="Picture 2" descr="Excel report that generates when you select &quot;Export Student List&quot; from Ascend Indicator 8 Dashboard.">
            <a:extLst>
              <a:ext uri="{FF2B5EF4-FFF2-40B4-BE49-F238E27FC236}">
                <a16:creationId xmlns:a16="http://schemas.microsoft.com/office/drawing/2014/main" id="{E155C737-C68E-EF1B-4CA2-A6BDF95FE97E}"/>
              </a:ext>
            </a:extLst>
          </p:cNvPr>
          <p:cNvPicPr>
            <a:picLocks noChangeAspect="1"/>
          </p:cNvPicPr>
          <p:nvPr/>
        </p:nvPicPr>
        <p:blipFill>
          <a:blip r:embed="rId4"/>
          <a:stretch>
            <a:fillRect/>
          </a:stretch>
        </p:blipFill>
        <p:spPr>
          <a:xfrm>
            <a:off x="1746522" y="1219887"/>
            <a:ext cx="10445478" cy="4338398"/>
          </a:xfrm>
          <a:prstGeom prst="rect">
            <a:avLst/>
          </a:prstGeom>
        </p:spPr>
      </p:pic>
      <p:sp>
        <p:nvSpPr>
          <p:cNvPr id="10" name="TextBox 9" descr="Twice as many students as the AU will survey&#10;">
            <a:extLst>
              <a:ext uri="{FF2B5EF4-FFF2-40B4-BE49-F238E27FC236}">
                <a16:creationId xmlns:a16="http://schemas.microsoft.com/office/drawing/2014/main" id="{31B41AA4-7F16-47A8-AFAD-1D572817590C}"/>
              </a:ext>
            </a:extLst>
          </p:cNvPr>
          <p:cNvSpPr txBox="1"/>
          <p:nvPr/>
        </p:nvSpPr>
        <p:spPr>
          <a:xfrm>
            <a:off x="90381" y="3621977"/>
            <a:ext cx="1069652" cy="1323439"/>
          </a:xfrm>
          <a:prstGeom prst="rect">
            <a:avLst/>
          </a:prstGeom>
          <a:noFill/>
        </p:spPr>
        <p:txBody>
          <a:bodyPr wrap="square" rtlCol="0">
            <a:spAutoFit/>
          </a:bodyPr>
          <a:lstStyle/>
          <a:p>
            <a:pPr algn="r"/>
            <a:r>
              <a:rPr lang="en-US" sz="1600" dirty="0"/>
              <a:t>Twice as many students as the AU will survey</a:t>
            </a:r>
          </a:p>
        </p:txBody>
      </p:sp>
      <p:sp>
        <p:nvSpPr>
          <p:cNvPr id="4" name="Rectangle 3" descr="AccessCode">
            <a:extLst>
              <a:ext uri="{FF2B5EF4-FFF2-40B4-BE49-F238E27FC236}">
                <a16:creationId xmlns:a16="http://schemas.microsoft.com/office/drawing/2014/main" id="{627CD38E-0BB7-8DEB-486D-6526E1947069}"/>
              </a:ext>
            </a:extLst>
          </p:cNvPr>
          <p:cNvSpPr/>
          <p:nvPr/>
        </p:nvSpPr>
        <p:spPr>
          <a:xfrm>
            <a:off x="2384854" y="2656703"/>
            <a:ext cx="530362" cy="2807899"/>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Brace 7">
            <a:extLst>
              <a:ext uri="{FF2B5EF4-FFF2-40B4-BE49-F238E27FC236}">
                <a16:creationId xmlns:a16="http://schemas.microsoft.com/office/drawing/2014/main" id="{FA8A6EF2-96C3-4E2F-B545-AC49FC8FA4B1}"/>
              </a:ext>
              <a:ext uri="{C183D7F6-B498-43B3-948B-1728B52AA6E4}">
                <adec:decorative xmlns:adec="http://schemas.microsoft.com/office/drawing/2017/decorative" val="1"/>
              </a:ext>
            </a:extLst>
          </p:cNvPr>
          <p:cNvSpPr/>
          <p:nvPr/>
        </p:nvSpPr>
        <p:spPr>
          <a:xfrm>
            <a:off x="1266707" y="3340545"/>
            <a:ext cx="226503" cy="1886305"/>
          </a:xfrm>
          <a:prstGeom prst="lef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0DFBDD66-5318-442B-BACD-A10B3CF3558D}"/>
              </a:ext>
              <a:ext uri="{C183D7F6-B498-43B3-948B-1728B52AA6E4}">
                <adec:decorative xmlns:adec="http://schemas.microsoft.com/office/drawing/2017/decorative" val="1"/>
              </a:ext>
            </a:extLst>
          </p:cNvPr>
          <p:cNvSpPr/>
          <p:nvPr/>
        </p:nvSpPr>
        <p:spPr>
          <a:xfrm>
            <a:off x="11884405" y="3051093"/>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80067EF4-0BE5-46BF-9682-86727DEBD9FC}"/>
              </a:ext>
              <a:ext uri="{C183D7F6-B498-43B3-948B-1728B52AA6E4}">
                <adec:decorative xmlns:adec="http://schemas.microsoft.com/office/drawing/2017/decorative" val="1"/>
              </a:ext>
            </a:extLst>
          </p:cNvPr>
          <p:cNvSpPr/>
          <p:nvPr/>
        </p:nvSpPr>
        <p:spPr>
          <a:xfrm>
            <a:off x="11884404" y="3442694"/>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8F9AF89A-D6EC-4D56-A62E-7018B8AF6D49}"/>
              </a:ext>
              <a:ext uri="{C183D7F6-B498-43B3-948B-1728B52AA6E4}">
                <adec:decorative xmlns:adec="http://schemas.microsoft.com/office/drawing/2017/decorative" val="1"/>
              </a:ext>
            </a:extLst>
          </p:cNvPr>
          <p:cNvSpPr/>
          <p:nvPr/>
        </p:nvSpPr>
        <p:spPr>
          <a:xfrm>
            <a:off x="11884403" y="3699332"/>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Left 16">
            <a:extLst>
              <a:ext uri="{FF2B5EF4-FFF2-40B4-BE49-F238E27FC236}">
                <a16:creationId xmlns:a16="http://schemas.microsoft.com/office/drawing/2014/main" id="{E8695AED-75D0-4EE5-A8DB-CC33004788B5}"/>
              </a:ext>
              <a:ext uri="{C183D7F6-B498-43B3-948B-1728B52AA6E4}">
                <adec:decorative xmlns:adec="http://schemas.microsoft.com/office/drawing/2017/decorative" val="1"/>
              </a:ext>
            </a:extLst>
          </p:cNvPr>
          <p:cNvSpPr/>
          <p:nvPr/>
        </p:nvSpPr>
        <p:spPr>
          <a:xfrm>
            <a:off x="11919177" y="3956095"/>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Left 18">
            <a:extLst>
              <a:ext uri="{FF2B5EF4-FFF2-40B4-BE49-F238E27FC236}">
                <a16:creationId xmlns:a16="http://schemas.microsoft.com/office/drawing/2014/main" id="{EEFBDE0E-CB48-46C0-8781-87D3EB8F3C17}"/>
              </a:ext>
              <a:ext uri="{C183D7F6-B498-43B3-948B-1728B52AA6E4}">
                <adec:decorative xmlns:adec="http://schemas.microsoft.com/office/drawing/2017/decorative" val="1"/>
              </a:ext>
            </a:extLst>
          </p:cNvPr>
          <p:cNvSpPr/>
          <p:nvPr/>
        </p:nvSpPr>
        <p:spPr>
          <a:xfrm>
            <a:off x="11923059" y="4318382"/>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Left 20">
            <a:extLst>
              <a:ext uri="{FF2B5EF4-FFF2-40B4-BE49-F238E27FC236}">
                <a16:creationId xmlns:a16="http://schemas.microsoft.com/office/drawing/2014/main" id="{136C1C5A-DA60-4C4A-8A6E-64C5FFAFFCD1}"/>
              </a:ext>
              <a:ext uri="{C183D7F6-B498-43B3-948B-1728B52AA6E4}">
                <adec:decorative xmlns:adec="http://schemas.microsoft.com/office/drawing/2017/decorative" val="1"/>
              </a:ext>
            </a:extLst>
          </p:cNvPr>
          <p:cNvSpPr/>
          <p:nvPr/>
        </p:nvSpPr>
        <p:spPr>
          <a:xfrm>
            <a:off x="11923058" y="4620417"/>
            <a:ext cx="268941" cy="10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9" name="Table 28" descr="Your AU’s size is in the “READ ME!” tab of the student list spreadsheet.">
            <a:extLst>
              <a:ext uri="{FF2B5EF4-FFF2-40B4-BE49-F238E27FC236}">
                <a16:creationId xmlns:a16="http://schemas.microsoft.com/office/drawing/2014/main" id="{44436CD1-330D-4468-86A1-8C7301B1E5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13104981"/>
              </p:ext>
            </p:extLst>
          </p:nvPr>
        </p:nvGraphicFramePr>
        <p:xfrm>
          <a:off x="415302" y="5464602"/>
          <a:ext cx="3628191" cy="1104900"/>
        </p:xfrm>
        <a:graphic>
          <a:graphicData uri="http://schemas.openxmlformats.org/drawingml/2006/table">
            <a:tbl>
              <a:tblPr firstRow="1">
                <a:tableStyleId>{69CF1AB2-1976-4502-BF36-3FF5EA218861}</a:tableStyleId>
              </a:tblPr>
              <a:tblGrid>
                <a:gridCol w="1367409">
                  <a:extLst>
                    <a:ext uri="{9D8B030D-6E8A-4147-A177-3AD203B41FA5}">
                      <a16:colId xmlns:a16="http://schemas.microsoft.com/office/drawing/2014/main" val="1257825858"/>
                    </a:ext>
                  </a:extLst>
                </a:gridCol>
                <a:gridCol w="1130391">
                  <a:extLst>
                    <a:ext uri="{9D8B030D-6E8A-4147-A177-3AD203B41FA5}">
                      <a16:colId xmlns:a16="http://schemas.microsoft.com/office/drawing/2014/main" val="1537402643"/>
                    </a:ext>
                  </a:extLst>
                </a:gridCol>
                <a:gridCol w="1130391">
                  <a:extLst>
                    <a:ext uri="{9D8B030D-6E8A-4147-A177-3AD203B41FA5}">
                      <a16:colId xmlns:a16="http://schemas.microsoft.com/office/drawing/2014/main" val="602386338"/>
                    </a:ext>
                  </a:extLst>
                </a:gridCol>
              </a:tblGrid>
              <a:tr h="381000">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List includes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Please send surveys to</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9044624"/>
                  </a:ext>
                </a:extLst>
              </a:tr>
              <a:tr h="190500">
                <a:tc>
                  <a:txBody>
                    <a:bodyPr/>
                    <a:lstStyle/>
                    <a:p>
                      <a:pPr algn="l" fontAlgn="b"/>
                      <a:r>
                        <a:rPr lang="en-US" sz="1400" u="none" strike="noStrike" dirty="0">
                          <a:effectLst/>
                        </a:rPr>
                        <a:t>Small AUs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100 or less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3039187"/>
                  </a:ext>
                </a:extLst>
              </a:tr>
              <a:tr h="190500">
                <a:tc>
                  <a:txBody>
                    <a:bodyPr/>
                    <a:lstStyle/>
                    <a:p>
                      <a:pPr algn="l" fontAlgn="b"/>
                      <a:r>
                        <a:rPr lang="en-US" sz="1400" u="none" strike="noStrike" dirty="0">
                          <a:effectLst/>
                        </a:rPr>
                        <a:t>Mid-sized AUs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1791330"/>
                  </a:ext>
                </a:extLst>
              </a:tr>
              <a:tr h="190500">
                <a:tc>
                  <a:txBody>
                    <a:bodyPr/>
                    <a:lstStyle/>
                    <a:p>
                      <a:pPr algn="l" fontAlgn="b"/>
                      <a:r>
                        <a:rPr lang="en-US" sz="1400" u="none" strike="noStrike" dirty="0">
                          <a:effectLst/>
                        </a:rPr>
                        <a:t>Large AUs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400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57270312"/>
                  </a:ext>
                </a:extLst>
              </a:tr>
            </a:tbl>
          </a:graphicData>
        </a:graphic>
      </p:graphicFrame>
      <p:sp>
        <p:nvSpPr>
          <p:cNvPr id="25" name="TextBox 24">
            <a:extLst>
              <a:ext uri="{FF2B5EF4-FFF2-40B4-BE49-F238E27FC236}">
                <a16:creationId xmlns:a16="http://schemas.microsoft.com/office/drawing/2014/main" id="{E925180D-652C-4031-A214-27033D323E49}"/>
              </a:ext>
            </a:extLst>
          </p:cNvPr>
          <p:cNvSpPr txBox="1"/>
          <p:nvPr/>
        </p:nvSpPr>
        <p:spPr>
          <a:xfrm>
            <a:off x="5451992" y="5822215"/>
            <a:ext cx="4233546" cy="1077218"/>
          </a:xfrm>
          <a:prstGeom prst="rect">
            <a:avLst/>
          </a:prstGeom>
          <a:noFill/>
        </p:spPr>
        <p:txBody>
          <a:bodyPr wrap="square" rtlCol="0">
            <a:spAutoFit/>
          </a:bodyPr>
          <a:lstStyle/>
          <a:p>
            <a:r>
              <a:rPr lang="en-US" sz="1600" b="1" dirty="0"/>
              <a:t>Each student has a unique access code included in the survey URL.</a:t>
            </a:r>
          </a:p>
          <a:p>
            <a:r>
              <a:rPr lang="en-US" sz="1600" dirty="0"/>
              <a:t>Parents need this URL code to participate in the online survey.</a:t>
            </a:r>
          </a:p>
        </p:txBody>
      </p:sp>
      <p:sp>
        <p:nvSpPr>
          <p:cNvPr id="16" name="Slide Number Placeholder 2">
            <a:extLst>
              <a:ext uri="{FF2B5EF4-FFF2-40B4-BE49-F238E27FC236}">
                <a16:creationId xmlns:a16="http://schemas.microsoft.com/office/drawing/2014/main" id="{75A92ABB-46A9-CE5D-F1AC-3507F0794BDE}"/>
              </a:ext>
            </a:extLst>
          </p:cNvPr>
          <p:cNvSpPr>
            <a:spLocks noGrp="1"/>
          </p:cNvSpPr>
          <p:nvPr>
            <p:ph type="sldNum" sz="quarter" idx="12"/>
          </p:nvPr>
        </p:nvSpPr>
        <p:spPr>
          <a:xfrm>
            <a:off x="0" y="6534308"/>
            <a:ext cx="2743200" cy="365125"/>
          </a:xfrm>
        </p:spPr>
        <p:txBody>
          <a:bodyPr/>
          <a:lstStyle/>
          <a:p>
            <a:fld id="{C479D5F6-EDCB-402A-AC08-4943A1820E8F}" type="slidenum">
              <a:rPr lang="en-US" smtClean="0"/>
              <a:pPr/>
              <a:t>15</a:t>
            </a:fld>
            <a:endParaRPr lang="en-US" dirty="0"/>
          </a:p>
        </p:txBody>
      </p:sp>
    </p:spTree>
    <p:custDataLst>
      <p:tags r:id="rId1"/>
    </p:custDataLst>
    <p:extLst>
      <p:ext uri="{BB962C8B-B14F-4D97-AF65-F5344CB8AC3E}">
        <p14:creationId xmlns:p14="http://schemas.microsoft.com/office/powerpoint/2010/main" val="1888819148"/>
      </p:ext>
    </p:extLst>
  </p:cSld>
  <p:clrMapOvr>
    <a:masterClrMapping/>
  </p:clrMapOvr>
  <mc:AlternateContent xmlns:mc="http://schemas.openxmlformats.org/markup-compatibility/2006" xmlns:p14="http://schemas.microsoft.com/office/powerpoint/2010/main">
    <mc:Choice Requires="p14">
      <p:transition spd="slow" p14:dur="2000" advTm="70717"/>
    </mc:Choice>
    <mc:Fallback xmlns="">
      <p:transition spd="slow" advTm="7071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433291" y="158923"/>
            <a:ext cx="8065168" cy="898524"/>
          </a:xfrm>
        </p:spPr>
        <p:txBody>
          <a:bodyPr anchor="ctr">
            <a:normAutofit/>
          </a:bodyPr>
          <a:lstStyle/>
          <a:p>
            <a:r>
              <a:rPr lang="en-US" sz="3200" dirty="0"/>
              <a:t>The pre-selected student list unique URL</a:t>
            </a:r>
          </a:p>
        </p:txBody>
      </p:sp>
      <p:pic>
        <p:nvPicPr>
          <p:cNvPr id="6" name="Content Placeholder 5" descr="Excel report that generates when you select &quot;Export Student List&quot; from Ascend Indicator 8 Dashboard.  ">
            <a:extLst>
              <a:ext uri="{FF2B5EF4-FFF2-40B4-BE49-F238E27FC236}">
                <a16:creationId xmlns:a16="http://schemas.microsoft.com/office/drawing/2014/main" id="{2490F787-22AC-DE3C-CDC4-5CF1ED7AE80A}"/>
              </a:ext>
            </a:extLst>
          </p:cNvPr>
          <p:cNvPicPr>
            <a:picLocks noGrp="1" noChangeAspect="1"/>
          </p:cNvPicPr>
          <p:nvPr>
            <p:ph idx="1"/>
          </p:nvPr>
        </p:nvPicPr>
        <p:blipFill>
          <a:blip r:embed="rId3"/>
          <a:stretch>
            <a:fillRect/>
          </a:stretch>
        </p:blipFill>
        <p:spPr>
          <a:xfrm>
            <a:off x="857684" y="1103700"/>
            <a:ext cx="10476631" cy="4351337"/>
          </a:xfrm>
        </p:spPr>
      </p:pic>
      <p:sp>
        <p:nvSpPr>
          <p:cNvPr id="7" name="Rectangle 6" descr="SurveyURL to be used in correspondence with parents. ">
            <a:extLst>
              <a:ext uri="{FF2B5EF4-FFF2-40B4-BE49-F238E27FC236}">
                <a16:creationId xmlns:a16="http://schemas.microsoft.com/office/drawing/2014/main" id="{DB076FF2-0F9B-F651-7444-44BAB519D84C}"/>
              </a:ext>
            </a:extLst>
          </p:cNvPr>
          <p:cNvSpPr/>
          <p:nvPr/>
        </p:nvSpPr>
        <p:spPr>
          <a:xfrm>
            <a:off x="2014150" y="2647138"/>
            <a:ext cx="3101547" cy="2807899"/>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llout: Up Arrow 7">
            <a:extLst>
              <a:ext uri="{FF2B5EF4-FFF2-40B4-BE49-F238E27FC236}">
                <a16:creationId xmlns:a16="http://schemas.microsoft.com/office/drawing/2014/main" id="{CB59FC27-5A5E-BE8A-55CF-F68529AFB13C}"/>
              </a:ext>
            </a:extLst>
          </p:cNvPr>
          <p:cNvSpPr/>
          <p:nvPr/>
        </p:nvSpPr>
        <p:spPr>
          <a:xfrm>
            <a:off x="2014150" y="5539514"/>
            <a:ext cx="2743200" cy="914400"/>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Survey Links!</a:t>
            </a:r>
          </a:p>
        </p:txBody>
      </p:sp>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11" name="Picture 10" descr="Screenshot of Enter Survey Key page">
            <a:extLst>
              <a:ext uri="{FF2B5EF4-FFF2-40B4-BE49-F238E27FC236}">
                <a16:creationId xmlns:a16="http://schemas.microsoft.com/office/drawing/2014/main" id="{ECE1464F-1D46-A63A-6A57-45ADFD2E2DC7}"/>
              </a:ext>
            </a:extLst>
          </p:cNvPr>
          <p:cNvPicPr>
            <a:picLocks noChangeAspect="1"/>
          </p:cNvPicPr>
          <p:nvPr/>
        </p:nvPicPr>
        <p:blipFill>
          <a:blip r:embed="rId4"/>
          <a:stretch>
            <a:fillRect/>
          </a:stretch>
        </p:blipFill>
        <p:spPr>
          <a:xfrm>
            <a:off x="7810065" y="1103700"/>
            <a:ext cx="3524250" cy="4733925"/>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81957CF1-EA2F-42DD-DA4F-0CBB84C559EE}"/>
              </a:ext>
              <a:ext uri="{C183D7F6-B498-43B3-948B-1728B52AA6E4}">
                <adec:decorative xmlns:adec="http://schemas.microsoft.com/office/drawing/2017/decorative" val="1"/>
              </a:ext>
            </a:extLst>
          </p:cNvPr>
          <p:cNvCxnSpPr>
            <a:cxnSpLocks/>
          </p:cNvCxnSpPr>
          <p:nvPr/>
        </p:nvCxnSpPr>
        <p:spPr>
          <a:xfrm>
            <a:off x="5029200" y="3027405"/>
            <a:ext cx="3101547" cy="13638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37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3200" dirty="0"/>
              <a:t>Sample communication - English</a:t>
            </a:r>
          </a:p>
        </p:txBody>
      </p:sp>
      <p:sp>
        <p:nvSpPr>
          <p:cNvPr id="31" name="Rectangle 24">
            <a:extLst>
              <a:ext uri="{FF2B5EF4-FFF2-40B4-BE49-F238E27FC236}">
                <a16:creationId xmlns:a16="http://schemas.microsoft.com/office/drawing/2014/main" id="{C3769828-CE8F-4B08-9B2C-C4E58FF2AECC}"/>
              </a:ext>
            </a:extLst>
          </p:cNvPr>
          <p:cNvSpPr>
            <a:spLocks noChangeArrowheads="1"/>
          </p:cNvSpPr>
          <p:nvPr/>
        </p:nvSpPr>
        <p:spPr bwMode="auto">
          <a:xfrm>
            <a:off x="821339" y="1702432"/>
            <a:ext cx="1037231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Dear Parent(s) of 1</a:t>
            </a:r>
            <a:r>
              <a:rPr kumimoji="0" lang="en-US" altLang="en-US" sz="1400"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st</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Student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Colorado Department of Education and your local special education administrative unit (e.g., school district, BOCES) conduct a survey every school year to learn how parents are involved in their child’s special education program.</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responses you share will be used to improve the education of children with disabilities in your school district and throughout the State of Colorado. The state-wide results will be reported publicly and to the U.S. Department of Education after the completion of the school year.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lvl="1" eaLnBrk="0" fontAlgn="base" hangingPunct="0">
              <a:lnSpc>
                <a:spcPct val="15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Your Personal Survey Link </a:t>
            </a:r>
            <a:r>
              <a:rPr kumimoji="0" lang="en-US" altLang="en-US" sz="1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hlinkClick r:id="rId4"/>
              </a:rPr>
              <a:t>https://ascenddms.co/public/parentsurveys/AccessCode</a:t>
            </a:r>
            <a:r>
              <a:rPr kumimoji="0" lang="en-US" altLang="en-US" sz="1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highlight>
                <a:srgbClr val="FFFF00"/>
              </a:highlight>
            </a:endParaRPr>
          </a:p>
          <a:p>
            <a:pPr lvl="1" eaLnBrk="0" fontAlgn="base" hangingPunct="0">
              <a:lnSpc>
                <a:spcPct val="15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Due: June 30, 2024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We greatly appreciate your participation!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 information and resources for families of students with disabilities in Colorado, please visit this </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Colorado Department of Education  webpage</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If you have questions or need assistance with this survey, please contact: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Beth Donahue, Family Engagement Specialist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720-926-1453 | </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6"/>
              </a:rPr>
              <a:t>Donahue_b@cde.state.co.us</a:t>
            </a:r>
            <a:endParaRPr kumimoji="0" lang="en-US" altLang="en-US" sz="1400" b="0" i="0" u="none" strike="noStrike" cap="none" normalizeH="0" baseline="0" dirty="0">
              <a:ln>
                <a:noFill/>
              </a:ln>
              <a:solidFill>
                <a:schemeClr val="tx1"/>
              </a:solidFill>
              <a:effectLst/>
            </a:endParaRPr>
          </a:p>
        </p:txBody>
      </p:sp>
      <p:sp>
        <p:nvSpPr>
          <p:cNvPr id="11" name="Callout: Left Arrow 10">
            <a:extLst>
              <a:ext uri="{FF2B5EF4-FFF2-40B4-BE49-F238E27FC236}">
                <a16:creationId xmlns:a16="http://schemas.microsoft.com/office/drawing/2014/main" id="{CF6F23EA-9075-4A04-A6C8-520613AF8305}"/>
              </a:ext>
            </a:extLst>
          </p:cNvPr>
          <p:cNvSpPr/>
          <p:nvPr/>
        </p:nvSpPr>
        <p:spPr>
          <a:xfrm>
            <a:off x="3076073" y="1810153"/>
            <a:ext cx="2366671" cy="32471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Student Name</a:t>
            </a:r>
          </a:p>
        </p:txBody>
      </p:sp>
      <p:sp>
        <p:nvSpPr>
          <p:cNvPr id="14" name="Callout: Left Arrow 13">
            <a:extLst>
              <a:ext uri="{FF2B5EF4-FFF2-40B4-BE49-F238E27FC236}">
                <a16:creationId xmlns:a16="http://schemas.microsoft.com/office/drawing/2014/main" id="{991C2838-9AC8-4329-A716-BAA5BD163C2A}"/>
              </a:ext>
            </a:extLst>
          </p:cNvPr>
          <p:cNvSpPr/>
          <p:nvPr/>
        </p:nvSpPr>
        <p:spPr>
          <a:xfrm>
            <a:off x="8625560" y="3553441"/>
            <a:ext cx="3274136" cy="873531"/>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Survey Link with unique Access Code</a:t>
            </a:r>
          </a:p>
        </p:txBody>
      </p:sp>
      <p:sp>
        <p:nvSpPr>
          <p:cNvPr id="3" name="Slide Number Placeholder 2">
            <a:extLst>
              <a:ext uri="{FF2B5EF4-FFF2-40B4-BE49-F238E27FC236}">
                <a16:creationId xmlns:a16="http://schemas.microsoft.com/office/drawing/2014/main" id="{3834701D-AB3E-DD6C-E6DA-463E79B1C4C2}"/>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17</a:t>
            </a:fld>
            <a:endParaRPr lang="en-US" dirty="0"/>
          </a:p>
        </p:txBody>
      </p:sp>
    </p:spTree>
    <p:custDataLst>
      <p:tags r:id="rId1"/>
    </p:custDataLst>
    <p:extLst>
      <p:ext uri="{BB962C8B-B14F-4D97-AF65-F5344CB8AC3E}">
        <p14:creationId xmlns:p14="http://schemas.microsoft.com/office/powerpoint/2010/main" val="224108309"/>
      </p:ext>
    </p:extLst>
  </p:cSld>
  <p:clrMapOvr>
    <a:masterClrMapping/>
  </p:clrMapOvr>
  <mc:AlternateContent xmlns:mc="http://schemas.openxmlformats.org/markup-compatibility/2006" xmlns:p14="http://schemas.microsoft.com/office/powerpoint/2010/main">
    <mc:Choice Requires="p14">
      <p:transition spd="slow" p14:dur="2000" advTm="21397"/>
    </mc:Choice>
    <mc:Fallback xmlns="">
      <p:transition spd="slow" advTm="2139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3200" dirty="0"/>
              <a:t>Sample communication - Spanish</a:t>
            </a:r>
          </a:p>
        </p:txBody>
      </p:sp>
      <p:sp>
        <p:nvSpPr>
          <p:cNvPr id="12" name="Rectangle 3">
            <a:extLst>
              <a:ext uri="{FF2B5EF4-FFF2-40B4-BE49-F238E27FC236}">
                <a16:creationId xmlns:a16="http://schemas.microsoft.com/office/drawing/2014/main" id="{33E47236-6A89-4E39-90F4-64B3EF47C6D2}"/>
              </a:ext>
            </a:extLst>
          </p:cNvPr>
          <p:cNvSpPr>
            <a:spLocks noChangeArrowheads="1"/>
          </p:cNvSpPr>
          <p:nvPr/>
        </p:nvSpPr>
        <p:spPr bwMode="auto">
          <a:xfrm>
            <a:off x="782491" y="1813120"/>
            <a:ext cx="10627017" cy="457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Estimados padres de “1</a:t>
            </a:r>
            <a:r>
              <a:rPr kumimoji="0" lang="en-US" altLang="en-US" sz="1400"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st</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Name”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El Departamento de Educación de Colorado y la unidad administrativa de educación especial de su localidad (es decir, el distrito escolar, BOCES) realizan una encuesta cada año escolar para conocer la participación de los padres en el programa de educación especial de sus hijos.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Las respuestas que comparta se utilizarán para mejorar la educación de los niños con discapacidad en su distrito escolar y en todo el Estado de Colorado. Los resultados de todo el estado se harán públicos y se informarán al Departamento de Educación de EE. UU.</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n-US" sz="1400" dirty="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lvl="1" eaLnBrk="0" fontAlgn="base" hangingPunct="0">
              <a:lnSpc>
                <a:spcPct val="150000"/>
              </a:lnSpc>
              <a:spcBef>
                <a:spcPct val="0"/>
              </a:spcBef>
              <a:spcAft>
                <a:spcPct val="0"/>
              </a:spcAft>
            </a:pPr>
            <a:r>
              <a:rPr kumimoji="0" lang="es-ES" altLang="en-US" sz="1400" b="0" i="0" u="none" strike="noStrike" cap="none" normalizeH="0" baseline="0" dirty="0">
                <a:ln>
                  <a:noFill/>
                </a:ln>
                <a:solidFill>
                  <a:srgbClr val="202124"/>
                </a:solidFill>
                <a:effectLst/>
                <a:highlight>
                  <a:srgbClr val="00FFFF"/>
                </a:highlight>
                <a:latin typeface="inherit"/>
              </a:rPr>
              <a:t>Su enlace de encuesta personal</a:t>
            </a:r>
            <a:r>
              <a:rPr kumimoji="0" lang="es-ES" altLang="en-US" sz="1400" b="0" i="0" u="none" strike="noStrike" cap="none" normalizeH="0" baseline="0" dirty="0">
                <a:ln>
                  <a:noFill/>
                </a:ln>
                <a:solidFill>
                  <a:srgbClr val="202124"/>
                </a:solidFill>
                <a:effectLst/>
                <a:latin typeface="inherit"/>
              </a:rPr>
              <a:t> </a:t>
            </a:r>
            <a:r>
              <a:rPr kumimoji="0" lang="es-ES" altLang="en-US" sz="400" b="0" i="0" u="none" strike="noStrike" cap="none" normalizeH="0" baseline="0" dirty="0">
                <a:ln>
                  <a:noFill/>
                </a:ln>
                <a:solidFill>
                  <a:schemeClr val="tx1"/>
                </a:solidFill>
                <a:effectLst/>
              </a:rPr>
              <a:t> </a:t>
            </a:r>
            <a:r>
              <a:rPr kumimoji="0" lang="en-US" altLang="en-US" sz="1400" b="0" i="0" u="none" strike="noStrike" kern="1200" cap="none" spc="0" normalizeH="0" baseline="0" noProof="0" dirty="0">
                <a:ln>
                  <a:noFill/>
                </a:ln>
                <a:solidFill>
                  <a:srgbClr val="454C53"/>
                </a:solidFill>
                <a:effectLst/>
                <a:highlight>
                  <a:srgbClr val="FFFF00"/>
                </a:highlight>
                <a:uLnTx/>
                <a:uFillTx/>
                <a:latin typeface="Calibri" panose="020F0502020204030204"/>
                <a:ea typeface="Calibri" panose="020F0502020204030204" pitchFamily="34" charset="0"/>
                <a:cs typeface="Times New Roman" panose="02020603050405020304" pitchFamily="18" charset="0"/>
                <a:hlinkClick r:id="rId3"/>
              </a:rPr>
              <a:t>https://ascenddms.co/public/parentsurveys/AccessCode</a:t>
            </a:r>
            <a:r>
              <a:rPr kumimoji="0" lang="en-US" altLang="en-US" sz="1400" b="0" i="0" u="none" strike="noStrike" kern="1200" cap="none" spc="0" normalizeH="0" baseline="0" noProof="0" dirty="0">
                <a:ln>
                  <a:noFill/>
                </a:ln>
                <a:solidFill>
                  <a:srgbClr val="454C53"/>
                </a:solidFill>
                <a:effectLst/>
                <a:highlight>
                  <a:srgbClr val="FFFF00"/>
                </a:highlight>
                <a:uLnTx/>
                <a:uFillTx/>
                <a:latin typeface="Calibri" panose="020F0502020204030204"/>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highlight>
                <a:srgbClr val="FFFF00"/>
              </a:highlight>
            </a:endParaRPr>
          </a:p>
          <a:p>
            <a:pPr lvl="1" eaLnBrk="0" fontAlgn="base" hangingPunct="0">
              <a:lnSpc>
                <a:spcPct val="15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fecha de vencimiento: </a:t>
            </a:r>
            <a:r>
              <a:rPr kumimoji="0" lang="es-E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30 de junio de 2024</a:t>
            </a:r>
            <a:endParaRPr kumimoji="0" lang="es-E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a:lnSpc>
                <a:spcPct val="107000"/>
              </a:lnSpc>
              <a:spcBef>
                <a:spcPts val="0"/>
              </a:spcBef>
              <a:spcAft>
                <a:spcPts val="0"/>
              </a:spcAft>
            </a:pPr>
            <a:r>
              <a:rPr lang="es-ES" sz="1400" b="1" dirty="0">
                <a:effectLst/>
                <a:ea typeface="Calibri" panose="020F0502020204030204" pitchFamily="34" charset="0"/>
                <a:cs typeface="Times New Roman" panose="02020603050405020304" pitchFamily="18" charset="0"/>
              </a:rPr>
              <a:t>¡Agradecemos mucho su participación!</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400" dirty="0">
                <a:effectLst/>
                <a:ea typeface="Calibri" panose="020F0502020204030204" pitchFamily="34" charset="0"/>
                <a:cs typeface="Calibri" panose="020F0502020204030204" pitchFamily="34" charset="0"/>
              </a:rPr>
              <a:t> </a:t>
            </a:r>
            <a:endParaRPr lang="en-US" sz="1400" dirty="0">
              <a:effectLst/>
              <a:ea typeface="Calibri" panose="020F0502020204030204" pitchFamily="34" charset="0"/>
              <a:cs typeface="Times New Roman" panose="02020603050405020304" pitchFamily="18" charset="0"/>
            </a:endParaRPr>
          </a:p>
          <a:p>
            <a:pPr marL="0" marR="400050">
              <a:lnSpc>
                <a:spcPct val="107000"/>
              </a:lnSpc>
              <a:spcBef>
                <a:spcPts val="0"/>
              </a:spcBef>
              <a:spcAft>
                <a:spcPts val="800"/>
              </a:spcAft>
            </a:pPr>
            <a:r>
              <a:rPr lang="en-US" sz="1400" dirty="0">
                <a:effectLst/>
                <a:ea typeface="Calibri" panose="020F0502020204030204" pitchFamily="34" charset="0"/>
                <a:cs typeface="Calibri" panose="020F0502020204030204" pitchFamily="34" charset="0"/>
              </a:rPr>
              <a:t>Para obtener información y recursos para las familias de estudiantes con discapacidad de Colorado, visite esta </a:t>
            </a:r>
            <a:r>
              <a:rPr lang="en-US" sz="1400" u="sng" dirty="0">
                <a:solidFill>
                  <a:srgbClr val="0563C1"/>
                </a:solidFill>
                <a:effectLst/>
                <a:ea typeface="Calibri" panose="020F0502020204030204" pitchFamily="34" charset="0"/>
                <a:cs typeface="Calibri" panose="020F0502020204030204" pitchFamily="34" charset="0"/>
                <a:hlinkClick r:id="rId4"/>
              </a:rPr>
              <a:t>página web</a:t>
            </a:r>
            <a:r>
              <a:rPr lang="en-US" sz="1400" dirty="0">
                <a:effectLst/>
                <a:ea typeface="Calibri" panose="020F0502020204030204" pitchFamily="34" charset="0"/>
                <a:cs typeface="Calibri" panose="020F0502020204030204" pitchFamily="34" charset="0"/>
                <a:hlinkClick r:id="rId4"/>
              </a:rPr>
              <a:t> del Departamento de Educación de Colorado</a:t>
            </a:r>
            <a:r>
              <a:rPr lang="en-US" sz="1400" dirty="0">
                <a:effectLst/>
                <a:ea typeface="Calibri" panose="020F0502020204030204" pitchFamily="34" charset="0"/>
                <a:cs typeface="Calibri" panose="020F0502020204030204" pitchFamily="34" charset="0"/>
              </a:rPr>
              <a:t> (Colorado Department of Education, CDE).</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400" dirty="0">
                <a:effectLst/>
                <a:ea typeface="Calibri" panose="020F0502020204030204" pitchFamily="34" charset="0"/>
                <a:cs typeface="Times New Roman" panose="02020603050405020304" pitchFamily="18" charset="0"/>
              </a:rPr>
              <a:t>Si tiene preguntas o requiere asistencia con la encuesta, comuníquese con:</a:t>
            </a:r>
            <a:endParaRPr lang="en-US" sz="1400" dirty="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Beth Donahue, Especialista en Participación Familiar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720-926-1453 | </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Donahue_b@cde.state.co.us</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p:txBody>
      </p:sp>
      <p:sp>
        <p:nvSpPr>
          <p:cNvPr id="13" name="Callout: Left Arrow 12">
            <a:extLst>
              <a:ext uri="{FF2B5EF4-FFF2-40B4-BE49-F238E27FC236}">
                <a16:creationId xmlns:a16="http://schemas.microsoft.com/office/drawing/2014/main" id="{C03C9F6D-6920-4108-A823-F320F9E44E90}"/>
              </a:ext>
            </a:extLst>
          </p:cNvPr>
          <p:cNvSpPr/>
          <p:nvPr/>
        </p:nvSpPr>
        <p:spPr>
          <a:xfrm>
            <a:off x="3409352" y="1789518"/>
            <a:ext cx="2366671" cy="35128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Student Name</a:t>
            </a:r>
          </a:p>
        </p:txBody>
      </p:sp>
      <p:sp>
        <p:nvSpPr>
          <p:cNvPr id="10" name="Callout: Left Arrow 9">
            <a:extLst>
              <a:ext uri="{FF2B5EF4-FFF2-40B4-BE49-F238E27FC236}">
                <a16:creationId xmlns:a16="http://schemas.microsoft.com/office/drawing/2014/main" id="{1DA3170D-D26D-D7C0-985C-081D54616883}"/>
              </a:ext>
            </a:extLst>
          </p:cNvPr>
          <p:cNvSpPr/>
          <p:nvPr/>
        </p:nvSpPr>
        <p:spPr>
          <a:xfrm>
            <a:off x="8917864" y="3546750"/>
            <a:ext cx="3274136" cy="873531"/>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Survey Link with unique Access Code</a:t>
            </a:r>
          </a:p>
        </p:txBody>
      </p:sp>
      <p:sp>
        <p:nvSpPr>
          <p:cNvPr id="5" name="Slide Number Placeholder 2">
            <a:extLst>
              <a:ext uri="{FF2B5EF4-FFF2-40B4-BE49-F238E27FC236}">
                <a16:creationId xmlns:a16="http://schemas.microsoft.com/office/drawing/2014/main" id="{63ECAE4F-D62E-47FC-7B5B-60106D8E30E5}"/>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629624320"/>
      </p:ext>
    </p:extLst>
  </p:cSld>
  <p:clrMapOvr>
    <a:masterClrMapping/>
  </p:clrMapOvr>
  <mc:AlternateContent xmlns:mc="http://schemas.openxmlformats.org/markup-compatibility/2006" xmlns:p14="http://schemas.microsoft.com/office/powerpoint/2010/main">
    <mc:Choice Requires="p14">
      <p:transition spd="slow" p14:dur="2000" advTm="19798"/>
    </mc:Choice>
    <mc:Fallback xmlns="">
      <p:transition spd="slow" advTm="197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6C75-062C-48CC-B9F9-7EC384D3CB20}"/>
              </a:ext>
            </a:extLst>
          </p:cNvPr>
          <p:cNvSpPr>
            <a:spLocks noGrp="1"/>
          </p:cNvSpPr>
          <p:nvPr>
            <p:ph type="title"/>
          </p:nvPr>
        </p:nvSpPr>
        <p:spPr>
          <a:xfrm>
            <a:off x="332873" y="153682"/>
            <a:ext cx="8867583" cy="898524"/>
          </a:xfrm>
        </p:spPr>
        <p:txBody>
          <a:bodyPr anchor="ctr">
            <a:normAutofit/>
          </a:bodyPr>
          <a:lstStyle/>
          <a:p>
            <a:r>
              <a:rPr lang="en-US" sz="3200" dirty="0"/>
              <a:t>Options on how AUs can distribute the survey to parents</a:t>
            </a:r>
          </a:p>
        </p:txBody>
      </p:sp>
      <p:sp>
        <p:nvSpPr>
          <p:cNvPr id="21" name="Rectangle: Rounded Corners 20">
            <a:extLst>
              <a:ext uri="{FF2B5EF4-FFF2-40B4-BE49-F238E27FC236}">
                <a16:creationId xmlns:a16="http://schemas.microsoft.com/office/drawing/2014/main" id="{BE317E76-4DFC-4501-9DBE-0F3AF66B1AAA}"/>
              </a:ext>
            </a:extLst>
          </p:cNvPr>
          <p:cNvSpPr/>
          <p:nvPr/>
        </p:nvSpPr>
        <p:spPr>
          <a:xfrm>
            <a:off x="7031076" y="895696"/>
            <a:ext cx="4915117" cy="712157"/>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Regardless of the distribution method, give the student-specific URL LINK to the parent!!</a:t>
            </a:r>
          </a:p>
        </p:txBody>
      </p:sp>
      <p:pic>
        <p:nvPicPr>
          <p:cNvPr id="6" name="Picture 6">
            <a:extLst>
              <a:ext uri="{FF2B5EF4-FFF2-40B4-BE49-F238E27FC236}">
                <a16:creationId xmlns:a16="http://schemas.microsoft.com/office/drawing/2014/main" id="{EB94E33E-ECEC-4BC9-8080-739B2F13C8D6}"/>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592" y="1409964"/>
            <a:ext cx="1681260" cy="10709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016A54-3A94-43CC-B1B9-86D85DA098D4}"/>
              </a:ext>
            </a:extLst>
          </p:cNvPr>
          <p:cNvSpPr txBox="1"/>
          <p:nvPr/>
        </p:nvSpPr>
        <p:spPr>
          <a:xfrm>
            <a:off x="286905" y="2480945"/>
            <a:ext cx="2084633" cy="1908215"/>
          </a:xfrm>
          <a:prstGeom prst="rect">
            <a:avLst/>
          </a:prstGeom>
          <a:noFill/>
        </p:spPr>
        <p:txBody>
          <a:bodyPr wrap="square" rtlCol="0">
            <a:spAutoFit/>
          </a:bodyPr>
          <a:lstStyle/>
          <a:p>
            <a:pPr algn="ctr"/>
            <a:r>
              <a:rPr lang="en-US" sz="2800" b="1" dirty="0"/>
              <a:t>Email</a:t>
            </a:r>
          </a:p>
          <a:p>
            <a:r>
              <a:rPr lang="en-US" dirty="0"/>
              <a:t>If you are unfamiliar with mail merge, this short </a:t>
            </a:r>
            <a:r>
              <a:rPr lang="en-US" dirty="0">
                <a:hlinkClick r:id="rId5"/>
              </a:rPr>
              <a:t>mail merge video </a:t>
            </a:r>
            <a:r>
              <a:rPr lang="en-US" dirty="0"/>
              <a:t>will be helpful!</a:t>
            </a:r>
          </a:p>
        </p:txBody>
      </p:sp>
      <p:sp>
        <p:nvSpPr>
          <p:cNvPr id="8" name="TextBox 7">
            <a:extLst>
              <a:ext uri="{FF2B5EF4-FFF2-40B4-BE49-F238E27FC236}">
                <a16:creationId xmlns:a16="http://schemas.microsoft.com/office/drawing/2014/main" id="{CF94CF6C-0263-4F38-A74C-EFA04CE939BC}"/>
              </a:ext>
            </a:extLst>
          </p:cNvPr>
          <p:cNvSpPr txBox="1"/>
          <p:nvPr/>
        </p:nvSpPr>
        <p:spPr>
          <a:xfrm>
            <a:off x="271715" y="5012352"/>
            <a:ext cx="1602451" cy="954107"/>
          </a:xfrm>
          <a:prstGeom prst="rect">
            <a:avLst/>
          </a:prstGeom>
          <a:noFill/>
        </p:spPr>
        <p:txBody>
          <a:bodyPr wrap="square" rtlCol="0">
            <a:spAutoFit/>
          </a:bodyPr>
          <a:lstStyle/>
          <a:p>
            <a:pPr algn="r"/>
            <a:r>
              <a:rPr lang="en-US" sz="2800" b="1" dirty="0"/>
              <a:t>Text Message</a:t>
            </a:r>
          </a:p>
        </p:txBody>
      </p:sp>
      <p:pic>
        <p:nvPicPr>
          <p:cNvPr id="2050" name="Picture 2">
            <a:extLst>
              <a:ext uri="{FF2B5EF4-FFF2-40B4-BE49-F238E27FC236}">
                <a16:creationId xmlns:a16="http://schemas.microsoft.com/office/drawing/2014/main" id="{393E7B12-6C6E-4D70-9EDD-5D798575B798}"/>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578" y="4600846"/>
            <a:ext cx="1608264" cy="1608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2DBDDB6-BF54-490B-A232-0E0512823DC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08536" y="2152966"/>
            <a:ext cx="2255244" cy="2447879"/>
          </a:xfrm>
          <a:prstGeom prst="rect">
            <a:avLst/>
          </a:prstGeom>
        </p:spPr>
      </p:pic>
      <p:pic>
        <p:nvPicPr>
          <p:cNvPr id="14" name="Picture 13">
            <a:extLst>
              <a:ext uri="{FF2B5EF4-FFF2-40B4-BE49-F238E27FC236}">
                <a16:creationId xmlns:a16="http://schemas.microsoft.com/office/drawing/2014/main" id="{E170EF5C-9489-4A0E-92A2-EEAA101DF89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273486" y="4691259"/>
            <a:ext cx="2084633" cy="1323225"/>
          </a:xfrm>
          <a:prstGeom prst="rect">
            <a:avLst/>
          </a:prstGeom>
        </p:spPr>
      </p:pic>
      <p:sp>
        <p:nvSpPr>
          <p:cNvPr id="12" name="TextBox 11">
            <a:extLst>
              <a:ext uri="{FF2B5EF4-FFF2-40B4-BE49-F238E27FC236}">
                <a16:creationId xmlns:a16="http://schemas.microsoft.com/office/drawing/2014/main" id="{1C8FC576-B9B1-4B37-A0CD-E940E8A704C0}"/>
              </a:ext>
            </a:extLst>
          </p:cNvPr>
          <p:cNvSpPr txBox="1"/>
          <p:nvPr/>
        </p:nvSpPr>
        <p:spPr>
          <a:xfrm>
            <a:off x="5585905" y="3140533"/>
            <a:ext cx="2084633" cy="968278"/>
          </a:xfrm>
          <a:prstGeom prst="rect">
            <a:avLst/>
          </a:prstGeom>
          <a:noFill/>
        </p:spPr>
        <p:txBody>
          <a:bodyPr wrap="square" rtlCol="0">
            <a:spAutoFit/>
          </a:bodyPr>
          <a:lstStyle/>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a tablet/laptop after an in-person IEP meeting</a:t>
            </a:r>
          </a:p>
        </p:txBody>
      </p:sp>
      <p:sp>
        <p:nvSpPr>
          <p:cNvPr id="17" name="TextBox 16">
            <a:extLst>
              <a:ext uri="{FF2B5EF4-FFF2-40B4-BE49-F238E27FC236}">
                <a16:creationId xmlns:a16="http://schemas.microsoft.com/office/drawing/2014/main" id="{8F1E6415-C019-4E60-804E-E1A5C6B5621A}"/>
              </a:ext>
            </a:extLst>
          </p:cNvPr>
          <p:cNvSpPr txBox="1"/>
          <p:nvPr/>
        </p:nvSpPr>
        <p:spPr>
          <a:xfrm>
            <a:off x="9087850" y="2293774"/>
            <a:ext cx="2615558"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Send the link and access code via chat after a virtual IEP meeting</a:t>
            </a:r>
          </a:p>
        </p:txBody>
      </p:sp>
      <p:pic>
        <p:nvPicPr>
          <p:cNvPr id="16" name="Picture 15">
            <a:extLst>
              <a:ext uri="{FF2B5EF4-FFF2-40B4-BE49-F238E27FC236}">
                <a16:creationId xmlns:a16="http://schemas.microsoft.com/office/drawing/2014/main" id="{F6101101-F8CC-4C87-AAE3-A4D63E5BF67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43982" y="1649689"/>
            <a:ext cx="1832359" cy="1645140"/>
          </a:xfrm>
          <a:prstGeom prst="rect">
            <a:avLst/>
          </a:prstGeom>
        </p:spPr>
      </p:pic>
      <p:pic>
        <p:nvPicPr>
          <p:cNvPr id="2060" name="Picture 12">
            <a:extLst>
              <a:ext uri="{FF2B5EF4-FFF2-40B4-BE49-F238E27FC236}">
                <a16:creationId xmlns:a16="http://schemas.microsoft.com/office/drawing/2014/main" id="{598CAB87-CC65-43E9-93F3-415602328DC7}"/>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6762" y="4417706"/>
            <a:ext cx="2340767" cy="179140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AB3B697-C9D7-4AAE-B740-E6CC84C0FCB4}"/>
              </a:ext>
            </a:extLst>
          </p:cNvPr>
          <p:cNvSpPr txBox="1"/>
          <p:nvPr/>
        </p:nvSpPr>
        <p:spPr>
          <a:xfrm>
            <a:off x="8317145" y="3355876"/>
            <a:ext cx="2536320"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Print a paper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11"/>
              </a:rPr>
              <a:t>survey from the Word file found</a:t>
            </a:r>
            <a:r>
              <a:rPr lang="en-US" dirty="0">
                <a:latin typeface="Calibri" panose="020F0502020204030204" pitchFamily="34" charset="0"/>
                <a:ea typeface="Calibri" panose="020F0502020204030204" pitchFamily="34" charset="0"/>
                <a:cs typeface="Times New Roman" panose="02020603050405020304" pitchFamily="18" charset="0"/>
                <a:hlinkClick r:id="rId11"/>
              </a:rPr>
              <a:t>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F5BEF3D-1B35-4DA6-9838-2EFAE78A1D34}"/>
              </a:ext>
            </a:extLst>
          </p:cNvPr>
          <p:cNvSpPr txBox="1"/>
          <p:nvPr/>
        </p:nvSpPr>
        <p:spPr>
          <a:xfrm>
            <a:off x="9347850" y="3970814"/>
            <a:ext cx="2409501"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1. Add student name and unique link</a:t>
            </a:r>
          </a:p>
        </p:txBody>
      </p:sp>
      <p:sp>
        <p:nvSpPr>
          <p:cNvPr id="20" name="TextBox 19">
            <a:extLst>
              <a:ext uri="{FF2B5EF4-FFF2-40B4-BE49-F238E27FC236}">
                <a16:creationId xmlns:a16="http://schemas.microsoft.com/office/drawing/2014/main" id="{B7EC23B3-BD75-4E1D-B434-2AFFD4A37092}"/>
              </a:ext>
            </a:extLst>
          </p:cNvPr>
          <p:cNvSpPr txBox="1"/>
          <p:nvPr/>
        </p:nvSpPr>
        <p:spPr>
          <a:xfrm>
            <a:off x="9463538" y="4530654"/>
            <a:ext cx="2539227"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2. Scan and upload completed paper survey to the DMS, tag “SPP” and “Indicator 8”</a:t>
            </a:r>
          </a:p>
        </p:txBody>
      </p:sp>
      <p:sp>
        <p:nvSpPr>
          <p:cNvPr id="22" name="TextBox 21">
            <a:extLst>
              <a:ext uri="{FF2B5EF4-FFF2-40B4-BE49-F238E27FC236}">
                <a16:creationId xmlns:a16="http://schemas.microsoft.com/office/drawing/2014/main" id="{09131CF3-9D67-4988-9D15-349317D9203B}"/>
              </a:ext>
            </a:extLst>
          </p:cNvPr>
          <p:cNvSpPr txBox="1"/>
          <p:nvPr/>
        </p:nvSpPr>
        <p:spPr>
          <a:xfrm>
            <a:off x="9540337" y="5401241"/>
            <a:ext cx="2626255"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3. Email </a:t>
            </a:r>
            <a:r>
              <a:rPr lang="en-US" sz="1400" dirty="0">
                <a:latin typeface="Calibri" panose="020F0502020204030204" pitchFamily="34" charset="0"/>
                <a:ea typeface="Calibri" panose="020F0502020204030204" pitchFamily="34" charset="0"/>
                <a:cs typeface="Times New Roman" panose="02020603050405020304" pitchFamily="18" charset="0"/>
                <a:hlinkClick r:id="rId12"/>
              </a:rPr>
              <a:t>Josh Fails </a:t>
            </a:r>
            <a:r>
              <a:rPr lang="en-US" sz="1400" dirty="0">
                <a:effectLst/>
                <a:latin typeface="Calibri" panose="020F0502020204030204" pitchFamily="34" charset="0"/>
                <a:ea typeface="Calibri" panose="020F0502020204030204" pitchFamily="34" charset="0"/>
                <a:cs typeface="Times New Roman" panose="02020603050405020304" pitchFamily="18" charset="0"/>
              </a:rPr>
              <a:t>that the completed surveys were uploaded</a:t>
            </a:r>
          </a:p>
        </p:txBody>
      </p:sp>
      <p:sp>
        <p:nvSpPr>
          <p:cNvPr id="3" name="Slide Number Placeholder 2">
            <a:extLst>
              <a:ext uri="{FF2B5EF4-FFF2-40B4-BE49-F238E27FC236}">
                <a16:creationId xmlns:a16="http://schemas.microsoft.com/office/drawing/2014/main" id="{E2CF087A-7281-FAD8-8DC3-421BC704CC37}"/>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1550338217"/>
      </p:ext>
    </p:extLst>
  </p:cSld>
  <p:clrMapOvr>
    <a:masterClrMapping/>
  </p:clrMapOvr>
  <mc:AlternateContent xmlns:mc="http://schemas.openxmlformats.org/markup-compatibility/2006" xmlns:p14="http://schemas.microsoft.com/office/powerpoint/2010/main">
    <mc:Choice Requires="p14">
      <p:transition spd="slow" p14:dur="2000" advTm="65999"/>
    </mc:Choice>
    <mc:Fallback xmlns="">
      <p:transition spd="slow" advTm="65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assroom with parents looking at children doing crafts and decorations around room.">
            <a:extLst>
              <a:ext uri="{FF2B5EF4-FFF2-40B4-BE49-F238E27FC236}">
                <a16:creationId xmlns:a16="http://schemas.microsoft.com/office/drawing/2014/main" id="{54FC2B6F-25A1-41B5-A984-C534928B0DD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086" b="16914"/>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BC57E3-CB0E-45E7-A2DF-37FDAAEC0188}"/>
              </a:ext>
            </a:extLst>
          </p:cNvPr>
          <p:cNvSpPr>
            <a:spLocks noGrp="1"/>
          </p:cNvSpPr>
          <p:nvPr>
            <p:ph type="title"/>
          </p:nvPr>
        </p:nvSpPr>
        <p:spPr>
          <a:xfrm>
            <a:off x="709448" y="1913950"/>
            <a:ext cx="4204137" cy="1342754"/>
          </a:xfrm>
        </p:spPr>
        <p:txBody>
          <a:bodyPr>
            <a:normAutofit/>
          </a:bodyPr>
          <a:lstStyle/>
          <a:p>
            <a:pPr algn="ctr"/>
            <a:r>
              <a:rPr lang="en-US" sz="3600" dirty="0">
                <a:solidFill>
                  <a:schemeClr val="tx1"/>
                </a:solidFill>
              </a:rPr>
              <a:t>Indicator 8: Parent Involvement</a:t>
            </a:r>
          </a:p>
        </p:txBody>
      </p:sp>
      <p:sp>
        <p:nvSpPr>
          <p:cNvPr id="4" name="Slide Number Placeholder 3">
            <a:extLst>
              <a:ext uri="{FF2B5EF4-FFF2-40B4-BE49-F238E27FC236}">
                <a16:creationId xmlns:a16="http://schemas.microsoft.com/office/drawing/2014/main" id="{126C8270-9415-407E-857C-1C3000E1A8F3}"/>
              </a:ext>
            </a:extLst>
          </p:cNvPr>
          <p:cNvSpPr>
            <a:spLocks noGrp="1"/>
          </p:cNvSpPr>
          <p:nvPr>
            <p:ph type="sldNum" sz="quarter" idx="12"/>
          </p:nvPr>
        </p:nvSpPr>
        <p:spPr>
          <a:xfrm>
            <a:off x="2568203" y="1232301"/>
            <a:ext cx="127289" cy="47860"/>
          </a:xfrm>
          <a:prstGeom prst="ellipse">
            <a:avLst/>
          </a:prstGeom>
          <a:solidFill>
            <a:schemeClr val="bg1">
              <a:alpha val="70000"/>
            </a:schemeClr>
          </a:solidFill>
          <a:ln>
            <a:solidFill>
              <a:schemeClr val="tx1">
                <a:lumMod val="75000"/>
                <a:lumOff val="25000"/>
              </a:schemeClr>
            </a:solidFill>
          </a:ln>
        </p:spPr>
        <p:txBody>
          <a:bodyPr>
            <a:normAutofit fontScale="25000" lnSpcReduction="2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C479D5F6-EDCB-402A-AC08-4943A1820E8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44175C-0A82-40A3-98D1-C113EF23DD33}"/>
              </a:ext>
            </a:extLst>
          </p:cNvPr>
          <p:cNvSpPr>
            <a:spLocks noGrp="1"/>
          </p:cNvSpPr>
          <p:nvPr>
            <p:ph idx="1"/>
          </p:nvPr>
        </p:nvSpPr>
        <p:spPr>
          <a:xfrm>
            <a:off x="525516" y="3417573"/>
            <a:ext cx="4593021" cy="2619839"/>
          </a:xfrm>
        </p:spPr>
        <p:txBody>
          <a:bodyPr anchor="ctr">
            <a:normAutofit/>
          </a:bodyPr>
          <a:lstStyle/>
          <a:p>
            <a:pPr marL="0" indent="0">
              <a:buNone/>
            </a:pPr>
            <a:r>
              <a:rPr lang="en-US" sz="2000" dirty="0"/>
              <a:t>Percent of parents with a child receiving special education services who report that schools facilitated parent involvement as a means of improving services and results for children with disabilities. </a:t>
            </a:r>
          </a:p>
        </p:txBody>
      </p:sp>
      <p:sp>
        <p:nvSpPr>
          <p:cNvPr id="7" name="TextBox 6">
            <a:extLst>
              <a:ext uri="{FF2B5EF4-FFF2-40B4-BE49-F238E27FC236}">
                <a16:creationId xmlns:a16="http://schemas.microsoft.com/office/drawing/2014/main" id="{A8C08380-DEBC-4889-97C9-3445859313E6}"/>
              </a:ext>
            </a:extLst>
          </p:cNvPr>
          <p:cNvSpPr txBox="1"/>
          <p:nvPr/>
        </p:nvSpPr>
        <p:spPr>
          <a:xfrm>
            <a:off x="9751909" y="6657945"/>
            <a:ext cx="2440091"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www.ag.ndsu.edu/gearupkindergarten/Administration">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9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74F3EF-FF9C-E063-EE47-4F507561AF8D}"/>
              </a:ext>
            </a:extLst>
          </p:cNvPr>
          <p:cNvSpPr>
            <a:spLocks noGrp="1"/>
          </p:cNvSpPr>
          <p:nvPr>
            <p:ph type="title"/>
          </p:nvPr>
        </p:nvSpPr>
        <p:spPr>
          <a:xfrm>
            <a:off x="508492" y="320313"/>
            <a:ext cx="11175013" cy="594804"/>
          </a:xfrm>
        </p:spPr>
        <p:txBody>
          <a:bodyPr anchor="ctr">
            <a:normAutofit/>
          </a:bodyPr>
          <a:lstStyle/>
          <a:p>
            <a:r>
              <a:rPr lang="en-US" sz="3200" dirty="0">
                <a:latin typeface="Museo 500" panose="02000000000000000000" pitchFamily="50" charset="0"/>
              </a:rPr>
              <a:t>When parents use their unique link</a:t>
            </a:r>
          </a:p>
        </p:txBody>
      </p:sp>
      <p:pic>
        <p:nvPicPr>
          <p:cNvPr id="7" name="Content Placeholder 6" descr="Example of the landing page of the unique survey link.">
            <a:extLst>
              <a:ext uri="{FF2B5EF4-FFF2-40B4-BE49-F238E27FC236}">
                <a16:creationId xmlns:a16="http://schemas.microsoft.com/office/drawing/2014/main" id="{9115232B-86BD-A231-0C85-74A645D07A01}"/>
              </a:ext>
            </a:extLst>
          </p:cNvPr>
          <p:cNvPicPr>
            <a:picLocks noGrp="1" noChangeAspect="1"/>
          </p:cNvPicPr>
          <p:nvPr>
            <p:ph sz="quarter" idx="10"/>
          </p:nvPr>
        </p:nvPicPr>
        <p:blipFill>
          <a:blip r:embed="rId3"/>
          <a:stretch>
            <a:fillRect/>
          </a:stretch>
        </p:blipFill>
        <p:spPr>
          <a:xfrm>
            <a:off x="942202" y="1127126"/>
            <a:ext cx="10307595" cy="4767263"/>
          </a:xfrm>
          <a:noFill/>
        </p:spPr>
      </p:pic>
      <p:cxnSp>
        <p:nvCxnSpPr>
          <p:cNvPr id="2" name="Straight Arrow Connector 1" descr="Parents can select English or Spanish for the survey language on the login screen">
            <a:extLst>
              <a:ext uri="{FF2B5EF4-FFF2-40B4-BE49-F238E27FC236}">
                <a16:creationId xmlns:a16="http://schemas.microsoft.com/office/drawing/2014/main" id="{1555EF74-9D4B-3F32-673F-38887F90B825}"/>
              </a:ext>
            </a:extLst>
          </p:cNvPr>
          <p:cNvCxnSpPr>
            <a:cxnSpLocks/>
          </p:cNvCxnSpPr>
          <p:nvPr/>
        </p:nvCxnSpPr>
        <p:spPr>
          <a:xfrm>
            <a:off x="7434938" y="4428410"/>
            <a:ext cx="101727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descr="Example of Enter Survey Key page">
            <a:extLst>
              <a:ext uri="{FF2B5EF4-FFF2-40B4-BE49-F238E27FC236}">
                <a16:creationId xmlns:a16="http://schemas.microsoft.com/office/drawing/2014/main" id="{6A314F78-6FCA-2AB7-73E0-BE93B0817726}"/>
              </a:ext>
            </a:extLst>
          </p:cNvPr>
          <p:cNvGrpSpPr/>
          <p:nvPr/>
        </p:nvGrpSpPr>
        <p:grpSpPr>
          <a:xfrm>
            <a:off x="8193024" y="1268771"/>
            <a:ext cx="2928060" cy="4526548"/>
            <a:chOff x="8193024" y="1268771"/>
            <a:chExt cx="2928060" cy="4526548"/>
          </a:xfrm>
        </p:grpSpPr>
        <p:pic>
          <p:nvPicPr>
            <p:cNvPr id="9" name="Picture 8">
              <a:extLst>
                <a:ext uri="{FF2B5EF4-FFF2-40B4-BE49-F238E27FC236}">
                  <a16:creationId xmlns:a16="http://schemas.microsoft.com/office/drawing/2014/main" id="{67348D9D-018E-E5DF-D5FC-9B7DDBABB16D}"/>
                </a:ext>
              </a:extLst>
            </p:cNvPr>
            <p:cNvPicPr>
              <a:picLocks noChangeAspect="1"/>
            </p:cNvPicPr>
            <p:nvPr/>
          </p:nvPicPr>
          <p:blipFill>
            <a:blip r:embed="rId4"/>
            <a:stretch>
              <a:fillRect/>
            </a:stretch>
          </p:blipFill>
          <p:spPr>
            <a:xfrm>
              <a:off x="8341308" y="1268771"/>
              <a:ext cx="2779776" cy="3733915"/>
            </a:xfrm>
            <a:prstGeom prst="rect">
              <a:avLst/>
            </a:prstGeom>
          </p:spPr>
        </p:pic>
        <p:sp>
          <p:nvSpPr>
            <p:cNvPr id="8" name="Oval 7" descr="circling &quot;Survey Key&quot; with the student's access code populated. ">
              <a:extLst>
                <a:ext uri="{FF2B5EF4-FFF2-40B4-BE49-F238E27FC236}">
                  <a16:creationId xmlns:a16="http://schemas.microsoft.com/office/drawing/2014/main" id="{3BBBC0F7-FD49-4FC5-3A37-2269F95E0D4F}"/>
                </a:ext>
              </a:extLst>
            </p:cNvPr>
            <p:cNvSpPr/>
            <p:nvPr/>
          </p:nvSpPr>
          <p:spPr>
            <a:xfrm>
              <a:off x="8193024" y="3641297"/>
              <a:ext cx="1364432" cy="57408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CFEEAB-373D-382E-CE6F-B7BE5029A02E}"/>
                </a:ext>
              </a:extLst>
            </p:cNvPr>
            <p:cNvSpPr/>
            <p:nvPr/>
          </p:nvSpPr>
          <p:spPr>
            <a:xfrm>
              <a:off x="8875240" y="5002686"/>
              <a:ext cx="1726857" cy="79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A73FE68C-57F8-5D46-2FFC-1992C1BC3A2C}"/>
              </a:ext>
            </a:extLst>
          </p:cNvPr>
          <p:cNvSpPr txBox="1">
            <a:spLocks/>
          </p:cNvSpPr>
          <p:nvPr/>
        </p:nvSpPr>
        <p:spPr>
          <a:xfrm>
            <a:off x="233420" y="642702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56459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B6E0-9761-5D6A-5520-55C181ACB24C}"/>
              </a:ext>
            </a:extLst>
          </p:cNvPr>
          <p:cNvSpPr>
            <a:spLocks noGrp="1"/>
          </p:cNvSpPr>
          <p:nvPr>
            <p:ph type="title"/>
          </p:nvPr>
        </p:nvSpPr>
        <p:spPr>
          <a:xfrm>
            <a:off x="508492" y="368808"/>
            <a:ext cx="11175013" cy="594804"/>
          </a:xfrm>
        </p:spPr>
        <p:txBody>
          <a:bodyPr>
            <a:normAutofit/>
          </a:bodyPr>
          <a:lstStyle/>
          <a:p>
            <a:r>
              <a:rPr lang="en-US" sz="3200" dirty="0">
                <a:latin typeface="Museo 500" panose="02000000000000000000" pitchFamily="50" charset="0"/>
              </a:rPr>
              <a:t>Parents are greeted with an overview</a:t>
            </a:r>
          </a:p>
        </p:txBody>
      </p:sp>
      <p:sp>
        <p:nvSpPr>
          <p:cNvPr id="3" name="Slide Number Placeholder 2">
            <a:extLst>
              <a:ext uri="{FF2B5EF4-FFF2-40B4-BE49-F238E27FC236}">
                <a16:creationId xmlns:a16="http://schemas.microsoft.com/office/drawing/2014/main" id="{82F2CCE3-922A-9A82-AA52-66F71977E991}"/>
              </a:ext>
            </a:extLst>
          </p:cNvPr>
          <p:cNvSpPr txBox="1">
            <a:spLocks/>
          </p:cNvSpPr>
          <p:nvPr/>
        </p:nvSpPr>
        <p:spPr>
          <a:xfrm>
            <a:off x="233420" y="642702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21</a:t>
            </a:fld>
            <a:endParaRPr lang="en-US" dirty="0"/>
          </a:p>
        </p:txBody>
      </p:sp>
      <p:pic>
        <p:nvPicPr>
          <p:cNvPr id="24" name="Content Placeholder 23" descr="Screenshot of Overview page for Parent Survey 2023-2024">
            <a:extLst>
              <a:ext uri="{FF2B5EF4-FFF2-40B4-BE49-F238E27FC236}">
                <a16:creationId xmlns:a16="http://schemas.microsoft.com/office/drawing/2014/main" id="{7EB0D157-40CC-B431-D690-768F919CCC19}"/>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29760" y="963612"/>
            <a:ext cx="8575220" cy="5599520"/>
          </a:xfrm>
        </p:spPr>
      </p:pic>
      <p:sp>
        <p:nvSpPr>
          <p:cNvPr id="25" name="Oval 24" descr="circling &quot;Survey Key&quot; with the student's access code populated. ">
            <a:extLst>
              <a:ext uri="{FF2B5EF4-FFF2-40B4-BE49-F238E27FC236}">
                <a16:creationId xmlns:a16="http://schemas.microsoft.com/office/drawing/2014/main" id="{48A1BBD7-1CDB-4CC9-BA74-EB2B5B48C9E9}"/>
              </a:ext>
            </a:extLst>
          </p:cNvPr>
          <p:cNvSpPr/>
          <p:nvPr/>
        </p:nvSpPr>
        <p:spPr>
          <a:xfrm>
            <a:off x="7966992" y="859131"/>
            <a:ext cx="2495248" cy="74363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765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B832-4A31-F11E-39CF-43A6DBF9788B}"/>
              </a:ext>
            </a:extLst>
          </p:cNvPr>
          <p:cNvSpPr>
            <a:spLocks noGrp="1"/>
          </p:cNvSpPr>
          <p:nvPr>
            <p:ph type="title"/>
          </p:nvPr>
        </p:nvSpPr>
        <p:spPr>
          <a:xfrm>
            <a:off x="508493" y="291967"/>
            <a:ext cx="11175013" cy="594804"/>
          </a:xfrm>
        </p:spPr>
        <p:txBody>
          <a:bodyPr>
            <a:normAutofit/>
          </a:bodyPr>
          <a:lstStyle/>
          <a:p>
            <a:r>
              <a:rPr lang="en-US" sz="3200" dirty="0">
                <a:latin typeface="Museo 500" panose="02000000000000000000" pitchFamily="50" charset="0"/>
              </a:rPr>
              <a:t>Survey questions</a:t>
            </a:r>
          </a:p>
        </p:txBody>
      </p:sp>
      <p:pic>
        <p:nvPicPr>
          <p:cNvPr id="5" name="Content Placeholder 4" descr="Example of the first section of the survey. ">
            <a:extLst>
              <a:ext uri="{FF2B5EF4-FFF2-40B4-BE49-F238E27FC236}">
                <a16:creationId xmlns:a16="http://schemas.microsoft.com/office/drawing/2014/main" id="{364BFF35-C019-7D30-D99C-DD268E65EDBA}"/>
              </a:ext>
            </a:extLst>
          </p:cNvPr>
          <p:cNvPicPr>
            <a:picLocks noGrp="1" noChangeAspect="1"/>
          </p:cNvPicPr>
          <p:nvPr>
            <p:ph sz="quarter" idx="10"/>
          </p:nvPr>
        </p:nvPicPr>
        <p:blipFill>
          <a:blip r:embed="rId3"/>
          <a:stretch>
            <a:fillRect/>
          </a:stretch>
        </p:blipFill>
        <p:spPr>
          <a:xfrm>
            <a:off x="1325098" y="1127125"/>
            <a:ext cx="9541804" cy="4767263"/>
          </a:xfrm>
        </p:spPr>
      </p:pic>
      <p:sp>
        <p:nvSpPr>
          <p:cNvPr id="3" name="Slide Number Placeholder 2">
            <a:extLst>
              <a:ext uri="{FF2B5EF4-FFF2-40B4-BE49-F238E27FC236}">
                <a16:creationId xmlns:a16="http://schemas.microsoft.com/office/drawing/2014/main" id="{A92A7862-7747-049C-7D8F-32CFBEC73AB9}"/>
              </a:ext>
            </a:extLst>
          </p:cNvPr>
          <p:cNvSpPr txBox="1">
            <a:spLocks/>
          </p:cNvSpPr>
          <p:nvPr/>
        </p:nvSpPr>
        <p:spPr>
          <a:xfrm>
            <a:off x="233420" y="642702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32654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FE33-00E0-9973-7F91-050AE9CC17DF}"/>
              </a:ext>
            </a:extLst>
          </p:cNvPr>
          <p:cNvSpPr>
            <a:spLocks noGrp="1"/>
          </p:cNvSpPr>
          <p:nvPr>
            <p:ph type="title"/>
          </p:nvPr>
        </p:nvSpPr>
        <p:spPr/>
        <p:txBody>
          <a:bodyPr>
            <a:normAutofit/>
          </a:bodyPr>
          <a:lstStyle/>
          <a:p>
            <a:r>
              <a:rPr lang="en-US" sz="3200" dirty="0">
                <a:latin typeface="Museo 500" panose="02000000000000000000" pitchFamily="50" charset="0"/>
              </a:rPr>
              <a:t>Comments</a:t>
            </a:r>
          </a:p>
        </p:txBody>
      </p:sp>
      <p:pic>
        <p:nvPicPr>
          <p:cNvPr id="5" name="Content Placeholder 4" descr="Example of the end of the survey, there is a comments section. ">
            <a:extLst>
              <a:ext uri="{FF2B5EF4-FFF2-40B4-BE49-F238E27FC236}">
                <a16:creationId xmlns:a16="http://schemas.microsoft.com/office/drawing/2014/main" id="{2B1AF323-DF44-757B-761F-FC8E7DB9518A}"/>
              </a:ext>
            </a:extLst>
          </p:cNvPr>
          <p:cNvPicPr>
            <a:picLocks noGrp="1" noChangeAspect="1"/>
          </p:cNvPicPr>
          <p:nvPr>
            <p:ph sz="quarter" idx="10"/>
          </p:nvPr>
        </p:nvPicPr>
        <p:blipFill>
          <a:blip r:embed="rId3"/>
          <a:stretch>
            <a:fillRect/>
          </a:stretch>
        </p:blipFill>
        <p:spPr>
          <a:xfrm>
            <a:off x="1755644" y="946055"/>
            <a:ext cx="8680712" cy="5664248"/>
          </a:xfrm>
        </p:spPr>
      </p:pic>
      <p:sp>
        <p:nvSpPr>
          <p:cNvPr id="6" name="Oval 5" descr="circling &quot;comments&quot;">
            <a:extLst>
              <a:ext uri="{FF2B5EF4-FFF2-40B4-BE49-F238E27FC236}">
                <a16:creationId xmlns:a16="http://schemas.microsoft.com/office/drawing/2014/main" id="{29BA2DB9-ED1D-E311-17BA-EEA7F131217D}"/>
              </a:ext>
            </a:extLst>
          </p:cNvPr>
          <p:cNvSpPr/>
          <p:nvPr/>
        </p:nvSpPr>
        <p:spPr>
          <a:xfrm>
            <a:off x="1457244" y="2747696"/>
            <a:ext cx="2196945" cy="57408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B3FD3A1-B0BD-A31A-D808-11B042B47B59}"/>
              </a:ext>
            </a:extLst>
          </p:cNvPr>
          <p:cNvSpPr txBox="1">
            <a:spLocks/>
          </p:cNvSpPr>
          <p:nvPr/>
        </p:nvSpPr>
        <p:spPr>
          <a:xfrm>
            <a:off x="233420" y="642702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823190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3492-F01A-1A56-F4A0-C0EAFDACB7DA}"/>
              </a:ext>
            </a:extLst>
          </p:cNvPr>
          <p:cNvSpPr>
            <a:spLocks noGrp="1"/>
          </p:cNvSpPr>
          <p:nvPr>
            <p:ph type="title"/>
          </p:nvPr>
        </p:nvSpPr>
        <p:spPr/>
        <p:txBody>
          <a:bodyPr>
            <a:normAutofit/>
          </a:bodyPr>
          <a:lstStyle/>
          <a:p>
            <a:r>
              <a:rPr lang="en-US" sz="3200" dirty="0">
                <a:latin typeface="Museo 500" panose="02000000000000000000" pitchFamily="50" charset="0"/>
              </a:rPr>
              <a:t>Required Minimum</a:t>
            </a:r>
          </a:p>
        </p:txBody>
      </p:sp>
      <p:pic>
        <p:nvPicPr>
          <p:cNvPr id="5" name="Content Placeholder 4" descr="The survey will cue parents to answer more questions if they answer fewer than 12. ">
            <a:extLst>
              <a:ext uri="{FF2B5EF4-FFF2-40B4-BE49-F238E27FC236}">
                <a16:creationId xmlns:a16="http://schemas.microsoft.com/office/drawing/2014/main" id="{8F6CF9A8-05A5-4EEF-5512-BCCA684593CC}"/>
              </a:ext>
            </a:extLst>
          </p:cNvPr>
          <p:cNvPicPr>
            <a:picLocks noGrp="1" noChangeAspect="1"/>
          </p:cNvPicPr>
          <p:nvPr>
            <p:ph sz="quarter" idx="10"/>
          </p:nvPr>
        </p:nvPicPr>
        <p:blipFill>
          <a:blip r:embed="rId3"/>
          <a:stretch>
            <a:fillRect/>
          </a:stretch>
        </p:blipFill>
        <p:spPr>
          <a:xfrm>
            <a:off x="1493821" y="837414"/>
            <a:ext cx="8712923" cy="5663401"/>
          </a:xfrm>
        </p:spPr>
      </p:pic>
      <p:sp>
        <p:nvSpPr>
          <p:cNvPr id="3" name="Slide Number Placeholder 2">
            <a:extLst>
              <a:ext uri="{FF2B5EF4-FFF2-40B4-BE49-F238E27FC236}">
                <a16:creationId xmlns:a16="http://schemas.microsoft.com/office/drawing/2014/main" id="{01EB4A7E-01C9-3C6A-0E3D-B5EF8A5469A0}"/>
              </a:ext>
            </a:extLst>
          </p:cNvPr>
          <p:cNvSpPr txBox="1">
            <a:spLocks/>
          </p:cNvSpPr>
          <p:nvPr/>
        </p:nvSpPr>
        <p:spPr>
          <a:xfrm>
            <a:off x="233420" y="642702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89094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5D20-6DE0-4C4B-A9B3-EFC094C1BDBE}"/>
              </a:ext>
            </a:extLst>
          </p:cNvPr>
          <p:cNvSpPr>
            <a:spLocks noGrp="1"/>
          </p:cNvSpPr>
          <p:nvPr>
            <p:ph type="title"/>
          </p:nvPr>
        </p:nvSpPr>
        <p:spPr/>
        <p:txBody>
          <a:bodyPr anchor="ctr">
            <a:normAutofit/>
          </a:bodyPr>
          <a:lstStyle/>
          <a:p>
            <a:r>
              <a:rPr lang="en-US" sz="3200" dirty="0"/>
              <a:t>Summary</a:t>
            </a:r>
          </a:p>
        </p:txBody>
      </p:sp>
      <p:sp>
        <p:nvSpPr>
          <p:cNvPr id="3" name="Content Placeholder 2">
            <a:extLst>
              <a:ext uri="{FF2B5EF4-FFF2-40B4-BE49-F238E27FC236}">
                <a16:creationId xmlns:a16="http://schemas.microsoft.com/office/drawing/2014/main" id="{1F8BB53D-680C-45E5-8926-262E787683B4}"/>
              </a:ext>
            </a:extLst>
          </p:cNvPr>
          <p:cNvSpPr>
            <a:spLocks noGrp="1"/>
          </p:cNvSpPr>
          <p:nvPr>
            <p:ph idx="1"/>
          </p:nvPr>
        </p:nvSpPr>
        <p:spPr>
          <a:xfrm>
            <a:off x="568004" y="1488757"/>
            <a:ext cx="6532588" cy="4682218"/>
          </a:xfrm>
        </p:spPr>
        <p:txBody>
          <a:bodyPr>
            <a:normAutofit/>
          </a:bodyPr>
          <a:lstStyle/>
          <a:p>
            <a:r>
              <a:rPr lang="en-US" sz="2000" dirty="0"/>
              <a:t>The SY2023-24 survey is open August 31, 2023 – June 30, 2024</a:t>
            </a:r>
          </a:p>
          <a:p>
            <a:r>
              <a:rPr lang="en-US" sz="2000" dirty="0"/>
              <a:t>Student names are randomly selected from December Count 2022 data</a:t>
            </a:r>
          </a:p>
          <a:p>
            <a:r>
              <a:rPr lang="en-US" sz="2000" dirty="0"/>
              <a:t>AUs receive twice as many students’ names as they will send surveys</a:t>
            </a:r>
          </a:p>
          <a:p>
            <a:pPr lvl="1"/>
            <a:r>
              <a:rPr lang="en-US" sz="1800" dirty="0"/>
              <a:t>Choose the first half from the list who are still enrolled in the AU and have an active IEP.</a:t>
            </a:r>
          </a:p>
          <a:p>
            <a:r>
              <a:rPr lang="en-US" sz="2000" dirty="0"/>
              <a:t>Include the unique student survey link in your communication</a:t>
            </a:r>
          </a:p>
          <a:p>
            <a:pPr lvl="1"/>
            <a:r>
              <a:rPr lang="en-US" sz="1800" dirty="0"/>
              <a:t>AUs choose how to distribute the survey </a:t>
            </a:r>
          </a:p>
          <a:p>
            <a:pPr lvl="1"/>
            <a:r>
              <a:rPr lang="en-US" sz="1800" dirty="0">
                <a:hlinkClick r:id="rId4"/>
              </a:rPr>
              <a:t>Click here for a short video on how to mail merge</a:t>
            </a:r>
            <a:endParaRPr lang="en-US" sz="1800" dirty="0"/>
          </a:p>
          <a:p>
            <a:r>
              <a:rPr lang="en-US" sz="2000" dirty="0"/>
              <a:t>Monitor progress as responses come in to the DMS</a:t>
            </a:r>
          </a:p>
        </p:txBody>
      </p:sp>
      <p:pic>
        <p:nvPicPr>
          <p:cNvPr id="6" name="Picture 5" descr="Family drawing on paper">
            <a:extLst>
              <a:ext uri="{FF2B5EF4-FFF2-40B4-BE49-F238E27FC236}">
                <a16:creationId xmlns:a16="http://schemas.microsoft.com/office/drawing/2014/main" id="{81A1F43E-7800-4F13-A9C6-4A556D7AC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4443" y="2398485"/>
            <a:ext cx="4795157" cy="3196771"/>
          </a:xfrm>
          <a:prstGeom prst="rect">
            <a:avLst/>
          </a:prstGeom>
        </p:spPr>
      </p:pic>
      <p:sp>
        <p:nvSpPr>
          <p:cNvPr id="4" name="Slide Number Placeholder 3">
            <a:extLst>
              <a:ext uri="{FF2B5EF4-FFF2-40B4-BE49-F238E27FC236}">
                <a16:creationId xmlns:a16="http://schemas.microsoft.com/office/drawing/2014/main" id="{FFDB6BDC-CBB6-44FA-9E39-B9142BEC5E1F}"/>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custDataLst>
      <p:tags r:id="rId1"/>
    </p:custDataLst>
    <p:extLst>
      <p:ext uri="{BB962C8B-B14F-4D97-AF65-F5344CB8AC3E}">
        <p14:creationId xmlns:p14="http://schemas.microsoft.com/office/powerpoint/2010/main" val="657359872"/>
      </p:ext>
    </p:extLst>
  </p:cSld>
  <p:clrMapOvr>
    <a:masterClrMapping/>
  </p:clrMapOvr>
  <mc:AlternateContent xmlns:mc="http://schemas.openxmlformats.org/markup-compatibility/2006" xmlns:p14="http://schemas.microsoft.com/office/powerpoint/2010/main">
    <mc:Choice Requires="p14">
      <p:transition spd="slow" p14:dur="2000" advTm="59803"/>
    </mc:Choice>
    <mc:Fallback xmlns="">
      <p:transition spd="slow" advTm="5980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mond Gem">
            <a:extLst>
              <a:ext uri="{FF2B5EF4-FFF2-40B4-BE49-F238E27FC236}">
                <a16:creationId xmlns:a16="http://schemas.microsoft.com/office/drawing/2014/main" id="{CDDBF4DF-5CB4-2E72-81FC-F0316504F1A7}"/>
              </a:ext>
              <a:ext uri="{C183D7F6-B498-43B3-948B-1728B52AA6E4}">
                <adec:decorative xmlns:adec="http://schemas.microsoft.com/office/drawing/2017/decorative" val="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90" y="865809"/>
            <a:ext cx="1445468" cy="1118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7069818-A3B8-48E2-4B8C-798266DD9C1F}"/>
              </a:ext>
            </a:extLst>
          </p:cNvPr>
          <p:cNvSpPr>
            <a:spLocks noGrp="1"/>
          </p:cNvSpPr>
          <p:nvPr>
            <p:ph type="title" idx="4294967295"/>
          </p:nvPr>
        </p:nvSpPr>
        <p:spPr>
          <a:xfrm>
            <a:off x="80963" y="2232025"/>
            <a:ext cx="2716212" cy="2816225"/>
          </a:xfrm>
          <a:prstGeom prst="rect">
            <a:avLst/>
          </a:prstGeom>
          <a:noFill/>
          <a:ln>
            <a:noFill/>
            <a:prstDash/>
          </a:ln>
          <a:effectLst/>
        </p:spPr>
        <p:txBody>
          <a:bodyPr rot="0" spcFirstLastPara="0" vertOverflow="overflow" horzOverflow="overflow" vert="horz" wrap="square" lIns="91440" tIns="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mn-cs"/>
              </a:rPr>
              <a:t>G</a:t>
            </a:r>
            <a:r>
              <a:rPr kumimoji="0" lang="en-US" sz="2800" b="0" i="0" u="none" strike="noStrike" kern="1200" cap="none" spc="0" normalizeH="0" baseline="0" noProof="0" dirty="0">
                <a:ln>
                  <a:noFill/>
                </a:ln>
                <a:solidFill>
                  <a:schemeClr val="bg1"/>
                </a:solidFill>
                <a:effectLst/>
                <a:uLnTx/>
                <a:uFillTx/>
                <a:latin typeface="+mn-lt"/>
                <a:ea typeface="+mn-ea"/>
                <a:cs typeface="+mn-cs"/>
              </a:rPr>
              <a:t>enerating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mn-cs"/>
              </a:rPr>
              <a:t>E</a:t>
            </a:r>
            <a:r>
              <a:rPr kumimoji="0" lang="en-US" sz="2800" b="0" i="0" u="none" strike="noStrike" kern="1200" cap="none" spc="0" normalizeH="0" baseline="0" noProof="0" dirty="0">
                <a:ln>
                  <a:noFill/>
                </a:ln>
                <a:solidFill>
                  <a:schemeClr val="bg1"/>
                </a:solidFill>
                <a:effectLst/>
                <a:uLnTx/>
                <a:uFillTx/>
                <a:latin typeface="+mn-lt"/>
                <a:ea typeface="+mn-ea"/>
                <a:cs typeface="+mn-cs"/>
              </a:rPr>
              <a:t>ngagement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through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mn-cs"/>
              </a:rPr>
              <a:t>M</a:t>
            </a:r>
            <a:r>
              <a:rPr kumimoji="0" lang="en-US" sz="2800" b="0" i="0" u="none" strike="noStrike" kern="1200" cap="none" spc="0" normalizeH="0" baseline="0" noProof="0" dirty="0">
                <a:ln>
                  <a:noFill/>
                </a:ln>
                <a:solidFill>
                  <a:schemeClr val="bg1"/>
                </a:solidFill>
                <a:effectLst/>
                <a:uLnTx/>
                <a:uFillTx/>
                <a:latin typeface="+mn-lt"/>
                <a:ea typeface="+mn-ea"/>
                <a:cs typeface="+mn-cs"/>
              </a:rPr>
              <a:t>eaningful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2060"/>
                </a:solidFill>
                <a:effectLst/>
                <a:uLnTx/>
                <a:uFillTx/>
                <a:latin typeface="+mn-lt"/>
                <a:ea typeface="+mn-ea"/>
                <a:cs typeface="+mn-cs"/>
              </a:rPr>
              <a:t>S</a:t>
            </a:r>
            <a:r>
              <a:rPr kumimoji="0" lang="en-US" sz="2800" b="0" i="0" u="none" strike="noStrike" kern="1200" cap="none" spc="0" normalizeH="0" baseline="0" noProof="0" dirty="0">
                <a:ln>
                  <a:noFill/>
                </a:ln>
                <a:solidFill>
                  <a:schemeClr val="bg1"/>
                </a:solidFill>
                <a:effectLst/>
                <a:uLnTx/>
                <a:uFillTx/>
                <a:latin typeface="+mn-lt"/>
                <a:ea typeface="+mn-ea"/>
                <a:cs typeface="+mn-cs"/>
              </a:rPr>
              <a:t>trategies</a:t>
            </a:r>
          </a:p>
        </p:txBody>
      </p:sp>
      <p:sp>
        <p:nvSpPr>
          <p:cNvPr id="13" name="TextBox 12">
            <a:extLst>
              <a:ext uri="{FF2B5EF4-FFF2-40B4-BE49-F238E27FC236}">
                <a16:creationId xmlns:a16="http://schemas.microsoft.com/office/drawing/2014/main" id="{9C343FBA-0FD8-89C0-7E97-73917392F24C}"/>
              </a:ext>
            </a:extLst>
          </p:cNvPr>
          <p:cNvSpPr txBox="1"/>
          <p:nvPr/>
        </p:nvSpPr>
        <p:spPr>
          <a:xfrm>
            <a:off x="2868384" y="126002"/>
            <a:ext cx="9078685" cy="5909310"/>
          </a:xfrm>
          <a:prstGeom prst="rect">
            <a:avLst/>
          </a:prstGeom>
          <a:noFill/>
        </p:spPr>
        <p:txBody>
          <a:bodyPr wrap="square" rtlCol="0">
            <a:spAutoFit/>
          </a:bodyPr>
          <a:lstStyle/>
          <a:p>
            <a:pPr algn="ctr"/>
            <a:r>
              <a:rPr lang="en-US" b="1" dirty="0"/>
              <a:t>Café Discussion with Colorado Special Education Directors and Administrators</a:t>
            </a:r>
          </a:p>
          <a:p>
            <a:pPr algn="ctr"/>
            <a:endParaRPr lang="en-US" dirty="0"/>
          </a:p>
          <a:p>
            <a:pPr algn="ctr"/>
            <a:r>
              <a:rPr lang="en-US" dirty="0"/>
              <a:t>Date TBD via Zoom</a:t>
            </a:r>
          </a:p>
          <a:p>
            <a:pPr algn="ctr"/>
            <a:r>
              <a:rPr lang="en-US" dirty="0"/>
              <a:t>Topic: Parent Survey Response Rates</a:t>
            </a:r>
          </a:p>
          <a:p>
            <a:pPr algn="ctr"/>
            <a:endParaRPr lang="en-US" dirty="0"/>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 Directors from across Colorado are invited to attend a Café Style panel discussion to identify strategies for improving parent survey response rates. Directors from high-response districts will serve as panelists to share strategies that have been effective for them. All attendees will have the opportunity to participate in a Q&amp;A session.</a:t>
            </a:r>
          </a:p>
          <a:p>
            <a:pPr algn="ctr"/>
            <a:endParaRPr lang="en-US" dirty="0"/>
          </a:p>
          <a:p>
            <a:pPr algn="ctr"/>
            <a:r>
              <a:rPr lang="en-US" b="1" dirty="0"/>
              <a:t>Agenda</a:t>
            </a:r>
          </a:p>
          <a:p>
            <a:pPr algn="ctr"/>
            <a:r>
              <a:rPr lang="en-US" dirty="0"/>
              <a:t>2:00 – 2:10 </a:t>
            </a:r>
          </a:p>
          <a:p>
            <a:pPr algn="ctr"/>
            <a:r>
              <a:rPr lang="en-US" dirty="0"/>
              <a:t>Introductions</a:t>
            </a:r>
          </a:p>
          <a:p>
            <a:pPr algn="ctr"/>
            <a:r>
              <a:rPr lang="en-US" dirty="0"/>
              <a:t>Opening Remarks from Panelists</a:t>
            </a:r>
          </a:p>
          <a:p>
            <a:pPr algn="ctr"/>
            <a:r>
              <a:rPr lang="en-US" dirty="0"/>
              <a:t>2:20 – 2:40</a:t>
            </a:r>
          </a:p>
          <a:p>
            <a:pPr algn="ctr"/>
            <a:r>
              <a:rPr lang="en-US" dirty="0"/>
              <a:t>Open Forum Q&amp;A</a:t>
            </a:r>
          </a:p>
          <a:p>
            <a:pPr algn="ctr"/>
            <a:endParaRPr lang="en-US" dirty="0"/>
          </a:p>
          <a:p>
            <a:pPr algn="ctr"/>
            <a:r>
              <a:rPr lang="en-US" dirty="0"/>
              <a:t>2:40 – 2:45</a:t>
            </a:r>
          </a:p>
          <a:p>
            <a:pPr algn="ctr"/>
            <a:r>
              <a:rPr lang="en-US" dirty="0"/>
              <a:t>Closing</a:t>
            </a:r>
          </a:p>
          <a:p>
            <a:pPr algn="ctr"/>
            <a:endParaRPr lang="en-US" dirty="0"/>
          </a:p>
          <a:p>
            <a:pPr algn="ctr"/>
            <a:r>
              <a:rPr lang="en-US" dirty="0"/>
              <a:t>Please watch your email for an invite and additional information.</a:t>
            </a:r>
          </a:p>
        </p:txBody>
      </p:sp>
      <p:pic>
        <p:nvPicPr>
          <p:cNvPr id="1028" name="Picture 4">
            <a:extLst>
              <a:ext uri="{FF2B5EF4-FFF2-40B4-BE49-F238E27FC236}">
                <a16:creationId xmlns:a16="http://schemas.microsoft.com/office/drawing/2014/main" id="{AB6F56A3-0859-65F2-9373-CF21EC9F67C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071" y="2999013"/>
            <a:ext cx="1862138"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5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7839" y="304848"/>
            <a:ext cx="11422728" cy="991292"/>
          </a:xfrm>
        </p:spPr>
        <p:txBody>
          <a:bodyPr>
            <a:noAutofit/>
          </a:bodyPr>
          <a:lstStyle/>
          <a:p>
            <a:pPr algn="l"/>
            <a:r>
              <a:rPr lang="en-US" sz="3200" dirty="0"/>
              <a:t>Thank you for your work in </a:t>
            </a:r>
            <a:br>
              <a:rPr lang="en-US" sz="3200" dirty="0"/>
            </a:br>
            <a:r>
              <a:rPr lang="en-US" sz="3200" dirty="0"/>
              <a:t>gathering parents’ feedback!</a:t>
            </a:r>
          </a:p>
        </p:txBody>
      </p:sp>
      <p:sp>
        <p:nvSpPr>
          <p:cNvPr id="7" name="Title 1">
            <a:extLst>
              <a:ext uri="{FF2B5EF4-FFF2-40B4-BE49-F238E27FC236}">
                <a16:creationId xmlns:a16="http://schemas.microsoft.com/office/drawing/2014/main" id="{C2A657A5-A1CE-4713-B3E9-618052E35B93}"/>
              </a:ext>
            </a:extLst>
          </p:cNvPr>
          <p:cNvSpPr txBox="1">
            <a:spLocks/>
          </p:cNvSpPr>
          <p:nvPr/>
        </p:nvSpPr>
        <p:spPr>
          <a:xfrm>
            <a:off x="233420" y="1296140"/>
            <a:ext cx="11068153" cy="4074850"/>
          </a:xfrm>
          <a:prstGeom prst="rect">
            <a:avLst/>
          </a:prstGeom>
        </p:spPr>
        <p:txBody>
          <a:bodyPr vert="horz" lIns="91440" tIns="45720" rIns="91440" bIns="45720" rtlCol="0" anchor="b" anchorCtr="0">
            <a:normAutofit fontScale="97500"/>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defRPr/>
            </a:pPr>
            <a:r>
              <a:rPr kumimoji="0" lang="en-US" sz="4400" b="1" i="0" u="none" strike="noStrike" kern="1200" cap="none" spc="0" normalizeH="0" baseline="0" noProof="0" dirty="0">
                <a:ln>
                  <a:noFill/>
                </a:ln>
                <a:effectLst/>
                <a:uLnTx/>
                <a:uFillTx/>
                <a:latin typeface="Trebuchet MS" panose="020B0603020202020204" pitchFamily="34" charset="0"/>
              </a:rPr>
              <a:t>			</a:t>
            </a:r>
            <a:r>
              <a:rPr kumimoji="0" lang="en-US" sz="4400" b="1" i="0" u="none" strike="noStrike" kern="1200" cap="none" spc="0" normalizeH="0" baseline="0" noProof="0" dirty="0">
                <a:ln>
                  <a:noFill/>
                </a:ln>
                <a:solidFill>
                  <a:schemeClr val="tx1"/>
                </a:solidFill>
                <a:effectLst/>
                <a:uLnTx/>
                <a:uFillTx/>
                <a:latin typeface="Trebuchet MS" panose="020B0603020202020204" pitchFamily="34" charset="0"/>
              </a:rPr>
              <a:t>Resources and Contacts</a:t>
            </a:r>
          </a:p>
          <a:p>
            <a:pPr algn="l">
              <a:defRPr/>
            </a:pPr>
            <a:r>
              <a:rPr kumimoji="0" lang="en-US" sz="2500" b="1" i="0" u="none" strike="noStrike" kern="1200" cap="none" spc="0" normalizeH="0" baseline="0" noProof="0" dirty="0">
                <a:ln>
                  <a:noFill/>
                </a:ln>
                <a:solidFill>
                  <a:schemeClr val="tx1"/>
                </a:solidFill>
                <a:effectLst/>
                <a:uLnTx/>
                <a:uFillTx/>
                <a:latin typeface="Trebuchet MS" panose="020B0603020202020204" pitchFamily="34" charset="0"/>
              </a:rPr>
              <a:t>Resources are available on our webpage http://www.cde.state.co.us/cdesped/indicator_08</a:t>
            </a:r>
            <a:br>
              <a:rPr kumimoji="0" lang="en-US" sz="4400" b="1" i="0" u="none" strike="noStrike" kern="1200" cap="none" spc="0" normalizeH="0" baseline="0" noProof="0" dirty="0">
                <a:ln>
                  <a:noFill/>
                </a:ln>
                <a:solidFill>
                  <a:sysClr val="window" lastClr="FFFFFF"/>
                </a:solidFill>
                <a:effectLst/>
                <a:uLnTx/>
                <a:uFillTx/>
                <a:latin typeface="Trebuchet MS" panose="020B0603020202020204" pitchFamily="34" charset="0"/>
              </a:rPr>
            </a:br>
            <a:br>
              <a:rPr kumimoji="0" lang="en-US" sz="2400" b="0" i="0" u="none" strike="noStrike" kern="1200" cap="none" spc="0" normalizeH="0" baseline="0" noProof="0" dirty="0">
                <a:ln>
                  <a:noFill/>
                </a:ln>
                <a:solidFill>
                  <a:sysClr val="window" lastClr="FFFFFF"/>
                </a:solidFill>
                <a:effectLst/>
                <a:uLnTx/>
                <a:uFillTx/>
                <a:latin typeface="Trebuchet MS" panose="020B0603020202020204" pitchFamily="34" charset="0"/>
              </a:rPr>
            </a:br>
            <a:br>
              <a:rPr kumimoji="0" lang="en-US" sz="2400" b="0" i="0" u="none" strike="noStrike" kern="1200" cap="none" spc="0" normalizeH="0" baseline="0" noProof="0" dirty="0">
                <a:ln>
                  <a:noFill/>
                </a:ln>
                <a:solidFill>
                  <a:schemeClr val="tx1"/>
                </a:solidFill>
                <a:effectLst/>
                <a:uLnTx/>
                <a:uFillTx/>
                <a:latin typeface="Trebuchet MS" panose="020B0603020202020204" pitchFamily="34" charset="0"/>
              </a:rPr>
            </a:br>
            <a:r>
              <a:rPr kumimoji="0" lang="en-US" sz="2400" b="0" i="0" u="none" strike="noStrike" kern="1200" cap="none" spc="0" normalizeH="0" baseline="0" noProof="0" dirty="0">
                <a:ln>
                  <a:noFill/>
                </a:ln>
                <a:solidFill>
                  <a:schemeClr val="tx1"/>
                </a:solidFill>
                <a:effectLst/>
                <a:uLnTx/>
                <a:uFillTx/>
                <a:latin typeface="Trebuchet MS" panose="020B0603020202020204" pitchFamily="34" charset="0"/>
              </a:rPr>
              <a:t>Indicator 8: Gloria Durosko: </a:t>
            </a: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hlinkClick r:id="rId3"/>
              </a:rPr>
              <a:t>Durosko_G@cde.state.co.us</a:t>
            </a: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rPr>
              <a:t> </a:t>
            </a:r>
            <a:br>
              <a:rPr kumimoji="0" lang="en-US" sz="2400" b="0" i="0" u="none" strike="noStrike" kern="1200" cap="none" spc="0" normalizeH="0" baseline="0" noProof="0" dirty="0">
                <a:ln>
                  <a:noFill/>
                </a:ln>
                <a:solidFill>
                  <a:sysClr val="window" lastClr="FFFFFF"/>
                </a:solidFill>
                <a:effectLst/>
                <a:uLnTx/>
                <a:uFillTx/>
                <a:latin typeface="Trebuchet MS" panose="020B0603020202020204" pitchFamily="34" charset="0"/>
              </a:rPr>
            </a:br>
            <a:br>
              <a:rPr kumimoji="0" lang="en-US" sz="2400" b="0" i="0" u="none" strike="noStrike" kern="1200" cap="none" spc="0" normalizeH="0" baseline="0" noProof="0" dirty="0">
                <a:ln>
                  <a:noFill/>
                </a:ln>
                <a:solidFill>
                  <a:sysClr val="window" lastClr="FFFFFF"/>
                </a:solidFill>
                <a:effectLst/>
                <a:uLnTx/>
                <a:uFillTx/>
                <a:latin typeface="Trebuchet MS" panose="020B0603020202020204" pitchFamily="34" charset="0"/>
              </a:rPr>
            </a:br>
            <a:r>
              <a:rPr kumimoji="0" lang="en-US" sz="2400" b="0" i="0" u="none" strike="noStrike" kern="1200" cap="none" spc="0" normalizeH="0" baseline="0" noProof="0" dirty="0">
                <a:ln>
                  <a:noFill/>
                </a:ln>
                <a:solidFill>
                  <a:schemeClr val="tx1"/>
                </a:solidFill>
                <a:effectLst/>
                <a:uLnTx/>
                <a:uFillTx/>
                <a:latin typeface="Trebuchet MS" panose="020B0603020202020204" pitchFamily="34" charset="0"/>
              </a:rPr>
              <a:t>DMS and Data Reports: Josh Fails:</a:t>
            </a:r>
            <a:r>
              <a:rPr kumimoji="0" lang="en-US" sz="2400" b="0" i="0" u="none" strike="noStrike" kern="1200" cap="none" spc="0" normalizeH="0" baseline="0" noProof="0" dirty="0">
                <a:ln>
                  <a:noFill/>
                </a:ln>
                <a:effectLst/>
                <a:uLnTx/>
                <a:uFillTx/>
                <a:latin typeface="Trebuchet MS" panose="020B0603020202020204" pitchFamily="34" charset="0"/>
              </a:rPr>
              <a:t> </a:t>
            </a:r>
            <a:r>
              <a:rPr kumimoji="0" lang="en-US" sz="2400" b="0" i="0" u="none" strike="noStrike" kern="1200" cap="none" spc="0" normalizeH="0" baseline="0" noProof="0" dirty="0">
                <a:ln>
                  <a:noFill/>
                </a:ln>
                <a:effectLst/>
                <a:uLnTx/>
                <a:uFillTx/>
                <a:latin typeface="Trebuchet MS" panose="020B0603020202020204" pitchFamily="34" charset="0"/>
                <a:hlinkClick r:id="rId4"/>
              </a:rPr>
              <a:t>Fails_J@cde.state.co.us</a:t>
            </a:r>
            <a:r>
              <a:rPr kumimoji="0" lang="en-US" sz="2400" b="0" i="0" u="none" strike="noStrike" kern="1200" cap="none" spc="0" normalizeH="0" baseline="0" noProof="0" dirty="0">
                <a:ln>
                  <a:noFill/>
                </a:ln>
                <a:effectLst/>
                <a:uLnTx/>
                <a:uFillTx/>
                <a:latin typeface="Trebuchet MS" panose="020B0603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400" dirty="0">
              <a:latin typeface="Trebuchet MS" panose="020B0603020202020204" pitchFamily="34" charset="0"/>
            </a:endParaRPr>
          </a:p>
          <a:p>
            <a:pPr lvl="0" algn="l">
              <a:defRPr/>
            </a:pPr>
            <a:r>
              <a:rPr lang="en-US" sz="2400" dirty="0">
                <a:solidFill>
                  <a:schemeClr val="tx1"/>
                </a:solidFill>
                <a:latin typeface="Trebuchet MS" panose="020B0603020202020204" pitchFamily="34" charset="0"/>
              </a:rPr>
              <a:t>Family Engagement Specialist: Beth </a:t>
            </a:r>
            <a:r>
              <a:rPr kumimoji="0" lang="en-US" sz="2400" b="0" i="0" u="none" strike="noStrike" kern="1200" cap="none" spc="0" normalizeH="0" baseline="0" noProof="0" dirty="0">
                <a:ln>
                  <a:noFill/>
                </a:ln>
                <a:solidFill>
                  <a:schemeClr val="tx1"/>
                </a:solidFill>
                <a:effectLst/>
                <a:uLnTx/>
                <a:uFillTx/>
                <a:latin typeface="Trebuchet MS" panose="020B0603020202020204" pitchFamily="34" charset="0"/>
              </a:rPr>
              <a:t>Donahue: </a:t>
            </a: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hlinkClick r:id="rId5"/>
              </a:rPr>
              <a:t>Donahue_b@cde.state.co.us</a:t>
            </a: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rPr>
              <a:t>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rPr>
              <a:t> </a:t>
            </a:r>
            <a:endParaRPr kumimoji="0" lang="en-US" sz="4400" b="0" i="0" u="none" strike="noStrike" kern="1200" cap="none" spc="0" normalizeH="0" baseline="0" noProof="0" dirty="0">
              <a:ln>
                <a:noFill/>
              </a:ln>
              <a:solidFill>
                <a:srgbClr val="FFC000"/>
              </a:solidFill>
              <a:effectLst/>
              <a:uLnTx/>
              <a:uFillTx/>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748458431"/>
      </p:ext>
    </p:extLst>
  </p:cSld>
  <p:clrMapOvr>
    <a:masterClrMapping/>
  </p:clrMapOvr>
  <mc:AlternateContent xmlns:mc="http://schemas.openxmlformats.org/markup-compatibility/2006" xmlns:p14="http://schemas.microsoft.com/office/powerpoint/2010/main">
    <mc:Choice Requires="p14">
      <p:transition spd="slow" p14:dur="2000" advTm="12969"/>
    </mc:Choice>
    <mc:Fallback xmlns="">
      <p:transition spd="slow" advTm="129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43564" y="205176"/>
            <a:ext cx="11443635" cy="898524"/>
          </a:xfrm>
          <a:prstGeom prst="rect">
            <a:avLst/>
          </a:prstGeom>
        </p:spPr>
        <p:txBody>
          <a:bodyPr spcFirstLastPara="1" vert="horz" wrap="square" lIns="121900" tIns="121900" rIns="121900" bIns="121900" rtlCol="0" anchor="ctr" anchorCtr="0">
            <a:noAutofit/>
          </a:bodyPr>
          <a:lstStyle/>
          <a:p>
            <a:r>
              <a:rPr lang="en" sz="3200" dirty="0"/>
              <a:t>What is the State Performance Plan (SPP) </a:t>
            </a:r>
            <a:br>
              <a:rPr lang="en" sz="3200" dirty="0"/>
            </a:br>
            <a:r>
              <a:rPr lang="en" sz="3200" dirty="0"/>
              <a:t>Annual Performance R</a:t>
            </a:r>
            <a:r>
              <a:rPr lang="en-US" sz="3200" dirty="0"/>
              <a:t>e</a:t>
            </a:r>
            <a:r>
              <a:rPr lang="en" sz="3200" dirty="0"/>
              <a:t>port (APR)?</a:t>
            </a:r>
            <a:endParaRPr sz="3200" dirty="0"/>
          </a:p>
        </p:txBody>
      </p:sp>
      <p:sp>
        <p:nvSpPr>
          <p:cNvPr id="11" name="Content Placeholder 5">
            <a:extLst>
              <a:ext uri="{FF2B5EF4-FFF2-40B4-BE49-F238E27FC236}">
                <a16:creationId xmlns:a16="http://schemas.microsoft.com/office/drawing/2014/main" id="{2ADA64BB-CE1D-45A9-8ED0-E891BDFF54F6}"/>
              </a:ext>
            </a:extLst>
          </p:cNvPr>
          <p:cNvSpPr txBox="1">
            <a:spLocks/>
          </p:cNvSpPr>
          <p:nvPr/>
        </p:nvSpPr>
        <p:spPr>
          <a:xfrm>
            <a:off x="664264" y="1734787"/>
            <a:ext cx="4995848" cy="47517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schemeClr>
                </a:solidFill>
                <a:latin typeface="Trebuchet MS" panose="020B0603020202020204" pitchFamily="34" charset="0"/>
                <a:cs typeface="FreesiaUPC" panose="020B0604020202020204" pitchFamily="34" charset="-34"/>
              </a:rPr>
              <a:t>States submit various data/reports to the U.S. Dept of Education</a:t>
            </a:r>
          </a:p>
          <a:p>
            <a:endParaRPr lang="en-US" dirty="0">
              <a:solidFill>
                <a:schemeClr val="tx1">
                  <a:lumMod val="75000"/>
                </a:schemeClr>
              </a:solidFill>
              <a:latin typeface="Trebuchet MS" panose="020B0603020202020204" pitchFamily="34" charset="0"/>
              <a:cs typeface="FreesiaUPC" panose="020B0604020202020204" pitchFamily="34" charset="-34"/>
            </a:endParaRPr>
          </a:p>
          <a:p>
            <a:r>
              <a:rPr lang="en-US" dirty="0">
                <a:solidFill>
                  <a:schemeClr val="tx1">
                    <a:lumMod val="75000"/>
                  </a:schemeClr>
                </a:solidFill>
                <a:latin typeface="Trebuchet MS" panose="020B0603020202020204" pitchFamily="34" charset="0"/>
                <a:cs typeface="FreesiaUPC" panose="020B0604020202020204" pitchFamily="34" charset="-34"/>
              </a:rPr>
              <a:t>Office of Special Education Programs (OSEP) at U.S. Dept of Education evaluates States’ special education programs</a:t>
            </a:r>
          </a:p>
          <a:p>
            <a:endParaRPr lang="en-US" dirty="0">
              <a:solidFill>
                <a:schemeClr val="tx1">
                  <a:lumMod val="75000"/>
                </a:schemeClr>
              </a:solidFill>
              <a:latin typeface="Trebuchet MS" panose="020B0603020202020204" pitchFamily="34" charset="0"/>
              <a:cs typeface="FreesiaUPC" panose="020B0604020202020204" pitchFamily="34" charset="-34"/>
            </a:endParaRPr>
          </a:p>
          <a:p>
            <a:r>
              <a:rPr lang="en-US" dirty="0">
                <a:solidFill>
                  <a:schemeClr val="tx1">
                    <a:lumMod val="75000"/>
                  </a:schemeClr>
                </a:solidFill>
                <a:latin typeface="Trebuchet MS" panose="020B0603020202020204" pitchFamily="34" charset="0"/>
                <a:cs typeface="FreesiaUPC" panose="020B0604020202020204" pitchFamily="34" charset="-34"/>
              </a:rPr>
              <a:t>(SPP/APR) = State’s report to OSEP on how the State’s special education program is doing </a:t>
            </a:r>
          </a:p>
          <a:p>
            <a:pPr lvl="1"/>
            <a:r>
              <a:rPr lang="en-US" dirty="0">
                <a:solidFill>
                  <a:schemeClr val="tx1">
                    <a:lumMod val="75000"/>
                  </a:schemeClr>
                </a:solidFill>
                <a:latin typeface="Trebuchet MS" panose="020B0603020202020204" pitchFamily="34" charset="0"/>
                <a:cs typeface="FreesiaUPC" panose="020B0604020202020204" pitchFamily="34" charset="-34"/>
              </a:rPr>
              <a:t>Due every February</a:t>
            </a:r>
          </a:p>
        </p:txBody>
      </p:sp>
      <p:grpSp>
        <p:nvGrpSpPr>
          <p:cNvPr id="3" name="Group 2" descr="Depicts CDE SPP/APR data going to OSEP who returns an evaluation to CDE">
            <a:extLst>
              <a:ext uri="{FF2B5EF4-FFF2-40B4-BE49-F238E27FC236}">
                <a16:creationId xmlns:a16="http://schemas.microsoft.com/office/drawing/2014/main" id="{145337A5-5A6D-9DC0-092F-90D8DF90ABDC}"/>
              </a:ext>
            </a:extLst>
          </p:cNvPr>
          <p:cNvGrpSpPr/>
          <p:nvPr/>
        </p:nvGrpSpPr>
        <p:grpSpPr>
          <a:xfrm>
            <a:off x="5645087" y="2465151"/>
            <a:ext cx="6442142" cy="2684561"/>
            <a:chOff x="5645087" y="2465151"/>
            <a:chExt cx="6442142" cy="2684561"/>
          </a:xfrm>
        </p:grpSpPr>
        <p:pic>
          <p:nvPicPr>
            <p:cNvPr id="10" name="Picture 9" descr="Image representing CDE">
              <a:extLst>
                <a:ext uri="{FF2B5EF4-FFF2-40B4-BE49-F238E27FC236}">
                  <a16:creationId xmlns:a16="http://schemas.microsoft.com/office/drawing/2014/main" id="{ADF6A872-9687-4098-98B2-C5052A2690C1}"/>
                </a:ext>
              </a:extLst>
            </p:cNvPr>
            <p:cNvPicPr>
              <a:picLocks noChangeAspect="1"/>
            </p:cNvPicPr>
            <p:nvPr/>
          </p:nvPicPr>
          <p:blipFill>
            <a:blip r:embed="rId4"/>
            <a:stretch>
              <a:fillRect/>
            </a:stretch>
          </p:blipFill>
          <p:spPr>
            <a:xfrm>
              <a:off x="5645087" y="3273288"/>
              <a:ext cx="2591120" cy="1185480"/>
            </a:xfrm>
            <a:prstGeom prst="rect">
              <a:avLst/>
            </a:prstGeom>
          </p:spPr>
        </p:pic>
        <p:sp>
          <p:nvSpPr>
            <p:cNvPr id="15" name="TextBox 14" descr="Image representing CDE">
              <a:extLst>
                <a:ext uri="{FF2B5EF4-FFF2-40B4-BE49-F238E27FC236}">
                  <a16:creationId xmlns:a16="http://schemas.microsoft.com/office/drawing/2014/main" id="{FA006037-0906-48B3-8CEF-2BD39999F620}"/>
                </a:ext>
              </a:extLst>
            </p:cNvPr>
            <p:cNvSpPr txBox="1"/>
            <p:nvPr/>
          </p:nvSpPr>
          <p:spPr>
            <a:xfrm>
              <a:off x="7995428" y="2465151"/>
              <a:ext cx="2319106" cy="461665"/>
            </a:xfrm>
            <a:prstGeom prst="rect">
              <a:avLst/>
            </a:prstGeom>
            <a:noFill/>
          </p:spPr>
          <p:txBody>
            <a:bodyPr wrap="square" rtlCol="0">
              <a:spAutoFit/>
            </a:bodyPr>
            <a:lstStyle/>
            <a:p>
              <a:r>
                <a:rPr lang="en-US" sz="2400" dirty="0">
                  <a:solidFill>
                    <a:schemeClr val="tx1">
                      <a:lumMod val="75000"/>
                    </a:schemeClr>
                  </a:solidFill>
                  <a:latin typeface="Trebuchet MS"/>
                </a:rPr>
                <a:t>Data (SPP/APR)</a:t>
              </a:r>
            </a:p>
          </p:txBody>
        </p:sp>
        <p:cxnSp>
          <p:nvCxnSpPr>
            <p:cNvPr id="13" name="Straight Arrow Connector 12" descr="Image representing CDE">
              <a:extLst>
                <a:ext uri="{FF2B5EF4-FFF2-40B4-BE49-F238E27FC236}">
                  <a16:creationId xmlns:a16="http://schemas.microsoft.com/office/drawing/2014/main" id="{D1E1033E-F9F6-49CD-84C0-AB5262253A9E}"/>
                </a:ext>
                <a:ext uri="{C183D7F6-B498-43B3-948B-1728B52AA6E4}">
                  <adec:decorative xmlns:adec="http://schemas.microsoft.com/office/drawing/2017/decorative" val="0"/>
                </a:ext>
              </a:extLst>
            </p:cNvPr>
            <p:cNvCxnSpPr/>
            <p:nvPr/>
          </p:nvCxnSpPr>
          <p:spPr>
            <a:xfrm flipV="1">
              <a:off x="8453911" y="3429271"/>
              <a:ext cx="1403069" cy="12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2" descr="Image representing CDE">
              <a:extLst>
                <a:ext uri="{FF2B5EF4-FFF2-40B4-BE49-F238E27FC236}">
                  <a16:creationId xmlns:a16="http://schemas.microsoft.com/office/drawing/2014/main" id="{356DDE56-6DF5-41E9-9037-170159872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8826" y="2946983"/>
              <a:ext cx="1968403" cy="19684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descr="Image representing CDE">
              <a:extLst>
                <a:ext uri="{FF2B5EF4-FFF2-40B4-BE49-F238E27FC236}">
                  <a16:creationId xmlns:a16="http://schemas.microsoft.com/office/drawing/2014/main" id="{D351EC2A-509D-402B-8421-0664BC4D372B}"/>
                </a:ext>
                <a:ext uri="{C183D7F6-B498-43B3-948B-1728B52AA6E4}">
                  <adec:decorative xmlns:adec="http://schemas.microsoft.com/office/drawing/2017/decorative" val="0"/>
                </a:ext>
              </a:extLst>
            </p:cNvPr>
            <p:cNvCxnSpPr/>
            <p:nvPr/>
          </p:nvCxnSpPr>
          <p:spPr>
            <a:xfrm flipH="1">
              <a:off x="8408841" y="4288268"/>
              <a:ext cx="1492281" cy="14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descr="Image representing CDE">
              <a:extLst>
                <a:ext uri="{FF2B5EF4-FFF2-40B4-BE49-F238E27FC236}">
                  <a16:creationId xmlns:a16="http://schemas.microsoft.com/office/drawing/2014/main" id="{778643CC-1D14-45E4-B581-8C8FD87D9353}"/>
                </a:ext>
              </a:extLst>
            </p:cNvPr>
            <p:cNvSpPr txBox="1"/>
            <p:nvPr/>
          </p:nvSpPr>
          <p:spPr>
            <a:xfrm>
              <a:off x="8320264" y="4688047"/>
              <a:ext cx="1667639" cy="461665"/>
            </a:xfrm>
            <a:prstGeom prst="rect">
              <a:avLst/>
            </a:prstGeom>
            <a:noFill/>
          </p:spPr>
          <p:txBody>
            <a:bodyPr wrap="square" rtlCol="0">
              <a:spAutoFit/>
            </a:bodyPr>
            <a:lstStyle/>
            <a:p>
              <a:pPr algn="ctr"/>
              <a:r>
                <a:rPr lang="en-US" sz="2400" dirty="0">
                  <a:solidFill>
                    <a:schemeClr val="tx1">
                      <a:lumMod val="75000"/>
                    </a:schemeClr>
                  </a:solidFill>
                  <a:latin typeface="Trebuchet MS"/>
                </a:rPr>
                <a:t>evaluation</a:t>
              </a:r>
            </a:p>
          </p:txBody>
        </p:sp>
      </p:grpSp>
      <p:sp>
        <p:nvSpPr>
          <p:cNvPr id="2" name="Slide Number Placeholder 2">
            <a:extLst>
              <a:ext uri="{FF2B5EF4-FFF2-40B4-BE49-F238E27FC236}">
                <a16:creationId xmlns:a16="http://schemas.microsoft.com/office/drawing/2014/main" id="{500BE8A2-E68B-675D-FA0E-6A05405F0461}"/>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269"/>
    </mc:Choice>
    <mc:Fallback xmlns="">
      <p:transition spd="slow" advTm="432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44ED-84D4-76AB-4795-BAA3BBC34BCE}"/>
              </a:ext>
            </a:extLst>
          </p:cNvPr>
          <p:cNvSpPr>
            <a:spLocks noGrp="1"/>
          </p:cNvSpPr>
          <p:nvPr>
            <p:ph type="title"/>
          </p:nvPr>
        </p:nvSpPr>
        <p:spPr/>
        <p:txBody>
          <a:bodyPr>
            <a:normAutofit/>
          </a:bodyPr>
          <a:lstStyle/>
          <a:p>
            <a:r>
              <a:rPr lang="en-US" sz="3200" dirty="0"/>
              <a:t>Parent Survey and the SPP/APR</a:t>
            </a:r>
          </a:p>
        </p:txBody>
      </p:sp>
      <p:sp>
        <p:nvSpPr>
          <p:cNvPr id="3" name="Content Placeholder 2">
            <a:extLst>
              <a:ext uri="{FF2B5EF4-FFF2-40B4-BE49-F238E27FC236}">
                <a16:creationId xmlns:a16="http://schemas.microsoft.com/office/drawing/2014/main" id="{54F24141-203D-327C-242C-F64613F90109}"/>
              </a:ext>
            </a:extLst>
          </p:cNvPr>
          <p:cNvSpPr>
            <a:spLocks noGrp="1"/>
          </p:cNvSpPr>
          <p:nvPr>
            <p:ph idx="1"/>
          </p:nvPr>
        </p:nvSpPr>
        <p:spPr/>
        <p:txBody>
          <a:bodyPr/>
          <a:lstStyle/>
          <a:p>
            <a:pPr marL="0" indent="0">
              <a:spcBef>
                <a:spcPts val="0"/>
              </a:spcBef>
              <a:buNone/>
            </a:pPr>
            <a:r>
              <a:rPr lang="en-US" dirty="0">
                <a:solidFill>
                  <a:schemeClr val="tx1">
                    <a:lumMod val="75000"/>
                  </a:schemeClr>
                </a:solidFill>
              </a:rPr>
              <a:t>Indicator 8: Parent Involvement is a Results Indicator included in the SPP/APR</a:t>
            </a:r>
          </a:p>
          <a:p>
            <a:pPr marL="0" indent="0">
              <a:spcBef>
                <a:spcPts val="0"/>
              </a:spcBef>
              <a:buNone/>
            </a:pPr>
            <a:endParaRPr lang="en-US" dirty="0">
              <a:solidFill>
                <a:schemeClr val="tx1">
                  <a:lumMod val="75000"/>
                </a:schemeClr>
              </a:solidFill>
            </a:endParaRPr>
          </a:p>
          <a:p>
            <a:pPr marL="0" indent="0">
              <a:spcBef>
                <a:spcPts val="0"/>
              </a:spcBef>
              <a:buNone/>
            </a:pPr>
            <a:r>
              <a:rPr lang="en-US" dirty="0">
                <a:solidFill>
                  <a:schemeClr val="tx1">
                    <a:lumMod val="75000"/>
                  </a:schemeClr>
                </a:solidFill>
              </a:rPr>
              <a:t>Colorado uses the Parent Survey to collect the data needed for reporting Indicator 8 results. </a:t>
            </a:r>
          </a:p>
          <a:p>
            <a:pPr marL="0" indent="0">
              <a:spcBef>
                <a:spcPts val="0"/>
              </a:spcBef>
              <a:buNone/>
            </a:pPr>
            <a:endParaRPr lang="en-US" dirty="0">
              <a:solidFill>
                <a:schemeClr val="tx1">
                  <a:lumMod val="75000"/>
                </a:schemeClr>
              </a:solidFill>
            </a:endParaRPr>
          </a:p>
          <a:p>
            <a:pPr marL="0" indent="0">
              <a:spcBef>
                <a:spcPts val="0"/>
              </a:spcBef>
              <a:buNone/>
            </a:pPr>
            <a:r>
              <a:rPr lang="en-US" dirty="0">
                <a:solidFill>
                  <a:schemeClr val="tx1">
                    <a:lumMod val="75000"/>
                  </a:schemeClr>
                </a:solidFill>
              </a:rPr>
              <a:t>Colorado reports:</a:t>
            </a:r>
          </a:p>
          <a:p>
            <a:pPr>
              <a:spcBef>
                <a:spcPts val="0"/>
              </a:spcBef>
            </a:pPr>
            <a:r>
              <a:rPr lang="en-US" dirty="0">
                <a:solidFill>
                  <a:schemeClr val="tx1">
                    <a:lumMod val="75000"/>
                  </a:schemeClr>
                </a:solidFill>
              </a:rPr>
              <a:t>Percent of parents with a child receiving special education services </a:t>
            </a:r>
            <a:r>
              <a:rPr lang="en-US" b="1" dirty="0">
                <a:solidFill>
                  <a:schemeClr val="tx1">
                    <a:lumMod val="75000"/>
                  </a:schemeClr>
                </a:solidFill>
              </a:rPr>
              <a:t>who report that schools facilitated parent involvement </a:t>
            </a:r>
            <a:r>
              <a:rPr lang="en-US" dirty="0">
                <a:solidFill>
                  <a:schemeClr val="tx1">
                    <a:lumMod val="75000"/>
                  </a:schemeClr>
                </a:solidFill>
              </a:rPr>
              <a:t>as a means of improving services and results for children with disabilities</a:t>
            </a:r>
          </a:p>
          <a:p>
            <a:pPr>
              <a:spcBef>
                <a:spcPts val="0"/>
              </a:spcBef>
            </a:pPr>
            <a:r>
              <a:rPr lang="en-US" dirty="0">
                <a:solidFill>
                  <a:schemeClr val="tx1">
                    <a:lumMod val="75000"/>
                  </a:schemeClr>
                </a:solidFill>
              </a:rPr>
              <a:t>Response rate</a:t>
            </a:r>
          </a:p>
          <a:p>
            <a:pPr>
              <a:spcBef>
                <a:spcPts val="0"/>
              </a:spcBef>
            </a:pPr>
            <a:r>
              <a:rPr lang="en-US" dirty="0">
                <a:solidFill>
                  <a:schemeClr val="tx1">
                    <a:lumMod val="75000"/>
                  </a:schemeClr>
                </a:solidFill>
              </a:rPr>
              <a:t>Representativeness of race/ethnicity in the responses</a:t>
            </a:r>
          </a:p>
          <a:p>
            <a:pPr>
              <a:spcBef>
                <a:spcPts val="0"/>
              </a:spcBef>
            </a:pPr>
            <a:r>
              <a:rPr lang="en-US" dirty="0">
                <a:solidFill>
                  <a:schemeClr val="tx1">
                    <a:lumMod val="75000"/>
                  </a:schemeClr>
                </a:solidFill>
              </a:rPr>
              <a:t>Representativeness of responses by geographical region</a:t>
            </a:r>
          </a:p>
          <a:p>
            <a:endParaRPr lang="en-US" dirty="0">
              <a:solidFill>
                <a:schemeClr val="tx1">
                  <a:lumMod val="75000"/>
                </a:schemeClr>
              </a:solidFill>
            </a:endParaRPr>
          </a:p>
        </p:txBody>
      </p:sp>
      <p:sp>
        <p:nvSpPr>
          <p:cNvPr id="4" name="Slide Number Placeholder 2">
            <a:extLst>
              <a:ext uri="{FF2B5EF4-FFF2-40B4-BE49-F238E27FC236}">
                <a16:creationId xmlns:a16="http://schemas.microsoft.com/office/drawing/2014/main" id="{2A03B3C0-4A52-1E81-6783-534AE04DA2B8}"/>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98936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E981-B9B8-56C2-2421-F726A43FFADF}"/>
              </a:ext>
            </a:extLst>
          </p:cNvPr>
          <p:cNvSpPr>
            <a:spLocks noGrp="1"/>
          </p:cNvSpPr>
          <p:nvPr>
            <p:ph type="title"/>
          </p:nvPr>
        </p:nvSpPr>
        <p:spPr/>
        <p:txBody>
          <a:bodyPr anchor="ctr">
            <a:normAutofit/>
          </a:bodyPr>
          <a:lstStyle/>
          <a:p>
            <a:r>
              <a:rPr lang="en-US" sz="3200" dirty="0"/>
              <a:t>Why survey parents?</a:t>
            </a:r>
          </a:p>
        </p:txBody>
      </p:sp>
      <p:sp>
        <p:nvSpPr>
          <p:cNvPr id="3" name="Content Placeholder 2">
            <a:extLst>
              <a:ext uri="{FF2B5EF4-FFF2-40B4-BE49-F238E27FC236}">
                <a16:creationId xmlns:a16="http://schemas.microsoft.com/office/drawing/2014/main" id="{F0790256-9132-929A-07D4-13AC9BC9BAE0}"/>
              </a:ext>
            </a:extLst>
          </p:cNvPr>
          <p:cNvSpPr>
            <a:spLocks noGrp="1"/>
          </p:cNvSpPr>
          <p:nvPr>
            <p:ph sz="half" idx="1"/>
          </p:nvPr>
        </p:nvSpPr>
        <p:spPr>
          <a:xfrm>
            <a:off x="667819" y="1554480"/>
            <a:ext cx="5640514" cy="4949062"/>
          </a:xfrm>
        </p:spPr>
        <p:txBody>
          <a:bodyPr>
            <a:normAutofit/>
          </a:bodyPr>
          <a:lstStyle/>
          <a:p>
            <a:pPr marL="0" indent="0" algn="ctr">
              <a:buNone/>
            </a:pPr>
            <a:r>
              <a:rPr lang="en-US" sz="2000" dirty="0">
                <a:solidFill>
                  <a:schemeClr val="tx1">
                    <a:lumMod val="75000"/>
                  </a:schemeClr>
                </a:solidFill>
              </a:rPr>
              <a:t>Individuals with Disabilities Act (IDEA) regulations</a:t>
            </a:r>
          </a:p>
          <a:p>
            <a:pPr>
              <a:spcBef>
                <a:spcPts val="0"/>
              </a:spcBef>
            </a:pPr>
            <a:endParaRPr lang="en-US" sz="2000" dirty="0">
              <a:solidFill>
                <a:schemeClr val="tx1">
                  <a:lumMod val="75000"/>
                </a:schemeClr>
              </a:solidFill>
              <a:effectLst/>
            </a:endParaRPr>
          </a:p>
          <a:p>
            <a:pPr>
              <a:spcBef>
                <a:spcPts val="0"/>
              </a:spcBef>
            </a:pPr>
            <a:r>
              <a:rPr lang="en-US" sz="2000" dirty="0">
                <a:solidFill>
                  <a:schemeClr val="tx1">
                    <a:lumMod val="75000"/>
                  </a:schemeClr>
                </a:solidFill>
                <a:effectLst/>
              </a:rPr>
              <a:t>In developing an Individual Education Program (IEP), the team “must consider the concerns of the parents for enhancing the education of their child.” 34 CFR § 300.324(a)(1)(ii)</a:t>
            </a:r>
          </a:p>
          <a:p>
            <a:pPr>
              <a:spcBef>
                <a:spcPts val="0"/>
              </a:spcBef>
            </a:pPr>
            <a:r>
              <a:rPr lang="en-US" sz="2000" dirty="0">
                <a:solidFill>
                  <a:schemeClr val="tx1">
                    <a:lumMod val="75000"/>
                  </a:schemeClr>
                </a:solidFill>
                <a:effectLst/>
              </a:rPr>
              <a:t>The IEP team must include the child’s parents. 34 CFR § 300.321(a)(1)</a:t>
            </a:r>
          </a:p>
          <a:p>
            <a:pPr marL="0" indent="0" algn="ctr">
              <a:buNone/>
            </a:pPr>
            <a:r>
              <a:rPr lang="en-US" sz="2000" dirty="0">
                <a:solidFill>
                  <a:schemeClr val="tx1">
                    <a:lumMod val="75000"/>
                  </a:schemeClr>
                </a:solidFill>
              </a:rPr>
              <a:t>Case law</a:t>
            </a:r>
          </a:p>
          <a:p>
            <a:r>
              <a:rPr lang="en-US" sz="2000" dirty="0">
                <a:solidFill>
                  <a:schemeClr val="tx1">
                    <a:lumMod val="75000"/>
                  </a:schemeClr>
                </a:solidFill>
                <a:effectLst/>
                <a:ea typeface="Calibri" panose="020F0502020204030204" pitchFamily="34" charset="0"/>
              </a:rPr>
              <a:t>The IDEA’s procedural requirements for developing a student’s IEP are designed to provide a collaborative process that “places special emphasis on parental involvement.” </a:t>
            </a:r>
            <a:r>
              <a:rPr lang="en-US" sz="2000" i="1" dirty="0">
                <a:solidFill>
                  <a:schemeClr val="tx1">
                    <a:lumMod val="75000"/>
                  </a:schemeClr>
                </a:solidFill>
                <a:effectLst/>
                <a:ea typeface="Calibri" panose="020F0502020204030204" pitchFamily="34" charset="0"/>
              </a:rPr>
              <a:t> Sytsema v. Academy School District No. 20</a:t>
            </a:r>
            <a:r>
              <a:rPr lang="en-US" sz="2000" dirty="0">
                <a:solidFill>
                  <a:schemeClr val="tx1">
                    <a:lumMod val="75000"/>
                  </a:schemeClr>
                </a:solidFill>
                <a:effectLst/>
                <a:ea typeface="Calibri" panose="020F0502020204030204" pitchFamily="34" charset="0"/>
              </a:rPr>
              <a:t>, 538 F.3d 1306, 1313 (10</a:t>
            </a:r>
            <a:r>
              <a:rPr lang="en-US" sz="2000" baseline="30000" dirty="0">
                <a:solidFill>
                  <a:schemeClr val="tx1">
                    <a:lumMod val="75000"/>
                  </a:schemeClr>
                </a:solidFill>
                <a:effectLst/>
                <a:ea typeface="Calibri" panose="020F0502020204030204" pitchFamily="34" charset="0"/>
              </a:rPr>
              <a:t>th</a:t>
            </a:r>
            <a:r>
              <a:rPr lang="en-US" sz="2000" dirty="0">
                <a:solidFill>
                  <a:schemeClr val="tx1">
                    <a:lumMod val="75000"/>
                  </a:schemeClr>
                </a:solidFill>
                <a:effectLst/>
                <a:ea typeface="Calibri" panose="020F0502020204030204" pitchFamily="34" charset="0"/>
              </a:rPr>
              <a:t> Cir. 2008)  </a:t>
            </a:r>
          </a:p>
          <a:p>
            <a:endParaRPr lang="en-US" sz="1500" dirty="0">
              <a:solidFill>
                <a:schemeClr val="tx1">
                  <a:lumMod val="75000"/>
                </a:schemeClr>
              </a:solidFill>
            </a:endParaRPr>
          </a:p>
        </p:txBody>
      </p:sp>
      <p:pic>
        <p:nvPicPr>
          <p:cNvPr id="5" name="Picture 4">
            <a:extLst>
              <a:ext uri="{FF2B5EF4-FFF2-40B4-BE49-F238E27FC236}">
                <a16:creationId xmlns:a16="http://schemas.microsoft.com/office/drawing/2014/main" id="{BACA375E-5C5F-EA4F-0483-DFE54F3F7F1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3890" y="2000790"/>
            <a:ext cx="4709910" cy="3143865"/>
          </a:xfrm>
          <a:prstGeom prst="rect">
            <a:avLst/>
          </a:prstGeom>
          <a:noFill/>
        </p:spPr>
      </p:pic>
      <p:sp>
        <p:nvSpPr>
          <p:cNvPr id="6" name="TextBox 5">
            <a:extLst>
              <a:ext uri="{FF2B5EF4-FFF2-40B4-BE49-F238E27FC236}">
                <a16:creationId xmlns:a16="http://schemas.microsoft.com/office/drawing/2014/main" id="{61DF2102-32ED-2A9D-09E4-DADE14634C80}"/>
              </a:ext>
            </a:extLst>
          </p:cNvPr>
          <p:cNvSpPr txBox="1"/>
          <p:nvPr/>
        </p:nvSpPr>
        <p:spPr>
          <a:xfrm>
            <a:off x="9046758" y="5259453"/>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pix4free.org/photo/4637/legal-right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4" name="Slide Number Placeholder 2">
            <a:extLst>
              <a:ext uri="{FF2B5EF4-FFF2-40B4-BE49-F238E27FC236}">
                <a16:creationId xmlns:a16="http://schemas.microsoft.com/office/drawing/2014/main" id="{B121FD6F-890B-21C5-CB3B-12CF32C9F41E}"/>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413157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t>How are the results used?</a:t>
            </a:r>
            <a:endParaRPr lang="en-US" sz="3200" dirty="0">
              <a:noFill/>
            </a:endParaRPr>
          </a:p>
        </p:txBody>
      </p:sp>
      <p:pic>
        <p:nvPicPr>
          <p:cNvPr id="1028" name="Picture 4">
            <a:extLs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2100" y="2329641"/>
            <a:ext cx="5199352" cy="2469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6888" y="4799333"/>
            <a:ext cx="4109776" cy="1200329"/>
          </a:xfrm>
          <a:prstGeom prst="rect">
            <a:avLst/>
          </a:prstGeom>
          <a:noFill/>
        </p:spPr>
        <p:txBody>
          <a:bodyPr wrap="square" rtlCol="0">
            <a:spAutoFit/>
          </a:bodyPr>
          <a:lstStyle/>
          <a:p>
            <a:pPr algn="ctr"/>
            <a:r>
              <a:rPr lang="en-US" sz="2400" dirty="0">
                <a:solidFill>
                  <a:schemeClr val="tx1">
                    <a:lumMod val="75000"/>
                  </a:schemeClr>
                </a:solidFill>
              </a:rPr>
              <a:t>To learn how parents are involved in children’s special education</a:t>
            </a:r>
          </a:p>
        </p:txBody>
      </p:sp>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378" y="1390810"/>
            <a:ext cx="2662994" cy="1761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73319" y="1830937"/>
            <a:ext cx="2628900" cy="1733550"/>
          </a:xfrm>
          <a:prstGeom prst="rect">
            <a:avLst/>
          </a:prstGeom>
        </p:spPr>
      </p:pic>
      <p:sp>
        <p:nvSpPr>
          <p:cNvPr id="10" name="Right Arrow 9">
            <a:extLst>
              <a:ext uri="{C183D7F6-B498-43B3-948B-1728B52AA6E4}">
                <adec:decorative xmlns:adec="http://schemas.microsoft.com/office/drawing/2017/decorative" val="1"/>
              </a:ext>
            </a:extLst>
          </p:cNvPr>
          <p:cNvSpPr/>
          <p:nvPr/>
        </p:nvSpPr>
        <p:spPr>
          <a:xfrm rot="20056367">
            <a:off x="5395688" y="4015451"/>
            <a:ext cx="1317064"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56747" y="3611787"/>
            <a:ext cx="5115053" cy="707886"/>
          </a:xfrm>
          <a:prstGeom prst="rect">
            <a:avLst/>
          </a:prstGeom>
          <a:noFill/>
        </p:spPr>
        <p:txBody>
          <a:bodyPr wrap="square" rtlCol="0">
            <a:spAutoFit/>
          </a:bodyPr>
          <a:lstStyle/>
          <a:p>
            <a:r>
              <a:rPr lang="en-US" sz="2000" dirty="0">
                <a:solidFill>
                  <a:schemeClr val="tx1">
                    <a:lumMod val="50000"/>
                  </a:schemeClr>
                </a:solidFill>
              </a:rPr>
              <a:t>To use the learning to better serve children, parents, teachers, and the whole IEP process</a:t>
            </a:r>
          </a:p>
        </p:txBody>
      </p:sp>
      <p:sp>
        <p:nvSpPr>
          <p:cNvPr id="16" name="Right Arrow 15">
            <a:extLst>
              <a:ext uri="{C183D7F6-B498-43B3-948B-1728B52AA6E4}">
                <adec:decorative xmlns:adec="http://schemas.microsoft.com/office/drawing/2017/decorative" val="1"/>
              </a:ext>
            </a:extLst>
          </p:cNvPr>
          <p:cNvSpPr/>
          <p:nvPr/>
        </p:nvSpPr>
        <p:spPr>
          <a:xfrm rot="928186">
            <a:off x="5420172" y="5044884"/>
            <a:ext cx="1317064"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56746" y="4609092"/>
            <a:ext cx="2468631" cy="1938992"/>
          </a:xfrm>
          <a:prstGeom prst="rect">
            <a:avLst/>
          </a:prstGeom>
          <a:noFill/>
        </p:spPr>
        <p:txBody>
          <a:bodyPr wrap="square" rtlCol="0">
            <a:spAutoFit/>
          </a:bodyPr>
          <a:lstStyle/>
          <a:p>
            <a:r>
              <a:rPr lang="en-US" sz="2000" dirty="0">
                <a:solidFill>
                  <a:schemeClr val="tx1">
                    <a:lumMod val="75000"/>
                  </a:schemeClr>
                </a:solidFill>
              </a:rPr>
              <a:t>Report the % of parents who believe schools facilitate parents’ involvement to U.S. Dept of Education (Ind 8)</a:t>
            </a:r>
          </a:p>
        </p:txBody>
      </p:sp>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861" y="4936104"/>
            <a:ext cx="2950304" cy="18463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custDataLst>
      <p:tags r:id="rId1"/>
    </p:custDataLst>
    <p:extLst>
      <p:ext uri="{BB962C8B-B14F-4D97-AF65-F5344CB8AC3E}">
        <p14:creationId xmlns:p14="http://schemas.microsoft.com/office/powerpoint/2010/main" val="3401448192"/>
      </p:ext>
    </p:extLst>
  </p:cSld>
  <p:clrMapOvr>
    <a:masterClrMapping/>
  </p:clrMapOvr>
  <mc:AlternateContent xmlns:mc="http://schemas.openxmlformats.org/markup-compatibility/2006" xmlns:p14="http://schemas.microsoft.com/office/powerpoint/2010/main">
    <mc:Choice Requires="p14">
      <p:transition spd="slow" p14:dur="2000" advTm="21844"/>
    </mc:Choice>
    <mc:Fallback xmlns="">
      <p:transition spd="slow" advTm="218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24A9-1AE1-8A6C-9A50-A57830847F37}"/>
              </a:ext>
            </a:extLst>
          </p:cNvPr>
          <p:cNvSpPr>
            <a:spLocks noGrp="1"/>
          </p:cNvSpPr>
          <p:nvPr>
            <p:ph type="title"/>
          </p:nvPr>
        </p:nvSpPr>
        <p:spPr>
          <a:xfrm>
            <a:off x="4572001" y="601744"/>
            <a:ext cx="6781800" cy="673603"/>
          </a:xfrm>
        </p:spPr>
        <p:txBody>
          <a:bodyPr>
            <a:normAutofit/>
          </a:bodyPr>
          <a:lstStyle/>
          <a:p>
            <a:pPr algn="ctr"/>
            <a:r>
              <a:rPr lang="en-US" dirty="0">
                <a:solidFill>
                  <a:schemeClr val="tx1"/>
                </a:solidFill>
              </a:rPr>
              <a:t>Size of AU and Student Sample Size</a:t>
            </a:r>
            <a:r>
              <a:rPr lang="en-US" dirty="0"/>
              <a:t>	</a:t>
            </a:r>
          </a:p>
        </p:txBody>
      </p:sp>
      <p:pic>
        <p:nvPicPr>
          <p:cNvPr id="16" name="Picture 5" descr="Glasses on top of a book">
            <a:extLst>
              <a:ext uri="{FF2B5EF4-FFF2-40B4-BE49-F238E27FC236}">
                <a16:creationId xmlns:a16="http://schemas.microsoft.com/office/drawing/2014/main" id="{4E1EBFEF-2A34-12AB-A4AE-BF088376F28F}"/>
              </a:ext>
            </a:extLst>
          </p:cNvPr>
          <p:cNvPicPr>
            <a:picLocks noChangeAspect="1"/>
          </p:cNvPicPr>
          <p:nvPr/>
        </p:nvPicPr>
        <p:blipFill rotWithShape="1">
          <a:blip r:embed="rId3"/>
          <a:srcRect l="19198" r="44530"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CC0F4B29-C491-1C13-4D34-A9E8AAED168C}"/>
              </a:ext>
            </a:extLst>
          </p:cNvPr>
          <p:cNvSpPr>
            <a:spLocks noGrp="1"/>
          </p:cNvSpPr>
          <p:nvPr>
            <p:ph idx="1"/>
          </p:nvPr>
        </p:nvSpPr>
        <p:spPr>
          <a:xfrm>
            <a:off x="4572001" y="2201958"/>
            <a:ext cx="6781800" cy="3900730"/>
          </a:xfrm>
        </p:spPr>
        <p:txBody>
          <a:bodyPr anchor="t">
            <a:normAutofit/>
          </a:bodyPr>
          <a:lstStyle/>
          <a:p>
            <a:pPr marL="0" indent="0">
              <a:buNone/>
            </a:pPr>
            <a:r>
              <a:rPr lang="en-US" sz="2000"/>
              <a:t>AUs are classified based on the number of students with disabilities in the AU.</a:t>
            </a:r>
          </a:p>
          <a:p>
            <a:pPr lvl="1"/>
            <a:r>
              <a:rPr lang="en-US"/>
              <a:t>4 AUs = Small: 1 – 100 students (survey all students (census))</a:t>
            </a:r>
          </a:p>
          <a:p>
            <a:pPr lvl="1"/>
            <a:r>
              <a:rPr lang="en-US"/>
              <a:t>38 AUs = Medium: 101- 1,000 students (survey 50 students)</a:t>
            </a:r>
          </a:p>
          <a:p>
            <a:pPr lvl="1"/>
            <a:r>
              <a:rPr lang="en-US"/>
              <a:t>22 AUs = Large: 1,001 – 5,000 students (survey 100 students)</a:t>
            </a:r>
          </a:p>
          <a:p>
            <a:pPr lvl="1"/>
            <a:r>
              <a:rPr lang="en-US"/>
              <a:t>4 AUs = Extra large: more than 5,000 students (survey 200 students)</a:t>
            </a:r>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21B9E22C-8B16-D91D-3EA4-AED919CFEC7A}"/>
              </a:ext>
            </a:extLst>
          </p:cNvPr>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sz="1000"/>
              <a:pPr>
                <a:spcAft>
                  <a:spcPts val="600"/>
                </a:spcAft>
              </a:pPr>
              <a:t>7</a:t>
            </a:fld>
            <a:endParaRPr lang="en-US" sz="1000"/>
          </a:p>
        </p:txBody>
      </p:sp>
    </p:spTree>
    <p:extLst>
      <p:ext uri="{BB962C8B-B14F-4D97-AF65-F5344CB8AC3E}">
        <p14:creationId xmlns:p14="http://schemas.microsoft.com/office/powerpoint/2010/main" val="107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8466971" cy="898524"/>
          </a:xfrm>
        </p:spPr>
        <p:txBody>
          <a:bodyPr anchor="ctr">
            <a:normAutofit/>
          </a:bodyPr>
          <a:lstStyle/>
          <a:p>
            <a:r>
              <a:rPr lang="en-US" sz="3200" dirty="0"/>
              <a:t>SY2023-24 Survey will be completed online</a:t>
            </a:r>
          </a:p>
        </p:txBody>
      </p:sp>
      <p:pic>
        <p:nvPicPr>
          <p:cNvPr id="6" name="Picture 5" descr="CDE logo&#10;"/>
          <p:cNvPicPr>
            <a:picLocks noChangeAspect="1"/>
          </p:cNvPicPr>
          <p:nvPr/>
        </p:nvPicPr>
        <p:blipFill>
          <a:blip r:embed="rId4"/>
          <a:stretch>
            <a:fillRect/>
          </a:stretch>
        </p:blipFill>
        <p:spPr>
          <a:xfrm>
            <a:off x="1409804" y="2475190"/>
            <a:ext cx="2082583" cy="1287654"/>
          </a:xfrm>
          <a:prstGeom prst="rect">
            <a:avLst/>
          </a:prstGeom>
        </p:spPr>
      </p:pic>
      <p:pic>
        <p:nvPicPr>
          <p:cNvPr id="1026" name="Picture 2" descr="Spreadsheet Stock Vector Illustration And Royalty Free Spreadsheet ...">
            <a:extLst>
              <a:ext uri="{FF2B5EF4-FFF2-40B4-BE49-F238E27FC236}">
                <a16:creationId xmlns:a16="http://schemas.microsoft.com/office/drawing/2014/main" id="{42DDD53C-E35C-4578-B90B-2D93C0859C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7573" y="2041636"/>
            <a:ext cx="1092360" cy="109236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descr="arrow from CDE to AU&#10;"/>
          <p:cNvSpPr/>
          <p:nvPr/>
        </p:nvSpPr>
        <p:spPr>
          <a:xfrm>
            <a:off x="3870765" y="3151691"/>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8" name="Picture 2" descr="A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902" y="2095370"/>
            <a:ext cx="1780222" cy="1667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05520" y="3728706"/>
            <a:ext cx="2495535" cy="646331"/>
          </a:xfrm>
          <a:prstGeom prst="rect">
            <a:avLst/>
          </a:prstGeom>
          <a:noFill/>
        </p:spPr>
        <p:txBody>
          <a:bodyPr wrap="square" rtlCol="0">
            <a:spAutoFit/>
          </a:bodyPr>
          <a:lstStyle/>
          <a:p>
            <a:pPr algn="ctr"/>
            <a:r>
              <a:rPr lang="en-US" b="1" dirty="0"/>
              <a:t>Administrative Unit (AU,  e.g. district or BOCES)</a:t>
            </a:r>
          </a:p>
        </p:txBody>
      </p:sp>
      <p:pic>
        <p:nvPicPr>
          <p:cNvPr id="2054" name="Picture 6" descr="Email clip art tumundografico 3 - Cliparting.com">
            <a:extLst>
              <a:ext uri="{FF2B5EF4-FFF2-40B4-BE49-F238E27FC236}">
                <a16:creationId xmlns:a16="http://schemas.microsoft.com/office/drawing/2014/main" id="{7555DA56-8773-4B52-A5FF-A35D3583F0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7684" y="2293371"/>
            <a:ext cx="924458" cy="58889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descr="Arrow from AU to parent"/>
          <p:cNvSpPr/>
          <p:nvPr/>
        </p:nvSpPr>
        <p:spPr>
          <a:xfrm>
            <a:off x="7426024" y="3140859"/>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2" name="Picture 11" descr="Parent icon&#10;"/>
          <p:cNvPicPr>
            <a:picLocks noChangeAspect="1"/>
          </p:cNvPicPr>
          <p:nvPr/>
        </p:nvPicPr>
        <p:blipFill>
          <a:blip r:embed="rId8"/>
          <a:stretch>
            <a:fillRect/>
          </a:stretch>
        </p:blipFill>
        <p:spPr>
          <a:xfrm>
            <a:off x="8814188" y="2525060"/>
            <a:ext cx="1601397" cy="1541402"/>
          </a:xfrm>
          <a:prstGeom prst="rect">
            <a:avLst/>
          </a:prstGeom>
        </p:spPr>
      </p:pic>
      <p:sp>
        <p:nvSpPr>
          <p:cNvPr id="14" name="TextBox 13"/>
          <p:cNvSpPr txBox="1"/>
          <p:nvPr/>
        </p:nvSpPr>
        <p:spPr>
          <a:xfrm>
            <a:off x="8802040" y="4056843"/>
            <a:ext cx="1396721" cy="369332"/>
          </a:xfrm>
          <a:prstGeom prst="rect">
            <a:avLst/>
          </a:prstGeom>
          <a:noFill/>
        </p:spPr>
        <p:txBody>
          <a:bodyPr wrap="square" rtlCol="0">
            <a:spAutoFit/>
          </a:bodyPr>
          <a:lstStyle/>
          <a:p>
            <a:pPr algn="ctr"/>
            <a:r>
              <a:rPr lang="en-US" b="1" dirty="0"/>
              <a:t>Parents</a:t>
            </a:r>
          </a:p>
        </p:txBody>
      </p:sp>
      <p:pic>
        <p:nvPicPr>
          <p:cNvPr id="16" name="Picture 15" descr="Laptop icon&#10;"/>
          <p:cNvPicPr>
            <a:picLocks noChangeAspect="1"/>
          </p:cNvPicPr>
          <p:nvPr/>
        </p:nvPicPr>
        <p:blipFill>
          <a:blip r:embed="rId9"/>
          <a:stretch>
            <a:fillRect/>
          </a:stretch>
        </p:blipFill>
        <p:spPr>
          <a:xfrm>
            <a:off x="5736182" y="4465673"/>
            <a:ext cx="827662" cy="525360"/>
          </a:xfrm>
          <a:prstGeom prst="rect">
            <a:avLst/>
          </a:prstGeom>
        </p:spPr>
      </p:pic>
      <p:pic>
        <p:nvPicPr>
          <p:cNvPr id="2056" name="Picture 8" descr="Smartphone outline icon. - Download Free Vectors, Clipart Graphics ...">
            <a:extLst>
              <a:ext uri="{FF2B5EF4-FFF2-40B4-BE49-F238E27FC236}">
                <a16:creationId xmlns:a16="http://schemas.microsoft.com/office/drawing/2014/main" id="{43158AD4-6D60-40D0-B4C0-1B1AE8B4199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2794" y="5156495"/>
            <a:ext cx="1054438" cy="1054438"/>
          </a:xfrm>
          <a:prstGeom prst="rect">
            <a:avLst/>
          </a:prstGeom>
          <a:noFill/>
          <a:extLst>
            <a:ext uri="{909E8E84-426E-40DD-AFC4-6F175D3DCCD1}">
              <a14:hiddenFill xmlns:a14="http://schemas.microsoft.com/office/drawing/2010/main">
                <a:solidFill>
                  <a:srgbClr val="FFFFFF"/>
                </a:solidFill>
              </a14:hiddenFill>
            </a:ext>
          </a:extLst>
        </p:spPr>
      </p:pic>
      <p:sp>
        <p:nvSpPr>
          <p:cNvPr id="15" name="Curved Down Arrow 14" descr="Arrow from parent to CDE"/>
          <p:cNvSpPr/>
          <p:nvPr/>
        </p:nvSpPr>
        <p:spPr>
          <a:xfrm rot="10800000">
            <a:off x="3164726" y="4284402"/>
            <a:ext cx="5735387" cy="848587"/>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custDataLst>
      <p:tags r:id="rId1"/>
    </p:custDataLst>
    <p:extLst>
      <p:ext uri="{BB962C8B-B14F-4D97-AF65-F5344CB8AC3E}">
        <p14:creationId xmlns:p14="http://schemas.microsoft.com/office/powerpoint/2010/main" val="3108864470"/>
      </p:ext>
    </p:extLst>
  </p:cSld>
  <p:clrMapOvr>
    <a:masterClrMapping/>
  </p:clrMapOvr>
  <mc:AlternateContent xmlns:mc="http://schemas.openxmlformats.org/markup-compatibility/2006" xmlns:p14="http://schemas.microsoft.com/office/powerpoint/2010/main">
    <mc:Choice Requires="p14">
      <p:transition spd="slow" p14:dur="2000" advTm="22302"/>
    </mc:Choice>
    <mc:Fallback xmlns="">
      <p:transition spd="slow" advTm="223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7BFA-E07E-443B-3179-66D932EEA42A}"/>
              </a:ext>
            </a:extLst>
          </p:cNvPr>
          <p:cNvSpPr>
            <a:spLocks noGrp="1"/>
          </p:cNvSpPr>
          <p:nvPr>
            <p:ph type="title"/>
          </p:nvPr>
        </p:nvSpPr>
        <p:spPr>
          <a:xfrm>
            <a:off x="443564" y="205176"/>
            <a:ext cx="10600257" cy="898524"/>
          </a:xfrm>
        </p:spPr>
        <p:txBody>
          <a:bodyPr>
            <a:normAutofit/>
          </a:bodyPr>
          <a:lstStyle/>
          <a:p>
            <a:r>
              <a:rPr lang="en-US" sz="3200" dirty="0"/>
              <a:t>Accessing the 2023-24 Parent Survey </a:t>
            </a:r>
            <a:br>
              <a:rPr lang="en-US" sz="3200" dirty="0"/>
            </a:br>
            <a:r>
              <a:rPr lang="en-US" sz="3200" dirty="0"/>
              <a:t>through the Ascend Data Management System (DMS)</a:t>
            </a:r>
          </a:p>
        </p:txBody>
      </p:sp>
      <p:pic>
        <p:nvPicPr>
          <p:cNvPr id="8" name="Content Placeholder 7" descr="Ascend DMS Logo">
            <a:extLst>
              <a:ext uri="{FF2B5EF4-FFF2-40B4-BE49-F238E27FC236}">
                <a16:creationId xmlns:a16="http://schemas.microsoft.com/office/drawing/2014/main" id="{EE0BEC6A-CF12-272F-1FCF-16F5A67DEFCE}"/>
              </a:ext>
            </a:extLst>
          </p:cNvPr>
          <p:cNvPicPr>
            <a:picLocks noGrp="1" noChangeAspect="1"/>
          </p:cNvPicPr>
          <p:nvPr>
            <p:ph sz="half" idx="1"/>
          </p:nvPr>
        </p:nvPicPr>
        <p:blipFill>
          <a:blip r:embed="rId3"/>
          <a:stretch>
            <a:fillRect/>
          </a:stretch>
        </p:blipFill>
        <p:spPr>
          <a:xfrm>
            <a:off x="838200" y="1753531"/>
            <a:ext cx="5181600" cy="3952601"/>
          </a:xfrm>
        </p:spPr>
      </p:pic>
      <p:sp>
        <p:nvSpPr>
          <p:cNvPr id="6" name="Content Placeholder 5">
            <a:extLst>
              <a:ext uri="{FF2B5EF4-FFF2-40B4-BE49-F238E27FC236}">
                <a16:creationId xmlns:a16="http://schemas.microsoft.com/office/drawing/2014/main" id="{8B62D911-851B-D09E-0A4A-10B51E807F88}"/>
              </a:ext>
            </a:extLst>
          </p:cNvPr>
          <p:cNvSpPr>
            <a:spLocks noGrp="1"/>
          </p:cNvSpPr>
          <p:nvPr>
            <p:ph sz="half" idx="2"/>
          </p:nvPr>
        </p:nvSpPr>
        <p:spPr>
          <a:xfrm>
            <a:off x="6172202" y="1753531"/>
            <a:ext cx="5181600" cy="4351338"/>
          </a:xfrm>
        </p:spPr>
        <p:txBody>
          <a:bodyPr anchor="t"/>
          <a:lstStyle/>
          <a:p>
            <a:pPr marL="0" indent="0" algn="ctr">
              <a:buNone/>
            </a:pPr>
            <a:r>
              <a:rPr lang="en-US" b="0" i="0" dirty="0">
                <a:solidFill>
                  <a:srgbClr val="000000"/>
                </a:solidFill>
                <a:effectLst/>
                <a:latin typeface="Poppins" panose="00000500000000000000" pitchFamily="2" charset="0"/>
              </a:rPr>
              <a:t>AU - Roles and Permissions with access to the Parent Survey</a:t>
            </a:r>
          </a:p>
          <a:p>
            <a:pPr algn="ctr"/>
            <a:r>
              <a:rPr lang="en-US" b="1" i="0" dirty="0">
                <a:solidFill>
                  <a:srgbClr val="000000"/>
                </a:solidFill>
                <a:effectLst/>
              </a:rPr>
              <a:t>AU - Monitoring Director</a:t>
            </a:r>
            <a:r>
              <a:rPr lang="en-US" b="0" i="0" dirty="0">
                <a:solidFill>
                  <a:srgbClr val="000000"/>
                </a:solidFill>
                <a:effectLst/>
              </a:rPr>
              <a:t> </a:t>
            </a:r>
            <a:r>
              <a:rPr lang="en-US" b="1" i="0" dirty="0">
                <a:solidFill>
                  <a:srgbClr val="000000"/>
                </a:solidFill>
                <a:effectLst/>
              </a:rPr>
              <a:t>(MD)</a:t>
            </a:r>
            <a:endParaRPr lang="en-US" b="0" i="0" dirty="0">
              <a:solidFill>
                <a:srgbClr val="000000"/>
              </a:solidFill>
              <a:effectLst/>
            </a:endParaRPr>
          </a:p>
          <a:p>
            <a:pPr algn="ctr"/>
            <a:r>
              <a:rPr lang="en-US" b="1" i="0" dirty="0">
                <a:solidFill>
                  <a:srgbClr val="000000"/>
                </a:solidFill>
                <a:effectLst/>
              </a:rPr>
              <a:t>AU - Monitoring Record Reviewer</a:t>
            </a:r>
            <a:r>
              <a:rPr lang="en-US" b="0" i="0" dirty="0">
                <a:solidFill>
                  <a:srgbClr val="000000"/>
                </a:solidFill>
                <a:effectLst/>
              </a:rPr>
              <a:t> </a:t>
            </a:r>
            <a:r>
              <a:rPr lang="en-US" b="1" i="0" dirty="0">
                <a:solidFill>
                  <a:srgbClr val="000000"/>
                </a:solidFill>
                <a:effectLst/>
              </a:rPr>
              <a:t>(MRR)</a:t>
            </a:r>
            <a:endParaRPr lang="en-US" b="0" i="0" dirty="0">
              <a:solidFill>
                <a:srgbClr val="000000"/>
              </a:solidFill>
              <a:effectLst/>
            </a:endParaRPr>
          </a:p>
          <a:p>
            <a:pPr marL="0" indent="0" algn="ctr">
              <a:buNone/>
            </a:pPr>
            <a:r>
              <a:rPr lang="en-US" b="0" i="0" dirty="0">
                <a:solidFill>
                  <a:srgbClr val="000000"/>
                </a:solidFill>
                <a:effectLst/>
                <a:hlinkClick r:id="rId4"/>
              </a:rPr>
              <a:t>Link to the Ascend Professional Learning System</a:t>
            </a:r>
            <a:endParaRPr lang="en-US" b="0" i="0" dirty="0">
              <a:solidFill>
                <a:srgbClr val="000000"/>
              </a:solidFill>
              <a:effectLst/>
            </a:endParaRPr>
          </a:p>
          <a:p>
            <a:pPr algn="ctr"/>
            <a:endParaRPr lang="en-US" dirty="0"/>
          </a:p>
        </p:txBody>
      </p:sp>
      <p:sp>
        <p:nvSpPr>
          <p:cNvPr id="4" name="Slide Number Placeholder 3">
            <a:extLst>
              <a:ext uri="{FF2B5EF4-FFF2-40B4-BE49-F238E27FC236}">
                <a16:creationId xmlns:a16="http://schemas.microsoft.com/office/drawing/2014/main" id="{737522CD-ADDD-1381-A24C-87B04A89CAEA}"/>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64365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8|9.4"/>
</p:tagLst>
</file>

<file path=ppt/tags/tag2.xml><?xml version="1.0" encoding="utf-8"?>
<p:tagLst xmlns:a="http://schemas.openxmlformats.org/drawingml/2006/main" xmlns:r="http://schemas.openxmlformats.org/officeDocument/2006/relationships" xmlns:p="http://schemas.openxmlformats.org/presentationml/2006/main">
  <p:tag name="TIMING" val="|8|5.2"/>
</p:tagLst>
</file>

<file path=ppt/tags/tag3.xml><?xml version="1.0" encoding="utf-8"?>
<p:tagLst xmlns:a="http://schemas.openxmlformats.org/drawingml/2006/main" xmlns:r="http://schemas.openxmlformats.org/officeDocument/2006/relationships" xmlns:p="http://schemas.openxmlformats.org/presentationml/2006/main">
  <p:tag name="TIMING" val="|17.5|2.5"/>
</p:tagLst>
</file>

<file path=ppt/tags/tag4.xml><?xml version="1.0" encoding="utf-8"?>
<p:tagLst xmlns:a="http://schemas.openxmlformats.org/drawingml/2006/main" xmlns:r="http://schemas.openxmlformats.org/officeDocument/2006/relationships" xmlns:p="http://schemas.openxmlformats.org/presentationml/2006/main">
  <p:tag name="TIMING" val="|1.9|10.9|6.4|5.5"/>
</p:tagLst>
</file>

<file path=ppt/tags/tag5.xml><?xml version="1.0" encoding="utf-8"?>
<p:tagLst xmlns:a="http://schemas.openxmlformats.org/drawingml/2006/main" xmlns:r="http://schemas.openxmlformats.org/officeDocument/2006/relationships" xmlns:p="http://schemas.openxmlformats.org/presentationml/2006/main">
  <p:tag name="TIMING" val="|6.2|10.8|0.8|0.7|0.9|1|1.1|1.5|24.1|13.9"/>
</p:tagLst>
</file>

<file path=ppt/tags/tag6.xml><?xml version="1.0" encoding="utf-8"?>
<p:tagLst xmlns:a="http://schemas.openxmlformats.org/drawingml/2006/main" xmlns:r="http://schemas.openxmlformats.org/officeDocument/2006/relationships" xmlns:p="http://schemas.openxmlformats.org/presentationml/2006/main">
  <p:tag name="TIMING" val="|4.3|1.7|2"/>
</p:tagLst>
</file>

<file path=ppt/tags/tag7.xml><?xml version="1.0" encoding="utf-8"?>
<p:tagLst xmlns:a="http://schemas.openxmlformats.org/drawingml/2006/main" xmlns:r="http://schemas.openxmlformats.org/officeDocument/2006/relationships" xmlns:p="http://schemas.openxmlformats.org/presentationml/2006/main">
  <p:tag name="TIMING" val="|5.4|9|2.8|8.5|6.9|25.7"/>
</p:tagLst>
</file>

<file path=ppt/tags/tag8.xml><?xml version="1.0" encoding="utf-8"?>
<p:tagLst xmlns:a="http://schemas.openxmlformats.org/drawingml/2006/main" xmlns:r="http://schemas.openxmlformats.org/officeDocument/2006/relationships" xmlns:p="http://schemas.openxmlformats.org/presentationml/2006/main">
  <p:tag name="TIMING" val="|11.8|4.9|6.2|6.1|7.4|4.9|10.4"/>
</p:tagLst>
</file>

<file path=ppt/theme/theme1.xml><?xml version="1.0" encoding="utf-8"?>
<a:theme xmlns:a="http://schemas.openxmlformats.org/drawingml/2006/main" name="2021 CDE Parent Survey">
  <a:themeElements>
    <a:clrScheme name="Custom 2">
      <a:dk1>
        <a:srgbClr val="33393E"/>
      </a:dk1>
      <a:lt1>
        <a:sysClr val="window" lastClr="FFFFFF"/>
      </a:lt1>
      <a:dk2>
        <a:srgbClr val="F6323E"/>
      </a:dk2>
      <a:lt2>
        <a:srgbClr val="D4CCBE"/>
      </a:lt2>
      <a:accent1>
        <a:srgbClr val="82BC00"/>
      </a:accent1>
      <a:accent2>
        <a:srgbClr val="35647E"/>
      </a:accent2>
      <a:accent3>
        <a:srgbClr val="009ADD"/>
      </a:accent3>
      <a:accent4>
        <a:srgbClr val="D8C722"/>
      </a:accent4>
      <a:accent5>
        <a:srgbClr val="EF7521"/>
      </a:accent5>
      <a:accent6>
        <a:srgbClr val="6D3A5D"/>
      </a:accent6>
      <a:hlink>
        <a:srgbClr val="001970"/>
      </a:hlink>
      <a:folHlink>
        <a:srgbClr val="7F7F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DE Parent Survey" id="{B567D035-79EA-4628-B57F-0C461C3F1A23}" vid="{EC3BA4E9-BCB7-4C29-BC0D-8B88116DB1B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CDE Parent Survey</Template>
  <TotalTime>3026</TotalTime>
  <Words>3240</Words>
  <Application>Microsoft Office PowerPoint</Application>
  <PresentationFormat>Widescreen</PresentationFormat>
  <Paragraphs>291</Paragraphs>
  <Slides>27</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Courier New</vt:lpstr>
      <vt:lpstr>inherit</vt:lpstr>
      <vt:lpstr>Museo 500</vt:lpstr>
      <vt:lpstr>Museo Slab 500</vt:lpstr>
      <vt:lpstr>Poppins</vt:lpstr>
      <vt:lpstr>Trebuchet MS</vt:lpstr>
      <vt:lpstr>2021 CDE Parent Survey</vt:lpstr>
      <vt:lpstr>Office Theme</vt:lpstr>
      <vt:lpstr>SY2023-24</vt:lpstr>
      <vt:lpstr>Indicator 8: Parent Involvement</vt:lpstr>
      <vt:lpstr>What is the State Performance Plan (SPP)  Annual Performance Report (APR)?</vt:lpstr>
      <vt:lpstr>Parent Survey and the SPP/APR</vt:lpstr>
      <vt:lpstr>Why survey parents?</vt:lpstr>
      <vt:lpstr>How are the results used?</vt:lpstr>
      <vt:lpstr>Size of AU and Student Sample Size </vt:lpstr>
      <vt:lpstr>SY2023-24 Survey will be completed online</vt:lpstr>
      <vt:lpstr>Accessing the 2023-24 Parent Survey  through the Ascend Data Management System (DMS)</vt:lpstr>
      <vt:lpstr>Logging in to the DMS</vt:lpstr>
      <vt:lpstr>Access to the Ascend DMS</vt:lpstr>
      <vt:lpstr>Where to find your student list</vt:lpstr>
      <vt:lpstr>Number of students</vt:lpstr>
      <vt:lpstr>Exporting your student lists</vt:lpstr>
      <vt:lpstr>Your Student List</vt:lpstr>
      <vt:lpstr>The pre-selected student list unique URL</vt:lpstr>
      <vt:lpstr>Sample communication - English</vt:lpstr>
      <vt:lpstr>Sample communication - Spanish</vt:lpstr>
      <vt:lpstr>Options on how AUs can distribute the survey to parents</vt:lpstr>
      <vt:lpstr>When parents use their unique link</vt:lpstr>
      <vt:lpstr>Parents are greeted with an overview</vt:lpstr>
      <vt:lpstr>Survey questions</vt:lpstr>
      <vt:lpstr>Comments</vt:lpstr>
      <vt:lpstr>Required Minimum</vt:lpstr>
      <vt:lpstr>Summary</vt:lpstr>
      <vt:lpstr>Generating  Engagement  through Meaningful Strategies</vt:lpstr>
      <vt:lpstr>Thank you for your work in  gathering parents’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SY2020-21</dc:title>
  <dc:creator>Imura, Miki</dc:creator>
  <cp:lastModifiedBy>Durosko, Gloria</cp:lastModifiedBy>
  <cp:revision>103</cp:revision>
  <dcterms:created xsi:type="dcterms:W3CDTF">2020-08-10T20:17:55Z</dcterms:created>
  <dcterms:modified xsi:type="dcterms:W3CDTF">2023-08-24T22:13:10Z</dcterms:modified>
</cp:coreProperties>
</file>