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  <p:sldMasterId id="2147483750" r:id="rId2"/>
    <p:sldMasterId id="2147483762" r:id="rId3"/>
  </p:sldMasterIdLst>
  <p:notesMasterIdLst>
    <p:notesMasterId r:id="rId32"/>
  </p:notesMasterIdLst>
  <p:handoutMasterIdLst>
    <p:handoutMasterId r:id="rId33"/>
  </p:handoutMasterIdLst>
  <p:sldIdLst>
    <p:sldId id="1047" r:id="rId4"/>
    <p:sldId id="1227" r:id="rId5"/>
    <p:sldId id="1250" r:id="rId6"/>
    <p:sldId id="1252" r:id="rId7"/>
    <p:sldId id="1259" r:id="rId8"/>
    <p:sldId id="1261" r:id="rId9"/>
    <p:sldId id="1262" r:id="rId10"/>
    <p:sldId id="1263" r:id="rId11"/>
    <p:sldId id="1264" r:id="rId12"/>
    <p:sldId id="1228" r:id="rId13"/>
    <p:sldId id="1229" r:id="rId14"/>
    <p:sldId id="1230" r:id="rId15"/>
    <p:sldId id="1231" r:id="rId16"/>
    <p:sldId id="1232" r:id="rId17"/>
    <p:sldId id="1233" r:id="rId18"/>
    <p:sldId id="1234" r:id="rId19"/>
    <p:sldId id="1235" r:id="rId20"/>
    <p:sldId id="1242" r:id="rId21"/>
    <p:sldId id="1236" r:id="rId22"/>
    <p:sldId id="1253" r:id="rId23"/>
    <p:sldId id="1244" r:id="rId24"/>
    <p:sldId id="1245" r:id="rId25"/>
    <p:sldId id="1248" r:id="rId26"/>
    <p:sldId id="1220" r:id="rId27"/>
    <p:sldId id="1222" r:id="rId28"/>
    <p:sldId id="1223" r:id="rId29"/>
    <p:sldId id="1224" r:id="rId30"/>
    <p:sldId id="1057" r:id="rId31"/>
  </p:sldIdLst>
  <p:sldSz cx="9144000" cy="6858000" type="screen4x3"/>
  <p:notesSz cx="7010400" cy="92964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FF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89120" autoAdjust="0"/>
  </p:normalViewPr>
  <p:slideViewPr>
    <p:cSldViewPr snapToGrid="0">
      <p:cViewPr varScale="1">
        <p:scale>
          <a:sx n="97" d="100"/>
          <a:sy n="97" d="100"/>
        </p:scale>
        <p:origin x="-2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-2831" y="-77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m5\OMBP$\PSFU\Budget%20-%20CDE\FY2013-14\Comparison%20of%20Total%20Program%20Funding%2007-08%20to%2013-14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m5\OMBP$\PSFU\Budget%20-%20CDE\FY2013-14\Comparison%20of%20Total%20Program%20Funding%2007-08%20to%2013-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2013-14 </a:t>
            </a:r>
          </a:p>
          <a:p>
            <a:pPr>
              <a:defRPr/>
            </a:pPr>
            <a:r>
              <a:rPr lang="en-US"/>
              <a:t>Total Program Funding - School Finance Act</a:t>
            </a:r>
          </a:p>
          <a:p>
            <a:pPr>
              <a:defRPr/>
            </a:pPr>
            <a:r>
              <a:rPr lang="en-US"/>
              <a:t>$5.527 Billion*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Data!$A$35:$A$38</c:f>
              <c:strCache>
                <c:ptCount val="4"/>
                <c:pt idx="0">
                  <c:v>State General Fund</c:v>
                </c:pt>
                <c:pt idx="1">
                  <c:v>Other State Funds</c:v>
                </c:pt>
                <c:pt idx="2">
                  <c:v>Property Tax</c:v>
                </c:pt>
                <c:pt idx="3">
                  <c:v>Specific Ownership</c:v>
                </c:pt>
              </c:strCache>
            </c:strRef>
          </c:cat>
          <c:val>
            <c:numRef>
              <c:f>Data!$V$35:$V$38</c:f>
              <c:numCache>
                <c:formatCode>_("$"* #,##0.00_);_("$"* \(#,##0.00\);_("$"* "-"??_);_(@_)</c:formatCode>
                <c:ptCount val="4"/>
                <c:pt idx="0">
                  <c:v>2989.111285</c:v>
                </c:pt>
                <c:pt idx="1">
                  <c:v>598.98897499999998</c:v>
                </c:pt>
                <c:pt idx="2">
                  <c:v>1807.9689470000001</c:v>
                </c:pt>
                <c:pt idx="3">
                  <c:v>130.864542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4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State of Colorado</a:t>
            </a:r>
          </a:p>
          <a:p>
            <a:pPr>
              <a:defRPr/>
            </a:pPr>
            <a:r>
              <a:rPr lang="en-US"/>
              <a:t>Total Program Funding</a:t>
            </a:r>
          </a:p>
          <a:p>
            <a:pPr>
              <a:defRPr/>
            </a:pPr>
            <a:r>
              <a:rPr lang="en-US"/>
              <a:t>in millions</a:t>
            </a:r>
          </a:p>
        </c:rich>
      </c:tx>
      <c:layout>
        <c:manualLayout>
          <c:xMode val="edge"/>
          <c:yMode val="edge"/>
          <c:x val="0.4137220505494643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510843502898696"/>
          <c:y val="0.1351590243413123"/>
          <c:w val="0.75611009428902565"/>
          <c:h val="0.70735810371333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Total Program Prior
 to Legislative Actions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Sheet1!$C$1:$T$1</c:f>
              <c:strCache>
                <c:ptCount val="7"/>
                <c:pt idx="0">
                  <c:v>2008-09
Actual</c:v>
                </c:pt>
                <c:pt idx="1">
                  <c:v>2009-10
 Actual</c:v>
                </c:pt>
                <c:pt idx="2">
                  <c:v>2010-11
 Actual</c:v>
                </c:pt>
                <c:pt idx="3">
                  <c:v>2011-12
 Actual</c:v>
                </c:pt>
                <c:pt idx="4">
                  <c:v>2012-13
 Actual</c:v>
                </c:pt>
                <c:pt idx="5">
                  <c:v>2013-14
with Supplemental
Request</c:v>
                </c:pt>
                <c:pt idx="6">
                  <c:v>2014-15
Per
HB14-1298*
</c:v>
                </c:pt>
              </c:strCache>
            </c:strRef>
          </c:cat>
          <c:val>
            <c:numRef>
              <c:f>Sheet1!$B$3:$T$3</c:f>
              <c:numCache>
                <c:formatCode>"$"#,000.0,,</c:formatCode>
                <c:ptCount val="7"/>
                <c:pt idx="0">
                  <c:v>5354796950.1199961</c:v>
                </c:pt>
                <c:pt idx="1">
                  <c:v>5717292422.8199987</c:v>
                </c:pt>
                <c:pt idx="2">
                  <c:v>5822311211.9100018</c:v>
                </c:pt>
                <c:pt idx="3">
                  <c:v>6006861965.5299988</c:v>
                </c:pt>
                <c:pt idx="4">
                  <c:v>6309364346.3199959</c:v>
                </c:pt>
                <c:pt idx="5">
                  <c:v>6531235817.1500006</c:v>
                </c:pt>
                <c:pt idx="6">
                  <c:v>6827646455.9310017</c:v>
                </c:pt>
              </c:numCache>
            </c:numRef>
          </c:val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Total Program Less Rescissions
/Legislative Actions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Sheet1!$C$1:$T$1</c:f>
              <c:strCache>
                <c:ptCount val="7"/>
                <c:pt idx="0">
                  <c:v>2008-09
Actual</c:v>
                </c:pt>
                <c:pt idx="1">
                  <c:v>2009-10
 Actual</c:v>
                </c:pt>
                <c:pt idx="2">
                  <c:v>2010-11
 Actual</c:v>
                </c:pt>
                <c:pt idx="3">
                  <c:v>2011-12
 Actual</c:v>
                </c:pt>
                <c:pt idx="4">
                  <c:v>2012-13
 Actual</c:v>
                </c:pt>
                <c:pt idx="5">
                  <c:v>2013-14
with Supplemental
Request</c:v>
                </c:pt>
                <c:pt idx="6">
                  <c:v>2014-15
Per
HB14-1298*
</c:v>
                </c:pt>
              </c:strCache>
            </c:strRef>
          </c:cat>
          <c:val>
            <c:numRef>
              <c:f>Sheet1!$B$5:$T$5</c:f>
              <c:numCache>
                <c:formatCode>"$"#,000.0,,</c:formatCode>
                <c:ptCount val="7"/>
                <c:pt idx="0">
                  <c:v>5347325784.0499992</c:v>
                </c:pt>
                <c:pt idx="1">
                  <c:v>5586087038.7300005</c:v>
                </c:pt>
                <c:pt idx="2">
                  <c:v>5439748515.9700022</c:v>
                </c:pt>
                <c:pt idx="3">
                  <c:v>5232447623.7799988</c:v>
                </c:pt>
                <c:pt idx="4">
                  <c:v>5297963175.7499952</c:v>
                </c:pt>
                <c:pt idx="5">
                  <c:v>5526933749.2400064</c:v>
                </c:pt>
                <c:pt idx="6">
                  <c:v>5933344388.0210018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4115456"/>
        <c:axId val="64116992"/>
      </c:barChart>
      <c:catAx>
        <c:axId val="64115456"/>
        <c:scaling>
          <c:orientation val="minMax"/>
        </c:scaling>
        <c:delete val="0"/>
        <c:axPos val="b"/>
        <c:majorTickMark val="none"/>
        <c:minorTickMark val="none"/>
        <c:tickLblPos val="nextTo"/>
        <c:crossAx val="64116992"/>
        <c:crosses val="autoZero"/>
        <c:auto val="1"/>
        <c:lblAlgn val="ctr"/>
        <c:lblOffset val="100"/>
        <c:noMultiLvlLbl val="0"/>
      </c:catAx>
      <c:valAx>
        <c:axId val="64116992"/>
        <c:scaling>
          <c:orientation val="minMax"/>
          <c:max val="7000000000"/>
          <c:min val="0"/>
        </c:scaling>
        <c:delete val="0"/>
        <c:axPos val="l"/>
        <c:majorGridlines/>
        <c:numFmt formatCode="&quot;$&quot;#,000.0,," sourceLinked="1"/>
        <c:majorTickMark val="none"/>
        <c:minorTickMark val="none"/>
        <c:tickLblPos val="nextTo"/>
        <c:crossAx val="6411545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noFill/>
        <a:ln w="25400">
          <a:noFill/>
        </a:ln>
      </c:spPr>
    </c:plotArea>
    <c:plotVisOnly val="1"/>
    <c:dispBlanksAs val="gap"/>
    <c:showDLblsOverMax val="0"/>
  </c:chart>
  <c:spPr>
    <a:ln>
      <a:solidFill>
        <a:schemeClr val="accent6">
          <a:lumMod val="75000"/>
        </a:schemeClr>
      </a:solidFill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State of Colorado
Average Per Pupil Funding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'Per Pupil Funding'!$A$2</c:f>
              <c:strCache>
                <c:ptCount val="1"/>
                <c:pt idx="0">
                  <c:v>Average Per Pupil Funding Before
 Legislative Actions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'Per Pupil Funding'!$C$1:$S$1</c:f>
              <c:strCache>
                <c:ptCount val="7"/>
                <c:pt idx="0">
                  <c:v>2008-09
Actual</c:v>
                </c:pt>
                <c:pt idx="1">
                  <c:v>2009-10
 Actual</c:v>
                </c:pt>
                <c:pt idx="2">
                  <c:v>2010-11
 Actual</c:v>
                </c:pt>
                <c:pt idx="3">
                  <c:v>2011-12
 Actual</c:v>
                </c:pt>
                <c:pt idx="4">
                  <c:v>2012-13
 Actual</c:v>
                </c:pt>
                <c:pt idx="5">
                  <c:v>2013-14
with Supplemental
Request</c:v>
                </c:pt>
                <c:pt idx="6">
                  <c:v> FY2014-15
Per HB14-1298* </c:v>
                </c:pt>
              </c:strCache>
            </c:strRef>
          </c:cat>
          <c:val>
            <c:numRef>
              <c:f>'Per Pupil Funding'!$C$2:$S$2</c:f>
              <c:numCache>
                <c:formatCode>_("$"* #,##0_);_("$"* \(#,##0\);_("$"* "-"??_);_(@_)</c:formatCode>
                <c:ptCount val="7"/>
                <c:pt idx="0">
                  <c:v>6881.5703659476385</c:v>
                </c:pt>
                <c:pt idx="1">
                  <c:v>7241.6935333477068</c:v>
                </c:pt>
                <c:pt idx="2">
                  <c:v>7290.5781263655408</c:v>
                </c:pt>
                <c:pt idx="3">
                  <c:v>7432.45</c:v>
                </c:pt>
                <c:pt idx="4">
                  <c:v>7716.51</c:v>
                </c:pt>
                <c:pt idx="5">
                  <c:v>7861.07</c:v>
                </c:pt>
                <c:pt idx="6">
                  <c:v>8078.75</c:v>
                </c:pt>
              </c:numCache>
            </c:numRef>
          </c:val>
        </c:ser>
        <c:ser>
          <c:idx val="1"/>
          <c:order val="1"/>
          <c:tx>
            <c:strRef>
              <c:f>'Per Pupil Funding'!$A$3</c:f>
              <c:strCache>
                <c:ptCount val="1"/>
                <c:pt idx="0">
                  <c:v>Actual Average Per Pupil Funding 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cat>
            <c:strRef>
              <c:f>'Per Pupil Funding'!$C$1:$S$1</c:f>
              <c:strCache>
                <c:ptCount val="7"/>
                <c:pt idx="0">
                  <c:v>2008-09
Actual</c:v>
                </c:pt>
                <c:pt idx="1">
                  <c:v>2009-10
 Actual</c:v>
                </c:pt>
                <c:pt idx="2">
                  <c:v>2010-11
 Actual</c:v>
                </c:pt>
                <c:pt idx="3">
                  <c:v>2011-12
 Actual</c:v>
                </c:pt>
                <c:pt idx="4">
                  <c:v>2012-13
 Actual</c:v>
                </c:pt>
                <c:pt idx="5">
                  <c:v>2013-14
with Supplemental
Request</c:v>
                </c:pt>
                <c:pt idx="6">
                  <c:v> FY2014-15
Per HB14-1298* </c:v>
                </c:pt>
              </c:strCache>
            </c:strRef>
          </c:cat>
          <c:val>
            <c:numRef>
              <c:f>'Per Pupil Funding'!$C$3:$S$3</c:f>
              <c:numCache>
                <c:formatCode>_("$"* #,##0_);_("$"* \(#,##0\);_("$"* "-"??_);_(@_)</c:formatCode>
                <c:ptCount val="7"/>
                <c:pt idx="0">
                  <c:v>6871.9690018800038</c:v>
                </c:pt>
                <c:pt idx="1">
                  <c:v>7075.5048707366232</c:v>
                </c:pt>
                <c:pt idx="2">
                  <c:v>6813.2746708742943</c:v>
                </c:pt>
                <c:pt idx="3">
                  <c:v>6474.2430488947866</c:v>
                </c:pt>
                <c:pt idx="4">
                  <c:v>6479.5420012506665</c:v>
                </c:pt>
                <c:pt idx="5">
                  <c:v>6652.28</c:v>
                </c:pt>
                <c:pt idx="6">
                  <c:v>7020.5793955304216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846272"/>
        <c:axId val="63847808"/>
      </c:barChart>
      <c:catAx>
        <c:axId val="63846272"/>
        <c:scaling>
          <c:orientation val="minMax"/>
        </c:scaling>
        <c:delete val="0"/>
        <c:axPos val="b"/>
        <c:majorTickMark val="none"/>
        <c:minorTickMark val="none"/>
        <c:tickLblPos val="nextTo"/>
        <c:crossAx val="63847808"/>
        <c:crossesAt val="0"/>
        <c:auto val="1"/>
        <c:lblAlgn val="ctr"/>
        <c:lblOffset val="100"/>
        <c:noMultiLvlLbl val="0"/>
      </c:catAx>
      <c:valAx>
        <c:axId val="63847808"/>
        <c:scaling>
          <c:orientation val="minMax"/>
          <c:max val="8100"/>
          <c:min val="0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crossAx val="63846272"/>
        <c:crosses val="autoZero"/>
        <c:crossBetween val="between"/>
        <c:majorUnit val="1000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spPr>
    <a:ln>
      <a:solidFill>
        <a:schemeClr val="accent6">
          <a:lumMod val="75000"/>
        </a:schemeClr>
      </a:solidFill>
    </a:ln>
  </c:spPr>
  <c:externalData r:id="rId1">
    <c:autoUpdate val="0"/>
  </c:externalData>
  <c:userShapes r:id="rId2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0.03218</cdr:x>
      <cdr:y>0.88947</cdr:y>
    </cdr:from>
    <cdr:to>
      <cdr:x>0.27192</cdr:x>
      <cdr:y>0.98074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8348" y="5581906"/>
          <a:ext cx="2073594" cy="57270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>
              <a:solidFill>
                <a:sysClr val="windowText" lastClr="000000"/>
              </a:solidFill>
            </a:rPr>
            <a:t>in millions</a:t>
          </a:r>
        </a:p>
        <a:p xmlns:a="http://schemas.openxmlformats.org/drawingml/2006/main">
          <a:r>
            <a:rPr lang="en-US" sz="1100">
              <a:solidFill>
                <a:sysClr val="windowText" lastClr="000000"/>
              </a:solidFill>
            </a:rPr>
            <a:t>*subject to legislative</a:t>
          </a:r>
          <a:r>
            <a:rPr lang="en-US" sz="1100" baseline="0">
              <a:solidFill>
                <a:sysClr val="windowText" lastClr="000000"/>
              </a:solidFill>
            </a:rPr>
            <a:t> action</a:t>
          </a:r>
          <a:endParaRPr lang="en-US" sz="1100">
            <a:solidFill>
              <a:sysClr val="windowText" lastClr="00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0.67449</cdr:x>
      <cdr:y>0.11743</cdr:y>
    </cdr:from>
    <cdr:to>
      <cdr:x>0.71695</cdr:x>
      <cdr:y>0.18532</cdr:y>
    </cdr:to>
    <cdr:sp macro="" textlink="">
      <cdr:nvSpPr>
        <cdr:cNvPr id="7" name="Rectangular Callout 6"/>
        <cdr:cNvSpPr/>
      </cdr:nvSpPr>
      <cdr:spPr bwMode="auto">
        <a:xfrm xmlns:a="http://schemas.openxmlformats.org/drawingml/2006/main">
          <a:off x="5852821" y="688489"/>
          <a:ext cx="368448" cy="398033"/>
        </a:xfrm>
        <a:prstGeom xmlns:a="http://schemas.openxmlformats.org/drawingml/2006/main" prst="wedgeRectCallout">
          <a:avLst/>
        </a:prstGeom>
        <a:noFill xmlns:a="http://schemas.openxmlformats.org/drawingml/2006/main"/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0.00976</cdr:x>
      <cdr:y>0.07156</cdr:y>
    </cdr:from>
    <cdr:to>
      <cdr:x>0.19103</cdr:x>
      <cdr:y>0.13403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4555" y="449876"/>
          <a:ext cx="1570696" cy="39271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 baseline="0" dirty="0"/>
            <a:t>Gaps represent rescissions and legislative </a:t>
          </a:r>
          <a:r>
            <a:rPr lang="en-US" sz="800" baseline="0" dirty="0" smtClean="0"/>
            <a:t>actions.</a:t>
          </a:r>
          <a:endParaRPr lang="en-US" sz="800" baseline="0" dirty="0"/>
        </a:p>
      </cdr:txBody>
    </cdr:sp>
  </cdr:relSizeAnchor>
  <cdr:relSizeAnchor xmlns:cdr="http://schemas.openxmlformats.org/drawingml/2006/chartDrawing">
    <cdr:from>
      <cdr:x>0.67449</cdr:x>
      <cdr:y>0.11743</cdr:y>
    </cdr:from>
    <cdr:to>
      <cdr:x>0.71695</cdr:x>
      <cdr:y>0.18532</cdr:y>
    </cdr:to>
    <cdr:sp macro="" textlink="">
      <cdr:nvSpPr>
        <cdr:cNvPr id="6" name="Rectangular Callout 6"/>
        <cdr:cNvSpPr/>
      </cdr:nvSpPr>
      <cdr:spPr bwMode="auto">
        <a:xfrm xmlns:a="http://schemas.openxmlformats.org/drawingml/2006/main">
          <a:off x="5852821" y="688489"/>
          <a:ext cx="368448" cy="398033"/>
        </a:xfrm>
        <a:prstGeom xmlns:a="http://schemas.openxmlformats.org/drawingml/2006/main" prst="wedgeRectCallout">
          <a:avLst/>
        </a:prstGeom>
        <a:noFill xmlns:a="http://schemas.openxmlformats.org/drawingml/2006/main"/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0.70104</cdr:x>
      <cdr:y>0.03248</cdr:y>
    </cdr:from>
    <cdr:to>
      <cdr:x>0.88526</cdr:x>
      <cdr:y>0.08717</cdr:y>
    </cdr:to>
    <cdr:sp macro="" textlink="">
      <cdr:nvSpPr>
        <cdr:cNvPr id="10" name="Rectangular Callout 9"/>
        <cdr:cNvSpPr/>
      </cdr:nvSpPr>
      <cdr:spPr bwMode="auto">
        <a:xfrm xmlns:a="http://schemas.openxmlformats.org/drawingml/2006/main" flipH="1">
          <a:off x="6063584" y="203824"/>
          <a:ext cx="1593399" cy="343207"/>
        </a:xfrm>
        <a:prstGeom xmlns:a="http://schemas.openxmlformats.org/drawingml/2006/main" prst="wedgeRectCallout">
          <a:avLst>
            <a:gd name="adj1" fmla="val -59880"/>
            <a:gd name="adj2" fmla="val 99397"/>
          </a:avLst>
        </a:prstGeom>
        <a:solidFill xmlns:a="http://schemas.openxmlformats.org/drawingml/2006/main">
          <a:srgbClr val="FFFFFF"/>
        </a:solidFill>
        <a:ln xmlns:a="http://schemas.openxmlformats.org/drawingml/2006/main" w="19050" cap="flat" cmpd="sng" algn="ctr">
          <a:solidFill>
            <a:schemeClr val="tx1"/>
          </a:solidFill>
          <a:prstDash val="solid"/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lIns="91440" tIns="45720" rIns="91440" bIns="45720" numCol="1" rtlCol="0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algn="ctr" rtl="0" fontAlgn="base">
            <a:spcBef>
              <a:spcPct val="0"/>
            </a:spcBef>
            <a:spcAft>
              <a:spcPct val="0"/>
            </a:spcAft>
            <a:defRPr sz="3600" kern="1200">
              <a:solidFill>
                <a:srgbClr val="000000"/>
              </a:solidFill>
              <a:latin typeface="Arial"/>
            </a:defRPr>
          </a:lvl1pPr>
          <a:lvl2pPr marL="457200" algn="ctr" rtl="0" fontAlgn="base">
            <a:spcBef>
              <a:spcPct val="0"/>
            </a:spcBef>
            <a:spcAft>
              <a:spcPct val="0"/>
            </a:spcAft>
            <a:defRPr sz="3600" kern="1200">
              <a:solidFill>
                <a:srgbClr val="000000"/>
              </a:solidFill>
              <a:latin typeface="Arial"/>
            </a:defRPr>
          </a:lvl2pPr>
          <a:lvl3pPr marL="914400" algn="ctr" rtl="0" fontAlgn="base">
            <a:spcBef>
              <a:spcPct val="0"/>
            </a:spcBef>
            <a:spcAft>
              <a:spcPct val="0"/>
            </a:spcAft>
            <a:defRPr sz="3600" kern="1200">
              <a:solidFill>
                <a:srgbClr val="000000"/>
              </a:solidFill>
              <a:latin typeface="Arial"/>
            </a:defRPr>
          </a:lvl3pPr>
          <a:lvl4pPr marL="1371600" algn="ctr" rtl="0" fontAlgn="base">
            <a:spcBef>
              <a:spcPct val="0"/>
            </a:spcBef>
            <a:spcAft>
              <a:spcPct val="0"/>
            </a:spcAft>
            <a:defRPr sz="3600" kern="1200">
              <a:solidFill>
                <a:srgbClr val="000000"/>
              </a:solidFill>
              <a:latin typeface="Arial"/>
            </a:defRPr>
          </a:lvl4pPr>
          <a:lvl5pPr marL="1828800" algn="ctr" rtl="0" fontAlgn="base">
            <a:spcBef>
              <a:spcPct val="0"/>
            </a:spcBef>
            <a:spcAft>
              <a:spcPct val="0"/>
            </a:spcAft>
            <a:defRPr sz="36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36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36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36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36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marL="0" marR="0" indent="0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800" dirty="0" smtClean="0">
              <a:solidFill>
                <a:srgbClr val="000000"/>
              </a:solidFill>
            </a:rPr>
            <a:t>Gap represents negative factor of 13.15% or $894</a:t>
          </a:r>
          <a:r>
            <a:rPr lang="en-US" sz="800" baseline="0" dirty="0" smtClean="0">
              <a:solidFill>
                <a:srgbClr val="000000"/>
              </a:solidFill>
            </a:rPr>
            <a:t> million</a:t>
          </a:r>
          <a:endParaRPr kumimoji="0" lang="en-US" sz="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</a:endParaRPr>
        </a:p>
      </cdr:txBody>
    </cdr:sp>
  </cdr:relSizeAnchor>
  <cdr:relSizeAnchor xmlns:cdr="http://schemas.openxmlformats.org/drawingml/2006/chartDrawing">
    <cdr:from>
      <cdr:x>0.42821</cdr:x>
      <cdr:y>0.16462</cdr:y>
    </cdr:from>
    <cdr:to>
      <cdr:x>0.93901</cdr:x>
      <cdr:y>0.2014</cdr:y>
    </cdr:to>
    <cdr:sp macro="" textlink="">
      <cdr:nvSpPr>
        <cdr:cNvPr id="8" name="Straight Arrow Connector 7"/>
        <cdr:cNvSpPr/>
      </cdr:nvSpPr>
      <cdr:spPr>
        <a:xfrm xmlns:a="http://schemas.openxmlformats.org/drawingml/2006/main" flipV="1">
          <a:off x="3703760" y="1033094"/>
          <a:ext cx="4418134" cy="230799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ysClr val="windowText" lastClr="000000"/>
          </a:solidFill>
          <a:prstDash val="solid"/>
          <a:headEnd type="arrow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0.00281</cdr:x>
      <cdr:y>0.00387</cdr:y>
    </cdr:to>
    <cdr:pic>
      <cdr:nvPicPr>
        <cdr:cNvPr id="9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0.00281</cdr:x>
      <cdr:y>0.00387</cdr:y>
    </cdr:to>
    <cdr:pic>
      <cdr:nvPicPr>
        <cdr:cNvPr id="11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0.45615</cdr:x>
      <cdr:y>0.33545</cdr:y>
    </cdr:from>
    <cdr:to>
      <cdr:x>0.58784</cdr:x>
      <cdr:y>0.43904</cdr:y>
    </cdr:to>
    <cdr:sp macro="" textlink="">
      <cdr:nvSpPr>
        <cdr:cNvPr id="12" name="Rectangular Callout 11"/>
        <cdr:cNvSpPr/>
      </cdr:nvSpPr>
      <cdr:spPr bwMode="auto">
        <a:xfrm xmlns:a="http://schemas.openxmlformats.org/drawingml/2006/main" flipH="1">
          <a:off x="3952523" y="2108817"/>
          <a:ext cx="1141087" cy="651218"/>
        </a:xfrm>
        <a:prstGeom xmlns:a="http://schemas.openxmlformats.org/drawingml/2006/main" prst="wedgeRectCallout">
          <a:avLst>
            <a:gd name="adj1" fmla="val -65621"/>
            <a:gd name="adj2" fmla="val -181071"/>
          </a:avLst>
        </a:prstGeom>
        <a:solidFill xmlns:a="http://schemas.openxmlformats.org/drawingml/2006/main">
          <a:srgbClr val="FFFFFF"/>
        </a:solidFill>
        <a:ln xmlns:a="http://schemas.openxmlformats.org/drawingml/2006/main" w="19050" cap="flat" cmpd="sng" algn="ctr">
          <a:solidFill>
            <a:sysClr val="windowText" lastClr="000000"/>
          </a:solidFill>
          <a:prstDash val="solid"/>
          <a:headEnd type="none" w="med" len="med"/>
          <a:tailEnd type="none" w="med" len="med"/>
        </a:ln>
        <a:effectLst xmlns:a="http://schemas.openxmlformats.org/drawingml/2006/main"/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="horz" wrap="square" lIns="91440" tIns="45720" rIns="91440" bIns="45720" numCol="1" rtlCol="0" anchor="t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0" marR="0" indent="0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en-US" sz="800" dirty="0" smtClean="0">
              <a:solidFill>
                <a:srgbClr val="000000"/>
              </a:solidFill>
            </a:rPr>
            <a:t>Change of $347</a:t>
          </a:r>
          <a:r>
            <a:rPr lang="en-US" sz="800" baseline="0" dirty="0" smtClean="0">
              <a:solidFill>
                <a:srgbClr val="000000"/>
              </a:solidFill>
            </a:rPr>
            <a:t> million between 2009-10 and the 2014-15 HB14-1298</a:t>
          </a:r>
          <a:endParaRPr kumimoji="0" lang="en-US" sz="800" b="0" i="0" u="none" strike="noStrike" cap="none" normalizeH="0" baseline="0" dirty="0" smtClean="0">
            <a:ln>
              <a:noFill/>
            </a:ln>
            <a:solidFill>
              <a:srgbClr val="000000"/>
            </a:solidFill>
            <a:effectLst/>
            <a:latin typeface="Arial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0.00849</cdr:x>
      <cdr:y>0.04359</cdr:y>
    </cdr:from>
    <cdr:to>
      <cdr:x>0.18976</cdr:x>
      <cdr:y>0.10606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693" y="255585"/>
          <a:ext cx="1572945" cy="36625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 baseline="0" dirty="0"/>
            <a:t>Gaps represent rescissions and legislative </a:t>
          </a:r>
          <a:r>
            <a:rPr lang="en-US" sz="800" baseline="0" dirty="0" smtClean="0"/>
            <a:t>actions.</a:t>
          </a:r>
          <a:endParaRPr lang="en-US" sz="800" baseline="0" dirty="0"/>
        </a:p>
      </cdr:txBody>
    </cdr:sp>
  </cdr:relSizeAnchor>
  <cdr:relSizeAnchor xmlns:cdr="http://schemas.openxmlformats.org/drawingml/2006/chartDrawing">
    <cdr:from>
      <cdr:x>0.67449</cdr:x>
      <cdr:y>0.11743</cdr:y>
    </cdr:from>
    <cdr:to>
      <cdr:x>0.71695</cdr:x>
      <cdr:y>0.18532</cdr:y>
    </cdr:to>
    <cdr:sp macro="" textlink="">
      <cdr:nvSpPr>
        <cdr:cNvPr id="7" name="Rectangular Callout 6"/>
        <cdr:cNvSpPr/>
      </cdr:nvSpPr>
      <cdr:spPr bwMode="auto">
        <a:xfrm xmlns:a="http://schemas.openxmlformats.org/drawingml/2006/main">
          <a:off x="5852821" y="688489"/>
          <a:ext cx="368448" cy="398033"/>
        </a:xfrm>
        <a:prstGeom xmlns:a="http://schemas.openxmlformats.org/drawingml/2006/main" prst="wedgeRectCallout">
          <a:avLst/>
        </a:prstGeom>
        <a:noFill xmlns:a="http://schemas.openxmlformats.org/drawingml/2006/main"/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0.00849</cdr:x>
      <cdr:y>0.04359</cdr:y>
    </cdr:from>
    <cdr:to>
      <cdr:x>0.18976</cdr:x>
      <cdr:y>0.10606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3693" y="255585"/>
          <a:ext cx="1572945" cy="366256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 baseline="0" dirty="0"/>
            <a:t>Gaps represent rescissions and legislative </a:t>
          </a:r>
          <a:r>
            <a:rPr lang="en-US" sz="800" baseline="0" dirty="0" smtClean="0"/>
            <a:t>actions.</a:t>
          </a:r>
          <a:endParaRPr lang="en-US" sz="800" baseline="0" dirty="0"/>
        </a:p>
      </cdr:txBody>
    </cdr:sp>
  </cdr:relSizeAnchor>
  <cdr:relSizeAnchor xmlns:cdr="http://schemas.openxmlformats.org/drawingml/2006/chartDrawing">
    <cdr:from>
      <cdr:x>0.67449</cdr:x>
      <cdr:y>0.11743</cdr:y>
    </cdr:from>
    <cdr:to>
      <cdr:x>0.71695</cdr:x>
      <cdr:y>0.18532</cdr:y>
    </cdr:to>
    <cdr:sp macro="" textlink="">
      <cdr:nvSpPr>
        <cdr:cNvPr id="6" name="Rectangular Callout 6"/>
        <cdr:cNvSpPr/>
      </cdr:nvSpPr>
      <cdr:spPr bwMode="auto">
        <a:xfrm xmlns:a="http://schemas.openxmlformats.org/drawingml/2006/main">
          <a:off x="5852821" y="688489"/>
          <a:ext cx="368448" cy="398033"/>
        </a:xfrm>
        <a:prstGeom xmlns:a="http://schemas.openxmlformats.org/drawingml/2006/main" prst="wedgeRectCallout">
          <a:avLst/>
        </a:prstGeom>
        <a:noFill xmlns:a="http://schemas.openxmlformats.org/drawingml/2006/main"/>
        <a:ln xmlns:a="http://schemas.openxmlformats.org/drawingml/2006/main" w="9525" cap="flat" cmpd="sng" algn="ctr">
          <a:noFill/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86B4A43-BCB9-4638-95A5-DDEDBF25F4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744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FAC6B8D-3C63-4A31-8552-1DA936F6F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008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DF8A5C-32FE-405E-BEBF-720F5BB764E8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/>
              <a:t>Sources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Colorado Department of Education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3B3D0-F2C2-4AD4-9708-6CCA5738DBD3}" type="slidenum">
              <a:rPr lang="en-US" smtClean="0"/>
              <a:pPr/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DF8A5C-32FE-405E-BEBF-720F5BB764E8}" type="slidenum">
              <a:rPr lang="en-US" smtClean="0"/>
              <a:pPr/>
              <a:t>19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43716E-D2AB-4B62-8018-DB760446C4F9}" type="slidenum">
              <a:rPr lang="en-US" smtClean="0"/>
              <a:pPr/>
              <a:t>21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43716E-D2AB-4B62-8018-DB760446C4F9}" type="slidenum">
              <a:rPr lang="en-US" smtClean="0"/>
              <a:pPr/>
              <a:t>22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D3004D-4FF0-4976-A73C-D7930779DA7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9D757B-CB67-4215-B552-7887F40FAF5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17BD05-695E-4AAB-94A5-D3B0ED1493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14AD4B-5C95-4D55-BA34-7AA896847E6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FA5FC4-66F8-4DBF-873B-A213E73BA9EF}" type="slidenum">
              <a:rPr lang="en-US" smtClean="0"/>
              <a:pPr/>
              <a:t>28</a:t>
            </a:fld>
            <a:endParaRPr lang="en-US" dirty="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52ED56-92F2-4C4C-B0C3-36F40D6BFD36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Major</a:t>
            </a:r>
            <a:r>
              <a:rPr lang="en-US" sz="1200" baseline="0" dirty="0" smtClean="0"/>
              <a:t> Regulatory Changes</a:t>
            </a:r>
            <a:endParaRPr lang="en-US" sz="1200" dirty="0" smtClean="0"/>
          </a:p>
          <a:p>
            <a:r>
              <a:rPr lang="en-US" sz="1200" dirty="0" smtClean="0"/>
              <a:t>1.00 – Exemptions – Commissioner or</a:t>
            </a:r>
            <a:r>
              <a:rPr lang="en-US" sz="1200" baseline="0" dirty="0" smtClean="0"/>
              <a:t> designee may provide exemptions</a:t>
            </a:r>
            <a:endParaRPr lang="en-US" sz="1200" dirty="0" smtClean="0"/>
          </a:p>
          <a:p>
            <a:r>
              <a:rPr lang="en-US" sz="1200" dirty="0" smtClean="0"/>
              <a:t>11.01/11.02/11.03 – Battery – in one location, adequate cable</a:t>
            </a:r>
            <a:r>
              <a:rPr lang="en-US" sz="1200" baseline="0" dirty="0" smtClean="0"/>
              <a:t> to allow full extension</a:t>
            </a:r>
            <a:endParaRPr lang="en-US" sz="1200" dirty="0" smtClean="0"/>
          </a:p>
          <a:p>
            <a:r>
              <a:rPr lang="en-US" sz="1200" dirty="0" smtClean="0"/>
              <a:t>14.01/32.03 – Maximum Design Capacity – specify</a:t>
            </a:r>
            <a:r>
              <a:rPr lang="en-US" sz="1200" baseline="0" dirty="0" smtClean="0"/>
              <a:t> maximum design capacity on plate or decal, clarification</a:t>
            </a:r>
            <a:endParaRPr lang="en-US" sz="1200" dirty="0" smtClean="0"/>
          </a:p>
          <a:p>
            <a:r>
              <a:rPr lang="en-US" sz="1200" dirty="0" smtClean="0"/>
              <a:t>16.07 – Kentucky Pole Test – current practice included in standards</a:t>
            </a:r>
            <a:endParaRPr lang="en-US" sz="1200" baseline="0" dirty="0" smtClean="0"/>
          </a:p>
          <a:p>
            <a:r>
              <a:rPr lang="en-US" sz="1200" dirty="0" smtClean="0"/>
              <a:t>23.05 – Body Fluid Clean-up Kit – must be</a:t>
            </a:r>
            <a:r>
              <a:rPr lang="en-US" sz="1200" baseline="0" dirty="0" smtClean="0"/>
              <a:t> included in vehicle</a:t>
            </a:r>
            <a:endParaRPr lang="en-US" sz="1200" dirty="0" smtClean="0"/>
          </a:p>
          <a:p>
            <a:r>
              <a:rPr lang="en-US" sz="1200" dirty="0" smtClean="0"/>
              <a:t>23.06 – Emergency Equipment Securely Mounted - clarification</a:t>
            </a:r>
          </a:p>
          <a:p>
            <a:r>
              <a:rPr lang="en-US" sz="1200" dirty="0" smtClean="0"/>
              <a:t>26.05 – Allow Yellow Nosing on Step Tread – </a:t>
            </a:r>
            <a:r>
              <a:rPr lang="en-US" sz="1200" baseline="0" dirty="0" smtClean="0"/>
              <a:t>current practice included in standards</a:t>
            </a:r>
            <a:endParaRPr lang="en-US" sz="1200" dirty="0" smtClean="0"/>
          </a:p>
          <a:p>
            <a:r>
              <a:rPr lang="en-US" sz="1200" dirty="0" smtClean="0"/>
              <a:t>32.06 – Stop and Flashing Warning Signal – allows for current practice</a:t>
            </a:r>
            <a:r>
              <a:rPr lang="en-US" sz="1200" baseline="0" dirty="0" smtClean="0"/>
              <a:t> and newer technology</a:t>
            </a:r>
            <a:endParaRPr lang="en-US" sz="1200" dirty="0" smtClean="0"/>
          </a:p>
          <a:p>
            <a:r>
              <a:rPr lang="en-US" sz="1200" dirty="0" smtClean="0"/>
              <a:t>32.08 – Advertising – shall not interfere</a:t>
            </a:r>
            <a:r>
              <a:rPr lang="en-US" sz="1200" baseline="0" dirty="0" smtClean="0"/>
              <a:t> with retro-reflective tape on side of bus</a:t>
            </a:r>
            <a:endParaRPr lang="en-US" sz="1200" dirty="0" smtClean="0"/>
          </a:p>
          <a:p>
            <a:r>
              <a:rPr lang="en-US" sz="1200" dirty="0" smtClean="0"/>
              <a:t>37.05 – Front Turn Signal - clarification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F7F1863-8423-8E48-8D02-88636C918AC7}" type="datetime1">
              <a:rPr lang="en-US" smtClean="0"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F7242FB-F25E-544B-B72F-E0B5A499AB4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2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F7F1863-8423-8E48-8D02-88636C918AC7}" type="datetime1">
              <a:rPr lang="en-US" smtClean="0"/>
              <a:t>4/28/2014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F7242FB-F25E-544B-B72F-E0B5A499AB4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24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AC6B8D-3C63-4A31-8552-1DA936F6F60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80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1pPr>
            <a:lvl2pPr marL="742950" indent="-28575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2pPr>
            <a:lvl3pPr marL="11430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3pPr>
            <a:lvl4pPr marL="16002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4pPr>
            <a:lvl5pPr marL="20574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CB9DB478-3D8C-4B80-84F4-24D649A94DF8}" type="slidenum">
              <a:rPr lang="en-US" sz="1200" smtClean="0">
                <a:solidFill>
                  <a:schemeClr val="tx1"/>
                </a:solidFill>
              </a:rPr>
              <a:pPr algn="r" eaLnBrk="1" hangingPunct="1"/>
              <a:t>11</a:t>
            </a:fld>
            <a:endParaRPr 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endParaRPr lang="en-US" dirty="0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1pPr>
            <a:lvl2pPr marL="742950" indent="-28575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2pPr>
            <a:lvl3pPr marL="11430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3pPr>
            <a:lvl4pPr marL="16002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4pPr>
            <a:lvl5pPr marL="20574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80239D92-DC05-4794-A4B4-C22172FA5ED2}" type="slidenum">
              <a:rPr lang="en-US" sz="1200" smtClean="0">
                <a:solidFill>
                  <a:schemeClr val="tx1"/>
                </a:solidFill>
              </a:rPr>
              <a:pPr algn="r" eaLnBrk="1" hangingPunct="1"/>
              <a:t>12</a:t>
            </a:fld>
            <a:endParaRPr 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1100" dirty="0" smtClean="0"/>
              <a:t>Once the base funding has been set, the base has factors applied.  These factors determine the per pupil funding amount by district and each district is different.</a:t>
            </a:r>
          </a:p>
          <a:p>
            <a:pPr>
              <a:lnSpc>
                <a:spcPct val="80000"/>
              </a:lnSpc>
            </a:pPr>
            <a:r>
              <a:rPr lang="en-US" sz="1100" b="1" dirty="0" smtClean="0"/>
              <a:t>Cost of living </a:t>
            </a:r>
            <a:r>
              <a:rPr lang="en-US" sz="1100" dirty="0" smtClean="0"/>
              <a:t>– factor that attempts to reflect the differences between districts for the cost of housing, goods and services. Aspen has a higher cost of living factor than a small rural district.  </a:t>
            </a:r>
            <a:endParaRPr lang="en-US" sz="11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100" b="1" dirty="0" smtClean="0"/>
              <a:t>Personnel costs factor </a:t>
            </a:r>
            <a:r>
              <a:rPr lang="en-US" sz="1100" dirty="0" smtClean="0"/>
              <a:t>– based on enrollment and incorporates cost of living for personnel.</a:t>
            </a:r>
          </a:p>
          <a:p>
            <a:pPr>
              <a:lnSpc>
                <a:spcPct val="80000"/>
              </a:lnSpc>
            </a:pPr>
            <a:r>
              <a:rPr lang="en-US" sz="1100" b="1" dirty="0" smtClean="0"/>
              <a:t>Size factor </a:t>
            </a:r>
            <a:r>
              <a:rPr lang="en-US" sz="1100" dirty="0" smtClean="0"/>
              <a:t>– driven by enrollment and attempts to reflect purchasing power within districts.  Small districts have greater size factor adjustments.</a:t>
            </a:r>
          </a:p>
          <a:p>
            <a:pPr>
              <a:lnSpc>
                <a:spcPct val="80000"/>
              </a:lnSpc>
            </a:pPr>
            <a:r>
              <a:rPr lang="en-US" sz="1100" b="1" dirty="0" smtClean="0"/>
              <a:t>At-risk funding </a:t>
            </a:r>
            <a:r>
              <a:rPr lang="en-US" sz="1100" dirty="0" smtClean="0"/>
              <a:t>– based on the numbers of students qualifying for free lunches</a:t>
            </a:r>
          </a:p>
          <a:p>
            <a:pPr>
              <a:lnSpc>
                <a:spcPct val="80000"/>
              </a:lnSpc>
            </a:pPr>
            <a:r>
              <a:rPr lang="en-US" sz="1100" b="1" dirty="0" smtClean="0"/>
              <a:t>On-Line funding </a:t>
            </a:r>
            <a:r>
              <a:rPr lang="en-US" sz="1100" dirty="0" smtClean="0"/>
              <a:t>– based on the number of students enrolled in an online program within the district.  There are various rules that make a student eligible to be counted.</a:t>
            </a:r>
          </a:p>
          <a:p>
            <a:pPr>
              <a:lnSpc>
                <a:spcPct val="80000"/>
              </a:lnSpc>
            </a:pPr>
            <a:endParaRPr lang="en-US" sz="1100" dirty="0" smtClean="0"/>
          </a:p>
          <a:p>
            <a:pPr eaLnBrk="1" hangingPunct="1">
              <a:lnSpc>
                <a:spcPct val="80000"/>
              </a:lnSpc>
            </a:pPr>
            <a:r>
              <a:rPr lang="en-US" sz="1100" dirty="0" smtClean="0"/>
              <a:t>Once these factors are applied to the base, a total per pupil funding amount is determined for district.  This amount is then multiplied by the districts funded pupil count to arrive at total program funding.</a:t>
            </a:r>
          </a:p>
          <a:p>
            <a:pPr>
              <a:lnSpc>
                <a:spcPct val="80000"/>
              </a:lnSpc>
            </a:pPr>
            <a:endParaRPr lang="en-US" sz="1100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1pPr>
            <a:lvl2pPr marL="742950" indent="-28575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2pPr>
            <a:lvl3pPr marL="11430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3pPr>
            <a:lvl4pPr marL="16002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4pPr>
            <a:lvl5pPr marL="2057400" indent="-228600" algn="ctr" defTabSz="931863" eaLnBrk="0" hangingPunct="0">
              <a:defRPr sz="3600">
                <a:solidFill>
                  <a:schemeClr val="bg1"/>
                </a:solidFill>
                <a:latin typeface="Arial" charset="0"/>
              </a:defRPr>
            </a:lvl5pPr>
            <a:lvl6pPr marL="25146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6pPr>
            <a:lvl7pPr marL="29718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7pPr>
            <a:lvl8pPr marL="34290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8pPr>
            <a:lvl9pPr marL="3886200" indent="-228600" algn="ctr" defTabSz="93186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r" eaLnBrk="1" hangingPunct="1"/>
            <a:fld id="{F599FEC4-63D0-4747-BAA0-5707D480B99D}" type="slidenum">
              <a:rPr lang="en-US" sz="1200" smtClean="0">
                <a:solidFill>
                  <a:schemeClr val="tx1"/>
                </a:solidFill>
              </a:rPr>
              <a:pPr algn="r" eaLnBrk="1" hangingPunct="1"/>
              <a:t>13</a:t>
            </a:fld>
            <a:endParaRPr lang="en-US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DF8A5C-32FE-405E-BEBF-720F5BB764E8}" type="slidenum">
              <a:rPr lang="en-US" smtClean="0"/>
              <a:pPr/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380999" y="3412607"/>
            <a:ext cx="8341851" cy="164592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rgbClr val="45454C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80999" y="1507668"/>
            <a:ext cx="8341851" cy="1645920"/>
          </a:xfrm>
        </p:spPr>
        <p:txBody>
          <a:bodyPr/>
          <a:lstStyle>
            <a:lvl1pPr algn="ctr">
              <a:defRPr sz="4200" spc="150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 descr="CDE LOGO TES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8318" y="6018062"/>
            <a:ext cx="2584532" cy="408405"/>
          </a:xfrm>
          <a:prstGeom prst="rect">
            <a:avLst/>
          </a:prstGeom>
        </p:spPr>
      </p:pic>
      <p:sp>
        <p:nvSpPr>
          <p:cNvPr id="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80999" y="606832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100" b="1">
                <a:solidFill>
                  <a:srgbClr val="45454C"/>
                </a:solidFill>
              </a:defRPr>
            </a:lvl1pPr>
          </a:lstStyle>
          <a:p>
            <a:r>
              <a:rPr lang="en-US" dirty="0" smtClean="0"/>
              <a:t>Month Day Year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28600">
              <a:buFont typeface="Wingdings" charset="2"/>
              <a:buChar char="§"/>
              <a:defRPr/>
            </a:lvl1pPr>
            <a:lvl2pPr marL="548640" indent="-182880">
              <a:buFont typeface="Wingdings" charset="2"/>
              <a:buChar char="§"/>
              <a:defRPr/>
            </a:lvl2pPr>
            <a:lvl3pPr marL="822960" indent="-182880">
              <a:buFont typeface="Wingdings" charset="2"/>
              <a:buChar char="§"/>
              <a:defRPr/>
            </a:lvl3pPr>
            <a:lvl4pPr marL="1097280" indent="-182880">
              <a:buFont typeface="Wingdings" charset="2"/>
              <a:buChar char="§"/>
              <a:defRPr/>
            </a:lvl4pPr>
            <a:lvl5pPr marL="1280160" indent="-182880">
              <a:buFont typeface="Wingdings" charset="2"/>
              <a:buChar char="§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Book Antiqua"/>
                <a:cs typeface="Book Antiqu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80999" y="626554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Divider Orang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3412607"/>
            <a:ext cx="8341851" cy="164592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0999" y="1740195"/>
            <a:ext cx="8341851" cy="1645920"/>
          </a:xfrm>
        </p:spPr>
        <p:txBody>
          <a:bodyPr/>
          <a:lstStyle>
            <a:lvl1pPr algn="ctr">
              <a:defRPr sz="4200" spc="15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 descr="CDE LOGO TES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360" y="6222265"/>
            <a:ext cx="2584532" cy="40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091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1159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66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099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1159" y="1722438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159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0485" y="1722438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rgbClr val="785F5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048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099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099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DE LOGO TES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360" y="6222265"/>
            <a:ext cx="2584532" cy="408405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099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188720"/>
            <a:ext cx="6096001" cy="496919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060" y="22321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1096962"/>
            <a:ext cx="1675660" cy="1033590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8" name="Picture 7" descr="CDE LOGO TES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560" y="6222265"/>
            <a:ext cx="2584532" cy="408405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099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0"/>
          </p:nvPr>
        </p:nvSpPr>
        <p:spPr>
          <a:xfrm>
            <a:off x="380998" y="457200"/>
            <a:ext cx="6096001" cy="63976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800" b="1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0999" y="460248"/>
            <a:ext cx="6172202" cy="5564632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26568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1107440"/>
            <a:ext cx="1676400" cy="1026160"/>
          </a:xfrm>
        </p:spPr>
        <p:txBody>
          <a:bodyPr anchor="b"/>
          <a:lstStyle>
            <a:lvl1pPr algn="l">
              <a:defRPr sz="2000" spc="15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099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  <p:pic>
        <p:nvPicPr>
          <p:cNvPr id="13" name="Picture 12" descr="CDE LOGO TES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560" y="6222265"/>
            <a:ext cx="2584532" cy="40840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with Caption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26568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1076960"/>
            <a:ext cx="1676400" cy="1056640"/>
          </a:xfrm>
        </p:spPr>
        <p:txBody>
          <a:bodyPr anchor="b"/>
          <a:lstStyle>
            <a:lvl1pPr algn="l">
              <a:defRPr sz="2000" spc="15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099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  <p:pic>
        <p:nvPicPr>
          <p:cNvPr id="12" name="Picture 11" descr="CDE LOGO TES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560" y="6222265"/>
            <a:ext cx="2584532" cy="40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678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49352" y="944562"/>
            <a:ext cx="1675660" cy="1033590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963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  <p:pic>
        <p:nvPicPr>
          <p:cNvPr id="8" name="Picture 7" descr="CDE LOGO TES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360" y="6222265"/>
            <a:ext cx="2584532" cy="408405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99640" y="1036320"/>
            <a:ext cx="6589252" cy="496919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0"/>
          </p:nvPr>
        </p:nvSpPr>
        <p:spPr>
          <a:xfrm>
            <a:off x="2199639" y="304800"/>
            <a:ext cx="6589252" cy="639762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800" b="1">
                <a:solidFill>
                  <a:srgbClr val="355D7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87950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with Caption Left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49352" y="894080"/>
            <a:ext cx="1675660" cy="108407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963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  <p:pic>
        <p:nvPicPr>
          <p:cNvPr id="8" name="Picture 7" descr="CDE LOGO TES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360" y="6222265"/>
            <a:ext cx="2584532" cy="40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5856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rotWithShape="1"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93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49352" y="985520"/>
            <a:ext cx="1675660" cy="992632"/>
          </a:xfrm>
        </p:spPr>
        <p:txBody>
          <a:bodyPr anchor="b"/>
          <a:lstStyle>
            <a:lvl1pPr algn="l">
              <a:defRPr sz="200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2213286" y="304800"/>
            <a:ext cx="6625914" cy="587248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9639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  <p:pic>
        <p:nvPicPr>
          <p:cNvPr id="9" name="Picture 8" descr="CDE LOGO TES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360" y="6222265"/>
            <a:ext cx="2584532" cy="40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91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" name="Picture 20" descr="PPTemplate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224" name="Picture 8" descr="cdelogo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29600" y="6210300"/>
            <a:ext cx="739775" cy="279400"/>
          </a:xfrm>
          <a:prstGeom prst="rect">
            <a:avLst/>
          </a:prstGeom>
          <a:noFill/>
        </p:spPr>
      </p:pic>
      <p:sp>
        <p:nvSpPr>
          <p:cNvPr id="137225" name="Text Box 9"/>
          <p:cNvSpPr txBox="1">
            <a:spLocks noChangeArrowheads="1"/>
          </p:cNvSpPr>
          <p:nvPr/>
        </p:nvSpPr>
        <p:spPr bwMode="auto">
          <a:xfrm>
            <a:off x="6991350" y="6477000"/>
            <a:ext cx="20764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900" b="1" dirty="0"/>
              <a:t>Colorado Department of Education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5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3" name="Picture 12" descr="CDE LOGO TEST.png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4360" y="6222265"/>
            <a:ext cx="2584532" cy="408405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80999" y="626554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100" b="1">
                <a:solidFill>
                  <a:srgbClr val="45454C"/>
                </a:solidFill>
              </a:defRPr>
            </a:lvl1pPr>
          </a:lstStyle>
          <a:p>
            <a:fld id="{757A2F4E-5D54-B04B-91BD-7E78EE1FE9FD}" type="slidenum">
              <a:rPr lang="en-US" smtClean="0"/>
              <a:pPr/>
              <a:t>‹#›</a:t>
            </a:fld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none" spc="200" baseline="0">
          <a:ln>
            <a:noFill/>
          </a:ln>
          <a:solidFill>
            <a:schemeClr val="bg1"/>
          </a:solidFill>
          <a:effectLst/>
          <a:latin typeface="Palatino Linotype"/>
          <a:ea typeface="+mj-ea"/>
          <a:cs typeface="Palatino Linotype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SzPct val="110000"/>
        <a:buFont typeface="Wingdings" charset="2"/>
        <a:buChar char="§"/>
        <a:defRPr sz="2000" kern="1200" spc="15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" charset="2"/>
        <a:buChar char="§"/>
        <a:defRPr sz="1800" kern="1200" spc="1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SzPct val="110000"/>
        <a:buFont typeface="Wingdings" charset="2"/>
        <a:buChar char="§"/>
        <a:defRPr sz="1600" kern="1200" spc="1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SzPct val="110000"/>
        <a:buFont typeface="Wingdings" charset="2"/>
        <a:buChar char="§"/>
        <a:defRPr sz="14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SzPct val="110000"/>
        <a:buFont typeface="Wingdings" charset="2"/>
        <a:buChar char="§"/>
        <a:defRPr sz="1300" kern="1200" spc="1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e.state.co.us/cdefinance/legislativesummariesfy14-15" TargetMode="Externa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e.state.co.us/cdefinance/capconstbest" TargetMode="Externa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e.state.co.us/nutrition/nutritraining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650009" y="923319"/>
            <a:ext cx="7772400" cy="31067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PUBLIC SCHOOL FINANCE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Budget Workshops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April &amp; May 2014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4294967295"/>
          </p:nvPr>
        </p:nvSpPr>
        <p:spPr bwMode="auto">
          <a:xfrm>
            <a:off x="627796" y="4431192"/>
            <a:ext cx="8161362" cy="18399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numCol="1">
            <a:normAutofit/>
          </a:bodyPr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Leanne Emm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Associate Commissioner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303-866-6202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/>
              <a:t>Emm_l@cde.state.co.us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Finance</a:t>
            </a:r>
            <a:br>
              <a:rPr lang="en-US" dirty="0" smtClean="0"/>
            </a:br>
            <a:r>
              <a:rPr lang="en-US" dirty="0" smtClean="0"/>
              <a:t>Total Program Funding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35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888" y="1746250"/>
            <a:ext cx="8574087" cy="43592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Total Program Funding equals:</a:t>
            </a: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en-US" sz="3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=(funded pupil count  x  </a:t>
            </a: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			formula per pupil funding)</a:t>
            </a:r>
          </a:p>
          <a:p>
            <a:pPr algn="ctr"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+ at-risk funding + online &amp; ASCENT funding</a:t>
            </a: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endParaRPr lang="en-US" sz="30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fontAlgn="auto">
              <a:spcAft>
                <a:spcPts val="0"/>
              </a:spcAft>
              <a:buFont typeface="Wingdings" charset="2"/>
              <a:buNone/>
              <a:defRPr/>
            </a:pPr>
            <a:r>
              <a:rPr lang="en-US" sz="3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After Total Program is calculated, the Negative Factor is Applied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75" y="92075"/>
            <a:ext cx="89154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+mj-lt"/>
              </a:rPr>
              <a:t>Total Program Funding Formula</a:t>
            </a:r>
          </a:p>
        </p:txBody>
      </p:sp>
    </p:spTree>
    <p:extLst>
      <p:ext uri="{BB962C8B-B14F-4D97-AF65-F5344CB8AC3E}">
        <p14:creationId xmlns:p14="http://schemas.microsoft.com/office/powerpoint/2010/main" val="167038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625" y="1784350"/>
            <a:ext cx="8686800" cy="47577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latin typeface="+mj-lt"/>
              </a:rPr>
              <a:t>2013-14</a:t>
            </a:r>
            <a:endParaRPr lang="en-US" sz="2800" dirty="0">
              <a:latin typeface="+mj-lt"/>
            </a:endParaRPr>
          </a:p>
          <a:p>
            <a:pPr lvl="1">
              <a:defRPr/>
            </a:pPr>
            <a:r>
              <a:rPr lang="en-US" sz="2600" dirty="0">
                <a:latin typeface="+mj-lt"/>
              </a:rPr>
              <a:t>Base Funding - $5,954.28</a:t>
            </a:r>
          </a:p>
          <a:p>
            <a:pPr lvl="2">
              <a:buClr>
                <a:schemeClr val="accent3"/>
              </a:buClr>
              <a:defRPr/>
            </a:pPr>
            <a:r>
              <a:rPr lang="en-US" sz="2200" dirty="0">
                <a:latin typeface="+mj-lt"/>
              </a:rPr>
              <a:t>Increase of $111.02 from prior year</a:t>
            </a:r>
          </a:p>
          <a:p>
            <a:pPr lvl="2">
              <a:buClr>
                <a:schemeClr val="accent3"/>
              </a:buClr>
              <a:defRPr/>
            </a:pPr>
            <a:r>
              <a:rPr lang="en-US" sz="2200" dirty="0">
                <a:latin typeface="+mj-lt"/>
              </a:rPr>
              <a:t>Inflation of 1.9</a:t>
            </a:r>
            <a:r>
              <a:rPr lang="en-US" sz="2200" dirty="0" smtClean="0">
                <a:latin typeface="+mj-lt"/>
              </a:rPr>
              <a:t>%</a:t>
            </a:r>
          </a:p>
          <a:p>
            <a:pPr marL="640080" lvl="2" indent="0">
              <a:buClr>
                <a:schemeClr val="accent3"/>
              </a:buClr>
              <a:buNone/>
              <a:defRPr/>
            </a:pPr>
            <a:endParaRPr lang="en-US" sz="2200" dirty="0" smtClean="0">
              <a:latin typeface="+mj-lt"/>
            </a:endParaRPr>
          </a:p>
          <a:p>
            <a:pPr>
              <a:defRPr/>
            </a:pPr>
            <a:r>
              <a:rPr lang="en-US" sz="2800" dirty="0" smtClean="0">
                <a:latin typeface="+mj-lt"/>
              </a:rPr>
              <a:t>2014-15 –</a:t>
            </a:r>
          </a:p>
          <a:p>
            <a:pPr lvl="1">
              <a:defRPr/>
            </a:pPr>
            <a:r>
              <a:rPr lang="en-US" sz="2600" dirty="0">
                <a:latin typeface="+mj-lt"/>
              </a:rPr>
              <a:t>Base Funding - $6,121.00</a:t>
            </a:r>
          </a:p>
          <a:p>
            <a:pPr lvl="2">
              <a:defRPr/>
            </a:pPr>
            <a:r>
              <a:rPr lang="en-US" sz="2200" dirty="0">
                <a:latin typeface="+mj-lt"/>
              </a:rPr>
              <a:t>Increase of $166.72</a:t>
            </a:r>
          </a:p>
          <a:p>
            <a:pPr lvl="2">
              <a:defRPr/>
            </a:pPr>
            <a:r>
              <a:rPr lang="en-US" sz="2200" dirty="0">
                <a:latin typeface="+mj-lt"/>
              </a:rPr>
              <a:t>Inflation of 2.8%</a:t>
            </a:r>
          </a:p>
          <a:p>
            <a:pPr marL="365760" lvl="1" indent="0">
              <a:buClr>
                <a:schemeClr val="accent3"/>
              </a:buClr>
              <a:buNone/>
              <a:defRPr/>
            </a:pPr>
            <a:endParaRPr lang="en-US" sz="2400" dirty="0">
              <a:latin typeface="+mj-lt"/>
            </a:endParaRPr>
          </a:p>
          <a:p>
            <a:pPr lvl="2" fontAlgn="auto">
              <a:spcAft>
                <a:spcPts val="0"/>
              </a:spcAft>
              <a:buClr>
                <a:schemeClr val="accent3"/>
              </a:buClr>
              <a:buFont typeface="Wingdings" charset="2"/>
              <a:buNone/>
              <a:defRPr/>
            </a:pPr>
            <a:endParaRPr lang="en-US" dirty="0" smtClean="0">
              <a:solidFill>
                <a:schemeClr val="bg1"/>
              </a:solidFill>
              <a:latin typeface="Palatino Linotyp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75" y="92075"/>
            <a:ext cx="89154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</a:rPr>
              <a:t>Base Per Pupil Funding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12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>
            <a:spLocks noGrp="1"/>
          </p:cNvSpPr>
          <p:nvPr>
            <p:ph idx="1"/>
          </p:nvPr>
        </p:nvSpPr>
        <p:spPr bwMode="auto">
          <a:xfrm>
            <a:off x="222250" y="1749425"/>
            <a:ext cx="8594725" cy="45751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87350" indent="-342900"/>
            <a:r>
              <a:rPr lang="en-US" sz="2600" spc="100" dirty="0">
                <a:latin typeface="+mj-lt"/>
              </a:rPr>
              <a:t>Base per pupil funding is adjusted by factors</a:t>
            </a:r>
          </a:p>
          <a:p>
            <a:pPr lvl="1">
              <a:defRPr/>
            </a:pPr>
            <a:r>
              <a:rPr lang="en-US" sz="2200" dirty="0">
                <a:latin typeface="+mj-lt"/>
              </a:rPr>
              <a:t>Cost of Living</a:t>
            </a:r>
          </a:p>
          <a:p>
            <a:pPr lvl="1">
              <a:defRPr/>
            </a:pPr>
            <a:r>
              <a:rPr lang="en-US" sz="2200" dirty="0">
                <a:latin typeface="+mj-lt"/>
              </a:rPr>
              <a:t>Personnel &amp; Non-personnel costs</a:t>
            </a:r>
          </a:p>
          <a:p>
            <a:pPr lvl="1">
              <a:defRPr/>
            </a:pPr>
            <a:r>
              <a:rPr lang="en-US" sz="2200" dirty="0">
                <a:latin typeface="+mj-lt"/>
              </a:rPr>
              <a:t>Size of </a:t>
            </a:r>
            <a:r>
              <a:rPr lang="en-US" sz="2200" dirty="0" smtClean="0">
                <a:latin typeface="+mj-lt"/>
              </a:rPr>
              <a:t>district</a:t>
            </a:r>
          </a:p>
          <a:p>
            <a:pPr>
              <a:defRPr/>
            </a:pPr>
            <a:endParaRPr lang="en-US" sz="2400" dirty="0" smtClean="0">
              <a:latin typeface="+mj-lt"/>
            </a:endParaRPr>
          </a:p>
          <a:p>
            <a:pPr>
              <a:defRPr/>
            </a:pPr>
            <a:r>
              <a:rPr lang="en-US" sz="2600" spc="100" dirty="0">
                <a:latin typeface="+mj-lt"/>
              </a:rPr>
              <a:t>Determine At-Risk Funding, On-line and ASCENT </a:t>
            </a:r>
            <a:r>
              <a:rPr lang="en-US" sz="2600" spc="100" dirty="0" smtClean="0">
                <a:latin typeface="+mj-lt"/>
              </a:rPr>
              <a:t>Funding</a:t>
            </a:r>
            <a:endParaRPr lang="en-US" sz="2600" spc="100" dirty="0">
              <a:latin typeface="+mj-lt"/>
            </a:endParaRPr>
          </a:p>
          <a:p>
            <a:pPr marL="45720" indent="0">
              <a:buNone/>
              <a:defRPr/>
            </a:pPr>
            <a:endParaRPr lang="en-US" sz="2200" spc="100" dirty="0" smtClean="0">
              <a:latin typeface="+mj-lt"/>
            </a:endParaRPr>
          </a:p>
          <a:p>
            <a:pPr>
              <a:defRPr/>
            </a:pPr>
            <a:r>
              <a:rPr lang="en-US" sz="2600" spc="100" dirty="0" smtClean="0">
                <a:latin typeface="+mj-lt"/>
              </a:rPr>
              <a:t>Once </a:t>
            </a:r>
            <a:r>
              <a:rPr lang="en-US" sz="2600" spc="100" dirty="0">
                <a:latin typeface="+mj-lt"/>
              </a:rPr>
              <a:t>Total Program is determined, the negative factor is applied</a:t>
            </a:r>
          </a:p>
          <a:p>
            <a:pPr lvl="1">
              <a:defRPr/>
            </a:pPr>
            <a:r>
              <a:rPr lang="en-US" sz="2200" dirty="0" smtClean="0">
                <a:latin typeface="+mj-lt"/>
              </a:rPr>
              <a:t>2013-14 </a:t>
            </a:r>
            <a:r>
              <a:rPr lang="en-US" sz="2200" dirty="0">
                <a:latin typeface="+mj-lt"/>
              </a:rPr>
              <a:t>– </a:t>
            </a:r>
            <a:r>
              <a:rPr lang="en-US" sz="2200" dirty="0" smtClean="0">
                <a:latin typeface="+mj-lt"/>
              </a:rPr>
              <a:t>15.42% - per supplemental</a:t>
            </a:r>
            <a:endParaRPr lang="en-US" sz="22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+mj-lt"/>
                <a:ea typeface="+mj-ea"/>
              </a:rPr>
              <a:t>Formula Per Pupil Funding - Factors</a:t>
            </a:r>
            <a:endParaRPr lang="en-US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8678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189992" y="2608072"/>
            <a:ext cx="1673352" cy="2816352"/>
          </a:xfrm>
        </p:spPr>
        <p:txBody>
          <a:bodyPr/>
          <a:lstStyle/>
          <a:p>
            <a:r>
              <a:rPr lang="en-US" dirty="0" smtClean="0"/>
              <a:t>This is an illustration of how a district’s Total Program Funding and per pupil funding is calculated.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Program Funding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148412"/>
              </p:ext>
            </p:extLst>
          </p:nvPr>
        </p:nvGraphicFramePr>
        <p:xfrm>
          <a:off x="2468880" y="426789"/>
          <a:ext cx="5811520" cy="5544327"/>
        </p:xfrm>
        <a:graphic>
          <a:graphicData uri="http://schemas.openxmlformats.org/drawingml/2006/table">
            <a:tbl>
              <a:tblPr/>
              <a:tblGrid>
                <a:gridCol w="4175768"/>
                <a:gridCol w="1635752"/>
              </a:tblGrid>
              <a:tr h="2366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Illustration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Example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District X</a:t>
                      </a:r>
                    </a:p>
                  </a:txBody>
                  <a:tcPr marL="6316" marR="6316" marT="6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Funded 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Pupil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 (includes on-line)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44,137.7 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555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On-line Pupil Count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                    4,414.0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81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6040"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Base Funding (BF)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$5,954.28 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587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Cost of Living (CL)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  1.222 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77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Personnel Costs (PL)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90.50%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15">
                <a:tc>
                  <a:txBody>
                    <a:bodyPr/>
                    <a:lstStyle/>
                    <a:p>
                      <a:pPr lvl="1"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Size (SZ)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1.0297 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2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Formula Per-Pupil Funding                                                              [SZ*[(BF*CL*PL)+(BF*(1-PL))]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$7,362.93 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0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2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Formula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Funding </a:t>
                      </a:r>
                    </a:p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(Formula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Per Pupil Funding * (Total Funded Pupils – On-Line – ASCENT))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$292,482,658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3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At-Risk Funding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+$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13,329,252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4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On-Line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/ASCENT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Funding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+$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31,692,520 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3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Program Funding</a:t>
                      </a:r>
                      <a:b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(Pre - Negative Factor)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=$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337,504,430 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6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Per-Pupil =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Total Program Funding / Total Funded Pupil Count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  <a:p>
                      <a:pPr algn="l" fontAlgn="ctr"/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(Pre 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 Negative Factor)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$7,646.62 </a:t>
                      </a: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4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Negative </a:t>
                      </a:r>
                      <a:r>
                        <a:rPr lang="en-US" sz="1000" b="0" i="1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Factor -</a:t>
                      </a:r>
                      <a:r>
                        <a:rPr lang="en-US" sz="10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15.44% * Total Program Funding</a:t>
                      </a:r>
                      <a:endParaRPr lang="en-US" sz="1000" b="0" i="1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1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     (</a:t>
                      </a:r>
                      <a:r>
                        <a:rPr lang="en-US" sz="10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52,110,684)</a:t>
                      </a:r>
                      <a:endParaRPr lang="en-US" sz="1000" b="0" i="1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189481" marR="6316" marT="631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Program Funding  </a:t>
                      </a:r>
                      <a:endParaRPr lang="en-US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l" fontAlgn="ctr"/>
                      <a:r>
                        <a:rPr lang="en-US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U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Post - Negative Factor)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285,393,746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Program Per-Pupil Funding                                                                                                  </a:t>
                      </a: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(Post -Negative Factor)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$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6,465.99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316" marR="6316" marT="631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095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518189" y="1323478"/>
            <a:ext cx="7772400" cy="25638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Supplemental Funding Request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2013-14</a:t>
            </a:r>
          </a:p>
        </p:txBody>
      </p:sp>
    </p:spTree>
    <p:extLst>
      <p:ext uri="{BB962C8B-B14F-4D97-AF65-F5344CB8AC3E}">
        <p14:creationId xmlns:p14="http://schemas.microsoft.com/office/powerpoint/2010/main" val="252789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3702889"/>
              </p:ext>
            </p:extLst>
          </p:nvPr>
        </p:nvGraphicFramePr>
        <p:xfrm>
          <a:off x="212726" y="1800218"/>
          <a:ext cx="8759828" cy="431483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387599"/>
                <a:gridCol w="2128838"/>
                <a:gridCol w="2071688"/>
                <a:gridCol w="2171703"/>
              </a:tblGrid>
              <a:tr h="1124002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 marL="91432" marR="91432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Appropriation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Actual</a:t>
                      </a:r>
                    </a:p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2013-14*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Change</a:t>
                      </a:r>
                    </a:p>
                    <a:p>
                      <a:pPr algn="ctr"/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 (with Supplemental)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91432" marR="91432" marT="45705" marB="45705" anchor="ctr"/>
                </a:tc>
              </a:tr>
              <a:tr h="359035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Funded Pupils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828,045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830,833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2,788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</a:tr>
              <a:tr h="359035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At-Risk</a:t>
                      </a:r>
                      <a:r>
                        <a:rPr lang="en-US" sz="1700" baseline="0" dirty="0" smtClean="0"/>
                        <a:t> Pupils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306,370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305,261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(1,109)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</a:tr>
              <a:tr h="647769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Total Program</a:t>
                      </a:r>
                      <a:r>
                        <a:rPr lang="en-US" sz="1700" baseline="0" dirty="0" smtClean="0"/>
                        <a:t> Prior to Negative Factor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$6,514,240,501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$6,531,235,817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$16,995,316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</a:tr>
              <a:tr h="359035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Negative Factor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($1,005,854,377)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($1,004,302,068)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$1,552,309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</a:tr>
              <a:tr h="841523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Total</a:t>
                      </a:r>
                      <a:r>
                        <a:rPr lang="en-US" sz="1700" baseline="0" dirty="0" smtClean="0"/>
                        <a:t> Program After Negative Factor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$5,508,386,124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$5,526,933,749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$18,547,625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</a:tr>
              <a:tr h="624432">
                <a:tc>
                  <a:txBody>
                    <a:bodyPr/>
                    <a:lstStyle/>
                    <a:p>
                      <a:pPr algn="l"/>
                      <a:r>
                        <a:rPr lang="en-US" sz="1700" dirty="0" smtClean="0"/>
                        <a:t>Average Per Pupil Funding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$6,652.28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$6,652.28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$0</a:t>
                      </a:r>
                      <a:endParaRPr lang="en-US" sz="1700" b="0" dirty="0"/>
                    </a:p>
                  </a:txBody>
                  <a:tcPr marL="91432" marR="91432" marT="45705" marB="45705" anchor="ctr"/>
                </a:tc>
              </a:tr>
            </a:tbl>
          </a:graphicData>
        </a:graphic>
      </p:graphicFrame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137160" y="137160"/>
            <a:ext cx="8915400" cy="1371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6600" b="1" dirty="0" smtClean="0">
                <a:latin typeface="Palatino Linotype" pitchFamily="18" charset="0"/>
              </a:rPr>
              <a:t>Actual – 2013-14</a:t>
            </a:r>
          </a:p>
        </p:txBody>
      </p:sp>
    </p:spTree>
    <p:extLst>
      <p:ext uri="{BB962C8B-B14F-4D97-AF65-F5344CB8AC3E}">
        <p14:creationId xmlns:p14="http://schemas.microsoft.com/office/powerpoint/2010/main" val="17217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864857"/>
              </p:ext>
            </p:extLst>
          </p:nvPr>
        </p:nvGraphicFramePr>
        <p:xfrm>
          <a:off x="257174" y="1785939"/>
          <a:ext cx="8629652" cy="434339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157413"/>
                <a:gridCol w="2157413"/>
                <a:gridCol w="2157413"/>
                <a:gridCol w="2157413"/>
              </a:tblGrid>
              <a:tr h="114615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</a:rPr>
                        <a:t>Appropriation</a:t>
                      </a:r>
                      <a:endParaRPr lang="en-US" sz="1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</a:rPr>
                        <a:t>FY 2013-14</a:t>
                      </a: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</a:rPr>
                        <a:t>Requested Supplemental Appropriation</a:t>
                      </a:r>
                      <a:endParaRPr lang="en-US" sz="1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>
                          <a:solidFill>
                            <a:schemeClr val="tx1"/>
                          </a:solidFill>
                        </a:rPr>
                        <a:t>FY 2013-14 Total Revised Request</a:t>
                      </a:r>
                      <a:endParaRPr lang="en-US" sz="17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</a:tr>
              <a:tr h="79931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kern="1200" dirty="0" smtClean="0"/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State Share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$3,532,662,765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$55,437,495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$3,588,100,260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79931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kern="1200" dirty="0" smtClean="0"/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Local Property Tax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1,844,328,022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(36,359,075)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1,807,968,947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79931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kern="1200" dirty="0" smtClean="0"/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Specific Ownership Tax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131,395,337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(530,795)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130,864,542</a:t>
                      </a:r>
                    </a:p>
                  </a:txBody>
                  <a:tcPr marL="68580" marR="68580" marT="0" marB="0" anchor="ctr"/>
                </a:tc>
              </a:tr>
              <a:tr h="799311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endParaRPr lang="en-US" sz="1700" kern="1200" dirty="0" smtClean="0"/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TOTAL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$5,508,386,124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$18,547,625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700" kern="1200" dirty="0" smtClean="0"/>
                        <a:t>$5,526,933,749</a:t>
                      </a:r>
                      <a:endParaRPr lang="en-US" sz="17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137160"/>
            <a:ext cx="8915400" cy="1371600"/>
          </a:xfrm>
        </p:spPr>
        <p:txBody>
          <a:bodyPr/>
          <a:lstStyle/>
          <a:p>
            <a:r>
              <a:rPr lang="en-US" sz="4800" b="1" dirty="0" smtClean="0"/>
              <a:t>Local vs. State Share</a:t>
            </a:r>
            <a:br>
              <a:rPr lang="en-US" sz="4800" b="1" dirty="0" smtClean="0"/>
            </a:br>
            <a:r>
              <a:rPr lang="en-US" sz="4800" b="1" dirty="0" smtClean="0"/>
              <a:t>2013-14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01821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39158"/>
              </p:ext>
            </p:extLst>
          </p:nvPr>
        </p:nvGraphicFramePr>
        <p:xfrm>
          <a:off x="247283" y="291245"/>
          <a:ext cx="8649433" cy="6275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85023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518189" y="1323477"/>
            <a:ext cx="7772400" cy="475285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School Finance Act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HB14-1298*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SUBJECT TO CHANGE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*Assumes passage of HB14-1292 – Student Success Act</a:t>
            </a: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endParaRPr lang="en-US" sz="4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54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85750" y="1525598"/>
            <a:ext cx="8631238" cy="471963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BEST Program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Transportation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Nutrition</a:t>
            </a:r>
          </a:p>
          <a:p>
            <a:pPr eaLnBrk="1" hangingPunct="1">
              <a:lnSpc>
                <a:spcPct val="80000"/>
              </a:lnSpc>
            </a:pPr>
            <a:r>
              <a:rPr lang="en-US" sz="2600" dirty="0" smtClean="0"/>
              <a:t>School Finance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Total Program Funding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2013-14 Funding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2014-15 School Finance Act – HB14-1298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HB14-1292 – Student Success Act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Transparency</a:t>
            </a:r>
          </a:p>
          <a:p>
            <a:pPr marL="365760" lvl="1" indent="0">
              <a:lnSpc>
                <a:spcPct val="80000"/>
              </a:lnSpc>
              <a:buNone/>
            </a:pPr>
            <a:endParaRPr lang="en-US" sz="32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500" dirty="0" smtClean="0"/>
          </a:p>
          <a:p>
            <a:pPr algn="just" eaLnBrk="1" hangingPunct="1">
              <a:lnSpc>
                <a:spcPct val="80000"/>
              </a:lnSpc>
            </a:pPr>
            <a:endParaRPr lang="en-US" sz="34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3400" dirty="0" smtClean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en-US" sz="3400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" y="137160"/>
            <a:ext cx="8915400" cy="1371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b="1" dirty="0" smtClean="0">
                <a:latin typeface="Palatino Linotype" pitchFamily="18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0014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HB14-1298</a:t>
            </a:r>
            <a:br>
              <a:rPr lang="en-US" dirty="0" smtClean="0"/>
            </a:br>
            <a:r>
              <a:rPr lang="en-US" dirty="0" smtClean="0"/>
              <a:t>School Finance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year, the School Finance Act is a piece of legislation that is brought forward to fund schools in the next budget year</a:t>
            </a:r>
          </a:p>
          <a:p>
            <a:endParaRPr lang="en-US" dirty="0"/>
          </a:p>
          <a:p>
            <a:r>
              <a:rPr lang="en-US" dirty="0" smtClean="0"/>
              <a:t>Resource – </a:t>
            </a:r>
            <a:r>
              <a:rPr lang="en-US" dirty="0" smtClean="0">
                <a:hlinkClick r:id="rId2"/>
              </a:rPr>
              <a:t>Legislative Summary </a:t>
            </a:r>
            <a:r>
              <a:rPr lang="en-US" dirty="0" smtClean="0"/>
              <a:t>posted on CDE Website</a:t>
            </a:r>
          </a:p>
          <a:p>
            <a:pPr lvl="1"/>
            <a:r>
              <a:rPr lang="en-US" dirty="0" smtClean="0"/>
              <a:t>This is sent out on the Finance List Serve</a:t>
            </a:r>
          </a:p>
          <a:p>
            <a:endParaRPr lang="en-US" dirty="0" smtClean="0"/>
          </a:p>
          <a:p>
            <a:r>
              <a:rPr lang="en-US" dirty="0" smtClean="0"/>
              <a:t>Has passed the house, will now start in the senate</a:t>
            </a:r>
          </a:p>
          <a:p>
            <a:pPr lvl="1"/>
            <a:r>
              <a:rPr lang="en-US" dirty="0" smtClean="0"/>
              <a:t>Starts on senate floor – first reading/introduction</a:t>
            </a:r>
          </a:p>
          <a:p>
            <a:pPr lvl="1"/>
            <a:r>
              <a:rPr lang="en-US" dirty="0" smtClean="0"/>
              <a:t>Assigned to committees – amendments?</a:t>
            </a:r>
          </a:p>
          <a:p>
            <a:pPr lvl="1"/>
            <a:r>
              <a:rPr lang="en-US" dirty="0" smtClean="0"/>
              <a:t>Senate floor – second reading – amendments?</a:t>
            </a:r>
          </a:p>
          <a:p>
            <a:pPr lvl="1"/>
            <a:r>
              <a:rPr lang="en-US" dirty="0" smtClean="0"/>
              <a:t>Senate floor – third reading – amendments?</a:t>
            </a:r>
          </a:p>
          <a:p>
            <a:pPr lvl="1"/>
            <a:r>
              <a:rPr lang="en-US" dirty="0" smtClean="0"/>
              <a:t>Potential conference committee to iron out differences</a:t>
            </a:r>
          </a:p>
          <a:p>
            <a:endParaRPr lang="en-US" dirty="0"/>
          </a:p>
          <a:p>
            <a:r>
              <a:rPr lang="en-US" dirty="0" smtClean="0"/>
              <a:t>May 7 is last day of session</a:t>
            </a:r>
          </a:p>
          <a:p>
            <a:pPr marL="45720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654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599001"/>
              </p:ext>
            </p:extLst>
          </p:nvPr>
        </p:nvGraphicFramePr>
        <p:xfrm>
          <a:off x="216310" y="212587"/>
          <a:ext cx="8700071" cy="5931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365316" y="6235205"/>
            <a:ext cx="4106837" cy="48359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tx1"/>
                </a:solidFill>
              </a:rPr>
              <a:t>*Legislative</a:t>
            </a:r>
            <a:r>
              <a:rPr lang="en-US" sz="1100" baseline="0" dirty="0">
                <a:solidFill>
                  <a:schemeClr val="tx1"/>
                </a:solidFill>
              </a:rPr>
              <a:t> action required; assumes passage of HB14-1292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US" sz="1100" dirty="0">
                <a:solidFill>
                  <a:schemeClr val="tx1"/>
                </a:solidFill>
              </a:rPr>
              <a:t>in millions</a:t>
            </a:r>
          </a:p>
        </p:txBody>
      </p:sp>
    </p:spTree>
    <p:extLst>
      <p:ext uri="{BB962C8B-B14F-4D97-AF65-F5344CB8AC3E}">
        <p14:creationId xmlns:p14="http://schemas.microsoft.com/office/powerpoint/2010/main" val="324246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144957"/>
              </p:ext>
            </p:extLst>
          </p:nvPr>
        </p:nvGraphicFramePr>
        <p:xfrm>
          <a:off x="247283" y="291245"/>
          <a:ext cx="8649433" cy="5883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1"/>
          <p:cNvSpPr txBox="1"/>
          <p:nvPr/>
        </p:nvSpPr>
        <p:spPr>
          <a:xfrm>
            <a:off x="365316" y="6235205"/>
            <a:ext cx="4106837" cy="48359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>
                <a:solidFill>
                  <a:schemeClr val="tx1"/>
                </a:solidFill>
              </a:rPr>
              <a:t>*Legislative</a:t>
            </a:r>
            <a:r>
              <a:rPr lang="en-US" sz="1100" baseline="0" dirty="0">
                <a:solidFill>
                  <a:schemeClr val="tx1"/>
                </a:solidFill>
              </a:rPr>
              <a:t> action required; assumes passage of </a:t>
            </a:r>
            <a:r>
              <a:rPr lang="en-US" sz="1100" baseline="0" dirty="0" smtClean="0">
                <a:solidFill>
                  <a:schemeClr val="tx1"/>
                </a:solidFill>
              </a:rPr>
              <a:t>HB14-1292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2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453" y="1791730"/>
            <a:ext cx="8689412" cy="425072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dirty="0" smtClean="0"/>
              <a:t>2014-15 Budget will be set by May 7, 2014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900" dirty="0" smtClean="0"/>
              <a:t>End of legislative session unless special session</a:t>
            </a:r>
            <a:endParaRPr lang="en-US" sz="27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700" dirty="0" smtClean="0"/>
              <a:t>CDE will continue to send out and post updates to both the Legislative Summaries and the “runs” as we receive new information</a:t>
            </a:r>
            <a:endParaRPr lang="en-US" sz="29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137160"/>
            <a:ext cx="8915400" cy="1371600"/>
          </a:xfrm>
        </p:spPr>
        <p:txBody>
          <a:bodyPr/>
          <a:lstStyle/>
          <a:p>
            <a:r>
              <a:rPr lang="en-US" sz="6000" b="1" dirty="0" smtClean="0">
                <a:latin typeface="Palatino Linotype" pitchFamily="18" charset="0"/>
              </a:rPr>
              <a:t>Where are we?</a:t>
            </a:r>
            <a:endParaRPr lang="en-US" sz="6000" b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685800" y="1066800"/>
            <a:ext cx="7772400" cy="3810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/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dirty="0" smtClean="0"/>
              <a:t>Public School Financial Transparency Act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52600"/>
            <a:ext cx="8686800" cy="426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/>
              <a:t>Annual Budgets</a:t>
            </a:r>
          </a:p>
          <a:p>
            <a:pPr lvl="1"/>
            <a:r>
              <a:rPr lang="en-US" sz="2200" dirty="0" smtClean="0"/>
              <a:t>District Budget Document</a:t>
            </a:r>
          </a:p>
          <a:p>
            <a:pPr lvl="1"/>
            <a:r>
              <a:rPr lang="en-US" sz="2400" dirty="0" smtClean="0"/>
              <a:t>Uniform Budget Summary Sheet</a:t>
            </a:r>
          </a:p>
          <a:p>
            <a:pPr eaLnBrk="1" hangingPunct="1"/>
            <a:r>
              <a:rPr lang="en-US" sz="2800" dirty="0" smtClean="0"/>
              <a:t>Financial Audit</a:t>
            </a:r>
          </a:p>
          <a:p>
            <a:pPr eaLnBrk="1" hangingPunct="1"/>
            <a:r>
              <a:rPr lang="en-US" sz="2800" dirty="0" smtClean="0"/>
              <a:t>Quarterly Financial Statements</a:t>
            </a:r>
          </a:p>
          <a:p>
            <a:pPr eaLnBrk="1" hangingPunct="1"/>
            <a:r>
              <a:rPr lang="en-US" sz="2800" dirty="0" smtClean="0"/>
              <a:t>Salary Schedules or Policies</a:t>
            </a:r>
          </a:p>
          <a:p>
            <a:r>
              <a:rPr lang="en-US" sz="2800" dirty="0" smtClean="0"/>
              <a:t>Accounts Payable Check Registers</a:t>
            </a:r>
          </a:p>
          <a:p>
            <a:r>
              <a:rPr lang="en-US" sz="2800" dirty="0" smtClean="0"/>
              <a:t>Credit, Debit and Purchase Card Statements</a:t>
            </a:r>
          </a:p>
          <a:p>
            <a:r>
              <a:rPr lang="en-US" sz="2800" dirty="0" smtClean="0"/>
              <a:t>Investment Performance Reports</a:t>
            </a:r>
          </a:p>
          <a:p>
            <a:pPr algn="ctr" eaLnBrk="1" hangingPunct="1">
              <a:buFontTx/>
              <a:buNone/>
            </a:pPr>
            <a:endParaRPr lang="en-US" sz="1800" dirty="0" smtClean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137160"/>
            <a:ext cx="8915400" cy="1371600"/>
          </a:xfrm>
          <a:ln>
            <a:solidFill>
              <a:schemeClr val="accent5"/>
            </a:solidFill>
          </a:ln>
        </p:spPr>
        <p:txBody>
          <a:bodyPr lIns="0" tIns="0" rIns="0" bIns="0" anchor="ctr" anchorCtr="1"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bg1"/>
                </a:solidFill>
              </a:rPr>
              <a:t>Required Documents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52600"/>
            <a:ext cx="8686800" cy="4221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sz="2800" dirty="0" smtClean="0"/>
              <a:t>Update information within 60 days</a:t>
            </a:r>
          </a:p>
          <a:p>
            <a:pPr marL="857250" lvl="1" indent="-457200">
              <a:spcBef>
                <a:spcPts val="0"/>
              </a:spcBef>
            </a:pPr>
            <a:r>
              <a:rPr lang="en-US" sz="2600" dirty="0" smtClean="0"/>
              <a:t>Completion of report, statements, applicable information</a:t>
            </a:r>
          </a:p>
          <a:p>
            <a:pPr marL="857250" lvl="1" indent="-457200">
              <a:spcBef>
                <a:spcPts val="0"/>
              </a:spcBef>
            </a:pPr>
            <a:endParaRPr lang="en-US" sz="2600" dirty="0" smtClean="0"/>
          </a:p>
          <a:p>
            <a:pPr marL="857250" lvl="1" indent="-457200">
              <a:spcBef>
                <a:spcPts val="0"/>
              </a:spcBef>
            </a:pPr>
            <a:r>
              <a:rPr lang="en-US" sz="2600" dirty="0" smtClean="0"/>
              <a:t>For example</a:t>
            </a:r>
          </a:p>
          <a:p>
            <a:pPr marL="1131570" lvl="2" indent="-457200"/>
            <a:r>
              <a:rPr lang="en-US" sz="2400" dirty="0" smtClean="0"/>
              <a:t>Budget Posted by August 30 if adopted June 30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137160"/>
            <a:ext cx="8915400" cy="1371600"/>
          </a:xfrm>
          <a:ln>
            <a:noFill/>
          </a:ln>
        </p:spPr>
        <p:txBody>
          <a:bodyPr lIns="0" tIns="0" rIns="0" bIns="0" anchor="ctr" anchorCtr="1"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bg1"/>
                </a:solidFill>
                <a:latin typeface="Palatino Linotype" pitchFamily="18" charset="0"/>
              </a:rPr>
              <a:t>Compliance Timeline</a:t>
            </a:r>
            <a:endParaRPr lang="en-US" sz="40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43400"/>
          </a:xfrm>
        </p:spPr>
        <p:txBody>
          <a:bodyPr/>
          <a:lstStyle/>
          <a:p>
            <a:pPr marL="571500" indent="-571500">
              <a:defRPr/>
            </a:pPr>
            <a:r>
              <a:rPr lang="en-US" sz="2600" dirty="0" smtClean="0"/>
              <a:t>Not required to post</a:t>
            </a:r>
          </a:p>
          <a:p>
            <a:pPr marL="731520" lvl="1" indent="-457200">
              <a:buSzPct val="100000"/>
              <a:buFont typeface="Wingdings" pitchFamily="2" charset="2"/>
              <a:buChar char="§"/>
              <a:defRPr/>
            </a:pPr>
            <a:r>
              <a:rPr lang="en-US" sz="2400" dirty="0" smtClean="0"/>
              <a:t>personal information relating to payroll</a:t>
            </a:r>
          </a:p>
          <a:p>
            <a:pPr marL="731520" lvl="1" indent="-457200">
              <a:buSzPct val="100000"/>
              <a:buFont typeface="Wingdings" pitchFamily="2" charset="2"/>
              <a:buChar char="§"/>
              <a:defRPr/>
            </a:pPr>
            <a:r>
              <a:rPr lang="en-US" sz="2400" dirty="0" smtClean="0"/>
              <a:t>other information that is confidential or protected from public disclosure pursuant to state or federal law</a:t>
            </a:r>
          </a:p>
          <a:p>
            <a:pPr marL="1143000" lvl="2" indent="-342900">
              <a:defRPr/>
            </a:pPr>
            <a:r>
              <a:rPr lang="en-US" sz="2200" dirty="0" smtClean="0"/>
              <a:t>Examples: HIPPA; IDEA; Homeless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" y="137160"/>
            <a:ext cx="8915400" cy="1371600"/>
          </a:xfrm>
          <a:ln>
            <a:noFill/>
          </a:ln>
        </p:spPr>
        <p:txBody>
          <a:bodyPr lIns="0" tIns="0" rIns="0" bIns="0" anchor="ctr" anchorCtr="1"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bg1"/>
                </a:solidFill>
                <a:latin typeface="Palatino Linotype" pitchFamily="18" charset="0"/>
              </a:rPr>
              <a:t>Financial Transparency Act</a:t>
            </a:r>
            <a:endParaRPr lang="en-US" sz="4000" b="1" dirty="0">
              <a:solidFill>
                <a:schemeClr val="bg1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238443" y="2397760"/>
            <a:ext cx="8631237" cy="17576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sz="4000" dirty="0" smtClean="0">
                <a:latin typeface="Palatino Linotype" pitchFamily="18" charset="0"/>
              </a:rPr>
              <a:t>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992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500" b="1" dirty="0">
                <a:latin typeface="Palatino Linotype" pitchFamily="18" charset="0"/>
              </a:rPr>
              <a:t>BEST Program</a:t>
            </a:r>
            <a:endParaRPr lang="en-US" sz="45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Applications were submitted for this year’s cycle on Friday, January 31</a:t>
            </a:r>
          </a:p>
          <a:p>
            <a:endParaRPr lang="en-US" sz="2800" dirty="0" smtClean="0"/>
          </a:p>
          <a:p>
            <a:r>
              <a:rPr lang="en-US" sz="2800" dirty="0" smtClean="0"/>
              <a:t>Contact Staff in BEST to get started on next year’s application</a:t>
            </a:r>
          </a:p>
          <a:p>
            <a:pPr marL="365760" lvl="1" indent="0">
              <a:buNone/>
            </a:pPr>
            <a:endParaRPr lang="en-US" sz="3000" dirty="0"/>
          </a:p>
          <a:p>
            <a:pPr marL="365760" lvl="1" indent="0">
              <a:buNone/>
            </a:pPr>
            <a:r>
              <a:rPr lang="en-US" sz="3000" dirty="0">
                <a:hlinkClick r:id="rId2"/>
              </a:rPr>
              <a:t>http://</a:t>
            </a:r>
            <a:r>
              <a:rPr lang="en-US" sz="3000" dirty="0" smtClean="0">
                <a:hlinkClick r:id="rId2"/>
              </a:rPr>
              <a:t>www.cde.state.co.us/cdefinance/capconstbest</a:t>
            </a:r>
            <a:endParaRPr lang="en-US" sz="3000" dirty="0" smtClean="0"/>
          </a:p>
          <a:p>
            <a:pPr marL="365760" lvl="1" indent="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587583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05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Proposed revisions to 1 CCR 301-25 Minimum Standards Governing School Transportation Vehicles</a:t>
            </a:r>
            <a:endParaRPr lang="en-US" sz="1400" dirty="0"/>
          </a:p>
          <a:p>
            <a:pPr lvl="1"/>
            <a:r>
              <a:rPr lang="en-US" dirty="0" smtClean="0"/>
              <a:t>Aligns with new federal standards</a:t>
            </a:r>
          </a:p>
          <a:p>
            <a:pPr lvl="1"/>
            <a:r>
              <a:rPr lang="en-US" dirty="0" smtClean="0"/>
              <a:t>Consolidates rules and eliminate excess language</a:t>
            </a:r>
          </a:p>
          <a:p>
            <a:pPr lvl="1"/>
            <a:r>
              <a:rPr lang="en-US" dirty="0" smtClean="0"/>
              <a:t>Includes </a:t>
            </a:r>
            <a:r>
              <a:rPr lang="en-US" dirty="0"/>
              <a:t>about a dozen substantive regulatory changes</a:t>
            </a:r>
          </a:p>
          <a:p>
            <a:r>
              <a:rPr lang="en-US" dirty="0" smtClean="0"/>
              <a:t>Revised with input from school districts and industry representatives </a:t>
            </a:r>
          </a:p>
          <a:p>
            <a:r>
              <a:rPr lang="en-US" dirty="0" smtClean="0"/>
              <a:t>Reviewed and approved by Transportation Advisory Council (TAC)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Bus Minimum Standards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265545"/>
            <a:ext cx="2895600" cy="365125"/>
          </a:xfrm>
        </p:spPr>
        <p:txBody>
          <a:bodyPr/>
          <a:lstStyle/>
          <a:p>
            <a:fld id="{757A2F4E-5D54-B04B-91BD-7E78EE1FE9FD}" type="slidenum">
              <a:rPr lang="en-US" smtClean="0"/>
              <a:pPr/>
              <a:t>6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746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Meetings with districts and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industry vendor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representatives to provide final review and input on proposed rules statewide – May 2014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Presentation at Transportation Advisory Council (TAC) and Transportation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Summer Workshop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to provide final review and input on proposed rules – June 2014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Draft rules presented to SBE/notice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rulemaking hearing published – August 2014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SBE holds public hearing/adopts rules – October 2014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New minimum standards rules in effect – December 2014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– ESTIMATED Timeline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265545"/>
            <a:ext cx="2895600" cy="365125"/>
          </a:xfrm>
        </p:spPr>
        <p:txBody>
          <a:bodyPr/>
          <a:lstStyle/>
          <a:p>
            <a:fld id="{757A2F4E-5D54-B04B-91BD-7E78EE1FE9FD}" type="slidenum">
              <a:rPr lang="en-US" smtClean="0"/>
              <a:pPr/>
              <a:t>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6082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5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Breakfast after the Bell</a:t>
            </a:r>
          </a:p>
          <a:p>
            <a:pPr marL="45720" indent="0">
              <a:buNone/>
            </a:pPr>
            <a:endParaRPr lang="en-US" sz="2200" dirty="0" smtClean="0"/>
          </a:p>
          <a:p>
            <a:r>
              <a:rPr lang="en-US" sz="2200" dirty="0" smtClean="0"/>
              <a:t>Competitive Food Rules</a:t>
            </a:r>
          </a:p>
          <a:p>
            <a:endParaRPr lang="en-US" sz="2200" dirty="0" smtClean="0"/>
          </a:p>
          <a:p>
            <a:r>
              <a:rPr lang="en-US" sz="2200" dirty="0" smtClean="0"/>
              <a:t>Upcoming Trainings:</a:t>
            </a:r>
          </a:p>
          <a:p>
            <a:pPr lvl="1"/>
            <a:r>
              <a:rPr lang="en-US" dirty="0" smtClean="0"/>
              <a:t>Breakfast After the Bell – April 30</a:t>
            </a:r>
          </a:p>
          <a:p>
            <a:pPr lvl="1"/>
            <a:r>
              <a:rPr lang="en-US" dirty="0" smtClean="0"/>
              <a:t>Meal Pattern Implementation – May dates</a:t>
            </a:r>
          </a:p>
          <a:p>
            <a:pPr lvl="1"/>
            <a:r>
              <a:rPr lang="en-US" dirty="0" smtClean="0"/>
              <a:t>Direct Certification Training – Mandatory – April – August – various</a:t>
            </a:r>
          </a:p>
          <a:p>
            <a:pPr lvl="1"/>
            <a:r>
              <a:rPr lang="en-US" dirty="0" smtClean="0"/>
              <a:t>Lots coming up!!  </a:t>
            </a:r>
          </a:p>
          <a:p>
            <a:pPr lvl="2"/>
            <a:r>
              <a:rPr lang="en-US" dirty="0" smtClean="0"/>
              <a:t>Website:  </a:t>
            </a:r>
            <a:r>
              <a:rPr lang="en-US" dirty="0" smtClean="0">
                <a:hlinkClick r:id="rId3"/>
              </a:rPr>
              <a:t>http://www.cde.state.co.us/nutrition/nutritrainings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Implementations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08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heme1">
  <a:themeElements>
    <a:clrScheme name="CDE Color Scheme FINAL">
      <a:dk1>
        <a:srgbClr val="000000"/>
      </a:dk1>
      <a:lt1>
        <a:sysClr val="window" lastClr="FFFFFF"/>
      </a:lt1>
      <a:dk2>
        <a:srgbClr val="785F55"/>
      </a:dk2>
      <a:lt2>
        <a:srgbClr val="EFE7D5"/>
      </a:lt2>
      <a:accent1>
        <a:srgbClr val="95B6D2"/>
      </a:accent1>
      <a:accent2>
        <a:srgbClr val="FAAB67"/>
      </a:accent2>
      <a:accent3>
        <a:srgbClr val="ABC178"/>
      </a:accent3>
      <a:accent4>
        <a:srgbClr val="71769D"/>
      </a:accent4>
      <a:accent5>
        <a:srgbClr val="7BA79D"/>
      </a:accent5>
      <a:accent6>
        <a:srgbClr val="8C8C96"/>
      </a:accent6>
      <a:hlink>
        <a:srgbClr val="DD8047"/>
      </a:hlink>
      <a:folHlink>
        <a:srgbClr val="18375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23473</TotalTime>
  <Words>1309</Words>
  <Application>Microsoft Office PowerPoint</Application>
  <PresentationFormat>On-screen Show (4:3)</PresentationFormat>
  <Paragraphs>293</Paragraphs>
  <Slides>28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Theme1</vt:lpstr>
      <vt:lpstr>Custom Design</vt:lpstr>
      <vt:lpstr>1_Theme1</vt:lpstr>
      <vt:lpstr> PUBLIC SCHOOL FINANCE   Budget Workshops April &amp; May 2014</vt:lpstr>
      <vt:lpstr>Agenda</vt:lpstr>
      <vt:lpstr>BEST Program</vt:lpstr>
      <vt:lpstr>BEST Program</vt:lpstr>
      <vt:lpstr>Transportation</vt:lpstr>
      <vt:lpstr>School Bus Minimum Standards</vt:lpstr>
      <vt:lpstr>Next Steps – ESTIMATED Timeline</vt:lpstr>
      <vt:lpstr>Nutrition</vt:lpstr>
      <vt:lpstr>Upcoming Implementations</vt:lpstr>
      <vt:lpstr>School Finance Total Program Funding</vt:lpstr>
      <vt:lpstr>Total Program Funding Formula</vt:lpstr>
      <vt:lpstr>Base Per Pupil Funding</vt:lpstr>
      <vt:lpstr>Formula Per Pupil Funding - Factors</vt:lpstr>
      <vt:lpstr>Total Program Funding</vt:lpstr>
      <vt:lpstr>Supplemental Funding Request 2013-14</vt:lpstr>
      <vt:lpstr>Actual – 2013-14</vt:lpstr>
      <vt:lpstr>Local vs. State Share 2013-14</vt:lpstr>
      <vt:lpstr>PowerPoint Presentation</vt:lpstr>
      <vt:lpstr>School Finance Act HB14-1298*  SUBJECT TO CHANGE   *Assumes passage of HB14-1292 – Student Success Act  </vt:lpstr>
      <vt:lpstr>HB14-1298 School Finance Act</vt:lpstr>
      <vt:lpstr>PowerPoint Presentation</vt:lpstr>
      <vt:lpstr>PowerPoint Presentation</vt:lpstr>
      <vt:lpstr>Where are we?</vt:lpstr>
      <vt:lpstr>   Public School Financial Transparency Act   </vt:lpstr>
      <vt:lpstr>Required Documents</vt:lpstr>
      <vt:lpstr>Compliance Timeline</vt:lpstr>
      <vt:lpstr>Financial Transparency Act</vt:lpstr>
      <vt:lpstr>PowerPoint Presentation</vt:lpstr>
    </vt:vector>
  </TitlesOfParts>
  <Company>CDE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SCHOOL FINANCE</dc:title>
  <dc:creator>herrmann_v</dc:creator>
  <cp:lastModifiedBy>Lucero, Yolanda (6847)</cp:lastModifiedBy>
  <cp:revision>960</cp:revision>
  <cp:lastPrinted>2014-04-22T14:45:21Z</cp:lastPrinted>
  <dcterms:created xsi:type="dcterms:W3CDTF">2002-08-06T17:40:24Z</dcterms:created>
  <dcterms:modified xsi:type="dcterms:W3CDTF">2014-04-28T15:09:33Z</dcterms:modified>
</cp:coreProperties>
</file>