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jNulFENzrZP6OfT1HyCglnCqqk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bc1d190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ebc1d190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Kelly</a:t>
            </a:r>
            <a:endParaRPr/>
          </a:p>
        </p:txBody>
      </p:sp>
      <p:sp>
        <p:nvSpPr>
          <p:cNvPr id="97" name="Google Shape;97;gebc1d190a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002d9bc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6002d9bce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g16002d9bc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6002d9bce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6002d9bce5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7" name="Google Shape;177;g16002d9bce5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f6bb9483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15f6bb94835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6" name="Google Shape;186;g15f6bb94835_0_1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f6bb9483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15f6bb94835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4" name="Google Shape;194;g15f6bb94835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5e11537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375e115377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" name="Google Shape;203;g375e115377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f6bb9483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15f6bb94835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1" name="Google Shape;211;g15f6bb94835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5f6bb94835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5f6bb94835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9" name="Google Shape;219;g15f6bb94835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5f6bb9483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15f6bb94835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8" name="Google Shape;228;g15f6bb94835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f6bb94835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5f6bb94835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7" name="Google Shape;237;g15f6bb94835_0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5f6bb94835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15f6bb94835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6" name="Google Shape;246;g15f6bb94835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e6e7343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de6e73438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" name="Google Shape;104;gde6e73438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6002d9bce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6002d9bce5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9" name="Google Shape;259;g16002d9bce5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5f6bb94835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5f6bb94835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3" name="Google Shape;273;g15f6bb94835_0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6002d9bce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16002d9bce5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3" name="Google Shape;283;g16002d9bce5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6002d9bce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16002d9bce5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3" name="Google Shape;293;g16002d9bce5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6002d9bce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16002d9bce5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4" name="Google Shape;304;g16002d9bce5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5f6bb948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5f6bb94835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3" name="Google Shape;313;g15f6bb94835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f6bb9483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15f6bb94835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2" name="Google Shape;322;g15f6bb94835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5f6bb9483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15f6bb94835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2" name="Google Shape;332;g15f6bb94835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6002d9bce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16002d9bce5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1" name="Google Shape;341;g16002d9bce5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6002d9bce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16002d9bce5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0" name="Google Shape;350;g16002d9bce5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f6bb948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5f6bb9483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" name="Google Shape;112;g15f6bb9483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6002d9bce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16002d9bce5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2" name="Google Shape;362;g16002d9bce5_0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5f6bb9483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15f6bb94835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1" name="Google Shape;371;g15f6bb94835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604a6fd7e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1604a6fd7e8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0" name="Google Shape;380;g1604a6fd7e8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5e115377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375e1153778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375e1153778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00bc5942f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300bc5942f8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02" name="Google Shape;402;g300bc5942f8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00bc5942f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300bc5942f8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09" name="Google Shape;409;g300bc5942f8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00bc5942f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300bc5942f8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18" name="Google Shape;418;g300bc5942f8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00bc5942f8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300bc5942f8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26" name="Google Shape;426;g300bc5942f8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00bc5942f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g300bc5942f8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4" name="Google Shape;434;g300bc5942f8_0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00bc5942f8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g300bc5942f8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1" name="Google Shape;441;g300bc5942f8_0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f6bb9483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5f6bb9483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g15f6bb9483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80d6426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g280d642666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9" name="Google Shape;449;g280d642666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5f6bb9483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15f6bb94835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7" name="Google Shape;457;g15f6bb94835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5f6bb9483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15f6bb94835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65" name="Google Shape;465;g15f6bb94835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51b1ccdde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151b1ccdde9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4" name="Google Shape;474;g151b1ccdde9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51b61e5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g151b61e5f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3" name="Google Shape;483;g151b61e5fe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0d64266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80d64266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g280d642666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f6bb9483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5f6bb94835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g15f6bb94835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f6bb9483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5f6bb94835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g15f6bb94835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f6bb9483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f6bb94835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" name="Google Shape;152;g15f6bb94835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f6bb9483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5f6bb94835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g15f6bb94835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0"/>
          <p:cNvSpPr txBox="1"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8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3886200" cy="458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2"/>
          </p:nvPr>
        </p:nvSpPr>
        <p:spPr>
          <a:xfrm>
            <a:off x="4629150" y="1463040"/>
            <a:ext cx="3886200" cy="458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9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9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0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2"/>
          <p:cNvSpPr txBox="1"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b21c2fae3_0_137"/>
          <p:cNvSpPr txBox="1">
            <a:spLocks noGrp="1"/>
          </p:cNvSpPr>
          <p:nvPr>
            <p:ph type="title"/>
          </p:nvPr>
        </p:nvSpPr>
        <p:spPr>
          <a:xfrm>
            <a:off x="274325" y="1517888"/>
            <a:ext cx="8520600" cy="4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gdb21c2fae3_0_137"/>
          <p:cNvSpPr txBox="1">
            <a:spLocks noGrp="1"/>
          </p:cNvSpPr>
          <p:nvPr>
            <p:ph type="sldNum" idx="12"/>
          </p:nvPr>
        </p:nvSpPr>
        <p:spPr>
          <a:xfrm>
            <a:off x="193733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gdb21c2fae3_0_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6650" y="6118275"/>
            <a:ext cx="1143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db21c2fae3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" y="0"/>
            <a:ext cx="9171432" cy="119228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db21c2fae3_0_137"/>
          <p:cNvSpPr txBox="1">
            <a:spLocks noGrp="1"/>
          </p:cNvSpPr>
          <p:nvPr>
            <p:ph type="title" idx="2"/>
          </p:nvPr>
        </p:nvSpPr>
        <p:spPr>
          <a:xfrm>
            <a:off x="274320" y="0"/>
            <a:ext cx="83883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ckwell"/>
              <a:buNone/>
              <a:defRPr sz="2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1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/>
          <p:nvPr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953A">
                  <a:alpha val="4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2"/>
          <p:cNvSpPr txBox="1"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9" name="Google Shape;2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5737" y="632706"/>
            <a:ext cx="2821173" cy="1762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32"/>
          <p:cNvCxnSpPr/>
          <p:nvPr/>
        </p:nvCxnSpPr>
        <p:spPr>
          <a:xfrm>
            <a:off x="685800" y="2772696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00953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7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finance/sfco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node/5941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finance/financialdatawarehou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finance/financialdatawarehou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colorado.gov/stories/s/fjyf-bdat" TargetMode="External"/><Relationship Id="rId4" Type="http://schemas.openxmlformats.org/officeDocument/2006/relationships/hyperlink" Target="https://www.cde.state.co.us/schoolview/finance/grant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fy2024-25datapipelinefigur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state.co.us/cdefinance/sfco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fy2025usdafood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dpqr_fy2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finance/financialdatawarehous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fy2024-25datapipelinefigur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cde.state.co.us/cdefinance/fiscalyear2024-25schoolfinancefundi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fiscalyear2024-25schoolfinancefund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fy2025usdafood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finance/financedecemberbusinessrul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finance/financedecemberbusinessrul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finance/financedecemberbusinessrul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state.co.us/cdefinance/dpcl_fy25" TargetMode="External"/><Relationship Id="rId4" Type="http://schemas.openxmlformats.org/officeDocument/2006/relationships/hyperlink" Target="https://www.cde.state.co.us/cdefinance/dpqr_fy2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dpqr_fy2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dpcl_fy25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idm/datapipelin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www.cde.state.co.us%2Fidm&amp;data=05%7C02%7CWiedemer_k%40cde.state.co.us%7Ca6e0d72e553346701d4e08dcd40d20fb%7Ca751cfc81f9a4edb83709f1c6d4bea5a%7C0%7C0%7C638618400135583754%7CUnknown%7CTWFpbGZsb3d8eyJWIjoiMC4wLjAwMDAiLCJQIjoiV2luMzIiLCJBTiI6Ik1haWwiLCJXVCI6Mn0%3D%7C0%7C%7C%7C&amp;sdata=9GqycLpLmNeuFVFIFyynrBgTUBr%2FskH4IKTb97KC6O4%3D&amp;reserved=0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state.co.us/idm/contactus" TargetMode="External"/><Relationship Id="rId4" Type="http://schemas.openxmlformats.org/officeDocument/2006/relationships/hyperlink" Target="https://edx.cde.state.co.us/CDEIdM/districtLAMSupport.js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cdefinance/financialaudit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cdefinance/financialaud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state.co.us/cdefinanc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leg.co.gov/osa/l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hoolfinance@cde.state.co.us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finance/sffinancialtransparency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psfucontact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leg.co.gov/osa/l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hoolfinance@cde.state.co.u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cdefinance/fy2025usdafoods" TargetMode="External"/><Relationship Id="rId3" Type="http://schemas.openxmlformats.org/officeDocument/2006/relationships/hyperlink" Target="https://www.cde.state.co.us/cdefinance/accreditation" TargetMode="External"/><Relationship Id="rId7" Type="http://schemas.openxmlformats.org/officeDocument/2006/relationships/hyperlink" Target="https://www.cde.state.co.us/cdefinance/fy2024-25datapipelinefigur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e.state.co.us/cdefinance/financialdatawarehouse" TargetMode="External"/><Relationship Id="rId5" Type="http://schemas.openxmlformats.org/officeDocument/2006/relationships/hyperlink" Target="https://www.cde.state.co.us/cdefinance/coafpphandbook" TargetMode="External"/><Relationship Id="rId4" Type="http://schemas.openxmlformats.org/officeDocument/2006/relationships/hyperlink" Target="https://www.cde.state.co.us/cdefinance/sfco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accredit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state.co.us/cdefinance/afa_attachment2025" TargetMode="External"/><Relationship Id="rId4" Type="http://schemas.openxmlformats.org/officeDocument/2006/relationships/hyperlink" Target="https://www.cde.state.co.us/cdefinance/cafa_202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nance/accredit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finance/sfco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e.state.co.us/datapipeline/org_orgcod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bc1d190a0_0_0"/>
          <p:cNvSpPr txBox="1">
            <a:spLocks noGrp="1"/>
          </p:cNvSpPr>
          <p:nvPr>
            <p:ph type="ctrTitle"/>
          </p:nvPr>
        </p:nvSpPr>
        <p:spPr>
          <a:xfrm>
            <a:off x="685800" y="2595716"/>
            <a:ext cx="7772400" cy="2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Data Pipeline Submission</a:t>
            </a: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Fiscal Year 2024-25</a:t>
            </a: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August 14, 2025</a:t>
            </a: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727"/>
              <a:buNone/>
            </a:pPr>
            <a:endParaRPr sz="55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0" name="Google Shape;100;gebc1d190a0_0_0"/>
          <p:cNvSpPr txBox="1">
            <a:spLocks noGrp="1"/>
          </p:cNvSpPr>
          <p:nvPr>
            <p:ph type="sldNum" idx="12"/>
          </p:nvPr>
        </p:nvSpPr>
        <p:spPr>
          <a:xfrm>
            <a:off x="215697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002d9bce5_0_0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Chart of Accounts 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- Rolling to the Bold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2" name="Google Shape;172;g16002d9bce5_0_0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10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73" name="Google Shape;173;g16002d9bce5_0_0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5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Chart of Accounts</a:t>
            </a:r>
            <a:r>
              <a:rPr lang="en-US" sz="19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9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Appendix N:  Rolling to the Bold*</a:t>
            </a:r>
            <a:endParaRPr sz="19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Chart of Accounts is designed to meet legal and regulatory requirements and generally accepted accounting principles while providing as much flexibility as possible for the local school district.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 instance, code structure and definitions allow for varying degrees of detail depending upon local district reporting needs. 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CDE will aggregate data upon receipt of electronic data files by “rolling” unbold account codes (submitted in the district’s data) into appropriate BOLDED accounts*.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 example follows on the next slide which demonstrates how “rolling to the bold” works.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Note:  the BOLDED codes in the COA are the </a:t>
            </a:r>
            <a:r>
              <a:rPr lang="en-US" sz="1750" i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minimum required reporting level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; districts can use more granular account codes if they wish.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 i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*also referred to as ‘rolled-up’ data (Tier 2 = rolled up data in pipeline)</a:t>
            </a:r>
            <a:endParaRPr sz="1750" i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002d9bce5_0_9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Rolling to the Bold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- Example</a:t>
            </a:r>
            <a:endParaRPr/>
          </a:p>
        </p:txBody>
      </p:sp>
      <p:sp>
        <p:nvSpPr>
          <p:cNvPr id="180" name="Google Shape;180;g16002d9bce5_0_9"/>
          <p:cNvSpPr txBox="1">
            <a:spLocks noGrp="1"/>
          </p:cNvSpPr>
          <p:nvPr>
            <p:ph type="body" idx="1"/>
          </p:nvPr>
        </p:nvSpPr>
        <p:spPr>
          <a:xfrm>
            <a:off x="628650" y="1502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From Appendix N</a:t>
            </a:r>
            <a:r>
              <a:rPr lang="en-US" sz="1750">
                <a:latin typeface="Arial"/>
                <a:ea typeface="Arial"/>
                <a:cs typeface="Arial"/>
                <a:sym typeface="Arial"/>
              </a:rPr>
              <a:t>: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6002d9bce5_0_9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82" name="Google Shape;182;g16002d9bce5_0_9" descr="screen print of the chart of accounts Appendix 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0251" y="1828400"/>
            <a:ext cx="6081900" cy="442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f6bb94835_0_132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Financial Policies &amp; Procedures Handbook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9" name="Google Shape;189;g15f6bb94835_0_132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12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90" name="Google Shape;190;g15f6bb94835_0_132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Financial Policies and Procedures </a:t>
            </a:r>
            <a:r>
              <a:rPr lang="en-US" sz="195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Handbook</a:t>
            </a:r>
            <a:endParaRPr sz="19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Wide array of important information: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Accounting Principles, GAAP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Budgeting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Fund Uses (General Fund, Food Service, Capital Projects Fund, etc.)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Procedures (ie accounting, payroll, sales tax, etc)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Investments &amp; Cash Management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Tax Levies &amp; Revenue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Certification of Assessed Valuation, Pupil Enrollment, Determination of State Funds, etc.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Sample Auditor RFP (Appendix D)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f6bb94835_0_35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Financial Data Warehouse (FDW) Sub-recipient Reports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7" name="Google Shape;197;g15f6bb94835_0_35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13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98" name="Google Shape;198;g15f6bb94835_0_35"/>
          <p:cNvSpPr txBox="1">
            <a:spLocks noGrp="1"/>
          </p:cNvSpPr>
          <p:nvPr>
            <p:ph type="body" idx="1"/>
          </p:nvPr>
        </p:nvSpPr>
        <p:spPr>
          <a:xfrm>
            <a:off x="554000" y="1463051"/>
            <a:ext cx="7961400" cy="4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076"/>
              <a:buNone/>
            </a:pPr>
            <a:r>
              <a:rPr lang="en-US" sz="195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Financial Data Warehouse</a:t>
            </a:r>
            <a:r>
              <a:rPr lang="en-US" sz="19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 FDW Reports are prepared by CDE monthly and are accumulative (all payments made during the fiscal year are accumulated each month)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Includes all the State &amp; Federal grant funds distributed by </a:t>
            </a: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CDE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during the fiscal year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Used by district staff to reconcile grant activity &amp; by external auditors to audit/confirm district’s grant activity.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Typically updated by the 1st or 2nd business day of the following month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Cash basis (all grant payments made between July 1st - June 30th)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1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 your G/L, there will be reconciling items - (i.e. payments received in July, but A/R is recorded in June - prior fiscal year)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41"/>
              <a:buNone/>
            </a:pPr>
            <a:endParaRPr/>
          </a:p>
        </p:txBody>
      </p:sp>
      <p:pic>
        <p:nvPicPr>
          <p:cNvPr id="199" name="Google Shape;199;g15f6bb94835_0_35" descr="screen print from the Financial Data Warehouse Report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950" y="4358975"/>
            <a:ext cx="6684100" cy="19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5e1153778_0_1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FDW Sub-recipient Reports Continued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6" name="Google Shape;206;g375e1153778_0_1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14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207" name="Google Shape;207;g375e1153778_0_1"/>
          <p:cNvSpPr txBox="1">
            <a:spLocks noGrp="1"/>
          </p:cNvSpPr>
          <p:nvPr>
            <p:ph type="body" idx="1"/>
          </p:nvPr>
        </p:nvSpPr>
        <p:spPr>
          <a:xfrm>
            <a:off x="554000" y="1463051"/>
            <a:ext cx="7961400" cy="4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5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Financial Data Warehouse</a:t>
            </a:r>
            <a:r>
              <a:rPr lang="en-US" sz="19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continued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Excel version of the FDW report is posted;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FPP members agreed that the pdf versions are no longer necessary; however, if you need a pdf version reach out to us.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Additional Resources have been added:</a:t>
            </a:r>
            <a:endParaRPr sz="1850" b="1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5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Office of Grants Fiscal</a:t>
            </a:r>
            <a:r>
              <a:rPr lang="en-US" sz="15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55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Awardee Distribution Lookup Tool</a:t>
            </a:r>
            <a:endParaRPr sz="1550" u="sng">
              <a:solidFill>
                <a:srgbClr val="494E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94E46"/>
              </a:buClr>
              <a:buSzPts val="1550"/>
              <a:buFont typeface="Arial"/>
              <a:buChar char="•"/>
            </a:pPr>
            <a:r>
              <a:rPr lang="en-US" sz="1550">
                <a:solidFill>
                  <a:srgbClr val="494E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Lookup (CDE payment) information by fiscal year or by grant code</a:t>
            </a:r>
            <a:endParaRPr sz="1550">
              <a:solidFill>
                <a:srgbClr val="494E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E46"/>
              </a:buClr>
              <a:buSzPts val="1550"/>
              <a:buFont typeface="Arial"/>
              <a:buChar char="•"/>
            </a:pPr>
            <a:r>
              <a:rPr lang="en-US" sz="1550">
                <a:solidFill>
                  <a:srgbClr val="494E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Includes the current year payment information plus two previous years</a:t>
            </a:r>
            <a:endParaRPr sz="1550">
              <a:solidFill>
                <a:srgbClr val="494E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050" u="sng">
              <a:solidFill>
                <a:srgbClr val="494E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6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State of Colorado</a:t>
            </a:r>
            <a:r>
              <a:rPr lang="en-US" sz="16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5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Transparency Online Project (TOPS)</a:t>
            </a:r>
            <a:endParaRPr sz="1650" u="sng">
              <a:solidFill>
                <a:srgbClr val="494E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337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94E46"/>
              </a:buClr>
              <a:buSzPts val="1650"/>
              <a:buFont typeface="Arial"/>
              <a:buChar char="•"/>
            </a:pPr>
            <a:r>
              <a:rPr lang="en-US" sz="1650">
                <a:solidFill>
                  <a:srgbClr val="494E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 filters on the right to select department name and district/BOCES in the ‘Vendor Name’</a:t>
            </a:r>
            <a:endParaRPr sz="1650">
              <a:solidFill>
                <a:srgbClr val="494E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E46"/>
              </a:buClr>
              <a:buSzPts val="1650"/>
              <a:buFont typeface="Arial"/>
              <a:buChar char="•"/>
            </a:pPr>
            <a:r>
              <a:rPr lang="en-US" sz="1650">
                <a:solidFill>
                  <a:srgbClr val="494E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website is updated every 5 business day</a:t>
            </a:r>
            <a:endParaRPr sz="1650">
              <a:solidFill>
                <a:srgbClr val="494E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50">
              <a:solidFill>
                <a:srgbClr val="494E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650">
              <a:solidFill>
                <a:srgbClr val="494E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f6bb94835_0_159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State Revenue Check Figures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4" name="Google Shape;214;g15f6bb94835_0_159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15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215" name="Google Shape;215;g15f6bb94835_0_159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552"/>
              <a:buNone/>
            </a:pPr>
            <a:r>
              <a:rPr lang="en-US" sz="21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State Revenue Check Figures</a:t>
            </a:r>
            <a:r>
              <a:rPr lang="en-US" sz="1750" b="1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used to verify amounts: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State Share Figures Gross figures to pipeline by district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Net figures to pipeline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Includes SWAP Withholding, Charter Intercept, CSI Administrative Withholding, Audit Repayments &amp; State Share Adjustments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ELPA (English Language Proficiency Act) payments (Grant 3140)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Audit Findings (State Share &amp; Transportation audit repayments/distributions)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Share Share Adj (Source 3210, Grant 0000)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Transportation Adj (Source 3200, Grant 3160)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Charter School - minimum allocation amounts**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Charter School allocations </a:t>
            </a:r>
            <a:r>
              <a:rPr lang="en-US" sz="1750" i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(Source 57xx)</a:t>
            </a:r>
            <a:r>
              <a:rPr lang="en-US" sz="1750">
                <a:latin typeface="Arial"/>
                <a:ea typeface="Arial"/>
                <a:cs typeface="Arial"/>
                <a:sym typeface="Arial"/>
              </a:rPr>
              <a:t> 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1828800" lvl="2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Appendix K-2</a:t>
            </a:r>
            <a:r>
              <a:rPr lang="en-US" sz="1750"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Charter School Allocations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2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Appendix K-3:  Charter School Intercept Payments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** Do not code charter school allocations as local, state, federal, or ‘other’  revenue!  Please use the 5710 and 5711 sources codes.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5f6bb94835_0_182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USDA Foods Report 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2" name="Google Shape;222;g15f6bb94835_0_182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16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223" name="Google Shape;223;g15f6bb94835_0_182"/>
          <p:cNvSpPr txBox="1">
            <a:spLocks noGrp="1"/>
          </p:cNvSpPr>
          <p:nvPr>
            <p:ph type="body" idx="1"/>
          </p:nvPr>
        </p:nvSpPr>
        <p:spPr>
          <a:xfrm>
            <a:off x="572350" y="1369025"/>
            <a:ext cx="7886700" cy="48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256"/>
              <a:buNone/>
            </a:pPr>
            <a:r>
              <a:rPr lang="en-US" sz="2659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USDA Food Check Figures</a:t>
            </a:r>
            <a:r>
              <a:rPr lang="en-US" sz="2659" b="1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659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used to determine Commodities</a:t>
            </a:r>
            <a:endParaRPr sz="2113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142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entry is booked to </a:t>
            </a:r>
            <a:r>
              <a:rPr lang="en-US" sz="1750" b="1" i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both a commodity expenditure  and a revenue account  with grant 4555</a:t>
            </a: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2857"/>
              <a:buFont typeface="Arial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Revenue 21-XXX-XX-XXXX-4010-XXX-4555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Expense 21-XXX-XX-3100-0633-000-0000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USDA-related reports: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2857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Agency Entitlement Summary Report from the FDP-IS system </a:t>
            </a:r>
            <a:r>
              <a:rPr lang="en-US" sz="1750" b="1" i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(see the 2nd tab in the USDA Foods Report).</a:t>
            </a:r>
            <a:endParaRPr sz="1750" b="1" i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62857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Usage report from Ffavors system</a:t>
            </a:r>
            <a:endParaRPr/>
          </a:p>
        </p:txBody>
      </p:sp>
      <p:pic>
        <p:nvPicPr>
          <p:cNvPr id="224" name="Google Shape;224;g15f6bb94835_0_182" descr="screen print for USDA Check Print Figu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525" y="1773950"/>
            <a:ext cx="8164950" cy="22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5f6bb94835_0_174"/>
          <p:cNvSpPr txBox="1">
            <a:spLocks noGrp="1"/>
          </p:cNvSpPr>
          <p:nvPr>
            <p:ph type="title"/>
          </p:nvPr>
        </p:nvSpPr>
        <p:spPr>
          <a:xfrm>
            <a:off x="346043" y="283739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Quick Reference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1" name="Google Shape;231;g15f6bb94835_0_174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17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232" name="Google Shape;232;g15f6bb94835_0_174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595959"/>
                </a:solidFill>
              </a:rPr>
              <a:t>Access Granted through the District Local Access Manager</a:t>
            </a:r>
            <a:endParaRPr>
              <a:solidFill>
                <a:srgbClr val="595959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>
                <a:solidFill>
                  <a:srgbClr val="595959"/>
                </a:solidFill>
              </a:rPr>
              <a:t>LEA Approver</a:t>
            </a:r>
            <a:endParaRPr>
              <a:solidFill>
                <a:srgbClr val="595959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>
                <a:solidFill>
                  <a:srgbClr val="595959"/>
                </a:solidFill>
              </a:rPr>
              <a:t>LEA User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Quick Reference</a:t>
            </a: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  <p:pic>
        <p:nvPicPr>
          <p:cNvPr id="233" name="Google Shape;233;g15f6bb94835_0_174" descr="screen print for Quick Referenc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8813" y="3150275"/>
            <a:ext cx="52863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f6bb94835_0_198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1st and 2nd Tier Error Detail Reports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0" name="Google Shape;240;g15f6bb94835_0_198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18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241" name="Google Shape;241;g15f6bb94835_0_198"/>
          <p:cNvSpPr txBox="1">
            <a:spLocks noGrp="1"/>
          </p:cNvSpPr>
          <p:nvPr>
            <p:ph type="body" idx="1"/>
          </p:nvPr>
        </p:nvSpPr>
        <p:spPr>
          <a:xfrm>
            <a:off x="552925" y="1505125"/>
            <a:ext cx="7886700" cy="4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056"/>
              <a:buNone/>
            </a:pPr>
            <a:r>
              <a:rPr lang="en-US" sz="19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1st Tier</a:t>
            </a:r>
            <a:r>
              <a:rPr lang="en-US" sz="19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 Business Rules</a:t>
            </a: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primarily related to </a:t>
            </a:r>
            <a:r>
              <a:rPr lang="en-US" sz="1750" i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account/coding</a:t>
            </a:r>
            <a:r>
              <a:rPr lang="en-US" sz="17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issues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056"/>
              <a:buNone/>
            </a:pPr>
            <a:r>
              <a:rPr lang="en-US" sz="19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2nd Tier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 Business Rules primarily related to</a:t>
            </a:r>
            <a:r>
              <a:rPr lang="en-US" sz="175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50" i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dollar amounts</a:t>
            </a:r>
            <a:endParaRPr sz="1750" i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7141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Types of errors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75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-type errors:  prevent you from moving forward - they are </a:t>
            </a:r>
            <a:r>
              <a:rPr lang="en-US" sz="1750" i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must fix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errors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75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arnings:  indicate something might be incorrect in the data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2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Must be verified as correct (i.e. reconciliation reports submitted with final audited financial statements)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972"/>
              <a:buNone/>
            </a:pPr>
            <a:endParaRPr sz="1500" i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972"/>
              <a:buNone/>
            </a:pPr>
            <a:r>
              <a:rPr lang="en-US" sz="1500" i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Can’t move to 2nd Tier until all 1st Tier E-type errors are cleared</a:t>
            </a:r>
            <a:endParaRPr sz="1500" i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972"/>
              <a:buNone/>
            </a:pPr>
            <a:r>
              <a:rPr lang="en-US" sz="1500" i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Reminder - You can submit data as many times as needed</a:t>
            </a:r>
            <a:endParaRPr sz="1500" i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Run reports in data pipeline: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Note:  Can take several days / weeks to clear errors!</a:t>
            </a:r>
            <a:endParaRPr sz="1150" b="1"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15f6bb94835_0_198" descr="screen print from Data Pipeline Cognos repor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2695" y="3460725"/>
            <a:ext cx="5108379" cy="25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f6bb94835_0_191"/>
          <p:cNvSpPr txBox="1">
            <a:spLocks noGrp="1"/>
          </p:cNvSpPr>
          <p:nvPr>
            <p:ph type="title"/>
          </p:nvPr>
        </p:nvSpPr>
        <p:spPr>
          <a:xfrm>
            <a:off x="382143" y="218915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1st Tier &amp; 2nd Tier Reports 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Examples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54" name="Google Shape;254;g15f6bb94835_0_191" descr="screen print for 1st tier error detail repo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3525" y="1346250"/>
            <a:ext cx="4347165" cy="5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5f6bb94835_0_191" descr="screen print for error detail reports"/>
          <p:cNvSpPr txBox="1">
            <a:spLocks noGrp="1"/>
          </p:cNvSpPr>
          <p:nvPr>
            <p:ph type="body" idx="1"/>
          </p:nvPr>
        </p:nvSpPr>
        <p:spPr>
          <a:xfrm>
            <a:off x="500863" y="18417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  <p:pic>
        <p:nvPicPr>
          <p:cNvPr id="251" name="Google Shape;251;g15f6bb94835_0_191" descr="screen print from 1st Tier Error Detail Repor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00" y="1886750"/>
            <a:ext cx="7623051" cy="99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15f6bb94835_0_191" descr="screen print for error detail repo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6638" y="3401967"/>
            <a:ext cx="4915172" cy="5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5f6bb94835_0_191" descr="screen print from 2nd Tier Error Detail Report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325" y="3934000"/>
            <a:ext cx="7623050" cy="91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5f6bb94835_0_191" descr="screen print from 1st Tier Error Detail Repor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9250" y="4879475"/>
            <a:ext cx="7623051" cy="64601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15f6bb94835_0_191"/>
          <p:cNvSpPr txBox="1">
            <a:spLocks noGrp="1"/>
          </p:cNvSpPr>
          <p:nvPr>
            <p:ph type="sldNum" idx="12"/>
          </p:nvPr>
        </p:nvSpPr>
        <p:spPr>
          <a:xfrm>
            <a:off x="223071" y="628308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19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e6e734383_0_0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 Submission Agenda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7" name="Google Shape;107;gde6e734383_0_0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08" name="Google Shape;108;gde6e734383_0_0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500" b="1">
                <a:solidFill>
                  <a:srgbClr val="595959"/>
                </a:solidFill>
              </a:rPr>
              <a:t>Agenda</a:t>
            </a:r>
            <a:endParaRPr sz="35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1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100" b="1">
                <a:solidFill>
                  <a:srgbClr val="595959"/>
                </a:solidFill>
              </a:rPr>
              <a:t>Key Dates</a:t>
            </a:r>
            <a:endParaRPr sz="31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100" b="1">
                <a:solidFill>
                  <a:srgbClr val="595959"/>
                </a:solidFill>
              </a:rPr>
              <a:t>Resources</a:t>
            </a:r>
            <a:endParaRPr sz="31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100" b="1">
                <a:solidFill>
                  <a:srgbClr val="595959"/>
                </a:solidFill>
              </a:rPr>
              <a:t>Reports</a:t>
            </a:r>
            <a:endParaRPr sz="31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100" b="1">
                <a:solidFill>
                  <a:srgbClr val="595959"/>
                </a:solidFill>
              </a:rPr>
              <a:t>Submission Steps</a:t>
            </a:r>
            <a:endParaRPr sz="31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100" b="1">
                <a:solidFill>
                  <a:srgbClr val="595959"/>
                </a:solidFill>
              </a:rPr>
              <a:t>1st Tier and 2nd Tier Errors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6002d9bce5_0_43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Business Rules -  Chart of Accounts Example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3" name="Google Shape;263;g16002d9bce5_0_43"/>
          <p:cNvSpPr txBox="1">
            <a:spLocks noGrp="1"/>
          </p:cNvSpPr>
          <p:nvPr>
            <p:ph type="body" idx="1"/>
          </p:nvPr>
        </p:nvSpPr>
        <p:spPr>
          <a:xfrm>
            <a:off x="502425" y="157609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* Amount field has no decimal (</a:t>
            </a:r>
            <a:r>
              <a:rPr lang="en-US" sz="175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lang="en-US" sz="175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100.00 would be 10000 in data file)</a:t>
            </a:r>
            <a:endParaRPr sz="175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Negative amounts are preceded by a negative sign</a:t>
            </a:r>
            <a:endParaRPr sz="175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75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 dirty="0"/>
          </a:p>
          <a:p>
            <a:pPr marL="9144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 Pipeline Business Rules (example from 1st Tier):</a:t>
            </a:r>
            <a:endParaRPr sz="35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 dirty="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 Pipeline Business Rules (example from 2nd Tier):</a:t>
            </a:r>
            <a:endParaRPr sz="175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16002d9bce5_0_43" descr="screen print from data upload example"/>
          <p:cNvPicPr preferRelativeResize="0"/>
          <p:nvPr/>
        </p:nvPicPr>
        <p:blipFill rotWithShape="1">
          <a:blip r:embed="rId3">
            <a:alphaModFix/>
          </a:blip>
          <a:srcRect l="3567"/>
          <a:stretch/>
        </p:blipFill>
        <p:spPr>
          <a:xfrm>
            <a:off x="606000" y="2174175"/>
            <a:ext cx="7679550" cy="78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g16002d9bce5_0_43" descr="decorative arrow"/>
          <p:cNvCxnSpPr/>
          <p:nvPr/>
        </p:nvCxnSpPr>
        <p:spPr>
          <a:xfrm>
            <a:off x="6240075" y="2120500"/>
            <a:ext cx="625800" cy="7620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67" name="Google Shape;267;g16002d9bce5_0_43"/>
          <p:cNvSpPr/>
          <p:nvPr/>
        </p:nvSpPr>
        <p:spPr>
          <a:xfrm rot="509826">
            <a:off x="7808792" y="1525346"/>
            <a:ext cx="808070" cy="53840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Not part of the data file - multiply *100 = $ amount </a:t>
            </a:r>
            <a:endParaRPr sz="7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16002d9bce5_0_43" descr="screen print for 1st tier error detail repo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875" y="3557725"/>
            <a:ext cx="75438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6002d9bce5_0_43" descr="screen print for 1st tier error detail repo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875" y="4179575"/>
            <a:ext cx="7543799" cy="19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6002d9bce5_0_43" descr="screen print for 2nd tier error detail repo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875" y="4980300"/>
            <a:ext cx="76009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6002d9bce5_0_43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20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5f6bb94835_0_166"/>
          <p:cNvSpPr txBox="1">
            <a:spLocks noGrp="1"/>
          </p:cNvSpPr>
          <p:nvPr>
            <p:ph type="title"/>
          </p:nvPr>
        </p:nvSpPr>
        <p:spPr>
          <a:xfrm>
            <a:off x="382153" y="193524"/>
            <a:ext cx="84450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Business Rules - FDW Reports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990"/>
              <a:buNone/>
            </a:pPr>
            <a:r>
              <a:rPr lang="en-US" sz="1887">
                <a:latin typeface="Rockwell"/>
                <a:ea typeface="Rockwell"/>
                <a:cs typeface="Rockwell"/>
                <a:sym typeface="Rockwell"/>
              </a:rPr>
              <a:t>(Grant payments from CDE)</a:t>
            </a: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 Example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6" name="Google Shape;276;g15f6bb94835_0_166"/>
          <p:cNvSpPr txBox="1">
            <a:spLocks noGrp="1"/>
          </p:cNvSpPr>
          <p:nvPr>
            <p:ph type="sldNum" idx="12"/>
          </p:nvPr>
        </p:nvSpPr>
        <p:spPr>
          <a:xfrm>
            <a:off x="166296" y="62597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21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277" name="Google Shape;277;g15f6bb94835_0_166"/>
          <p:cNvSpPr txBox="1">
            <a:spLocks noGrp="1"/>
          </p:cNvSpPr>
          <p:nvPr>
            <p:ph type="body" idx="1"/>
          </p:nvPr>
        </p:nvSpPr>
        <p:spPr>
          <a:xfrm>
            <a:off x="564400" y="1619015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r>
              <a:rPr lang="en-US" sz="195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Financial Data Warehouse (FDW) Sub-recipient</a:t>
            </a:r>
            <a:r>
              <a:rPr lang="en-US" sz="19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Reports</a:t>
            </a:r>
            <a:endParaRPr sz="19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50"/>
              <a:buFont typeface="Arial"/>
              <a:buChar char="•"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Used to populate Column 2 on the Grant Revenue Received</a:t>
            </a:r>
            <a:r>
              <a:rPr lang="en-US" sz="17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Reconciliation Report</a:t>
            </a: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From the 2nd Tier Error Detail Report: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g15f6bb94835_0_166" descr="screen print for 2nd tier error detail repo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925" y="4965725"/>
            <a:ext cx="7429376" cy="102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15f6bb94835_0_166" descr="screen print for Grant Revenue Reconciliation repo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213" y="2651425"/>
            <a:ext cx="7692875" cy="16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6002d9bce5_0_62"/>
          <p:cNvSpPr txBox="1">
            <a:spLocks noGrp="1"/>
          </p:cNvSpPr>
          <p:nvPr>
            <p:ph type="title"/>
          </p:nvPr>
        </p:nvSpPr>
        <p:spPr>
          <a:xfrm>
            <a:off x="382150" y="193525"/>
            <a:ext cx="74520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Business Rules - State Revenue Check Figures Example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7" name="Google Shape;287;g16002d9bce5_0_62"/>
          <p:cNvSpPr txBox="1">
            <a:spLocks noGrp="1"/>
          </p:cNvSpPr>
          <p:nvPr>
            <p:ph type="body" idx="1"/>
          </p:nvPr>
        </p:nvSpPr>
        <p:spPr>
          <a:xfrm>
            <a:off x="593925" y="1265075"/>
            <a:ext cx="7886700" cy="49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7476"/>
              <a:buNone/>
            </a:pPr>
            <a:r>
              <a:rPr lang="en-US" sz="21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State Revenue Check Figures </a:t>
            </a:r>
            <a:r>
              <a:rPr lang="en-US" sz="21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endParaRPr sz="21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6971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Used to populate State Share, SWAP, Audit Adjustments and the minimum Charter &amp; Preschool Allocation Amounts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From the 2nd Tier Error Detail Report: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r>
              <a:rPr lang="en-US" sz="175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FY2024-25 School Finance Funding</a:t>
            </a: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g16002d9bce5_0_62" descr="screen print for state revenue check figur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437" y="2229775"/>
            <a:ext cx="7575677" cy="12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16002d9bce5_0_62" descr="screen print for 2nd tier error detail repo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9325" y="3999175"/>
            <a:ext cx="7645351" cy="13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6002d9bce5_0_62"/>
          <p:cNvSpPr txBox="1">
            <a:spLocks noGrp="1"/>
          </p:cNvSpPr>
          <p:nvPr>
            <p:ph type="sldNum" idx="12"/>
          </p:nvPr>
        </p:nvSpPr>
        <p:spPr>
          <a:xfrm>
            <a:off x="166296" y="629966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22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6002d9bce5_0_73"/>
          <p:cNvSpPr txBox="1">
            <a:spLocks noGrp="1"/>
          </p:cNvSpPr>
          <p:nvPr>
            <p:ph type="title"/>
          </p:nvPr>
        </p:nvSpPr>
        <p:spPr>
          <a:xfrm>
            <a:off x="382152" y="193524"/>
            <a:ext cx="7426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Business Rules - State Revenue Check Figures Example continued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7" name="Google Shape;297;g16002d9bce5_0_73"/>
          <p:cNvSpPr txBox="1">
            <a:spLocks noGrp="1"/>
          </p:cNvSpPr>
          <p:nvPr>
            <p:ph type="body" idx="1"/>
          </p:nvPr>
        </p:nvSpPr>
        <p:spPr>
          <a:xfrm>
            <a:off x="551738" y="1515865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97"/>
              <a:buFont typeface="Arial"/>
              <a:buNone/>
            </a:pPr>
            <a:r>
              <a:rPr lang="en-US" sz="21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State Revenue Check Figures </a:t>
            </a:r>
            <a:r>
              <a:rPr lang="en-US" sz="21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endParaRPr sz="19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From the 2nd Tier Error Detail Report: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16002d9bce5_0_73" descr="screen print for 2nd tier error detail repo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674" y="2762325"/>
            <a:ext cx="7522851" cy="7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6002d9bce5_0_73" descr="screen print for 2nd tier error detail repo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900" y="3638900"/>
            <a:ext cx="757237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6002d9bce5_0_73" descr="screen print for 2nd tier error detail repo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150" y="4635625"/>
            <a:ext cx="758190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16002d9bce5_0_73"/>
          <p:cNvSpPr txBox="1">
            <a:spLocks noGrp="1"/>
          </p:cNvSpPr>
          <p:nvPr>
            <p:ph type="sldNum" idx="12"/>
          </p:nvPr>
        </p:nvSpPr>
        <p:spPr>
          <a:xfrm>
            <a:off x="272821" y="629966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23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6002d9bce5_0_119"/>
          <p:cNvSpPr txBox="1">
            <a:spLocks noGrp="1"/>
          </p:cNvSpPr>
          <p:nvPr>
            <p:ph type="title"/>
          </p:nvPr>
        </p:nvSpPr>
        <p:spPr>
          <a:xfrm>
            <a:off x="382150" y="193525"/>
            <a:ext cx="83103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Business Rules - USDA Food Check (Commodities)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Example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7" name="Google Shape;307;g16002d9bce5_0_119"/>
          <p:cNvSpPr txBox="1">
            <a:spLocks noGrp="1"/>
          </p:cNvSpPr>
          <p:nvPr>
            <p:ph type="sldNum" idx="12"/>
          </p:nvPr>
        </p:nvSpPr>
        <p:spPr>
          <a:xfrm>
            <a:off x="232896" y="629966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24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308" name="Google Shape;308;g16002d9bce5_0_119"/>
          <p:cNvSpPr txBox="1">
            <a:spLocks noGrp="1"/>
          </p:cNvSpPr>
          <p:nvPr>
            <p:ph type="body" idx="1"/>
          </p:nvPr>
        </p:nvSpPr>
        <p:spPr>
          <a:xfrm>
            <a:off x="555375" y="1608875"/>
            <a:ext cx="7671300" cy="45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r>
              <a:rPr lang="en-US" sz="195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USDA Food Check Figures</a:t>
            </a:r>
            <a:endParaRPr sz="19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From the 2nd Tier Error Detail Report: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25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entry is booked to both a commodity expenditure  and a revenue account  with grant 4555.</a:t>
            </a:r>
            <a:endParaRPr sz="1225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25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Revenue 21-XXX-XX-XXXX-4010-XXX-4555</a:t>
            </a:r>
            <a:endParaRPr sz="1225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25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Expense 21-XXX-XX-3100-0633-000-0000</a:t>
            </a:r>
            <a:endParaRPr sz="1225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25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USDA-related reports:</a:t>
            </a:r>
            <a:endParaRPr sz="1225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25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Agency Entitlement Summary Report from the FDP-IS system</a:t>
            </a:r>
            <a:r>
              <a:rPr lang="en-US" sz="1225" b="1" i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(see 2nd tab in report).</a:t>
            </a:r>
            <a:endParaRPr sz="1225" b="1" i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25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Usage report from Ffavors system</a:t>
            </a:r>
            <a:endParaRPr sz="1225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16002d9bce5_0_119" descr="screen print for 2nd tier error detail repo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300" y="2439588"/>
            <a:ext cx="75914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5f6bb94835_0_42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Business Rules Helpful Hints - Example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16" name="Google Shape;316;g15f6bb94835_0_42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25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317" name="Google Shape;317;g15f6bb94835_0_42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Data Pipeline:  Helpful Hints for Business Rules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  <p:pic>
        <p:nvPicPr>
          <p:cNvPr id="318" name="Google Shape;318;g15f6bb94835_0_42" descr="screen print for Helpful Hi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0775" y="2133319"/>
            <a:ext cx="6379874" cy="35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5f6bb94835_0_70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Business Rules Helpful Hints - Example continued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5" name="Google Shape;325;g15f6bb94835_0_70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26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326" name="Google Shape;326;g15f6bb94835_0_70"/>
          <p:cNvSpPr txBox="1">
            <a:spLocks noGrp="1"/>
          </p:cNvSpPr>
          <p:nvPr>
            <p:ph type="body" idx="1"/>
          </p:nvPr>
        </p:nvSpPr>
        <p:spPr>
          <a:xfrm>
            <a:off x="723675" y="1496665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Data Pipeline:  Helpful Hints for Business Rules</a:t>
            </a:r>
            <a:endParaRPr sz="35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  <p:pic>
        <p:nvPicPr>
          <p:cNvPr id="327" name="Google Shape;327;g15f6bb94835_0_70" descr="screen print for helpful hi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0025" y="2995650"/>
            <a:ext cx="6105675" cy="25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15f6bb94835_0_70" descr="screen print for helpful hint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5200" y="1841700"/>
            <a:ext cx="6050491" cy="98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5f6bb94835_0_77"/>
          <p:cNvSpPr txBox="1">
            <a:spLocks noGrp="1"/>
          </p:cNvSpPr>
          <p:nvPr>
            <p:ph type="title"/>
          </p:nvPr>
        </p:nvSpPr>
        <p:spPr>
          <a:xfrm>
            <a:off x="382151" y="193524"/>
            <a:ext cx="72333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Fund 90 - For Reporting Purposes Only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5" name="Google Shape;335;g15f6bb94835_0_77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27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336" name="Google Shape;336;g15f6bb94835_0_77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Fund 90 </a:t>
            </a:r>
            <a:endParaRPr sz="19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Not an actual financial fund - used only for reporting purposes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 required in the Finance December data file even if amounts are zero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District Debt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 Appendix R in the Chart of Accounts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  <p:pic>
        <p:nvPicPr>
          <p:cNvPr id="337" name="Google Shape;337;g15f6bb94835_0_77" descr="screen print for Chart of Accounts Appendix 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8575" y="2850224"/>
            <a:ext cx="5023774" cy="325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6002d9bce5_0_107"/>
          <p:cNvSpPr txBox="1">
            <a:spLocks noGrp="1"/>
          </p:cNvSpPr>
          <p:nvPr>
            <p:ph type="title"/>
          </p:nvPr>
        </p:nvSpPr>
        <p:spPr>
          <a:xfrm>
            <a:off x="382152" y="193526"/>
            <a:ext cx="75615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Fund 90 - For Reporting Purposes Only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Char char="-"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continued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4" name="Google Shape;344;g16002d9bce5_0_107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28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345" name="Google Shape;345;g16002d9bce5_0_107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Voter-Approved Mill Levy Overrides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 Appendix R-1 in the Chart of Accounts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  <p:pic>
        <p:nvPicPr>
          <p:cNvPr id="346" name="Google Shape;346;g16002d9bce5_0_107" descr="screen print for Chart of Accounts Appendix 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348" y="1939075"/>
            <a:ext cx="6165075" cy="393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6002d9bce5_0_96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Business Rules - Fund 90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Examples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4" name="Google Shape;354;g16002d9bce5_0_96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Fund 90 - Errors and Warnings</a:t>
            </a:r>
            <a:endParaRPr sz="19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  <p:pic>
        <p:nvPicPr>
          <p:cNvPr id="355" name="Google Shape;355;g16002d9bce5_0_96" descr="screen print for 2nd tier error detail reports for Fund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088" y="1963125"/>
            <a:ext cx="7656104" cy="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16002d9bce5_0_96" descr="screen print for 2nd tier error detail reports for Fund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100" y="3008425"/>
            <a:ext cx="7656099" cy="87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16002d9bce5_0_96" descr="screen print for 2nd tier error detail reports for Fund 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100" y="4058625"/>
            <a:ext cx="7692826" cy="70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16002d9bce5_0_96" descr="screen print for 2nd tier error detail reports for Fund 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100" y="4953250"/>
            <a:ext cx="7692826" cy="39722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16002d9bce5_0_96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29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f6bb94835_0_0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 Submission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Dates and Resources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5" name="Google Shape;115;g15f6bb94835_0_0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3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16" name="Google Shape;116;g15f6bb94835_0_0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-US" sz="21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Key Dates</a:t>
            </a:r>
            <a:endParaRPr sz="21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Soft Open available on August 1st</a:t>
            </a: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Official Open August 29th</a:t>
            </a: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Submissions are Due December 31st</a:t>
            </a: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60 Day extensions can be granted by OSA to extend deadline to March 1, 2026</a:t>
            </a: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-US" sz="21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21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Business Rules - </a:t>
            </a:r>
            <a:r>
              <a:rPr lang="en-US" sz="2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Helpful Hints</a:t>
            </a:r>
            <a:r>
              <a:rPr lang="en-US"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19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546"/>
              <a:buChar char="•"/>
            </a:pPr>
            <a:r>
              <a:rPr lang="en-US" sz="197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(in the ‘Lookup Finance December Business Rules’ section of the page)</a:t>
            </a:r>
            <a:endParaRPr sz="197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Quick Reference</a:t>
            </a: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9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Reconciliation Checklist</a:t>
            </a:r>
            <a:endParaRPr sz="35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4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6002d9bce5_0_133"/>
          <p:cNvSpPr txBox="1">
            <a:spLocks noGrp="1"/>
          </p:cNvSpPr>
          <p:nvPr>
            <p:ph type="title"/>
          </p:nvPr>
        </p:nvSpPr>
        <p:spPr>
          <a:xfrm>
            <a:off x="400218" y="247639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Submitting data to CDE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5" name="Google Shape;365;g16002d9bce5_0_133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30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366" name="Google Shape;366;g16002d9bce5_0_133"/>
          <p:cNvSpPr txBox="1">
            <a:spLocks noGrp="1"/>
          </p:cNvSpPr>
          <p:nvPr>
            <p:ph type="body" idx="1"/>
          </p:nvPr>
        </p:nvSpPr>
        <p:spPr>
          <a:xfrm>
            <a:off x="782575" y="1479875"/>
            <a:ext cx="7808700" cy="4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When all 2nd Tier errors have been resolved, you’re ready to submit your district’s data to CDE.  1st Tier and 2nd Tier errors may take Several days / weeks to clear errors!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from the</a:t>
            </a:r>
            <a:r>
              <a:rPr lang="en-US" sz="1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75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Data Pipeline Quick Reference</a:t>
            </a:r>
            <a:r>
              <a:rPr lang="en-US" sz="1750">
                <a:latin typeface="Arial"/>
                <a:ea typeface="Arial"/>
                <a:cs typeface="Arial"/>
                <a:sym typeface="Arial"/>
              </a:rPr>
              <a:t>: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Only the </a:t>
            </a:r>
            <a:r>
              <a:rPr lang="en-US" sz="1750" b="1" i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LEA Approver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will be able to Finalize Uploaded Data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367" name="Google Shape;367;g16002d9bce5_0_133" descr="screen print for quick reference guid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" y="2925200"/>
            <a:ext cx="8769974" cy="25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5f6bb94835_0_84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Report Completion &amp; 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Reconciliation Checklist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4" name="Google Shape;374;g15f6bb94835_0_84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31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375" name="Google Shape;375;g15f6bb94835_0_84"/>
          <p:cNvSpPr txBox="1">
            <a:spLocks noGrp="1"/>
          </p:cNvSpPr>
          <p:nvPr>
            <p:ph type="body" idx="1"/>
          </p:nvPr>
        </p:nvSpPr>
        <p:spPr>
          <a:xfrm>
            <a:off x="382150" y="1479875"/>
            <a:ext cx="8265600" cy="4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37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Reconciliation Checklist</a:t>
            </a:r>
            <a:endParaRPr sz="35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  <p:pic>
        <p:nvPicPr>
          <p:cNvPr id="376" name="Google Shape;376;g15f6bb94835_0_84" descr="screen print for reconciliation check lis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538" y="2219350"/>
            <a:ext cx="7342824" cy="36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604a6fd7e8_0_2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Report Completion &amp; Reconciliation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4" name="Google Shape;384;g1604a6fd7e8_0_2"/>
          <p:cNvSpPr txBox="1">
            <a:spLocks noGrp="1"/>
          </p:cNvSpPr>
          <p:nvPr>
            <p:ph type="body" idx="1"/>
          </p:nvPr>
        </p:nvSpPr>
        <p:spPr>
          <a:xfrm>
            <a:off x="325700" y="1479875"/>
            <a:ext cx="6435900" cy="4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3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503"/>
              <a:buNone/>
            </a:pPr>
            <a:r>
              <a:rPr lang="en-US" sz="43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Run the following reports </a:t>
            </a:r>
            <a:r>
              <a:rPr lang="en-US" sz="4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(in data pipeline-Cognos Reports)</a:t>
            </a:r>
            <a:r>
              <a:rPr lang="en-US" sz="43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3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503"/>
              <a:buNone/>
            </a:pPr>
            <a:r>
              <a:rPr lang="en-US" sz="43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43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1" i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verify that all information matches the district’s audit</a:t>
            </a:r>
            <a:r>
              <a:rPr lang="en-US" sz="43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3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503"/>
              <a:buNone/>
            </a:pPr>
            <a:endParaRPr sz="4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3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43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Auditors Integrity Report </a:t>
            </a:r>
            <a:endParaRPr sz="43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3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4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Including Charter Report if applicable</a:t>
            </a:r>
            <a:endParaRPr sz="4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3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4300" i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 FINAL version must be included in audit</a:t>
            </a:r>
            <a:endParaRPr sz="4300" i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503"/>
              <a:buNone/>
            </a:pPr>
            <a:endParaRPr sz="4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3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43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Bolded Balance Sheet </a:t>
            </a:r>
            <a:endParaRPr sz="43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37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4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Including Charter Report if applicable</a:t>
            </a:r>
            <a:endParaRPr sz="4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Reconciliation Reports - Verified &amp; submitted to CDE</a:t>
            </a:r>
            <a:endParaRPr sz="43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503"/>
              <a:buNone/>
            </a:pPr>
            <a:endParaRPr sz="4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3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43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Grant Revenue Received Reconciliation Report</a:t>
            </a:r>
            <a:endParaRPr sz="4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503"/>
              <a:buNone/>
            </a:pPr>
            <a:endParaRPr sz="4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3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4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Finance December - </a:t>
            </a:r>
            <a:r>
              <a:rPr lang="en-US" sz="43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1st Tier Error Detail Report</a:t>
            </a:r>
            <a:endParaRPr sz="43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503"/>
              <a:buNone/>
            </a:pPr>
            <a:endParaRPr sz="4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37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4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Finance December - </a:t>
            </a:r>
            <a:r>
              <a:rPr lang="en-US" sz="43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2nd Tier Error Detail Report - Rollup</a:t>
            </a:r>
            <a:endParaRPr sz="43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503"/>
              <a:buNone/>
            </a:pPr>
            <a:endParaRPr sz="4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503"/>
              <a:buNone/>
            </a:pPr>
            <a:endParaRPr sz="4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225"/>
              <a:buNone/>
            </a:pPr>
            <a:endParaRPr sz="56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42"/>
              <a:buNone/>
            </a:pPr>
            <a:endParaRPr sz="125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42"/>
              <a:buNone/>
            </a:pPr>
            <a:endParaRPr sz="125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40"/>
              <a:buNone/>
            </a:pPr>
            <a:endParaRPr/>
          </a:p>
        </p:txBody>
      </p:sp>
      <p:pic>
        <p:nvPicPr>
          <p:cNvPr id="387" name="Google Shape;387;g1604a6fd7e8_0_2" descr="screen print for data pipeline list of available ac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1175" y="1917441"/>
            <a:ext cx="2057400" cy="16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1604a6fd7e8_0_2" descr="screen print for data pipeline cognos reports li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1600" y="1479876"/>
            <a:ext cx="2394850" cy="416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1604a6fd7e8_0_2" descr="screen print for data pipeline list of available acti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100" y="5270900"/>
            <a:ext cx="2057400" cy="34090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1604a6fd7e8_0_2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32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75e1153778_0_16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Report Completion &amp; Reconciliation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Continued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5" name="Google Shape;395;g375e1153778_0_16"/>
          <p:cNvSpPr txBox="1">
            <a:spLocks noGrp="1"/>
          </p:cNvSpPr>
          <p:nvPr>
            <p:ph type="body" idx="1"/>
          </p:nvPr>
        </p:nvSpPr>
        <p:spPr>
          <a:xfrm>
            <a:off x="325700" y="1479875"/>
            <a:ext cx="6435900" cy="4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53"/>
              <a:buFont typeface="Arial"/>
              <a:buNone/>
            </a:pPr>
            <a:r>
              <a:rPr lang="en-US" sz="18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Run the following reports </a:t>
            </a:r>
            <a:r>
              <a:rPr lang="en-US"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(in data pipeline-Cognos Reports)</a:t>
            </a:r>
            <a:r>
              <a:rPr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53"/>
              <a:buFont typeface="Arial"/>
              <a:buNone/>
            </a:pPr>
            <a:r>
              <a:rPr lang="en-US" sz="18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and verify Information on the reports is accurate:</a:t>
            </a:r>
            <a:endParaRPr sz="18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53"/>
              <a:buFont typeface="Arial"/>
              <a:buNone/>
            </a:pPr>
            <a:endParaRPr sz="18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53"/>
              <a:buNone/>
            </a:pPr>
            <a:endParaRPr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Preliminary Maintenance of Effort Report</a:t>
            </a:r>
            <a:r>
              <a:rPr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Provided to Grants Fiscal additional steps may be needed during their review.</a:t>
            </a:r>
            <a:endParaRPr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53"/>
              <a:buNone/>
            </a:pPr>
            <a:endParaRPr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Child Nutrition Report</a:t>
            </a:r>
            <a:r>
              <a:rPr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Provided to School Nutrition additional steps may be needed during their review.</a:t>
            </a:r>
            <a:endParaRPr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Indirect Cost Report</a:t>
            </a:r>
            <a:r>
              <a:rPr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Published on the Indirect cost webpage - once all LEAs are finalized, the FY2024-25 data is used to calculate the rates used in FY2026-27</a:t>
            </a:r>
            <a:endParaRPr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53"/>
              <a:buNone/>
            </a:pPr>
            <a:endParaRPr sz="125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53"/>
              <a:buNone/>
            </a:pPr>
            <a:endParaRPr sz="125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  <p:pic>
        <p:nvPicPr>
          <p:cNvPr id="398" name="Google Shape;398;g375e1153778_0_16" descr="screen print for data pipeline list of available ac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7418" y="1763375"/>
            <a:ext cx="1345703" cy="11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375e1153778_0_16" descr="screen print for data pipeline cognos reports li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3125" y="1652851"/>
            <a:ext cx="2394850" cy="416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375e1153778_0_16" descr="screen print for data pipeline list of available acti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100" y="5804300"/>
            <a:ext cx="2057400" cy="34090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375e1153778_0_16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33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00bc5942f8_0_127"/>
          <p:cNvSpPr txBox="1">
            <a:spLocks noGrp="1"/>
          </p:cNvSpPr>
          <p:nvPr>
            <p:ph type="ctrTitle"/>
          </p:nvPr>
        </p:nvSpPr>
        <p:spPr>
          <a:xfrm>
            <a:off x="685800" y="2595716"/>
            <a:ext cx="7772400" cy="2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Data Pipeline</a:t>
            </a: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Single Sign-on</a:t>
            </a: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76470"/>
              <a:buNone/>
            </a:pPr>
            <a:endParaRPr sz="2266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47541"/>
              <a:buNone/>
            </a:pPr>
            <a:endParaRPr sz="2711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727"/>
              <a:buNone/>
            </a:pPr>
            <a:endParaRPr sz="55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5" name="Google Shape;405;g300bc5942f8_0_127"/>
          <p:cNvSpPr txBox="1">
            <a:spLocks noGrp="1"/>
          </p:cNvSpPr>
          <p:nvPr>
            <p:ph type="sldNum" idx="12"/>
          </p:nvPr>
        </p:nvSpPr>
        <p:spPr>
          <a:xfrm>
            <a:off x="215697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00bc5942f8_0_141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Pipeline: Single Sign-on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2" name="Google Shape;412;g300bc5942f8_0_141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13" name="Google Shape;413;g300bc5942f8_0_141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http://www.cde.state.co.us/idm/datapipeline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5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  <p:pic>
        <p:nvPicPr>
          <p:cNvPr id="414" name="Google Shape;414;g300bc5942f8_0_141" descr="screen print for Identify Management / Single Sign-On:  Data Pipe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100" y="1926522"/>
            <a:ext cx="8219150" cy="389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00bc5942f8_0_149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Pipeline: Single Sign-on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Char char="-"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Local Access Manager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1" name="Google Shape;421;g300bc5942f8_0_149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i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CDE does not maintain users/passwords</a:t>
            </a:r>
            <a:endParaRPr sz="2200" i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b="1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Local Access Manager</a:t>
            </a:r>
            <a:r>
              <a:rPr lang="en-US" sz="2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at the district assigns roles for individuals to log-in to the system for the submission.  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 individuals can only be assigned to one role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FIN LEA Approver:</a:t>
            </a:r>
            <a:r>
              <a:rPr lang="en-US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Has the ability to upload data files, review cognos reports and Finalize the data submission.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FIN LEA User:</a:t>
            </a:r>
            <a:r>
              <a:rPr lang="en-US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Has the ability to upload data files and review cognos reports.  Is not able to Finalize the data submission.</a:t>
            </a:r>
            <a:endParaRPr sz="1900"/>
          </a:p>
        </p:txBody>
      </p:sp>
      <p:sp>
        <p:nvSpPr>
          <p:cNvPr id="420" name="Google Shape;420;g300bc5942f8_0_149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00bc5942f8_0_156"/>
          <p:cNvSpPr txBox="1">
            <a:spLocks noGrp="1"/>
          </p:cNvSpPr>
          <p:nvPr>
            <p:ph type="title"/>
          </p:nvPr>
        </p:nvSpPr>
        <p:spPr>
          <a:xfrm>
            <a:off x="382150" y="193527"/>
            <a:ext cx="61968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Pipeline: Single Sign-on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ckwell"/>
              <a:buChar char="-"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Identity Management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9" name="Google Shape;429;g300bc5942f8_0_156"/>
          <p:cNvSpPr txBox="1">
            <a:spLocks noGrp="1"/>
          </p:cNvSpPr>
          <p:nvPr>
            <p:ph type="body" idx="1"/>
          </p:nvPr>
        </p:nvSpPr>
        <p:spPr>
          <a:xfrm>
            <a:off x="628650" y="1463050"/>
            <a:ext cx="79878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i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CDE does not maintain users/passwords</a:t>
            </a:r>
            <a:endParaRPr sz="2200" i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700"/>
              <a:t>Webpage with information for the LAM process.</a:t>
            </a:r>
            <a:r>
              <a:rPr lang="en-US" sz="1700">
                <a:uFill>
                  <a:noFill/>
                </a:uFill>
                <a:hlinkClick r:id="rId3"/>
              </a:rPr>
              <a:t> </a:t>
            </a:r>
            <a:r>
              <a:rPr lang="en-US" sz="1700" u="sng">
                <a:solidFill>
                  <a:schemeClr val="hlink"/>
                </a:solidFill>
                <a:hlinkClick r:id="rId3"/>
              </a:rPr>
              <a:t>https://www.cde.state.co.us/idm</a:t>
            </a:r>
            <a:endParaRPr sz="17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700"/>
              <a:t>In the Password Assistance section there is a "</a:t>
            </a:r>
            <a:r>
              <a:rPr lang="en-US" sz="1700" b="1">
                <a:solidFill>
                  <a:srgbClr val="1C4587"/>
                </a:solidFill>
              </a:rPr>
              <a:t>Request for Assistance</a:t>
            </a:r>
            <a:r>
              <a:rPr lang="en-US" sz="1700"/>
              <a:t>" and a "</a:t>
            </a:r>
            <a:r>
              <a:rPr lang="en-US" sz="1700" b="1">
                <a:solidFill>
                  <a:srgbClr val="1C4587"/>
                </a:solidFill>
              </a:rPr>
              <a:t>Contact Us</a:t>
            </a:r>
            <a:r>
              <a:rPr lang="en-US" sz="1700"/>
              <a:t>" link.  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The "</a:t>
            </a:r>
            <a:r>
              <a:rPr lang="en-US" sz="1700" b="1" u="sng">
                <a:solidFill>
                  <a:schemeClr val="hlink"/>
                </a:solidFill>
                <a:hlinkClick r:id="rId4"/>
              </a:rPr>
              <a:t>Request for Assistance</a:t>
            </a:r>
            <a:r>
              <a:rPr lang="en-US" sz="1700"/>
              <a:t>" link will forward the question entered to the LAM assigned at the District/BOCES.  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The "</a:t>
            </a:r>
            <a:r>
              <a:rPr lang="en-US" sz="1700" b="1" u="sng">
                <a:solidFill>
                  <a:schemeClr val="hlink"/>
                </a:solidFill>
                <a:hlinkClick r:id="rId5"/>
              </a:rPr>
              <a:t>Contact Us</a:t>
            </a:r>
            <a:r>
              <a:rPr lang="en-US" sz="1700"/>
              <a:t>" link provides a CDE email address to ask the CDE contact a question.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300bc5942f8_0_156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00bc5942f8_0_170"/>
          <p:cNvSpPr txBox="1">
            <a:spLocks noGrp="1"/>
          </p:cNvSpPr>
          <p:nvPr>
            <p:ph type="ctrTitle"/>
          </p:nvPr>
        </p:nvSpPr>
        <p:spPr>
          <a:xfrm>
            <a:off x="685800" y="2595716"/>
            <a:ext cx="7772400" cy="2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Data Pipeline</a:t>
            </a: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Reminders</a:t>
            </a: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76470"/>
              <a:buNone/>
            </a:pPr>
            <a:endParaRPr sz="2266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47541"/>
              <a:buNone/>
            </a:pPr>
            <a:endParaRPr sz="2711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727"/>
              <a:buNone/>
            </a:pPr>
            <a:endParaRPr sz="55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7" name="Google Shape;437;g300bc5942f8_0_170"/>
          <p:cNvSpPr txBox="1">
            <a:spLocks noGrp="1"/>
          </p:cNvSpPr>
          <p:nvPr>
            <p:ph type="sldNum" idx="12"/>
          </p:nvPr>
        </p:nvSpPr>
        <p:spPr>
          <a:xfrm>
            <a:off x="215697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00bc5942f8_0_163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 Submission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Reminder Due Dates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4" name="Google Shape;444;g300bc5942f8_0_163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39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445" name="Google Shape;445;g300bc5942f8_0_163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Due December 31st, 2025 to CDE and OSA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0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FY 2024-25 Financial Audits with Single Audit if required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Due December 31st, 2025 to CDE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0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Completion of Finance December submission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0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Assurances for Financial Accreditation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0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Reconciliation Reports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0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1st Tier Error Detail Report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0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2nd Tier Error Detail Report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0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Grant Revenue Reconciliation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Where Do I Send My Audit?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(for details)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4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f6bb94835_0_7"/>
          <p:cNvSpPr txBox="1">
            <a:spLocks noGrp="1"/>
          </p:cNvSpPr>
          <p:nvPr>
            <p:ph type="title"/>
          </p:nvPr>
        </p:nvSpPr>
        <p:spPr>
          <a:xfrm>
            <a:off x="382150" y="193527"/>
            <a:ext cx="61968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 Submission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Due Dates and Documentation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3" name="Google Shape;123;g15f6bb94835_0_7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4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24" name="Google Shape;124;g15f6bb94835_0_7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Due December 31st, 2025 to CDE </a:t>
            </a:r>
            <a:r>
              <a:rPr lang="en-US" sz="1750" b="1" i="1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to OSA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FY 2024-25 Financial Audits with Single Audit if required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Due December 31st, 2025 to CDE: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Completion of Finance December data submission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Assurances for Financial Accreditation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Reconciliation Reports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1st Tier Error Detail Report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2nd Tier Error Detail Report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Grant Revenue Reconciliation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Where Do I Send my Audit?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Link takes you to page with details and is found in the Data Pipeline Section of the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PSFU website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80d6426663_1_0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 Submission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Char char="-"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Reminder Extension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2" name="Google Shape;452;g280d6426663_1_0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40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453" name="Google Shape;453;g280d6426663_1_0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District may request a 60-day extension from the Office of the State Auditor. </a:t>
            </a:r>
            <a:endParaRPr sz="18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1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Char char="•"/>
            </a:pPr>
            <a:r>
              <a:rPr lang="en-US" sz="18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Note, extension request </a:t>
            </a:r>
            <a:r>
              <a:rPr lang="en-US" sz="1850" b="1" i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must be submitted by December 31, 2025</a:t>
            </a:r>
            <a:endParaRPr sz="1850" b="1" i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1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Char char="•"/>
            </a:pPr>
            <a:r>
              <a:rPr lang="en-US" sz="18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Request an Extension Form: </a:t>
            </a:r>
            <a:r>
              <a:rPr lang="en-US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https://apps.leg.co.gov/osa/lg</a:t>
            </a:r>
            <a:endParaRPr sz="18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24"/>
              <a:buNone/>
            </a:pPr>
            <a:endParaRPr sz="18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1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Char char="•"/>
            </a:pPr>
            <a:r>
              <a:rPr lang="en-US" sz="18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CDE honors extensions granted by OSA; send CDE a copy of the approved extension request: </a:t>
            </a:r>
            <a:r>
              <a:rPr lang="en-US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schoolfinance@cde.state.co.us</a:t>
            </a:r>
            <a:endParaRPr sz="18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5f6bb94835_0_49"/>
          <p:cNvSpPr txBox="1">
            <a:spLocks noGrp="1"/>
          </p:cNvSpPr>
          <p:nvPr>
            <p:ph type="title"/>
          </p:nvPr>
        </p:nvSpPr>
        <p:spPr>
          <a:xfrm>
            <a:off x="382150" y="193527"/>
            <a:ext cx="62412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 Submission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ckwell"/>
              <a:buChar char="-"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Reminders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60" name="Google Shape;460;g15f6bb94835_0_49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41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461" name="Google Shape;461;g15f6bb94835_0_49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62500" lnSpcReduction="10000"/>
          </a:bodyPr>
          <a:lstStyle/>
          <a:p>
            <a:pPr marL="457200" lvl="0" indent="-3178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FY 2024-2025 Audit and Financial December Pipeline Deadlines </a:t>
            </a:r>
            <a:endParaRPr sz="22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8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December 31st for districts that do not require an extension</a:t>
            </a:r>
            <a:endParaRPr sz="22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8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additional 60 Days for districts that have an approved OSA extension</a:t>
            </a:r>
            <a:endParaRPr sz="22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8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Several districts missed the deadline this year</a:t>
            </a:r>
            <a:endParaRPr sz="22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8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recognize that this has been a challenging year in many aspects</a:t>
            </a:r>
            <a:endParaRPr sz="22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8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Now is the time to proactively work to ensure deadlines are met next year</a:t>
            </a:r>
            <a:endParaRPr sz="22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8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Districts should work with their auditor to ensure statutory submission deadlines are met</a:t>
            </a:r>
            <a:endParaRPr sz="22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8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contract between the district and auditor should articulate statutory deadlines </a:t>
            </a:r>
            <a:endParaRPr sz="22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8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Consideration should be given to include interim deadlines, e.g. draft for review by district</a:t>
            </a:r>
            <a:endParaRPr sz="22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8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Contract could include expectations for support with Financial December Data Pipeline submissions </a:t>
            </a:r>
            <a:endParaRPr sz="22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8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Consideration should be given to include consequences for late submission by the auditor</a:t>
            </a:r>
            <a:endParaRPr sz="22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8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2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Communicate with your Auditor journal entries made to pass 1st Tier and 2nd Tier errors, these may change the trial balance.</a:t>
            </a:r>
            <a:endParaRPr sz="22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178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2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Any changes should be initiated in the general ledger, for the data pipeline file to be recreated.</a:t>
            </a: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40"/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5f6bb94835_0_56"/>
          <p:cNvSpPr txBox="1">
            <a:spLocks noGrp="1"/>
          </p:cNvSpPr>
          <p:nvPr>
            <p:ph type="title"/>
          </p:nvPr>
        </p:nvSpPr>
        <p:spPr>
          <a:xfrm>
            <a:off x="382151" y="193526"/>
            <a:ext cx="71331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 Submission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ckwell"/>
              <a:buChar char="-"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Financial Transparency requirements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68" name="Google Shape;468;g15f6bb94835_0_56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42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469" name="Google Shape;469;g15f6bb94835_0_56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b="1" u="sng">
                <a:solidFill>
                  <a:schemeClr val="hlink"/>
                </a:solidFill>
                <a:hlinkClick r:id="rId3"/>
              </a:rPr>
              <a:t>http://www.cde.state.co.us/cdefinance/sffinancialtransparency</a:t>
            </a:r>
            <a:endParaRPr sz="1600" b="1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  <p:pic>
        <p:nvPicPr>
          <p:cNvPr id="470" name="Google Shape;470;g15f6bb94835_0_56" descr="screen print of Financial Transparency template for school district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5350" y="1687975"/>
            <a:ext cx="6409915" cy="502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51b1ccdde9_0_3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About PSFU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7" name="Google Shape;477;g151b1ccdde9_0_3"/>
          <p:cNvSpPr txBox="1">
            <a:spLocks noGrp="1"/>
          </p:cNvSpPr>
          <p:nvPr>
            <p:ph type="body" idx="1"/>
          </p:nvPr>
        </p:nvSpPr>
        <p:spPr>
          <a:xfrm>
            <a:off x="628650" y="1463050"/>
            <a:ext cx="7886700" cy="3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0743"/>
              <a:buNone/>
            </a:pPr>
            <a:r>
              <a:rPr lang="en-US" sz="2937" b="1">
                <a:solidFill>
                  <a:srgbClr val="595959"/>
                </a:solidFill>
                <a:highlight>
                  <a:srgbClr val="FFFFFF"/>
                </a:highlight>
              </a:rPr>
              <a:t>Sheldon Rosenkrance </a:t>
            </a:r>
            <a:r>
              <a:rPr lang="en-US" sz="2937">
                <a:solidFill>
                  <a:srgbClr val="595959"/>
                </a:solidFill>
                <a:highlight>
                  <a:srgbClr val="FFFFFF"/>
                </a:highlight>
              </a:rPr>
              <a:t>- Chief District Operations Officer</a:t>
            </a: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0743"/>
              <a:buNone/>
            </a:pPr>
            <a:r>
              <a:rPr lang="en-US" sz="2937" b="1">
                <a:solidFill>
                  <a:srgbClr val="595959"/>
                </a:solidFill>
                <a:highlight>
                  <a:srgbClr val="FFFFFF"/>
                </a:highlight>
              </a:rPr>
              <a:t>Jennifer Okes</a:t>
            </a:r>
            <a:r>
              <a:rPr lang="en-US" sz="2937">
                <a:solidFill>
                  <a:srgbClr val="595959"/>
                </a:solidFill>
                <a:highlight>
                  <a:srgbClr val="FFFFFF"/>
                </a:highlight>
              </a:rPr>
              <a:t> -  Special Advisor District Operations</a:t>
            </a: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0743"/>
              <a:buNone/>
            </a:pPr>
            <a:r>
              <a:rPr lang="en-US" sz="2937" b="1">
                <a:solidFill>
                  <a:srgbClr val="595959"/>
                </a:solidFill>
                <a:highlight>
                  <a:srgbClr val="FFFFFF"/>
                </a:highlight>
              </a:rPr>
              <a:t>Corey Evans</a:t>
            </a:r>
            <a:r>
              <a:rPr lang="en-US" sz="2937">
                <a:solidFill>
                  <a:srgbClr val="595959"/>
                </a:solidFill>
                <a:highlight>
                  <a:srgbClr val="FFFFFF"/>
                </a:highlight>
              </a:rPr>
              <a:t> - School Finance Executive Director</a:t>
            </a: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443"/>
              <a:buFont typeface="Arial"/>
              <a:buNone/>
            </a:pPr>
            <a:r>
              <a:rPr lang="en-US" sz="2937" b="1">
                <a:solidFill>
                  <a:srgbClr val="595959"/>
                </a:solidFill>
                <a:highlight>
                  <a:srgbClr val="FFFFFF"/>
                </a:highlight>
              </a:rPr>
              <a:t>Tim Kahle</a:t>
            </a:r>
            <a:r>
              <a:rPr lang="en-US" sz="2937">
                <a:solidFill>
                  <a:srgbClr val="595959"/>
                </a:solidFill>
                <a:highlight>
                  <a:srgbClr val="FFFFFF"/>
                </a:highlight>
              </a:rPr>
              <a:t> - School Finance Program Director</a:t>
            </a: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443"/>
              <a:buFont typeface="Arial"/>
              <a:buNone/>
            </a:pPr>
            <a:r>
              <a:rPr lang="en-US" sz="2937" b="1">
                <a:solidFill>
                  <a:srgbClr val="595959"/>
                </a:solidFill>
                <a:highlight>
                  <a:srgbClr val="FFFFFF"/>
                </a:highlight>
              </a:rPr>
              <a:t>Yolanda Lucero</a:t>
            </a:r>
            <a:r>
              <a:rPr lang="en-US" sz="2937">
                <a:solidFill>
                  <a:srgbClr val="595959"/>
                </a:solidFill>
                <a:highlight>
                  <a:srgbClr val="FFFFFF"/>
                </a:highlight>
              </a:rPr>
              <a:t> - Fiscal Data Coordinator</a:t>
            </a: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442"/>
              <a:buFont typeface="Arial"/>
              <a:buNone/>
            </a:pPr>
            <a:r>
              <a:rPr lang="en-US" sz="2937" b="1">
                <a:solidFill>
                  <a:srgbClr val="595959"/>
                </a:solidFill>
                <a:highlight>
                  <a:srgbClr val="FFFFFF"/>
                </a:highlight>
              </a:rPr>
              <a:t>Kelly Wiedemer </a:t>
            </a:r>
            <a:r>
              <a:rPr lang="en-US" sz="2937">
                <a:solidFill>
                  <a:srgbClr val="595959"/>
                </a:solidFill>
                <a:highlight>
                  <a:srgbClr val="FFFFFF"/>
                </a:highlight>
              </a:rPr>
              <a:t>- Fiscal Data Analyst</a:t>
            </a: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442"/>
              <a:buFont typeface="Arial"/>
              <a:buNone/>
            </a:pPr>
            <a:r>
              <a:rPr lang="en-US" sz="2937" b="1">
                <a:solidFill>
                  <a:srgbClr val="595959"/>
                </a:solidFill>
                <a:highlight>
                  <a:srgbClr val="FFFFFF"/>
                </a:highlight>
              </a:rPr>
              <a:t>Kim Reeves</a:t>
            </a:r>
            <a:r>
              <a:rPr lang="en-US" sz="2937">
                <a:solidFill>
                  <a:srgbClr val="595959"/>
                </a:solidFill>
                <a:highlight>
                  <a:srgbClr val="FFFFFF"/>
                </a:highlight>
              </a:rPr>
              <a:t> - Government Finance Analyst</a:t>
            </a: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443"/>
              <a:buFont typeface="Arial"/>
              <a:buNone/>
            </a:pPr>
            <a:r>
              <a:rPr lang="en-US" sz="2937" b="1">
                <a:solidFill>
                  <a:srgbClr val="595959"/>
                </a:solidFill>
                <a:highlight>
                  <a:srgbClr val="FFFFFF"/>
                </a:highlight>
              </a:rPr>
              <a:t>Tabitha Tyree </a:t>
            </a:r>
            <a:r>
              <a:rPr lang="en-US" sz="2937">
                <a:solidFill>
                  <a:srgbClr val="595959"/>
                </a:solidFill>
                <a:highlight>
                  <a:srgbClr val="FFFFFF"/>
                </a:highlight>
              </a:rPr>
              <a:t>- School Finance Senior Analyst</a:t>
            </a: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0743"/>
              <a:buNone/>
            </a:pPr>
            <a:r>
              <a:rPr lang="en-US" sz="2937" b="1">
                <a:solidFill>
                  <a:srgbClr val="595959"/>
                </a:solidFill>
                <a:highlight>
                  <a:srgbClr val="FFFFFF"/>
                </a:highlight>
              </a:rPr>
              <a:t>Katherine Prter </a:t>
            </a:r>
            <a:r>
              <a:rPr lang="en-US" sz="2937">
                <a:solidFill>
                  <a:srgbClr val="595959"/>
                </a:solidFill>
                <a:highlight>
                  <a:srgbClr val="FFFFFF"/>
                </a:highlight>
              </a:rPr>
              <a:t>- School Finance Program Manager</a:t>
            </a: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0743"/>
              <a:buNone/>
            </a:pPr>
            <a:r>
              <a:rPr lang="en-US" sz="2937" b="1">
                <a:solidFill>
                  <a:srgbClr val="595959"/>
                </a:solidFill>
                <a:highlight>
                  <a:srgbClr val="FFFFFF"/>
                </a:highlight>
              </a:rPr>
              <a:t>Glenn Gustafson, CPA</a:t>
            </a:r>
            <a:r>
              <a:rPr lang="en-US" sz="2937">
                <a:solidFill>
                  <a:srgbClr val="595959"/>
                </a:solidFill>
                <a:highlight>
                  <a:srgbClr val="FFFFFF"/>
                </a:highlight>
              </a:rPr>
              <a:t> - Part-Time School Finance Program Manager</a:t>
            </a: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442"/>
              <a:buFont typeface="Arial"/>
              <a:buNone/>
            </a:pP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443"/>
              <a:buFont typeface="Arial"/>
              <a:buNone/>
            </a:pPr>
            <a:r>
              <a:rPr lang="en-US" sz="2937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School Finance Contact Page</a:t>
            </a:r>
            <a:r>
              <a:rPr lang="en-US" sz="2937">
                <a:solidFill>
                  <a:srgbClr val="595959"/>
                </a:solidFill>
                <a:highlight>
                  <a:srgbClr val="FFFFFF"/>
                </a:highlight>
              </a:rPr>
              <a:t>  </a:t>
            </a: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0743"/>
              <a:buNone/>
            </a:pPr>
            <a:endParaRPr sz="2937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443"/>
              <a:buFont typeface="Arial"/>
              <a:buNone/>
            </a:pPr>
            <a:endParaRPr sz="2937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endParaRPr/>
          </a:p>
        </p:txBody>
      </p:sp>
      <p:sp>
        <p:nvSpPr>
          <p:cNvPr id="479" name="Google Shape;479;g151b1ccdde9_0_3" descr="screen print for School Finance contacts Page"/>
          <p:cNvSpPr/>
          <p:nvPr/>
        </p:nvSpPr>
        <p:spPr>
          <a:xfrm>
            <a:off x="810300" y="4597075"/>
            <a:ext cx="6904200" cy="17751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EC3A3B"/>
                </a:solidFill>
                <a:latin typeface="Calibri"/>
                <a:ea typeface="Calibri"/>
                <a:cs typeface="Calibri"/>
                <a:sym typeface="Calibri"/>
              </a:rPr>
              <a:t>Ack! Who do I contact about what?!</a:t>
            </a:r>
            <a:endParaRPr sz="2400" b="1" i="0" u="none" strike="noStrike" cap="none">
              <a:solidFill>
                <a:srgbClr val="EC3A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 the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PSFU Contacts page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see “Contact for questions about….”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151b1ccdde9_0_3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51b61e5fe9_0_0"/>
          <p:cNvSpPr txBox="1">
            <a:spLocks noGrp="1"/>
          </p:cNvSpPr>
          <p:nvPr>
            <p:ph type="ctrTitle"/>
          </p:nvPr>
        </p:nvSpPr>
        <p:spPr>
          <a:xfrm>
            <a:off x="656350" y="1363180"/>
            <a:ext cx="7801800" cy="3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235"/>
              <a:buNone/>
            </a:pPr>
            <a:endParaRPr sz="2511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235"/>
              <a:buNone/>
            </a:pPr>
            <a:endParaRPr sz="2511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235"/>
              <a:buNone/>
            </a:pPr>
            <a:endParaRPr sz="2511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235"/>
              <a:buNone/>
            </a:pPr>
            <a:endParaRPr sz="2511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235"/>
              <a:buNone/>
            </a:pPr>
            <a:r>
              <a:rPr lang="en-US" sz="2511" b="1"/>
              <a:t>Any questions?</a:t>
            </a:r>
            <a:endParaRPr sz="1977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sz="36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727"/>
              <a:buNone/>
            </a:pPr>
            <a:endParaRPr sz="55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6" name="Google Shape;486;g151b61e5fe9_0_0"/>
          <p:cNvSpPr txBox="1">
            <a:spLocks noGrp="1"/>
          </p:cNvSpPr>
          <p:nvPr>
            <p:ph type="sldNum" idx="12"/>
          </p:nvPr>
        </p:nvSpPr>
        <p:spPr>
          <a:xfrm>
            <a:off x="215697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44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0d6426663_0_0"/>
          <p:cNvSpPr txBox="1">
            <a:spLocks noGrp="1"/>
          </p:cNvSpPr>
          <p:nvPr>
            <p:ph type="title"/>
          </p:nvPr>
        </p:nvSpPr>
        <p:spPr>
          <a:xfrm>
            <a:off x="382150" y="193528"/>
            <a:ext cx="61968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 Submission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Extension requests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1" name="Google Shape;131;g280d6426663_0_0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5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32" name="Google Shape;132;g280d6426663_0_0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District may request a 60-day extension from the Office of the State Auditor.</a:t>
            </a: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50"/>
              <a:buChar char="•"/>
            </a:pPr>
            <a:r>
              <a:rPr lang="en-US" sz="17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Request </a:t>
            </a:r>
            <a:r>
              <a:rPr lang="en-US" sz="175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submitted</a:t>
            </a:r>
            <a:r>
              <a:rPr lang="en-US" sz="17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by December 31, 2025</a:t>
            </a:r>
            <a:endParaRPr sz="17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Request an Extension Form : </a:t>
            </a:r>
            <a:r>
              <a:rPr lang="en-US" sz="1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https://apps.leg.co.gov/osa/lg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CDE honors the extension approved by OSA; send CDE a copy of the approved extension request: </a:t>
            </a:r>
            <a:r>
              <a:rPr lang="en-US" sz="1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schoolfinance@cde.state.co.us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f6bb94835_0_14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Data Pipeline Submission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Resources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9" name="Google Shape;139;g15f6bb94835_0_14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6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40" name="Google Shape;140;g15f6bb94835_0_14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-US" sz="25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Overview:</a:t>
            </a: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Focus of today’s session is to highlight: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CDE School Finance Unit Webpage Resources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Assurances of Financial Accreditation 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Knowing what is required at the end of Fiscal Year will help organize activities during the year to ensure compliance.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Chart of Accounts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Understanding is the key to improving district’s financials for both management and compliance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Financial Policies and Procedures(FPP) Handbook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Knowing the rules and statute requirements will assist in compliance and understanding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-US" sz="2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Financial Data Warehouse (FDW) Reports</a:t>
            </a: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○"/>
            </a:pP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All payments sent by CDE for state &amp; federal grants during fiscal year (cash basis)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-US" sz="2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State Revenue Check figures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○"/>
            </a:pP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Amounts listed for State Share &amp; ELPA payments, Charter School Allocations &amp; Audit Findings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-US" sz="2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USDA Foods Report</a:t>
            </a:r>
            <a:endParaRPr sz="2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27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○"/>
            </a:pPr>
            <a:r>
              <a:rPr lang="en-US"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Amounts used to record commodities received from CDHS</a:t>
            </a:r>
            <a:endParaRPr sz="25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0"/>
              <a:buNone/>
            </a:pPr>
            <a:endParaRPr sz="35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4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f6bb94835_0_21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Assurances for Financial Accreditation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7" name="Google Shape;147;g15f6bb94835_0_21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7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48" name="Google Shape;148;g15f6bb94835_0_21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5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Assurances for Financial Accreditation</a:t>
            </a:r>
            <a:endParaRPr sz="19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Must be submitted with Audit documents </a:t>
            </a:r>
            <a:r>
              <a:rPr lang="en-US" sz="13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350">
                <a:latin typeface="Arial"/>
                <a:ea typeface="Arial"/>
                <a:cs typeface="Arial"/>
                <a:sym typeface="Arial"/>
              </a:rPr>
              <a:t>Section 22‑11‑206(4), C.R.S.)</a:t>
            </a:r>
            <a:endParaRPr sz="135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50"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Signed by Superintendent, Business Manager and Board President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District can include Charter School(s) responses in the the district AFA, or  the District may require each Charter* to submit its own AFA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*</a:t>
            </a:r>
            <a:r>
              <a:rPr lang="en-US" sz="1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Charter School Form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- if submitted independently of District AFA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●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Signed by the Charter School’s Executive Director, Business Manager, Board President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Assuances Form A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must be included for any ‘No’ responses.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5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f6bb94835_0_122"/>
          <p:cNvSpPr txBox="1">
            <a:spLocks noGrp="1"/>
          </p:cNvSpPr>
          <p:nvPr>
            <p:ph type="title"/>
          </p:nvPr>
        </p:nvSpPr>
        <p:spPr>
          <a:xfrm>
            <a:off x="356893" y="235589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Assurances for Financial Accreditation - continued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5" name="Google Shape;155;g15f6bb94835_0_122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8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56" name="Google Shape;156;g15f6bb94835_0_122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857"/>
              <a:buFont typeface="Arial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Answer all questions - ‘Yes’, ‘No’ or ‘N/A’</a:t>
            </a:r>
            <a:endParaRPr sz="35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3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‘Yes’ - indicates compliance with statue.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‘No’ - indicates a violation of that specific statute occurred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‘N/A’ - was not applicable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 any ‘No’ response, the </a:t>
            </a:r>
            <a:r>
              <a:rPr lang="en-US" sz="1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Assurances Form A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must be submitted with the AFA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Brief explanation for non-compliance (what happened?)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Plan to address the issue so that future violations don’t occur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r>
              <a:rPr lang="en-US" sz="1750" i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It’s not scary!</a:t>
            </a:r>
            <a:r>
              <a:rPr lang="en-US" sz="1750" i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CDE does not approach this in a punitive manner.  Just be honest in the responses.  Oftentimes it is a learning experience for newer business managers.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262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CDE will ask for Form A to be submitted if not included with other audit documents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i="1">
                <a:solidFill>
                  <a:srgbClr val="595959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All items are governed by statute - with reference to statute(s) on each line</a:t>
            </a:r>
            <a:endParaRPr sz="1750" i="1">
              <a:solidFill>
                <a:srgbClr val="595959"/>
              </a:solidFill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15f6bb94835_0_122" descr="screen print of the Assurances for Financial Accredit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813" y="1714725"/>
            <a:ext cx="833437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f6bb94835_0_28"/>
          <p:cNvSpPr txBox="1">
            <a:spLocks noGrp="1"/>
          </p:cNvSpPr>
          <p:nvPr>
            <p:ph type="title"/>
          </p:nvPr>
        </p:nvSpPr>
        <p:spPr>
          <a:xfrm>
            <a:off x="382143" y="193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Rockwell"/>
                <a:ea typeface="Rockwell"/>
                <a:cs typeface="Rockwell"/>
                <a:sym typeface="Rockwell"/>
              </a:rPr>
              <a:t>Chart of Accounts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g15f6bb94835_0_28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9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65" name="Google Shape;165;g15f6bb94835_0_28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5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Chart of Accounts</a:t>
            </a:r>
            <a:endParaRPr sz="195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Updated at the start of every fiscal year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Changes are approved by a vote of Financial Policies &amp; Procedures (FPP) committee members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Definitions for each element of the COA - required in data pipeline/financial data 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5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Required elements:  District Code, Admin Unit, School, Fund, Location, SRE, Program, Source/Object/Balance Sheet, Job Class, Grant, Amount*</a:t>
            </a:r>
            <a:endParaRPr sz="15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COA webpage also includes: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List of State &amp; Federal Grant Codes to be used in data pipeline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List of </a:t>
            </a:r>
            <a:r>
              <a:rPr lang="en-US" sz="1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Frequently Requested Codes</a:t>
            </a:r>
            <a:r>
              <a:rPr lang="en-US" sz="17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(ie School Codes, district/BOCES codes, etc)</a:t>
            </a: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5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r>
              <a:rPr lang="en-US" sz="1500" i="1">
                <a:latin typeface="Arial"/>
                <a:ea typeface="Arial"/>
                <a:cs typeface="Arial"/>
                <a:sym typeface="Arial"/>
              </a:rPr>
              <a:t>* Note the amount field must be converted so there are no decimals:</a:t>
            </a:r>
            <a:endParaRPr sz="1500" i="1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7"/>
              <a:buNone/>
            </a:pPr>
            <a:r>
              <a:rPr lang="en-US" sz="1500" i="1">
                <a:latin typeface="Arial"/>
                <a:ea typeface="Arial"/>
                <a:cs typeface="Arial"/>
                <a:sym typeface="Arial"/>
              </a:rPr>
              <a:t>$1000.00 (multiply by 100) is 100000 in the data file (see slide 20)</a:t>
            </a:r>
            <a:endParaRPr sz="1500"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2944</Words>
  <Application>Microsoft Office PowerPoint</Application>
  <PresentationFormat>On-screen Show (4:3)</PresentationFormat>
  <Paragraphs>639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Rockwell</vt:lpstr>
      <vt:lpstr>Office Theme</vt:lpstr>
      <vt:lpstr>Data Pipeline Submission Fiscal Year 2024-25   August 14, 2025  </vt:lpstr>
      <vt:lpstr>Data Pipeline Submission Agenda</vt:lpstr>
      <vt:lpstr>Data Pipeline Submission Dates and Resources</vt:lpstr>
      <vt:lpstr>Data Pipeline Submission Due Dates and Documentation</vt:lpstr>
      <vt:lpstr>Data Pipeline Submission Extension requests</vt:lpstr>
      <vt:lpstr>Data Pipeline Submission Resources</vt:lpstr>
      <vt:lpstr>Assurances for Financial Accreditation</vt:lpstr>
      <vt:lpstr>Assurances for Financial Accreditation - continued</vt:lpstr>
      <vt:lpstr>Chart of Accounts</vt:lpstr>
      <vt:lpstr>Chart of Accounts  - Rolling to the Bold</vt:lpstr>
      <vt:lpstr>Rolling to the Bold  - Example</vt:lpstr>
      <vt:lpstr>Financial Policies &amp; Procedures Handbook</vt:lpstr>
      <vt:lpstr>Financial Data Warehouse (FDW) Sub-recipient Reports</vt:lpstr>
      <vt:lpstr>FDW Sub-recipient Reports Continued</vt:lpstr>
      <vt:lpstr>State Revenue Check Figures</vt:lpstr>
      <vt:lpstr>USDA Foods Report </vt:lpstr>
      <vt:lpstr>Quick Reference</vt:lpstr>
      <vt:lpstr>1st and 2nd Tier Error Detail Reports</vt:lpstr>
      <vt:lpstr>1st Tier &amp; 2nd Tier Reports  Examples</vt:lpstr>
      <vt:lpstr>Business Rules -  Chart of Accounts Example</vt:lpstr>
      <vt:lpstr>Business Rules - FDW Reports (Grant payments from CDE) Example</vt:lpstr>
      <vt:lpstr>Business Rules - State Revenue Check Figures Example</vt:lpstr>
      <vt:lpstr>Business Rules - State Revenue Check Figures Example continued</vt:lpstr>
      <vt:lpstr>Business Rules - USDA Food Check (Commodities) Example</vt:lpstr>
      <vt:lpstr>Business Rules Helpful Hints - Example</vt:lpstr>
      <vt:lpstr>Business Rules Helpful Hints - Example continued</vt:lpstr>
      <vt:lpstr>Fund 90 - For Reporting Purposes Only</vt:lpstr>
      <vt:lpstr>Fund 90 - For Reporting Purposes Only continued</vt:lpstr>
      <vt:lpstr>Business Rules - Fund 90 Examples</vt:lpstr>
      <vt:lpstr>Submitting data to CDE</vt:lpstr>
      <vt:lpstr>Report Completion &amp;  Reconciliation Checklist</vt:lpstr>
      <vt:lpstr>Report Completion &amp; Reconciliation</vt:lpstr>
      <vt:lpstr>Report Completion &amp; Reconciliation Continued</vt:lpstr>
      <vt:lpstr>Data Pipeline Single Sign-on    </vt:lpstr>
      <vt:lpstr>Data Pipeline: Single Sign-on</vt:lpstr>
      <vt:lpstr>Data Pipeline: Single Sign-on Local Access Manager</vt:lpstr>
      <vt:lpstr>Data Pipeline: Single Sign-on Identity Management</vt:lpstr>
      <vt:lpstr>Data Pipeline Reminders    </vt:lpstr>
      <vt:lpstr>Data Pipeline Submission Reminder Due Dates</vt:lpstr>
      <vt:lpstr>Data Pipeline Submission Reminder Extension</vt:lpstr>
      <vt:lpstr>Data Pipeline Submission Reminders</vt:lpstr>
      <vt:lpstr>Data Pipeline Submission Financial Transparency requirements</vt:lpstr>
      <vt:lpstr>About PSFU</vt:lpstr>
      <vt:lpstr>    Any questions?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Mohajeri-Nelson, Nazanin</dc:creator>
  <cp:lastModifiedBy>Lucero, Yolanda</cp:lastModifiedBy>
  <cp:revision>2</cp:revision>
  <dcterms:created xsi:type="dcterms:W3CDTF">2021-01-07T04:42:16Z</dcterms:created>
  <dcterms:modified xsi:type="dcterms:W3CDTF">2025-08-12T17:05:35Z</dcterms:modified>
</cp:coreProperties>
</file>