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3" r:id="rId1"/>
    <p:sldMasterId id="2147483694" r:id="rId2"/>
    <p:sldMasterId id="2147483695" r:id="rId3"/>
  </p:sldMasterIdLst>
  <p:notesMasterIdLst>
    <p:notesMasterId r:id="rId78"/>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Lst>
  <p:sldSz cx="12192000" cy="6858000"/>
  <p:notesSz cx="6858000" cy="9144000"/>
  <p:embeddedFontLst>
    <p:embeddedFont>
      <p:font typeface="EB Garamond" panose="00000500000000000000" pitchFamily="2" charset="0"/>
      <p:regular r:id="rId79"/>
      <p:bold r:id="rId80"/>
      <p:italic r:id="rId81"/>
      <p:boldItalic r:id="rId82"/>
    </p:embeddedFont>
    <p:embeddedFont>
      <p:font typeface="Garamond" panose="02020404030301010803" pitchFamily="18" charset="0"/>
      <p:regular r:id="rId83"/>
      <p:bold r:id="rId84"/>
      <p:italic r:id="rId85"/>
      <p:boldItalic r:id="rId86"/>
    </p:embeddedFont>
    <p:embeddedFont>
      <p:font typeface="Roboto" panose="02000000000000000000" pitchFamily="2" charset="0"/>
      <p:regular r:id="rId87"/>
      <p:bold r:id="rId88"/>
      <p:italic r:id="rId89"/>
      <p:boldItalic r:id="rId90"/>
    </p:embeddedFont>
    <p:embeddedFont>
      <p:font typeface="Rockwell" panose="02060603020205020403" pitchFamily="18" charset="0"/>
      <p:regular r:id="rId91"/>
      <p:bold r:id="rId92"/>
      <p:italic r:id="rId93"/>
      <p:boldItalic r:id="rId9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font" Target="fonts/font6.fntdata"/><Relationship Id="rId89" Type="http://schemas.openxmlformats.org/officeDocument/2006/relationships/font" Target="fonts/font11.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font" Target="fonts/font1.fntdata"/><Relationship Id="rId5" Type="http://schemas.openxmlformats.org/officeDocument/2006/relationships/slide" Target="slides/slide2.xml"/><Relationship Id="rId90" Type="http://schemas.openxmlformats.org/officeDocument/2006/relationships/font" Target="fonts/font12.fntdata"/><Relationship Id="rId95" Type="http://schemas.openxmlformats.org/officeDocument/2006/relationships/presProps" Target="presProp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font" Target="fonts/font2.fntdata"/><Relationship Id="rId85" Type="http://schemas.openxmlformats.org/officeDocument/2006/relationships/font" Target="fonts/font7.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font" Target="fonts/font5.fntdata"/><Relationship Id="rId88" Type="http://schemas.openxmlformats.org/officeDocument/2006/relationships/font" Target="fonts/font10.fntdata"/><Relationship Id="rId91" Type="http://schemas.openxmlformats.org/officeDocument/2006/relationships/font" Target="fonts/font13.fntdata"/><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notesMaster" Target="notesMasters/notesMaster1.xml"/><Relationship Id="rId81" Type="http://schemas.openxmlformats.org/officeDocument/2006/relationships/font" Target="fonts/font3.fntdata"/><Relationship Id="rId86" Type="http://schemas.openxmlformats.org/officeDocument/2006/relationships/font" Target="fonts/font8.fntdata"/><Relationship Id="rId94" Type="http://schemas.openxmlformats.org/officeDocument/2006/relationships/font" Target="fonts/font16.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font" Target="fonts/font14.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font" Target="fonts/font9.fntdata"/><Relationship Id="rId61" Type="http://schemas.openxmlformats.org/officeDocument/2006/relationships/slide" Target="slides/slide58.xml"/><Relationship Id="rId82" Type="http://schemas.openxmlformats.org/officeDocument/2006/relationships/font" Target="fonts/font4.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font" Target="fonts/font15.fntdata"/><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advance.lexis.com/api/document/collection/statutes-legislation/id/67W5-J1S3-GXF6-8387-00008-00?cite=C.R.S.%208-83-601&amp;context=1000516"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2" name="Google Shape;25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369a6de7f70_0_4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0" name="Google Shape;320;g369a6de7f70_0_4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69a6de7f70_0_5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3" name="Google Shape;333;g369a6de7f70_0_5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36a8974ea7d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g36a8974ea7d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36a8974ea7d_0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7" name="Google Shape;347;g36a8974ea7d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3614947ce7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4" name="Google Shape;354;g3614947ce7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369a6de7f70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0" name="Google Shape;360;g369a6de7f70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369a6de7f70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5" name="Google Shape;365;g369a6de7f70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369a6de7f70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1" name="Google Shape;371;g369a6de7f70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369a6de7f70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7" name="Google Shape;377;g369a6de7f70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369a6de7f70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2" name="Google Shape;382;g369a6de7f70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9" name="Google Shape;25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369a6de7f70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8" name="Google Shape;388;g369a6de7f70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369a6de7f70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4" name="Google Shape;394;g369a6de7f70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369a6de7f70_0_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0" name="Google Shape;400;g369a6de7f70_0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369a6de7f70_0_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400"/>
              <a:buFont typeface="Arial"/>
              <a:buNone/>
            </a:pPr>
            <a:r>
              <a:rPr lang="en-US" sz="1000"/>
              <a:t>The described “partnerships” would not be appropriate as including these students in the district’s funded pupil count would use public funding to:</a:t>
            </a:r>
            <a:endParaRPr sz="1000"/>
          </a:p>
          <a:p>
            <a:pPr marL="457200" lvl="0" indent="-292100" algn="l" rtl="0">
              <a:lnSpc>
                <a:spcPct val="100000"/>
              </a:lnSpc>
              <a:spcBef>
                <a:spcPts val="0"/>
              </a:spcBef>
              <a:spcAft>
                <a:spcPts val="0"/>
              </a:spcAft>
              <a:buClr>
                <a:schemeClr val="dk1"/>
              </a:buClr>
              <a:buSzPts val="1000"/>
              <a:buChar char="●"/>
            </a:pPr>
            <a:r>
              <a:rPr lang="en-US" sz="1000"/>
              <a:t>Reduce private school tuition for some students OR</a:t>
            </a:r>
            <a:endParaRPr sz="1000"/>
          </a:p>
          <a:p>
            <a:pPr marL="457200" lvl="0" indent="-292100" algn="l" rtl="0">
              <a:lnSpc>
                <a:spcPct val="100000"/>
              </a:lnSpc>
              <a:spcBef>
                <a:spcPts val="0"/>
              </a:spcBef>
              <a:spcAft>
                <a:spcPts val="0"/>
              </a:spcAft>
              <a:buClr>
                <a:schemeClr val="dk1"/>
              </a:buClr>
              <a:buSzPts val="1000"/>
              <a:buChar char="●"/>
            </a:pPr>
            <a:r>
              <a:rPr lang="en-US" sz="1000"/>
              <a:t>Increase revenues of private school OR</a:t>
            </a:r>
            <a:endParaRPr sz="1000"/>
          </a:p>
          <a:p>
            <a:pPr marL="457200" lvl="0" indent="-292100" algn="l" rtl="0">
              <a:lnSpc>
                <a:spcPct val="100000"/>
              </a:lnSpc>
              <a:spcBef>
                <a:spcPts val="0"/>
              </a:spcBef>
              <a:spcAft>
                <a:spcPts val="0"/>
              </a:spcAft>
              <a:buClr>
                <a:schemeClr val="dk1"/>
              </a:buClr>
              <a:buSzPts val="1000"/>
              <a:buChar char="●"/>
            </a:pPr>
            <a:r>
              <a:rPr lang="en-US" sz="1000"/>
              <a:t>Decrease expenses of private school </a:t>
            </a:r>
            <a:endParaRPr sz="1000"/>
          </a:p>
        </p:txBody>
      </p:sp>
      <p:sp>
        <p:nvSpPr>
          <p:cNvPr id="406" name="Google Shape;406;g369a6de7f70_0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369a6de7f70_0_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65100" lvl="0" indent="0" algn="l" rtl="0">
              <a:lnSpc>
                <a:spcPct val="100000"/>
              </a:lnSpc>
              <a:spcBef>
                <a:spcPts val="0"/>
              </a:spcBef>
              <a:spcAft>
                <a:spcPts val="0"/>
              </a:spcAft>
              <a:buClr>
                <a:schemeClr val="dk1"/>
              </a:buClr>
              <a:buSzPts val="1000"/>
              <a:buNone/>
            </a:pPr>
            <a:r>
              <a:rPr lang="en-US" sz="1000"/>
              <a:t>This will not fully address the issue as we have seen private schools instruct parents to enroll their children in the public school system in order to qualify for the discounted tuition</a:t>
            </a:r>
            <a:endParaRPr sz="1000"/>
          </a:p>
        </p:txBody>
      </p:sp>
      <p:sp>
        <p:nvSpPr>
          <p:cNvPr id="412" name="Google Shape;412;g369a6de7f70_0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69a6de7f70_0_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8" name="Google Shape;418;g369a6de7f70_0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369a6de7f70_0_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5" name="Google Shape;425;g369a6de7f70_0_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369a6de7f70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1" name="Google Shape;431;g369a6de7f70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369a6de7f70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7" name="Google Shape;437;g369a6de7f70_0_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27000" lvl="0" indent="0" algn="l" rtl="0">
              <a:lnSpc>
                <a:spcPct val="115000"/>
              </a:lnSpc>
              <a:spcBef>
                <a:spcPts val="0"/>
              </a:spcBef>
              <a:spcAft>
                <a:spcPts val="0"/>
              </a:spcAft>
              <a:buClr>
                <a:schemeClr val="dk1"/>
              </a:buClr>
              <a:buSzPts val="1600"/>
              <a:buFont typeface="Arial"/>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369a6de7f7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3" name="Google Shape;443;g369a6de7f70_0_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7" name="Google Shape;26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369a6de7f70_0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9" name="Google Shape;449;g369a6de7f70_0_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369a6de7f70_0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5" name="Google Shape;455;g369a6de7f70_0_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lvl="0" indent="0" algn="l" rtl="0">
              <a:lnSpc>
                <a:spcPct val="100000"/>
              </a:lnSpc>
              <a:spcBef>
                <a:spcPts val="0"/>
              </a:spcBef>
              <a:spcAft>
                <a:spcPts val="0"/>
              </a:spcAft>
              <a:buClr>
                <a:schemeClr val="dk1"/>
              </a:buClr>
              <a:buSzPts val="1100"/>
              <a:buFont typeface="Arial"/>
              <a:buNone/>
            </a:pPr>
            <a:r>
              <a:rPr lang="en-US" sz="1200" i="1">
                <a:solidFill>
                  <a:schemeClr val="dk1"/>
                </a:solidFill>
              </a:rPr>
              <a:t>"Work-based learning" means demonstrating learning through work or at work, consistent with the work-based learning quality expectations established pursuant to section 8-83-602 (5). "Work-based learning" includes the same meaning as set forth in s</a:t>
            </a:r>
            <a:r>
              <a:rPr lang="en-US" sz="1200" i="1">
                <a:solidFill>
                  <a:schemeClr val="dk1"/>
                </a:solidFill>
                <a:highlight>
                  <a:srgbClr val="9DD9DB"/>
                </a:highlight>
              </a:rPr>
              <a:t>ection </a:t>
            </a:r>
            <a:r>
              <a:rPr lang="en-US" sz="1200" u="sng">
                <a:solidFill>
                  <a:srgbClr val="0097A7"/>
                </a:solidFill>
                <a:hlinkClick r:id="rId3">
                  <a:extLst>
                    <a:ext uri="{A12FA001-AC4F-418D-AE19-62706E023703}">
                      <ahyp:hlinkClr xmlns:ahyp="http://schemas.microsoft.com/office/drawing/2018/hyperlinkcolor" val="tx"/>
                    </a:ext>
                  </a:extLst>
                </a:hlinkClick>
              </a:rPr>
              <a:t> 8-83-601</a:t>
            </a:r>
            <a:r>
              <a:rPr lang="en-US" sz="1200" i="1">
                <a:solidFill>
                  <a:schemeClr val="dk1"/>
                </a:solidFill>
              </a:rPr>
              <a:t>(15):</a:t>
            </a:r>
            <a:endParaRPr sz="1200" b="1" i="1">
              <a:solidFill>
                <a:schemeClr val="dk1"/>
              </a:solidFill>
            </a:endParaRPr>
          </a:p>
          <a:p>
            <a:pPr marL="457200" lvl="0" indent="0" algn="l" rtl="0">
              <a:lnSpc>
                <a:spcPct val="100000"/>
              </a:lnSpc>
              <a:spcBef>
                <a:spcPts val="0"/>
              </a:spcBef>
              <a:spcAft>
                <a:spcPts val="0"/>
              </a:spcAft>
              <a:buClr>
                <a:schemeClr val="dk1"/>
              </a:buClr>
              <a:buSzPts val="1100"/>
              <a:buFont typeface="Arial"/>
              <a:buNone/>
            </a:pPr>
            <a:r>
              <a:rPr lang="en-US" sz="1200" b="1" i="1">
                <a:solidFill>
                  <a:schemeClr val="dk1"/>
                </a:solidFill>
              </a:rPr>
              <a:t>(a)</a:t>
            </a:r>
            <a:r>
              <a:rPr lang="en-US" sz="1200" i="1">
                <a:solidFill>
                  <a:schemeClr val="dk1"/>
                </a:solidFill>
              </a:rPr>
              <a:t> “Work-based learning” means learning that occurs, in whole or in part, in the workplace that provides youth and adults, including teachers in K-12 classrooms, with hands-on, real-world experience and training for skills development.</a:t>
            </a:r>
            <a:endParaRPr sz="1200" i="1">
              <a:solidFill>
                <a:schemeClr val="dk1"/>
              </a:solidFill>
            </a:endParaRPr>
          </a:p>
          <a:p>
            <a:pPr marL="457200" lvl="0" indent="0" algn="l" rtl="0">
              <a:lnSpc>
                <a:spcPct val="100000"/>
              </a:lnSpc>
              <a:spcBef>
                <a:spcPts val="0"/>
              </a:spcBef>
              <a:spcAft>
                <a:spcPts val="0"/>
              </a:spcAft>
              <a:buClr>
                <a:schemeClr val="dk1"/>
              </a:buClr>
              <a:buSzPts val="1100"/>
              <a:buFont typeface="Arial"/>
              <a:buNone/>
            </a:pPr>
            <a:r>
              <a:rPr lang="en-US" sz="1200" b="1" i="1">
                <a:solidFill>
                  <a:schemeClr val="dk1"/>
                </a:solidFill>
              </a:rPr>
              <a:t>(b)</a:t>
            </a:r>
            <a:r>
              <a:rPr lang="en-US" sz="1200" i="1">
                <a:solidFill>
                  <a:schemeClr val="dk1"/>
                </a:solidFill>
              </a:rPr>
              <a:t> “Work-based learning” includes activities such as job shadowing, internships, externships, pre-apprenticeships, apprenticeships, residencies, and incumbent-worker training.</a:t>
            </a:r>
            <a:endParaRPr sz="1200" i="1">
              <a:solidFill>
                <a:schemeClr val="dk1"/>
              </a:solidFill>
            </a:endParaRPr>
          </a:p>
          <a:p>
            <a:pPr marL="457200" lvl="0" indent="0" algn="l" rtl="0">
              <a:lnSpc>
                <a:spcPct val="100000"/>
              </a:lnSpc>
              <a:spcBef>
                <a:spcPts val="0"/>
              </a:spcBef>
              <a:spcAft>
                <a:spcPts val="1000"/>
              </a:spcAft>
              <a:buClr>
                <a:schemeClr val="dk1"/>
              </a:buClr>
              <a:buSzPts val="1100"/>
              <a:buFont typeface="Arial"/>
              <a:buNone/>
            </a:pPr>
            <a:r>
              <a:rPr lang="en-US" sz="1200" b="1" i="1">
                <a:solidFill>
                  <a:schemeClr val="dk1"/>
                </a:solidFill>
              </a:rPr>
              <a:t>(c)</a:t>
            </a:r>
            <a:r>
              <a:rPr lang="en-US" sz="1200" i="1">
                <a:solidFill>
                  <a:schemeClr val="dk1"/>
                </a:solidFill>
              </a:rPr>
              <a:t> “Work-based learning” also includes externships in STEM or STEM-related fields tailored to provide K-12 teachers with knowledge to improve classroom curriculum.</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369a6de7f70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1" name="Google Shape;461;g369a6de7f70_0_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369a6de7f70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7" name="Google Shape;467;g369a6de7f70_0_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369a6de7f70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3" name="Google Shape;473;g369a6de7f70_0_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369a6de7f70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9" name="Google Shape;479;g369a6de7f70_0_1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36a8974ea7d_0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5" name="Google Shape;485;g36a8974ea7d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3614947ce71_0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2" name="Google Shape;492;g3614947ce71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36a8974ea7d_0_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8" name="Google Shape;498;g36a8974ea7d_0_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36a8974ea7d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5" name="Google Shape;505;g36a8974ea7d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9183918dd3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3" name="Google Shape;273;g29183918dd3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36a8974ea7d_2_43:notes"/>
          <p:cNvSpPr txBox="1">
            <a:spLocks noGrp="1"/>
          </p:cNvSpPr>
          <p:nvPr>
            <p:ph type="body" idx="1"/>
          </p:nvPr>
        </p:nvSpPr>
        <p:spPr>
          <a:xfrm>
            <a:off x="685800" y="4343400"/>
            <a:ext cx="5486400" cy="4114800"/>
          </a:xfrm>
          <a:prstGeom prst="rect">
            <a:avLst/>
          </a:prstGeom>
          <a:noFill/>
          <a:ln>
            <a:noFill/>
          </a:ln>
        </p:spPr>
        <p:txBody>
          <a:bodyPr spcFirstLastPara="1" wrap="square" lIns="89600" tIns="89600" rIns="89600" bIns="89600" anchor="t" anchorCtr="0">
            <a:noAutofit/>
          </a:bodyPr>
          <a:lstStyle/>
          <a:p>
            <a:pPr marL="0" lvl="0" indent="0" algn="l" rtl="0">
              <a:lnSpc>
                <a:spcPct val="100000"/>
              </a:lnSpc>
              <a:spcBef>
                <a:spcPts val="0"/>
              </a:spcBef>
              <a:spcAft>
                <a:spcPts val="0"/>
              </a:spcAft>
              <a:buSzPts val="1400"/>
              <a:buNone/>
            </a:pPr>
            <a:endParaRPr/>
          </a:p>
        </p:txBody>
      </p:sp>
      <p:sp>
        <p:nvSpPr>
          <p:cNvPr id="511" name="Google Shape;511;g36a8974ea7d_2_43:notes"/>
          <p:cNvSpPr>
            <a:spLocks noGrp="1" noRot="1" noChangeAspect="1"/>
          </p:cNvSpPr>
          <p:nvPr>
            <p:ph type="sldImg" idx="2"/>
          </p:nvPr>
        </p:nvSpPr>
        <p:spPr>
          <a:xfrm>
            <a:off x="399573" y="685488"/>
            <a:ext cx="6058854"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36a8974ea7d_2_51:notes"/>
          <p:cNvSpPr txBox="1">
            <a:spLocks noGrp="1"/>
          </p:cNvSpPr>
          <p:nvPr>
            <p:ph type="body" idx="1"/>
          </p:nvPr>
        </p:nvSpPr>
        <p:spPr>
          <a:xfrm>
            <a:off x="685800" y="4343400"/>
            <a:ext cx="5486400" cy="4114800"/>
          </a:xfrm>
          <a:prstGeom prst="rect">
            <a:avLst/>
          </a:prstGeom>
          <a:noFill/>
          <a:ln>
            <a:noFill/>
          </a:ln>
        </p:spPr>
        <p:txBody>
          <a:bodyPr spcFirstLastPara="1" wrap="square" lIns="89600" tIns="89600" rIns="89600" bIns="89600" anchor="t" anchorCtr="0">
            <a:noAutofit/>
          </a:bodyPr>
          <a:lstStyle/>
          <a:p>
            <a:pPr marL="0" lvl="0" indent="0" algn="l" rtl="0">
              <a:lnSpc>
                <a:spcPct val="100000"/>
              </a:lnSpc>
              <a:spcBef>
                <a:spcPts val="0"/>
              </a:spcBef>
              <a:spcAft>
                <a:spcPts val="0"/>
              </a:spcAft>
              <a:buSzPts val="1400"/>
              <a:buNone/>
            </a:pPr>
            <a:endParaRPr/>
          </a:p>
        </p:txBody>
      </p:sp>
      <p:sp>
        <p:nvSpPr>
          <p:cNvPr id="519" name="Google Shape;519;g36a8974ea7d_2_51:notes"/>
          <p:cNvSpPr>
            <a:spLocks noGrp="1" noRot="1" noChangeAspect="1"/>
          </p:cNvSpPr>
          <p:nvPr>
            <p:ph type="sldImg" idx="2"/>
          </p:nvPr>
        </p:nvSpPr>
        <p:spPr>
          <a:xfrm>
            <a:off x="399573" y="685488"/>
            <a:ext cx="6058854"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36a8974ea7d_2_56:notes"/>
          <p:cNvSpPr txBox="1">
            <a:spLocks noGrp="1"/>
          </p:cNvSpPr>
          <p:nvPr>
            <p:ph type="body" idx="1"/>
          </p:nvPr>
        </p:nvSpPr>
        <p:spPr>
          <a:xfrm>
            <a:off x="685800" y="4343400"/>
            <a:ext cx="5486400" cy="4114800"/>
          </a:xfrm>
          <a:prstGeom prst="rect">
            <a:avLst/>
          </a:prstGeom>
          <a:noFill/>
          <a:ln>
            <a:noFill/>
          </a:ln>
        </p:spPr>
        <p:txBody>
          <a:bodyPr spcFirstLastPara="1" wrap="square" lIns="89600" tIns="89600" rIns="89600" bIns="89600" anchor="t" anchorCtr="0">
            <a:noAutofit/>
          </a:bodyPr>
          <a:lstStyle/>
          <a:p>
            <a:pPr marL="0" lvl="0" indent="0" algn="l" rtl="0">
              <a:lnSpc>
                <a:spcPct val="100000"/>
              </a:lnSpc>
              <a:spcBef>
                <a:spcPts val="0"/>
              </a:spcBef>
              <a:spcAft>
                <a:spcPts val="0"/>
              </a:spcAft>
              <a:buSzPts val="1400"/>
              <a:buNone/>
            </a:pPr>
            <a:endParaRPr/>
          </a:p>
        </p:txBody>
      </p:sp>
      <p:sp>
        <p:nvSpPr>
          <p:cNvPr id="525" name="Google Shape;525;g36a8974ea7d_2_56:notes"/>
          <p:cNvSpPr>
            <a:spLocks noGrp="1" noRot="1" noChangeAspect="1"/>
          </p:cNvSpPr>
          <p:nvPr>
            <p:ph type="sldImg" idx="2"/>
          </p:nvPr>
        </p:nvSpPr>
        <p:spPr>
          <a:xfrm>
            <a:off x="399573" y="685488"/>
            <a:ext cx="6058854"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36a8974ea7d_2_62:notes"/>
          <p:cNvSpPr txBox="1">
            <a:spLocks noGrp="1"/>
          </p:cNvSpPr>
          <p:nvPr>
            <p:ph type="body" idx="1"/>
          </p:nvPr>
        </p:nvSpPr>
        <p:spPr>
          <a:xfrm>
            <a:off x="685800" y="4343400"/>
            <a:ext cx="5486400" cy="4114800"/>
          </a:xfrm>
          <a:prstGeom prst="rect">
            <a:avLst/>
          </a:prstGeom>
          <a:noFill/>
          <a:ln>
            <a:noFill/>
          </a:ln>
        </p:spPr>
        <p:txBody>
          <a:bodyPr spcFirstLastPara="1" wrap="square" lIns="89600" tIns="89600" rIns="89600" bIns="89600" anchor="t" anchorCtr="0">
            <a:noAutofit/>
          </a:bodyPr>
          <a:lstStyle/>
          <a:p>
            <a:pPr marL="0" lvl="0" indent="0" algn="l" rtl="0">
              <a:lnSpc>
                <a:spcPct val="100000"/>
              </a:lnSpc>
              <a:spcBef>
                <a:spcPts val="0"/>
              </a:spcBef>
              <a:spcAft>
                <a:spcPts val="0"/>
              </a:spcAft>
              <a:buSzPts val="1400"/>
              <a:buNone/>
            </a:pPr>
            <a:endParaRPr/>
          </a:p>
        </p:txBody>
      </p:sp>
      <p:sp>
        <p:nvSpPr>
          <p:cNvPr id="532" name="Google Shape;532;g36a8974ea7d_2_62:notes"/>
          <p:cNvSpPr>
            <a:spLocks noGrp="1" noRot="1" noChangeAspect="1"/>
          </p:cNvSpPr>
          <p:nvPr>
            <p:ph type="sldImg" idx="2"/>
          </p:nvPr>
        </p:nvSpPr>
        <p:spPr>
          <a:xfrm>
            <a:off x="399573" y="685488"/>
            <a:ext cx="6058854"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36a8974ea7d_2_85:notes"/>
          <p:cNvSpPr txBox="1">
            <a:spLocks noGrp="1"/>
          </p:cNvSpPr>
          <p:nvPr>
            <p:ph type="body" idx="1"/>
          </p:nvPr>
        </p:nvSpPr>
        <p:spPr>
          <a:xfrm>
            <a:off x="685800" y="4343400"/>
            <a:ext cx="5486400" cy="4114800"/>
          </a:xfrm>
          <a:prstGeom prst="rect">
            <a:avLst/>
          </a:prstGeom>
          <a:noFill/>
          <a:ln>
            <a:noFill/>
          </a:ln>
        </p:spPr>
        <p:txBody>
          <a:bodyPr spcFirstLastPara="1" wrap="square" lIns="89600" tIns="89600" rIns="89600" bIns="89600" anchor="t" anchorCtr="0">
            <a:noAutofit/>
          </a:bodyPr>
          <a:lstStyle/>
          <a:p>
            <a:pPr marL="0" lvl="0" indent="0" algn="l" rtl="0">
              <a:lnSpc>
                <a:spcPct val="100000"/>
              </a:lnSpc>
              <a:spcBef>
                <a:spcPts val="0"/>
              </a:spcBef>
              <a:spcAft>
                <a:spcPts val="0"/>
              </a:spcAft>
              <a:buSzPts val="1400"/>
              <a:buNone/>
            </a:pPr>
            <a:endParaRPr/>
          </a:p>
        </p:txBody>
      </p:sp>
      <p:sp>
        <p:nvSpPr>
          <p:cNvPr id="538" name="Google Shape;538;g36a8974ea7d_2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36a8974ea7d_2_91:notes"/>
          <p:cNvSpPr txBox="1">
            <a:spLocks noGrp="1"/>
          </p:cNvSpPr>
          <p:nvPr>
            <p:ph type="body" idx="1"/>
          </p:nvPr>
        </p:nvSpPr>
        <p:spPr>
          <a:xfrm>
            <a:off x="685800" y="4343400"/>
            <a:ext cx="5486400" cy="4114800"/>
          </a:xfrm>
          <a:prstGeom prst="rect">
            <a:avLst/>
          </a:prstGeom>
          <a:noFill/>
          <a:ln>
            <a:noFill/>
          </a:ln>
        </p:spPr>
        <p:txBody>
          <a:bodyPr spcFirstLastPara="1" wrap="square" lIns="89600" tIns="89600" rIns="89600" bIns="89600" anchor="t" anchorCtr="0">
            <a:noAutofit/>
          </a:bodyPr>
          <a:lstStyle/>
          <a:p>
            <a:pPr marL="0" lvl="0" indent="0" algn="l" rtl="0">
              <a:lnSpc>
                <a:spcPct val="100000"/>
              </a:lnSpc>
              <a:spcBef>
                <a:spcPts val="0"/>
              </a:spcBef>
              <a:spcAft>
                <a:spcPts val="0"/>
              </a:spcAft>
              <a:buSzPts val="1400"/>
              <a:buNone/>
            </a:pPr>
            <a:endParaRPr/>
          </a:p>
        </p:txBody>
      </p:sp>
      <p:sp>
        <p:nvSpPr>
          <p:cNvPr id="545" name="Google Shape;545;g36a8974ea7d_2_91:notes"/>
          <p:cNvSpPr>
            <a:spLocks noGrp="1" noRot="1" noChangeAspect="1"/>
          </p:cNvSpPr>
          <p:nvPr>
            <p:ph type="sldImg" idx="2"/>
          </p:nvPr>
        </p:nvSpPr>
        <p:spPr>
          <a:xfrm>
            <a:off x="399573" y="685488"/>
            <a:ext cx="6058854"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29183918dd3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1" name="Google Shape;551;g29183918dd3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36ac1f12359_2_105:notes"/>
          <p:cNvSpPr>
            <a:spLocks noGrp="1" noRot="1" noChangeAspect="1"/>
          </p:cNvSpPr>
          <p:nvPr>
            <p:ph type="sldImg" idx="2"/>
          </p:nvPr>
        </p:nvSpPr>
        <p:spPr>
          <a:xfrm>
            <a:off x="1449338" y="287262"/>
            <a:ext cx="4038202" cy="230716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57" name="Google Shape;557;g36ac1f12359_2_105:notes"/>
          <p:cNvSpPr txBox="1">
            <a:spLocks noGrp="1"/>
          </p:cNvSpPr>
          <p:nvPr>
            <p:ph type="body" idx="1"/>
          </p:nvPr>
        </p:nvSpPr>
        <p:spPr>
          <a:xfrm>
            <a:off x="347870" y="2825070"/>
            <a:ext cx="6311348" cy="5919192"/>
          </a:xfrm>
          <a:prstGeom prst="rect">
            <a:avLst/>
          </a:prstGeom>
          <a:noFill/>
          <a:ln>
            <a:noFill/>
          </a:ln>
        </p:spPr>
        <p:txBody>
          <a:bodyPr spcFirstLastPara="1" wrap="square" lIns="89200" tIns="44600" rIns="89200" bIns="44600" anchor="t" anchorCtr="0">
            <a:noAutofit/>
          </a:bodyPr>
          <a:lstStyle/>
          <a:p>
            <a:pPr marL="0" lvl="0" indent="0" algn="l" rtl="0">
              <a:lnSpc>
                <a:spcPct val="100000"/>
              </a:lnSpc>
              <a:spcBef>
                <a:spcPts val="0"/>
              </a:spcBef>
              <a:spcAft>
                <a:spcPts val="0"/>
              </a:spcAft>
              <a:buSzPts val="1400"/>
              <a:buNone/>
            </a:pPr>
            <a:r>
              <a:rPr lang="en-US" sz="1300"/>
              <a:t>Additional info possibly at the Sept FPP meeting</a:t>
            </a:r>
            <a:endParaRPr sz="1300"/>
          </a:p>
          <a:p>
            <a:pPr marL="0" lvl="0" indent="0" algn="l" rtl="0">
              <a:lnSpc>
                <a:spcPct val="100000"/>
              </a:lnSpc>
              <a:spcBef>
                <a:spcPts val="0"/>
              </a:spcBef>
              <a:spcAft>
                <a:spcPts val="0"/>
              </a:spcAft>
              <a:buSzPts val="1400"/>
              <a:buNone/>
            </a:pPr>
            <a:endParaRPr sz="1300"/>
          </a:p>
        </p:txBody>
      </p:sp>
      <p:sp>
        <p:nvSpPr>
          <p:cNvPr id="558" name="Google Shape;558;g36ac1f12359_2_105:notes"/>
          <p:cNvSpPr txBox="1">
            <a:spLocks noGrp="1"/>
          </p:cNvSpPr>
          <p:nvPr>
            <p:ph type="ftr" idx="11"/>
          </p:nvPr>
        </p:nvSpPr>
        <p:spPr>
          <a:xfrm>
            <a:off x="4" y="8881676"/>
            <a:ext cx="2971697" cy="260769"/>
          </a:xfrm>
          <a:prstGeom prst="rect">
            <a:avLst/>
          </a:prstGeom>
          <a:noFill/>
          <a:ln>
            <a:noFill/>
          </a:ln>
        </p:spPr>
        <p:txBody>
          <a:bodyPr spcFirstLastPara="1" wrap="square" lIns="89200" tIns="44600" rIns="89200" bIns="44600" anchor="b"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36ac1f12359_2_112:notes"/>
          <p:cNvSpPr>
            <a:spLocks noGrp="1" noRot="1" noChangeAspect="1"/>
          </p:cNvSpPr>
          <p:nvPr>
            <p:ph type="sldImg" idx="2"/>
          </p:nvPr>
        </p:nvSpPr>
        <p:spPr>
          <a:xfrm>
            <a:off x="1449338" y="287262"/>
            <a:ext cx="4038202" cy="230716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4" name="Google Shape;564;g36ac1f12359_2_112:notes"/>
          <p:cNvSpPr txBox="1">
            <a:spLocks noGrp="1"/>
          </p:cNvSpPr>
          <p:nvPr>
            <p:ph type="body" idx="1"/>
          </p:nvPr>
        </p:nvSpPr>
        <p:spPr>
          <a:xfrm>
            <a:off x="347870" y="2825070"/>
            <a:ext cx="6311348" cy="5919192"/>
          </a:xfrm>
          <a:prstGeom prst="rect">
            <a:avLst/>
          </a:prstGeom>
          <a:noFill/>
          <a:ln>
            <a:noFill/>
          </a:ln>
        </p:spPr>
        <p:txBody>
          <a:bodyPr spcFirstLastPara="1" wrap="square" lIns="89200" tIns="44600" rIns="89200" bIns="44600" anchor="t" anchorCtr="0">
            <a:noAutofit/>
          </a:bodyPr>
          <a:lstStyle/>
          <a:p>
            <a:pPr marL="0" lvl="0" indent="0" algn="l" rtl="0">
              <a:lnSpc>
                <a:spcPct val="100000"/>
              </a:lnSpc>
              <a:spcBef>
                <a:spcPts val="0"/>
              </a:spcBef>
              <a:spcAft>
                <a:spcPts val="0"/>
              </a:spcAft>
              <a:buSzPts val="1400"/>
              <a:buNone/>
            </a:pPr>
            <a:endParaRPr sz="1300"/>
          </a:p>
        </p:txBody>
      </p:sp>
      <p:sp>
        <p:nvSpPr>
          <p:cNvPr id="565" name="Google Shape;565;g36ac1f12359_2_112:notes"/>
          <p:cNvSpPr txBox="1">
            <a:spLocks noGrp="1"/>
          </p:cNvSpPr>
          <p:nvPr>
            <p:ph type="ftr" idx="11"/>
          </p:nvPr>
        </p:nvSpPr>
        <p:spPr>
          <a:xfrm>
            <a:off x="4" y="8881676"/>
            <a:ext cx="2971697" cy="260769"/>
          </a:xfrm>
          <a:prstGeom prst="rect">
            <a:avLst/>
          </a:prstGeom>
          <a:noFill/>
          <a:ln>
            <a:noFill/>
          </a:ln>
        </p:spPr>
        <p:txBody>
          <a:bodyPr spcFirstLastPara="1" wrap="square" lIns="89200" tIns="44600" rIns="89200" bIns="44600" anchor="b" anchorCtr="0">
            <a:noAutofit/>
          </a:bodyPr>
          <a:lstStyle/>
          <a:p>
            <a:pPr marL="0" lvl="0" indent="0" algn="l" rtl="0">
              <a:lnSpc>
                <a:spcPct val="100000"/>
              </a:lnSpc>
              <a:spcBef>
                <a:spcPts val="0"/>
              </a:spcBef>
              <a:spcAft>
                <a:spcPts val="0"/>
              </a:spcAft>
              <a:buSzPts val="1400"/>
              <a:buNone/>
            </a:pPr>
            <a:endParaRPr sz="13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29183918dd3_0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0" name="Google Shape;570;g29183918dd3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9183918dd3_0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9" name="Google Shape;279;g29183918dd3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3614ea72f58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6" name="Google Shape;576;g3614ea72f58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361736ad87c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We understand that the audit might not be the responsibility of the district for Accessibility - so work with your auditor on that.  Make sure that the source docs pass accessibility - the majority are excel or word.</a:t>
            </a:r>
            <a:endParaRPr/>
          </a:p>
        </p:txBody>
      </p:sp>
      <p:sp>
        <p:nvSpPr>
          <p:cNvPr id="583" name="Google Shape;583;g361736ad87c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361736ad87c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br>
              <a:rPr lang="en-US"/>
            </a:br>
            <a:br>
              <a:rPr lang="en-US"/>
            </a:br>
            <a:r>
              <a:rPr lang="en-US"/>
              <a:t>There is an undue burden exclusion - reach out to your district’s communication or IT/website re accessibility policies.</a:t>
            </a:r>
            <a:endParaRPr/>
          </a:p>
        </p:txBody>
      </p:sp>
      <p:sp>
        <p:nvSpPr>
          <p:cNvPr id="590" name="Google Shape;590;g361736ad87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29183918dd3_0_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7" name="Google Shape;597;g29183918dd3_0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33d411546c4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4" name="Google Shape;604;g33d411546c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3614ea72f58_1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Can provide pdf - unless they are needed.  We can provide them on request.  Please let us know your preference.</a:t>
            </a:r>
            <a:br>
              <a:rPr lang="en-US"/>
            </a:br>
            <a:r>
              <a:rPr lang="en-US"/>
              <a:t>New edits are primarily around the account code changes made through the subcommittee for the FY24-25 COA.</a:t>
            </a:r>
            <a:br>
              <a:rPr lang="en-US"/>
            </a:br>
            <a:endParaRPr/>
          </a:p>
        </p:txBody>
      </p:sp>
      <p:sp>
        <p:nvSpPr>
          <p:cNvPr id="612" name="Google Shape;612;g3614ea72f58_1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3614ea72f58_1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Yolanda</a:t>
            </a:r>
            <a:endParaRPr/>
          </a:p>
          <a:p>
            <a:pPr marL="0" lvl="0" indent="0" algn="l" rtl="0">
              <a:lnSpc>
                <a:spcPct val="100000"/>
              </a:lnSpc>
              <a:spcBef>
                <a:spcPts val="0"/>
              </a:spcBef>
              <a:spcAft>
                <a:spcPts val="0"/>
              </a:spcAft>
              <a:buSzPts val="1400"/>
              <a:buNone/>
            </a:pPr>
            <a:endParaRPr/>
          </a:p>
        </p:txBody>
      </p:sp>
      <p:sp>
        <p:nvSpPr>
          <p:cNvPr id="619" name="Google Shape;619;g3614ea72f58_1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361736ad87c_1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6" name="Google Shape;626;g361736ad87c_1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3614ea72f58_1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3" name="Google Shape;633;g3614ea72f58_1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3614ea72f58_1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0" name="Google Shape;640;g3614ea72f58_1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369a6de7f70_0_4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5" name="Google Shape;285;g369a6de7f70_0_4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361736ad87c_1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8" name="Google Shape;648;g361736ad87c_1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361736ad87c_1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6" name="Google Shape;656;g361736ad87c_1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3672e6b89dd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4" name="Google Shape;664;g3672e6b89dd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29183918dd3_0_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1" name="Google Shape;671;g29183918dd3_0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29183918dd3_0_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7" name="Google Shape;677;g29183918dd3_0_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3614947ce71_0_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4" name="Google Shape;684;g3614947ce71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3614947ce71_0_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0" name="Google Shape;690;g3614947ce71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29183918dd3_0_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7" name="Google Shape;697;g29183918dd3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3672e6b89dd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3" name="Google Shape;703;g3672e6b89d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36930932cb4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0" name="Google Shape;710;g36930932cb4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369a6de7f70_0_4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2" name="Google Shape;292;g369a6de7f70_0_4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29183918dd3_0_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7" name="Google Shape;717;g29183918dd3_0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36930932cb4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5" name="Google Shape;725;g36930932cb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29183918dd3_0_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2" name="Google Shape;732;g29183918dd3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29183918dd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8" name="Google Shape;738;g29183918dd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29183918dd3_0_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5" name="Google Shape;745;g29183918dd3_0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369a6de7f70_0_4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9" name="Google Shape;299;g369a6de7f70_0_4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369a6de7f70_0_4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g369a6de7f70_0_4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307" name="Google Shape;307;g369a6de7f70_0_4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2"/>
          <p:cNvSpPr/>
          <p:nvPr/>
        </p:nvSpPr>
        <p:spPr>
          <a:xfrm>
            <a:off x="0" y="4675239"/>
            <a:ext cx="12192000" cy="2182761"/>
          </a:xfrm>
          <a:prstGeom prst="rect">
            <a:avLst/>
          </a:prstGeom>
          <a:gradFill>
            <a:gsLst>
              <a:gs pos="0">
                <a:schemeClr val="lt1"/>
              </a:gs>
              <a:gs pos="100000">
                <a:srgbClr val="488BC9"/>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 name="Google Shape;15;p2"/>
          <p:cNvSpPr txBox="1">
            <a:spLocks noGrp="1"/>
          </p:cNvSpPr>
          <p:nvPr>
            <p:ph type="ctrTitle"/>
          </p:nvPr>
        </p:nvSpPr>
        <p:spPr>
          <a:xfrm>
            <a:off x="914400" y="3236240"/>
            <a:ext cx="10363200" cy="1216589"/>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3600"/>
              <a:buFont typeface="Arial"/>
              <a:buNone/>
              <a:defRPr sz="36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
          <p:cNvSpPr txBox="1">
            <a:spLocks noGrp="1"/>
          </p:cNvSpPr>
          <p:nvPr>
            <p:ph type="subTitle" idx="1"/>
          </p:nvPr>
        </p:nvSpPr>
        <p:spPr>
          <a:xfrm>
            <a:off x="914400" y="5073445"/>
            <a:ext cx="10363200" cy="106592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000"/>
              <a:buNone/>
              <a:defRPr sz="20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7" name="Google Shape;17;p2"/>
          <p:cNvPicPr preferRelativeResize="0"/>
          <p:nvPr/>
        </p:nvPicPr>
        <p:blipFill rotWithShape="1">
          <a:blip r:embed="rId2">
            <a:alphaModFix/>
          </a:blip>
          <a:srcRect/>
          <a:stretch/>
        </p:blipFill>
        <p:spPr>
          <a:xfrm>
            <a:off x="4220983" y="632706"/>
            <a:ext cx="3761564" cy="1762730"/>
          </a:xfrm>
          <a:prstGeom prst="rect">
            <a:avLst/>
          </a:prstGeom>
          <a:noFill/>
          <a:ln>
            <a:noFill/>
          </a:ln>
        </p:spPr>
      </p:pic>
      <p:cxnSp>
        <p:nvCxnSpPr>
          <p:cNvPr id="18" name="Google Shape;18;p2"/>
          <p:cNvCxnSpPr/>
          <p:nvPr/>
        </p:nvCxnSpPr>
        <p:spPr>
          <a:xfrm>
            <a:off x="914401" y="2772696"/>
            <a:ext cx="10402529" cy="0"/>
          </a:xfrm>
          <a:prstGeom prst="straightConnector1">
            <a:avLst/>
          </a:prstGeom>
          <a:noFill/>
          <a:ln w="19050" cap="flat" cmpd="sng">
            <a:solidFill>
              <a:srgbClr val="488BC9"/>
            </a:solidFill>
            <a:prstDash val="solid"/>
            <a:miter lim="800000"/>
            <a:headEnd type="none" w="sm" len="sm"/>
            <a:tailEnd type="none" w="sm" len="sm"/>
          </a:ln>
        </p:spPr>
      </p:cxnSp>
      <p:sp>
        <p:nvSpPr>
          <p:cNvPr id="19" name="Google Shape;19;p2"/>
          <p:cNvSpPr txBox="1">
            <a:spLocks noGrp="1"/>
          </p:cNvSpPr>
          <p:nvPr>
            <p:ph type="sldNum" idx="12"/>
          </p:nvPr>
        </p:nvSpPr>
        <p:spPr>
          <a:xfrm>
            <a:off x="297428" y="6427019"/>
            <a:ext cx="27432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68"/>
        <p:cNvGrpSpPr/>
        <p:nvPr/>
      </p:nvGrpSpPr>
      <p:grpSpPr>
        <a:xfrm>
          <a:off x="0" y="0"/>
          <a:ext cx="0" cy="0"/>
          <a:chOff x="0" y="0"/>
          <a:chExt cx="0" cy="0"/>
        </a:xfrm>
      </p:grpSpPr>
      <p:pic>
        <p:nvPicPr>
          <p:cNvPr id="69" name="Google Shape;69;p11"/>
          <p:cNvPicPr preferRelativeResize="0"/>
          <p:nvPr/>
        </p:nvPicPr>
        <p:blipFill rotWithShape="1">
          <a:blip r:embed="rId2">
            <a:alphaModFix/>
          </a:blip>
          <a:srcRect/>
          <a:stretch/>
        </p:blipFill>
        <p:spPr>
          <a:xfrm>
            <a:off x="2" y="1"/>
            <a:ext cx="12191996" cy="1219199"/>
          </a:xfrm>
          <a:prstGeom prst="rect">
            <a:avLst/>
          </a:prstGeom>
          <a:noFill/>
          <a:ln>
            <a:noFill/>
          </a:ln>
        </p:spPr>
      </p:pic>
      <p:sp>
        <p:nvSpPr>
          <p:cNvPr id="70" name="Google Shape;70;p11"/>
          <p:cNvSpPr txBox="1">
            <a:spLocks noGrp="1"/>
          </p:cNvSpPr>
          <p:nvPr>
            <p:ph type="title"/>
          </p:nvPr>
        </p:nvSpPr>
        <p:spPr>
          <a:xfrm>
            <a:off x="1558415" y="420329"/>
            <a:ext cx="6877663" cy="59060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400"/>
              <a:buFont typeface="Arial"/>
              <a:buNone/>
              <a:defRPr sz="2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1"/>
          <p:cNvSpPr txBox="1">
            <a:spLocks noGrp="1"/>
          </p:cNvSpPr>
          <p:nvPr>
            <p:ph type="body" idx="1"/>
          </p:nvPr>
        </p:nvSpPr>
        <p:spPr>
          <a:xfrm>
            <a:off x="838200" y="1463040"/>
            <a:ext cx="10515600" cy="4640674"/>
          </a:xfrm>
          <a:prstGeom prst="rect">
            <a:avLst/>
          </a:prstGeom>
          <a:noFill/>
          <a:ln>
            <a:noFill/>
          </a:ln>
        </p:spPr>
        <p:txBody>
          <a:bodyPr spcFirstLastPara="1" wrap="square" lIns="0" tIns="0" rIns="0"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2" name="Google Shape;72;p11"/>
          <p:cNvPicPr preferRelativeResize="0"/>
          <p:nvPr/>
        </p:nvPicPr>
        <p:blipFill rotWithShape="1">
          <a:blip r:embed="rId3">
            <a:alphaModFix/>
          </a:blip>
          <a:srcRect/>
          <a:stretch/>
        </p:blipFill>
        <p:spPr>
          <a:xfrm>
            <a:off x="10363200" y="6172201"/>
            <a:ext cx="1524000" cy="485919"/>
          </a:xfrm>
          <a:prstGeom prst="rect">
            <a:avLst/>
          </a:prstGeom>
          <a:noFill/>
          <a:ln>
            <a:noFill/>
          </a:ln>
        </p:spPr>
      </p:pic>
      <p:sp>
        <p:nvSpPr>
          <p:cNvPr id="73" name="Google Shape;73;p11"/>
          <p:cNvSpPr txBox="1">
            <a:spLocks noGrp="1"/>
          </p:cNvSpPr>
          <p:nvPr>
            <p:ph type="sldNum" idx="12"/>
          </p:nvPr>
        </p:nvSpPr>
        <p:spPr>
          <a:xfrm>
            <a:off x="297428" y="6427019"/>
            <a:ext cx="27432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74" name="Google Shape;74;p11"/>
          <p:cNvPicPr preferRelativeResize="0"/>
          <p:nvPr/>
        </p:nvPicPr>
        <p:blipFill rotWithShape="1">
          <a:blip r:embed="rId4">
            <a:alphaModFix/>
          </a:blip>
          <a:srcRect/>
          <a:stretch/>
        </p:blipFill>
        <p:spPr>
          <a:xfrm>
            <a:off x="156293" y="41458"/>
            <a:ext cx="1245831" cy="1068472"/>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75"/>
        <p:cNvGrpSpPr/>
        <p:nvPr/>
      </p:nvGrpSpPr>
      <p:grpSpPr>
        <a:xfrm>
          <a:off x="0" y="0"/>
          <a:ext cx="0" cy="0"/>
          <a:chOff x="0" y="0"/>
          <a:chExt cx="0" cy="0"/>
        </a:xfrm>
      </p:grpSpPr>
      <p:pic>
        <p:nvPicPr>
          <p:cNvPr id="76" name="Google Shape;76;p12"/>
          <p:cNvPicPr preferRelativeResize="0"/>
          <p:nvPr/>
        </p:nvPicPr>
        <p:blipFill rotWithShape="1">
          <a:blip r:embed="rId2">
            <a:alphaModFix/>
          </a:blip>
          <a:srcRect/>
          <a:stretch/>
        </p:blipFill>
        <p:spPr>
          <a:xfrm>
            <a:off x="2" y="1"/>
            <a:ext cx="12191996" cy="1219199"/>
          </a:xfrm>
          <a:prstGeom prst="rect">
            <a:avLst/>
          </a:prstGeom>
          <a:noFill/>
          <a:ln>
            <a:noFill/>
          </a:ln>
        </p:spPr>
      </p:pic>
      <p:sp>
        <p:nvSpPr>
          <p:cNvPr id="77" name="Google Shape;77;p12"/>
          <p:cNvSpPr txBox="1">
            <a:spLocks noGrp="1"/>
          </p:cNvSpPr>
          <p:nvPr>
            <p:ph type="title"/>
          </p:nvPr>
        </p:nvSpPr>
        <p:spPr>
          <a:xfrm>
            <a:off x="1558415" y="420329"/>
            <a:ext cx="6877663" cy="59060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400"/>
              <a:buFont typeface="Arial"/>
              <a:buNone/>
              <a:defRPr sz="2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2"/>
          <p:cNvSpPr txBox="1">
            <a:spLocks noGrp="1"/>
          </p:cNvSpPr>
          <p:nvPr>
            <p:ph type="body" idx="1"/>
          </p:nvPr>
        </p:nvSpPr>
        <p:spPr>
          <a:xfrm>
            <a:off x="838200" y="1463040"/>
            <a:ext cx="10515600" cy="4640674"/>
          </a:xfrm>
          <a:prstGeom prst="rect">
            <a:avLst/>
          </a:prstGeom>
          <a:noFill/>
          <a:ln>
            <a:noFill/>
          </a:ln>
        </p:spPr>
        <p:txBody>
          <a:bodyPr spcFirstLastPara="1" wrap="square" lIns="0" tIns="0" rIns="0"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9" name="Google Shape;79;p12"/>
          <p:cNvPicPr preferRelativeResize="0"/>
          <p:nvPr/>
        </p:nvPicPr>
        <p:blipFill rotWithShape="1">
          <a:blip r:embed="rId3">
            <a:alphaModFix/>
          </a:blip>
          <a:srcRect/>
          <a:stretch/>
        </p:blipFill>
        <p:spPr>
          <a:xfrm>
            <a:off x="10363200" y="6172201"/>
            <a:ext cx="1524000" cy="485919"/>
          </a:xfrm>
          <a:prstGeom prst="rect">
            <a:avLst/>
          </a:prstGeom>
          <a:noFill/>
          <a:ln>
            <a:noFill/>
          </a:ln>
        </p:spPr>
      </p:pic>
      <p:sp>
        <p:nvSpPr>
          <p:cNvPr id="80" name="Google Shape;80;p12"/>
          <p:cNvSpPr txBox="1">
            <a:spLocks noGrp="1"/>
          </p:cNvSpPr>
          <p:nvPr>
            <p:ph type="sldNum" idx="12"/>
          </p:nvPr>
        </p:nvSpPr>
        <p:spPr>
          <a:xfrm>
            <a:off x="297428" y="6427019"/>
            <a:ext cx="27432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81" name="Google Shape;81;p12"/>
          <p:cNvPicPr preferRelativeResize="0"/>
          <p:nvPr/>
        </p:nvPicPr>
        <p:blipFill rotWithShape="1">
          <a:blip r:embed="rId4">
            <a:alphaModFix/>
          </a:blip>
          <a:srcRect/>
          <a:stretch/>
        </p:blipFill>
        <p:spPr>
          <a:xfrm>
            <a:off x="156293" y="41458"/>
            <a:ext cx="1245831" cy="1068472"/>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82"/>
        <p:cNvGrpSpPr/>
        <p:nvPr/>
      </p:nvGrpSpPr>
      <p:grpSpPr>
        <a:xfrm>
          <a:off x="0" y="0"/>
          <a:ext cx="0" cy="0"/>
          <a:chOff x="0" y="0"/>
          <a:chExt cx="0" cy="0"/>
        </a:xfrm>
      </p:grpSpPr>
      <p:pic>
        <p:nvPicPr>
          <p:cNvPr id="83" name="Google Shape;83;p13"/>
          <p:cNvPicPr preferRelativeResize="0"/>
          <p:nvPr/>
        </p:nvPicPr>
        <p:blipFill rotWithShape="1">
          <a:blip r:embed="rId2">
            <a:alphaModFix/>
          </a:blip>
          <a:srcRect/>
          <a:stretch/>
        </p:blipFill>
        <p:spPr>
          <a:xfrm>
            <a:off x="2" y="1"/>
            <a:ext cx="12191996" cy="1219199"/>
          </a:xfrm>
          <a:prstGeom prst="rect">
            <a:avLst/>
          </a:prstGeom>
          <a:noFill/>
          <a:ln>
            <a:noFill/>
          </a:ln>
        </p:spPr>
      </p:pic>
      <p:sp>
        <p:nvSpPr>
          <p:cNvPr id="84" name="Google Shape;84;p13"/>
          <p:cNvSpPr txBox="1">
            <a:spLocks noGrp="1"/>
          </p:cNvSpPr>
          <p:nvPr>
            <p:ph type="title"/>
          </p:nvPr>
        </p:nvSpPr>
        <p:spPr>
          <a:xfrm>
            <a:off x="1558415" y="420329"/>
            <a:ext cx="6877663" cy="59060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400"/>
              <a:buFont typeface="Arial"/>
              <a:buNone/>
              <a:defRPr sz="2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3"/>
          <p:cNvSpPr txBox="1">
            <a:spLocks noGrp="1"/>
          </p:cNvSpPr>
          <p:nvPr>
            <p:ph type="body" idx="1"/>
          </p:nvPr>
        </p:nvSpPr>
        <p:spPr>
          <a:xfrm>
            <a:off x="838200" y="1463040"/>
            <a:ext cx="10515600" cy="4640674"/>
          </a:xfrm>
          <a:prstGeom prst="rect">
            <a:avLst/>
          </a:prstGeom>
          <a:noFill/>
          <a:ln>
            <a:noFill/>
          </a:ln>
        </p:spPr>
        <p:txBody>
          <a:bodyPr spcFirstLastPara="1" wrap="square" lIns="0" tIns="0" rIns="0"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6" name="Google Shape;86;p13"/>
          <p:cNvPicPr preferRelativeResize="0"/>
          <p:nvPr/>
        </p:nvPicPr>
        <p:blipFill rotWithShape="1">
          <a:blip r:embed="rId3">
            <a:alphaModFix/>
          </a:blip>
          <a:srcRect/>
          <a:stretch/>
        </p:blipFill>
        <p:spPr>
          <a:xfrm>
            <a:off x="10363200" y="6172201"/>
            <a:ext cx="1524000" cy="485919"/>
          </a:xfrm>
          <a:prstGeom prst="rect">
            <a:avLst/>
          </a:prstGeom>
          <a:noFill/>
          <a:ln>
            <a:noFill/>
          </a:ln>
        </p:spPr>
      </p:pic>
      <p:sp>
        <p:nvSpPr>
          <p:cNvPr id="87" name="Google Shape;87;p13"/>
          <p:cNvSpPr txBox="1">
            <a:spLocks noGrp="1"/>
          </p:cNvSpPr>
          <p:nvPr>
            <p:ph type="sldNum" idx="12"/>
          </p:nvPr>
        </p:nvSpPr>
        <p:spPr>
          <a:xfrm>
            <a:off x="297428" y="6427019"/>
            <a:ext cx="27432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88" name="Google Shape;88;p13"/>
          <p:cNvPicPr preferRelativeResize="0"/>
          <p:nvPr/>
        </p:nvPicPr>
        <p:blipFill rotWithShape="1">
          <a:blip r:embed="rId4">
            <a:alphaModFix/>
          </a:blip>
          <a:srcRect/>
          <a:stretch/>
        </p:blipFill>
        <p:spPr>
          <a:xfrm>
            <a:off x="156293" y="41458"/>
            <a:ext cx="1245831" cy="1068472"/>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89"/>
        <p:cNvGrpSpPr/>
        <p:nvPr/>
      </p:nvGrpSpPr>
      <p:grpSpPr>
        <a:xfrm>
          <a:off x="0" y="0"/>
          <a:ext cx="0" cy="0"/>
          <a:chOff x="0" y="0"/>
          <a:chExt cx="0" cy="0"/>
        </a:xfrm>
      </p:grpSpPr>
      <p:pic>
        <p:nvPicPr>
          <p:cNvPr id="90" name="Google Shape;90;p14"/>
          <p:cNvPicPr preferRelativeResize="0"/>
          <p:nvPr/>
        </p:nvPicPr>
        <p:blipFill rotWithShape="1">
          <a:blip r:embed="rId2">
            <a:alphaModFix/>
          </a:blip>
          <a:srcRect/>
          <a:stretch/>
        </p:blipFill>
        <p:spPr>
          <a:xfrm>
            <a:off x="2" y="1"/>
            <a:ext cx="12191996" cy="1219199"/>
          </a:xfrm>
          <a:prstGeom prst="rect">
            <a:avLst/>
          </a:prstGeom>
          <a:noFill/>
          <a:ln>
            <a:noFill/>
          </a:ln>
        </p:spPr>
      </p:pic>
      <p:sp>
        <p:nvSpPr>
          <p:cNvPr id="91" name="Google Shape;91;p14"/>
          <p:cNvSpPr txBox="1">
            <a:spLocks noGrp="1"/>
          </p:cNvSpPr>
          <p:nvPr>
            <p:ph type="title"/>
          </p:nvPr>
        </p:nvSpPr>
        <p:spPr>
          <a:xfrm>
            <a:off x="1558415" y="420329"/>
            <a:ext cx="6877663" cy="59060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400"/>
              <a:buFont typeface="Arial"/>
              <a:buNone/>
              <a:defRPr sz="2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14"/>
          <p:cNvSpPr txBox="1">
            <a:spLocks noGrp="1"/>
          </p:cNvSpPr>
          <p:nvPr>
            <p:ph type="body" idx="1"/>
          </p:nvPr>
        </p:nvSpPr>
        <p:spPr>
          <a:xfrm>
            <a:off x="838200" y="1463040"/>
            <a:ext cx="10515600" cy="4640674"/>
          </a:xfrm>
          <a:prstGeom prst="rect">
            <a:avLst/>
          </a:prstGeom>
          <a:noFill/>
          <a:ln>
            <a:noFill/>
          </a:ln>
        </p:spPr>
        <p:txBody>
          <a:bodyPr spcFirstLastPara="1" wrap="square" lIns="0" tIns="0" rIns="0"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93" name="Google Shape;93;p14"/>
          <p:cNvPicPr preferRelativeResize="0"/>
          <p:nvPr/>
        </p:nvPicPr>
        <p:blipFill rotWithShape="1">
          <a:blip r:embed="rId3">
            <a:alphaModFix/>
          </a:blip>
          <a:srcRect/>
          <a:stretch/>
        </p:blipFill>
        <p:spPr>
          <a:xfrm>
            <a:off x="10363200" y="6172201"/>
            <a:ext cx="1524000" cy="485919"/>
          </a:xfrm>
          <a:prstGeom prst="rect">
            <a:avLst/>
          </a:prstGeom>
          <a:noFill/>
          <a:ln>
            <a:noFill/>
          </a:ln>
        </p:spPr>
      </p:pic>
      <p:sp>
        <p:nvSpPr>
          <p:cNvPr id="94" name="Google Shape;94;p14"/>
          <p:cNvSpPr txBox="1">
            <a:spLocks noGrp="1"/>
          </p:cNvSpPr>
          <p:nvPr>
            <p:ph type="sldNum" idx="12"/>
          </p:nvPr>
        </p:nvSpPr>
        <p:spPr>
          <a:xfrm>
            <a:off x="297428" y="6427019"/>
            <a:ext cx="27432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95" name="Google Shape;95;p14"/>
          <p:cNvPicPr preferRelativeResize="0"/>
          <p:nvPr/>
        </p:nvPicPr>
        <p:blipFill rotWithShape="1">
          <a:blip r:embed="rId4">
            <a:alphaModFix/>
          </a:blip>
          <a:srcRect/>
          <a:stretch/>
        </p:blipFill>
        <p:spPr>
          <a:xfrm>
            <a:off x="156293" y="41458"/>
            <a:ext cx="1245831" cy="1068472"/>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96"/>
        <p:cNvGrpSpPr/>
        <p:nvPr/>
      </p:nvGrpSpPr>
      <p:grpSpPr>
        <a:xfrm>
          <a:off x="0" y="0"/>
          <a:ext cx="0" cy="0"/>
          <a:chOff x="0" y="0"/>
          <a:chExt cx="0" cy="0"/>
        </a:xfrm>
      </p:grpSpPr>
      <p:sp>
        <p:nvSpPr>
          <p:cNvPr id="97" name="Google Shape;97;p15"/>
          <p:cNvSpPr txBox="1">
            <a:spLocks noGrp="1"/>
          </p:cNvSpPr>
          <p:nvPr>
            <p:ph type="title"/>
          </p:nvPr>
        </p:nvSpPr>
        <p:spPr>
          <a:xfrm>
            <a:off x="326925" y="254514"/>
            <a:ext cx="8109153" cy="75641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Arial"/>
              <a:buNone/>
              <a:defRPr sz="240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98"/>
        <p:cNvGrpSpPr/>
        <p:nvPr/>
      </p:nvGrpSpPr>
      <p:grpSpPr>
        <a:xfrm>
          <a:off x="0" y="0"/>
          <a:ext cx="0" cy="0"/>
          <a:chOff x="0" y="0"/>
          <a:chExt cx="0" cy="0"/>
        </a:xfrm>
      </p:grpSpPr>
      <p:pic>
        <p:nvPicPr>
          <p:cNvPr id="99" name="Google Shape;99;p16"/>
          <p:cNvPicPr preferRelativeResize="0"/>
          <p:nvPr/>
        </p:nvPicPr>
        <p:blipFill rotWithShape="1">
          <a:blip r:embed="rId2">
            <a:alphaModFix/>
          </a:blip>
          <a:srcRect/>
          <a:stretch/>
        </p:blipFill>
        <p:spPr>
          <a:xfrm>
            <a:off x="0" y="1"/>
            <a:ext cx="12192000" cy="6857999"/>
          </a:xfrm>
          <a:prstGeom prst="rect">
            <a:avLst/>
          </a:prstGeom>
          <a:noFill/>
          <a:ln>
            <a:noFill/>
          </a:ln>
        </p:spPr>
      </p:pic>
      <p:sp>
        <p:nvSpPr>
          <p:cNvPr id="100" name="Google Shape;100;p16"/>
          <p:cNvSpPr txBox="1">
            <a:spLocks noGrp="1"/>
          </p:cNvSpPr>
          <p:nvPr>
            <p:ph type="ctrTitle"/>
          </p:nvPr>
        </p:nvSpPr>
        <p:spPr>
          <a:xfrm>
            <a:off x="914400" y="2595716"/>
            <a:ext cx="10363200" cy="233762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lt1"/>
              </a:buClr>
              <a:buSzPts val="4000"/>
              <a:buFont typeface="Arial"/>
              <a:buNone/>
              <a:defRPr sz="40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16"/>
          <p:cNvSpPr txBox="1">
            <a:spLocks noGrp="1"/>
          </p:cNvSpPr>
          <p:nvPr>
            <p:ph type="sldNum" idx="12"/>
          </p:nvPr>
        </p:nvSpPr>
        <p:spPr>
          <a:xfrm>
            <a:off x="287596" y="6427019"/>
            <a:ext cx="27432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09"/>
        <p:cNvGrpSpPr/>
        <p:nvPr/>
      </p:nvGrpSpPr>
      <p:grpSpPr>
        <a:xfrm>
          <a:off x="0" y="0"/>
          <a:ext cx="0" cy="0"/>
          <a:chOff x="0" y="0"/>
          <a:chExt cx="0" cy="0"/>
        </a:xfrm>
      </p:grpSpPr>
      <p:pic>
        <p:nvPicPr>
          <p:cNvPr id="110" name="Google Shape;110;p18"/>
          <p:cNvPicPr preferRelativeResize="0"/>
          <p:nvPr/>
        </p:nvPicPr>
        <p:blipFill rotWithShape="1">
          <a:blip r:embed="rId2">
            <a:alphaModFix/>
          </a:blip>
          <a:srcRect l="2153" t="2786" r="2152" b="2736"/>
          <a:stretch/>
        </p:blipFill>
        <p:spPr>
          <a:xfrm>
            <a:off x="314565" y="256916"/>
            <a:ext cx="8428296" cy="6382081"/>
          </a:xfrm>
          <a:prstGeom prst="rect">
            <a:avLst/>
          </a:prstGeom>
          <a:noFill/>
          <a:ln>
            <a:noFill/>
          </a:ln>
        </p:spPr>
      </p:pic>
      <p:sp>
        <p:nvSpPr>
          <p:cNvPr id="111" name="Google Shape;111;p18"/>
          <p:cNvSpPr txBox="1">
            <a:spLocks noGrp="1"/>
          </p:cNvSpPr>
          <p:nvPr>
            <p:ph type="ctrTitle"/>
          </p:nvPr>
        </p:nvSpPr>
        <p:spPr>
          <a:xfrm>
            <a:off x="623356" y="697736"/>
            <a:ext cx="3990109" cy="51714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rgbClr val="FFFFFF"/>
              </a:buClr>
              <a:buSzPts val="1900"/>
              <a:buFont typeface="Arial"/>
              <a:buNone/>
              <a:defRPr sz="19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18"/>
          <p:cNvSpPr txBox="1">
            <a:spLocks noGrp="1"/>
          </p:cNvSpPr>
          <p:nvPr>
            <p:ph type="subTitle" idx="1"/>
          </p:nvPr>
        </p:nvSpPr>
        <p:spPr>
          <a:xfrm>
            <a:off x="623356" y="1542875"/>
            <a:ext cx="3990109" cy="174082"/>
          </a:xfrm>
          <a:prstGeom prst="rect">
            <a:avLst/>
          </a:prstGeom>
          <a:noFill/>
          <a:ln>
            <a:noFill/>
          </a:ln>
        </p:spPr>
        <p:txBody>
          <a:bodyPr spcFirstLastPara="1" wrap="square" lIns="0" tIns="0" rIns="0" bIns="0" anchor="t" anchorCtr="0">
            <a:noAutofit/>
          </a:bodyPr>
          <a:lstStyle>
            <a:lvl1pPr lvl="0" algn="l">
              <a:lnSpc>
                <a:spcPct val="100000"/>
              </a:lnSpc>
              <a:spcBef>
                <a:spcPts val="400"/>
              </a:spcBef>
              <a:spcAft>
                <a:spcPts val="0"/>
              </a:spcAft>
              <a:buSzPts val="1200"/>
              <a:buFont typeface="Arial"/>
              <a:buNone/>
              <a:defRPr sz="1200" b="0">
                <a:solidFill>
                  <a:srgbClr val="FFFFFF"/>
                </a:solidFill>
              </a:defRPr>
            </a:lvl1pPr>
            <a:lvl2pPr lvl="1" algn="l">
              <a:lnSpc>
                <a:spcPct val="100000"/>
              </a:lnSpc>
              <a:spcBef>
                <a:spcPts val="400"/>
              </a:spcBef>
              <a:spcAft>
                <a:spcPts val="0"/>
              </a:spcAft>
              <a:buClr>
                <a:schemeClr val="dk1"/>
              </a:buClr>
              <a:buSzPts val="1800"/>
              <a:buChar char="−"/>
              <a:defRPr/>
            </a:lvl2pPr>
            <a:lvl3pPr lvl="2" algn="l">
              <a:lnSpc>
                <a:spcPct val="100000"/>
              </a:lnSpc>
              <a:spcBef>
                <a:spcPts val="400"/>
              </a:spcBef>
              <a:spcAft>
                <a:spcPts val="0"/>
              </a:spcAft>
              <a:buClr>
                <a:schemeClr val="dk1"/>
              </a:buClr>
              <a:buSzPts val="1800"/>
              <a:buChar char="−"/>
              <a:defRPr/>
            </a:lvl3pPr>
            <a:lvl4pPr lvl="3" algn="l">
              <a:lnSpc>
                <a:spcPct val="100000"/>
              </a:lnSpc>
              <a:spcBef>
                <a:spcPts val="400"/>
              </a:spcBef>
              <a:spcAft>
                <a:spcPts val="0"/>
              </a:spcAft>
              <a:buClr>
                <a:schemeClr val="dk1"/>
              </a:buClr>
              <a:buSzPts val="1530"/>
              <a:buChar char="−"/>
              <a:defRPr/>
            </a:lvl4pPr>
            <a:lvl5pPr lvl="4" algn="l">
              <a:lnSpc>
                <a:spcPct val="100000"/>
              </a:lnSpc>
              <a:spcBef>
                <a:spcPts val="400"/>
              </a:spcBef>
              <a:spcAft>
                <a:spcPts val="0"/>
              </a:spcAft>
              <a:buClr>
                <a:schemeClr val="dk1"/>
              </a:buClr>
              <a:buSzPts val="1800"/>
              <a:buChar char="−"/>
              <a:defRPr/>
            </a:lvl5pPr>
            <a:lvl6pPr lvl="5" algn="l">
              <a:lnSpc>
                <a:spcPct val="100000"/>
              </a:lnSpc>
              <a:spcBef>
                <a:spcPts val="0"/>
              </a:spcBef>
              <a:spcAft>
                <a:spcPts val="0"/>
              </a:spcAft>
              <a:buClr>
                <a:schemeClr val="dk1"/>
              </a:buClr>
              <a:buSzPts val="1170"/>
              <a:buChar char="–"/>
              <a:defRPr/>
            </a:lvl6pPr>
            <a:lvl7pPr lvl="6" algn="l">
              <a:lnSpc>
                <a:spcPct val="100000"/>
              </a:lnSpc>
              <a:spcBef>
                <a:spcPts val="500"/>
              </a:spcBef>
              <a:spcAft>
                <a:spcPts val="0"/>
              </a:spcAft>
              <a:buClr>
                <a:schemeClr val="dk1"/>
              </a:buClr>
              <a:buSzPts val="1170"/>
              <a:buChar char="–"/>
              <a:defRPr/>
            </a:lvl7pPr>
            <a:lvl8pPr lvl="7" algn="l">
              <a:lnSpc>
                <a:spcPct val="100000"/>
              </a:lnSpc>
              <a:spcBef>
                <a:spcPts val="500"/>
              </a:spcBef>
              <a:spcAft>
                <a:spcPts val="0"/>
              </a:spcAft>
              <a:buClr>
                <a:schemeClr val="dk1"/>
              </a:buClr>
              <a:buSzPts val="1170"/>
              <a:buChar char="–"/>
              <a:defRPr/>
            </a:lvl8pPr>
            <a:lvl9pPr lvl="8" algn="l">
              <a:lnSpc>
                <a:spcPct val="100000"/>
              </a:lnSpc>
              <a:spcBef>
                <a:spcPts val="500"/>
              </a:spcBef>
              <a:spcAft>
                <a:spcPts val="500"/>
              </a:spcAft>
              <a:buClr>
                <a:schemeClr val="dk1"/>
              </a:buClr>
              <a:buSzPts val="1170"/>
              <a:buChar char="–"/>
              <a:defRPr/>
            </a:lvl9pPr>
          </a:lstStyle>
          <a:p>
            <a:endParaRPr/>
          </a:p>
        </p:txBody>
      </p:sp>
      <p:sp>
        <p:nvSpPr>
          <p:cNvPr id="113" name="Google Shape;113;p18"/>
          <p:cNvSpPr txBox="1">
            <a:spLocks noGrp="1"/>
          </p:cNvSpPr>
          <p:nvPr>
            <p:ph type="dt" idx="10"/>
          </p:nvPr>
        </p:nvSpPr>
        <p:spPr>
          <a:xfrm>
            <a:off x="623360" y="3143312"/>
            <a:ext cx="2843582" cy="124946"/>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lt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Arial"/>
                <a:ea typeface="Arial"/>
                <a:cs typeface="Arial"/>
                <a:sym typeface="Arial"/>
              </a:defRPr>
            </a:lvl9pPr>
          </a:lstStyle>
          <a:p>
            <a:endParaRPr/>
          </a:p>
        </p:txBody>
      </p:sp>
      <p:sp>
        <p:nvSpPr>
          <p:cNvPr id="114" name="Google Shape;114;p18"/>
          <p:cNvSpPr/>
          <p:nvPr/>
        </p:nvSpPr>
        <p:spPr>
          <a:xfrm>
            <a:off x="314565" y="256916"/>
            <a:ext cx="11562872" cy="6382081"/>
          </a:xfrm>
          <a:prstGeom prst="rect">
            <a:avLst/>
          </a:prstGeom>
          <a:noFill/>
          <a:ln w="9525" cap="flat" cmpd="sng">
            <a:solidFill>
              <a:schemeClr val="dk2"/>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15" name="Google Shape;115;p18"/>
          <p:cNvSpPr txBox="1"/>
          <p:nvPr/>
        </p:nvSpPr>
        <p:spPr>
          <a:xfrm>
            <a:off x="623364" y="3633356"/>
            <a:ext cx="2849353" cy="12218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900"/>
              <a:buFont typeface="Arial"/>
              <a:buNone/>
            </a:pPr>
            <a:r>
              <a:rPr lang="en-US" sz="900" b="1" i="0" u="none" strike="noStrike" cap="none">
                <a:solidFill>
                  <a:schemeClr val="dk1"/>
                </a:solidFill>
                <a:latin typeface="Arial"/>
                <a:ea typeface="Arial"/>
                <a:cs typeface="Arial"/>
                <a:sym typeface="Arial"/>
              </a:rPr>
              <a:t>STRICTLY PRIVATE AND CONFIDENTIAL</a:t>
            </a:r>
            <a:endParaRPr sz="900" b="1" i="0" u="none" strike="noStrike" cap="none">
              <a:solidFill>
                <a:schemeClr val="dk1"/>
              </a:solidFill>
              <a:latin typeface="Arial"/>
              <a:ea typeface="Arial"/>
              <a:cs typeface="Arial"/>
              <a:sym typeface="Arial"/>
            </a:endParaRPr>
          </a:p>
        </p:txBody>
      </p:sp>
      <p:pic>
        <p:nvPicPr>
          <p:cNvPr id="116" name="Google Shape;116;p18"/>
          <p:cNvPicPr preferRelativeResize="0"/>
          <p:nvPr/>
        </p:nvPicPr>
        <p:blipFill rotWithShape="1">
          <a:blip r:embed="rId3">
            <a:alphaModFix/>
          </a:blip>
          <a:srcRect/>
          <a:stretch/>
        </p:blipFill>
        <p:spPr>
          <a:xfrm>
            <a:off x="9521509" y="5724011"/>
            <a:ext cx="1305759" cy="619399"/>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7"/>
        <p:cNvGrpSpPr/>
        <p:nvPr/>
      </p:nvGrpSpPr>
      <p:grpSpPr>
        <a:xfrm>
          <a:off x="0" y="0"/>
          <a:ext cx="0" cy="0"/>
          <a:chOff x="0" y="0"/>
          <a:chExt cx="0" cy="0"/>
        </a:xfrm>
      </p:grpSpPr>
      <p:sp>
        <p:nvSpPr>
          <p:cNvPr id="118" name="Google Shape;118;p19"/>
          <p:cNvSpPr txBox="1">
            <a:spLocks noGrp="1"/>
          </p:cNvSpPr>
          <p:nvPr>
            <p:ph type="title"/>
          </p:nvPr>
        </p:nvSpPr>
        <p:spPr>
          <a:xfrm>
            <a:off x="477484" y="473111"/>
            <a:ext cx="11230030" cy="216199"/>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19"/>
          <p:cNvSpPr txBox="1">
            <a:spLocks noGrp="1"/>
          </p:cNvSpPr>
          <p:nvPr>
            <p:ph type="body" idx="1"/>
          </p:nvPr>
        </p:nvSpPr>
        <p:spPr>
          <a:xfrm>
            <a:off x="477484" y="1191229"/>
            <a:ext cx="11230030" cy="4839953"/>
          </a:xfrm>
          <a:prstGeom prst="rect">
            <a:avLst/>
          </a:prstGeom>
          <a:noFill/>
          <a:ln>
            <a:noFill/>
          </a:ln>
        </p:spPr>
        <p:txBody>
          <a:bodyPr spcFirstLastPara="1" wrap="square" lIns="0" tIns="36575" rIns="36575" bIns="36575" anchor="t" anchorCtr="0">
            <a:normAutofit/>
          </a:bodyPr>
          <a:lstStyle>
            <a:lvl1pPr marL="457200" lvl="0" indent="-342900" algn="l">
              <a:lnSpc>
                <a:spcPct val="100000"/>
              </a:lnSpc>
              <a:spcBef>
                <a:spcPts val="400"/>
              </a:spcBef>
              <a:spcAft>
                <a:spcPts val="0"/>
              </a:spcAft>
              <a:buSzPts val="1800"/>
              <a:buChar char="▪"/>
              <a:defRPr/>
            </a:lvl1pPr>
            <a:lvl2pPr marL="914400" lvl="1" indent="-292100" algn="l">
              <a:lnSpc>
                <a:spcPct val="100000"/>
              </a:lnSpc>
              <a:spcBef>
                <a:spcPts val="400"/>
              </a:spcBef>
              <a:spcAft>
                <a:spcPts val="0"/>
              </a:spcAft>
              <a:buClr>
                <a:schemeClr val="dk1"/>
              </a:buClr>
              <a:buSzPts val="1000"/>
              <a:buFont typeface="Noto Sans Symbols"/>
              <a:buChar char="−"/>
              <a:defRPr/>
            </a:lvl2pPr>
            <a:lvl3pPr marL="1371600" lvl="2" indent="-292100" algn="l">
              <a:lnSpc>
                <a:spcPct val="100000"/>
              </a:lnSpc>
              <a:spcBef>
                <a:spcPts val="400"/>
              </a:spcBef>
              <a:spcAft>
                <a:spcPts val="0"/>
              </a:spcAft>
              <a:buClr>
                <a:schemeClr val="dk1"/>
              </a:buClr>
              <a:buSzPts val="1000"/>
              <a:buFont typeface="Noto Sans Symbols"/>
              <a:buChar char="−"/>
              <a:defRPr/>
            </a:lvl3pPr>
            <a:lvl4pPr marL="1828800" lvl="3" indent="-292100" algn="l">
              <a:lnSpc>
                <a:spcPct val="100000"/>
              </a:lnSpc>
              <a:spcBef>
                <a:spcPts val="400"/>
              </a:spcBef>
              <a:spcAft>
                <a:spcPts val="0"/>
              </a:spcAft>
              <a:buClr>
                <a:schemeClr val="dk1"/>
              </a:buClr>
              <a:buSzPts val="1000"/>
              <a:buFont typeface="Noto Sans Symbols"/>
              <a:buChar char="−"/>
              <a:defRPr/>
            </a:lvl4pPr>
            <a:lvl5pPr marL="2286000" lvl="4" indent="-292100" algn="l">
              <a:lnSpc>
                <a:spcPct val="100000"/>
              </a:lnSpc>
              <a:spcBef>
                <a:spcPts val="400"/>
              </a:spcBef>
              <a:spcAft>
                <a:spcPts val="0"/>
              </a:spcAft>
              <a:buClr>
                <a:schemeClr val="dk1"/>
              </a:buClr>
              <a:buSzPts val="1000"/>
              <a:buFont typeface="Noto Sans Symbols"/>
              <a:buChar char="−"/>
              <a:defRPr/>
            </a:lvl5pPr>
            <a:lvl6pPr marL="2743200" lvl="5" indent="-302895" algn="l">
              <a:lnSpc>
                <a:spcPct val="100000"/>
              </a:lnSpc>
              <a:spcBef>
                <a:spcPts val="0"/>
              </a:spcBef>
              <a:spcAft>
                <a:spcPts val="0"/>
              </a:spcAft>
              <a:buClr>
                <a:schemeClr val="dk1"/>
              </a:buClr>
              <a:buSzPts val="1170"/>
              <a:buChar char="–"/>
              <a:defRPr/>
            </a:lvl6pPr>
            <a:lvl7pPr marL="3200400" lvl="6" indent="-302895" algn="l">
              <a:lnSpc>
                <a:spcPct val="100000"/>
              </a:lnSpc>
              <a:spcBef>
                <a:spcPts val="500"/>
              </a:spcBef>
              <a:spcAft>
                <a:spcPts val="0"/>
              </a:spcAft>
              <a:buClr>
                <a:schemeClr val="dk1"/>
              </a:buClr>
              <a:buSzPts val="1170"/>
              <a:buChar char="–"/>
              <a:defRPr/>
            </a:lvl7pPr>
            <a:lvl8pPr marL="3657600" lvl="7" indent="-302895" algn="l">
              <a:lnSpc>
                <a:spcPct val="100000"/>
              </a:lnSpc>
              <a:spcBef>
                <a:spcPts val="500"/>
              </a:spcBef>
              <a:spcAft>
                <a:spcPts val="0"/>
              </a:spcAft>
              <a:buClr>
                <a:schemeClr val="dk1"/>
              </a:buClr>
              <a:buSzPts val="1170"/>
              <a:buChar char="–"/>
              <a:defRPr/>
            </a:lvl8pPr>
            <a:lvl9pPr marL="4114800" lvl="8" indent="-302895" algn="l">
              <a:lnSpc>
                <a:spcPct val="100000"/>
              </a:lnSpc>
              <a:spcBef>
                <a:spcPts val="500"/>
              </a:spcBef>
              <a:spcAft>
                <a:spcPts val="500"/>
              </a:spcAft>
              <a:buClr>
                <a:schemeClr val="dk1"/>
              </a:buClr>
              <a:buSzPts val="1170"/>
              <a:buChar char="–"/>
              <a:defRPr/>
            </a:lvl9pPr>
          </a:lstStyle>
          <a:p>
            <a:endParaRPr/>
          </a:p>
        </p:txBody>
      </p:sp>
      <p:cxnSp>
        <p:nvCxnSpPr>
          <p:cNvPr id="120" name="Google Shape;120;p19"/>
          <p:cNvCxnSpPr/>
          <p:nvPr/>
        </p:nvCxnSpPr>
        <p:spPr>
          <a:xfrm>
            <a:off x="4140316" y="3730798"/>
            <a:ext cx="5556335" cy="145646"/>
          </a:xfrm>
          <a:prstGeom prst="straightConnector1">
            <a:avLst/>
          </a:prstGeom>
          <a:noFill/>
          <a:ln>
            <a:noFill/>
          </a:ln>
        </p:spPr>
      </p:cxnSp>
      <p:cxnSp>
        <p:nvCxnSpPr>
          <p:cNvPr id="121" name="Google Shape;121;p19"/>
          <p:cNvCxnSpPr/>
          <p:nvPr/>
        </p:nvCxnSpPr>
        <p:spPr>
          <a:xfrm>
            <a:off x="4140316" y="3730798"/>
            <a:ext cx="5556335" cy="145646"/>
          </a:xfrm>
          <a:prstGeom prst="straightConnector1">
            <a:avLst/>
          </a:prstGeom>
          <a:noFill/>
          <a:ln>
            <a:noFill/>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2"/>
        <p:cNvGrpSpPr/>
        <p:nvPr/>
      </p:nvGrpSpPr>
      <p:grpSpPr>
        <a:xfrm>
          <a:off x="0" y="0"/>
          <a:ext cx="0" cy="0"/>
          <a:chOff x="0" y="0"/>
          <a:chExt cx="0" cy="0"/>
        </a:xfrm>
      </p:grpSpPr>
      <p:sp>
        <p:nvSpPr>
          <p:cNvPr id="123" name="Google Shape;123;p20"/>
          <p:cNvSpPr txBox="1">
            <a:spLocks noGrp="1"/>
          </p:cNvSpPr>
          <p:nvPr>
            <p:ph type="title"/>
          </p:nvPr>
        </p:nvSpPr>
        <p:spPr>
          <a:xfrm>
            <a:off x="477484" y="473111"/>
            <a:ext cx="11230030" cy="216199"/>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Section Break 1">
  <p:cSld name="Section Break 1">
    <p:spTree>
      <p:nvGrpSpPr>
        <p:cNvPr id="1" name="Shape 124"/>
        <p:cNvGrpSpPr/>
        <p:nvPr/>
      </p:nvGrpSpPr>
      <p:grpSpPr>
        <a:xfrm>
          <a:off x="0" y="0"/>
          <a:ext cx="0" cy="0"/>
          <a:chOff x="0" y="0"/>
          <a:chExt cx="0" cy="0"/>
        </a:xfrm>
      </p:grpSpPr>
      <p:pic>
        <p:nvPicPr>
          <p:cNvPr id="125" name="Google Shape;125;p21"/>
          <p:cNvPicPr preferRelativeResize="0"/>
          <p:nvPr/>
        </p:nvPicPr>
        <p:blipFill rotWithShape="1">
          <a:blip r:embed="rId2">
            <a:alphaModFix/>
          </a:blip>
          <a:srcRect l="2153" t="2786" r="2152" b="2736"/>
          <a:stretch/>
        </p:blipFill>
        <p:spPr>
          <a:xfrm>
            <a:off x="314565" y="256916"/>
            <a:ext cx="8428296" cy="6382081"/>
          </a:xfrm>
          <a:prstGeom prst="rect">
            <a:avLst/>
          </a:prstGeom>
          <a:noFill/>
          <a:ln>
            <a:noFill/>
          </a:ln>
        </p:spPr>
      </p:pic>
      <p:sp>
        <p:nvSpPr>
          <p:cNvPr id="126" name="Google Shape;126;p21"/>
          <p:cNvSpPr txBox="1">
            <a:spLocks noGrp="1"/>
          </p:cNvSpPr>
          <p:nvPr>
            <p:ph type="ctrTitle"/>
          </p:nvPr>
        </p:nvSpPr>
        <p:spPr>
          <a:xfrm>
            <a:off x="623356" y="697736"/>
            <a:ext cx="3657023" cy="51714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rgbClr val="FFFFFF"/>
              </a:buClr>
              <a:buSzPts val="1900"/>
              <a:buFont typeface="Arial"/>
              <a:buNone/>
              <a:defRPr sz="19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21"/>
          <p:cNvSpPr txBox="1">
            <a:spLocks noGrp="1"/>
          </p:cNvSpPr>
          <p:nvPr>
            <p:ph type="subTitle" idx="1"/>
          </p:nvPr>
        </p:nvSpPr>
        <p:spPr>
          <a:xfrm>
            <a:off x="623356" y="1542875"/>
            <a:ext cx="3657023" cy="174082"/>
          </a:xfrm>
          <a:prstGeom prst="rect">
            <a:avLst/>
          </a:prstGeom>
          <a:noFill/>
          <a:ln>
            <a:noFill/>
          </a:ln>
        </p:spPr>
        <p:txBody>
          <a:bodyPr spcFirstLastPara="1" wrap="square" lIns="0" tIns="0" rIns="0" bIns="0" anchor="t" anchorCtr="0">
            <a:noAutofit/>
          </a:bodyPr>
          <a:lstStyle>
            <a:lvl1pPr lvl="0" algn="l">
              <a:lnSpc>
                <a:spcPct val="100000"/>
              </a:lnSpc>
              <a:spcBef>
                <a:spcPts val="400"/>
              </a:spcBef>
              <a:spcAft>
                <a:spcPts val="0"/>
              </a:spcAft>
              <a:buSzPts val="1200"/>
              <a:buFont typeface="Arial"/>
              <a:buNone/>
              <a:defRPr sz="1200" b="0">
                <a:solidFill>
                  <a:srgbClr val="FFFFFF"/>
                </a:solidFill>
              </a:defRPr>
            </a:lvl1pPr>
            <a:lvl2pPr lvl="1" algn="l">
              <a:lnSpc>
                <a:spcPct val="100000"/>
              </a:lnSpc>
              <a:spcBef>
                <a:spcPts val="400"/>
              </a:spcBef>
              <a:spcAft>
                <a:spcPts val="0"/>
              </a:spcAft>
              <a:buClr>
                <a:schemeClr val="dk1"/>
              </a:buClr>
              <a:buSzPts val="1800"/>
              <a:buChar char="−"/>
              <a:defRPr/>
            </a:lvl2pPr>
            <a:lvl3pPr lvl="2" algn="l">
              <a:lnSpc>
                <a:spcPct val="100000"/>
              </a:lnSpc>
              <a:spcBef>
                <a:spcPts val="400"/>
              </a:spcBef>
              <a:spcAft>
                <a:spcPts val="0"/>
              </a:spcAft>
              <a:buClr>
                <a:schemeClr val="dk1"/>
              </a:buClr>
              <a:buSzPts val="1800"/>
              <a:buChar char="−"/>
              <a:defRPr/>
            </a:lvl3pPr>
            <a:lvl4pPr lvl="3" algn="l">
              <a:lnSpc>
                <a:spcPct val="100000"/>
              </a:lnSpc>
              <a:spcBef>
                <a:spcPts val="400"/>
              </a:spcBef>
              <a:spcAft>
                <a:spcPts val="0"/>
              </a:spcAft>
              <a:buClr>
                <a:schemeClr val="dk1"/>
              </a:buClr>
              <a:buSzPts val="1530"/>
              <a:buChar char="−"/>
              <a:defRPr/>
            </a:lvl4pPr>
            <a:lvl5pPr lvl="4" algn="l">
              <a:lnSpc>
                <a:spcPct val="100000"/>
              </a:lnSpc>
              <a:spcBef>
                <a:spcPts val="400"/>
              </a:spcBef>
              <a:spcAft>
                <a:spcPts val="0"/>
              </a:spcAft>
              <a:buClr>
                <a:schemeClr val="dk1"/>
              </a:buClr>
              <a:buSzPts val="1800"/>
              <a:buChar char="−"/>
              <a:defRPr/>
            </a:lvl5pPr>
            <a:lvl6pPr lvl="5" algn="l">
              <a:lnSpc>
                <a:spcPct val="100000"/>
              </a:lnSpc>
              <a:spcBef>
                <a:spcPts val="0"/>
              </a:spcBef>
              <a:spcAft>
                <a:spcPts val="0"/>
              </a:spcAft>
              <a:buClr>
                <a:schemeClr val="dk1"/>
              </a:buClr>
              <a:buSzPts val="1170"/>
              <a:buChar char="–"/>
              <a:defRPr/>
            </a:lvl6pPr>
            <a:lvl7pPr lvl="6" algn="l">
              <a:lnSpc>
                <a:spcPct val="100000"/>
              </a:lnSpc>
              <a:spcBef>
                <a:spcPts val="500"/>
              </a:spcBef>
              <a:spcAft>
                <a:spcPts val="0"/>
              </a:spcAft>
              <a:buClr>
                <a:schemeClr val="dk1"/>
              </a:buClr>
              <a:buSzPts val="1170"/>
              <a:buChar char="–"/>
              <a:defRPr/>
            </a:lvl7pPr>
            <a:lvl8pPr lvl="7" algn="l">
              <a:lnSpc>
                <a:spcPct val="100000"/>
              </a:lnSpc>
              <a:spcBef>
                <a:spcPts val="500"/>
              </a:spcBef>
              <a:spcAft>
                <a:spcPts val="0"/>
              </a:spcAft>
              <a:buClr>
                <a:schemeClr val="dk1"/>
              </a:buClr>
              <a:buSzPts val="1170"/>
              <a:buChar char="–"/>
              <a:defRPr/>
            </a:lvl8pPr>
            <a:lvl9pPr lvl="8" algn="l">
              <a:lnSpc>
                <a:spcPct val="100000"/>
              </a:lnSpc>
              <a:spcBef>
                <a:spcPts val="500"/>
              </a:spcBef>
              <a:spcAft>
                <a:spcPts val="500"/>
              </a:spcAft>
              <a:buClr>
                <a:schemeClr val="dk1"/>
              </a:buClr>
              <a:buSzPts val="1170"/>
              <a:buChar char="–"/>
              <a:defRPr/>
            </a:lvl9pPr>
          </a:lstStyle>
          <a:p>
            <a:endParaRPr/>
          </a:p>
        </p:txBody>
      </p:sp>
      <p:sp>
        <p:nvSpPr>
          <p:cNvPr id="128" name="Google Shape;128;p21"/>
          <p:cNvSpPr/>
          <p:nvPr/>
        </p:nvSpPr>
        <p:spPr>
          <a:xfrm>
            <a:off x="314565" y="256916"/>
            <a:ext cx="11562872" cy="6382081"/>
          </a:xfrm>
          <a:prstGeom prst="rect">
            <a:avLst/>
          </a:prstGeom>
          <a:noFill/>
          <a:ln w="9525" cap="flat" cmpd="sng">
            <a:solidFill>
              <a:schemeClr val="dk2"/>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pic>
        <p:nvPicPr>
          <p:cNvPr id="129" name="Google Shape;129;p21"/>
          <p:cNvPicPr preferRelativeResize="0"/>
          <p:nvPr/>
        </p:nvPicPr>
        <p:blipFill rotWithShape="1">
          <a:blip r:embed="rId3">
            <a:alphaModFix/>
          </a:blip>
          <a:srcRect/>
          <a:stretch/>
        </p:blipFill>
        <p:spPr>
          <a:xfrm>
            <a:off x="9521509" y="5724011"/>
            <a:ext cx="1305759" cy="61939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
        <p:cNvGrpSpPr/>
        <p:nvPr/>
      </p:nvGrpSpPr>
      <p:grpSpPr>
        <a:xfrm>
          <a:off x="0" y="0"/>
          <a:ext cx="0" cy="0"/>
          <a:chOff x="0" y="0"/>
          <a:chExt cx="0" cy="0"/>
        </a:xfrm>
      </p:grpSpPr>
      <p:pic>
        <p:nvPicPr>
          <p:cNvPr id="21" name="Google Shape;21;p3"/>
          <p:cNvPicPr preferRelativeResize="0"/>
          <p:nvPr/>
        </p:nvPicPr>
        <p:blipFill rotWithShape="1">
          <a:blip r:embed="rId2">
            <a:alphaModFix/>
          </a:blip>
          <a:srcRect/>
          <a:stretch/>
        </p:blipFill>
        <p:spPr>
          <a:xfrm>
            <a:off x="2" y="0"/>
            <a:ext cx="12191996" cy="1219200"/>
          </a:xfrm>
          <a:prstGeom prst="rect">
            <a:avLst/>
          </a:prstGeom>
          <a:noFill/>
          <a:ln>
            <a:noFill/>
          </a:ln>
        </p:spPr>
      </p:pic>
      <p:sp>
        <p:nvSpPr>
          <p:cNvPr id="22" name="Google Shape;22;p3"/>
          <p:cNvSpPr txBox="1">
            <a:spLocks noGrp="1"/>
          </p:cNvSpPr>
          <p:nvPr>
            <p:ph type="title"/>
          </p:nvPr>
        </p:nvSpPr>
        <p:spPr>
          <a:xfrm>
            <a:off x="326925" y="254514"/>
            <a:ext cx="8109153" cy="75641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400"/>
              <a:buFont typeface="Arial"/>
              <a:buNone/>
              <a:defRPr sz="2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8200" y="1463040"/>
            <a:ext cx="10515600" cy="4640674"/>
          </a:xfrm>
          <a:prstGeom prst="rect">
            <a:avLst/>
          </a:prstGeom>
          <a:noFill/>
          <a:ln>
            <a:noFill/>
          </a:ln>
        </p:spPr>
        <p:txBody>
          <a:bodyPr spcFirstLastPara="1" wrap="square" lIns="0" tIns="0" rIns="0"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4" name="Google Shape;24;p3"/>
          <p:cNvPicPr preferRelativeResize="0"/>
          <p:nvPr/>
        </p:nvPicPr>
        <p:blipFill rotWithShape="1">
          <a:blip r:embed="rId3">
            <a:alphaModFix/>
          </a:blip>
          <a:srcRect/>
          <a:stretch/>
        </p:blipFill>
        <p:spPr>
          <a:xfrm>
            <a:off x="10363200" y="6172201"/>
            <a:ext cx="1524000" cy="485919"/>
          </a:xfrm>
          <a:prstGeom prst="rect">
            <a:avLst/>
          </a:prstGeom>
          <a:noFill/>
          <a:ln>
            <a:noFill/>
          </a:ln>
        </p:spPr>
      </p:pic>
      <p:sp>
        <p:nvSpPr>
          <p:cNvPr id="25" name="Google Shape;25;p3"/>
          <p:cNvSpPr txBox="1">
            <a:spLocks noGrp="1"/>
          </p:cNvSpPr>
          <p:nvPr>
            <p:ph type="sldNum" idx="12"/>
          </p:nvPr>
        </p:nvSpPr>
        <p:spPr>
          <a:xfrm>
            <a:off x="297428" y="6427019"/>
            <a:ext cx="27432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Section Break 2">
  <p:cSld name="Section Break 2">
    <p:spTree>
      <p:nvGrpSpPr>
        <p:cNvPr id="1" name="Shape 130"/>
        <p:cNvGrpSpPr/>
        <p:nvPr/>
      </p:nvGrpSpPr>
      <p:grpSpPr>
        <a:xfrm>
          <a:off x="0" y="0"/>
          <a:ext cx="0" cy="0"/>
          <a:chOff x="0" y="0"/>
          <a:chExt cx="0" cy="0"/>
        </a:xfrm>
      </p:grpSpPr>
      <p:pic>
        <p:nvPicPr>
          <p:cNvPr id="131" name="Google Shape;131;p22"/>
          <p:cNvPicPr preferRelativeResize="0"/>
          <p:nvPr/>
        </p:nvPicPr>
        <p:blipFill rotWithShape="1">
          <a:blip r:embed="rId2">
            <a:alphaModFix/>
          </a:blip>
          <a:srcRect l="2153" t="2786" r="2152" b="2736"/>
          <a:stretch/>
        </p:blipFill>
        <p:spPr>
          <a:xfrm>
            <a:off x="321299" y="256916"/>
            <a:ext cx="8428296" cy="6382081"/>
          </a:xfrm>
          <a:prstGeom prst="rect">
            <a:avLst/>
          </a:prstGeom>
          <a:noFill/>
          <a:ln>
            <a:noFill/>
          </a:ln>
        </p:spPr>
      </p:pic>
      <p:sp>
        <p:nvSpPr>
          <p:cNvPr id="132" name="Google Shape;132;p22"/>
          <p:cNvSpPr/>
          <p:nvPr/>
        </p:nvSpPr>
        <p:spPr>
          <a:xfrm>
            <a:off x="321299" y="256916"/>
            <a:ext cx="11562872" cy="6382081"/>
          </a:xfrm>
          <a:prstGeom prst="rect">
            <a:avLst/>
          </a:prstGeom>
          <a:noFill/>
          <a:ln w="9525" cap="flat" cmpd="sng">
            <a:solidFill>
              <a:schemeClr val="dk2"/>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33" name="Google Shape;133;p22"/>
          <p:cNvSpPr txBox="1">
            <a:spLocks noGrp="1"/>
          </p:cNvSpPr>
          <p:nvPr>
            <p:ph type="ctrTitle"/>
          </p:nvPr>
        </p:nvSpPr>
        <p:spPr>
          <a:xfrm>
            <a:off x="623356" y="697736"/>
            <a:ext cx="3657023" cy="51714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rgbClr val="003168"/>
              </a:buClr>
              <a:buSzPts val="1900"/>
              <a:buFont typeface="Arial"/>
              <a:buNone/>
              <a:defRPr sz="1900">
                <a:solidFill>
                  <a:srgbClr val="00316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22"/>
          <p:cNvSpPr txBox="1">
            <a:spLocks noGrp="1"/>
          </p:cNvSpPr>
          <p:nvPr>
            <p:ph type="subTitle" idx="1"/>
          </p:nvPr>
        </p:nvSpPr>
        <p:spPr>
          <a:xfrm>
            <a:off x="623356" y="1542875"/>
            <a:ext cx="3657023" cy="174082"/>
          </a:xfrm>
          <a:prstGeom prst="rect">
            <a:avLst/>
          </a:prstGeom>
          <a:noFill/>
          <a:ln>
            <a:noFill/>
          </a:ln>
        </p:spPr>
        <p:txBody>
          <a:bodyPr spcFirstLastPara="1" wrap="square" lIns="0" tIns="0" rIns="0" bIns="0" anchor="t" anchorCtr="0">
            <a:noAutofit/>
          </a:bodyPr>
          <a:lstStyle>
            <a:lvl1pPr lvl="0" algn="l">
              <a:lnSpc>
                <a:spcPct val="100000"/>
              </a:lnSpc>
              <a:spcBef>
                <a:spcPts val="400"/>
              </a:spcBef>
              <a:spcAft>
                <a:spcPts val="0"/>
              </a:spcAft>
              <a:buSzPts val="1200"/>
              <a:buFont typeface="Arial"/>
              <a:buNone/>
              <a:defRPr sz="1200" b="0">
                <a:solidFill>
                  <a:srgbClr val="003168"/>
                </a:solidFill>
              </a:defRPr>
            </a:lvl1pPr>
            <a:lvl2pPr lvl="1" algn="l">
              <a:lnSpc>
                <a:spcPct val="100000"/>
              </a:lnSpc>
              <a:spcBef>
                <a:spcPts val="400"/>
              </a:spcBef>
              <a:spcAft>
                <a:spcPts val="0"/>
              </a:spcAft>
              <a:buClr>
                <a:schemeClr val="dk1"/>
              </a:buClr>
              <a:buSzPts val="1800"/>
              <a:buChar char="−"/>
              <a:defRPr/>
            </a:lvl2pPr>
            <a:lvl3pPr lvl="2" algn="l">
              <a:lnSpc>
                <a:spcPct val="100000"/>
              </a:lnSpc>
              <a:spcBef>
                <a:spcPts val="400"/>
              </a:spcBef>
              <a:spcAft>
                <a:spcPts val="0"/>
              </a:spcAft>
              <a:buClr>
                <a:schemeClr val="dk1"/>
              </a:buClr>
              <a:buSzPts val="1800"/>
              <a:buChar char="−"/>
              <a:defRPr/>
            </a:lvl3pPr>
            <a:lvl4pPr lvl="3" algn="l">
              <a:lnSpc>
                <a:spcPct val="100000"/>
              </a:lnSpc>
              <a:spcBef>
                <a:spcPts val="400"/>
              </a:spcBef>
              <a:spcAft>
                <a:spcPts val="0"/>
              </a:spcAft>
              <a:buClr>
                <a:schemeClr val="dk1"/>
              </a:buClr>
              <a:buSzPts val="1530"/>
              <a:buChar char="−"/>
              <a:defRPr/>
            </a:lvl4pPr>
            <a:lvl5pPr lvl="4" algn="l">
              <a:lnSpc>
                <a:spcPct val="100000"/>
              </a:lnSpc>
              <a:spcBef>
                <a:spcPts val="400"/>
              </a:spcBef>
              <a:spcAft>
                <a:spcPts val="0"/>
              </a:spcAft>
              <a:buClr>
                <a:schemeClr val="dk1"/>
              </a:buClr>
              <a:buSzPts val="1800"/>
              <a:buChar char="−"/>
              <a:defRPr/>
            </a:lvl5pPr>
            <a:lvl6pPr lvl="5" algn="l">
              <a:lnSpc>
                <a:spcPct val="100000"/>
              </a:lnSpc>
              <a:spcBef>
                <a:spcPts val="0"/>
              </a:spcBef>
              <a:spcAft>
                <a:spcPts val="0"/>
              </a:spcAft>
              <a:buClr>
                <a:schemeClr val="dk1"/>
              </a:buClr>
              <a:buSzPts val="1170"/>
              <a:buChar char="–"/>
              <a:defRPr/>
            </a:lvl6pPr>
            <a:lvl7pPr lvl="6" algn="l">
              <a:lnSpc>
                <a:spcPct val="100000"/>
              </a:lnSpc>
              <a:spcBef>
                <a:spcPts val="500"/>
              </a:spcBef>
              <a:spcAft>
                <a:spcPts val="0"/>
              </a:spcAft>
              <a:buClr>
                <a:schemeClr val="dk1"/>
              </a:buClr>
              <a:buSzPts val="1170"/>
              <a:buChar char="–"/>
              <a:defRPr/>
            </a:lvl7pPr>
            <a:lvl8pPr lvl="7" algn="l">
              <a:lnSpc>
                <a:spcPct val="100000"/>
              </a:lnSpc>
              <a:spcBef>
                <a:spcPts val="500"/>
              </a:spcBef>
              <a:spcAft>
                <a:spcPts val="0"/>
              </a:spcAft>
              <a:buClr>
                <a:schemeClr val="dk1"/>
              </a:buClr>
              <a:buSzPts val="1170"/>
              <a:buChar char="–"/>
              <a:defRPr/>
            </a:lvl8pPr>
            <a:lvl9pPr lvl="8" algn="l">
              <a:lnSpc>
                <a:spcPct val="100000"/>
              </a:lnSpc>
              <a:spcBef>
                <a:spcPts val="500"/>
              </a:spcBef>
              <a:spcAft>
                <a:spcPts val="500"/>
              </a:spcAft>
              <a:buClr>
                <a:schemeClr val="dk1"/>
              </a:buClr>
              <a:buSzPts val="1170"/>
              <a:buChar char="–"/>
              <a:defRPr/>
            </a:lvl9pPr>
          </a:lstStyle>
          <a:p>
            <a:endParaRPr/>
          </a:p>
        </p:txBody>
      </p:sp>
      <p:pic>
        <p:nvPicPr>
          <p:cNvPr id="135" name="Google Shape;135;p22"/>
          <p:cNvPicPr preferRelativeResize="0"/>
          <p:nvPr/>
        </p:nvPicPr>
        <p:blipFill rotWithShape="1">
          <a:blip r:embed="rId3">
            <a:alphaModFix/>
          </a:blip>
          <a:srcRect/>
          <a:stretch/>
        </p:blipFill>
        <p:spPr>
          <a:xfrm>
            <a:off x="9521509" y="5724011"/>
            <a:ext cx="1305759" cy="619399"/>
          </a:xfrm>
          <a:prstGeom prst="rect">
            <a:avLst/>
          </a:prstGeom>
          <a:noFill/>
          <a:ln>
            <a:noFill/>
          </a:ln>
        </p:spPr>
      </p:pic>
      <p:cxnSp>
        <p:nvCxnSpPr>
          <p:cNvPr id="136" name="Google Shape;136;p22"/>
          <p:cNvCxnSpPr/>
          <p:nvPr/>
        </p:nvCxnSpPr>
        <p:spPr>
          <a:xfrm>
            <a:off x="321299" y="3445136"/>
            <a:ext cx="11562872" cy="0"/>
          </a:xfrm>
          <a:prstGeom prst="straightConnector1">
            <a:avLst/>
          </a:prstGeom>
          <a:solidFill>
            <a:srgbClr val="EBF0F5"/>
          </a:solidFill>
          <a:ln w="9525" cap="flat" cmpd="sng">
            <a:solidFill>
              <a:srgbClr val="000000"/>
            </a:solidFill>
            <a:prstDash val="solid"/>
            <a:round/>
            <a:headEnd type="none" w="sm" len="sm"/>
            <a:tailEnd type="none" w="sm" len="sm"/>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7"/>
        <p:cNvGrpSpPr/>
        <p:nvPr/>
      </p:nvGrpSpPr>
      <p:grpSpPr>
        <a:xfrm>
          <a:off x="0" y="0"/>
          <a:ext cx="0" cy="0"/>
          <a:chOff x="0" y="0"/>
          <a:chExt cx="0" cy="0"/>
        </a:xfrm>
      </p:grpSpPr>
      <p:sp>
        <p:nvSpPr>
          <p:cNvPr id="138" name="Google Shape;138;p23"/>
          <p:cNvSpPr txBox="1">
            <a:spLocks noGrp="1"/>
          </p:cNvSpPr>
          <p:nvPr>
            <p:ph type="title"/>
          </p:nvPr>
        </p:nvSpPr>
        <p:spPr>
          <a:xfrm>
            <a:off x="477484" y="473111"/>
            <a:ext cx="11230030" cy="216199"/>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23"/>
          <p:cNvSpPr txBox="1">
            <a:spLocks noGrp="1"/>
          </p:cNvSpPr>
          <p:nvPr>
            <p:ph type="body" idx="1"/>
          </p:nvPr>
        </p:nvSpPr>
        <p:spPr>
          <a:xfrm>
            <a:off x="477137" y="1193855"/>
            <a:ext cx="5521704" cy="861901"/>
          </a:xfrm>
          <a:prstGeom prst="rect">
            <a:avLst/>
          </a:prstGeom>
          <a:noFill/>
          <a:ln>
            <a:noFill/>
          </a:ln>
        </p:spPr>
        <p:txBody>
          <a:bodyPr spcFirstLastPara="1" wrap="square" lIns="0" tIns="36575" rIns="36575" bIns="36575" anchor="t" anchorCtr="0">
            <a:spAutoFit/>
          </a:bodyPr>
          <a:lstStyle>
            <a:lvl1pPr marL="457200" lvl="0" indent="-292100" algn="l">
              <a:lnSpc>
                <a:spcPct val="100000"/>
              </a:lnSpc>
              <a:spcBef>
                <a:spcPts val="400"/>
              </a:spcBef>
              <a:spcAft>
                <a:spcPts val="0"/>
              </a:spcAft>
              <a:buSzPts val="1000"/>
              <a:buChar char="▪"/>
              <a:defRPr sz="1000"/>
            </a:lvl1pPr>
            <a:lvl2pPr marL="914400" lvl="1" indent="-292100" algn="l">
              <a:lnSpc>
                <a:spcPct val="100000"/>
              </a:lnSpc>
              <a:spcBef>
                <a:spcPts val="400"/>
              </a:spcBef>
              <a:spcAft>
                <a:spcPts val="0"/>
              </a:spcAft>
              <a:buClr>
                <a:schemeClr val="dk1"/>
              </a:buClr>
              <a:buSzPts val="1000"/>
              <a:buChar char="−"/>
              <a:defRPr sz="1000"/>
            </a:lvl2pPr>
            <a:lvl3pPr marL="1371600" lvl="2" indent="-292100" algn="l">
              <a:lnSpc>
                <a:spcPct val="100000"/>
              </a:lnSpc>
              <a:spcBef>
                <a:spcPts val="400"/>
              </a:spcBef>
              <a:spcAft>
                <a:spcPts val="0"/>
              </a:spcAft>
              <a:buClr>
                <a:schemeClr val="dk1"/>
              </a:buClr>
              <a:buSzPts val="1000"/>
              <a:buChar char="−"/>
              <a:defRPr sz="1000"/>
            </a:lvl3pPr>
            <a:lvl4pPr marL="1828800" lvl="3" indent="-282575" algn="l">
              <a:lnSpc>
                <a:spcPct val="100000"/>
              </a:lnSpc>
              <a:spcBef>
                <a:spcPts val="400"/>
              </a:spcBef>
              <a:spcAft>
                <a:spcPts val="0"/>
              </a:spcAft>
              <a:buClr>
                <a:schemeClr val="dk1"/>
              </a:buClr>
              <a:buSzPts val="850"/>
              <a:buChar char="−"/>
              <a:defRPr sz="1000"/>
            </a:lvl4pPr>
            <a:lvl5pPr marL="2286000" lvl="4" indent="-292100" algn="l">
              <a:lnSpc>
                <a:spcPct val="100000"/>
              </a:lnSpc>
              <a:spcBef>
                <a:spcPts val="400"/>
              </a:spcBef>
              <a:spcAft>
                <a:spcPts val="0"/>
              </a:spcAft>
              <a:buClr>
                <a:schemeClr val="dk1"/>
              </a:buClr>
              <a:buSzPts val="1000"/>
              <a:buChar char="−"/>
              <a:defRPr sz="1000"/>
            </a:lvl5pPr>
            <a:lvl6pPr marL="2743200" lvl="5" indent="-302895" algn="l">
              <a:lnSpc>
                <a:spcPct val="100000"/>
              </a:lnSpc>
              <a:spcBef>
                <a:spcPts val="0"/>
              </a:spcBef>
              <a:spcAft>
                <a:spcPts val="0"/>
              </a:spcAft>
              <a:buClr>
                <a:schemeClr val="dk1"/>
              </a:buClr>
              <a:buSzPts val="1170"/>
              <a:buChar char="–"/>
              <a:defRPr sz="1800"/>
            </a:lvl6pPr>
            <a:lvl7pPr marL="3200400" lvl="6" indent="-302895" algn="l">
              <a:lnSpc>
                <a:spcPct val="100000"/>
              </a:lnSpc>
              <a:spcBef>
                <a:spcPts val="500"/>
              </a:spcBef>
              <a:spcAft>
                <a:spcPts val="0"/>
              </a:spcAft>
              <a:buClr>
                <a:schemeClr val="dk1"/>
              </a:buClr>
              <a:buSzPts val="1170"/>
              <a:buChar char="–"/>
              <a:defRPr sz="1800"/>
            </a:lvl7pPr>
            <a:lvl8pPr marL="3657600" lvl="7" indent="-302895" algn="l">
              <a:lnSpc>
                <a:spcPct val="100000"/>
              </a:lnSpc>
              <a:spcBef>
                <a:spcPts val="500"/>
              </a:spcBef>
              <a:spcAft>
                <a:spcPts val="0"/>
              </a:spcAft>
              <a:buClr>
                <a:schemeClr val="dk1"/>
              </a:buClr>
              <a:buSzPts val="1170"/>
              <a:buChar char="–"/>
              <a:defRPr sz="1800"/>
            </a:lvl8pPr>
            <a:lvl9pPr marL="4114800" lvl="8" indent="-302895" algn="l">
              <a:lnSpc>
                <a:spcPct val="100000"/>
              </a:lnSpc>
              <a:spcBef>
                <a:spcPts val="500"/>
              </a:spcBef>
              <a:spcAft>
                <a:spcPts val="500"/>
              </a:spcAft>
              <a:buClr>
                <a:schemeClr val="dk1"/>
              </a:buClr>
              <a:buSzPts val="1170"/>
              <a:buChar char="–"/>
              <a:defRPr sz="1800"/>
            </a:lvl9pPr>
          </a:lstStyle>
          <a:p>
            <a:endParaRPr/>
          </a:p>
        </p:txBody>
      </p:sp>
      <p:sp>
        <p:nvSpPr>
          <p:cNvPr id="140" name="Google Shape;140;p23"/>
          <p:cNvSpPr txBox="1">
            <a:spLocks noGrp="1"/>
          </p:cNvSpPr>
          <p:nvPr>
            <p:ph type="body" idx="2"/>
          </p:nvPr>
        </p:nvSpPr>
        <p:spPr>
          <a:xfrm>
            <a:off x="6183543" y="1193855"/>
            <a:ext cx="5523629" cy="861901"/>
          </a:xfrm>
          <a:prstGeom prst="rect">
            <a:avLst/>
          </a:prstGeom>
          <a:noFill/>
          <a:ln>
            <a:noFill/>
          </a:ln>
        </p:spPr>
        <p:txBody>
          <a:bodyPr spcFirstLastPara="1" wrap="square" lIns="0" tIns="36575" rIns="36575" bIns="36575" anchor="t" anchorCtr="0">
            <a:spAutoFit/>
          </a:bodyPr>
          <a:lstStyle>
            <a:lvl1pPr marL="457200" lvl="0" indent="-292100" algn="l">
              <a:lnSpc>
                <a:spcPct val="100000"/>
              </a:lnSpc>
              <a:spcBef>
                <a:spcPts val="400"/>
              </a:spcBef>
              <a:spcAft>
                <a:spcPts val="0"/>
              </a:spcAft>
              <a:buSzPts val="1000"/>
              <a:buChar char="▪"/>
              <a:defRPr sz="1000"/>
            </a:lvl1pPr>
            <a:lvl2pPr marL="914400" lvl="1" indent="-292100" algn="l">
              <a:lnSpc>
                <a:spcPct val="100000"/>
              </a:lnSpc>
              <a:spcBef>
                <a:spcPts val="400"/>
              </a:spcBef>
              <a:spcAft>
                <a:spcPts val="0"/>
              </a:spcAft>
              <a:buClr>
                <a:schemeClr val="dk1"/>
              </a:buClr>
              <a:buSzPts val="1000"/>
              <a:buChar char="−"/>
              <a:defRPr sz="1000"/>
            </a:lvl2pPr>
            <a:lvl3pPr marL="1371600" lvl="2" indent="-292100" algn="l">
              <a:lnSpc>
                <a:spcPct val="100000"/>
              </a:lnSpc>
              <a:spcBef>
                <a:spcPts val="400"/>
              </a:spcBef>
              <a:spcAft>
                <a:spcPts val="0"/>
              </a:spcAft>
              <a:buClr>
                <a:schemeClr val="dk1"/>
              </a:buClr>
              <a:buSzPts val="1000"/>
              <a:buChar char="−"/>
              <a:defRPr sz="1000"/>
            </a:lvl3pPr>
            <a:lvl4pPr marL="1828800" lvl="3" indent="-282575" algn="l">
              <a:lnSpc>
                <a:spcPct val="100000"/>
              </a:lnSpc>
              <a:spcBef>
                <a:spcPts val="400"/>
              </a:spcBef>
              <a:spcAft>
                <a:spcPts val="0"/>
              </a:spcAft>
              <a:buClr>
                <a:schemeClr val="dk1"/>
              </a:buClr>
              <a:buSzPts val="850"/>
              <a:buChar char="−"/>
              <a:defRPr sz="1000"/>
            </a:lvl4pPr>
            <a:lvl5pPr marL="2286000" lvl="4" indent="-292100" algn="l">
              <a:lnSpc>
                <a:spcPct val="100000"/>
              </a:lnSpc>
              <a:spcBef>
                <a:spcPts val="400"/>
              </a:spcBef>
              <a:spcAft>
                <a:spcPts val="0"/>
              </a:spcAft>
              <a:buClr>
                <a:schemeClr val="dk1"/>
              </a:buClr>
              <a:buSzPts val="1000"/>
              <a:buChar char="−"/>
              <a:defRPr sz="1000"/>
            </a:lvl5pPr>
            <a:lvl6pPr marL="2743200" lvl="5" indent="-302895" algn="l">
              <a:lnSpc>
                <a:spcPct val="100000"/>
              </a:lnSpc>
              <a:spcBef>
                <a:spcPts val="0"/>
              </a:spcBef>
              <a:spcAft>
                <a:spcPts val="0"/>
              </a:spcAft>
              <a:buClr>
                <a:schemeClr val="dk1"/>
              </a:buClr>
              <a:buSzPts val="1170"/>
              <a:buChar char="–"/>
              <a:defRPr sz="1800"/>
            </a:lvl6pPr>
            <a:lvl7pPr marL="3200400" lvl="6" indent="-302895" algn="l">
              <a:lnSpc>
                <a:spcPct val="100000"/>
              </a:lnSpc>
              <a:spcBef>
                <a:spcPts val="500"/>
              </a:spcBef>
              <a:spcAft>
                <a:spcPts val="0"/>
              </a:spcAft>
              <a:buClr>
                <a:schemeClr val="dk1"/>
              </a:buClr>
              <a:buSzPts val="1170"/>
              <a:buChar char="–"/>
              <a:defRPr sz="1800"/>
            </a:lvl7pPr>
            <a:lvl8pPr marL="3657600" lvl="7" indent="-302895" algn="l">
              <a:lnSpc>
                <a:spcPct val="100000"/>
              </a:lnSpc>
              <a:spcBef>
                <a:spcPts val="500"/>
              </a:spcBef>
              <a:spcAft>
                <a:spcPts val="0"/>
              </a:spcAft>
              <a:buClr>
                <a:schemeClr val="dk1"/>
              </a:buClr>
              <a:buSzPts val="1170"/>
              <a:buChar char="–"/>
              <a:defRPr sz="1800"/>
            </a:lvl8pPr>
            <a:lvl9pPr marL="4114800" lvl="8" indent="-302895" algn="l">
              <a:lnSpc>
                <a:spcPct val="100000"/>
              </a:lnSpc>
              <a:spcBef>
                <a:spcPts val="500"/>
              </a:spcBef>
              <a:spcAft>
                <a:spcPts val="500"/>
              </a:spcAft>
              <a:buClr>
                <a:schemeClr val="dk1"/>
              </a:buClr>
              <a:buSzPts val="1170"/>
              <a:buChar char="–"/>
              <a:defRPr sz="1800"/>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1"/>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BlankSlide">
  <p:cSld name="BlankSlide">
    <p:spTree>
      <p:nvGrpSpPr>
        <p:cNvPr id="1" name="Shape 142"/>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BlankSlideTitleOnly">
  <p:cSld name="BlankSlideTitleOnly">
    <p:spTree>
      <p:nvGrpSpPr>
        <p:cNvPr id="1" name="Shape 143"/>
        <p:cNvGrpSpPr/>
        <p:nvPr/>
      </p:nvGrpSpPr>
      <p:grpSpPr>
        <a:xfrm>
          <a:off x="0" y="0"/>
          <a:ext cx="0" cy="0"/>
          <a:chOff x="0" y="0"/>
          <a:chExt cx="0" cy="0"/>
        </a:xfrm>
      </p:grpSpPr>
      <p:sp>
        <p:nvSpPr>
          <p:cNvPr id="144" name="Google Shape;144;p26"/>
          <p:cNvSpPr txBox="1">
            <a:spLocks noGrp="1"/>
          </p:cNvSpPr>
          <p:nvPr>
            <p:ph type="title"/>
          </p:nvPr>
        </p:nvSpPr>
        <p:spPr>
          <a:xfrm>
            <a:off x="477484" y="473111"/>
            <a:ext cx="11230030" cy="216199"/>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ue Alternate">
  <p:cSld name="Blue Alternate">
    <p:bg>
      <p:bgPr>
        <a:blipFill>
          <a:blip r:embed="rId2">
            <a:alphaModFix/>
          </a:blip>
          <a:stretch>
            <a:fillRect/>
          </a:stretch>
        </a:blipFill>
        <a:effectLst/>
      </p:bgPr>
    </p:bg>
    <p:spTree>
      <p:nvGrpSpPr>
        <p:cNvPr id="1" name="Shape 151"/>
        <p:cNvGrpSpPr/>
        <p:nvPr/>
      </p:nvGrpSpPr>
      <p:grpSpPr>
        <a:xfrm>
          <a:off x="0" y="0"/>
          <a:ext cx="0" cy="0"/>
          <a:chOff x="0" y="0"/>
          <a:chExt cx="0" cy="0"/>
        </a:xfrm>
      </p:grpSpPr>
      <p:sp>
        <p:nvSpPr>
          <p:cNvPr id="152" name="Google Shape;152;p28"/>
          <p:cNvSpPr txBox="1">
            <a:spLocks noGrp="1"/>
          </p:cNvSpPr>
          <p:nvPr>
            <p:ph type="title"/>
          </p:nvPr>
        </p:nvSpPr>
        <p:spPr>
          <a:xfrm>
            <a:off x="1236133" y="274638"/>
            <a:ext cx="10346267" cy="1143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F3F3F"/>
              </a:buClr>
              <a:buSzPts val="4400"/>
              <a:buFont typeface="EB Garamond"/>
              <a:buNone/>
              <a:defRPr>
                <a:solidFill>
                  <a:srgbClr val="3F3F3F"/>
                </a:solidFill>
                <a:latin typeface="EB Garamond"/>
                <a:ea typeface="EB Garamond"/>
                <a:cs typeface="EB Garamond"/>
                <a:sym typeface="EB Garamo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28"/>
          <p:cNvSpPr txBox="1">
            <a:spLocks noGrp="1"/>
          </p:cNvSpPr>
          <p:nvPr>
            <p:ph type="body" idx="1"/>
          </p:nvPr>
        </p:nvSpPr>
        <p:spPr>
          <a:xfrm>
            <a:off x="1855304" y="1600201"/>
            <a:ext cx="9727096" cy="4374322"/>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3F3F3F"/>
              </a:buClr>
              <a:buSzPts val="2800"/>
              <a:buChar char="•"/>
              <a:defRPr>
                <a:solidFill>
                  <a:srgbClr val="3F3F3F"/>
                </a:solidFill>
                <a:latin typeface="EB Garamond"/>
                <a:ea typeface="EB Garamond"/>
                <a:cs typeface="EB Garamond"/>
                <a:sym typeface="EB Garamond"/>
              </a:defRPr>
            </a:lvl1pPr>
            <a:lvl2pPr marL="914400" lvl="1" indent="-381000" algn="l">
              <a:lnSpc>
                <a:spcPct val="90000"/>
              </a:lnSpc>
              <a:spcBef>
                <a:spcPts val="500"/>
              </a:spcBef>
              <a:spcAft>
                <a:spcPts val="0"/>
              </a:spcAft>
              <a:buClr>
                <a:srgbClr val="3F3F3F"/>
              </a:buClr>
              <a:buSzPts val="2400"/>
              <a:buChar char="•"/>
              <a:defRPr>
                <a:solidFill>
                  <a:srgbClr val="3F3F3F"/>
                </a:solidFill>
                <a:latin typeface="EB Garamond"/>
                <a:ea typeface="EB Garamond"/>
                <a:cs typeface="EB Garamond"/>
                <a:sym typeface="EB Garamond"/>
              </a:defRPr>
            </a:lvl2pPr>
            <a:lvl3pPr marL="1371600" lvl="2" indent="-355600" algn="l">
              <a:lnSpc>
                <a:spcPct val="90000"/>
              </a:lnSpc>
              <a:spcBef>
                <a:spcPts val="500"/>
              </a:spcBef>
              <a:spcAft>
                <a:spcPts val="0"/>
              </a:spcAft>
              <a:buClr>
                <a:srgbClr val="3F3F3F"/>
              </a:buClr>
              <a:buSzPts val="2000"/>
              <a:buChar char="•"/>
              <a:defRPr>
                <a:solidFill>
                  <a:srgbClr val="3F3F3F"/>
                </a:solidFill>
                <a:latin typeface="EB Garamond"/>
                <a:ea typeface="EB Garamond"/>
                <a:cs typeface="EB Garamond"/>
                <a:sym typeface="EB Garamond"/>
              </a:defRPr>
            </a:lvl3pPr>
            <a:lvl4pPr marL="1828800" lvl="3" indent="-342900" algn="l">
              <a:lnSpc>
                <a:spcPct val="90000"/>
              </a:lnSpc>
              <a:spcBef>
                <a:spcPts val="500"/>
              </a:spcBef>
              <a:spcAft>
                <a:spcPts val="0"/>
              </a:spcAft>
              <a:buClr>
                <a:srgbClr val="3F3F3F"/>
              </a:buClr>
              <a:buSzPts val="1800"/>
              <a:buChar char="•"/>
              <a:defRPr>
                <a:solidFill>
                  <a:srgbClr val="3F3F3F"/>
                </a:solidFill>
                <a:latin typeface="EB Garamond"/>
                <a:ea typeface="EB Garamond"/>
                <a:cs typeface="EB Garamond"/>
                <a:sym typeface="EB Garamond"/>
              </a:defRPr>
            </a:lvl4pPr>
            <a:lvl5pPr marL="2286000" lvl="4" indent="-342900" algn="l">
              <a:lnSpc>
                <a:spcPct val="90000"/>
              </a:lnSpc>
              <a:spcBef>
                <a:spcPts val="500"/>
              </a:spcBef>
              <a:spcAft>
                <a:spcPts val="0"/>
              </a:spcAft>
              <a:buClr>
                <a:srgbClr val="3F3F3F"/>
              </a:buClr>
              <a:buSzPts val="1800"/>
              <a:buChar char="•"/>
              <a:defRPr>
                <a:solidFill>
                  <a:srgbClr val="3F3F3F"/>
                </a:solidFill>
                <a:latin typeface="EB Garamond"/>
                <a:ea typeface="EB Garamond"/>
                <a:cs typeface="EB Garamond"/>
                <a:sym typeface="EB Garamond"/>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7_Title and Content">
  <p:cSld name="7_Title and Content">
    <p:bg>
      <p:bgPr>
        <a:blipFill>
          <a:blip r:embed="rId2">
            <a:alphaModFix/>
          </a:blip>
          <a:stretch>
            <a:fillRect/>
          </a:stretch>
        </a:blipFill>
        <a:effectLst/>
      </p:bgPr>
    </p:bg>
    <p:spTree>
      <p:nvGrpSpPr>
        <p:cNvPr id="1" name="Shape 154"/>
        <p:cNvGrpSpPr/>
        <p:nvPr/>
      </p:nvGrpSpPr>
      <p:grpSpPr>
        <a:xfrm>
          <a:off x="0" y="0"/>
          <a:ext cx="0" cy="0"/>
          <a:chOff x="0" y="0"/>
          <a:chExt cx="0" cy="0"/>
        </a:xfrm>
      </p:grpSpPr>
      <p:sp>
        <p:nvSpPr>
          <p:cNvPr id="155" name="Google Shape;155;p29"/>
          <p:cNvSpPr txBox="1">
            <a:spLocks noGrp="1"/>
          </p:cNvSpPr>
          <p:nvPr>
            <p:ph type="title"/>
          </p:nvPr>
        </p:nvSpPr>
        <p:spPr>
          <a:xfrm>
            <a:off x="935567" y="4713288"/>
            <a:ext cx="10346267" cy="148431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6"/>
        <p:cNvGrpSpPr/>
        <p:nvPr/>
      </p:nvGrpSpPr>
      <p:grpSpPr>
        <a:xfrm>
          <a:off x="0" y="0"/>
          <a:ext cx="0" cy="0"/>
          <a:chOff x="0" y="0"/>
          <a:chExt cx="0" cy="0"/>
        </a:xfrm>
      </p:grpSpPr>
      <p:sp>
        <p:nvSpPr>
          <p:cNvPr id="157" name="Google Shape;157;p30"/>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3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59" name="Google Shape;159;p3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p3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 name="Google Shape;161;p3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2"/>
        <p:cNvGrpSpPr/>
        <p:nvPr/>
      </p:nvGrpSpPr>
      <p:grpSpPr>
        <a:xfrm>
          <a:off x="0" y="0"/>
          <a:ext cx="0" cy="0"/>
          <a:chOff x="0" y="0"/>
          <a:chExt cx="0" cy="0"/>
        </a:xfrm>
      </p:grpSpPr>
      <p:sp>
        <p:nvSpPr>
          <p:cNvPr id="163" name="Google Shape;163;p31"/>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 name="Google Shape;164;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3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p3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 name="Google Shape;167;p3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8"/>
        <p:cNvGrpSpPr/>
        <p:nvPr/>
      </p:nvGrpSpPr>
      <p:grpSpPr>
        <a:xfrm>
          <a:off x="0" y="0"/>
          <a:ext cx="0" cy="0"/>
          <a:chOff x="0" y="0"/>
          <a:chExt cx="0" cy="0"/>
        </a:xfrm>
      </p:grpSpPr>
      <p:sp>
        <p:nvSpPr>
          <p:cNvPr id="169" name="Google Shape;169;p32"/>
          <p:cNvSpPr txBox="1">
            <a:spLocks noGrp="1"/>
          </p:cNvSpPr>
          <p:nvPr>
            <p:ph type="title"/>
          </p:nvPr>
        </p:nvSpPr>
        <p:spPr>
          <a:xfrm>
            <a:off x="831851" y="1709739"/>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p32"/>
          <p:cNvSpPr txBox="1">
            <a:spLocks noGrp="1"/>
          </p:cNvSpPr>
          <p:nvPr>
            <p:ph type="body" idx="1"/>
          </p:nvPr>
        </p:nvSpPr>
        <p:spPr>
          <a:xfrm>
            <a:off x="831851" y="4589464"/>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71" name="Google Shape;171;p32"/>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 name="Google Shape;172;p32"/>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 name="Google Shape;173;p32"/>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26"/>
        <p:cNvGrpSpPr/>
        <p:nvPr/>
      </p:nvGrpSpPr>
      <p:grpSpPr>
        <a:xfrm>
          <a:off x="0" y="0"/>
          <a:ext cx="0" cy="0"/>
          <a:chOff x="0" y="0"/>
          <a:chExt cx="0" cy="0"/>
        </a:xfrm>
      </p:grpSpPr>
      <p:pic>
        <p:nvPicPr>
          <p:cNvPr id="27" name="Google Shape;27;p4"/>
          <p:cNvPicPr preferRelativeResize="0"/>
          <p:nvPr/>
        </p:nvPicPr>
        <p:blipFill rotWithShape="1">
          <a:blip r:embed="rId2">
            <a:alphaModFix/>
          </a:blip>
          <a:srcRect/>
          <a:stretch/>
        </p:blipFill>
        <p:spPr>
          <a:xfrm>
            <a:off x="1" y="1"/>
            <a:ext cx="12191999" cy="6857999"/>
          </a:xfrm>
          <a:prstGeom prst="rect">
            <a:avLst/>
          </a:prstGeom>
          <a:noFill/>
          <a:ln>
            <a:noFill/>
          </a:ln>
        </p:spPr>
      </p:pic>
      <p:sp>
        <p:nvSpPr>
          <p:cNvPr id="28" name="Google Shape;28;p4"/>
          <p:cNvSpPr txBox="1">
            <a:spLocks noGrp="1"/>
          </p:cNvSpPr>
          <p:nvPr>
            <p:ph type="ctrTitle"/>
          </p:nvPr>
        </p:nvSpPr>
        <p:spPr>
          <a:xfrm>
            <a:off x="914400" y="2595716"/>
            <a:ext cx="10363200" cy="233762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lt1"/>
              </a:buClr>
              <a:buSzPts val="4000"/>
              <a:buFont typeface="Arial"/>
              <a:buNone/>
              <a:defRPr sz="40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
          <p:cNvSpPr txBox="1">
            <a:spLocks noGrp="1"/>
          </p:cNvSpPr>
          <p:nvPr>
            <p:ph type="sldNum" idx="12"/>
          </p:nvPr>
        </p:nvSpPr>
        <p:spPr>
          <a:xfrm>
            <a:off x="297428" y="6427019"/>
            <a:ext cx="27432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74"/>
        <p:cNvGrpSpPr/>
        <p:nvPr/>
      </p:nvGrpSpPr>
      <p:grpSpPr>
        <a:xfrm>
          <a:off x="0" y="0"/>
          <a:ext cx="0" cy="0"/>
          <a:chOff x="0" y="0"/>
          <a:chExt cx="0" cy="0"/>
        </a:xfrm>
      </p:grpSpPr>
      <p:sp>
        <p:nvSpPr>
          <p:cNvPr id="175" name="Google Shape;175;p33"/>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3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7" name="Google Shape;177;p3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8" name="Google Shape;178;p3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 name="Google Shape;179;p3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 name="Google Shape;180;p3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81"/>
        <p:cNvGrpSpPr/>
        <p:nvPr/>
      </p:nvGrpSpPr>
      <p:grpSpPr>
        <a:xfrm>
          <a:off x="0" y="0"/>
          <a:ext cx="0" cy="0"/>
          <a:chOff x="0" y="0"/>
          <a:chExt cx="0" cy="0"/>
        </a:xfrm>
      </p:grpSpPr>
      <p:sp>
        <p:nvSpPr>
          <p:cNvPr id="182" name="Google Shape;182;p34"/>
          <p:cNvSpPr txBox="1">
            <a:spLocks noGrp="1"/>
          </p:cNvSpPr>
          <p:nvPr>
            <p:ph type="title"/>
          </p:nvPr>
        </p:nvSpPr>
        <p:spPr>
          <a:xfrm>
            <a:off x="839788"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 name="Google Shape;183;p34"/>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84" name="Google Shape;184;p34"/>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5" name="Google Shape;185;p3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86" name="Google Shape;186;p3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 name="Google Shape;187;p3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8" name="Google Shape;188;p3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9" name="Google Shape;189;p3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0"/>
        <p:cNvGrpSpPr/>
        <p:nvPr/>
      </p:nvGrpSpPr>
      <p:grpSpPr>
        <a:xfrm>
          <a:off x="0" y="0"/>
          <a:ext cx="0" cy="0"/>
          <a:chOff x="0" y="0"/>
          <a:chExt cx="0" cy="0"/>
        </a:xfrm>
      </p:grpSpPr>
      <p:sp>
        <p:nvSpPr>
          <p:cNvPr id="191" name="Google Shape;191;p35"/>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2" name="Google Shape;192;p3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3" name="Google Shape;193;p3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4" name="Google Shape;194;p3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5"/>
        <p:cNvGrpSpPr/>
        <p:nvPr/>
      </p:nvGrpSpPr>
      <p:grpSpPr>
        <a:xfrm>
          <a:off x="0" y="0"/>
          <a:ext cx="0" cy="0"/>
          <a:chOff x="0" y="0"/>
          <a:chExt cx="0" cy="0"/>
        </a:xfrm>
      </p:grpSpPr>
      <p:sp>
        <p:nvSpPr>
          <p:cNvPr id="196" name="Google Shape;196;p3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7" name="Google Shape;197;p3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8" name="Google Shape;198;p3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99"/>
        <p:cNvGrpSpPr/>
        <p:nvPr/>
      </p:nvGrpSpPr>
      <p:grpSpPr>
        <a:xfrm>
          <a:off x="0" y="0"/>
          <a:ext cx="0" cy="0"/>
          <a:chOff x="0" y="0"/>
          <a:chExt cx="0" cy="0"/>
        </a:xfrm>
      </p:grpSpPr>
      <p:sp>
        <p:nvSpPr>
          <p:cNvPr id="200" name="Google Shape;200;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1" name="Google Shape;201;p37"/>
          <p:cNvSpPr txBox="1">
            <a:spLocks noGrp="1"/>
          </p:cNvSpPr>
          <p:nvPr>
            <p:ph type="body" idx="1"/>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02" name="Google Shape;202;p3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03" name="Google Shape;203;p3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4" name="Google Shape;204;p3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5" name="Google Shape;205;p3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06"/>
        <p:cNvGrpSpPr/>
        <p:nvPr/>
      </p:nvGrpSpPr>
      <p:grpSpPr>
        <a:xfrm>
          <a:off x="0" y="0"/>
          <a:ext cx="0" cy="0"/>
          <a:chOff x="0" y="0"/>
          <a:chExt cx="0" cy="0"/>
        </a:xfrm>
      </p:grpSpPr>
      <p:sp>
        <p:nvSpPr>
          <p:cNvPr id="207" name="Google Shape;207;p3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8" name="Google Shape;208;p38"/>
          <p:cNvSpPr>
            <a:spLocks noGrp="1"/>
          </p:cNvSpPr>
          <p:nvPr>
            <p:ph type="pic" idx="2"/>
          </p:nvPr>
        </p:nvSpPr>
        <p:spPr>
          <a:xfrm>
            <a:off x="5183188" y="987426"/>
            <a:ext cx="6172200" cy="4873625"/>
          </a:xfrm>
          <a:prstGeom prst="rect">
            <a:avLst/>
          </a:prstGeom>
          <a:noFill/>
          <a:ln>
            <a:noFill/>
          </a:ln>
        </p:spPr>
      </p:sp>
      <p:sp>
        <p:nvSpPr>
          <p:cNvPr id="209" name="Google Shape;209;p3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10" name="Google Shape;210;p38"/>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1" name="Google Shape;211;p38"/>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2" name="Google Shape;212;p38"/>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13"/>
        <p:cNvGrpSpPr/>
        <p:nvPr/>
      </p:nvGrpSpPr>
      <p:grpSpPr>
        <a:xfrm>
          <a:off x="0" y="0"/>
          <a:ext cx="0" cy="0"/>
          <a:chOff x="0" y="0"/>
          <a:chExt cx="0" cy="0"/>
        </a:xfrm>
      </p:grpSpPr>
      <p:sp>
        <p:nvSpPr>
          <p:cNvPr id="214" name="Google Shape;214;p39"/>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5" name="Google Shape;215;p3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6" name="Google Shape;216;p3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7" name="Google Shape;217;p3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8" name="Google Shape;218;p3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19"/>
        <p:cNvGrpSpPr/>
        <p:nvPr/>
      </p:nvGrpSpPr>
      <p:grpSpPr>
        <a:xfrm>
          <a:off x="0" y="0"/>
          <a:ext cx="0" cy="0"/>
          <a:chOff x="0" y="0"/>
          <a:chExt cx="0" cy="0"/>
        </a:xfrm>
      </p:grpSpPr>
      <p:sp>
        <p:nvSpPr>
          <p:cNvPr id="220" name="Google Shape;220;p4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1" name="Google Shape;221;p4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2" name="Google Shape;222;p4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3" name="Google Shape;223;p4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4" name="Google Shape;224;p4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_Title Slide">
  <p:cSld name="1_Title Slide">
    <p:bg>
      <p:bgPr>
        <a:blipFill>
          <a:blip r:embed="rId2">
            <a:alphaModFix/>
          </a:blip>
          <a:stretch>
            <a:fillRect/>
          </a:stretch>
        </a:blipFill>
        <a:effectLst/>
      </p:bgPr>
    </p:bg>
    <p:spTree>
      <p:nvGrpSpPr>
        <p:cNvPr id="1" name="Shape 225"/>
        <p:cNvGrpSpPr/>
        <p:nvPr/>
      </p:nvGrpSpPr>
      <p:grpSpPr>
        <a:xfrm>
          <a:off x="0" y="0"/>
          <a:ext cx="0" cy="0"/>
          <a:chOff x="0" y="0"/>
          <a:chExt cx="0" cy="0"/>
        </a:xfrm>
      </p:grpSpPr>
      <p:sp>
        <p:nvSpPr>
          <p:cNvPr id="226" name="Google Shape;226;p41"/>
          <p:cNvSpPr txBox="1">
            <a:spLocks noGrp="1"/>
          </p:cNvSpPr>
          <p:nvPr>
            <p:ph type="ctrTitle"/>
          </p:nvPr>
        </p:nvSpPr>
        <p:spPr>
          <a:xfrm>
            <a:off x="975784" y="660400"/>
            <a:ext cx="10363200" cy="18097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910029"/>
              </a:buClr>
              <a:buSzPts val="4400"/>
              <a:buFont typeface="Calibri"/>
              <a:buNone/>
              <a:defRPr>
                <a:solidFill>
                  <a:srgbClr val="91002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7" name="Google Shape;227;p41"/>
          <p:cNvSpPr txBox="1">
            <a:spLocks noGrp="1"/>
          </p:cNvSpPr>
          <p:nvPr>
            <p:ph type="subTitle" idx="1"/>
          </p:nvPr>
        </p:nvSpPr>
        <p:spPr>
          <a:xfrm>
            <a:off x="1801284" y="2770188"/>
            <a:ext cx="5541433" cy="17526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67767E"/>
              </a:buClr>
              <a:buSzPts val="2800"/>
              <a:buChar char="•"/>
              <a:defRPr>
                <a:solidFill>
                  <a:srgbClr val="67767E"/>
                </a:solidFill>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pic>
        <p:nvPicPr>
          <p:cNvPr id="228" name="Google Shape;228;p41"/>
          <p:cNvPicPr preferRelativeResize="0"/>
          <p:nvPr/>
        </p:nvPicPr>
        <p:blipFill rotWithShape="1">
          <a:blip r:embed="rId3">
            <a:alphaModFix/>
          </a:blip>
          <a:srcRect/>
          <a:stretch/>
        </p:blipFill>
        <p:spPr>
          <a:xfrm>
            <a:off x="651933" y="4735513"/>
            <a:ext cx="2609850" cy="1595437"/>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Blue Section Header">
  <p:cSld name="1_Blue Section Header">
    <p:bg>
      <p:bgPr>
        <a:blipFill>
          <a:blip r:embed="rId2">
            <a:alphaModFix/>
          </a:blip>
          <a:stretch>
            <a:fillRect/>
          </a:stretch>
        </a:blipFill>
        <a:effectLst/>
      </p:bgPr>
    </p:bg>
    <p:spTree>
      <p:nvGrpSpPr>
        <p:cNvPr id="1" name="Shape 229"/>
        <p:cNvGrpSpPr/>
        <p:nvPr/>
      </p:nvGrpSpPr>
      <p:grpSpPr>
        <a:xfrm>
          <a:off x="0" y="0"/>
          <a:ext cx="0" cy="0"/>
          <a:chOff x="0" y="0"/>
          <a:chExt cx="0" cy="0"/>
        </a:xfrm>
      </p:grpSpPr>
      <p:sp>
        <p:nvSpPr>
          <p:cNvPr id="230" name="Google Shape;230;p42"/>
          <p:cNvSpPr txBox="1">
            <a:spLocks noGrp="1"/>
          </p:cNvSpPr>
          <p:nvPr>
            <p:ph type="title"/>
          </p:nvPr>
        </p:nvSpPr>
        <p:spPr>
          <a:xfrm>
            <a:off x="1013884" y="2355850"/>
            <a:ext cx="5640916" cy="13620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4400"/>
              <a:buFont typeface="Calibri"/>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1" name="Google Shape;231;p42"/>
          <p:cNvSpPr txBox="1">
            <a:spLocks noGrp="1"/>
          </p:cNvSpPr>
          <p:nvPr>
            <p:ph type="body" idx="1"/>
          </p:nvPr>
        </p:nvSpPr>
        <p:spPr>
          <a:xfrm>
            <a:off x="1037167" y="3843338"/>
            <a:ext cx="7385051" cy="13668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FFFF"/>
              </a:buClr>
              <a:buSzPts val="2800"/>
              <a:buFont typeface="Calibri"/>
              <a:buNone/>
              <a:defRPr>
                <a:solidFill>
                  <a:srgbClr val="FFFFFF"/>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1">
  <p:cSld name="OBJECT_1">
    <p:spTree>
      <p:nvGrpSpPr>
        <p:cNvPr id="1" name="Shape 30"/>
        <p:cNvGrpSpPr/>
        <p:nvPr/>
      </p:nvGrpSpPr>
      <p:grpSpPr>
        <a:xfrm>
          <a:off x="0" y="0"/>
          <a:ext cx="0" cy="0"/>
          <a:chOff x="0" y="0"/>
          <a:chExt cx="0" cy="0"/>
        </a:xfrm>
      </p:grpSpPr>
      <p:sp>
        <p:nvSpPr>
          <p:cNvPr id="31" name="Google Shape;31;p5"/>
          <p:cNvSpPr txBox="1">
            <a:spLocks noGrp="1"/>
          </p:cNvSpPr>
          <p:nvPr>
            <p:ph type="ftr" idx="11"/>
          </p:nvPr>
        </p:nvSpPr>
        <p:spPr>
          <a:xfrm>
            <a:off x="4145280" y="6377940"/>
            <a:ext cx="3901500" cy="215400"/>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2" name="Google Shape;32;p5"/>
          <p:cNvSpPr txBox="1">
            <a:spLocks noGrp="1"/>
          </p:cNvSpPr>
          <p:nvPr>
            <p:ph type="dt" idx="10"/>
          </p:nvPr>
        </p:nvSpPr>
        <p:spPr>
          <a:xfrm>
            <a:off x="609600" y="6377940"/>
            <a:ext cx="2804100" cy="2154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3" name="Google Shape;33;p5"/>
          <p:cNvSpPr txBox="1">
            <a:spLocks noGrp="1"/>
          </p:cNvSpPr>
          <p:nvPr>
            <p:ph type="sldNum" idx="12"/>
          </p:nvPr>
        </p:nvSpPr>
        <p:spPr>
          <a:xfrm>
            <a:off x="6044897" y="6441969"/>
            <a:ext cx="102300" cy="108600"/>
          </a:xfrm>
          <a:prstGeom prst="rect">
            <a:avLst/>
          </a:prstGeom>
          <a:noFill/>
          <a:ln>
            <a:noFill/>
          </a:ln>
        </p:spPr>
        <p:txBody>
          <a:bodyPr spcFirstLastPara="1" wrap="square" lIns="0" tIns="0" rIns="0" bIns="0" anchor="t" anchorCtr="0">
            <a:spAutoFit/>
          </a:bodyPr>
          <a:lstStyle>
            <a:lvl1pPr marL="22412" marR="0" lvl="0" indent="0" algn="l">
              <a:lnSpc>
                <a:spcPct val="100000"/>
              </a:lnSpc>
              <a:spcBef>
                <a:spcPts val="0"/>
              </a:spcBef>
              <a:spcAft>
                <a:spcPts val="0"/>
              </a:spcAft>
              <a:buClr>
                <a:srgbClr val="000000"/>
              </a:buClr>
              <a:buSzPts val="706"/>
              <a:buFont typeface="Arial"/>
              <a:buNone/>
              <a:defRPr sz="706" b="0" i="0" u="none" strike="noStrike" cap="none">
                <a:solidFill>
                  <a:schemeClr val="dk1"/>
                </a:solidFill>
                <a:latin typeface="Arial"/>
                <a:ea typeface="Arial"/>
                <a:cs typeface="Arial"/>
                <a:sym typeface="Arial"/>
              </a:defRPr>
            </a:lvl1pPr>
            <a:lvl2pPr marL="22412" marR="0" lvl="1" indent="0" algn="l">
              <a:lnSpc>
                <a:spcPct val="100000"/>
              </a:lnSpc>
              <a:spcBef>
                <a:spcPts val="0"/>
              </a:spcBef>
              <a:spcAft>
                <a:spcPts val="0"/>
              </a:spcAft>
              <a:buClr>
                <a:srgbClr val="000000"/>
              </a:buClr>
              <a:buSzPts val="706"/>
              <a:buFont typeface="Arial"/>
              <a:buNone/>
              <a:defRPr sz="706" b="0" i="0" u="none" strike="noStrike" cap="none">
                <a:solidFill>
                  <a:schemeClr val="dk1"/>
                </a:solidFill>
                <a:latin typeface="Arial"/>
                <a:ea typeface="Arial"/>
                <a:cs typeface="Arial"/>
                <a:sym typeface="Arial"/>
              </a:defRPr>
            </a:lvl2pPr>
            <a:lvl3pPr marL="22412" marR="0" lvl="2" indent="0" algn="l">
              <a:lnSpc>
                <a:spcPct val="100000"/>
              </a:lnSpc>
              <a:spcBef>
                <a:spcPts val="0"/>
              </a:spcBef>
              <a:spcAft>
                <a:spcPts val="0"/>
              </a:spcAft>
              <a:buClr>
                <a:srgbClr val="000000"/>
              </a:buClr>
              <a:buSzPts val="706"/>
              <a:buFont typeface="Arial"/>
              <a:buNone/>
              <a:defRPr sz="706" b="0" i="0" u="none" strike="noStrike" cap="none">
                <a:solidFill>
                  <a:schemeClr val="dk1"/>
                </a:solidFill>
                <a:latin typeface="Arial"/>
                <a:ea typeface="Arial"/>
                <a:cs typeface="Arial"/>
                <a:sym typeface="Arial"/>
              </a:defRPr>
            </a:lvl3pPr>
            <a:lvl4pPr marL="22412" marR="0" lvl="3" indent="0" algn="l">
              <a:lnSpc>
                <a:spcPct val="100000"/>
              </a:lnSpc>
              <a:spcBef>
                <a:spcPts val="0"/>
              </a:spcBef>
              <a:spcAft>
                <a:spcPts val="0"/>
              </a:spcAft>
              <a:buClr>
                <a:srgbClr val="000000"/>
              </a:buClr>
              <a:buSzPts val="706"/>
              <a:buFont typeface="Arial"/>
              <a:buNone/>
              <a:defRPr sz="706" b="0" i="0" u="none" strike="noStrike" cap="none">
                <a:solidFill>
                  <a:schemeClr val="dk1"/>
                </a:solidFill>
                <a:latin typeface="Arial"/>
                <a:ea typeface="Arial"/>
                <a:cs typeface="Arial"/>
                <a:sym typeface="Arial"/>
              </a:defRPr>
            </a:lvl4pPr>
            <a:lvl5pPr marL="22412" marR="0" lvl="4" indent="0" algn="l">
              <a:lnSpc>
                <a:spcPct val="100000"/>
              </a:lnSpc>
              <a:spcBef>
                <a:spcPts val="0"/>
              </a:spcBef>
              <a:spcAft>
                <a:spcPts val="0"/>
              </a:spcAft>
              <a:buClr>
                <a:srgbClr val="000000"/>
              </a:buClr>
              <a:buSzPts val="706"/>
              <a:buFont typeface="Arial"/>
              <a:buNone/>
              <a:defRPr sz="706" b="0" i="0" u="none" strike="noStrike" cap="none">
                <a:solidFill>
                  <a:schemeClr val="dk1"/>
                </a:solidFill>
                <a:latin typeface="Arial"/>
                <a:ea typeface="Arial"/>
                <a:cs typeface="Arial"/>
                <a:sym typeface="Arial"/>
              </a:defRPr>
            </a:lvl5pPr>
            <a:lvl6pPr marL="22412" marR="0" lvl="5" indent="0" algn="l">
              <a:lnSpc>
                <a:spcPct val="100000"/>
              </a:lnSpc>
              <a:spcBef>
                <a:spcPts val="0"/>
              </a:spcBef>
              <a:spcAft>
                <a:spcPts val="0"/>
              </a:spcAft>
              <a:buClr>
                <a:srgbClr val="000000"/>
              </a:buClr>
              <a:buSzPts val="706"/>
              <a:buFont typeface="Arial"/>
              <a:buNone/>
              <a:defRPr sz="706" b="0" i="0" u="none" strike="noStrike" cap="none">
                <a:solidFill>
                  <a:schemeClr val="dk1"/>
                </a:solidFill>
                <a:latin typeface="Arial"/>
                <a:ea typeface="Arial"/>
                <a:cs typeface="Arial"/>
                <a:sym typeface="Arial"/>
              </a:defRPr>
            </a:lvl6pPr>
            <a:lvl7pPr marL="22412" marR="0" lvl="6" indent="0" algn="l">
              <a:lnSpc>
                <a:spcPct val="100000"/>
              </a:lnSpc>
              <a:spcBef>
                <a:spcPts val="0"/>
              </a:spcBef>
              <a:spcAft>
                <a:spcPts val="0"/>
              </a:spcAft>
              <a:buClr>
                <a:srgbClr val="000000"/>
              </a:buClr>
              <a:buSzPts val="706"/>
              <a:buFont typeface="Arial"/>
              <a:buNone/>
              <a:defRPr sz="706" b="0" i="0" u="none" strike="noStrike" cap="none">
                <a:solidFill>
                  <a:schemeClr val="dk1"/>
                </a:solidFill>
                <a:latin typeface="Arial"/>
                <a:ea typeface="Arial"/>
                <a:cs typeface="Arial"/>
                <a:sym typeface="Arial"/>
              </a:defRPr>
            </a:lvl7pPr>
            <a:lvl8pPr marL="22412" marR="0" lvl="7" indent="0" algn="l">
              <a:lnSpc>
                <a:spcPct val="100000"/>
              </a:lnSpc>
              <a:spcBef>
                <a:spcPts val="0"/>
              </a:spcBef>
              <a:spcAft>
                <a:spcPts val="0"/>
              </a:spcAft>
              <a:buClr>
                <a:srgbClr val="000000"/>
              </a:buClr>
              <a:buSzPts val="706"/>
              <a:buFont typeface="Arial"/>
              <a:buNone/>
              <a:defRPr sz="706" b="0" i="0" u="none" strike="noStrike" cap="none">
                <a:solidFill>
                  <a:schemeClr val="dk1"/>
                </a:solidFill>
                <a:latin typeface="Arial"/>
                <a:ea typeface="Arial"/>
                <a:cs typeface="Arial"/>
                <a:sym typeface="Arial"/>
              </a:defRPr>
            </a:lvl8pPr>
            <a:lvl9pPr marL="22412" marR="0" lvl="8" indent="0" algn="l">
              <a:lnSpc>
                <a:spcPct val="100000"/>
              </a:lnSpc>
              <a:spcBef>
                <a:spcPts val="0"/>
              </a:spcBef>
              <a:spcAft>
                <a:spcPts val="0"/>
              </a:spcAft>
              <a:buClr>
                <a:srgbClr val="000000"/>
              </a:buClr>
              <a:buSzPts val="706"/>
              <a:buFont typeface="Arial"/>
              <a:buNone/>
              <a:defRPr sz="706" b="0" i="0" u="none" strike="noStrike" cap="none">
                <a:solidFill>
                  <a:schemeClr val="dk1"/>
                </a:solidFill>
                <a:latin typeface="Arial"/>
                <a:ea typeface="Arial"/>
                <a:cs typeface="Arial"/>
                <a:sym typeface="Arial"/>
              </a:defRPr>
            </a:lvl9pPr>
          </a:lstStyle>
          <a:p>
            <a:pPr marL="22412"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_Blue Alternate">
  <p:cSld name="1_Blue Alternate">
    <p:bg>
      <p:bgPr>
        <a:blipFill>
          <a:blip r:embed="rId2">
            <a:alphaModFix/>
          </a:blip>
          <a:stretch>
            <a:fillRect/>
          </a:stretch>
        </a:blipFill>
        <a:effectLst/>
      </p:bgPr>
    </p:bg>
    <p:spTree>
      <p:nvGrpSpPr>
        <p:cNvPr id="1" name="Shape 232"/>
        <p:cNvGrpSpPr/>
        <p:nvPr/>
      </p:nvGrpSpPr>
      <p:grpSpPr>
        <a:xfrm>
          <a:off x="0" y="0"/>
          <a:ext cx="0" cy="0"/>
          <a:chOff x="0" y="0"/>
          <a:chExt cx="0" cy="0"/>
        </a:xfrm>
      </p:grpSpPr>
      <p:sp>
        <p:nvSpPr>
          <p:cNvPr id="233" name="Google Shape;233;p43"/>
          <p:cNvSpPr txBox="1">
            <a:spLocks noGrp="1"/>
          </p:cNvSpPr>
          <p:nvPr>
            <p:ph type="title"/>
          </p:nvPr>
        </p:nvSpPr>
        <p:spPr>
          <a:xfrm>
            <a:off x="1236133" y="274638"/>
            <a:ext cx="10346267" cy="1143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F3F3F"/>
              </a:buClr>
              <a:buSzPts val="4400"/>
              <a:buFont typeface="EB Garamond"/>
              <a:buNone/>
              <a:defRPr>
                <a:solidFill>
                  <a:srgbClr val="3F3F3F"/>
                </a:solidFill>
                <a:latin typeface="EB Garamond"/>
                <a:ea typeface="EB Garamond"/>
                <a:cs typeface="EB Garamond"/>
                <a:sym typeface="EB Garamo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4" name="Google Shape;234;p43"/>
          <p:cNvSpPr txBox="1">
            <a:spLocks noGrp="1"/>
          </p:cNvSpPr>
          <p:nvPr>
            <p:ph type="body" idx="1"/>
          </p:nvPr>
        </p:nvSpPr>
        <p:spPr>
          <a:xfrm>
            <a:off x="1855304" y="1600201"/>
            <a:ext cx="9727096" cy="4374322"/>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3F3F3F"/>
              </a:buClr>
              <a:buSzPts val="2800"/>
              <a:buChar char="•"/>
              <a:defRPr>
                <a:solidFill>
                  <a:srgbClr val="3F3F3F"/>
                </a:solidFill>
                <a:latin typeface="EB Garamond"/>
                <a:ea typeface="EB Garamond"/>
                <a:cs typeface="EB Garamond"/>
                <a:sym typeface="EB Garamond"/>
              </a:defRPr>
            </a:lvl1pPr>
            <a:lvl2pPr marL="914400" lvl="1" indent="-381000" algn="l">
              <a:lnSpc>
                <a:spcPct val="90000"/>
              </a:lnSpc>
              <a:spcBef>
                <a:spcPts val="500"/>
              </a:spcBef>
              <a:spcAft>
                <a:spcPts val="0"/>
              </a:spcAft>
              <a:buClr>
                <a:srgbClr val="3F3F3F"/>
              </a:buClr>
              <a:buSzPts val="2400"/>
              <a:buChar char="•"/>
              <a:defRPr>
                <a:solidFill>
                  <a:srgbClr val="3F3F3F"/>
                </a:solidFill>
                <a:latin typeface="EB Garamond"/>
                <a:ea typeface="EB Garamond"/>
                <a:cs typeface="EB Garamond"/>
                <a:sym typeface="EB Garamond"/>
              </a:defRPr>
            </a:lvl2pPr>
            <a:lvl3pPr marL="1371600" lvl="2" indent="-355600" algn="l">
              <a:lnSpc>
                <a:spcPct val="90000"/>
              </a:lnSpc>
              <a:spcBef>
                <a:spcPts val="500"/>
              </a:spcBef>
              <a:spcAft>
                <a:spcPts val="0"/>
              </a:spcAft>
              <a:buClr>
                <a:srgbClr val="3F3F3F"/>
              </a:buClr>
              <a:buSzPts val="2000"/>
              <a:buChar char="•"/>
              <a:defRPr>
                <a:solidFill>
                  <a:srgbClr val="3F3F3F"/>
                </a:solidFill>
                <a:latin typeface="EB Garamond"/>
                <a:ea typeface="EB Garamond"/>
                <a:cs typeface="EB Garamond"/>
                <a:sym typeface="EB Garamond"/>
              </a:defRPr>
            </a:lvl3pPr>
            <a:lvl4pPr marL="1828800" lvl="3" indent="-342900" algn="l">
              <a:lnSpc>
                <a:spcPct val="90000"/>
              </a:lnSpc>
              <a:spcBef>
                <a:spcPts val="500"/>
              </a:spcBef>
              <a:spcAft>
                <a:spcPts val="0"/>
              </a:spcAft>
              <a:buClr>
                <a:srgbClr val="3F3F3F"/>
              </a:buClr>
              <a:buSzPts val="1800"/>
              <a:buChar char="•"/>
              <a:defRPr>
                <a:solidFill>
                  <a:srgbClr val="3F3F3F"/>
                </a:solidFill>
                <a:latin typeface="EB Garamond"/>
                <a:ea typeface="EB Garamond"/>
                <a:cs typeface="EB Garamond"/>
                <a:sym typeface="EB Garamond"/>
              </a:defRPr>
            </a:lvl4pPr>
            <a:lvl5pPr marL="2286000" lvl="4" indent="-342900" algn="l">
              <a:lnSpc>
                <a:spcPct val="90000"/>
              </a:lnSpc>
              <a:spcBef>
                <a:spcPts val="500"/>
              </a:spcBef>
              <a:spcAft>
                <a:spcPts val="0"/>
              </a:spcAft>
              <a:buClr>
                <a:srgbClr val="3F3F3F"/>
              </a:buClr>
              <a:buSzPts val="1800"/>
              <a:buChar char="•"/>
              <a:defRPr>
                <a:solidFill>
                  <a:srgbClr val="3F3F3F"/>
                </a:solidFill>
                <a:latin typeface="EB Garamond"/>
                <a:ea typeface="EB Garamond"/>
                <a:cs typeface="EB Garamond"/>
                <a:sym typeface="EB Garamond"/>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Dark Gray_Section Header">
  <p:cSld name="Dark Gray_Section Header">
    <p:bg>
      <p:bgPr>
        <a:blipFill>
          <a:blip r:embed="rId2">
            <a:alphaModFix/>
          </a:blip>
          <a:stretch>
            <a:fillRect/>
          </a:stretch>
        </a:blipFill>
        <a:effectLst/>
      </p:bgPr>
    </p:bg>
    <p:spTree>
      <p:nvGrpSpPr>
        <p:cNvPr id="1" name="Shape 235"/>
        <p:cNvGrpSpPr/>
        <p:nvPr/>
      </p:nvGrpSpPr>
      <p:grpSpPr>
        <a:xfrm>
          <a:off x="0" y="0"/>
          <a:ext cx="0" cy="0"/>
          <a:chOff x="0" y="0"/>
          <a:chExt cx="0" cy="0"/>
        </a:xfrm>
      </p:grpSpPr>
      <p:sp>
        <p:nvSpPr>
          <p:cNvPr id="236" name="Google Shape;236;p44"/>
          <p:cNvSpPr txBox="1">
            <a:spLocks noGrp="1"/>
          </p:cNvSpPr>
          <p:nvPr>
            <p:ph type="title"/>
          </p:nvPr>
        </p:nvSpPr>
        <p:spPr>
          <a:xfrm>
            <a:off x="1013884" y="2355850"/>
            <a:ext cx="5640916" cy="13620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4400"/>
              <a:buFont typeface="Calibri"/>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7" name="Google Shape;237;p44"/>
          <p:cNvSpPr txBox="1">
            <a:spLocks noGrp="1"/>
          </p:cNvSpPr>
          <p:nvPr>
            <p:ph type="body" idx="1"/>
          </p:nvPr>
        </p:nvSpPr>
        <p:spPr>
          <a:xfrm>
            <a:off x="1037167" y="3843338"/>
            <a:ext cx="7385051" cy="13668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FFFF"/>
              </a:buClr>
              <a:buSzPts val="2800"/>
              <a:buFont typeface="Calibri"/>
              <a:buNone/>
              <a:defRPr>
                <a:solidFill>
                  <a:srgbClr val="FFFFFF"/>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Red_Section Header">
  <p:cSld name="Red_Section Header">
    <p:bg>
      <p:bgPr>
        <a:blipFill>
          <a:blip r:embed="rId2">
            <a:alphaModFix/>
          </a:blip>
          <a:stretch>
            <a:fillRect/>
          </a:stretch>
        </a:blipFill>
        <a:effectLst/>
      </p:bgPr>
    </p:bg>
    <p:spTree>
      <p:nvGrpSpPr>
        <p:cNvPr id="1" name="Shape 238"/>
        <p:cNvGrpSpPr/>
        <p:nvPr/>
      </p:nvGrpSpPr>
      <p:grpSpPr>
        <a:xfrm>
          <a:off x="0" y="0"/>
          <a:ext cx="0" cy="0"/>
          <a:chOff x="0" y="0"/>
          <a:chExt cx="0" cy="0"/>
        </a:xfrm>
      </p:grpSpPr>
      <p:sp>
        <p:nvSpPr>
          <p:cNvPr id="239" name="Google Shape;239;p45"/>
          <p:cNvSpPr txBox="1">
            <a:spLocks noGrp="1"/>
          </p:cNvSpPr>
          <p:nvPr>
            <p:ph type="title"/>
          </p:nvPr>
        </p:nvSpPr>
        <p:spPr>
          <a:xfrm>
            <a:off x="1013884" y="2355850"/>
            <a:ext cx="5640916" cy="13620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4400"/>
              <a:buFont typeface="Calibri"/>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0" name="Google Shape;240;p45"/>
          <p:cNvSpPr txBox="1">
            <a:spLocks noGrp="1"/>
          </p:cNvSpPr>
          <p:nvPr>
            <p:ph type="body" idx="1"/>
          </p:nvPr>
        </p:nvSpPr>
        <p:spPr>
          <a:xfrm>
            <a:off x="1037167" y="3843338"/>
            <a:ext cx="7385051" cy="13668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FFFF"/>
              </a:buClr>
              <a:buSzPts val="2800"/>
              <a:buFont typeface="Calibri"/>
              <a:buNone/>
              <a:defRPr>
                <a:solidFill>
                  <a:srgbClr val="FFFFFF"/>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2_Red_Section Header">
  <p:cSld name="2_Red_Section Header">
    <p:bg>
      <p:bgPr>
        <a:blipFill>
          <a:blip r:embed="rId2">
            <a:alphaModFix/>
          </a:blip>
          <a:stretch>
            <a:fillRect/>
          </a:stretch>
        </a:blipFill>
        <a:effectLst/>
      </p:bgPr>
    </p:bg>
    <p:spTree>
      <p:nvGrpSpPr>
        <p:cNvPr id="1" name="Shape 241"/>
        <p:cNvGrpSpPr/>
        <p:nvPr/>
      </p:nvGrpSpPr>
      <p:grpSpPr>
        <a:xfrm>
          <a:off x="0" y="0"/>
          <a:ext cx="0" cy="0"/>
          <a:chOff x="0" y="0"/>
          <a:chExt cx="0" cy="0"/>
        </a:xfrm>
      </p:grpSpPr>
      <p:sp>
        <p:nvSpPr>
          <p:cNvPr id="242" name="Google Shape;242;p46"/>
          <p:cNvSpPr txBox="1">
            <a:spLocks noGrp="1"/>
          </p:cNvSpPr>
          <p:nvPr>
            <p:ph type="title"/>
          </p:nvPr>
        </p:nvSpPr>
        <p:spPr>
          <a:xfrm>
            <a:off x="1013884" y="2355850"/>
            <a:ext cx="5640916" cy="13620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4400"/>
              <a:buFont typeface="Calibri"/>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3" name="Google Shape;243;p46"/>
          <p:cNvSpPr txBox="1">
            <a:spLocks noGrp="1"/>
          </p:cNvSpPr>
          <p:nvPr>
            <p:ph type="body" idx="1"/>
          </p:nvPr>
        </p:nvSpPr>
        <p:spPr>
          <a:xfrm>
            <a:off x="1037167" y="3843338"/>
            <a:ext cx="7385051" cy="13668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FFFF"/>
              </a:buClr>
              <a:buSzPts val="2800"/>
              <a:buFont typeface="Calibri"/>
              <a:buNone/>
              <a:defRPr>
                <a:solidFill>
                  <a:srgbClr val="FFFFFF"/>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6_Section Header">
  <p:cSld name="6_Section Header">
    <p:bg>
      <p:bgPr>
        <a:blipFill>
          <a:blip r:embed="rId2">
            <a:alphaModFix/>
          </a:blip>
          <a:stretch>
            <a:fillRect/>
          </a:stretch>
        </a:blipFill>
        <a:effectLst/>
      </p:bgPr>
    </p:bg>
    <p:spTree>
      <p:nvGrpSpPr>
        <p:cNvPr id="1" name="Shape 244"/>
        <p:cNvGrpSpPr/>
        <p:nvPr/>
      </p:nvGrpSpPr>
      <p:grpSpPr>
        <a:xfrm>
          <a:off x="0" y="0"/>
          <a:ext cx="0" cy="0"/>
          <a:chOff x="0" y="0"/>
          <a:chExt cx="0" cy="0"/>
        </a:xfrm>
      </p:grpSpPr>
      <p:sp>
        <p:nvSpPr>
          <p:cNvPr id="245" name="Google Shape;245;p47"/>
          <p:cNvSpPr txBox="1">
            <a:spLocks noGrp="1"/>
          </p:cNvSpPr>
          <p:nvPr>
            <p:ph type="title"/>
          </p:nvPr>
        </p:nvSpPr>
        <p:spPr>
          <a:xfrm>
            <a:off x="1013884" y="2355850"/>
            <a:ext cx="5640916" cy="13620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4400"/>
              <a:buFont typeface="Calibri"/>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6" name="Google Shape;246;p47"/>
          <p:cNvSpPr txBox="1">
            <a:spLocks noGrp="1"/>
          </p:cNvSpPr>
          <p:nvPr>
            <p:ph type="body" idx="1"/>
          </p:nvPr>
        </p:nvSpPr>
        <p:spPr>
          <a:xfrm>
            <a:off x="1037167" y="3843338"/>
            <a:ext cx="7385051" cy="13668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FFFF"/>
              </a:buClr>
              <a:buSzPts val="2800"/>
              <a:buFont typeface="Calibri"/>
              <a:buNone/>
              <a:defRPr>
                <a:solidFill>
                  <a:srgbClr val="FFFFFF"/>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6_Title and Content">
  <p:cSld name="6_Title and Content">
    <p:bg>
      <p:bgPr>
        <a:blipFill>
          <a:blip r:embed="rId2">
            <a:alphaModFix/>
          </a:blip>
          <a:stretch>
            <a:fillRect/>
          </a:stretch>
        </a:blipFill>
        <a:effectLst/>
      </p:bgPr>
    </p:bg>
    <p:spTree>
      <p:nvGrpSpPr>
        <p:cNvPr id="1" name="Shape 247"/>
        <p:cNvGrpSpPr/>
        <p:nvPr/>
      </p:nvGrpSpPr>
      <p:grpSpPr>
        <a:xfrm>
          <a:off x="0" y="0"/>
          <a:ext cx="0" cy="0"/>
          <a:chOff x="0" y="0"/>
          <a:chExt cx="0" cy="0"/>
        </a:xfrm>
      </p:grpSpPr>
      <p:sp>
        <p:nvSpPr>
          <p:cNvPr id="248" name="Google Shape;248;p48"/>
          <p:cNvSpPr txBox="1">
            <a:spLocks noGrp="1"/>
          </p:cNvSpPr>
          <p:nvPr>
            <p:ph type="title"/>
          </p:nvPr>
        </p:nvSpPr>
        <p:spPr>
          <a:xfrm>
            <a:off x="1236133" y="274638"/>
            <a:ext cx="10346267" cy="1143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4400"/>
              <a:buFont typeface="Calibri"/>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9" name="Google Shape;249;p48"/>
          <p:cNvSpPr txBox="1">
            <a:spLocks noGrp="1"/>
          </p:cNvSpPr>
          <p:nvPr>
            <p:ph type="body" idx="1"/>
          </p:nvPr>
        </p:nvSpPr>
        <p:spPr>
          <a:xfrm>
            <a:off x="1855304" y="1600201"/>
            <a:ext cx="9727096" cy="4374322"/>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FFFFFF"/>
              </a:buClr>
              <a:buSzPts val="2800"/>
              <a:buChar char="•"/>
              <a:defRPr>
                <a:solidFill>
                  <a:srgbClr val="FFFFFF"/>
                </a:solidFill>
              </a:defRPr>
            </a:lvl1pPr>
            <a:lvl2pPr marL="914400" lvl="1" indent="-381000" algn="l">
              <a:lnSpc>
                <a:spcPct val="90000"/>
              </a:lnSpc>
              <a:spcBef>
                <a:spcPts val="500"/>
              </a:spcBef>
              <a:spcAft>
                <a:spcPts val="0"/>
              </a:spcAft>
              <a:buClr>
                <a:srgbClr val="FFFFFF"/>
              </a:buClr>
              <a:buSzPts val="2400"/>
              <a:buChar char="•"/>
              <a:defRPr>
                <a:solidFill>
                  <a:srgbClr val="FFFFFF"/>
                </a:solidFill>
              </a:defRPr>
            </a:lvl2pPr>
            <a:lvl3pPr marL="1371600" lvl="2" indent="-355600" algn="l">
              <a:lnSpc>
                <a:spcPct val="90000"/>
              </a:lnSpc>
              <a:spcBef>
                <a:spcPts val="500"/>
              </a:spcBef>
              <a:spcAft>
                <a:spcPts val="0"/>
              </a:spcAft>
              <a:buClr>
                <a:srgbClr val="FFFFFF"/>
              </a:buClr>
              <a:buSzPts val="2000"/>
              <a:buChar char="•"/>
              <a:defRPr>
                <a:solidFill>
                  <a:srgbClr val="FFFFFF"/>
                </a:solidFill>
              </a:defRPr>
            </a:lvl3pPr>
            <a:lvl4pPr marL="1828800" lvl="3" indent="-342900" algn="l">
              <a:lnSpc>
                <a:spcPct val="90000"/>
              </a:lnSpc>
              <a:spcBef>
                <a:spcPts val="500"/>
              </a:spcBef>
              <a:spcAft>
                <a:spcPts val="0"/>
              </a:spcAft>
              <a:buClr>
                <a:srgbClr val="FFFFFF"/>
              </a:buClr>
              <a:buSzPts val="1800"/>
              <a:buChar char="•"/>
              <a:defRPr>
                <a:solidFill>
                  <a:srgbClr val="FFFFFF"/>
                </a:solidFill>
              </a:defRPr>
            </a:lvl4pPr>
            <a:lvl5pPr marL="2286000" lvl="4" indent="-342900" algn="l">
              <a:lnSpc>
                <a:spcPct val="90000"/>
              </a:lnSpc>
              <a:spcBef>
                <a:spcPts val="500"/>
              </a:spcBef>
              <a:spcAft>
                <a:spcPts val="0"/>
              </a:spcAft>
              <a:buClr>
                <a:srgbClr val="FFFFFF"/>
              </a:buClr>
              <a:buSzPts val="1800"/>
              <a:buChar char="•"/>
              <a:defRPr>
                <a:solidFill>
                  <a:srgbClr val="FFFFF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34"/>
        <p:cNvGrpSpPr/>
        <p:nvPr/>
      </p:nvGrpSpPr>
      <p:grpSpPr>
        <a:xfrm>
          <a:off x="0" y="0"/>
          <a:ext cx="0" cy="0"/>
          <a:chOff x="0" y="0"/>
          <a:chExt cx="0" cy="0"/>
        </a:xfrm>
      </p:grpSpPr>
      <p:pic>
        <p:nvPicPr>
          <p:cNvPr id="35" name="Google Shape;35;p6"/>
          <p:cNvPicPr preferRelativeResize="0"/>
          <p:nvPr/>
        </p:nvPicPr>
        <p:blipFill rotWithShape="1">
          <a:blip r:embed="rId2">
            <a:alphaModFix/>
          </a:blip>
          <a:srcRect/>
          <a:stretch/>
        </p:blipFill>
        <p:spPr>
          <a:xfrm>
            <a:off x="0" y="0"/>
            <a:ext cx="12192010" cy="6858003"/>
          </a:xfrm>
          <a:prstGeom prst="rect">
            <a:avLst/>
          </a:prstGeom>
          <a:noFill/>
          <a:ln>
            <a:noFill/>
          </a:ln>
        </p:spPr>
      </p:pic>
      <p:sp>
        <p:nvSpPr>
          <p:cNvPr id="36" name="Google Shape;36;p6"/>
          <p:cNvSpPr txBox="1">
            <a:spLocks noGrp="1"/>
          </p:cNvSpPr>
          <p:nvPr>
            <p:ph type="title"/>
          </p:nvPr>
        </p:nvSpPr>
        <p:spPr>
          <a:xfrm>
            <a:off x="0" y="4482133"/>
            <a:ext cx="12192000" cy="888900"/>
          </a:xfrm>
          <a:prstGeom prst="rect">
            <a:avLst/>
          </a:prstGeom>
          <a:solidFill>
            <a:srgbClr val="EF7521"/>
          </a:solid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Clr>
                <a:schemeClr val="lt1"/>
              </a:buClr>
              <a:buSzPts val="37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3700"/>
              <a:buNone/>
              <a:defRPr/>
            </a:lvl2pPr>
            <a:lvl3pPr lvl="2" algn="ctr">
              <a:lnSpc>
                <a:spcPct val="100000"/>
              </a:lnSpc>
              <a:spcBef>
                <a:spcPts val="0"/>
              </a:spcBef>
              <a:spcAft>
                <a:spcPts val="0"/>
              </a:spcAft>
              <a:buSzPts val="3700"/>
              <a:buNone/>
              <a:defRPr/>
            </a:lvl3pPr>
            <a:lvl4pPr lvl="3" algn="ctr">
              <a:lnSpc>
                <a:spcPct val="100000"/>
              </a:lnSpc>
              <a:spcBef>
                <a:spcPts val="0"/>
              </a:spcBef>
              <a:spcAft>
                <a:spcPts val="0"/>
              </a:spcAft>
              <a:buSzPts val="3700"/>
              <a:buNone/>
              <a:defRPr/>
            </a:lvl4pPr>
            <a:lvl5pPr lvl="4" algn="ctr">
              <a:lnSpc>
                <a:spcPct val="100000"/>
              </a:lnSpc>
              <a:spcBef>
                <a:spcPts val="0"/>
              </a:spcBef>
              <a:spcAft>
                <a:spcPts val="0"/>
              </a:spcAft>
              <a:buSzPts val="3700"/>
              <a:buNone/>
              <a:defRPr/>
            </a:lvl5pPr>
            <a:lvl6pPr lvl="5" algn="ctr">
              <a:lnSpc>
                <a:spcPct val="100000"/>
              </a:lnSpc>
              <a:spcBef>
                <a:spcPts val="0"/>
              </a:spcBef>
              <a:spcAft>
                <a:spcPts val="0"/>
              </a:spcAft>
              <a:buSzPts val="3700"/>
              <a:buNone/>
              <a:defRPr/>
            </a:lvl6pPr>
            <a:lvl7pPr lvl="6" algn="ctr">
              <a:lnSpc>
                <a:spcPct val="100000"/>
              </a:lnSpc>
              <a:spcBef>
                <a:spcPts val="0"/>
              </a:spcBef>
              <a:spcAft>
                <a:spcPts val="0"/>
              </a:spcAft>
              <a:buSzPts val="3700"/>
              <a:buNone/>
              <a:defRPr/>
            </a:lvl7pPr>
            <a:lvl8pPr lvl="7" algn="ctr">
              <a:lnSpc>
                <a:spcPct val="100000"/>
              </a:lnSpc>
              <a:spcBef>
                <a:spcPts val="0"/>
              </a:spcBef>
              <a:spcAft>
                <a:spcPts val="0"/>
              </a:spcAft>
              <a:buSzPts val="3700"/>
              <a:buNone/>
              <a:defRPr/>
            </a:lvl8pPr>
            <a:lvl9pPr lvl="8" algn="ctr">
              <a:lnSpc>
                <a:spcPct val="100000"/>
              </a:lnSpc>
              <a:spcBef>
                <a:spcPts val="0"/>
              </a:spcBef>
              <a:spcAft>
                <a:spcPts val="0"/>
              </a:spcAft>
              <a:buSzPts val="3700"/>
              <a:buNone/>
              <a:defRPr/>
            </a:lvl9pPr>
          </a:lstStyle>
          <a:p>
            <a:endParaRPr/>
          </a:p>
        </p:txBody>
      </p:sp>
      <p:sp>
        <p:nvSpPr>
          <p:cNvPr id="37" name="Google Shape;37;p6"/>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8" name="Google Shape;38;p6"/>
          <p:cNvSpPr txBox="1"/>
          <p:nvPr/>
        </p:nvSpPr>
        <p:spPr>
          <a:xfrm>
            <a:off x="165167" y="6091833"/>
            <a:ext cx="690000" cy="650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rgbClr val="FFFFFF"/>
                </a:solidFill>
                <a:latin typeface="Arial"/>
                <a:ea typeface="Arial"/>
                <a:cs typeface="Arial"/>
                <a:sym typeface="Arial"/>
              </a:rPr>
              <a:t> </a:t>
            </a:r>
            <a:fld id="{00000000-1234-1234-1234-123412341234}" type="slidenum">
              <a:rPr lang="en-US" sz="1700" b="0" i="0" u="none" strike="noStrike" cap="none">
                <a:solidFill>
                  <a:srgbClr val="FFFFFF"/>
                </a:solidFill>
                <a:latin typeface="Arial"/>
                <a:ea typeface="Arial"/>
                <a:cs typeface="Arial"/>
                <a:sym typeface="Arial"/>
              </a:rPr>
              <a:t>‹#›</a:t>
            </a:fld>
            <a:endParaRPr sz="1700" b="0" i="0" u="none" strike="noStrike" cap="none">
              <a:solidFill>
                <a:srgbClr val="FFFFFF"/>
              </a:solidFill>
              <a:latin typeface="Arial"/>
              <a:ea typeface="Arial"/>
              <a:cs typeface="Arial"/>
              <a:sym typeface="Arial"/>
            </a:endParaRPr>
          </a:p>
        </p:txBody>
      </p:sp>
      <p:pic>
        <p:nvPicPr>
          <p:cNvPr id="39" name="Google Shape;39;p6"/>
          <p:cNvPicPr preferRelativeResize="0"/>
          <p:nvPr/>
        </p:nvPicPr>
        <p:blipFill rotWithShape="1">
          <a:blip r:embed="rId3">
            <a:alphaModFix/>
          </a:blip>
          <a:srcRect/>
          <a:stretch/>
        </p:blipFill>
        <p:spPr>
          <a:xfrm>
            <a:off x="10669533" y="6126033"/>
            <a:ext cx="1232567" cy="53786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40"/>
        <p:cNvGrpSpPr/>
        <p:nvPr/>
      </p:nvGrpSpPr>
      <p:grpSpPr>
        <a:xfrm>
          <a:off x="0" y="0"/>
          <a:ext cx="0" cy="0"/>
          <a:chOff x="0" y="0"/>
          <a:chExt cx="0" cy="0"/>
        </a:xfrm>
      </p:grpSpPr>
      <p:pic>
        <p:nvPicPr>
          <p:cNvPr id="41" name="Google Shape;41;p7"/>
          <p:cNvPicPr preferRelativeResize="0"/>
          <p:nvPr/>
        </p:nvPicPr>
        <p:blipFill rotWithShape="1">
          <a:blip r:embed="rId2">
            <a:alphaModFix/>
          </a:blip>
          <a:srcRect/>
          <a:stretch/>
        </p:blipFill>
        <p:spPr>
          <a:xfrm>
            <a:off x="0" y="5760927"/>
            <a:ext cx="12192005" cy="1107282"/>
          </a:xfrm>
          <a:prstGeom prst="rect">
            <a:avLst/>
          </a:prstGeom>
          <a:noFill/>
          <a:ln>
            <a:noFill/>
          </a:ln>
        </p:spPr>
      </p:pic>
      <p:cxnSp>
        <p:nvCxnSpPr>
          <p:cNvPr id="42" name="Google Shape;42;p7"/>
          <p:cNvCxnSpPr/>
          <p:nvPr/>
        </p:nvCxnSpPr>
        <p:spPr>
          <a:xfrm>
            <a:off x="0" y="1224467"/>
            <a:ext cx="9972900" cy="0"/>
          </a:xfrm>
          <a:prstGeom prst="straightConnector1">
            <a:avLst/>
          </a:prstGeom>
          <a:noFill/>
          <a:ln w="19050" cap="flat" cmpd="sng">
            <a:solidFill>
              <a:srgbClr val="488BC9"/>
            </a:solidFill>
            <a:prstDash val="solid"/>
            <a:round/>
            <a:headEnd type="none" w="sm" len="sm"/>
            <a:tailEnd type="none" w="sm" len="sm"/>
          </a:ln>
        </p:spPr>
      </p:cxnSp>
      <p:sp>
        <p:nvSpPr>
          <p:cNvPr id="43" name="Google Shape;43;p7"/>
          <p:cNvSpPr txBox="1">
            <a:spLocks noGrp="1"/>
          </p:cNvSpPr>
          <p:nvPr>
            <p:ph type="title"/>
          </p:nvPr>
        </p:nvSpPr>
        <p:spPr>
          <a:xfrm>
            <a:off x="415600" y="140133"/>
            <a:ext cx="9557100" cy="9885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700"/>
              <a:buFont typeface="Roboto"/>
              <a:buNone/>
              <a:defRPr sz="27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9pPr>
          </a:lstStyle>
          <a:p>
            <a:endParaRPr/>
          </a:p>
        </p:txBody>
      </p:sp>
      <p:sp>
        <p:nvSpPr>
          <p:cNvPr id="44" name="Google Shape;44;p7"/>
          <p:cNvSpPr txBox="1">
            <a:spLocks noGrp="1"/>
          </p:cNvSpPr>
          <p:nvPr>
            <p:ph type="body" idx="1"/>
          </p:nvPr>
        </p:nvSpPr>
        <p:spPr>
          <a:xfrm>
            <a:off x="415600" y="1536633"/>
            <a:ext cx="10978800" cy="4046400"/>
          </a:xfrm>
          <a:prstGeom prst="rect">
            <a:avLst/>
          </a:prstGeom>
          <a:noFill/>
          <a:ln>
            <a:noFill/>
          </a:ln>
        </p:spPr>
        <p:txBody>
          <a:bodyPr spcFirstLastPara="1" wrap="square" lIns="121900" tIns="121900" rIns="121900" bIns="121900" anchor="t" anchorCtr="0">
            <a:normAutofit/>
          </a:bodyPr>
          <a:lstStyle>
            <a:lvl1pPr marL="457200" lvl="0" indent="-361950" algn="l">
              <a:lnSpc>
                <a:spcPct val="115000"/>
              </a:lnSpc>
              <a:spcBef>
                <a:spcPts val="0"/>
              </a:spcBef>
              <a:spcAft>
                <a:spcPts val="0"/>
              </a:spcAft>
              <a:buClr>
                <a:schemeClr val="dk1"/>
              </a:buClr>
              <a:buSzPts val="2100"/>
              <a:buFont typeface="Roboto"/>
              <a:buChar char="●"/>
              <a:defRPr sz="2100">
                <a:solidFill>
                  <a:schemeClr val="dk1"/>
                </a:solidFill>
                <a:latin typeface="Roboto"/>
                <a:ea typeface="Roboto"/>
                <a:cs typeface="Roboto"/>
                <a:sym typeface="Roboto"/>
              </a:defRPr>
            </a:lvl1pPr>
            <a:lvl2pPr marL="914400" lvl="1" indent="-349250" algn="l">
              <a:lnSpc>
                <a:spcPct val="115000"/>
              </a:lnSpc>
              <a:spcBef>
                <a:spcPts val="0"/>
              </a:spcBef>
              <a:spcAft>
                <a:spcPts val="0"/>
              </a:spcAft>
              <a:buClr>
                <a:schemeClr val="dk1"/>
              </a:buClr>
              <a:buSzPts val="1900"/>
              <a:buFont typeface="Roboto"/>
              <a:buChar char="○"/>
              <a:defRPr>
                <a:solidFill>
                  <a:schemeClr val="dk1"/>
                </a:solidFill>
                <a:latin typeface="Roboto"/>
                <a:ea typeface="Roboto"/>
                <a:cs typeface="Roboto"/>
                <a:sym typeface="Roboto"/>
              </a:defRPr>
            </a:lvl2pPr>
            <a:lvl3pPr marL="1371600" lvl="2" indent="-349250" algn="l">
              <a:lnSpc>
                <a:spcPct val="115000"/>
              </a:lnSpc>
              <a:spcBef>
                <a:spcPts val="0"/>
              </a:spcBef>
              <a:spcAft>
                <a:spcPts val="0"/>
              </a:spcAft>
              <a:buClr>
                <a:schemeClr val="dk1"/>
              </a:buClr>
              <a:buSzPts val="1900"/>
              <a:buFont typeface="Roboto"/>
              <a:buChar char="■"/>
              <a:defRPr>
                <a:solidFill>
                  <a:schemeClr val="dk1"/>
                </a:solidFill>
                <a:latin typeface="Roboto"/>
                <a:ea typeface="Roboto"/>
                <a:cs typeface="Roboto"/>
                <a:sym typeface="Roboto"/>
              </a:defRPr>
            </a:lvl3pPr>
            <a:lvl4pPr marL="1828800" lvl="3" indent="-349250" algn="l">
              <a:lnSpc>
                <a:spcPct val="115000"/>
              </a:lnSpc>
              <a:spcBef>
                <a:spcPts val="0"/>
              </a:spcBef>
              <a:spcAft>
                <a:spcPts val="0"/>
              </a:spcAft>
              <a:buClr>
                <a:schemeClr val="dk1"/>
              </a:buClr>
              <a:buSzPts val="1900"/>
              <a:buFont typeface="Roboto"/>
              <a:buChar char="●"/>
              <a:defRPr>
                <a:solidFill>
                  <a:schemeClr val="dk1"/>
                </a:solidFill>
                <a:latin typeface="Roboto"/>
                <a:ea typeface="Roboto"/>
                <a:cs typeface="Roboto"/>
                <a:sym typeface="Roboto"/>
              </a:defRPr>
            </a:lvl4pPr>
            <a:lvl5pPr marL="2286000" lvl="4" indent="-349250" algn="l">
              <a:lnSpc>
                <a:spcPct val="115000"/>
              </a:lnSpc>
              <a:spcBef>
                <a:spcPts val="0"/>
              </a:spcBef>
              <a:spcAft>
                <a:spcPts val="0"/>
              </a:spcAft>
              <a:buClr>
                <a:schemeClr val="dk1"/>
              </a:buClr>
              <a:buSzPts val="1900"/>
              <a:buFont typeface="Roboto"/>
              <a:buChar char="○"/>
              <a:defRPr>
                <a:solidFill>
                  <a:schemeClr val="dk1"/>
                </a:solidFill>
                <a:latin typeface="Roboto"/>
                <a:ea typeface="Roboto"/>
                <a:cs typeface="Roboto"/>
                <a:sym typeface="Roboto"/>
              </a:defRPr>
            </a:lvl5pPr>
            <a:lvl6pPr marL="2743200" lvl="5" indent="-349250" algn="l">
              <a:lnSpc>
                <a:spcPct val="115000"/>
              </a:lnSpc>
              <a:spcBef>
                <a:spcPts val="0"/>
              </a:spcBef>
              <a:spcAft>
                <a:spcPts val="0"/>
              </a:spcAft>
              <a:buClr>
                <a:schemeClr val="dk1"/>
              </a:buClr>
              <a:buSzPts val="1900"/>
              <a:buFont typeface="Roboto"/>
              <a:buChar char="■"/>
              <a:defRPr>
                <a:solidFill>
                  <a:schemeClr val="dk1"/>
                </a:solidFill>
                <a:latin typeface="Roboto"/>
                <a:ea typeface="Roboto"/>
                <a:cs typeface="Roboto"/>
                <a:sym typeface="Roboto"/>
              </a:defRPr>
            </a:lvl6pPr>
            <a:lvl7pPr marL="3200400" lvl="6" indent="-349250" algn="l">
              <a:lnSpc>
                <a:spcPct val="115000"/>
              </a:lnSpc>
              <a:spcBef>
                <a:spcPts val="0"/>
              </a:spcBef>
              <a:spcAft>
                <a:spcPts val="0"/>
              </a:spcAft>
              <a:buClr>
                <a:schemeClr val="dk1"/>
              </a:buClr>
              <a:buSzPts val="1900"/>
              <a:buFont typeface="Roboto"/>
              <a:buChar char="●"/>
              <a:defRPr>
                <a:solidFill>
                  <a:schemeClr val="dk1"/>
                </a:solidFill>
                <a:latin typeface="Roboto"/>
                <a:ea typeface="Roboto"/>
                <a:cs typeface="Roboto"/>
                <a:sym typeface="Roboto"/>
              </a:defRPr>
            </a:lvl7pPr>
            <a:lvl8pPr marL="3657600" lvl="7" indent="-349250" algn="l">
              <a:lnSpc>
                <a:spcPct val="115000"/>
              </a:lnSpc>
              <a:spcBef>
                <a:spcPts val="0"/>
              </a:spcBef>
              <a:spcAft>
                <a:spcPts val="0"/>
              </a:spcAft>
              <a:buClr>
                <a:schemeClr val="dk1"/>
              </a:buClr>
              <a:buSzPts val="1900"/>
              <a:buFont typeface="Roboto"/>
              <a:buChar char="○"/>
              <a:defRPr>
                <a:solidFill>
                  <a:schemeClr val="dk1"/>
                </a:solidFill>
                <a:latin typeface="Roboto"/>
                <a:ea typeface="Roboto"/>
                <a:cs typeface="Roboto"/>
                <a:sym typeface="Roboto"/>
              </a:defRPr>
            </a:lvl8pPr>
            <a:lvl9pPr marL="4114800" lvl="8" indent="-349250" algn="l">
              <a:lnSpc>
                <a:spcPct val="115000"/>
              </a:lnSpc>
              <a:spcBef>
                <a:spcPts val="0"/>
              </a:spcBef>
              <a:spcAft>
                <a:spcPts val="0"/>
              </a:spcAft>
              <a:buClr>
                <a:schemeClr val="dk1"/>
              </a:buClr>
              <a:buSzPts val="1900"/>
              <a:buFont typeface="Roboto"/>
              <a:buChar char="■"/>
              <a:defRPr>
                <a:solidFill>
                  <a:schemeClr val="dk1"/>
                </a:solidFill>
                <a:latin typeface="Roboto"/>
                <a:ea typeface="Roboto"/>
                <a:cs typeface="Roboto"/>
                <a:sym typeface="Roboto"/>
              </a:defRPr>
            </a:lvl9pPr>
          </a:lstStyle>
          <a:p>
            <a:endParaRPr/>
          </a:p>
        </p:txBody>
      </p:sp>
      <p:sp>
        <p:nvSpPr>
          <p:cNvPr id="45" name="Google Shape;45;p7"/>
          <p:cNvSpPr txBox="1">
            <a:spLocks noGrp="1"/>
          </p:cNvSpPr>
          <p:nvPr>
            <p:ph type="title" idx="2"/>
          </p:nvPr>
        </p:nvSpPr>
        <p:spPr>
          <a:xfrm>
            <a:off x="165167" y="5796533"/>
            <a:ext cx="9689700" cy="208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100"/>
              <a:buFont typeface="Roboto"/>
              <a:buNone/>
              <a:defRPr sz="11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100"/>
              <a:buFont typeface="Roboto"/>
              <a:buNone/>
              <a:defRPr sz="11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100"/>
              <a:buFont typeface="Roboto"/>
              <a:buNone/>
              <a:defRPr sz="11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100"/>
              <a:buFont typeface="Roboto"/>
              <a:buNone/>
              <a:defRPr sz="11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100"/>
              <a:buFont typeface="Roboto"/>
              <a:buNone/>
              <a:defRPr sz="11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100"/>
              <a:buFont typeface="Roboto"/>
              <a:buNone/>
              <a:defRPr sz="11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100"/>
              <a:buFont typeface="Roboto"/>
              <a:buNone/>
              <a:defRPr sz="11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100"/>
              <a:buFont typeface="Roboto"/>
              <a:buNone/>
              <a:defRPr sz="11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100"/>
              <a:buFont typeface="Roboto"/>
              <a:buNone/>
              <a:defRPr sz="1100">
                <a:solidFill>
                  <a:schemeClr val="dk1"/>
                </a:solidFill>
                <a:latin typeface="Roboto"/>
                <a:ea typeface="Roboto"/>
                <a:cs typeface="Roboto"/>
                <a:sym typeface="Roboto"/>
              </a:defRPr>
            </a:lvl9pPr>
          </a:lstStyle>
          <a:p>
            <a:endParaRPr/>
          </a:p>
        </p:txBody>
      </p:sp>
      <p:sp>
        <p:nvSpPr>
          <p:cNvPr id="46" name="Google Shape;46;p7"/>
          <p:cNvSpPr txBox="1"/>
          <p:nvPr/>
        </p:nvSpPr>
        <p:spPr>
          <a:xfrm>
            <a:off x="165167" y="6091833"/>
            <a:ext cx="690000" cy="650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rgbClr val="FFFFFF"/>
                </a:solidFill>
                <a:latin typeface="Arial"/>
                <a:ea typeface="Arial"/>
                <a:cs typeface="Arial"/>
                <a:sym typeface="Arial"/>
              </a:rPr>
              <a:t> </a:t>
            </a:r>
            <a:fld id="{00000000-1234-1234-1234-123412341234}" type="slidenum">
              <a:rPr lang="en-US" sz="1700" b="0" i="0" u="none" strike="noStrike" cap="none">
                <a:solidFill>
                  <a:srgbClr val="FFFFFF"/>
                </a:solidFill>
                <a:latin typeface="Arial"/>
                <a:ea typeface="Arial"/>
                <a:cs typeface="Arial"/>
                <a:sym typeface="Arial"/>
              </a:rPr>
              <a:t>‹#›</a:t>
            </a:fld>
            <a:endParaRPr sz="1700" b="0" i="0" u="none" strike="noStrike" cap="none">
              <a:solidFill>
                <a:srgbClr val="FFFFFF"/>
              </a:solidFill>
              <a:latin typeface="Arial"/>
              <a:ea typeface="Arial"/>
              <a:cs typeface="Arial"/>
              <a:sym typeface="Arial"/>
            </a:endParaRPr>
          </a:p>
        </p:txBody>
      </p:sp>
      <p:pic>
        <p:nvPicPr>
          <p:cNvPr id="47" name="Google Shape;47;p7"/>
          <p:cNvPicPr preferRelativeResize="0"/>
          <p:nvPr/>
        </p:nvPicPr>
        <p:blipFill rotWithShape="1">
          <a:blip r:embed="rId3">
            <a:alphaModFix/>
          </a:blip>
          <a:srcRect/>
          <a:stretch/>
        </p:blipFill>
        <p:spPr>
          <a:xfrm>
            <a:off x="10669533" y="6126033"/>
            <a:ext cx="1232567" cy="53786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48"/>
        <p:cNvGrpSpPr/>
        <p:nvPr/>
      </p:nvGrpSpPr>
      <p:grpSpPr>
        <a:xfrm>
          <a:off x="0" y="0"/>
          <a:ext cx="0" cy="0"/>
          <a:chOff x="0" y="0"/>
          <a:chExt cx="0" cy="0"/>
        </a:xfrm>
      </p:grpSpPr>
      <p:pic>
        <p:nvPicPr>
          <p:cNvPr id="49" name="Google Shape;49;p8"/>
          <p:cNvPicPr preferRelativeResize="0"/>
          <p:nvPr/>
        </p:nvPicPr>
        <p:blipFill rotWithShape="1">
          <a:blip r:embed="rId2">
            <a:alphaModFix/>
          </a:blip>
          <a:srcRect/>
          <a:stretch/>
        </p:blipFill>
        <p:spPr>
          <a:xfrm>
            <a:off x="0" y="0"/>
            <a:ext cx="12192010" cy="6858003"/>
          </a:xfrm>
          <a:prstGeom prst="rect">
            <a:avLst/>
          </a:prstGeom>
          <a:noFill/>
          <a:ln>
            <a:noFill/>
          </a:ln>
        </p:spPr>
      </p:pic>
      <p:sp>
        <p:nvSpPr>
          <p:cNvPr id="50" name="Google Shape;50;p8"/>
          <p:cNvSpPr txBox="1">
            <a:spLocks noGrp="1"/>
          </p:cNvSpPr>
          <p:nvPr>
            <p:ph type="title"/>
          </p:nvPr>
        </p:nvSpPr>
        <p:spPr>
          <a:xfrm>
            <a:off x="0" y="4482133"/>
            <a:ext cx="12192000" cy="888900"/>
          </a:xfrm>
          <a:prstGeom prst="rect">
            <a:avLst/>
          </a:prstGeom>
          <a:solidFill>
            <a:srgbClr val="488BC9"/>
          </a:solid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Clr>
                <a:schemeClr val="lt1"/>
              </a:buClr>
              <a:buSzPts val="37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3700"/>
              <a:buNone/>
              <a:defRPr/>
            </a:lvl2pPr>
            <a:lvl3pPr lvl="2" algn="ctr">
              <a:lnSpc>
                <a:spcPct val="100000"/>
              </a:lnSpc>
              <a:spcBef>
                <a:spcPts val="0"/>
              </a:spcBef>
              <a:spcAft>
                <a:spcPts val="0"/>
              </a:spcAft>
              <a:buSzPts val="3700"/>
              <a:buNone/>
              <a:defRPr/>
            </a:lvl3pPr>
            <a:lvl4pPr lvl="3" algn="ctr">
              <a:lnSpc>
                <a:spcPct val="100000"/>
              </a:lnSpc>
              <a:spcBef>
                <a:spcPts val="0"/>
              </a:spcBef>
              <a:spcAft>
                <a:spcPts val="0"/>
              </a:spcAft>
              <a:buSzPts val="3700"/>
              <a:buNone/>
              <a:defRPr/>
            </a:lvl4pPr>
            <a:lvl5pPr lvl="4" algn="ctr">
              <a:lnSpc>
                <a:spcPct val="100000"/>
              </a:lnSpc>
              <a:spcBef>
                <a:spcPts val="0"/>
              </a:spcBef>
              <a:spcAft>
                <a:spcPts val="0"/>
              </a:spcAft>
              <a:buSzPts val="3700"/>
              <a:buNone/>
              <a:defRPr/>
            </a:lvl5pPr>
            <a:lvl6pPr lvl="5" algn="ctr">
              <a:lnSpc>
                <a:spcPct val="100000"/>
              </a:lnSpc>
              <a:spcBef>
                <a:spcPts val="0"/>
              </a:spcBef>
              <a:spcAft>
                <a:spcPts val="0"/>
              </a:spcAft>
              <a:buSzPts val="3700"/>
              <a:buNone/>
              <a:defRPr/>
            </a:lvl6pPr>
            <a:lvl7pPr lvl="6" algn="ctr">
              <a:lnSpc>
                <a:spcPct val="100000"/>
              </a:lnSpc>
              <a:spcBef>
                <a:spcPts val="0"/>
              </a:spcBef>
              <a:spcAft>
                <a:spcPts val="0"/>
              </a:spcAft>
              <a:buSzPts val="3700"/>
              <a:buNone/>
              <a:defRPr/>
            </a:lvl7pPr>
            <a:lvl8pPr lvl="7" algn="ctr">
              <a:lnSpc>
                <a:spcPct val="100000"/>
              </a:lnSpc>
              <a:spcBef>
                <a:spcPts val="0"/>
              </a:spcBef>
              <a:spcAft>
                <a:spcPts val="0"/>
              </a:spcAft>
              <a:buSzPts val="3700"/>
              <a:buNone/>
              <a:defRPr/>
            </a:lvl8pPr>
            <a:lvl9pPr lvl="8" algn="ctr">
              <a:lnSpc>
                <a:spcPct val="100000"/>
              </a:lnSpc>
              <a:spcBef>
                <a:spcPts val="0"/>
              </a:spcBef>
              <a:spcAft>
                <a:spcPts val="0"/>
              </a:spcAft>
              <a:buSzPts val="3700"/>
              <a:buNone/>
              <a:defRPr/>
            </a:lvl9pPr>
          </a:lstStyle>
          <a:p>
            <a:endParaRPr/>
          </a:p>
        </p:txBody>
      </p:sp>
      <p:sp>
        <p:nvSpPr>
          <p:cNvPr id="51" name="Google Shape;51;p8"/>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2" name="Google Shape;52;p8"/>
          <p:cNvSpPr txBox="1"/>
          <p:nvPr/>
        </p:nvSpPr>
        <p:spPr>
          <a:xfrm>
            <a:off x="165167" y="6091833"/>
            <a:ext cx="690000" cy="650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rgbClr val="FFFFFF"/>
                </a:solidFill>
                <a:latin typeface="Arial"/>
                <a:ea typeface="Arial"/>
                <a:cs typeface="Arial"/>
                <a:sym typeface="Arial"/>
              </a:rPr>
              <a:t> </a:t>
            </a:r>
            <a:fld id="{00000000-1234-1234-1234-123412341234}" type="slidenum">
              <a:rPr lang="en-US" sz="1700" b="0" i="0" u="none" strike="noStrike" cap="none">
                <a:solidFill>
                  <a:srgbClr val="FFFFFF"/>
                </a:solidFill>
                <a:latin typeface="Arial"/>
                <a:ea typeface="Arial"/>
                <a:cs typeface="Arial"/>
                <a:sym typeface="Arial"/>
              </a:rPr>
              <a:t>‹#›</a:t>
            </a:fld>
            <a:endParaRPr sz="1700" b="0" i="0" u="none" strike="noStrike" cap="none">
              <a:solidFill>
                <a:srgbClr val="FFFFFF"/>
              </a:solidFill>
              <a:latin typeface="Arial"/>
              <a:ea typeface="Arial"/>
              <a:cs typeface="Arial"/>
              <a:sym typeface="Arial"/>
            </a:endParaRPr>
          </a:p>
        </p:txBody>
      </p:sp>
      <p:pic>
        <p:nvPicPr>
          <p:cNvPr id="53" name="Google Shape;53;p8"/>
          <p:cNvPicPr preferRelativeResize="0"/>
          <p:nvPr/>
        </p:nvPicPr>
        <p:blipFill rotWithShape="1">
          <a:blip r:embed="rId3">
            <a:alphaModFix/>
          </a:blip>
          <a:srcRect/>
          <a:stretch/>
        </p:blipFill>
        <p:spPr>
          <a:xfrm>
            <a:off x="10669533" y="6126033"/>
            <a:ext cx="1232567" cy="537866"/>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54"/>
        <p:cNvGrpSpPr/>
        <p:nvPr/>
      </p:nvGrpSpPr>
      <p:grpSpPr>
        <a:xfrm>
          <a:off x="0" y="0"/>
          <a:ext cx="0" cy="0"/>
          <a:chOff x="0" y="0"/>
          <a:chExt cx="0" cy="0"/>
        </a:xfrm>
      </p:grpSpPr>
      <p:pic>
        <p:nvPicPr>
          <p:cNvPr id="55" name="Google Shape;55;p9"/>
          <p:cNvPicPr preferRelativeResize="0"/>
          <p:nvPr/>
        </p:nvPicPr>
        <p:blipFill rotWithShape="1">
          <a:blip r:embed="rId2">
            <a:alphaModFix/>
          </a:blip>
          <a:srcRect/>
          <a:stretch/>
        </p:blipFill>
        <p:spPr>
          <a:xfrm>
            <a:off x="2" y="0"/>
            <a:ext cx="12191996" cy="1219200"/>
          </a:xfrm>
          <a:prstGeom prst="rect">
            <a:avLst/>
          </a:prstGeom>
          <a:noFill/>
          <a:ln>
            <a:noFill/>
          </a:ln>
        </p:spPr>
      </p:pic>
      <p:sp>
        <p:nvSpPr>
          <p:cNvPr id="56" name="Google Shape;56;p9"/>
          <p:cNvSpPr txBox="1">
            <a:spLocks noGrp="1"/>
          </p:cNvSpPr>
          <p:nvPr>
            <p:ph type="title"/>
          </p:nvPr>
        </p:nvSpPr>
        <p:spPr>
          <a:xfrm>
            <a:off x="1558415" y="420329"/>
            <a:ext cx="6877663" cy="59060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400"/>
              <a:buFont typeface="Arial"/>
              <a:buNone/>
              <a:defRPr sz="2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9"/>
          <p:cNvSpPr txBox="1">
            <a:spLocks noGrp="1"/>
          </p:cNvSpPr>
          <p:nvPr>
            <p:ph type="body" idx="1"/>
          </p:nvPr>
        </p:nvSpPr>
        <p:spPr>
          <a:xfrm>
            <a:off x="838200" y="1463040"/>
            <a:ext cx="10515600" cy="4640674"/>
          </a:xfrm>
          <a:prstGeom prst="rect">
            <a:avLst/>
          </a:prstGeom>
          <a:noFill/>
          <a:ln>
            <a:noFill/>
          </a:ln>
        </p:spPr>
        <p:txBody>
          <a:bodyPr spcFirstLastPara="1" wrap="square" lIns="0" tIns="0" rIns="0"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8" name="Google Shape;58;p9"/>
          <p:cNvPicPr preferRelativeResize="0"/>
          <p:nvPr/>
        </p:nvPicPr>
        <p:blipFill rotWithShape="1">
          <a:blip r:embed="rId3">
            <a:alphaModFix/>
          </a:blip>
          <a:srcRect/>
          <a:stretch/>
        </p:blipFill>
        <p:spPr>
          <a:xfrm>
            <a:off x="10363200" y="6172201"/>
            <a:ext cx="1524000" cy="485919"/>
          </a:xfrm>
          <a:prstGeom prst="rect">
            <a:avLst/>
          </a:prstGeom>
          <a:noFill/>
          <a:ln>
            <a:noFill/>
          </a:ln>
        </p:spPr>
      </p:pic>
      <p:sp>
        <p:nvSpPr>
          <p:cNvPr id="59" name="Google Shape;59;p9"/>
          <p:cNvSpPr txBox="1">
            <a:spLocks noGrp="1"/>
          </p:cNvSpPr>
          <p:nvPr>
            <p:ph type="sldNum" idx="12"/>
          </p:nvPr>
        </p:nvSpPr>
        <p:spPr>
          <a:xfrm>
            <a:off x="297428" y="6427019"/>
            <a:ext cx="27432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60" name="Google Shape;60;p9"/>
          <p:cNvPicPr preferRelativeResize="0"/>
          <p:nvPr/>
        </p:nvPicPr>
        <p:blipFill rotWithShape="1">
          <a:blip r:embed="rId4">
            <a:alphaModFix/>
          </a:blip>
          <a:srcRect/>
          <a:stretch/>
        </p:blipFill>
        <p:spPr>
          <a:xfrm>
            <a:off x="156293" y="41458"/>
            <a:ext cx="1245831" cy="1068472"/>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61"/>
        <p:cNvGrpSpPr/>
        <p:nvPr/>
      </p:nvGrpSpPr>
      <p:grpSpPr>
        <a:xfrm>
          <a:off x="0" y="0"/>
          <a:ext cx="0" cy="0"/>
          <a:chOff x="0" y="0"/>
          <a:chExt cx="0" cy="0"/>
        </a:xfrm>
      </p:grpSpPr>
      <p:pic>
        <p:nvPicPr>
          <p:cNvPr id="62" name="Google Shape;62;p10"/>
          <p:cNvPicPr preferRelativeResize="0"/>
          <p:nvPr/>
        </p:nvPicPr>
        <p:blipFill rotWithShape="1">
          <a:blip r:embed="rId2">
            <a:alphaModFix/>
          </a:blip>
          <a:srcRect/>
          <a:stretch/>
        </p:blipFill>
        <p:spPr>
          <a:xfrm>
            <a:off x="2" y="1"/>
            <a:ext cx="12191996" cy="1219199"/>
          </a:xfrm>
          <a:prstGeom prst="rect">
            <a:avLst/>
          </a:prstGeom>
          <a:noFill/>
          <a:ln>
            <a:noFill/>
          </a:ln>
        </p:spPr>
      </p:pic>
      <p:sp>
        <p:nvSpPr>
          <p:cNvPr id="63" name="Google Shape;63;p10"/>
          <p:cNvSpPr txBox="1">
            <a:spLocks noGrp="1"/>
          </p:cNvSpPr>
          <p:nvPr>
            <p:ph type="title"/>
          </p:nvPr>
        </p:nvSpPr>
        <p:spPr>
          <a:xfrm>
            <a:off x="1558415" y="420329"/>
            <a:ext cx="6877663" cy="59060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400"/>
              <a:buFont typeface="Arial"/>
              <a:buNone/>
              <a:defRPr sz="2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0"/>
          <p:cNvSpPr txBox="1">
            <a:spLocks noGrp="1"/>
          </p:cNvSpPr>
          <p:nvPr>
            <p:ph type="body" idx="1"/>
          </p:nvPr>
        </p:nvSpPr>
        <p:spPr>
          <a:xfrm>
            <a:off x="838200" y="1463040"/>
            <a:ext cx="10515600" cy="4640674"/>
          </a:xfrm>
          <a:prstGeom prst="rect">
            <a:avLst/>
          </a:prstGeom>
          <a:noFill/>
          <a:ln>
            <a:noFill/>
          </a:ln>
        </p:spPr>
        <p:txBody>
          <a:bodyPr spcFirstLastPara="1" wrap="square" lIns="0" tIns="0" rIns="0"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5" name="Google Shape;65;p10"/>
          <p:cNvPicPr preferRelativeResize="0"/>
          <p:nvPr/>
        </p:nvPicPr>
        <p:blipFill rotWithShape="1">
          <a:blip r:embed="rId3">
            <a:alphaModFix/>
          </a:blip>
          <a:srcRect/>
          <a:stretch/>
        </p:blipFill>
        <p:spPr>
          <a:xfrm>
            <a:off x="10363200" y="6172201"/>
            <a:ext cx="1524000" cy="485919"/>
          </a:xfrm>
          <a:prstGeom prst="rect">
            <a:avLst/>
          </a:prstGeom>
          <a:noFill/>
          <a:ln>
            <a:noFill/>
          </a:ln>
        </p:spPr>
      </p:pic>
      <p:sp>
        <p:nvSpPr>
          <p:cNvPr id="66" name="Google Shape;66;p10"/>
          <p:cNvSpPr txBox="1">
            <a:spLocks noGrp="1"/>
          </p:cNvSpPr>
          <p:nvPr>
            <p:ph type="sldNum" idx="12"/>
          </p:nvPr>
        </p:nvSpPr>
        <p:spPr>
          <a:xfrm>
            <a:off x="297428" y="6427019"/>
            <a:ext cx="27432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67" name="Google Shape;67;p10"/>
          <p:cNvPicPr preferRelativeResize="0"/>
          <p:nvPr/>
        </p:nvPicPr>
        <p:blipFill rotWithShape="1">
          <a:blip r:embed="rId4">
            <a:alphaModFix/>
          </a:blip>
          <a:srcRect/>
          <a:stretch/>
        </p:blipFill>
        <p:spPr>
          <a:xfrm>
            <a:off x="156293" y="41458"/>
            <a:ext cx="1245831" cy="1068472"/>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10" Type="http://schemas.openxmlformats.org/officeDocument/2006/relationships/theme" Target="../theme/theme2.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sldNum" idx="12"/>
          </p:nvPr>
        </p:nvSpPr>
        <p:spPr>
          <a:xfrm>
            <a:off x="326924" y="6360653"/>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2"/>
        <p:cNvGrpSpPr/>
        <p:nvPr/>
      </p:nvGrpSpPr>
      <p:grpSpPr>
        <a:xfrm>
          <a:off x="0" y="0"/>
          <a:ext cx="0" cy="0"/>
          <a:chOff x="0" y="0"/>
          <a:chExt cx="0" cy="0"/>
        </a:xfrm>
      </p:grpSpPr>
      <p:cxnSp>
        <p:nvCxnSpPr>
          <p:cNvPr id="103" name="Google Shape;103;p17"/>
          <p:cNvCxnSpPr/>
          <p:nvPr/>
        </p:nvCxnSpPr>
        <p:spPr>
          <a:xfrm>
            <a:off x="477484" y="6457891"/>
            <a:ext cx="11237033" cy="0"/>
          </a:xfrm>
          <a:prstGeom prst="straightConnector1">
            <a:avLst/>
          </a:prstGeom>
          <a:noFill/>
          <a:ln w="9525" cap="flat" cmpd="sng">
            <a:solidFill>
              <a:schemeClr val="dk2"/>
            </a:solidFill>
            <a:prstDash val="solid"/>
            <a:round/>
            <a:headEnd type="none" w="sm" len="sm"/>
            <a:tailEnd type="none" w="sm" len="sm"/>
          </a:ln>
        </p:spPr>
      </p:cxnSp>
      <p:sp>
        <p:nvSpPr>
          <p:cNvPr id="104" name="Google Shape;104;p17"/>
          <p:cNvSpPr txBox="1">
            <a:spLocks noGrp="1"/>
          </p:cNvSpPr>
          <p:nvPr>
            <p:ph type="title"/>
          </p:nvPr>
        </p:nvSpPr>
        <p:spPr>
          <a:xfrm>
            <a:off x="477484" y="473111"/>
            <a:ext cx="11230030" cy="216199"/>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16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6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6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6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6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6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6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6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600" b="0" i="0" u="none" strike="noStrike" cap="none">
                <a:solidFill>
                  <a:schemeClr val="dk2"/>
                </a:solidFill>
                <a:latin typeface="Arial"/>
                <a:ea typeface="Arial"/>
                <a:cs typeface="Arial"/>
                <a:sym typeface="Arial"/>
              </a:defRPr>
            </a:lvl9pPr>
          </a:lstStyle>
          <a:p>
            <a:endParaRPr/>
          </a:p>
        </p:txBody>
      </p:sp>
      <p:cxnSp>
        <p:nvCxnSpPr>
          <p:cNvPr id="105" name="Google Shape;105;p17"/>
          <p:cNvCxnSpPr/>
          <p:nvPr/>
        </p:nvCxnSpPr>
        <p:spPr>
          <a:xfrm>
            <a:off x="477484" y="727215"/>
            <a:ext cx="11237033" cy="0"/>
          </a:xfrm>
          <a:prstGeom prst="straightConnector1">
            <a:avLst/>
          </a:prstGeom>
          <a:noFill/>
          <a:ln w="9525" cap="flat" cmpd="sng">
            <a:solidFill>
              <a:schemeClr val="dk2"/>
            </a:solidFill>
            <a:prstDash val="solid"/>
            <a:round/>
            <a:headEnd type="none" w="sm" len="sm"/>
            <a:tailEnd type="none" w="sm" len="sm"/>
          </a:ln>
        </p:spPr>
      </p:cxnSp>
      <p:sp>
        <p:nvSpPr>
          <p:cNvPr id="106" name="Google Shape;106;p17"/>
          <p:cNvSpPr txBox="1">
            <a:spLocks noGrp="1"/>
          </p:cNvSpPr>
          <p:nvPr>
            <p:ph type="body" idx="1"/>
          </p:nvPr>
        </p:nvSpPr>
        <p:spPr>
          <a:xfrm>
            <a:off x="477484" y="1191229"/>
            <a:ext cx="11230030" cy="4839953"/>
          </a:xfrm>
          <a:prstGeom prst="rect">
            <a:avLst/>
          </a:prstGeom>
          <a:noFill/>
          <a:ln>
            <a:noFill/>
          </a:ln>
        </p:spPr>
        <p:txBody>
          <a:bodyPr spcFirstLastPara="1" wrap="square" lIns="0" tIns="36575" rIns="36575" bIns="36575" anchor="t" anchorCtr="0">
            <a:normAutofit/>
          </a:bodyPr>
          <a:lstStyle>
            <a:lvl1pPr marL="457200" marR="0" lvl="0" indent="-292100" algn="l" rtl="0">
              <a:lnSpc>
                <a:spcPct val="100000"/>
              </a:lnSpc>
              <a:spcBef>
                <a:spcPts val="400"/>
              </a:spcBef>
              <a:spcAft>
                <a:spcPts val="0"/>
              </a:spcAft>
              <a:buClr>
                <a:schemeClr val="accent2"/>
              </a:buClr>
              <a:buSzPts val="1000"/>
              <a:buFont typeface="Noto Sans Symbols"/>
              <a:buChar char="▪"/>
              <a:defRPr sz="1000" b="0" i="0" u="none" strike="noStrike" cap="none">
                <a:solidFill>
                  <a:schemeClr val="dk1"/>
                </a:solidFill>
                <a:latin typeface="Arial"/>
                <a:ea typeface="Arial"/>
                <a:cs typeface="Arial"/>
                <a:sym typeface="Arial"/>
              </a:defRPr>
            </a:lvl1pPr>
            <a:lvl2pPr marL="914400" marR="0" lvl="1" indent="-292100" algn="l" rtl="0">
              <a:lnSpc>
                <a:spcPct val="100000"/>
              </a:lnSpc>
              <a:spcBef>
                <a:spcPts val="400"/>
              </a:spcBef>
              <a:spcAft>
                <a:spcPts val="0"/>
              </a:spcAft>
              <a:buClr>
                <a:schemeClr val="dk1"/>
              </a:buClr>
              <a:buSzPts val="1000"/>
              <a:buFont typeface="Noto Sans Symbols"/>
              <a:buChar char="−"/>
              <a:defRPr sz="1000" b="0" i="0" u="none" strike="noStrike" cap="none">
                <a:solidFill>
                  <a:schemeClr val="dk1"/>
                </a:solidFill>
                <a:latin typeface="Arial"/>
                <a:ea typeface="Arial"/>
                <a:cs typeface="Arial"/>
                <a:sym typeface="Arial"/>
              </a:defRPr>
            </a:lvl2pPr>
            <a:lvl3pPr marL="1371600" marR="0" lvl="2" indent="-292100" algn="l" rtl="0">
              <a:lnSpc>
                <a:spcPct val="100000"/>
              </a:lnSpc>
              <a:spcBef>
                <a:spcPts val="400"/>
              </a:spcBef>
              <a:spcAft>
                <a:spcPts val="0"/>
              </a:spcAft>
              <a:buClr>
                <a:schemeClr val="dk1"/>
              </a:buClr>
              <a:buSzPts val="1000"/>
              <a:buFont typeface="Noto Sans Symbols"/>
              <a:buChar char="−"/>
              <a:defRPr sz="1000" b="0" i="0" u="none" strike="noStrike" cap="none">
                <a:solidFill>
                  <a:schemeClr val="dk1"/>
                </a:solidFill>
                <a:latin typeface="Arial"/>
                <a:ea typeface="Arial"/>
                <a:cs typeface="Arial"/>
                <a:sym typeface="Arial"/>
              </a:defRPr>
            </a:lvl3pPr>
            <a:lvl4pPr marL="1828800" marR="0" lvl="3" indent="-282575" algn="l" rtl="0">
              <a:lnSpc>
                <a:spcPct val="100000"/>
              </a:lnSpc>
              <a:spcBef>
                <a:spcPts val="400"/>
              </a:spcBef>
              <a:spcAft>
                <a:spcPts val="0"/>
              </a:spcAft>
              <a:buClr>
                <a:schemeClr val="dk1"/>
              </a:buClr>
              <a:buSzPts val="850"/>
              <a:buFont typeface="Noto Sans Symbols"/>
              <a:buChar char="−"/>
              <a:defRPr sz="1000" b="0" i="0" u="none" strike="noStrike" cap="none">
                <a:solidFill>
                  <a:schemeClr val="dk1"/>
                </a:solidFill>
                <a:latin typeface="Arial"/>
                <a:ea typeface="Arial"/>
                <a:cs typeface="Arial"/>
                <a:sym typeface="Arial"/>
              </a:defRPr>
            </a:lvl4pPr>
            <a:lvl5pPr marL="2286000" marR="0" lvl="4" indent="-292100" algn="l" rtl="0">
              <a:lnSpc>
                <a:spcPct val="100000"/>
              </a:lnSpc>
              <a:spcBef>
                <a:spcPts val="400"/>
              </a:spcBef>
              <a:spcAft>
                <a:spcPts val="0"/>
              </a:spcAft>
              <a:buClr>
                <a:schemeClr val="dk1"/>
              </a:buClr>
              <a:buSzPts val="1000"/>
              <a:buFont typeface="Noto Sans Symbols"/>
              <a:buChar char="−"/>
              <a:defRPr sz="1000" b="0" i="0" u="none" strike="noStrike" cap="none">
                <a:solidFill>
                  <a:schemeClr val="dk1"/>
                </a:solidFill>
                <a:latin typeface="Arial"/>
                <a:ea typeface="Arial"/>
                <a:cs typeface="Arial"/>
                <a:sym typeface="Arial"/>
              </a:defRPr>
            </a:lvl5pPr>
            <a:lvl6pPr marL="2743200" marR="0" lvl="5" indent="-269875" algn="l" rtl="0">
              <a:lnSpc>
                <a:spcPct val="100000"/>
              </a:lnSpc>
              <a:spcBef>
                <a:spcPts val="0"/>
              </a:spcBef>
              <a:spcAft>
                <a:spcPts val="0"/>
              </a:spcAft>
              <a:buClr>
                <a:schemeClr val="dk1"/>
              </a:buClr>
              <a:buSzPts val="650"/>
              <a:buFont typeface="Arial"/>
              <a:buChar char="–"/>
              <a:defRPr sz="1000" b="0" i="0" u="none" strike="noStrike" cap="none">
                <a:solidFill>
                  <a:schemeClr val="dk1"/>
                </a:solidFill>
                <a:latin typeface="Arial"/>
                <a:ea typeface="Arial"/>
                <a:cs typeface="Arial"/>
                <a:sym typeface="Arial"/>
              </a:defRPr>
            </a:lvl6pPr>
            <a:lvl7pPr marL="3200400" marR="0" lvl="6" indent="-269875" algn="l" rtl="0">
              <a:lnSpc>
                <a:spcPct val="100000"/>
              </a:lnSpc>
              <a:spcBef>
                <a:spcPts val="500"/>
              </a:spcBef>
              <a:spcAft>
                <a:spcPts val="0"/>
              </a:spcAft>
              <a:buClr>
                <a:schemeClr val="dk1"/>
              </a:buClr>
              <a:buSzPts val="650"/>
              <a:buFont typeface="Arial"/>
              <a:buChar char="–"/>
              <a:defRPr sz="1000" b="0" i="0" u="none" strike="noStrike" cap="none">
                <a:solidFill>
                  <a:schemeClr val="dk1"/>
                </a:solidFill>
                <a:latin typeface="Arial"/>
                <a:ea typeface="Arial"/>
                <a:cs typeface="Arial"/>
                <a:sym typeface="Arial"/>
              </a:defRPr>
            </a:lvl7pPr>
            <a:lvl8pPr marL="3657600" marR="0" lvl="7" indent="-269875" algn="l" rtl="0">
              <a:lnSpc>
                <a:spcPct val="100000"/>
              </a:lnSpc>
              <a:spcBef>
                <a:spcPts val="500"/>
              </a:spcBef>
              <a:spcAft>
                <a:spcPts val="0"/>
              </a:spcAft>
              <a:buClr>
                <a:schemeClr val="dk1"/>
              </a:buClr>
              <a:buSzPts val="650"/>
              <a:buFont typeface="Arial"/>
              <a:buChar char="–"/>
              <a:defRPr sz="1000" b="0" i="0" u="none" strike="noStrike" cap="none">
                <a:solidFill>
                  <a:schemeClr val="dk1"/>
                </a:solidFill>
                <a:latin typeface="Arial"/>
                <a:ea typeface="Arial"/>
                <a:cs typeface="Arial"/>
                <a:sym typeface="Arial"/>
              </a:defRPr>
            </a:lvl8pPr>
            <a:lvl9pPr marL="4114800" marR="0" lvl="8" indent="-269875" algn="l" rtl="0">
              <a:lnSpc>
                <a:spcPct val="100000"/>
              </a:lnSpc>
              <a:spcBef>
                <a:spcPts val="500"/>
              </a:spcBef>
              <a:spcAft>
                <a:spcPts val="500"/>
              </a:spcAft>
              <a:buClr>
                <a:schemeClr val="dk1"/>
              </a:buClr>
              <a:buSzPts val="650"/>
              <a:buFont typeface="Arial"/>
              <a:buChar char="–"/>
              <a:defRPr sz="1000" b="0" i="0" u="none" strike="noStrike" cap="none">
                <a:solidFill>
                  <a:schemeClr val="dk1"/>
                </a:solidFill>
                <a:latin typeface="Arial"/>
                <a:ea typeface="Arial"/>
                <a:cs typeface="Arial"/>
                <a:sym typeface="Arial"/>
              </a:defRPr>
            </a:lvl9pPr>
          </a:lstStyle>
          <a:p>
            <a:endParaRPr/>
          </a:p>
        </p:txBody>
      </p:sp>
      <p:sp>
        <p:nvSpPr>
          <p:cNvPr id="107" name="Google Shape;107;p17"/>
          <p:cNvSpPr txBox="1"/>
          <p:nvPr/>
        </p:nvSpPr>
        <p:spPr>
          <a:xfrm>
            <a:off x="8076698" y="6455083"/>
            <a:ext cx="3630473" cy="184972"/>
          </a:xfrm>
          <a:prstGeom prst="rect">
            <a:avLst/>
          </a:prstGeom>
          <a:noFill/>
          <a:ln>
            <a:noFill/>
          </a:ln>
        </p:spPr>
        <p:txBody>
          <a:bodyPr spcFirstLastPara="1" wrap="square" lIns="0" tIns="55225" rIns="0" bIns="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RBC Capital Markets</a:t>
            </a:r>
            <a:endParaRPr sz="1400" b="0" i="0" u="none" strike="noStrike" cap="none">
              <a:solidFill>
                <a:srgbClr val="000000"/>
              </a:solidFill>
              <a:latin typeface="Arial"/>
              <a:ea typeface="Arial"/>
              <a:cs typeface="Arial"/>
              <a:sym typeface="Arial"/>
            </a:endParaRPr>
          </a:p>
        </p:txBody>
      </p:sp>
      <p:sp>
        <p:nvSpPr>
          <p:cNvPr id="108" name="Google Shape;108;p17"/>
          <p:cNvSpPr txBox="1"/>
          <p:nvPr/>
        </p:nvSpPr>
        <p:spPr>
          <a:xfrm>
            <a:off x="477137" y="6455083"/>
            <a:ext cx="265012" cy="183859"/>
          </a:xfrm>
          <a:prstGeom prst="rect">
            <a:avLst/>
          </a:prstGeom>
          <a:noFill/>
          <a:ln>
            <a:noFill/>
          </a:ln>
        </p:spPr>
        <p:txBody>
          <a:bodyPr spcFirstLastPara="1" wrap="square" lIns="0" tIns="53975"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chemeClr val="dk1"/>
                </a:solidFill>
                <a:latin typeface="Arial"/>
                <a:ea typeface="Arial"/>
                <a:cs typeface="Arial"/>
                <a:sym typeface="Arial"/>
              </a:rPr>
              <a:t>‹#›</a:t>
            </a:fld>
            <a:endParaRPr sz="10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5"/>
        <p:cNvGrpSpPr/>
        <p:nvPr/>
      </p:nvGrpSpPr>
      <p:grpSpPr>
        <a:xfrm>
          <a:off x="0" y="0"/>
          <a:ext cx="0" cy="0"/>
          <a:chOff x="0" y="0"/>
          <a:chExt cx="0" cy="0"/>
        </a:xfrm>
      </p:grpSpPr>
      <p:sp>
        <p:nvSpPr>
          <p:cNvPr id="146" name="Google Shape;146;p27"/>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7" name="Google Shape;147;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8" name="Google Shape;148;p2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9" name="Google Shape;149;p2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50" name="Google Shape;150;p2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s://www.sos.state.co.us/CCR/GenerateRulePdf.do?ruleVersionId=11458&amp;fileName=1%20CCR%20301-39"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hyperlink" Target="https://leg.colorado.gov/bills/sb25-125" TargetMode="External"/><Relationship Id="rId4" Type="http://schemas.openxmlformats.org/officeDocument/2006/relationships/hyperlink" Target="https://leg.colorado.gov/sites/default/files/images/olls/240210jjb.pdf"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https://leg.colorado.gov/bills/hb25-1320"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s://www.sos.state.co.us/CCR/GenerateRulePdf.do?ruleVersionId=11458&amp;fileName=1%20CCR%20301-39" TargetMode="External"/><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s://www.sos.state.co.us/CCR/GenerateRulePdf.do?ruleVersionId=11458&amp;fileName=1%20CCR%20301-39"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hyperlink" Target="https://www.cde.state.co.us/cdefinance/school_auditing_expelled_homebound_memo"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hyperlink" Target="https://www.sos.state.co.us/CCR/GenerateRulePdf.do?ruleVersionId=11458&amp;fileName=1%20CCR%20301-39" TargetMode="External"/><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https://www.google.com/search?sca_esv=18dbed916f33843d&amp;rlz=1C1GCEU_enUS1001US1001&amp;cs=0&amp;q=American+Academy+of+Pediatrics&amp;sa=X&amp;ved=2ahUKEwjEkeT5-ryMAxVxHkQIHZ94Nu4QxccNegQIBhAB&amp;mstk=AUtExfDJP3s6BxSmIHTYd1VzNvhsrRsJ0sWAS-qWAMI72cvWmzIwat3Q9p5KvBflEcl6hPm1aGl-7SrgzZ08z3GP9NFGUFVr6Kqbff9oNm4M1YJeD505KnHNZLXyhwSL9QE2seaKSSR32fYARks4agth93GGMArZDw1dNvI7f-fcrBkAoRJ_QIYG77oDWFEWG3NZfRJ3GoXwW7pkg4apsit2Buuc5g&amp;csui=3" TargetMode="External"/><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hyperlink" Target="https://www.cde.state.co.us/cdefinance/school_auditing_annual_assurances_contracted_services_form-aud108" TargetMode="External"/><Relationship Id="rId4" Type="http://schemas.openxmlformats.org/officeDocument/2006/relationships/hyperlink" Target="https://www.google.com/search?sca_esv=18dbed916f33843d&amp;rlz=1C1GCEU_enUS1001US1001&amp;cs=0&amp;q=Center+for+Disease+Control+and+Prevention&amp;sa=X&amp;ved=2ahUKEwjEkeT5-ryMAxVxHkQIHZ94Nu4QxccNegQIBhAC&amp;mstk=AUtExfDJP3s6BxSmIHTYd1VzNvhsrRsJ0sWAS-qWAMI72cvWmzIwat3Q9p5KvBflEcl6hPm1aGl-7SrgzZ08z3GP9NFGUFVr6Kqbff9oNm4M1YJeD505KnHNZLXyhwSL9QE2seaKSSR32fYARks4agth93GGMArZDw1dNvI7f-fcrBkAoRJ_QIYG77oDWFEWG3NZfRJ3GoXwW7pkg4apsit2Buuc5g&amp;csui=3"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hyperlink" Target="https://www.sos.state.co.us/CCR/GenerateRulePdf.do?ruleVersionId=11458&amp;fileName=1%20CCR%20301-39" TargetMode="External"/><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hyperlink" Target="https://leg.colorado.gov/bills/sb25-315"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hyperlink" Target="https://www.cde.state.co.us/cdefinance/noticerulemaking_1ccr30139_psfa"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7.xml"/><Relationship Id="rId1" Type="http://schemas.openxmlformats.org/officeDocument/2006/relationships/slideLayout" Target="../slideLayouts/slideLayout25.xml"/><Relationship Id="rId4" Type="http://schemas.openxmlformats.org/officeDocument/2006/relationships/hyperlink" Target="mailto:lynn.obremski@coleg.gov"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8.xml"/><Relationship Id="rId1" Type="http://schemas.openxmlformats.org/officeDocument/2006/relationships/slideLayout" Target="../slideLayouts/slideLayout26.xml"/><Relationship Id="rId5" Type="http://schemas.openxmlformats.org/officeDocument/2006/relationships/hyperlink" Target="mailto:crystal.dorsey@coleg.gov" TargetMode="External"/><Relationship Id="rId4" Type="http://schemas.openxmlformats.org/officeDocument/2006/relationships/hyperlink" Target="mailto:osa.lg@coleg.gov"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http://www.cde.state.co.us/cdefinance/sffinancialtransparency"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hyperlink" Target="mailto:lucero_y@cde.state.co.us" TargetMode="External"/><Relationship Id="rId4" Type="http://schemas.openxmlformats.org/officeDocument/2006/relationships/hyperlink" Target="mailto:wiedemer_k@cde.state.co.us"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leg.colorado.gov/sites/default/files/2024a_1448_signed.pdf"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hyperlink" Target="https://www.cde.state.co.us/cdereval/pupilcurrent"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hyperlink" Target="https://leg.colorado.gov/sites/default/files/2024a_1448_signed.pdf"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www.cde.state.co.us/cdefinance/sftransp"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hyperlink" Target="https://nam04.safelinks.protection.outlook.com/?url=https%3A%2F%2Fcoloradoasbo.org%2Fpage%2Ffallconference&amp;data=05%7C02%7CLucero_y%40cde.state.co.us%7Cad4a34b6824d4dce152e08ddadef952f%7Ca751cfc81f9a4edb83709f1c6d4bea5a%7C0%7C0%7C638857966914546561%7CUnknown%7CTWFpbGZsb3d8eyJFbXB0eU1hcGkiOnRydWUsIlYiOiIwLjAuMDAwMCIsIlAiOiJXaW4zMiIsIkFOIjoiTWFpbCIsIldUIjoyfQ%3D%3D%7C0%7C%7C%7C&amp;sdata=R6vInye78%2B7B%2FXphAOutB2KT6h%2BdfYtiTkqv3EL1nfg%3D&amp;reserved=0"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hyperlink" Target="https://nam04.safelinks.protection.outlook.com/?url=https%3A%2F%2Fcoloradoasbo.org%2Fpage%2Fsummitaward&amp;data=05%7C02%7CLucero_y%40cde.state.co.us%7Cad4a34b6824d4dce152e08ddadef952f%7Ca751cfc81f9a4edb83709f1c6d4bea5a%7C0%7C0%7C638857966914578880%7CUnknown%7CTWFpbGZsb3d8eyJFbXB0eU1hcGkiOnRydWUsIlYiOiIwLjAuMDAwMCIsIlAiOiJXaW4zMiIsIkFOIjoiTWFpbCIsIldUIjoyfQ%3D%3D%7C0%7C%7C%7C&amp;sdata=pIeP8JvLStH9yyVfn1v4VVgfA%2FmxKWo9l0tiqTXj2hg%3D&amp;reserved=0"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nam04.safelinks.protection.outlook.com/?url=https%3A%2F%2Fcoloradoasbo.org%2Fpage%2Fsdopmembership&amp;data=05%7C02%7CLucero_y%40cde.state.co.us%7Cad4a34b6824d4dce152e08ddadef952f%7Ca751cfc81f9a4edb83709f1c6d4bea5a%7C0%7C0%7C638857966914603230%7CUnknown%7CTWFpbGZsb3d8eyJFbXB0eU1hcGkiOnRydWUsIlYiOiIwLjAuMDAwMCIsIlAiOiJXaW4zMiIsIkFOIjoiTWFpbCIsIldUIjoyfQ%3D%3D%7C0%7C%7C%7C&amp;sdata=a%2FMh1w3ejs4fTvOCH3ZCbU48VtjREnkNtdGTndxroIo%3D&amp;reserved=0"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hyperlink" Target="mailto:chelsea@cgfoa.org" TargetMode="External"/><Relationship Id="rId3" Type="http://schemas.openxmlformats.org/officeDocument/2006/relationships/image" Target="../media/image39.png"/><Relationship Id="rId7" Type="http://schemas.openxmlformats.org/officeDocument/2006/relationships/hyperlink" Target="https://nam04.safelinks.protection.outlook.com/?url=https%3A%2F%2Fcgfoa.org%2FAnnual_Conference&amp;data=05%7C02%7CLucero_y%40cde.state.co.us%7C18877b953b8642c4188008ddadd31f3a%7Ca751cfc81f9a4edb83709f1c6d4bea5a%7C0%7C0%7C638857844460740749%7CUnknown%7CTWFpbGZsb3d8eyJFbXB0eU1hcGkiOnRydWUsIlYiOiIwLjAuMDAwMCIsIlAiOiJXaW4zMiIsIkFOIjoiTWFpbCIsIldUIjoyfQ%3D%3D%7C0%7C%7C%7C&amp;sdata=oMLAhBPK7tu1pZqGZRmwqxUPtS6erNLlV4yr%2BUHwFUc%3D&amp;reserved=0"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hyperlink" Target="https://nam04.safelinks.protection.outlook.com/?url=https%3A%2F%2Fcgfoa.org%2Fmeetinginfo.php%3Fid%3D246%26ts%3D1745352821&amp;data=05%7C02%7CLucero_y%40cde.state.co.us%7C18877b953b8642c4188008ddadd31f3a%7Ca751cfc81f9a4edb83709f1c6d4bea5a%7C0%7C0%7C638857844460724043%7CUnknown%7CTWFpbGZsb3d8eyJFbXB0eU1hcGkiOnRydWUsIlYiOiIwLjAuMDAwMCIsIlAiOiJXaW4zMiIsIkFOIjoiTWFpbCIsIldUIjoyfQ%3D%3D%7C0%7C%7C%7C&amp;sdata=j10b69l7p0lc%2BUp5H2sCD7CXODGPoj2jYubm8EkH8Ck%3D&amp;reserved=0" TargetMode="External"/><Relationship Id="rId5" Type="http://schemas.openxmlformats.org/officeDocument/2006/relationships/hyperlink" Target="https://nam04.safelinks.protection.outlook.com/?url=https%3A%2F%2Fcgfoa.org%2FMentorship_Program&amp;data=05%7C02%7CLucero_y%40cde.state.co.us%7C18877b953b8642c4188008ddadd31f3a%7Ca751cfc81f9a4edb83709f1c6d4bea5a%7C0%7C0%7C638857844460706570%7CUnknown%7CTWFpbGZsb3d8eyJFbXB0eU1hcGkiOnRydWUsIlYiOiIwLjAuMDAwMCIsIlAiOiJXaW4zMiIsIkFOIjoiTWFpbCIsIldUIjoyfQ%3D%3D%7C0%7C%7C%7C&amp;sdata=Q4WdS9CV7%2Btwot6VlAljrKBj8vOwNxqZS%2FZXTPDeGDs%3D&amp;reserved=0" TargetMode="External"/><Relationship Id="rId4" Type="http://schemas.openxmlformats.org/officeDocument/2006/relationships/hyperlink" Target="https://nam04.safelinks.protection.outlook.com/?url=https%3A%2F%2Fcgfoa.org%2FMembership&amp;data=05%7C02%7CLucero_y%40cde.state.co.us%7C18877b953b8642c4188008ddadd31f3a%7Ca751cfc81f9a4edb83709f1c6d4bea5a%7C0%7C0%7C638857844460677643%7CUnknown%7CTWFpbGZsb3d8eyJFbXB0eU1hcGkiOnRydWUsIlYiOiIwLjAuMDAwMCIsIlAiOiJXaW4zMiIsIkFOIjoiTWFpbCIsIldUIjoyfQ%3D%3D%7C0%7C%7C%7C&amp;sdata=G3M%2BOEH93mcRWTbq4LGPZPSS3mGy%2Bgbn4B7kH4Nwm6A%3D&amp;reserved=0" TargetMode="Externa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49"/>
          <p:cNvSpPr txBox="1">
            <a:spLocks noGrp="1"/>
          </p:cNvSpPr>
          <p:nvPr>
            <p:ph type="ctrTitle"/>
          </p:nvPr>
        </p:nvSpPr>
        <p:spPr>
          <a:xfrm>
            <a:off x="2209800" y="3236240"/>
            <a:ext cx="7772400" cy="1216589"/>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600"/>
              <a:buFont typeface="Arial"/>
              <a:buNone/>
            </a:pPr>
            <a:r>
              <a:rPr lang="en-US" sz="4000" dirty="0"/>
              <a:t>Financial Policies and </a:t>
            </a:r>
            <a:endParaRPr sz="4000" dirty="0"/>
          </a:p>
          <a:p>
            <a:pPr marL="0" lvl="0" indent="0" algn="ctr" rtl="0">
              <a:lnSpc>
                <a:spcPct val="90000"/>
              </a:lnSpc>
              <a:spcBef>
                <a:spcPts val="0"/>
              </a:spcBef>
              <a:spcAft>
                <a:spcPts val="0"/>
              </a:spcAft>
              <a:buClr>
                <a:schemeClr val="dk1"/>
              </a:buClr>
              <a:buSzPts val="3600"/>
              <a:buFont typeface="Arial"/>
              <a:buNone/>
            </a:pPr>
            <a:r>
              <a:rPr lang="en-US" sz="4000" dirty="0"/>
              <a:t>Procedures Meeting</a:t>
            </a:r>
            <a:endParaRPr sz="4000" dirty="0"/>
          </a:p>
        </p:txBody>
      </p:sp>
      <p:sp>
        <p:nvSpPr>
          <p:cNvPr id="255" name="Google Shape;255;p49"/>
          <p:cNvSpPr txBox="1">
            <a:spLocks noGrp="1"/>
          </p:cNvSpPr>
          <p:nvPr>
            <p:ph type="subTitle" idx="1"/>
          </p:nvPr>
        </p:nvSpPr>
        <p:spPr>
          <a:xfrm>
            <a:off x="2209800" y="4727540"/>
            <a:ext cx="7772400" cy="14118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0"/>
              </a:spcBef>
              <a:spcAft>
                <a:spcPts val="0"/>
              </a:spcAft>
              <a:buSzPts val="2000"/>
              <a:buNone/>
            </a:pPr>
            <a:endParaRPr sz="2500" dirty="0"/>
          </a:p>
          <a:p>
            <a:pPr marL="0" lvl="0" indent="0" algn="ctr" rtl="0">
              <a:lnSpc>
                <a:spcPct val="70000"/>
              </a:lnSpc>
              <a:spcBef>
                <a:spcPts val="0"/>
              </a:spcBef>
              <a:spcAft>
                <a:spcPts val="0"/>
              </a:spcAft>
              <a:buSzPts val="2000"/>
              <a:buNone/>
            </a:pPr>
            <a:r>
              <a:rPr lang="en-US" sz="3000" dirty="0"/>
              <a:t>June 26, 2025</a:t>
            </a:r>
            <a:endParaRPr sz="3000" dirty="0"/>
          </a:p>
          <a:p>
            <a:pPr marL="0" lvl="0" indent="0" algn="ctr" rtl="0">
              <a:lnSpc>
                <a:spcPct val="70000"/>
              </a:lnSpc>
              <a:spcBef>
                <a:spcPts val="0"/>
              </a:spcBef>
              <a:spcAft>
                <a:spcPts val="0"/>
              </a:spcAft>
              <a:buSzPts val="2000"/>
              <a:buNone/>
            </a:pPr>
            <a:endParaRPr sz="3000" dirty="0"/>
          </a:p>
          <a:p>
            <a:pPr marL="0" lvl="0" indent="0" algn="ctr" rtl="0">
              <a:lnSpc>
                <a:spcPct val="70000"/>
              </a:lnSpc>
              <a:spcBef>
                <a:spcPts val="0"/>
              </a:spcBef>
              <a:spcAft>
                <a:spcPts val="0"/>
              </a:spcAft>
              <a:buSzPts val="2000"/>
              <a:buNone/>
            </a:pPr>
            <a:r>
              <a:rPr lang="en-US" sz="3000" dirty="0"/>
              <a:t>District Facilitator</a:t>
            </a:r>
            <a:endParaRPr dirty="0"/>
          </a:p>
          <a:p>
            <a:pPr marL="0" lvl="0" indent="0" algn="ctr" rtl="0">
              <a:lnSpc>
                <a:spcPct val="70000"/>
              </a:lnSpc>
              <a:spcBef>
                <a:spcPts val="0"/>
              </a:spcBef>
              <a:spcAft>
                <a:spcPts val="0"/>
              </a:spcAft>
              <a:buSzPts val="2000"/>
              <a:buNone/>
            </a:pPr>
            <a:r>
              <a:rPr lang="en-US" sz="3000" dirty="0"/>
              <a:t>Cathy Watts, Academy 20</a:t>
            </a:r>
            <a:endParaRPr sz="3000" dirty="0"/>
          </a:p>
        </p:txBody>
      </p:sp>
      <p:sp>
        <p:nvSpPr>
          <p:cNvPr id="256" name="Google Shape;256;p49"/>
          <p:cNvSpPr txBox="1">
            <a:spLocks noGrp="1"/>
          </p:cNvSpPr>
          <p:nvPr>
            <p:ph type="sldNum" idx="12"/>
          </p:nvPr>
        </p:nvSpPr>
        <p:spPr>
          <a:xfrm>
            <a:off x="1747071" y="6427019"/>
            <a:ext cx="20574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1"/>
        <p:cNvGrpSpPr/>
        <p:nvPr/>
      </p:nvGrpSpPr>
      <p:grpSpPr>
        <a:xfrm>
          <a:off x="0" y="0"/>
          <a:ext cx="0" cy="0"/>
          <a:chOff x="0" y="0"/>
          <a:chExt cx="0" cy="0"/>
        </a:xfrm>
      </p:grpSpPr>
      <p:sp>
        <p:nvSpPr>
          <p:cNvPr id="322" name="Google Shape;322;p58" descr="school finance comparison chart"/>
          <p:cNvSpPr/>
          <p:nvPr/>
        </p:nvSpPr>
        <p:spPr>
          <a:xfrm>
            <a:off x="124125"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58">
            <a:extLst>
              <a:ext uri="{C183D7F6-B498-43B3-948B-1728B52AA6E4}">
                <adec:decorative xmlns:adec="http://schemas.microsoft.com/office/drawing/2017/decorative" val="1"/>
              </a:ext>
            </a:extLst>
          </p:cNvPr>
          <p:cNvSpPr/>
          <p:nvPr/>
        </p:nvSpPr>
        <p:spPr>
          <a:xfrm rot="-2700000" flipH="1">
            <a:off x="-376753" y="-253423"/>
            <a:ext cx="1828654" cy="1377755"/>
          </a:xfrm>
          <a:custGeom>
            <a:avLst/>
            <a:gdLst/>
            <a:ahLst/>
            <a:cxnLst/>
            <a:rect l="l" t="t" r="r" b="b"/>
            <a:pathLst>
              <a:path w="1827638" h="1376989" extrusionOk="0">
                <a:moveTo>
                  <a:pt x="0" y="987379"/>
                </a:moveTo>
                <a:lnTo>
                  <a:pt x="987379" y="0"/>
                </a:lnTo>
                <a:lnTo>
                  <a:pt x="1827638" y="840260"/>
                </a:lnTo>
                <a:lnTo>
                  <a:pt x="1827638" y="1376989"/>
                </a:lnTo>
                <a:lnTo>
                  <a:pt x="0" y="1376989"/>
                </a:lnTo>
                <a:close/>
              </a:path>
            </a:pathLst>
          </a:custGeom>
          <a:solidFill>
            <a:schemeClr val="accent1">
              <a:alpha val="2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24" name="Google Shape;324;p58">
            <a:extLst>
              <a:ext uri="{C183D7F6-B498-43B3-948B-1728B52AA6E4}">
                <adec:decorative xmlns:adec="http://schemas.microsoft.com/office/drawing/2017/decorative" val="1"/>
              </a:ext>
            </a:extLst>
          </p:cNvPr>
          <p:cNvSpPr/>
          <p:nvPr/>
        </p:nvSpPr>
        <p:spPr>
          <a:xfrm rot="-2700000" flipH="1">
            <a:off x="891672" y="422133"/>
            <a:ext cx="645306" cy="645306"/>
          </a:xfrm>
          <a:prstGeom prst="rect">
            <a:avLst/>
          </a:prstGeom>
          <a:solidFill>
            <a:schemeClr val="accent1">
              <a:alpha val="2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25" name="Google Shape;325;p58">
            <a:extLst>
              <a:ext uri="{C183D7F6-B498-43B3-948B-1728B52AA6E4}">
                <adec:decorative xmlns:adec="http://schemas.microsoft.com/office/drawing/2017/decorative" val="1"/>
              </a:ext>
            </a:extLst>
          </p:cNvPr>
          <p:cNvSpPr/>
          <p:nvPr/>
        </p:nvSpPr>
        <p:spPr>
          <a:xfrm rot="-2700000" flipH="1">
            <a:off x="10043564" y="655106"/>
            <a:ext cx="687308" cy="687308"/>
          </a:xfrm>
          <a:prstGeom prst="rect">
            <a:avLst/>
          </a:prstGeom>
          <a:solidFill>
            <a:schemeClr val="accent4">
              <a:alpha val="2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26" name="Google Shape;326;p58">
            <a:extLst>
              <a:ext uri="{C183D7F6-B498-43B3-948B-1728B52AA6E4}">
                <adec:decorative xmlns:adec="http://schemas.microsoft.com/office/drawing/2017/decorative" val="1"/>
              </a:ext>
            </a:extLst>
          </p:cNvPr>
          <p:cNvSpPr/>
          <p:nvPr/>
        </p:nvSpPr>
        <p:spPr>
          <a:xfrm rot="10800000" flipH="1">
            <a:off x="9356643" y="0"/>
            <a:ext cx="2835357" cy="1480837"/>
          </a:xfrm>
          <a:custGeom>
            <a:avLst/>
            <a:gdLst/>
            <a:ahLst/>
            <a:cxnLst/>
            <a:rect l="l" t="t" r="r" b="b"/>
            <a:pathLst>
              <a:path w="2835357" h="1480837" extrusionOk="0">
                <a:moveTo>
                  <a:pt x="2835357" y="1480837"/>
                </a:moveTo>
                <a:lnTo>
                  <a:pt x="0" y="1480837"/>
                </a:lnTo>
                <a:lnTo>
                  <a:pt x="1552727" y="0"/>
                </a:lnTo>
                <a:lnTo>
                  <a:pt x="2835357" y="1223245"/>
                </a:lnTo>
                <a:close/>
              </a:path>
            </a:pathLst>
          </a:custGeom>
          <a:solidFill>
            <a:schemeClr val="accent4">
              <a:alpha val="2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27" name="Google Shape;327;p58">
            <a:extLst>
              <a:ext uri="{C183D7F6-B498-43B3-948B-1728B52AA6E4}">
                <adec:decorative xmlns:adec="http://schemas.microsoft.com/office/drawing/2017/decorative" val="1"/>
              </a:ext>
            </a:extLst>
          </p:cNvPr>
          <p:cNvSpPr/>
          <p:nvPr/>
        </p:nvSpPr>
        <p:spPr>
          <a:xfrm flipH="1">
            <a:off x="7976257" y="6115501"/>
            <a:ext cx="1494600" cy="742500"/>
          </a:xfrm>
          <a:prstGeom prst="triangle">
            <a:avLst>
              <a:gd name="adj" fmla="val 50000"/>
            </a:avLst>
          </a:prstGeom>
          <a:solidFill>
            <a:schemeClr val="accent1">
              <a:alpha val="2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30" name="Google Shape;330;p58"/>
          <p:cNvSpPr txBox="1">
            <a:spLocks noGrp="1"/>
          </p:cNvSpPr>
          <p:nvPr>
            <p:ph type="title" idx="4294967295"/>
          </p:nvPr>
        </p:nvSpPr>
        <p:spPr>
          <a:xfrm>
            <a:off x="3749040" y="288485"/>
            <a:ext cx="41034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School Finance Comparison continued</a:t>
            </a:r>
            <a:endParaRPr/>
          </a:p>
        </p:txBody>
      </p:sp>
      <p:pic>
        <p:nvPicPr>
          <p:cNvPr id="328" name="Google Shape;328;p58" descr="School Finance Comparison chart"/>
          <p:cNvPicPr preferRelativeResize="0"/>
          <p:nvPr/>
        </p:nvPicPr>
        <p:blipFill rotWithShape="1">
          <a:blip r:embed="rId3">
            <a:alphaModFix/>
          </a:blip>
          <a:srcRect/>
          <a:stretch/>
        </p:blipFill>
        <p:spPr>
          <a:xfrm>
            <a:off x="1077022" y="643467"/>
            <a:ext cx="10037955" cy="5571065"/>
          </a:xfrm>
          <a:prstGeom prst="rect">
            <a:avLst/>
          </a:prstGeom>
          <a:noFill/>
          <a:ln>
            <a:noFill/>
          </a:ln>
        </p:spPr>
      </p:pic>
      <p:sp>
        <p:nvSpPr>
          <p:cNvPr id="329" name="Google Shape;329;p58">
            <a:extLst>
              <a:ext uri="{C183D7F6-B498-43B3-948B-1728B52AA6E4}">
                <adec:decorative xmlns:adec="http://schemas.microsoft.com/office/drawing/2017/decorative" val="1"/>
              </a:ext>
            </a:extLst>
          </p:cNvPr>
          <p:cNvSpPr/>
          <p:nvPr/>
        </p:nvSpPr>
        <p:spPr>
          <a:xfrm flipH="1">
            <a:off x="7604183" y="6453143"/>
            <a:ext cx="814800" cy="405000"/>
          </a:xfrm>
          <a:prstGeom prst="triangle">
            <a:avLst>
              <a:gd name="adj" fmla="val 50000"/>
            </a:avLst>
          </a:prstGeom>
          <a:solidFill>
            <a:schemeClr val="accent1">
              <a:alpha val="2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334"/>
        <p:cNvGrpSpPr/>
        <p:nvPr/>
      </p:nvGrpSpPr>
      <p:grpSpPr>
        <a:xfrm>
          <a:off x="0" y="0"/>
          <a:ext cx="0" cy="0"/>
          <a:chOff x="0" y="0"/>
          <a:chExt cx="0" cy="0"/>
        </a:xfrm>
      </p:grpSpPr>
      <p:sp>
        <p:nvSpPr>
          <p:cNvPr id="335" name="Google Shape;335;p59"/>
          <p:cNvSpPr txBox="1">
            <a:spLocks noGrp="1"/>
          </p:cNvSpPr>
          <p:nvPr>
            <p:ph type="title" idx="4294967295"/>
          </p:nvPr>
        </p:nvSpPr>
        <p:spPr>
          <a:xfrm>
            <a:off x="4785808" y="254597"/>
            <a:ext cx="3060900" cy="554100"/>
          </a:xfrm>
          <a:prstGeom prst="rect">
            <a:avLst/>
          </a:prstGeom>
          <a:noFill/>
          <a:ln>
            <a:noFill/>
          </a:ln>
        </p:spPr>
        <p:txBody>
          <a:bodyPr spcFirstLastPara="1" wrap="square" lIns="0" tIns="0" rIns="0" bIns="0" anchor="ctr" anchorCtr="0">
            <a:spAutoFit/>
          </a:bodyPr>
          <a:lstStyle/>
          <a:p>
            <a:pPr marL="11206"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Times New Roman"/>
                <a:ea typeface="Times New Roman"/>
                <a:cs typeface="Times New Roman"/>
                <a:sym typeface="Times New Roman"/>
              </a:rPr>
              <a:t>Total Program Breakdown Between State Local Share</a:t>
            </a:r>
            <a:endParaRPr dirty="0"/>
          </a:p>
        </p:txBody>
      </p:sp>
      <p:sp>
        <p:nvSpPr>
          <p:cNvPr id="336" name="Google Shape;336;p59"/>
          <p:cNvSpPr txBox="1"/>
          <p:nvPr/>
        </p:nvSpPr>
        <p:spPr>
          <a:xfrm>
            <a:off x="6059861" y="6444683"/>
            <a:ext cx="72300" cy="108600"/>
          </a:xfrm>
          <a:prstGeom prst="rect">
            <a:avLst/>
          </a:prstGeom>
          <a:noFill/>
          <a:ln>
            <a:noFill/>
          </a:ln>
        </p:spPr>
        <p:txBody>
          <a:bodyPr spcFirstLastPara="1" wrap="square" lIns="0" tIns="0" rIns="0" bIns="0" anchor="t" anchorCtr="0">
            <a:spAutoFit/>
          </a:bodyPr>
          <a:lstStyle/>
          <a:p>
            <a:pPr marL="11206" marR="0" lvl="0" indent="0" algn="l" rtl="0">
              <a:lnSpc>
                <a:spcPct val="100000"/>
              </a:lnSpc>
              <a:spcBef>
                <a:spcPts val="0"/>
              </a:spcBef>
              <a:spcAft>
                <a:spcPts val="0"/>
              </a:spcAft>
              <a:buClr>
                <a:srgbClr val="000000"/>
              </a:buClr>
              <a:buSzPts val="706"/>
              <a:buFont typeface="Arial"/>
              <a:buNone/>
            </a:pPr>
            <a:r>
              <a:rPr lang="en-US" sz="706" b="0" i="0" u="none" strike="noStrike" cap="none">
                <a:solidFill>
                  <a:srgbClr val="000000"/>
                </a:solidFill>
                <a:latin typeface="Arial"/>
                <a:ea typeface="Arial"/>
                <a:cs typeface="Arial"/>
                <a:sym typeface="Arial"/>
              </a:rPr>
              <a:t>4</a:t>
            </a:r>
            <a:endParaRPr sz="1400" b="0" i="0" u="none" strike="noStrike" cap="none">
              <a:solidFill>
                <a:srgbClr val="000000"/>
              </a:solidFill>
              <a:latin typeface="Arial"/>
              <a:ea typeface="Arial"/>
              <a:cs typeface="Arial"/>
              <a:sym typeface="Arial"/>
            </a:endParaRPr>
          </a:p>
        </p:txBody>
      </p:sp>
      <p:pic>
        <p:nvPicPr>
          <p:cNvPr id="337" name="Google Shape;337;p59" descr="screenshot of table for Total Program"/>
          <p:cNvPicPr preferRelativeResize="0"/>
          <p:nvPr/>
        </p:nvPicPr>
        <p:blipFill rotWithShape="1">
          <a:blip r:embed="rId3">
            <a:alphaModFix/>
          </a:blip>
          <a:srcRect/>
          <a:stretch/>
        </p:blipFill>
        <p:spPr>
          <a:xfrm>
            <a:off x="304800" y="1265902"/>
            <a:ext cx="11578399" cy="45102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60"/>
          <p:cNvSpPr txBox="1">
            <a:spLocks noGrp="1"/>
          </p:cNvSpPr>
          <p:nvPr>
            <p:ph type="title"/>
          </p:nvPr>
        </p:nvSpPr>
        <p:spPr>
          <a:xfrm>
            <a:off x="721900" y="254525"/>
            <a:ext cx="9551100" cy="75630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chemeClr val="lt1"/>
              </a:buClr>
              <a:buSzPct val="75000"/>
              <a:buFont typeface="Arial"/>
              <a:buNone/>
            </a:pPr>
            <a:r>
              <a:rPr lang="en-US" sz="3200">
                <a:solidFill>
                  <a:schemeClr val="dk1"/>
                </a:solidFill>
              </a:rPr>
              <a:t>Legislative Session</a:t>
            </a:r>
            <a:endParaRPr sz="3200">
              <a:solidFill>
                <a:schemeClr val="dk1"/>
              </a:solidFill>
            </a:endParaRPr>
          </a:p>
          <a:p>
            <a:pPr marL="0" lvl="0" indent="0" algn="l" rtl="0">
              <a:lnSpc>
                <a:spcPct val="90000"/>
              </a:lnSpc>
              <a:spcBef>
                <a:spcPts val="0"/>
              </a:spcBef>
              <a:spcAft>
                <a:spcPts val="0"/>
              </a:spcAft>
              <a:buClr>
                <a:schemeClr val="lt1"/>
              </a:buClr>
              <a:buSzPct val="75000"/>
              <a:buFont typeface="Arial"/>
              <a:buNone/>
            </a:pPr>
            <a:r>
              <a:rPr lang="en-US" sz="3200">
                <a:solidFill>
                  <a:schemeClr val="dk1"/>
                </a:solidFill>
              </a:rPr>
              <a:t>SB25-315 Post Secondary and Workforce Readiness </a:t>
            </a:r>
            <a:endParaRPr sz="3200">
              <a:solidFill>
                <a:schemeClr val="dk1"/>
              </a:solidFill>
            </a:endParaRPr>
          </a:p>
        </p:txBody>
      </p:sp>
      <p:sp>
        <p:nvSpPr>
          <p:cNvPr id="343" name="Google Shape;343;p60"/>
          <p:cNvSpPr txBox="1">
            <a:spLocks noGrp="1"/>
          </p:cNvSpPr>
          <p:nvPr>
            <p:ph type="body" idx="1"/>
          </p:nvPr>
        </p:nvSpPr>
        <p:spPr>
          <a:xfrm>
            <a:off x="721900" y="1463050"/>
            <a:ext cx="10884000" cy="4640700"/>
          </a:xfrm>
          <a:prstGeom prst="rect">
            <a:avLst/>
          </a:prstGeom>
          <a:noFill/>
          <a:ln>
            <a:noFill/>
          </a:ln>
        </p:spPr>
        <p:txBody>
          <a:bodyPr spcFirstLastPara="1" wrap="square" lIns="0" tIns="0" rIns="0" bIns="45700" anchor="t" anchorCtr="0">
            <a:normAutofit/>
          </a:bodyPr>
          <a:lstStyle/>
          <a:p>
            <a:pPr marL="228600" lvl="0" indent="-76200" algn="l" rtl="0">
              <a:lnSpc>
                <a:spcPct val="90000"/>
              </a:lnSpc>
              <a:spcBef>
                <a:spcPts val="0"/>
              </a:spcBef>
              <a:spcAft>
                <a:spcPts val="0"/>
              </a:spcAft>
              <a:buSzPts val="2400"/>
              <a:buNone/>
            </a:pPr>
            <a:endParaRPr sz="2500"/>
          </a:p>
          <a:p>
            <a:pPr marL="228600" lvl="0" indent="-76200" algn="l" rtl="0">
              <a:lnSpc>
                <a:spcPct val="90000"/>
              </a:lnSpc>
              <a:spcBef>
                <a:spcPts val="0"/>
              </a:spcBef>
              <a:spcAft>
                <a:spcPts val="0"/>
              </a:spcAft>
              <a:buSzPts val="2400"/>
              <a:buNone/>
            </a:pPr>
            <a:endParaRPr sz="2500"/>
          </a:p>
          <a:p>
            <a:pPr marL="228600" lvl="0" indent="-76200" algn="l" rtl="0">
              <a:lnSpc>
                <a:spcPct val="90000"/>
              </a:lnSpc>
              <a:spcBef>
                <a:spcPts val="0"/>
              </a:spcBef>
              <a:spcAft>
                <a:spcPts val="0"/>
              </a:spcAft>
              <a:buSzPts val="2400"/>
              <a:buNone/>
            </a:pPr>
            <a:r>
              <a:rPr lang="en-US" sz="2500"/>
              <a:t>More detail to come</a:t>
            </a:r>
            <a:endParaRPr sz="2500"/>
          </a:p>
          <a:p>
            <a:pPr marL="228600" lvl="0" indent="-76200" algn="l" rtl="0">
              <a:lnSpc>
                <a:spcPct val="90000"/>
              </a:lnSpc>
              <a:spcBef>
                <a:spcPts val="0"/>
              </a:spcBef>
              <a:spcAft>
                <a:spcPts val="0"/>
              </a:spcAft>
              <a:buSzPts val="2400"/>
              <a:buNone/>
            </a:pPr>
            <a:endParaRPr sz="2500"/>
          </a:p>
        </p:txBody>
      </p:sp>
      <p:sp>
        <p:nvSpPr>
          <p:cNvPr id="344" name="Google Shape;344;p60"/>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61"/>
          <p:cNvSpPr txBox="1">
            <a:spLocks noGrp="1"/>
          </p:cNvSpPr>
          <p:nvPr>
            <p:ph type="title"/>
          </p:nvPr>
        </p:nvSpPr>
        <p:spPr>
          <a:xfrm>
            <a:off x="721901" y="254525"/>
            <a:ext cx="7129200" cy="75630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chemeClr val="lt1"/>
              </a:buClr>
              <a:buSzPct val="75000"/>
              <a:buFont typeface="Arial"/>
              <a:buNone/>
            </a:pPr>
            <a:r>
              <a:rPr lang="en-US" sz="3200" dirty="0">
                <a:solidFill>
                  <a:schemeClr val="dk1"/>
                </a:solidFill>
              </a:rPr>
              <a:t>Legislative Session </a:t>
            </a:r>
            <a:endParaRPr sz="3200" dirty="0">
              <a:solidFill>
                <a:schemeClr val="dk1"/>
              </a:solidFill>
            </a:endParaRPr>
          </a:p>
          <a:p>
            <a:pPr marL="0" lvl="0" indent="0" algn="l" rtl="0">
              <a:lnSpc>
                <a:spcPct val="90000"/>
              </a:lnSpc>
              <a:spcBef>
                <a:spcPts val="0"/>
              </a:spcBef>
              <a:spcAft>
                <a:spcPts val="0"/>
              </a:spcAft>
              <a:buClr>
                <a:schemeClr val="lt1"/>
              </a:buClr>
              <a:buSzPct val="75000"/>
              <a:buFont typeface="Arial"/>
              <a:buNone/>
            </a:pPr>
            <a:r>
              <a:rPr lang="en-US" sz="3200" dirty="0">
                <a:solidFill>
                  <a:schemeClr val="dk1"/>
                </a:solidFill>
              </a:rPr>
              <a:t>Mill Levy Match</a:t>
            </a:r>
            <a:endParaRPr sz="3200" dirty="0">
              <a:solidFill>
                <a:schemeClr val="dk1"/>
              </a:solidFill>
            </a:endParaRPr>
          </a:p>
        </p:txBody>
      </p:sp>
      <p:sp>
        <p:nvSpPr>
          <p:cNvPr id="350" name="Google Shape;350;p61"/>
          <p:cNvSpPr txBox="1">
            <a:spLocks noGrp="1"/>
          </p:cNvSpPr>
          <p:nvPr>
            <p:ph type="body" idx="1"/>
          </p:nvPr>
        </p:nvSpPr>
        <p:spPr>
          <a:xfrm>
            <a:off x="805200" y="1463050"/>
            <a:ext cx="10773000" cy="4640700"/>
          </a:xfrm>
          <a:prstGeom prst="rect">
            <a:avLst/>
          </a:prstGeom>
          <a:noFill/>
          <a:ln>
            <a:noFill/>
          </a:ln>
        </p:spPr>
        <p:txBody>
          <a:bodyPr spcFirstLastPara="1" wrap="square" lIns="0" tIns="0" rIns="0" bIns="45700" anchor="t" anchorCtr="0">
            <a:normAutofit/>
          </a:bodyPr>
          <a:lstStyle/>
          <a:p>
            <a:pPr marL="457200" lvl="0" indent="0" algn="l" rtl="0">
              <a:lnSpc>
                <a:spcPct val="115000"/>
              </a:lnSpc>
              <a:spcBef>
                <a:spcPts val="0"/>
              </a:spcBef>
              <a:spcAft>
                <a:spcPts val="0"/>
              </a:spcAft>
              <a:buSzPts val="2400"/>
              <a:buNone/>
            </a:pPr>
            <a:endParaRPr sz="2500" dirty="0"/>
          </a:p>
          <a:p>
            <a:pPr marL="457200" lvl="0" indent="-406400" algn="l" rtl="0">
              <a:lnSpc>
                <a:spcPct val="115000"/>
              </a:lnSpc>
              <a:spcBef>
                <a:spcPts val="0"/>
              </a:spcBef>
              <a:spcAft>
                <a:spcPts val="0"/>
              </a:spcAft>
              <a:buSzPts val="2800"/>
              <a:buChar char="•"/>
            </a:pPr>
            <a:r>
              <a:rPr lang="en-US" sz="2800" dirty="0"/>
              <a:t>Prepared by Marc Carey at Legislative Council Services (LCS) with input from CDE staff</a:t>
            </a:r>
            <a:endParaRPr sz="2800" dirty="0"/>
          </a:p>
          <a:p>
            <a:pPr marL="457200" lvl="0" indent="-406400" algn="l" rtl="0">
              <a:lnSpc>
                <a:spcPct val="115000"/>
              </a:lnSpc>
              <a:spcBef>
                <a:spcPts val="1000"/>
              </a:spcBef>
              <a:spcAft>
                <a:spcPts val="0"/>
              </a:spcAft>
              <a:buSzPts val="2800"/>
              <a:buChar char="•"/>
            </a:pPr>
            <a:r>
              <a:rPr lang="en-US" sz="2800" dirty="0"/>
              <a:t>Formula does not include the HB 1448 adjustments for FY 2023-24</a:t>
            </a:r>
            <a:endParaRPr sz="2800" dirty="0"/>
          </a:p>
          <a:p>
            <a:pPr marL="457200" lvl="0" indent="-406400" algn="l" rtl="0">
              <a:lnSpc>
                <a:spcPct val="115000"/>
              </a:lnSpc>
              <a:spcBef>
                <a:spcPts val="1000"/>
              </a:spcBef>
              <a:spcAft>
                <a:spcPts val="0"/>
              </a:spcAft>
              <a:buSzPts val="2800"/>
              <a:buChar char="•"/>
            </a:pPr>
            <a:r>
              <a:rPr lang="en-US" sz="2800" dirty="0"/>
              <a:t>Funding and communication to be released soon</a:t>
            </a:r>
            <a:endParaRPr sz="2800" dirty="0"/>
          </a:p>
          <a:p>
            <a:pPr marL="457200" lvl="0" indent="-406400" algn="l" rtl="0">
              <a:lnSpc>
                <a:spcPct val="115000"/>
              </a:lnSpc>
              <a:spcBef>
                <a:spcPts val="1000"/>
              </a:spcBef>
              <a:spcAft>
                <a:spcPts val="0"/>
              </a:spcAft>
              <a:buSzPts val="2800"/>
              <a:buChar char="•"/>
            </a:pPr>
            <a:r>
              <a:rPr lang="en-US" sz="2800" dirty="0"/>
              <a:t>Non-recurring funds</a:t>
            </a:r>
            <a:endParaRPr sz="2800" dirty="0"/>
          </a:p>
          <a:p>
            <a:pPr marL="457200" lvl="0" indent="-406400" algn="l" rtl="0">
              <a:lnSpc>
                <a:spcPct val="115000"/>
              </a:lnSpc>
              <a:spcBef>
                <a:spcPts val="1000"/>
              </a:spcBef>
              <a:spcAft>
                <a:spcPts val="1000"/>
              </a:spcAft>
              <a:buSzPts val="2800"/>
              <a:buChar char="•"/>
            </a:pPr>
            <a:r>
              <a:rPr lang="en-US" sz="2800" dirty="0"/>
              <a:t>Funding for FY 2025-26 is questionable and no appropriation for this funding currently exists</a:t>
            </a:r>
            <a:endParaRPr sz="3600" dirty="0"/>
          </a:p>
        </p:txBody>
      </p:sp>
      <p:sp>
        <p:nvSpPr>
          <p:cNvPr id="351" name="Google Shape;351;p61"/>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62"/>
          <p:cNvSpPr txBox="1">
            <a:spLocks noGrp="1"/>
          </p:cNvSpPr>
          <p:nvPr>
            <p:ph type="ctrTitle"/>
          </p:nvPr>
        </p:nvSpPr>
        <p:spPr>
          <a:xfrm>
            <a:off x="2209800" y="2595716"/>
            <a:ext cx="7772400" cy="23376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4000"/>
              <a:buFont typeface="Arial"/>
              <a:buNone/>
            </a:pPr>
            <a:r>
              <a:rPr lang="en-US" sz="4500">
                <a:solidFill>
                  <a:schemeClr val="dk1"/>
                </a:solidFill>
              </a:rPr>
              <a:t>Rulemaking Updates</a:t>
            </a:r>
            <a:endParaRPr sz="4500">
              <a:solidFill>
                <a:schemeClr val="dk1"/>
              </a:solidFill>
            </a:endParaRPr>
          </a:p>
        </p:txBody>
      </p:sp>
      <p:sp>
        <p:nvSpPr>
          <p:cNvPr id="357" name="Google Shape;357;p62"/>
          <p:cNvSpPr txBox="1">
            <a:spLocks noGrp="1"/>
          </p:cNvSpPr>
          <p:nvPr>
            <p:ph type="sldNum" idx="12"/>
          </p:nvPr>
        </p:nvSpPr>
        <p:spPr>
          <a:xfrm>
            <a:off x="1807453"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63"/>
          <p:cNvSpPr txBox="1">
            <a:spLocks noGrp="1"/>
          </p:cNvSpPr>
          <p:nvPr>
            <p:ph type="title"/>
          </p:nvPr>
        </p:nvSpPr>
        <p:spPr>
          <a:xfrm>
            <a:off x="0" y="4482133"/>
            <a:ext cx="12192000" cy="888900"/>
          </a:xfrm>
          <a:prstGeom prst="rect">
            <a:avLst/>
          </a:prstGeom>
          <a:solidFill>
            <a:srgbClr val="EF7521"/>
          </a:solidFill>
          <a:ln>
            <a:noFill/>
          </a:ln>
        </p:spPr>
        <p:txBody>
          <a:bodyPr spcFirstLastPara="1" wrap="square" lIns="121900" tIns="121900" rIns="121900" bIns="121900" anchor="t" anchorCtr="0">
            <a:normAutofit fontScale="90000"/>
          </a:bodyPr>
          <a:lstStyle/>
          <a:p>
            <a:pPr marL="0" lvl="0" indent="0" algn="ctr" rtl="0">
              <a:lnSpc>
                <a:spcPct val="100000"/>
              </a:lnSpc>
              <a:spcBef>
                <a:spcPts val="0"/>
              </a:spcBef>
              <a:spcAft>
                <a:spcPts val="0"/>
              </a:spcAft>
              <a:buSzPct val="84090"/>
              <a:buNone/>
            </a:pPr>
            <a:r>
              <a:rPr lang="en-US" dirty="0">
                <a:solidFill>
                  <a:schemeClr val="dk1"/>
                </a:solidFill>
              </a:rPr>
              <a:t>Legislative Rule Changes</a:t>
            </a:r>
            <a:endParaRPr dirty="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64"/>
          <p:cNvSpPr txBox="1">
            <a:spLocks noGrp="1"/>
          </p:cNvSpPr>
          <p:nvPr>
            <p:ph type="title"/>
          </p:nvPr>
        </p:nvSpPr>
        <p:spPr>
          <a:xfrm>
            <a:off x="415600" y="140133"/>
            <a:ext cx="9557100" cy="9885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lt1"/>
              </a:buClr>
              <a:buSzPts val="2400"/>
              <a:buFont typeface="Arial"/>
              <a:buNone/>
            </a:pPr>
            <a:r>
              <a:rPr lang="en-US" sz="3200" dirty="0">
                <a:solidFill>
                  <a:schemeClr val="dk1"/>
                </a:solidFill>
              </a:rPr>
              <a:t>Rule Changes Per SB 25-125 </a:t>
            </a:r>
            <a:endParaRPr sz="3200" dirty="0">
              <a:solidFill>
                <a:schemeClr val="dk1"/>
              </a:solidFill>
            </a:endParaRPr>
          </a:p>
        </p:txBody>
      </p:sp>
      <p:sp>
        <p:nvSpPr>
          <p:cNvPr id="368" name="Google Shape;368;p64"/>
          <p:cNvSpPr txBox="1">
            <a:spLocks noGrp="1"/>
          </p:cNvSpPr>
          <p:nvPr>
            <p:ph type="body" idx="1"/>
          </p:nvPr>
        </p:nvSpPr>
        <p:spPr>
          <a:xfrm>
            <a:off x="415600" y="1536633"/>
            <a:ext cx="10978800" cy="4046400"/>
          </a:xfrm>
          <a:prstGeom prst="rect">
            <a:avLst/>
          </a:prstGeom>
          <a:noFill/>
          <a:ln>
            <a:noFill/>
          </a:ln>
        </p:spPr>
        <p:txBody>
          <a:bodyPr spcFirstLastPara="1" wrap="square" lIns="121900" tIns="121900" rIns="121900" bIns="121900" anchor="t" anchorCtr="0">
            <a:normAutofit/>
          </a:bodyPr>
          <a:lstStyle/>
          <a:p>
            <a:pPr marL="609600" lvl="0" indent="-450850" algn="l" rtl="0">
              <a:lnSpc>
                <a:spcPct val="100000"/>
              </a:lnSpc>
              <a:spcBef>
                <a:spcPts val="1300"/>
              </a:spcBef>
              <a:spcAft>
                <a:spcPts val="0"/>
              </a:spcAft>
              <a:buSzPts val="2300"/>
              <a:buFont typeface="Arial"/>
              <a:buChar char="●"/>
            </a:pPr>
            <a:r>
              <a:rPr lang="en-US" sz="2300" u="sng" dirty="0">
                <a:solidFill>
                  <a:schemeClr val="hlink"/>
                </a:solidFill>
                <a:latin typeface="Arial"/>
                <a:ea typeface="Arial"/>
                <a:cs typeface="Arial"/>
                <a:sym typeface="Arial"/>
                <a:hlinkClick r:id="rId3"/>
              </a:rPr>
              <a:t>Current rules</a:t>
            </a:r>
            <a:r>
              <a:rPr lang="en-US" sz="2300" dirty="0">
                <a:latin typeface="Arial"/>
                <a:ea typeface="Arial"/>
                <a:cs typeface="Arial"/>
                <a:sym typeface="Arial"/>
              </a:rPr>
              <a:t> defined an </a:t>
            </a:r>
            <a:r>
              <a:rPr lang="en-US" sz="2300" b="1" dirty="0">
                <a:latin typeface="Arial"/>
                <a:ea typeface="Arial"/>
                <a:cs typeface="Arial"/>
                <a:sym typeface="Arial"/>
              </a:rPr>
              <a:t>11-day window</a:t>
            </a:r>
            <a:r>
              <a:rPr lang="en-US" sz="2300" dirty="0">
                <a:latin typeface="Arial"/>
                <a:ea typeface="Arial"/>
                <a:cs typeface="Arial"/>
                <a:sym typeface="Arial"/>
              </a:rPr>
              <a:t> for counting students, including 5 days before and after the official count date (Rule 3.04).  This allowed for limited transfer exceptions for students who enroll within 5 days after the Count Day. </a:t>
            </a:r>
            <a:endParaRPr sz="2300" dirty="0">
              <a:latin typeface="Arial"/>
              <a:ea typeface="Arial"/>
              <a:cs typeface="Arial"/>
              <a:sym typeface="Arial"/>
            </a:endParaRPr>
          </a:p>
          <a:p>
            <a:pPr marL="609600" lvl="0" indent="-450850" algn="l" rtl="0">
              <a:lnSpc>
                <a:spcPct val="100000"/>
              </a:lnSpc>
              <a:spcBef>
                <a:spcPts val="1600"/>
              </a:spcBef>
              <a:spcAft>
                <a:spcPts val="0"/>
              </a:spcAft>
              <a:buSzPts val="2300"/>
              <a:buFont typeface="Arial"/>
              <a:buChar char="●"/>
            </a:pPr>
            <a:r>
              <a:rPr lang="en-US" sz="2300" dirty="0">
                <a:latin typeface="Arial"/>
                <a:ea typeface="Arial"/>
                <a:cs typeface="Arial"/>
                <a:sym typeface="Arial"/>
              </a:rPr>
              <a:t>Legislative Legal Services </a:t>
            </a:r>
            <a:r>
              <a:rPr lang="en-US" sz="2300" u="sng" dirty="0">
                <a:solidFill>
                  <a:schemeClr val="hlink"/>
                </a:solidFill>
                <a:latin typeface="Arial"/>
                <a:ea typeface="Arial"/>
                <a:cs typeface="Arial"/>
                <a:sym typeface="Arial"/>
                <a:hlinkClick r:id="rId4"/>
              </a:rPr>
              <a:t>determined</a:t>
            </a:r>
            <a:r>
              <a:rPr lang="en-US" sz="2300" dirty="0">
                <a:latin typeface="Arial"/>
                <a:ea typeface="Arial"/>
                <a:cs typeface="Arial"/>
                <a:sym typeface="Arial"/>
              </a:rPr>
              <a:t> these provisions conflicted with statute. </a:t>
            </a:r>
            <a:endParaRPr sz="2300" dirty="0">
              <a:latin typeface="Arial"/>
              <a:ea typeface="Arial"/>
              <a:cs typeface="Arial"/>
              <a:sym typeface="Arial"/>
            </a:endParaRPr>
          </a:p>
          <a:p>
            <a:pPr marL="609600" lvl="0" indent="-450850" algn="l" rtl="0">
              <a:lnSpc>
                <a:spcPct val="100000"/>
              </a:lnSpc>
              <a:spcBef>
                <a:spcPts val="1300"/>
              </a:spcBef>
              <a:spcAft>
                <a:spcPts val="0"/>
              </a:spcAft>
              <a:buSzPts val="2300"/>
              <a:buFont typeface="Arial"/>
              <a:buChar char="●"/>
            </a:pPr>
            <a:r>
              <a:rPr lang="en-US" sz="2300" dirty="0">
                <a:latin typeface="Arial"/>
                <a:ea typeface="Arial"/>
                <a:cs typeface="Arial"/>
                <a:sym typeface="Arial"/>
              </a:rPr>
              <a:t>Under </a:t>
            </a:r>
            <a:r>
              <a:rPr lang="en-US" sz="2300" u="sng" dirty="0">
                <a:solidFill>
                  <a:schemeClr val="hlink"/>
                </a:solidFill>
                <a:latin typeface="Arial"/>
                <a:ea typeface="Arial"/>
                <a:cs typeface="Arial"/>
                <a:sym typeface="Arial"/>
                <a:hlinkClick r:id="rId5"/>
              </a:rPr>
              <a:t>SB 25-125</a:t>
            </a:r>
            <a:r>
              <a:rPr lang="en-US" sz="2300" dirty="0">
                <a:latin typeface="Arial"/>
                <a:ea typeface="Arial"/>
                <a:cs typeface="Arial"/>
                <a:sym typeface="Arial"/>
              </a:rPr>
              <a:t>, the rule related to student transfers </a:t>
            </a:r>
            <a:r>
              <a:rPr lang="en-US" sz="2300" b="1" dirty="0">
                <a:latin typeface="Arial"/>
                <a:ea typeface="Arial"/>
                <a:cs typeface="Arial"/>
                <a:sym typeface="Arial"/>
              </a:rPr>
              <a:t>expired on May 15, 2025</a:t>
            </a:r>
            <a:r>
              <a:rPr lang="en-US" sz="2300" dirty="0">
                <a:latin typeface="Arial"/>
                <a:ea typeface="Arial"/>
                <a:cs typeface="Arial"/>
                <a:sym typeface="Arial"/>
              </a:rPr>
              <a:t>.</a:t>
            </a:r>
            <a:endParaRPr sz="2300" dirty="0">
              <a:latin typeface="Arial"/>
              <a:ea typeface="Arial"/>
              <a:cs typeface="Arial"/>
              <a:sym typeface="Arial"/>
            </a:endParaRPr>
          </a:p>
          <a:p>
            <a:pPr marL="609600" lvl="0" indent="-438150" algn="l" rtl="0">
              <a:lnSpc>
                <a:spcPct val="100000"/>
              </a:lnSpc>
              <a:spcBef>
                <a:spcPts val="1300"/>
              </a:spcBef>
              <a:spcAft>
                <a:spcPts val="1600"/>
              </a:spcAft>
              <a:buSzPts val="2100"/>
              <a:buFont typeface="Arial"/>
              <a:buChar char="●"/>
            </a:pPr>
            <a:r>
              <a:rPr lang="en-US" sz="2300" dirty="0">
                <a:latin typeface="Arial"/>
                <a:ea typeface="Arial"/>
                <a:cs typeface="Arial"/>
                <a:sym typeface="Arial"/>
              </a:rPr>
              <a:t>These rule changes DO NOT impact the student count process, </a:t>
            </a:r>
            <a:r>
              <a:rPr lang="en-US" sz="2300" b="1" dirty="0">
                <a:latin typeface="Arial"/>
                <a:ea typeface="Arial"/>
                <a:cs typeface="Arial"/>
                <a:sym typeface="Arial"/>
              </a:rPr>
              <a:t>except</a:t>
            </a:r>
            <a:r>
              <a:rPr lang="en-US" sz="2300" dirty="0">
                <a:latin typeface="Arial"/>
                <a:ea typeface="Arial"/>
                <a:cs typeface="Arial"/>
                <a:sym typeface="Arial"/>
              </a:rPr>
              <a:t> for the transfer enrollment students. </a:t>
            </a:r>
            <a:endParaRPr sz="3200" b="1" dirty="0">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65"/>
          <p:cNvSpPr txBox="1">
            <a:spLocks noGrp="1"/>
          </p:cNvSpPr>
          <p:nvPr>
            <p:ph type="title"/>
          </p:nvPr>
        </p:nvSpPr>
        <p:spPr>
          <a:xfrm>
            <a:off x="415600" y="140133"/>
            <a:ext cx="9557100" cy="9885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lt1"/>
              </a:buClr>
              <a:buSzPts val="2400"/>
              <a:buFont typeface="Arial"/>
              <a:buNone/>
            </a:pPr>
            <a:r>
              <a:rPr lang="en-US" sz="3200" dirty="0"/>
              <a:t>Student Count Process Not Impacted</a:t>
            </a:r>
            <a:endParaRPr sz="3200" dirty="0">
              <a:solidFill>
                <a:schemeClr val="dk1"/>
              </a:solidFill>
            </a:endParaRPr>
          </a:p>
        </p:txBody>
      </p:sp>
      <p:sp>
        <p:nvSpPr>
          <p:cNvPr id="374" name="Google Shape;374;p65"/>
          <p:cNvSpPr txBox="1">
            <a:spLocks noGrp="1"/>
          </p:cNvSpPr>
          <p:nvPr>
            <p:ph type="body" idx="1"/>
          </p:nvPr>
        </p:nvSpPr>
        <p:spPr>
          <a:xfrm>
            <a:off x="415600" y="1536633"/>
            <a:ext cx="10978800" cy="4046400"/>
          </a:xfrm>
          <a:prstGeom prst="rect">
            <a:avLst/>
          </a:prstGeom>
          <a:noFill/>
          <a:ln>
            <a:noFill/>
          </a:ln>
        </p:spPr>
        <p:txBody>
          <a:bodyPr spcFirstLastPara="1" wrap="square" lIns="121900" tIns="121900" rIns="121900" bIns="121900" anchor="t" anchorCtr="0">
            <a:normAutofit/>
          </a:bodyPr>
          <a:lstStyle/>
          <a:p>
            <a:pPr marL="609600" lvl="0" indent="-438150" algn="l" rtl="0">
              <a:lnSpc>
                <a:spcPct val="100000"/>
              </a:lnSpc>
              <a:spcBef>
                <a:spcPts val="0"/>
              </a:spcBef>
              <a:spcAft>
                <a:spcPts val="0"/>
              </a:spcAft>
              <a:buSzPts val="2100"/>
              <a:buFont typeface="Arial"/>
              <a:buChar char="●"/>
            </a:pPr>
            <a:r>
              <a:rPr lang="en-US" sz="2300" dirty="0">
                <a:latin typeface="Arial"/>
                <a:ea typeface="Arial"/>
                <a:cs typeface="Arial"/>
                <a:sym typeface="Arial"/>
              </a:rPr>
              <a:t>Statutes define pupil enrollment as those enrolled on the pupil enrollment count day within the applicable budget year, as evidenced by the actual attendance of such pupils prior to said date.</a:t>
            </a:r>
            <a:endParaRPr sz="2300" dirty="0">
              <a:latin typeface="Arial"/>
              <a:ea typeface="Arial"/>
              <a:cs typeface="Arial"/>
              <a:sym typeface="Arial"/>
            </a:endParaRPr>
          </a:p>
          <a:p>
            <a:pPr marL="609600" lvl="0" indent="-450850" algn="l" rtl="0">
              <a:lnSpc>
                <a:spcPct val="115000"/>
              </a:lnSpc>
              <a:spcBef>
                <a:spcPts val="800"/>
              </a:spcBef>
              <a:spcAft>
                <a:spcPts val="0"/>
              </a:spcAft>
              <a:buSzPts val="2300"/>
              <a:buFont typeface="Arial"/>
              <a:buChar char="●"/>
            </a:pPr>
            <a:r>
              <a:rPr lang="en-US" sz="2300" dirty="0">
                <a:latin typeface="Arial"/>
                <a:ea typeface="Arial"/>
                <a:cs typeface="Arial"/>
                <a:sym typeface="Arial"/>
              </a:rPr>
              <a:t>We have a single </a:t>
            </a:r>
            <a:r>
              <a:rPr lang="en-US" sz="2300" b="1" dirty="0">
                <a:latin typeface="Arial"/>
                <a:ea typeface="Arial"/>
                <a:cs typeface="Arial"/>
                <a:sym typeface="Arial"/>
              </a:rPr>
              <a:t>enrollment</a:t>
            </a:r>
            <a:r>
              <a:rPr lang="en-US" sz="2300" dirty="0">
                <a:latin typeface="Arial"/>
                <a:ea typeface="Arial"/>
                <a:cs typeface="Arial"/>
                <a:sym typeface="Arial"/>
              </a:rPr>
              <a:t> date (October Count Day) and a window for attendance in the event that a student enrolled prior to the count day is absent on the count day. </a:t>
            </a:r>
            <a:endParaRPr sz="2300" dirty="0">
              <a:latin typeface="Arial"/>
              <a:ea typeface="Arial"/>
              <a:cs typeface="Arial"/>
              <a:sym typeface="Arial"/>
            </a:endParaRPr>
          </a:p>
          <a:p>
            <a:pPr marL="609600" lvl="0" indent="-450850" algn="l" rtl="0">
              <a:lnSpc>
                <a:spcPct val="115000"/>
              </a:lnSpc>
              <a:spcBef>
                <a:spcPts val="800"/>
              </a:spcBef>
              <a:spcAft>
                <a:spcPts val="800"/>
              </a:spcAft>
              <a:buSzPts val="2300"/>
              <a:buFont typeface="Arial"/>
              <a:buChar char="●"/>
            </a:pPr>
            <a:r>
              <a:rPr lang="en-US" sz="2300" dirty="0">
                <a:latin typeface="Arial"/>
                <a:ea typeface="Arial"/>
                <a:cs typeface="Arial"/>
                <a:sym typeface="Arial"/>
              </a:rPr>
              <a:t>The rule change does not change the window for attendance. If an enrolled student is absent on count day, they are still eligible for funding if they resume attendance within 30 calendar days.  </a:t>
            </a:r>
            <a:endParaRPr sz="2300" dirty="0">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66"/>
          <p:cNvSpPr txBox="1">
            <a:spLocks noGrp="1"/>
          </p:cNvSpPr>
          <p:nvPr>
            <p:ph type="title"/>
          </p:nvPr>
        </p:nvSpPr>
        <p:spPr>
          <a:xfrm>
            <a:off x="0" y="4482133"/>
            <a:ext cx="12192000" cy="888900"/>
          </a:xfrm>
          <a:prstGeom prst="rect">
            <a:avLst/>
          </a:prstGeom>
          <a:solidFill>
            <a:srgbClr val="488BC9"/>
          </a:solidFill>
          <a:ln>
            <a:noFill/>
          </a:ln>
        </p:spPr>
        <p:txBody>
          <a:bodyPr spcFirstLastPara="1" wrap="square" lIns="121900" tIns="121900" rIns="121900" bIns="121900" anchor="t" anchorCtr="0">
            <a:normAutofit fontScale="90000"/>
          </a:bodyPr>
          <a:lstStyle/>
          <a:p>
            <a:pPr marL="0" lvl="0" indent="0" algn="ctr" rtl="0">
              <a:lnSpc>
                <a:spcPct val="100000"/>
              </a:lnSpc>
              <a:spcBef>
                <a:spcPts val="0"/>
              </a:spcBef>
              <a:spcAft>
                <a:spcPts val="0"/>
              </a:spcAft>
              <a:buSzPct val="84090"/>
              <a:buNone/>
            </a:pPr>
            <a:r>
              <a:rPr lang="en-US" dirty="0"/>
              <a:t>Proposed Rule Changes</a:t>
            </a: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67"/>
          <p:cNvSpPr txBox="1">
            <a:spLocks noGrp="1"/>
          </p:cNvSpPr>
          <p:nvPr>
            <p:ph type="title"/>
          </p:nvPr>
        </p:nvSpPr>
        <p:spPr>
          <a:xfrm>
            <a:off x="415600" y="140133"/>
            <a:ext cx="11154000" cy="9885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700"/>
              <a:buNone/>
            </a:pPr>
            <a:r>
              <a:rPr lang="en-US" sz="3500" dirty="0"/>
              <a:t>Proposed rules address 8 issues for SBE consideration</a:t>
            </a:r>
            <a:endParaRPr sz="3500" dirty="0"/>
          </a:p>
        </p:txBody>
      </p:sp>
      <p:sp>
        <p:nvSpPr>
          <p:cNvPr id="385" name="Google Shape;385;p67"/>
          <p:cNvSpPr txBox="1">
            <a:spLocks noGrp="1"/>
          </p:cNvSpPr>
          <p:nvPr>
            <p:ph type="body" idx="1"/>
          </p:nvPr>
        </p:nvSpPr>
        <p:spPr>
          <a:xfrm>
            <a:off x="415600" y="1536633"/>
            <a:ext cx="10978800" cy="4046400"/>
          </a:xfrm>
          <a:prstGeom prst="rect">
            <a:avLst/>
          </a:prstGeom>
          <a:noFill/>
          <a:ln>
            <a:noFill/>
          </a:ln>
        </p:spPr>
        <p:txBody>
          <a:bodyPr spcFirstLastPara="1" wrap="square" lIns="121900" tIns="121900" rIns="121900" bIns="121900" anchor="t" anchorCtr="0">
            <a:normAutofit lnSpcReduction="10000"/>
          </a:bodyPr>
          <a:lstStyle/>
          <a:p>
            <a:pPr marL="609600" lvl="0" indent="-482600" algn="l" rtl="0">
              <a:lnSpc>
                <a:spcPct val="115000"/>
              </a:lnSpc>
              <a:spcBef>
                <a:spcPts val="0"/>
              </a:spcBef>
              <a:spcAft>
                <a:spcPts val="0"/>
              </a:spcAft>
              <a:buSzPts val="2800"/>
              <a:buAutoNum type="arabicPeriod"/>
            </a:pPr>
            <a:r>
              <a:rPr lang="en-US" sz="2800"/>
              <a:t>Refinement of at-risk counts</a:t>
            </a:r>
            <a:endParaRPr sz="2800"/>
          </a:p>
          <a:p>
            <a:pPr marL="609600" lvl="0" indent="-482600" algn="l" rtl="0">
              <a:lnSpc>
                <a:spcPct val="115000"/>
              </a:lnSpc>
              <a:spcBef>
                <a:spcPts val="0"/>
              </a:spcBef>
              <a:spcAft>
                <a:spcPts val="0"/>
              </a:spcAft>
              <a:buSzPts val="2800"/>
              <a:buAutoNum type="arabicPeriod"/>
            </a:pPr>
            <a:r>
              <a:rPr lang="en-US" sz="2800"/>
              <a:t>Census block data collection</a:t>
            </a:r>
            <a:endParaRPr sz="2800"/>
          </a:p>
          <a:p>
            <a:pPr marL="609600" lvl="0" indent="-482600" algn="l" rtl="0">
              <a:lnSpc>
                <a:spcPct val="115000"/>
              </a:lnSpc>
              <a:spcBef>
                <a:spcPts val="0"/>
              </a:spcBef>
              <a:spcAft>
                <a:spcPts val="0"/>
              </a:spcAft>
              <a:buSzPts val="2800"/>
              <a:buAutoNum type="arabicPeriod"/>
            </a:pPr>
            <a:r>
              <a:rPr lang="en-US" sz="2800"/>
              <a:t>Questions related to private school pupils</a:t>
            </a:r>
            <a:endParaRPr sz="2800"/>
          </a:p>
          <a:p>
            <a:pPr marL="609600" lvl="0" indent="-482600" algn="l" rtl="0">
              <a:lnSpc>
                <a:spcPct val="115000"/>
              </a:lnSpc>
              <a:spcBef>
                <a:spcPts val="0"/>
              </a:spcBef>
              <a:spcAft>
                <a:spcPts val="0"/>
              </a:spcAft>
              <a:buSzPts val="2800"/>
              <a:buAutoNum type="arabicPeriod"/>
            </a:pPr>
            <a:r>
              <a:rPr lang="en-US" sz="2800"/>
              <a:t>Supplemental online clarification</a:t>
            </a:r>
            <a:endParaRPr sz="2800"/>
          </a:p>
          <a:p>
            <a:pPr marL="609600" lvl="0" indent="-482600" algn="l" rtl="0">
              <a:lnSpc>
                <a:spcPct val="115000"/>
              </a:lnSpc>
              <a:spcBef>
                <a:spcPts val="0"/>
              </a:spcBef>
              <a:spcAft>
                <a:spcPts val="0"/>
              </a:spcAft>
              <a:buSzPts val="2800"/>
              <a:buAutoNum type="arabicPeriod"/>
            </a:pPr>
            <a:r>
              <a:rPr lang="en-US" sz="2800"/>
              <a:t>Technical adjustments related SB 25-125 changes</a:t>
            </a:r>
            <a:endParaRPr sz="2800"/>
          </a:p>
          <a:p>
            <a:pPr marL="609600" lvl="0" indent="-482600" algn="l" rtl="0">
              <a:lnSpc>
                <a:spcPct val="115000"/>
              </a:lnSpc>
              <a:spcBef>
                <a:spcPts val="0"/>
              </a:spcBef>
              <a:spcAft>
                <a:spcPts val="0"/>
              </a:spcAft>
              <a:buSzPts val="2800"/>
              <a:buAutoNum type="arabicPeriod"/>
            </a:pPr>
            <a:r>
              <a:rPr lang="en-US" sz="2800"/>
              <a:t>Meal time standards</a:t>
            </a:r>
            <a:endParaRPr sz="2800"/>
          </a:p>
          <a:p>
            <a:pPr marL="609600" lvl="0" indent="-482600" algn="l" rtl="0">
              <a:lnSpc>
                <a:spcPct val="115000"/>
              </a:lnSpc>
              <a:spcBef>
                <a:spcPts val="0"/>
              </a:spcBef>
              <a:spcAft>
                <a:spcPts val="0"/>
              </a:spcAft>
              <a:buSzPts val="2800"/>
              <a:buAutoNum type="arabicPeriod"/>
            </a:pPr>
            <a:r>
              <a:rPr lang="en-US" sz="2800"/>
              <a:t>Work-based learning definition</a:t>
            </a:r>
            <a:endParaRPr/>
          </a:p>
          <a:p>
            <a:pPr marL="609600" lvl="0" indent="-482600" algn="l" rtl="0">
              <a:lnSpc>
                <a:spcPct val="115000"/>
              </a:lnSpc>
              <a:spcBef>
                <a:spcPts val="0"/>
              </a:spcBef>
              <a:spcAft>
                <a:spcPts val="0"/>
              </a:spcAft>
              <a:buSzPts val="2800"/>
              <a:buAutoNum type="arabicPeriod"/>
            </a:pPr>
            <a:r>
              <a:rPr lang="en-US" sz="2800"/>
              <a:t>Special Education funding in School Finance</a:t>
            </a:r>
            <a:endParaRPr sz="28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50"/>
          <p:cNvSpPr txBox="1">
            <a:spLocks noGrp="1"/>
          </p:cNvSpPr>
          <p:nvPr>
            <p:ph type="title"/>
          </p:nvPr>
        </p:nvSpPr>
        <p:spPr>
          <a:xfrm>
            <a:off x="791299" y="254525"/>
            <a:ext cx="7059900" cy="756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400"/>
              <a:buFont typeface="Arial"/>
              <a:buNone/>
            </a:pPr>
            <a:r>
              <a:rPr lang="en-US"/>
              <a:t>AGENDA</a:t>
            </a:r>
            <a:endParaRPr/>
          </a:p>
        </p:txBody>
      </p:sp>
      <p:sp>
        <p:nvSpPr>
          <p:cNvPr id="262" name="Google Shape;262;p50"/>
          <p:cNvSpPr txBox="1">
            <a:spLocks noGrp="1"/>
          </p:cNvSpPr>
          <p:nvPr>
            <p:ph type="body" idx="1"/>
          </p:nvPr>
        </p:nvSpPr>
        <p:spPr>
          <a:xfrm>
            <a:off x="698095" y="1463050"/>
            <a:ext cx="5013000" cy="4640700"/>
          </a:xfrm>
          <a:prstGeom prst="rect">
            <a:avLst/>
          </a:prstGeom>
          <a:noFill/>
          <a:ln>
            <a:noFill/>
          </a:ln>
        </p:spPr>
        <p:txBody>
          <a:bodyPr spcFirstLastPara="1" wrap="square" lIns="0" tIns="0" rIns="0" bIns="45700" anchor="t" anchorCtr="0">
            <a:normAutofit/>
          </a:bodyPr>
          <a:lstStyle/>
          <a:p>
            <a:pPr marL="457200" lvl="0" indent="-431800" algn="l" rtl="0">
              <a:lnSpc>
                <a:spcPct val="90000"/>
              </a:lnSpc>
              <a:spcBef>
                <a:spcPts val="0"/>
              </a:spcBef>
              <a:spcAft>
                <a:spcPts val="0"/>
              </a:spcAft>
              <a:buSzPts val="3200"/>
              <a:buChar char="•"/>
            </a:pPr>
            <a:r>
              <a:rPr lang="en-US" sz="3200" dirty="0"/>
              <a:t>Call to Order</a:t>
            </a:r>
            <a:endParaRPr sz="3200" dirty="0"/>
          </a:p>
          <a:p>
            <a:pPr marL="457200" lvl="0" indent="-431800" algn="l" rtl="0">
              <a:lnSpc>
                <a:spcPct val="90000"/>
              </a:lnSpc>
              <a:spcBef>
                <a:spcPts val="0"/>
              </a:spcBef>
              <a:spcAft>
                <a:spcPts val="0"/>
              </a:spcAft>
              <a:buSzPts val="3200"/>
              <a:buChar char="•"/>
            </a:pPr>
            <a:r>
              <a:rPr lang="en-US" sz="3200" dirty="0"/>
              <a:t>Approval of Agenda</a:t>
            </a:r>
            <a:endParaRPr sz="3200" dirty="0"/>
          </a:p>
          <a:p>
            <a:pPr marL="457200" lvl="0" indent="-431800" algn="l" rtl="0">
              <a:lnSpc>
                <a:spcPct val="90000"/>
              </a:lnSpc>
              <a:spcBef>
                <a:spcPts val="0"/>
              </a:spcBef>
              <a:spcAft>
                <a:spcPts val="0"/>
              </a:spcAft>
              <a:buSzPts val="3200"/>
              <a:buChar char="•"/>
            </a:pPr>
            <a:r>
              <a:rPr lang="en-US" sz="3200" dirty="0"/>
              <a:t>Approval of Minutes</a:t>
            </a:r>
            <a:endParaRPr sz="3200" dirty="0"/>
          </a:p>
          <a:p>
            <a:pPr marL="457200" lvl="0" indent="-431800" algn="l" rtl="0">
              <a:lnSpc>
                <a:spcPct val="90000"/>
              </a:lnSpc>
              <a:spcBef>
                <a:spcPts val="0"/>
              </a:spcBef>
              <a:spcAft>
                <a:spcPts val="0"/>
              </a:spcAft>
              <a:buSzPts val="3200"/>
              <a:buChar char="•"/>
            </a:pPr>
            <a:r>
              <a:rPr lang="en-US" sz="3200" dirty="0"/>
              <a:t>Legislative Session</a:t>
            </a:r>
            <a:endParaRPr sz="3200" dirty="0"/>
          </a:p>
          <a:p>
            <a:pPr marL="457200" lvl="0" indent="-431800" algn="l" rtl="0">
              <a:lnSpc>
                <a:spcPct val="90000"/>
              </a:lnSpc>
              <a:spcBef>
                <a:spcPts val="0"/>
              </a:spcBef>
              <a:spcAft>
                <a:spcPts val="0"/>
              </a:spcAft>
              <a:buSzPts val="3200"/>
              <a:buChar char="•"/>
            </a:pPr>
            <a:r>
              <a:rPr lang="en-US" sz="3200" dirty="0"/>
              <a:t>Rulemaking Updates</a:t>
            </a:r>
            <a:endParaRPr sz="3200" dirty="0"/>
          </a:p>
          <a:p>
            <a:pPr marL="457200" lvl="0" indent="-431800" algn="l" rtl="0">
              <a:lnSpc>
                <a:spcPct val="90000"/>
              </a:lnSpc>
              <a:spcBef>
                <a:spcPts val="0"/>
              </a:spcBef>
              <a:spcAft>
                <a:spcPts val="0"/>
              </a:spcAft>
              <a:buSzPts val="3200"/>
              <a:buChar char="•"/>
            </a:pPr>
            <a:r>
              <a:rPr lang="en-US" sz="3200" dirty="0"/>
              <a:t>CDEC Updates</a:t>
            </a:r>
            <a:endParaRPr sz="3200" dirty="0"/>
          </a:p>
          <a:p>
            <a:pPr marL="457200" lvl="0" indent="-431800" algn="l" rtl="0">
              <a:lnSpc>
                <a:spcPct val="90000"/>
              </a:lnSpc>
              <a:spcBef>
                <a:spcPts val="0"/>
              </a:spcBef>
              <a:spcAft>
                <a:spcPts val="0"/>
              </a:spcAft>
              <a:buSzPts val="3200"/>
              <a:buChar char="•"/>
            </a:pPr>
            <a:r>
              <a:rPr lang="en-US" sz="3200" dirty="0"/>
              <a:t>Interest Free Loan Program</a:t>
            </a:r>
            <a:endParaRPr sz="3200" dirty="0"/>
          </a:p>
        </p:txBody>
      </p:sp>
      <p:sp>
        <p:nvSpPr>
          <p:cNvPr id="263" name="Google Shape;263;p50"/>
          <p:cNvSpPr txBox="1">
            <a:spLocks noGrp="1"/>
          </p:cNvSpPr>
          <p:nvPr>
            <p:ph type="sldNum" idx="12"/>
          </p:nvPr>
        </p:nvSpPr>
        <p:spPr>
          <a:xfrm>
            <a:off x="1747071" y="6427019"/>
            <a:ext cx="20574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2</a:t>
            </a:fld>
            <a:endParaRPr/>
          </a:p>
        </p:txBody>
      </p:sp>
      <p:sp>
        <p:nvSpPr>
          <p:cNvPr id="264" name="Google Shape;264;p50"/>
          <p:cNvSpPr txBox="1">
            <a:spLocks noGrp="1"/>
          </p:cNvSpPr>
          <p:nvPr>
            <p:ph type="body" idx="1"/>
          </p:nvPr>
        </p:nvSpPr>
        <p:spPr>
          <a:xfrm>
            <a:off x="6565495" y="1463050"/>
            <a:ext cx="5013000" cy="4640700"/>
          </a:xfrm>
          <a:prstGeom prst="rect">
            <a:avLst/>
          </a:prstGeom>
          <a:noFill/>
          <a:ln>
            <a:noFill/>
          </a:ln>
        </p:spPr>
        <p:txBody>
          <a:bodyPr spcFirstLastPara="1" wrap="square" lIns="0" tIns="0" rIns="0" bIns="45700" anchor="t" anchorCtr="0">
            <a:normAutofit/>
          </a:bodyPr>
          <a:lstStyle/>
          <a:p>
            <a:pPr marL="457200" lvl="0" indent="-431800" algn="l" rtl="0">
              <a:lnSpc>
                <a:spcPct val="90000"/>
              </a:lnSpc>
              <a:spcBef>
                <a:spcPts val="0"/>
              </a:spcBef>
              <a:spcAft>
                <a:spcPts val="0"/>
              </a:spcAft>
              <a:buSzPts val="3200"/>
              <a:buChar char="•"/>
            </a:pPr>
            <a:r>
              <a:rPr lang="en-US" sz="3200"/>
              <a:t>Office of the State Auditor</a:t>
            </a:r>
            <a:endParaRPr sz="3200"/>
          </a:p>
          <a:p>
            <a:pPr marL="457200" lvl="0" indent="-431800" algn="l" rtl="0">
              <a:lnSpc>
                <a:spcPct val="90000"/>
              </a:lnSpc>
              <a:spcBef>
                <a:spcPts val="0"/>
              </a:spcBef>
              <a:spcAft>
                <a:spcPts val="0"/>
              </a:spcAft>
              <a:buSzPts val="3200"/>
              <a:buChar char="•"/>
            </a:pPr>
            <a:r>
              <a:rPr lang="en-US" sz="3200"/>
              <a:t>Financial Reporting</a:t>
            </a:r>
            <a:endParaRPr sz="3200"/>
          </a:p>
          <a:p>
            <a:pPr marL="457200" lvl="0" indent="-431800" algn="l" rtl="0">
              <a:lnSpc>
                <a:spcPct val="90000"/>
              </a:lnSpc>
              <a:spcBef>
                <a:spcPts val="0"/>
              </a:spcBef>
              <a:spcAft>
                <a:spcPts val="0"/>
              </a:spcAft>
              <a:buSzPts val="3200"/>
              <a:buChar char="•"/>
            </a:pPr>
            <a:r>
              <a:rPr lang="en-US" sz="3200"/>
              <a:t>Trainings</a:t>
            </a:r>
            <a:endParaRPr sz="3200"/>
          </a:p>
          <a:p>
            <a:pPr marL="457200" lvl="0" indent="-431800" algn="l" rtl="0">
              <a:lnSpc>
                <a:spcPct val="90000"/>
              </a:lnSpc>
              <a:spcBef>
                <a:spcPts val="0"/>
              </a:spcBef>
              <a:spcAft>
                <a:spcPts val="0"/>
              </a:spcAft>
              <a:buSzPts val="3200"/>
              <a:buChar char="•"/>
            </a:pPr>
            <a:r>
              <a:rPr lang="en-US" sz="3200"/>
              <a:t>Call for Membership</a:t>
            </a:r>
            <a:endParaRPr sz="3200"/>
          </a:p>
          <a:p>
            <a:pPr marL="457200" lvl="0" indent="-431800" algn="l" rtl="0">
              <a:lnSpc>
                <a:spcPct val="90000"/>
              </a:lnSpc>
              <a:spcBef>
                <a:spcPts val="0"/>
              </a:spcBef>
              <a:spcAft>
                <a:spcPts val="0"/>
              </a:spcAft>
              <a:buSzPts val="3200"/>
              <a:buChar char="•"/>
            </a:pPr>
            <a:r>
              <a:rPr lang="en-US" sz="3200"/>
              <a:t>Other Topics of Interest</a:t>
            </a:r>
            <a:endParaRPr sz="3200"/>
          </a:p>
          <a:p>
            <a:pPr marL="457200" lvl="0" indent="-431800" algn="l" rtl="0">
              <a:lnSpc>
                <a:spcPct val="90000"/>
              </a:lnSpc>
              <a:spcBef>
                <a:spcPts val="0"/>
              </a:spcBef>
              <a:spcAft>
                <a:spcPts val="0"/>
              </a:spcAft>
              <a:buSzPts val="3200"/>
              <a:buChar char="•"/>
            </a:pPr>
            <a:r>
              <a:rPr lang="en-US" sz="3200"/>
              <a:t>Proposed Meetings</a:t>
            </a:r>
            <a:endParaRPr sz="3200"/>
          </a:p>
          <a:p>
            <a:pPr marL="457200" lvl="0" indent="-431800" algn="l" rtl="0">
              <a:lnSpc>
                <a:spcPct val="107916"/>
              </a:lnSpc>
              <a:spcBef>
                <a:spcPts val="0"/>
              </a:spcBef>
              <a:spcAft>
                <a:spcPts val="0"/>
              </a:spcAft>
              <a:buSzPts val="3200"/>
              <a:buChar char="•"/>
            </a:pPr>
            <a:r>
              <a:rPr lang="en-US" sz="3200"/>
              <a:t>Adjourn</a:t>
            </a:r>
            <a:endParaRPr sz="32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68"/>
          <p:cNvSpPr txBox="1">
            <a:spLocks noGrp="1"/>
          </p:cNvSpPr>
          <p:nvPr>
            <p:ph type="title"/>
          </p:nvPr>
        </p:nvSpPr>
        <p:spPr>
          <a:xfrm>
            <a:off x="415600" y="140133"/>
            <a:ext cx="10869600" cy="9885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700"/>
              <a:buNone/>
            </a:pPr>
            <a:r>
              <a:rPr lang="en-US" sz="3300" dirty="0"/>
              <a:t>Issue #1- Addressing Corrections of At-Risk Counts</a:t>
            </a:r>
            <a:endParaRPr sz="3300" dirty="0"/>
          </a:p>
        </p:txBody>
      </p:sp>
      <p:sp>
        <p:nvSpPr>
          <p:cNvPr id="391" name="Google Shape;391;p68"/>
          <p:cNvSpPr txBox="1">
            <a:spLocks noGrp="1"/>
          </p:cNvSpPr>
          <p:nvPr>
            <p:ph type="body" idx="1"/>
          </p:nvPr>
        </p:nvSpPr>
        <p:spPr>
          <a:xfrm>
            <a:off x="415600" y="1536633"/>
            <a:ext cx="11331600" cy="4468800"/>
          </a:xfrm>
          <a:prstGeom prst="rect">
            <a:avLst/>
          </a:prstGeom>
          <a:noFill/>
          <a:ln>
            <a:noFill/>
          </a:ln>
        </p:spPr>
        <p:txBody>
          <a:bodyPr spcFirstLastPara="1" wrap="square" lIns="121900" tIns="121900" rIns="121900" bIns="121900" anchor="t" anchorCtr="0">
            <a:normAutofit fontScale="92500" lnSpcReduction="20000"/>
          </a:bodyPr>
          <a:lstStyle/>
          <a:p>
            <a:pPr marL="609600" lvl="0" indent="-439927" algn="l" rtl="0">
              <a:lnSpc>
                <a:spcPct val="100000"/>
              </a:lnSpc>
              <a:spcBef>
                <a:spcPts val="0"/>
              </a:spcBef>
              <a:spcAft>
                <a:spcPts val="0"/>
              </a:spcAft>
              <a:buSzPct val="100000"/>
              <a:buFont typeface="Arial"/>
              <a:buChar char="●"/>
            </a:pPr>
            <a:r>
              <a:rPr lang="en-US" sz="2300">
                <a:latin typeface="Arial"/>
                <a:ea typeface="Arial"/>
                <a:cs typeface="Arial"/>
                <a:sym typeface="Arial"/>
              </a:rPr>
              <a:t>In October 2024, over </a:t>
            </a:r>
            <a:r>
              <a:rPr lang="en-US" sz="2300" b="1">
                <a:latin typeface="Arial"/>
                <a:ea typeface="Arial"/>
                <a:cs typeface="Arial"/>
                <a:sym typeface="Arial"/>
              </a:rPr>
              <a:t>20,000 students</a:t>
            </a:r>
            <a:r>
              <a:rPr lang="en-US" sz="2300">
                <a:latin typeface="Arial"/>
                <a:ea typeface="Arial"/>
                <a:cs typeface="Arial"/>
                <a:sym typeface="Arial"/>
              </a:rPr>
              <a:t> were misreported as “Paid” when they qualified for Free or Reduced-Price Lunch, which required significant corrections by districts.</a:t>
            </a:r>
            <a:endParaRPr sz="2300">
              <a:latin typeface="Arial"/>
              <a:ea typeface="Arial"/>
              <a:cs typeface="Arial"/>
              <a:sym typeface="Arial"/>
            </a:endParaRPr>
          </a:p>
          <a:p>
            <a:pPr marL="609600" lvl="0" indent="-439927" algn="l" rtl="0">
              <a:lnSpc>
                <a:spcPct val="100000"/>
              </a:lnSpc>
              <a:spcBef>
                <a:spcPts val="1300"/>
              </a:spcBef>
              <a:spcAft>
                <a:spcPts val="0"/>
              </a:spcAft>
              <a:buSzPct val="100000"/>
              <a:buFont typeface="Arial"/>
              <a:buChar char="●"/>
            </a:pPr>
            <a:r>
              <a:rPr lang="en-US" sz="2300">
                <a:latin typeface="Arial"/>
                <a:ea typeface="Arial"/>
                <a:cs typeface="Arial"/>
                <a:sym typeface="Arial"/>
              </a:rPr>
              <a:t>This was largely due to </a:t>
            </a:r>
            <a:r>
              <a:rPr lang="en-US" sz="2300" b="1">
                <a:latin typeface="Arial"/>
                <a:ea typeface="Arial"/>
                <a:cs typeface="Arial"/>
                <a:sym typeface="Arial"/>
              </a:rPr>
              <a:t>confusion around CEP eligibility</a:t>
            </a:r>
            <a:r>
              <a:rPr lang="en-US" sz="2300">
                <a:latin typeface="Arial"/>
                <a:ea typeface="Arial"/>
                <a:cs typeface="Arial"/>
                <a:sym typeface="Arial"/>
              </a:rPr>
              <a:t>, which can carry forward for four years, unlike other statuses (like FRL forms) which are one year.</a:t>
            </a:r>
            <a:endParaRPr sz="2300">
              <a:latin typeface="Arial"/>
              <a:ea typeface="Arial"/>
              <a:cs typeface="Arial"/>
              <a:sym typeface="Arial"/>
            </a:endParaRPr>
          </a:p>
          <a:p>
            <a:pPr marL="609600" lvl="0" indent="-439927" algn="l" rtl="0">
              <a:lnSpc>
                <a:spcPct val="100000"/>
              </a:lnSpc>
              <a:spcBef>
                <a:spcPts val="1300"/>
              </a:spcBef>
              <a:spcAft>
                <a:spcPts val="0"/>
              </a:spcAft>
              <a:buSzPct val="100000"/>
              <a:buFont typeface="Arial"/>
              <a:buChar char="●"/>
            </a:pPr>
            <a:r>
              <a:rPr lang="en-US" sz="2300">
                <a:latin typeface="Arial"/>
                <a:ea typeface="Arial"/>
                <a:cs typeface="Arial"/>
                <a:sym typeface="Arial"/>
              </a:rPr>
              <a:t>The rapid expansion of CEP schools has increased the risk of reporting errors:</a:t>
            </a:r>
            <a:endParaRPr sz="2300">
              <a:latin typeface="Arial"/>
              <a:ea typeface="Arial"/>
              <a:cs typeface="Arial"/>
              <a:sym typeface="Arial"/>
            </a:endParaRPr>
          </a:p>
          <a:p>
            <a:pPr marL="1219200" lvl="1" indent="-439927" algn="l" rtl="0">
              <a:lnSpc>
                <a:spcPct val="100000"/>
              </a:lnSpc>
              <a:spcBef>
                <a:spcPts val="1300"/>
              </a:spcBef>
              <a:spcAft>
                <a:spcPts val="0"/>
              </a:spcAft>
              <a:buSzPct val="100000"/>
              <a:buFont typeface="Arial"/>
              <a:buChar char="○"/>
            </a:pPr>
            <a:r>
              <a:rPr lang="en-US" sz="2300" b="1">
                <a:latin typeface="Arial"/>
                <a:ea typeface="Arial"/>
                <a:cs typeface="Arial"/>
                <a:sym typeface="Arial"/>
              </a:rPr>
              <a:t>SY 21–22</a:t>
            </a:r>
            <a:r>
              <a:rPr lang="en-US" sz="2300">
                <a:latin typeface="Arial"/>
                <a:ea typeface="Arial"/>
                <a:cs typeface="Arial"/>
                <a:sym typeface="Arial"/>
              </a:rPr>
              <a:t>: 101 sites → </a:t>
            </a:r>
            <a:r>
              <a:rPr lang="en-US" sz="2300" b="1">
                <a:latin typeface="Arial"/>
                <a:ea typeface="Arial"/>
                <a:cs typeface="Arial"/>
                <a:sym typeface="Arial"/>
              </a:rPr>
              <a:t>SY 24–25</a:t>
            </a:r>
            <a:r>
              <a:rPr lang="en-US" sz="2300">
                <a:latin typeface="Arial"/>
                <a:ea typeface="Arial"/>
                <a:cs typeface="Arial"/>
                <a:sym typeface="Arial"/>
              </a:rPr>
              <a:t>: 1,359 sites</a:t>
            </a:r>
            <a:endParaRPr sz="2300">
              <a:latin typeface="Arial"/>
              <a:ea typeface="Arial"/>
              <a:cs typeface="Arial"/>
              <a:sym typeface="Arial"/>
            </a:endParaRPr>
          </a:p>
          <a:p>
            <a:pPr marL="1219200" lvl="0" indent="0" algn="l" rtl="0">
              <a:lnSpc>
                <a:spcPct val="100000"/>
              </a:lnSpc>
              <a:spcBef>
                <a:spcPts val="1300"/>
              </a:spcBef>
              <a:spcAft>
                <a:spcPts val="0"/>
              </a:spcAft>
              <a:buSzPct val="100000"/>
              <a:buNone/>
            </a:pPr>
            <a:endParaRPr sz="2300">
              <a:latin typeface="Arial"/>
              <a:ea typeface="Arial"/>
              <a:cs typeface="Arial"/>
              <a:sym typeface="Arial"/>
            </a:endParaRPr>
          </a:p>
          <a:p>
            <a:pPr marL="0" lvl="0" indent="0" algn="ctr" rtl="0">
              <a:lnSpc>
                <a:spcPct val="115000"/>
              </a:lnSpc>
              <a:spcBef>
                <a:spcPts val="1200"/>
              </a:spcBef>
              <a:spcAft>
                <a:spcPts val="0"/>
              </a:spcAft>
              <a:buSzPct val="95833"/>
              <a:buNone/>
            </a:pPr>
            <a:r>
              <a:rPr lang="en-US" sz="2400" b="1">
                <a:latin typeface="Arial"/>
                <a:ea typeface="Arial"/>
                <a:cs typeface="Arial"/>
                <a:sym typeface="Arial"/>
              </a:rPr>
              <a:t>A rule change is proposed to </a:t>
            </a:r>
            <a:r>
              <a:rPr lang="en-US" sz="2400" b="1" u="sng">
                <a:latin typeface="Arial"/>
                <a:ea typeface="Arial"/>
                <a:cs typeface="Arial"/>
                <a:sym typeface="Arial"/>
              </a:rPr>
              <a:t>align all eligibility statuses to reflect one year carry forward.</a:t>
            </a:r>
            <a:r>
              <a:rPr lang="en-US" sz="2400" b="1">
                <a:latin typeface="Arial"/>
                <a:ea typeface="Arial"/>
                <a:cs typeface="Arial"/>
                <a:sym typeface="Arial"/>
              </a:rPr>
              <a:t> This should not impact the number of eligible at-risk students, but will reduce future reporting discrepancies.</a:t>
            </a:r>
            <a:endParaRPr sz="2400" b="1">
              <a:latin typeface="Arial"/>
              <a:ea typeface="Arial"/>
              <a:cs typeface="Arial"/>
              <a:sym typeface="Arial"/>
            </a:endParaRPr>
          </a:p>
          <a:p>
            <a:pPr marL="0" lvl="0" indent="0" algn="l" rtl="0">
              <a:lnSpc>
                <a:spcPct val="100000"/>
              </a:lnSpc>
              <a:spcBef>
                <a:spcPts val="0"/>
              </a:spcBef>
              <a:spcAft>
                <a:spcPts val="1200"/>
              </a:spcAft>
              <a:buSzPct val="60526"/>
              <a:buNone/>
            </a:pPr>
            <a:endParaRPr sz="38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69"/>
          <p:cNvSpPr txBox="1">
            <a:spLocks noGrp="1"/>
          </p:cNvSpPr>
          <p:nvPr>
            <p:ph type="title"/>
          </p:nvPr>
        </p:nvSpPr>
        <p:spPr>
          <a:xfrm>
            <a:off x="415600" y="140133"/>
            <a:ext cx="10869600" cy="9885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700"/>
              <a:buNone/>
            </a:pPr>
            <a:r>
              <a:rPr lang="en-US" sz="3300" dirty="0"/>
              <a:t>Issue #1- Addressing Corrections of At-Risk Counts (continued)</a:t>
            </a:r>
            <a:endParaRPr sz="3300" dirty="0"/>
          </a:p>
        </p:txBody>
      </p:sp>
      <p:sp>
        <p:nvSpPr>
          <p:cNvPr id="397" name="Google Shape;397;p69"/>
          <p:cNvSpPr txBox="1">
            <a:spLocks noGrp="1"/>
          </p:cNvSpPr>
          <p:nvPr>
            <p:ph type="body" idx="1"/>
          </p:nvPr>
        </p:nvSpPr>
        <p:spPr>
          <a:xfrm>
            <a:off x="415600" y="1536633"/>
            <a:ext cx="11331600" cy="44688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ts val="2100"/>
              <a:buNone/>
            </a:pPr>
            <a:r>
              <a:rPr lang="en-US" sz="2700">
                <a:latin typeface="Arial"/>
                <a:ea typeface="Arial"/>
                <a:cs typeface="Arial"/>
                <a:sym typeface="Arial"/>
              </a:rPr>
              <a:t>The proposal is to </a:t>
            </a:r>
            <a:r>
              <a:rPr lang="en-US" sz="2700">
                <a:solidFill>
                  <a:srgbClr val="FF0000"/>
                </a:solidFill>
                <a:latin typeface="Arial"/>
                <a:ea typeface="Arial"/>
                <a:cs typeface="Arial"/>
                <a:sym typeface="Arial"/>
              </a:rPr>
              <a:t>delete</a:t>
            </a:r>
            <a:r>
              <a:rPr lang="en-US" sz="2700">
                <a:latin typeface="Arial"/>
                <a:ea typeface="Arial"/>
                <a:cs typeface="Arial"/>
                <a:sym typeface="Arial"/>
              </a:rPr>
              <a:t> the following rule: </a:t>
            </a:r>
            <a:endParaRPr sz="2700">
              <a:solidFill>
                <a:srgbClr val="FF0000"/>
              </a:solidFill>
              <a:latin typeface="Arial"/>
              <a:ea typeface="Arial"/>
              <a:cs typeface="Arial"/>
              <a:sym typeface="Arial"/>
            </a:endParaRPr>
          </a:p>
          <a:p>
            <a:pPr marL="304800" lvl="0" indent="0" algn="l" rtl="0">
              <a:lnSpc>
                <a:spcPct val="100000"/>
              </a:lnSpc>
              <a:spcBef>
                <a:spcPts val="1300"/>
              </a:spcBef>
              <a:spcAft>
                <a:spcPts val="1300"/>
              </a:spcAft>
              <a:buSzPts val="2100"/>
              <a:buNone/>
            </a:pPr>
            <a:r>
              <a:rPr lang="en-US" sz="2700">
                <a:latin typeface="Arial"/>
                <a:ea typeface="Arial"/>
                <a:cs typeface="Arial"/>
                <a:sym typeface="Arial"/>
              </a:rPr>
              <a:t>6.02(4) For a district with a school or schools operating under a federal Special Assistance Certification and Reimbursement Alternative, documentation must include evidence of the pupil’s inclusion on the district’s base year count and further evidence that such pupil remains included in a Special Assistance Certification and Reimbursement Alternative site within the district’s pupil enrollment. This method shall not be available if a district alters the boundaries of the participating schools.</a:t>
            </a:r>
            <a:endParaRPr sz="27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70"/>
          <p:cNvSpPr txBox="1">
            <a:spLocks noGrp="1"/>
          </p:cNvSpPr>
          <p:nvPr>
            <p:ph type="title"/>
          </p:nvPr>
        </p:nvSpPr>
        <p:spPr>
          <a:xfrm>
            <a:off x="415600" y="140133"/>
            <a:ext cx="9557100" cy="9885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400"/>
              <a:buFont typeface="Arial"/>
              <a:buNone/>
            </a:pPr>
            <a:r>
              <a:rPr lang="en-US" sz="3200" dirty="0">
                <a:solidFill>
                  <a:schemeClr val="dk1"/>
                </a:solidFill>
              </a:rPr>
              <a:t>Issue #2 - Census Block Data Collection</a:t>
            </a:r>
            <a:endParaRPr sz="3200" dirty="0">
              <a:solidFill>
                <a:schemeClr val="dk1"/>
              </a:solidFill>
            </a:endParaRPr>
          </a:p>
        </p:txBody>
      </p:sp>
      <p:sp>
        <p:nvSpPr>
          <p:cNvPr id="403" name="Google Shape;403;p70"/>
          <p:cNvSpPr txBox="1">
            <a:spLocks noGrp="1"/>
          </p:cNvSpPr>
          <p:nvPr>
            <p:ph type="body" idx="1"/>
          </p:nvPr>
        </p:nvSpPr>
        <p:spPr>
          <a:xfrm>
            <a:off x="415600" y="1536633"/>
            <a:ext cx="11210400" cy="4468800"/>
          </a:xfrm>
          <a:prstGeom prst="rect">
            <a:avLst/>
          </a:prstGeom>
          <a:noFill/>
          <a:ln>
            <a:noFill/>
          </a:ln>
        </p:spPr>
        <p:txBody>
          <a:bodyPr spcFirstLastPara="1" wrap="square" lIns="121900" tIns="121900" rIns="121900" bIns="121900" anchor="t" anchorCtr="0">
            <a:normAutofit/>
          </a:bodyPr>
          <a:lstStyle/>
          <a:p>
            <a:pPr marL="609600" lvl="0" indent="-463550" algn="l" rtl="0">
              <a:lnSpc>
                <a:spcPct val="100000"/>
              </a:lnSpc>
              <a:spcBef>
                <a:spcPts val="0"/>
              </a:spcBef>
              <a:spcAft>
                <a:spcPts val="0"/>
              </a:spcAft>
              <a:buSzPts val="2500"/>
              <a:buFont typeface="Arial"/>
              <a:buChar char="●"/>
            </a:pPr>
            <a:r>
              <a:rPr lang="en-US" sz="2500" u="sng">
                <a:solidFill>
                  <a:schemeClr val="hlink"/>
                </a:solidFill>
                <a:latin typeface="Arial"/>
                <a:ea typeface="Arial"/>
                <a:cs typeface="Arial"/>
                <a:sym typeface="Arial"/>
                <a:hlinkClick r:id="rId3"/>
              </a:rPr>
              <a:t>HB 25-1320 </a:t>
            </a:r>
            <a:r>
              <a:rPr lang="en-US" sz="2500">
                <a:latin typeface="Arial"/>
                <a:ea typeface="Arial"/>
                <a:cs typeface="Arial"/>
                <a:sym typeface="Arial"/>
              </a:rPr>
              <a:t>allows the State Board to </a:t>
            </a:r>
            <a:r>
              <a:rPr lang="en-US" sz="2500" b="1">
                <a:latin typeface="Arial"/>
                <a:ea typeface="Arial"/>
                <a:cs typeface="Arial"/>
                <a:sym typeface="Arial"/>
              </a:rPr>
              <a:t>pause collection of student-level census block data</a:t>
            </a:r>
            <a:r>
              <a:rPr lang="en-US" sz="2500">
                <a:latin typeface="Arial"/>
                <a:ea typeface="Arial"/>
                <a:cs typeface="Arial"/>
                <a:sym typeface="Arial"/>
              </a:rPr>
              <a:t> if it closely mirrors Free and Reduced-Price Lunch data used to identify at-risk students.</a:t>
            </a:r>
            <a:endParaRPr sz="2500">
              <a:latin typeface="Arial"/>
              <a:ea typeface="Arial"/>
              <a:cs typeface="Arial"/>
              <a:sym typeface="Arial"/>
            </a:endParaRPr>
          </a:p>
          <a:p>
            <a:pPr marL="609600" lvl="0" indent="-463550" algn="l" rtl="0">
              <a:lnSpc>
                <a:spcPct val="100000"/>
              </a:lnSpc>
              <a:spcBef>
                <a:spcPts val="1300"/>
              </a:spcBef>
              <a:spcAft>
                <a:spcPts val="0"/>
              </a:spcAft>
              <a:buSzPts val="2500"/>
              <a:buFont typeface="Arial"/>
              <a:buChar char="●"/>
            </a:pPr>
            <a:r>
              <a:rPr lang="en-US" sz="2500">
                <a:latin typeface="Arial"/>
                <a:ea typeface="Arial"/>
                <a:cs typeface="Arial"/>
                <a:sym typeface="Arial"/>
              </a:rPr>
              <a:t>The Board may also </a:t>
            </a:r>
            <a:r>
              <a:rPr lang="en-US" sz="2500" b="1">
                <a:latin typeface="Arial"/>
                <a:ea typeface="Arial"/>
                <a:cs typeface="Arial"/>
                <a:sym typeface="Arial"/>
              </a:rPr>
              <a:t>restart data collection</a:t>
            </a:r>
            <a:r>
              <a:rPr lang="en-US" sz="2500">
                <a:latin typeface="Arial"/>
                <a:ea typeface="Arial"/>
                <a:cs typeface="Arial"/>
                <a:sym typeface="Arial"/>
              </a:rPr>
              <a:t> if needed in the future.</a:t>
            </a:r>
            <a:br>
              <a:rPr lang="en-US" sz="2500">
                <a:latin typeface="Arial"/>
                <a:ea typeface="Arial"/>
                <a:cs typeface="Arial"/>
                <a:sym typeface="Arial"/>
              </a:rPr>
            </a:br>
            <a:endParaRPr sz="2500">
              <a:latin typeface="Arial"/>
              <a:ea typeface="Arial"/>
              <a:cs typeface="Arial"/>
              <a:sym typeface="Arial"/>
            </a:endParaRPr>
          </a:p>
          <a:p>
            <a:pPr marL="609600" lvl="0" indent="0" algn="l" rtl="0">
              <a:lnSpc>
                <a:spcPct val="100000"/>
              </a:lnSpc>
              <a:spcBef>
                <a:spcPts val="1300"/>
              </a:spcBef>
              <a:spcAft>
                <a:spcPts val="0"/>
              </a:spcAft>
              <a:buSzPts val="2100"/>
              <a:buNone/>
            </a:pPr>
            <a:endParaRPr sz="2500">
              <a:latin typeface="Arial"/>
              <a:ea typeface="Arial"/>
              <a:cs typeface="Arial"/>
              <a:sym typeface="Arial"/>
            </a:endParaRPr>
          </a:p>
          <a:p>
            <a:pPr marL="0" lvl="0" indent="0" algn="ctr" rtl="0">
              <a:lnSpc>
                <a:spcPct val="100000"/>
              </a:lnSpc>
              <a:spcBef>
                <a:spcPts val="1300"/>
              </a:spcBef>
              <a:spcAft>
                <a:spcPts val="0"/>
              </a:spcAft>
              <a:buClr>
                <a:schemeClr val="dk1"/>
              </a:buClr>
              <a:buSzPts val="1500"/>
              <a:buFont typeface="Arial"/>
              <a:buNone/>
            </a:pPr>
            <a:r>
              <a:rPr lang="en-US" sz="2500" b="1">
                <a:latin typeface="Arial"/>
                <a:ea typeface="Arial"/>
                <a:cs typeface="Arial"/>
                <a:sym typeface="Arial"/>
              </a:rPr>
              <a:t>Proposed language changes for the rules are being developed.</a:t>
            </a:r>
            <a:endParaRPr sz="2500">
              <a:latin typeface="Arial"/>
              <a:ea typeface="Arial"/>
              <a:cs typeface="Arial"/>
              <a:sym typeface="Arial"/>
            </a:endParaRPr>
          </a:p>
          <a:p>
            <a:pPr marL="0" lvl="0" indent="0" algn="l" rtl="0">
              <a:lnSpc>
                <a:spcPct val="100000"/>
              </a:lnSpc>
              <a:spcBef>
                <a:spcPts val="0"/>
              </a:spcBef>
              <a:spcAft>
                <a:spcPts val="0"/>
              </a:spcAft>
              <a:buSzPts val="2100"/>
              <a:buNone/>
            </a:pPr>
            <a:endParaRPr sz="2800"/>
          </a:p>
          <a:p>
            <a:pPr marL="0" lvl="0" indent="0" algn="l" rtl="0">
              <a:lnSpc>
                <a:spcPct val="115000"/>
              </a:lnSpc>
              <a:spcBef>
                <a:spcPts val="0"/>
              </a:spcBef>
              <a:spcAft>
                <a:spcPts val="1600"/>
              </a:spcAft>
              <a:buSzPts val="2100"/>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9" name="Google Shape;409;p71"/>
          <p:cNvSpPr txBox="1">
            <a:spLocks noGrp="1"/>
          </p:cNvSpPr>
          <p:nvPr>
            <p:ph type="title"/>
          </p:nvPr>
        </p:nvSpPr>
        <p:spPr>
          <a:xfrm>
            <a:off x="415600" y="140133"/>
            <a:ext cx="11109600" cy="9885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lt1"/>
              </a:buClr>
              <a:buSzPts val="2400"/>
              <a:buFont typeface="Arial"/>
              <a:buNone/>
            </a:pPr>
            <a:r>
              <a:rPr lang="en-US" sz="3200" dirty="0">
                <a:solidFill>
                  <a:schemeClr val="dk1"/>
                </a:solidFill>
              </a:rPr>
              <a:t>Issue #3 - Questions </a:t>
            </a:r>
            <a:r>
              <a:rPr lang="en-US" sz="3200" dirty="0"/>
              <a:t>Related to </a:t>
            </a:r>
            <a:r>
              <a:rPr lang="en-US" sz="3200" dirty="0">
                <a:solidFill>
                  <a:schemeClr val="dk1"/>
                </a:solidFill>
              </a:rPr>
              <a:t>Private School Pupils </a:t>
            </a:r>
            <a:endParaRPr sz="3200" dirty="0">
              <a:solidFill>
                <a:schemeClr val="dk1"/>
              </a:solidFill>
            </a:endParaRPr>
          </a:p>
        </p:txBody>
      </p:sp>
      <p:sp>
        <p:nvSpPr>
          <p:cNvPr id="408" name="Google Shape;408;p71"/>
          <p:cNvSpPr txBox="1">
            <a:spLocks noGrp="1"/>
          </p:cNvSpPr>
          <p:nvPr>
            <p:ph type="body" idx="1"/>
          </p:nvPr>
        </p:nvSpPr>
        <p:spPr>
          <a:xfrm>
            <a:off x="415600" y="1297900"/>
            <a:ext cx="11331600" cy="4809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2100"/>
              <a:buNone/>
            </a:pPr>
            <a:r>
              <a:rPr lang="en-US" dirty="0">
                <a:latin typeface="Arial"/>
                <a:ea typeface="Arial"/>
                <a:cs typeface="Arial"/>
                <a:sym typeface="Arial"/>
              </a:rPr>
              <a:t>While </a:t>
            </a:r>
            <a:r>
              <a:rPr lang="en-US" u="sng" dirty="0">
                <a:solidFill>
                  <a:schemeClr val="hlink"/>
                </a:solidFill>
                <a:latin typeface="Arial"/>
                <a:ea typeface="Arial"/>
                <a:cs typeface="Arial"/>
                <a:sym typeface="Arial"/>
                <a:hlinkClick r:id="rId3"/>
              </a:rPr>
              <a:t>current rules</a:t>
            </a:r>
            <a:r>
              <a:rPr lang="en-US" dirty="0">
                <a:latin typeface="Arial"/>
                <a:ea typeface="Arial"/>
                <a:cs typeface="Arial"/>
                <a:sym typeface="Arial"/>
              </a:rPr>
              <a:t> prohibit funding students receiving instruction in </a:t>
            </a:r>
            <a:r>
              <a:rPr lang="en-US" b="1" dirty="0">
                <a:latin typeface="Arial"/>
                <a:ea typeface="Arial"/>
                <a:cs typeface="Arial"/>
                <a:sym typeface="Arial"/>
              </a:rPr>
              <a:t>tuition-based private schools</a:t>
            </a:r>
            <a:r>
              <a:rPr lang="en-US" dirty="0">
                <a:latin typeface="Arial"/>
                <a:ea typeface="Arial"/>
                <a:cs typeface="Arial"/>
                <a:sym typeface="Arial"/>
              </a:rPr>
              <a:t>, questions have emerged about </a:t>
            </a:r>
            <a:r>
              <a:rPr lang="en-US" b="1" dirty="0">
                <a:latin typeface="Arial"/>
                <a:ea typeface="Arial"/>
                <a:cs typeface="Arial"/>
                <a:sym typeface="Arial"/>
              </a:rPr>
              <a:t>contracted services and homeschool enrichment models</a:t>
            </a:r>
            <a:r>
              <a:rPr lang="en-US" dirty="0">
                <a:latin typeface="Arial"/>
                <a:ea typeface="Arial"/>
                <a:cs typeface="Arial"/>
                <a:sym typeface="Arial"/>
              </a:rPr>
              <a:t>.</a:t>
            </a:r>
            <a:endParaRPr dirty="0">
              <a:latin typeface="Arial"/>
              <a:ea typeface="Arial"/>
              <a:cs typeface="Arial"/>
              <a:sym typeface="Arial"/>
            </a:endParaRPr>
          </a:p>
          <a:p>
            <a:pPr marL="0" lvl="0" indent="0" algn="l" rtl="0">
              <a:lnSpc>
                <a:spcPct val="100000"/>
              </a:lnSpc>
              <a:spcBef>
                <a:spcPts val="0"/>
              </a:spcBef>
              <a:spcAft>
                <a:spcPts val="0"/>
              </a:spcAft>
              <a:buSzPts val="2100"/>
              <a:buNone/>
            </a:pPr>
            <a:endParaRPr dirty="0">
              <a:latin typeface="Arial"/>
              <a:ea typeface="Arial"/>
              <a:cs typeface="Arial"/>
              <a:sym typeface="Arial"/>
            </a:endParaRPr>
          </a:p>
          <a:p>
            <a:pPr marL="1219200" lvl="1" indent="-482600" algn="l" rtl="0">
              <a:lnSpc>
                <a:spcPct val="100000"/>
              </a:lnSpc>
              <a:spcBef>
                <a:spcPts val="0"/>
              </a:spcBef>
              <a:spcAft>
                <a:spcPts val="0"/>
              </a:spcAft>
              <a:buClr>
                <a:schemeClr val="dk1"/>
              </a:buClr>
              <a:buSzPts val="2800"/>
              <a:buFont typeface="Arial"/>
              <a:buChar char="○"/>
            </a:pPr>
            <a:r>
              <a:rPr lang="en-US" sz="2000" b="1" dirty="0">
                <a:latin typeface="Arial"/>
                <a:ea typeface="Arial"/>
                <a:cs typeface="Arial"/>
                <a:sym typeface="Arial"/>
              </a:rPr>
              <a:t>Not Eligible</a:t>
            </a:r>
            <a:r>
              <a:rPr lang="en-US" sz="2000" dirty="0">
                <a:latin typeface="Arial"/>
                <a:ea typeface="Arial"/>
                <a:cs typeface="Arial"/>
                <a:sym typeface="Arial"/>
              </a:rPr>
              <a:t>: If parents pay private school tuition and the district provides services via contract, students </a:t>
            </a:r>
            <a:r>
              <a:rPr lang="en-US" sz="2000" b="1" dirty="0">
                <a:latin typeface="Arial"/>
                <a:ea typeface="Arial"/>
                <a:cs typeface="Arial"/>
                <a:sym typeface="Arial"/>
              </a:rPr>
              <a:t>cannot</a:t>
            </a:r>
            <a:r>
              <a:rPr lang="en-US" sz="2000" dirty="0">
                <a:latin typeface="Arial"/>
                <a:ea typeface="Arial"/>
                <a:cs typeface="Arial"/>
                <a:sym typeface="Arial"/>
              </a:rPr>
              <a:t> be counted for funding.</a:t>
            </a:r>
            <a:endParaRPr sz="2000" dirty="0">
              <a:latin typeface="Arial"/>
              <a:ea typeface="Arial"/>
              <a:cs typeface="Arial"/>
              <a:sym typeface="Arial"/>
            </a:endParaRPr>
          </a:p>
          <a:p>
            <a:pPr marL="1219200" lvl="1" indent="-482600" algn="l" rtl="0">
              <a:lnSpc>
                <a:spcPct val="100000"/>
              </a:lnSpc>
              <a:spcBef>
                <a:spcPts val="0"/>
              </a:spcBef>
              <a:spcAft>
                <a:spcPts val="0"/>
              </a:spcAft>
              <a:buClr>
                <a:schemeClr val="dk1"/>
              </a:buClr>
              <a:buSzPts val="2800"/>
              <a:buFont typeface="Arial"/>
              <a:buChar char="○"/>
            </a:pPr>
            <a:r>
              <a:rPr lang="en-US" sz="2000" b="1" dirty="0">
                <a:latin typeface="Arial"/>
                <a:ea typeface="Arial"/>
                <a:cs typeface="Arial"/>
                <a:sym typeface="Arial"/>
              </a:rPr>
              <a:t>Potentially Eligible</a:t>
            </a:r>
            <a:r>
              <a:rPr lang="en-US" sz="2000" dirty="0">
                <a:latin typeface="Arial"/>
                <a:ea typeface="Arial"/>
                <a:cs typeface="Arial"/>
                <a:sym typeface="Arial"/>
              </a:rPr>
              <a:t>: If parents </a:t>
            </a:r>
            <a:r>
              <a:rPr lang="en-US" sz="2000" b="1" dirty="0">
                <a:latin typeface="Arial"/>
                <a:ea typeface="Arial"/>
                <a:cs typeface="Arial"/>
                <a:sym typeface="Arial"/>
              </a:rPr>
              <a:t>enroll directly with the district</a:t>
            </a:r>
            <a:r>
              <a:rPr lang="en-US" sz="2000" dirty="0">
                <a:latin typeface="Arial"/>
                <a:ea typeface="Arial"/>
                <a:cs typeface="Arial"/>
                <a:sym typeface="Arial"/>
              </a:rPr>
              <a:t> for classes (even if held at a private site), students </a:t>
            </a:r>
            <a:r>
              <a:rPr lang="en-US" sz="2000" b="1" dirty="0">
                <a:latin typeface="Arial"/>
                <a:ea typeface="Arial"/>
                <a:cs typeface="Arial"/>
                <a:sym typeface="Arial"/>
              </a:rPr>
              <a:t>may</a:t>
            </a:r>
            <a:r>
              <a:rPr lang="en-US" sz="2000" dirty="0">
                <a:latin typeface="Arial"/>
                <a:ea typeface="Arial"/>
                <a:cs typeface="Arial"/>
                <a:sym typeface="Arial"/>
              </a:rPr>
              <a:t> be eligible for part-time funding—</a:t>
            </a:r>
            <a:r>
              <a:rPr lang="en-US" sz="2000" b="1" dirty="0">
                <a:latin typeface="Arial"/>
                <a:ea typeface="Arial"/>
                <a:cs typeface="Arial"/>
                <a:sym typeface="Arial"/>
              </a:rPr>
              <a:t>if instruction is separate</a:t>
            </a:r>
            <a:r>
              <a:rPr lang="en-US" sz="2000" dirty="0">
                <a:latin typeface="Arial"/>
                <a:ea typeface="Arial"/>
                <a:cs typeface="Arial"/>
                <a:sym typeface="Arial"/>
              </a:rPr>
              <a:t> from the private school’s tuition-based curriculum.</a:t>
            </a:r>
            <a:br>
              <a:rPr lang="en-US" sz="2000" dirty="0">
                <a:latin typeface="Arial"/>
                <a:ea typeface="Arial"/>
                <a:cs typeface="Arial"/>
                <a:sym typeface="Arial"/>
              </a:rPr>
            </a:br>
            <a:endParaRPr sz="2000" dirty="0">
              <a:latin typeface="Arial"/>
              <a:ea typeface="Arial"/>
              <a:cs typeface="Arial"/>
              <a:sym typeface="Arial"/>
            </a:endParaRPr>
          </a:p>
          <a:p>
            <a:pPr marL="0" lvl="0" indent="0" algn="ctr" rtl="0">
              <a:lnSpc>
                <a:spcPct val="100000"/>
              </a:lnSpc>
              <a:spcBef>
                <a:spcPts val="0"/>
              </a:spcBef>
              <a:spcAft>
                <a:spcPts val="0"/>
              </a:spcAft>
              <a:buSzPts val="2100"/>
              <a:buNone/>
            </a:pPr>
            <a:r>
              <a:rPr lang="en-US" b="1" dirty="0">
                <a:latin typeface="Arial"/>
                <a:ea typeface="Arial"/>
                <a:cs typeface="Arial"/>
                <a:sym typeface="Arial"/>
              </a:rPr>
              <a:t>Clearer guidance is needed to </a:t>
            </a:r>
            <a:r>
              <a:rPr lang="en-US" b="1" u="sng" dirty="0">
                <a:latin typeface="Arial"/>
                <a:ea typeface="Arial"/>
                <a:cs typeface="Arial"/>
                <a:sym typeface="Arial"/>
              </a:rPr>
              <a:t>distinguish allowable funding models </a:t>
            </a:r>
            <a:r>
              <a:rPr lang="en-US" b="1" dirty="0">
                <a:latin typeface="Arial"/>
                <a:ea typeface="Arial"/>
                <a:cs typeface="Arial"/>
                <a:sym typeface="Arial"/>
              </a:rPr>
              <a:t>from ineligible private arrangements.</a:t>
            </a:r>
            <a:endParaRPr sz="2400" dirty="0">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5" name="Google Shape;415;p72"/>
          <p:cNvSpPr txBox="1">
            <a:spLocks noGrp="1"/>
          </p:cNvSpPr>
          <p:nvPr>
            <p:ph type="title"/>
          </p:nvPr>
        </p:nvSpPr>
        <p:spPr>
          <a:xfrm>
            <a:off x="415600" y="140133"/>
            <a:ext cx="11109600" cy="9885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lt1"/>
              </a:buClr>
              <a:buSzPts val="2400"/>
              <a:buFont typeface="Arial"/>
              <a:buNone/>
            </a:pPr>
            <a:r>
              <a:rPr lang="en-US" sz="3200" dirty="0">
                <a:solidFill>
                  <a:schemeClr val="dk1"/>
                </a:solidFill>
              </a:rPr>
              <a:t>Issue #3 - Proposed Change </a:t>
            </a:r>
            <a:r>
              <a:rPr lang="en-US" sz="3200" dirty="0"/>
              <a:t>to </a:t>
            </a:r>
            <a:r>
              <a:rPr lang="en-US" sz="3200" dirty="0">
                <a:solidFill>
                  <a:schemeClr val="dk1"/>
                </a:solidFill>
              </a:rPr>
              <a:t>Private School Pupils </a:t>
            </a:r>
            <a:endParaRPr sz="3200" dirty="0">
              <a:solidFill>
                <a:schemeClr val="dk1"/>
              </a:solidFill>
            </a:endParaRPr>
          </a:p>
        </p:txBody>
      </p:sp>
      <p:sp>
        <p:nvSpPr>
          <p:cNvPr id="414" name="Google Shape;414;p72"/>
          <p:cNvSpPr txBox="1">
            <a:spLocks noGrp="1"/>
          </p:cNvSpPr>
          <p:nvPr>
            <p:ph type="body" idx="1"/>
          </p:nvPr>
        </p:nvSpPr>
        <p:spPr>
          <a:xfrm>
            <a:off x="415600" y="1297900"/>
            <a:ext cx="11331600" cy="4809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chemeClr val="dk1"/>
              </a:buClr>
              <a:buSzPts val="1500"/>
              <a:buFont typeface="Arial"/>
              <a:buNone/>
            </a:pPr>
            <a:r>
              <a:rPr lang="en-US" sz="2700">
                <a:latin typeface="Arial"/>
                <a:ea typeface="Arial"/>
                <a:cs typeface="Arial"/>
                <a:sym typeface="Arial"/>
              </a:rPr>
              <a:t>The proposal is to change the following rule: </a:t>
            </a:r>
            <a:endParaRPr sz="2700">
              <a:latin typeface="Arial"/>
              <a:ea typeface="Arial"/>
              <a:cs typeface="Arial"/>
              <a:sym typeface="Arial"/>
            </a:endParaRPr>
          </a:p>
          <a:p>
            <a:pPr marL="304800" lvl="0" indent="0" algn="l" rtl="0">
              <a:lnSpc>
                <a:spcPct val="100000"/>
              </a:lnSpc>
              <a:spcBef>
                <a:spcPts val="1300"/>
              </a:spcBef>
              <a:spcAft>
                <a:spcPts val="0"/>
              </a:spcAft>
              <a:buClr>
                <a:schemeClr val="dk1"/>
              </a:buClr>
              <a:buSzPts val="3200"/>
              <a:buFont typeface="Arial"/>
              <a:buNone/>
            </a:pPr>
            <a:r>
              <a:rPr lang="en-US" sz="2700">
                <a:latin typeface="Arial"/>
                <a:ea typeface="Arial"/>
                <a:cs typeface="Arial"/>
                <a:sym typeface="Arial"/>
              </a:rPr>
              <a:t>1.14 “Private school pupil” means a pupil enrolled in an independent or parochial school which provides a basic academic education pursuant to Section 22-33-104(2)(b), C.R.S. and who </a:t>
            </a:r>
            <a:r>
              <a:rPr lang="en-US" sz="2700">
                <a:solidFill>
                  <a:srgbClr val="FF0000"/>
                </a:solidFill>
                <a:latin typeface="Arial"/>
                <a:ea typeface="Arial"/>
                <a:cs typeface="Arial"/>
                <a:sym typeface="Arial"/>
              </a:rPr>
              <a:t>has </a:t>
            </a:r>
            <a:r>
              <a:rPr lang="en-US" sz="2700" strike="sngStrike">
                <a:solidFill>
                  <a:srgbClr val="FF0000"/>
                </a:solidFill>
                <a:latin typeface="Arial"/>
                <a:ea typeface="Arial"/>
                <a:cs typeface="Arial"/>
                <a:sym typeface="Arial"/>
              </a:rPr>
              <a:t>is</a:t>
            </a:r>
            <a:r>
              <a:rPr lang="en-US" sz="2700">
                <a:solidFill>
                  <a:srgbClr val="FF0000"/>
                </a:solidFill>
                <a:latin typeface="Arial"/>
                <a:ea typeface="Arial"/>
                <a:cs typeface="Arial"/>
                <a:sym typeface="Arial"/>
              </a:rPr>
              <a:t> </a:t>
            </a:r>
            <a:r>
              <a:rPr lang="en-US" sz="2700">
                <a:latin typeface="Arial"/>
                <a:ea typeface="Arial"/>
                <a:cs typeface="Arial"/>
                <a:sym typeface="Arial"/>
              </a:rPr>
              <a:t>also</a:t>
            </a:r>
            <a:r>
              <a:rPr lang="en-US" sz="2700">
                <a:solidFill>
                  <a:srgbClr val="FF0000"/>
                </a:solidFill>
                <a:latin typeface="Arial"/>
                <a:ea typeface="Arial"/>
                <a:cs typeface="Arial"/>
                <a:sym typeface="Arial"/>
              </a:rPr>
              <a:t> been </a:t>
            </a:r>
            <a:r>
              <a:rPr lang="en-US" sz="2700">
                <a:latin typeface="Arial"/>
                <a:ea typeface="Arial"/>
                <a:cs typeface="Arial"/>
                <a:sym typeface="Arial"/>
              </a:rPr>
              <a:t>enrolled </a:t>
            </a:r>
            <a:r>
              <a:rPr lang="en-US" sz="2700">
                <a:solidFill>
                  <a:srgbClr val="FF0000"/>
                </a:solidFill>
                <a:latin typeface="Arial"/>
                <a:ea typeface="Arial"/>
                <a:cs typeface="Arial"/>
                <a:sym typeface="Arial"/>
              </a:rPr>
              <a:t>by a parent or guardian</a:t>
            </a:r>
            <a:r>
              <a:rPr lang="en-US" sz="2700">
                <a:latin typeface="Arial"/>
                <a:ea typeface="Arial"/>
                <a:cs typeface="Arial"/>
                <a:sym typeface="Arial"/>
              </a:rPr>
              <a:t> and receiving instruction part-time from a Colorado public school. </a:t>
            </a:r>
            <a:endParaRPr sz="2700">
              <a:latin typeface="Arial"/>
              <a:ea typeface="Arial"/>
              <a:cs typeface="Arial"/>
              <a:sym typeface="Arial"/>
            </a:endParaRPr>
          </a:p>
          <a:p>
            <a:pPr marL="0" lvl="0" indent="0" algn="l" rtl="0">
              <a:lnSpc>
                <a:spcPct val="100000"/>
              </a:lnSpc>
              <a:spcBef>
                <a:spcPts val="0"/>
              </a:spcBef>
              <a:spcAft>
                <a:spcPts val="0"/>
              </a:spcAft>
              <a:buClr>
                <a:schemeClr val="dk1"/>
              </a:buClr>
              <a:buSzPts val="1500"/>
              <a:buFont typeface="Arial"/>
              <a:buNone/>
            </a:pPr>
            <a:endParaRPr>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73"/>
          <p:cNvSpPr txBox="1">
            <a:spLocks noGrp="1"/>
          </p:cNvSpPr>
          <p:nvPr>
            <p:ph type="title"/>
          </p:nvPr>
        </p:nvSpPr>
        <p:spPr>
          <a:xfrm>
            <a:off x="415600" y="140133"/>
            <a:ext cx="9557100" cy="9885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400"/>
              <a:buFont typeface="Arial"/>
              <a:buNone/>
            </a:pPr>
            <a:r>
              <a:rPr lang="en-US" sz="3200" dirty="0"/>
              <a:t>Issue #4 - Supplemental Online Clarification</a:t>
            </a:r>
            <a:endParaRPr sz="3200" dirty="0"/>
          </a:p>
        </p:txBody>
      </p:sp>
      <p:sp>
        <p:nvSpPr>
          <p:cNvPr id="421" name="Google Shape;421;p73"/>
          <p:cNvSpPr txBox="1">
            <a:spLocks noGrp="1"/>
          </p:cNvSpPr>
          <p:nvPr>
            <p:ph type="title" idx="2"/>
          </p:nvPr>
        </p:nvSpPr>
        <p:spPr>
          <a:xfrm>
            <a:off x="165167" y="5796533"/>
            <a:ext cx="9689700" cy="2088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100"/>
              <a:buNone/>
            </a:pPr>
            <a:endParaRPr/>
          </a:p>
        </p:txBody>
      </p:sp>
      <p:sp>
        <p:nvSpPr>
          <p:cNvPr id="422" name="Google Shape;422;p73"/>
          <p:cNvSpPr txBox="1">
            <a:spLocks noGrp="1"/>
          </p:cNvSpPr>
          <p:nvPr>
            <p:ph type="body" idx="1"/>
          </p:nvPr>
        </p:nvSpPr>
        <p:spPr>
          <a:xfrm>
            <a:off x="415600" y="1536633"/>
            <a:ext cx="10978800" cy="4046400"/>
          </a:xfrm>
          <a:prstGeom prst="rect">
            <a:avLst/>
          </a:prstGeom>
          <a:noFill/>
          <a:ln>
            <a:noFill/>
          </a:ln>
        </p:spPr>
        <p:txBody>
          <a:bodyPr spcFirstLastPara="1" wrap="square" lIns="121900" tIns="121900" rIns="121900" bIns="121900" anchor="t" anchorCtr="0">
            <a:normAutofit/>
          </a:bodyPr>
          <a:lstStyle/>
          <a:p>
            <a:pPr marL="609600" lvl="0" indent="-450850" algn="l" rtl="0">
              <a:lnSpc>
                <a:spcPct val="100000"/>
              </a:lnSpc>
              <a:spcBef>
                <a:spcPts val="0"/>
              </a:spcBef>
              <a:spcAft>
                <a:spcPts val="0"/>
              </a:spcAft>
              <a:buSzPts val="2300"/>
              <a:buFont typeface="Arial"/>
              <a:buChar char="●"/>
            </a:pPr>
            <a:r>
              <a:rPr lang="en-US" sz="2300" u="sng">
                <a:solidFill>
                  <a:schemeClr val="accent5"/>
                </a:solidFill>
                <a:latin typeface="Arial"/>
                <a:ea typeface="Arial"/>
                <a:cs typeface="Arial"/>
                <a:sym typeface="Arial"/>
                <a:hlinkClick r:id="rId3">
                  <a:extLst>
                    <a:ext uri="{A12FA001-AC4F-418D-AE19-62706E023703}">
                      <ahyp:hlinkClr xmlns:ahyp="http://schemas.microsoft.com/office/drawing/2018/hyperlinkcolor" val="tx"/>
                    </a:ext>
                  </a:extLst>
                </a:hlinkClick>
              </a:rPr>
              <a:t>Current rules</a:t>
            </a:r>
            <a:r>
              <a:rPr lang="en-US" sz="2300">
                <a:latin typeface="Arial"/>
                <a:ea typeface="Arial"/>
                <a:cs typeface="Arial"/>
                <a:sym typeface="Arial"/>
              </a:rPr>
              <a:t> require students enrolled in brick-and-mortar schools taking only </a:t>
            </a:r>
            <a:r>
              <a:rPr lang="en-US" sz="2300" b="1">
                <a:latin typeface="Arial"/>
                <a:ea typeface="Arial"/>
                <a:cs typeface="Arial"/>
                <a:sym typeface="Arial"/>
              </a:rPr>
              <a:t>off-site online K–12 courses</a:t>
            </a:r>
            <a:r>
              <a:rPr lang="en-US" sz="2300">
                <a:latin typeface="Arial"/>
                <a:ea typeface="Arial"/>
                <a:cs typeface="Arial"/>
                <a:sym typeface="Arial"/>
              </a:rPr>
              <a:t> to be enrolled in an official online program.</a:t>
            </a:r>
            <a:endParaRPr sz="2300">
              <a:latin typeface="Arial"/>
              <a:ea typeface="Arial"/>
              <a:cs typeface="Arial"/>
              <a:sym typeface="Arial"/>
            </a:endParaRPr>
          </a:p>
          <a:p>
            <a:pPr marL="609600" lvl="0" indent="-450850" algn="l" rtl="0">
              <a:lnSpc>
                <a:spcPct val="100000"/>
              </a:lnSpc>
              <a:spcBef>
                <a:spcPts val="1300"/>
              </a:spcBef>
              <a:spcAft>
                <a:spcPts val="0"/>
              </a:spcAft>
              <a:buSzPts val="2300"/>
              <a:buFont typeface="Arial"/>
              <a:buChar char="●"/>
            </a:pPr>
            <a:r>
              <a:rPr lang="en-US" sz="2300">
                <a:latin typeface="Arial"/>
                <a:ea typeface="Arial"/>
                <a:cs typeface="Arial"/>
                <a:sym typeface="Arial"/>
              </a:rPr>
              <a:t>CDE </a:t>
            </a:r>
            <a:r>
              <a:rPr lang="en-US" sz="2300" u="sng">
                <a:solidFill>
                  <a:schemeClr val="hlink"/>
                </a:solidFill>
                <a:latin typeface="Arial"/>
                <a:ea typeface="Arial"/>
                <a:cs typeface="Arial"/>
                <a:sym typeface="Arial"/>
                <a:hlinkClick r:id="rId4"/>
              </a:rPr>
              <a:t>guidance</a:t>
            </a:r>
            <a:r>
              <a:rPr lang="en-US" sz="2300">
                <a:latin typeface="Arial"/>
                <a:ea typeface="Arial"/>
                <a:cs typeface="Arial"/>
                <a:sym typeface="Arial"/>
              </a:rPr>
              <a:t> for FY 2024–25 clarified that this </a:t>
            </a:r>
            <a:r>
              <a:rPr lang="en-US" sz="2300" b="1">
                <a:latin typeface="Arial"/>
                <a:ea typeface="Arial"/>
                <a:cs typeface="Arial"/>
                <a:sym typeface="Arial"/>
              </a:rPr>
              <a:t>does not apply</a:t>
            </a:r>
            <a:r>
              <a:rPr lang="en-US" sz="2300">
                <a:latin typeface="Arial"/>
                <a:ea typeface="Arial"/>
                <a:cs typeface="Arial"/>
                <a:sym typeface="Arial"/>
              </a:rPr>
              <a:t> to </a:t>
            </a:r>
            <a:r>
              <a:rPr lang="en-US" sz="2300" b="1">
                <a:latin typeface="Arial"/>
                <a:ea typeface="Arial"/>
                <a:cs typeface="Arial"/>
                <a:sym typeface="Arial"/>
              </a:rPr>
              <a:t>homebound, expelled, or incarcerated students</a:t>
            </a:r>
            <a:r>
              <a:rPr lang="en-US" sz="2300">
                <a:latin typeface="Arial"/>
                <a:ea typeface="Arial"/>
                <a:cs typeface="Arial"/>
                <a:sym typeface="Arial"/>
              </a:rPr>
              <a:t>.</a:t>
            </a:r>
            <a:endParaRPr sz="2300">
              <a:latin typeface="Arial"/>
              <a:ea typeface="Arial"/>
              <a:cs typeface="Arial"/>
              <a:sym typeface="Arial"/>
            </a:endParaRPr>
          </a:p>
          <a:p>
            <a:pPr marL="609600" lvl="0" indent="-431800" algn="l" rtl="0">
              <a:lnSpc>
                <a:spcPct val="100000"/>
              </a:lnSpc>
              <a:spcBef>
                <a:spcPts val="1300"/>
              </a:spcBef>
              <a:spcAft>
                <a:spcPts val="0"/>
              </a:spcAft>
              <a:buSzPts val="2000"/>
              <a:buFont typeface="Arial"/>
              <a:buChar char="●"/>
            </a:pPr>
            <a:r>
              <a:rPr lang="en-US" sz="2300">
                <a:latin typeface="Arial"/>
                <a:ea typeface="Arial"/>
                <a:cs typeface="Arial"/>
                <a:sym typeface="Arial"/>
              </a:rPr>
              <a:t>These students can take </a:t>
            </a:r>
            <a:r>
              <a:rPr lang="en-US" sz="2300" b="1">
                <a:latin typeface="Arial"/>
                <a:ea typeface="Arial"/>
                <a:cs typeface="Arial"/>
                <a:sym typeface="Arial"/>
              </a:rPr>
              <a:t>supplemental online courses</a:t>
            </a:r>
            <a:r>
              <a:rPr lang="en-US" sz="2300">
                <a:latin typeface="Arial"/>
                <a:ea typeface="Arial"/>
                <a:cs typeface="Arial"/>
                <a:sym typeface="Arial"/>
              </a:rPr>
              <a:t> without needing to be enrolled full-time in an online program.</a:t>
            </a:r>
            <a:endParaRPr sz="2300">
              <a:latin typeface="Arial"/>
              <a:ea typeface="Arial"/>
              <a:cs typeface="Arial"/>
              <a:sym typeface="Arial"/>
            </a:endParaRPr>
          </a:p>
          <a:p>
            <a:pPr marL="0" lvl="0" indent="0" algn="l" rtl="0">
              <a:lnSpc>
                <a:spcPct val="115000"/>
              </a:lnSpc>
              <a:spcBef>
                <a:spcPts val="1300"/>
              </a:spcBef>
              <a:spcAft>
                <a:spcPts val="0"/>
              </a:spcAft>
              <a:buSzPts val="2100"/>
              <a:buNone/>
            </a:pPr>
            <a:endParaRPr sz="2300">
              <a:latin typeface="Arial"/>
              <a:ea typeface="Arial"/>
              <a:cs typeface="Arial"/>
              <a:sym typeface="Arial"/>
            </a:endParaRPr>
          </a:p>
          <a:p>
            <a:pPr marL="0" lvl="0" indent="0" algn="ctr" rtl="0">
              <a:lnSpc>
                <a:spcPct val="115000"/>
              </a:lnSpc>
              <a:spcBef>
                <a:spcPts val="1600"/>
              </a:spcBef>
              <a:spcAft>
                <a:spcPts val="1600"/>
              </a:spcAft>
              <a:buSzPts val="2100"/>
              <a:buNone/>
            </a:pPr>
            <a:r>
              <a:rPr lang="en-US" sz="2300" b="1">
                <a:latin typeface="Arial"/>
                <a:ea typeface="Arial"/>
                <a:cs typeface="Arial"/>
                <a:sym typeface="Arial"/>
              </a:rPr>
              <a:t>A rule update would formally reflect this exception in policy.</a:t>
            </a:r>
            <a:endParaRPr sz="24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74"/>
          <p:cNvSpPr txBox="1">
            <a:spLocks noGrp="1"/>
          </p:cNvSpPr>
          <p:nvPr>
            <p:ph type="title"/>
          </p:nvPr>
        </p:nvSpPr>
        <p:spPr>
          <a:xfrm>
            <a:off x="415600" y="140133"/>
            <a:ext cx="9557100" cy="9885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400"/>
              <a:buFont typeface="Arial"/>
              <a:buNone/>
            </a:pPr>
            <a:r>
              <a:rPr lang="en-US" sz="3200" dirty="0"/>
              <a:t>Issue #4 - Supplemental Online Clarification (continued)</a:t>
            </a:r>
            <a:endParaRPr sz="3200" dirty="0"/>
          </a:p>
        </p:txBody>
      </p:sp>
      <p:sp>
        <p:nvSpPr>
          <p:cNvPr id="428" name="Google Shape;428;p74"/>
          <p:cNvSpPr txBox="1">
            <a:spLocks noGrp="1"/>
          </p:cNvSpPr>
          <p:nvPr>
            <p:ph type="body" idx="1"/>
          </p:nvPr>
        </p:nvSpPr>
        <p:spPr>
          <a:xfrm>
            <a:off x="415600" y="1536633"/>
            <a:ext cx="10978800" cy="40464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chemeClr val="dk1"/>
              </a:buClr>
              <a:buSzPts val="1500"/>
              <a:buFont typeface="Arial"/>
              <a:buNone/>
            </a:pPr>
            <a:r>
              <a:rPr lang="en-US" sz="2400">
                <a:latin typeface="Arial"/>
                <a:ea typeface="Arial"/>
                <a:cs typeface="Arial"/>
                <a:sym typeface="Arial"/>
              </a:rPr>
              <a:t>The proposal is to change the following rule: </a:t>
            </a:r>
            <a:endParaRPr sz="2400">
              <a:latin typeface="Arial"/>
              <a:ea typeface="Arial"/>
              <a:cs typeface="Arial"/>
              <a:sym typeface="Arial"/>
            </a:endParaRPr>
          </a:p>
          <a:p>
            <a:pPr marL="304800" lvl="0" indent="0" algn="l" rtl="0">
              <a:lnSpc>
                <a:spcPct val="100000"/>
              </a:lnSpc>
              <a:spcBef>
                <a:spcPts val="1300"/>
              </a:spcBef>
              <a:spcAft>
                <a:spcPts val="0"/>
              </a:spcAft>
              <a:buSzPts val="2100"/>
              <a:buNone/>
            </a:pPr>
            <a:r>
              <a:rPr lang="en-US" sz="2400">
                <a:latin typeface="Arial"/>
                <a:ea typeface="Arial"/>
                <a:cs typeface="Arial"/>
                <a:sym typeface="Arial"/>
              </a:rPr>
              <a:t>5.09 Pupils exclusively enrolled in online K-12 courses that take place off-site, but are not enrolled in an online school, must be enrolled in an online program. A student is not exclusively enrolled in online K-12 courses if they have at least one course scheduled to take place on-site, in-person, at a regularly scheduled time during regular school hours and where attendance is mandatory.</a:t>
            </a:r>
            <a:endParaRPr sz="2400">
              <a:latin typeface="Arial"/>
              <a:ea typeface="Arial"/>
              <a:cs typeface="Arial"/>
              <a:sym typeface="Arial"/>
            </a:endParaRPr>
          </a:p>
          <a:p>
            <a:pPr marL="609600" lvl="0" indent="0" algn="l" rtl="0">
              <a:lnSpc>
                <a:spcPct val="100000"/>
              </a:lnSpc>
              <a:spcBef>
                <a:spcPts val="1300"/>
              </a:spcBef>
              <a:spcAft>
                <a:spcPts val="0"/>
              </a:spcAft>
              <a:buSzPts val="2100"/>
              <a:buNone/>
            </a:pPr>
            <a:r>
              <a:rPr lang="en-US" sz="2400">
                <a:solidFill>
                  <a:srgbClr val="FF0000"/>
                </a:solidFill>
                <a:latin typeface="Arial"/>
                <a:ea typeface="Arial"/>
                <a:cs typeface="Arial"/>
                <a:sym typeface="Arial"/>
              </a:rPr>
              <a:t>5.09(1) Exception: Home-bound pupils, including expelled and incarcerated pupils, as defined in section 1.09, do not need to be enrolled in an online program.</a:t>
            </a:r>
            <a:endParaRPr sz="2400">
              <a:solidFill>
                <a:srgbClr val="FF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75"/>
          <p:cNvSpPr txBox="1">
            <a:spLocks noGrp="1"/>
          </p:cNvSpPr>
          <p:nvPr>
            <p:ph type="title"/>
          </p:nvPr>
        </p:nvSpPr>
        <p:spPr>
          <a:xfrm>
            <a:off x="415600" y="140133"/>
            <a:ext cx="9557100" cy="9885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700"/>
              <a:buNone/>
            </a:pPr>
            <a:r>
              <a:rPr lang="en-US" dirty="0"/>
              <a:t>Issue #5 - </a:t>
            </a:r>
            <a:r>
              <a:rPr lang="en-US" sz="2800" dirty="0"/>
              <a:t>Technical adjustments related SB 25-125 changes</a:t>
            </a:r>
            <a:endParaRPr dirty="0"/>
          </a:p>
        </p:txBody>
      </p:sp>
      <p:sp>
        <p:nvSpPr>
          <p:cNvPr id="434" name="Google Shape;434;p75"/>
          <p:cNvSpPr txBox="1">
            <a:spLocks noGrp="1"/>
          </p:cNvSpPr>
          <p:nvPr>
            <p:ph type="body" idx="1"/>
          </p:nvPr>
        </p:nvSpPr>
        <p:spPr>
          <a:xfrm>
            <a:off x="415600" y="1536633"/>
            <a:ext cx="10978800" cy="40464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ts val="2100"/>
              <a:buNone/>
            </a:pPr>
            <a:r>
              <a:rPr lang="en-US" sz="2400">
                <a:latin typeface="Arial"/>
                <a:ea typeface="Arial"/>
                <a:cs typeface="Arial"/>
                <a:sym typeface="Arial"/>
              </a:rPr>
              <a:t>As discussed above, SB 25-215 made rule changes. The proposal is to make corresponding adjustments: </a:t>
            </a:r>
            <a:endParaRPr sz="2400">
              <a:latin typeface="Arial"/>
              <a:ea typeface="Arial"/>
              <a:cs typeface="Arial"/>
              <a:sym typeface="Arial"/>
            </a:endParaRPr>
          </a:p>
          <a:p>
            <a:pPr marL="304800" lvl="0" indent="0" algn="l" rtl="0">
              <a:lnSpc>
                <a:spcPct val="115000"/>
              </a:lnSpc>
              <a:spcBef>
                <a:spcPts val="1300"/>
              </a:spcBef>
              <a:spcAft>
                <a:spcPts val="0"/>
              </a:spcAft>
              <a:buSzPts val="2100"/>
              <a:buNone/>
            </a:pPr>
            <a:r>
              <a:rPr lang="en-US" sz="2400">
                <a:latin typeface="Arial"/>
                <a:ea typeface="Arial"/>
                <a:cs typeface="Arial"/>
                <a:sym typeface="Arial"/>
              </a:rPr>
              <a:t>3.05 In no instance shall a district solicit pupils from other districts for the sole purpose of attendance </a:t>
            </a:r>
            <a:r>
              <a:rPr lang="en-US" sz="2400">
                <a:solidFill>
                  <a:srgbClr val="FF0000"/>
                </a:solidFill>
                <a:latin typeface="Arial"/>
                <a:ea typeface="Arial"/>
                <a:cs typeface="Arial"/>
                <a:sym typeface="Arial"/>
              </a:rPr>
              <a:t>for the applicable pupil enrollment count date </a:t>
            </a:r>
            <a:r>
              <a:rPr lang="en-US" sz="2400" strike="sngStrike">
                <a:solidFill>
                  <a:srgbClr val="FF0000"/>
                </a:solidFill>
                <a:latin typeface="Arial"/>
                <a:ea typeface="Arial"/>
                <a:cs typeface="Arial"/>
                <a:sym typeface="Arial"/>
              </a:rPr>
              <a:t>during the applicable count period</a:t>
            </a:r>
            <a:r>
              <a:rPr lang="en-US" sz="2400">
                <a:latin typeface="Arial"/>
                <a:ea typeface="Arial"/>
                <a:cs typeface="Arial"/>
                <a:sym typeface="Arial"/>
              </a:rPr>
              <a:t>. </a:t>
            </a:r>
            <a:endParaRPr sz="2400">
              <a:latin typeface="Arial"/>
              <a:ea typeface="Arial"/>
              <a:cs typeface="Arial"/>
              <a:sym typeface="Arial"/>
            </a:endParaRPr>
          </a:p>
          <a:p>
            <a:pPr marL="304800" lvl="0" indent="0" algn="l" rtl="0">
              <a:lnSpc>
                <a:spcPct val="115000"/>
              </a:lnSpc>
              <a:spcBef>
                <a:spcPts val="1300"/>
              </a:spcBef>
              <a:spcAft>
                <a:spcPts val="1300"/>
              </a:spcAft>
              <a:buSzPts val="2100"/>
              <a:buNone/>
            </a:pPr>
            <a:r>
              <a:rPr lang="en-US" sz="2400">
                <a:latin typeface="Arial"/>
                <a:ea typeface="Arial"/>
                <a:cs typeface="Arial"/>
                <a:sym typeface="Arial"/>
              </a:rPr>
              <a:t>3.06 In no instance shall a district solicit pupils from the home school population solely for purposes of attendance </a:t>
            </a:r>
            <a:r>
              <a:rPr lang="en-US" sz="2400">
                <a:solidFill>
                  <a:srgbClr val="FF0000"/>
                </a:solidFill>
                <a:latin typeface="Arial"/>
                <a:ea typeface="Arial"/>
                <a:cs typeface="Arial"/>
                <a:sym typeface="Arial"/>
              </a:rPr>
              <a:t>for the applicable pupil enrollment count date </a:t>
            </a:r>
            <a:r>
              <a:rPr lang="en-US" sz="2400" strike="sngStrike">
                <a:solidFill>
                  <a:srgbClr val="FF0000"/>
                </a:solidFill>
                <a:latin typeface="Arial"/>
                <a:ea typeface="Arial"/>
                <a:cs typeface="Arial"/>
                <a:sym typeface="Arial"/>
              </a:rPr>
              <a:t>during the applicable count period</a:t>
            </a:r>
            <a:r>
              <a:rPr lang="en-US" sz="2400">
                <a:latin typeface="Arial"/>
                <a:ea typeface="Arial"/>
                <a:cs typeface="Arial"/>
                <a:sym typeface="Arial"/>
              </a:rPr>
              <a:t>. </a:t>
            </a:r>
            <a:endParaRPr sz="2400" b="1">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76"/>
          <p:cNvSpPr txBox="1">
            <a:spLocks noGrp="1"/>
          </p:cNvSpPr>
          <p:nvPr>
            <p:ph type="title"/>
          </p:nvPr>
        </p:nvSpPr>
        <p:spPr>
          <a:xfrm>
            <a:off x="415600" y="140133"/>
            <a:ext cx="9557100" cy="9885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700"/>
              <a:buNone/>
            </a:pPr>
            <a:r>
              <a:rPr lang="en-US" dirty="0"/>
              <a:t>Issue #6 - Meal Time</a:t>
            </a:r>
            <a:endParaRPr dirty="0"/>
          </a:p>
        </p:txBody>
      </p:sp>
      <p:sp>
        <p:nvSpPr>
          <p:cNvPr id="440" name="Google Shape;440;p76"/>
          <p:cNvSpPr txBox="1">
            <a:spLocks noGrp="1"/>
          </p:cNvSpPr>
          <p:nvPr>
            <p:ph type="body" idx="1"/>
          </p:nvPr>
        </p:nvSpPr>
        <p:spPr>
          <a:xfrm>
            <a:off x="415600" y="1536633"/>
            <a:ext cx="10978800" cy="4046400"/>
          </a:xfrm>
          <a:prstGeom prst="rect">
            <a:avLst/>
          </a:prstGeom>
          <a:noFill/>
          <a:ln>
            <a:noFill/>
          </a:ln>
        </p:spPr>
        <p:txBody>
          <a:bodyPr spcFirstLastPara="1" wrap="square" lIns="121900" tIns="121900" rIns="121900" bIns="121900" anchor="t" anchorCtr="0">
            <a:normAutofit fontScale="85000" lnSpcReduction="20000"/>
          </a:bodyPr>
          <a:lstStyle/>
          <a:p>
            <a:pPr marL="609600" lvl="0" indent="-418147" algn="l" rtl="0">
              <a:lnSpc>
                <a:spcPct val="115000"/>
              </a:lnSpc>
              <a:spcBef>
                <a:spcPts val="0"/>
              </a:spcBef>
              <a:spcAft>
                <a:spcPts val="0"/>
              </a:spcAft>
              <a:buSzPct val="91304"/>
              <a:buFont typeface="Arial"/>
              <a:buChar char="●"/>
            </a:pPr>
            <a:r>
              <a:rPr lang="en-US" sz="2300" u="sng">
                <a:solidFill>
                  <a:schemeClr val="accent5"/>
                </a:solidFill>
                <a:latin typeface="Arial"/>
                <a:ea typeface="Arial"/>
                <a:cs typeface="Arial"/>
                <a:sym typeface="Arial"/>
                <a:hlinkClick r:id="rId3">
                  <a:extLst>
                    <a:ext uri="{A12FA001-AC4F-418D-AE19-62706E023703}">
                      <ahyp:hlinkClr xmlns:ahyp="http://schemas.microsoft.com/office/drawing/2018/hyperlinkcolor" val="tx"/>
                    </a:ext>
                  </a:extLst>
                </a:hlinkClick>
              </a:rPr>
              <a:t>Current rules</a:t>
            </a:r>
            <a:r>
              <a:rPr lang="en-US">
                <a:latin typeface="Arial"/>
                <a:ea typeface="Arial"/>
                <a:cs typeface="Arial"/>
                <a:sym typeface="Arial"/>
              </a:rPr>
              <a:t> exclude lunch from instructional time. </a:t>
            </a:r>
            <a:endParaRPr>
              <a:latin typeface="Arial"/>
              <a:ea typeface="Arial"/>
              <a:cs typeface="Arial"/>
              <a:sym typeface="Arial"/>
            </a:endParaRPr>
          </a:p>
          <a:p>
            <a:pPr marL="609600" lvl="0" indent="-423544" algn="l" rtl="0">
              <a:lnSpc>
                <a:spcPct val="115000"/>
              </a:lnSpc>
              <a:spcBef>
                <a:spcPts val="1300"/>
              </a:spcBef>
              <a:spcAft>
                <a:spcPts val="0"/>
              </a:spcAft>
              <a:buSzPct val="104760"/>
              <a:buFont typeface="Arial"/>
              <a:buChar char="●"/>
            </a:pPr>
            <a:r>
              <a:rPr lang="en-US">
                <a:latin typeface="Arial"/>
                <a:ea typeface="Arial"/>
                <a:cs typeface="Arial"/>
                <a:sym typeface="Arial"/>
              </a:rPr>
              <a:t>CDE has received </a:t>
            </a:r>
            <a:r>
              <a:rPr lang="en-US" b="1">
                <a:latin typeface="Arial"/>
                <a:ea typeface="Arial"/>
                <a:cs typeface="Arial"/>
                <a:sym typeface="Arial"/>
              </a:rPr>
              <a:t>questions</a:t>
            </a:r>
            <a:r>
              <a:rPr lang="en-US">
                <a:latin typeface="Arial"/>
                <a:ea typeface="Arial"/>
                <a:cs typeface="Arial"/>
                <a:sym typeface="Arial"/>
              </a:rPr>
              <a:t> about required lu</a:t>
            </a:r>
            <a:r>
              <a:rPr lang="en-US" sz="2100">
                <a:latin typeface="Arial"/>
                <a:ea typeface="Arial"/>
                <a:cs typeface="Arial"/>
                <a:sym typeface="Arial"/>
              </a:rPr>
              <a:t>nch durations for students. Additionally, instances have been identified during audits where students are scheduled for 6 continual hours of instruction with no break to reach the minimum 90 hours needed for part-time funding. In these instances, either:</a:t>
            </a:r>
            <a:endParaRPr sz="2100">
              <a:latin typeface="Arial"/>
              <a:ea typeface="Arial"/>
              <a:cs typeface="Arial"/>
              <a:sym typeface="Arial"/>
            </a:endParaRPr>
          </a:p>
          <a:p>
            <a:pPr marL="914400" lvl="1" indent="-418147" algn="l" rtl="0">
              <a:lnSpc>
                <a:spcPct val="100000"/>
              </a:lnSpc>
              <a:spcBef>
                <a:spcPts val="1300"/>
              </a:spcBef>
              <a:spcAft>
                <a:spcPts val="0"/>
              </a:spcAft>
              <a:buSzPct val="100000"/>
              <a:buFont typeface="Arial"/>
              <a:buChar char="○"/>
            </a:pPr>
            <a:r>
              <a:rPr lang="en-US" sz="2100">
                <a:latin typeface="Arial"/>
                <a:ea typeface="Arial"/>
                <a:cs typeface="Arial"/>
                <a:sym typeface="Arial"/>
              </a:rPr>
              <a:t>Students are getting no lunch - which is not healthy, </a:t>
            </a:r>
            <a:r>
              <a:rPr lang="en-US" sz="2100" b="1" u="sng">
                <a:latin typeface="Arial"/>
                <a:ea typeface="Arial"/>
                <a:cs typeface="Arial"/>
                <a:sym typeface="Arial"/>
              </a:rPr>
              <a:t>or</a:t>
            </a:r>
            <a:r>
              <a:rPr lang="en-US" sz="2100">
                <a:latin typeface="Arial"/>
                <a:ea typeface="Arial"/>
                <a:cs typeface="Arial"/>
                <a:sym typeface="Arial"/>
              </a:rPr>
              <a:t> </a:t>
            </a:r>
            <a:endParaRPr sz="2100">
              <a:latin typeface="Arial"/>
              <a:ea typeface="Arial"/>
              <a:cs typeface="Arial"/>
              <a:sym typeface="Arial"/>
            </a:endParaRPr>
          </a:p>
          <a:p>
            <a:pPr marL="914400" lvl="1" indent="-418147" algn="l" rtl="0">
              <a:lnSpc>
                <a:spcPct val="100000"/>
              </a:lnSpc>
              <a:spcBef>
                <a:spcPts val="0"/>
              </a:spcBef>
              <a:spcAft>
                <a:spcPts val="0"/>
              </a:spcAft>
              <a:buSzPct val="100000"/>
              <a:buFont typeface="Arial"/>
              <a:buChar char="○"/>
            </a:pPr>
            <a:r>
              <a:rPr lang="en-US" sz="2100">
                <a:latin typeface="Arial"/>
                <a:ea typeface="Arial"/>
                <a:cs typeface="Arial"/>
                <a:sym typeface="Arial"/>
              </a:rPr>
              <a:t>Students are getting a lunch, losing out on instructional time, and are not actually meeting the minimum 90 hour requirement for part-time funding</a:t>
            </a:r>
            <a:endParaRPr sz="2100">
              <a:latin typeface="Arial"/>
              <a:ea typeface="Arial"/>
              <a:cs typeface="Arial"/>
              <a:sym typeface="Arial"/>
            </a:endParaRPr>
          </a:p>
          <a:p>
            <a:pPr marL="609600" lvl="0" indent="-418147" algn="l" rtl="0">
              <a:lnSpc>
                <a:spcPct val="115000"/>
              </a:lnSpc>
              <a:spcBef>
                <a:spcPts val="1300"/>
              </a:spcBef>
              <a:spcAft>
                <a:spcPts val="0"/>
              </a:spcAft>
              <a:buSzPct val="100000"/>
              <a:buFont typeface="Arial"/>
              <a:buChar char="●"/>
            </a:pPr>
            <a:r>
              <a:rPr lang="en-US" sz="2100">
                <a:latin typeface="Arial"/>
                <a:ea typeface="Arial"/>
                <a:cs typeface="Arial"/>
                <a:sym typeface="Arial"/>
              </a:rPr>
              <a:t>Currently, there is no law or rule mandating a minimum lunch period in Colorado. While School Finance rules exclude lunch from instructional time, they leave meal break decisions to districts.</a:t>
            </a:r>
            <a:endParaRPr>
              <a:latin typeface="Arial"/>
              <a:ea typeface="Arial"/>
              <a:cs typeface="Arial"/>
              <a:sym typeface="Arial"/>
            </a:endParaRPr>
          </a:p>
          <a:p>
            <a:pPr marL="609600" lvl="0" indent="0" algn="ctr" rtl="0">
              <a:lnSpc>
                <a:spcPct val="115000"/>
              </a:lnSpc>
              <a:spcBef>
                <a:spcPts val="1300"/>
              </a:spcBef>
              <a:spcAft>
                <a:spcPts val="1600"/>
              </a:spcAft>
              <a:buSzPct val="108694"/>
              <a:buNone/>
            </a:pPr>
            <a:r>
              <a:rPr lang="en-US" sz="2300" b="1">
                <a:latin typeface="Arial"/>
                <a:ea typeface="Arial"/>
                <a:cs typeface="Arial"/>
                <a:sym typeface="Arial"/>
              </a:rPr>
              <a:t>The State Board may consider setting minimum lunch break expectations in rule to support student well-being and consistent funding criteria.</a:t>
            </a:r>
            <a:endParaRPr>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77"/>
          <p:cNvSpPr txBox="1">
            <a:spLocks noGrp="1"/>
          </p:cNvSpPr>
          <p:nvPr>
            <p:ph type="title"/>
          </p:nvPr>
        </p:nvSpPr>
        <p:spPr>
          <a:xfrm>
            <a:off x="415600" y="140133"/>
            <a:ext cx="9557100" cy="9885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700"/>
              <a:buNone/>
            </a:pPr>
            <a:r>
              <a:rPr lang="en-US" dirty="0"/>
              <a:t>Issue #6 - Meal Time Guidance Provided by CDE</a:t>
            </a:r>
            <a:endParaRPr dirty="0"/>
          </a:p>
        </p:txBody>
      </p:sp>
      <p:sp>
        <p:nvSpPr>
          <p:cNvPr id="446" name="Google Shape;446;p77"/>
          <p:cNvSpPr txBox="1">
            <a:spLocks noGrp="1"/>
          </p:cNvSpPr>
          <p:nvPr>
            <p:ph type="body" idx="1"/>
          </p:nvPr>
        </p:nvSpPr>
        <p:spPr>
          <a:xfrm>
            <a:off x="415600" y="1536633"/>
            <a:ext cx="10978800" cy="4046400"/>
          </a:xfrm>
          <a:prstGeom prst="rect">
            <a:avLst/>
          </a:prstGeom>
          <a:noFill/>
          <a:ln>
            <a:noFill/>
          </a:ln>
        </p:spPr>
        <p:txBody>
          <a:bodyPr spcFirstLastPara="1" wrap="square" lIns="121900" tIns="121900" rIns="121900" bIns="121900" anchor="t" anchorCtr="0">
            <a:noAutofit/>
          </a:bodyPr>
          <a:lstStyle/>
          <a:p>
            <a:pPr marL="609600" lvl="0" indent="-425450" algn="l" rtl="0">
              <a:lnSpc>
                <a:spcPct val="115000"/>
              </a:lnSpc>
              <a:spcBef>
                <a:spcPts val="0"/>
              </a:spcBef>
              <a:spcAft>
                <a:spcPts val="0"/>
              </a:spcAft>
              <a:buSzPts val="1900"/>
              <a:buFont typeface="Arial"/>
              <a:buChar char="●"/>
            </a:pPr>
            <a:r>
              <a:rPr lang="en-US" sz="1900">
                <a:latin typeface="Arial"/>
                <a:ea typeface="Arial"/>
                <a:cs typeface="Arial"/>
                <a:sym typeface="Arial"/>
              </a:rPr>
              <a:t>There is considerable research supporting the benefits to student learning when students have access to healthy meals. Therefore, districts should ensure appropriate meal breaks are implemented for students in all educational settings offered by the district. </a:t>
            </a:r>
            <a:endParaRPr sz="1900">
              <a:latin typeface="Arial"/>
              <a:ea typeface="Arial"/>
              <a:cs typeface="Arial"/>
              <a:sym typeface="Arial"/>
            </a:endParaRPr>
          </a:p>
          <a:p>
            <a:pPr marL="609600" lvl="0" indent="-425450" algn="l" rtl="0">
              <a:lnSpc>
                <a:spcPct val="115000"/>
              </a:lnSpc>
              <a:spcBef>
                <a:spcPts val="1300"/>
              </a:spcBef>
              <a:spcAft>
                <a:spcPts val="0"/>
              </a:spcAft>
              <a:buSzPts val="1900"/>
              <a:buFont typeface="Arial"/>
              <a:buChar char="●"/>
            </a:pPr>
            <a:r>
              <a:rPr lang="en-US" sz="1900">
                <a:latin typeface="Arial"/>
                <a:ea typeface="Arial"/>
                <a:cs typeface="Arial"/>
                <a:sym typeface="Arial"/>
              </a:rPr>
              <a:t>The </a:t>
            </a:r>
            <a:r>
              <a:rPr lang="en-US" sz="1900" u="sng">
                <a:solidFill>
                  <a:srgbClr val="0563C1"/>
                </a:solidFill>
                <a:latin typeface="Arial"/>
                <a:ea typeface="Arial"/>
                <a:cs typeface="Arial"/>
                <a:sym typeface="Arial"/>
                <a:hlinkClick r:id="rId3">
                  <a:extLst>
                    <a:ext uri="{A12FA001-AC4F-418D-AE19-62706E023703}">
                      <ahyp:hlinkClr xmlns:ahyp="http://schemas.microsoft.com/office/drawing/2018/hyperlinkcolor" val="tx"/>
                    </a:ext>
                  </a:extLst>
                </a:hlinkClick>
              </a:rPr>
              <a:t>American Academy of Pediatrics</a:t>
            </a:r>
            <a:r>
              <a:rPr lang="en-US" sz="1900">
                <a:latin typeface="Arial"/>
                <a:ea typeface="Arial"/>
                <a:cs typeface="Arial"/>
                <a:sym typeface="Arial"/>
              </a:rPr>
              <a:t> and the </a:t>
            </a:r>
            <a:r>
              <a:rPr lang="en-US" sz="1900" u="sng">
                <a:solidFill>
                  <a:srgbClr val="0563C1"/>
                </a:solidFill>
                <a:latin typeface="Arial"/>
                <a:ea typeface="Arial"/>
                <a:cs typeface="Arial"/>
                <a:sym typeface="Arial"/>
                <a:hlinkClick r:id="rId4">
                  <a:extLst>
                    <a:ext uri="{A12FA001-AC4F-418D-AE19-62706E023703}">
                      <ahyp:hlinkClr xmlns:ahyp="http://schemas.microsoft.com/office/drawing/2018/hyperlinkcolor" val="tx"/>
                    </a:ext>
                  </a:extLst>
                </a:hlinkClick>
              </a:rPr>
              <a:t>Center for Disease Control and Prevention</a:t>
            </a:r>
            <a:r>
              <a:rPr lang="en-US" sz="1900">
                <a:latin typeface="Arial"/>
                <a:ea typeface="Arial"/>
                <a:cs typeface="Arial"/>
                <a:sym typeface="Arial"/>
              </a:rPr>
              <a:t> recommend students have at least 20 minutes of seated lunch time. </a:t>
            </a:r>
            <a:endParaRPr sz="1900">
              <a:latin typeface="Arial"/>
              <a:ea typeface="Arial"/>
              <a:cs typeface="Arial"/>
              <a:sym typeface="Arial"/>
            </a:endParaRPr>
          </a:p>
          <a:p>
            <a:pPr marL="609600" lvl="0" indent="-425450" algn="l" rtl="0">
              <a:lnSpc>
                <a:spcPct val="115000"/>
              </a:lnSpc>
              <a:spcBef>
                <a:spcPts val="1300"/>
              </a:spcBef>
              <a:spcAft>
                <a:spcPts val="0"/>
              </a:spcAft>
              <a:buSzPts val="1900"/>
              <a:buFont typeface="Arial"/>
              <a:buChar char="●"/>
            </a:pPr>
            <a:r>
              <a:rPr lang="en-US" sz="1900">
                <a:latin typeface="Arial"/>
                <a:ea typeface="Arial"/>
                <a:cs typeface="Arial"/>
                <a:sym typeface="Arial"/>
              </a:rPr>
              <a:t>Employment requirements may also be a model for districts (e.g. 30-minute meal break for 5 hours and 10-minute rest break for every 4 hours).</a:t>
            </a:r>
            <a:endParaRPr sz="1900">
              <a:latin typeface="Arial"/>
              <a:ea typeface="Arial"/>
              <a:cs typeface="Arial"/>
              <a:sym typeface="Arial"/>
            </a:endParaRPr>
          </a:p>
          <a:p>
            <a:pPr marL="609600" lvl="0" indent="-425450" algn="l" rtl="0">
              <a:lnSpc>
                <a:spcPct val="115000"/>
              </a:lnSpc>
              <a:spcBef>
                <a:spcPts val="1300"/>
              </a:spcBef>
              <a:spcAft>
                <a:spcPts val="0"/>
              </a:spcAft>
              <a:buSzPts val="1900"/>
              <a:buFont typeface="Arial"/>
              <a:buChar char="●"/>
            </a:pPr>
            <a:r>
              <a:rPr lang="en-US" sz="1900" u="sng">
                <a:solidFill>
                  <a:srgbClr val="0563C1"/>
                </a:solidFill>
                <a:latin typeface="Arial"/>
                <a:ea typeface="Arial"/>
                <a:cs typeface="Arial"/>
                <a:sym typeface="Arial"/>
                <a:hlinkClick r:id="rId5">
                  <a:extLst>
                    <a:ext uri="{A12FA001-AC4F-418D-AE19-62706E023703}">
                      <ahyp:hlinkClr xmlns:ahyp="http://schemas.microsoft.com/office/drawing/2018/hyperlinkcolor" val="tx"/>
                    </a:ext>
                  </a:extLst>
                </a:hlinkClick>
              </a:rPr>
              <a:t>Form AUD108</a:t>
            </a:r>
            <a:r>
              <a:rPr lang="en-US" sz="1900">
                <a:latin typeface="Arial"/>
                <a:ea typeface="Arial"/>
                <a:cs typeface="Arial"/>
                <a:sym typeface="Arial"/>
              </a:rPr>
              <a:t> requires contracted services to be “of comparable quality and meet the same requirements and standards” at school/district (e.g. contractors should match typical lunch period at district school).</a:t>
            </a:r>
            <a:endParaRPr sz="1900">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51"/>
          <p:cNvSpPr txBox="1">
            <a:spLocks noGrp="1"/>
          </p:cNvSpPr>
          <p:nvPr>
            <p:ph type="ctrTitle"/>
          </p:nvPr>
        </p:nvSpPr>
        <p:spPr>
          <a:xfrm>
            <a:off x="2209800" y="2595716"/>
            <a:ext cx="7772400" cy="233762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4000"/>
              <a:buFont typeface="Arial"/>
              <a:buNone/>
            </a:pPr>
            <a:r>
              <a:rPr lang="en-US" sz="4500" dirty="0">
                <a:solidFill>
                  <a:schemeClr val="dk1"/>
                </a:solidFill>
              </a:rPr>
              <a:t>Approval of Agenda</a:t>
            </a:r>
            <a:endParaRPr sz="4500" dirty="0">
              <a:solidFill>
                <a:schemeClr val="dk1"/>
              </a:solidFill>
            </a:endParaRPr>
          </a:p>
        </p:txBody>
      </p:sp>
      <p:sp>
        <p:nvSpPr>
          <p:cNvPr id="270" name="Google Shape;270;p51"/>
          <p:cNvSpPr txBox="1">
            <a:spLocks noGrp="1"/>
          </p:cNvSpPr>
          <p:nvPr>
            <p:ph type="sldNum" idx="12"/>
          </p:nvPr>
        </p:nvSpPr>
        <p:spPr>
          <a:xfrm>
            <a:off x="1807453" y="6427019"/>
            <a:ext cx="20574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78"/>
          <p:cNvSpPr txBox="1">
            <a:spLocks noGrp="1"/>
          </p:cNvSpPr>
          <p:nvPr>
            <p:ph type="title"/>
          </p:nvPr>
        </p:nvSpPr>
        <p:spPr>
          <a:xfrm>
            <a:off x="415600" y="140133"/>
            <a:ext cx="9557100" cy="9885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700"/>
              <a:buNone/>
            </a:pPr>
            <a:r>
              <a:rPr lang="en-US" dirty="0"/>
              <a:t>Issue #6 - Potential Rules Changes related to Meal Time </a:t>
            </a:r>
            <a:endParaRPr dirty="0"/>
          </a:p>
        </p:txBody>
      </p:sp>
      <p:sp>
        <p:nvSpPr>
          <p:cNvPr id="452" name="Google Shape;452;p78"/>
          <p:cNvSpPr txBox="1">
            <a:spLocks noGrp="1"/>
          </p:cNvSpPr>
          <p:nvPr>
            <p:ph type="body" idx="1"/>
          </p:nvPr>
        </p:nvSpPr>
        <p:spPr>
          <a:xfrm>
            <a:off x="415600" y="1536633"/>
            <a:ext cx="10978800" cy="40464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2100"/>
              <a:buNone/>
            </a:pPr>
            <a:r>
              <a:rPr lang="en-US">
                <a:latin typeface="Arial"/>
                <a:ea typeface="Arial"/>
                <a:cs typeface="Arial"/>
                <a:sym typeface="Arial"/>
              </a:rPr>
              <a:t>The State Board may wish to include requirements in rule: </a:t>
            </a:r>
            <a:endParaRPr>
              <a:latin typeface="Arial"/>
              <a:ea typeface="Arial"/>
              <a:cs typeface="Arial"/>
              <a:sym typeface="Arial"/>
            </a:endParaRPr>
          </a:p>
          <a:p>
            <a:pPr marL="0" lvl="0" indent="0" algn="l" rtl="0">
              <a:lnSpc>
                <a:spcPct val="100000"/>
              </a:lnSpc>
              <a:spcBef>
                <a:spcPts val="0"/>
              </a:spcBef>
              <a:spcAft>
                <a:spcPts val="0"/>
              </a:spcAft>
              <a:buSzPts val="2100"/>
              <a:buNone/>
            </a:pPr>
            <a:endParaRPr>
              <a:latin typeface="Arial"/>
              <a:ea typeface="Arial"/>
              <a:cs typeface="Arial"/>
              <a:sym typeface="Arial"/>
            </a:endParaRPr>
          </a:p>
          <a:p>
            <a:pPr marL="304800" lvl="0" indent="0" algn="l" rtl="0">
              <a:lnSpc>
                <a:spcPct val="100000"/>
              </a:lnSpc>
              <a:spcBef>
                <a:spcPts val="0"/>
              </a:spcBef>
              <a:spcAft>
                <a:spcPts val="0"/>
              </a:spcAft>
              <a:buSzPts val="2100"/>
              <a:buNone/>
            </a:pPr>
            <a:r>
              <a:rPr lang="en-US">
                <a:latin typeface="Arial"/>
                <a:ea typeface="Arial"/>
                <a:cs typeface="Arial"/>
                <a:sym typeface="Arial"/>
              </a:rPr>
              <a:t>2.05(1)(c)(II) Time provided for breakfast or lunch may not be included as instructional time for purposes of determining funding eligibility.</a:t>
            </a:r>
            <a:endParaRPr>
              <a:latin typeface="Arial"/>
              <a:ea typeface="Arial"/>
              <a:cs typeface="Arial"/>
              <a:sym typeface="Arial"/>
            </a:endParaRPr>
          </a:p>
          <a:p>
            <a:pPr marL="0" lvl="0" indent="0" algn="l" rtl="0">
              <a:lnSpc>
                <a:spcPct val="100000"/>
              </a:lnSpc>
              <a:spcBef>
                <a:spcPts val="0"/>
              </a:spcBef>
              <a:spcAft>
                <a:spcPts val="0"/>
              </a:spcAft>
              <a:buSzPts val="2100"/>
              <a:buNone/>
            </a:pPr>
            <a:endParaRPr>
              <a:latin typeface="Arial"/>
              <a:ea typeface="Arial"/>
              <a:cs typeface="Arial"/>
              <a:sym typeface="Arial"/>
            </a:endParaRPr>
          </a:p>
          <a:p>
            <a:pPr marL="609600" lvl="0" indent="0" algn="l" rtl="0">
              <a:lnSpc>
                <a:spcPct val="100000"/>
              </a:lnSpc>
              <a:spcBef>
                <a:spcPts val="0"/>
              </a:spcBef>
              <a:spcAft>
                <a:spcPts val="0"/>
              </a:spcAft>
              <a:buSzPts val="2100"/>
              <a:buNone/>
            </a:pPr>
            <a:r>
              <a:rPr lang="en-US">
                <a:solidFill>
                  <a:srgbClr val="FF0000"/>
                </a:solidFill>
                <a:latin typeface="Arial"/>
                <a:ea typeface="Arial"/>
                <a:cs typeface="Arial"/>
                <a:sym typeface="Arial"/>
              </a:rPr>
              <a:t>2.05(1)(c)(II)(i) A lunch break of at least 20 minutes must be provided to students scheduled for more than five hours of daily instruction.</a:t>
            </a:r>
            <a:endParaRPr>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79"/>
          <p:cNvSpPr txBox="1">
            <a:spLocks noGrp="1"/>
          </p:cNvSpPr>
          <p:nvPr>
            <p:ph type="title"/>
          </p:nvPr>
        </p:nvSpPr>
        <p:spPr>
          <a:xfrm>
            <a:off x="415600" y="140133"/>
            <a:ext cx="9557100" cy="9885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700"/>
              <a:buNone/>
            </a:pPr>
            <a:r>
              <a:rPr lang="en-US"/>
              <a:t>Issue #7 - Work Based Learning Definition</a:t>
            </a:r>
            <a:endParaRPr/>
          </a:p>
        </p:txBody>
      </p:sp>
      <p:sp>
        <p:nvSpPr>
          <p:cNvPr id="458" name="Google Shape;458;p79"/>
          <p:cNvSpPr txBox="1">
            <a:spLocks noGrp="1"/>
          </p:cNvSpPr>
          <p:nvPr>
            <p:ph type="body" idx="1"/>
          </p:nvPr>
        </p:nvSpPr>
        <p:spPr>
          <a:xfrm>
            <a:off x="415600" y="1536633"/>
            <a:ext cx="10978800" cy="4046400"/>
          </a:xfrm>
          <a:prstGeom prst="rect">
            <a:avLst/>
          </a:prstGeom>
          <a:noFill/>
          <a:ln>
            <a:noFill/>
          </a:ln>
        </p:spPr>
        <p:txBody>
          <a:bodyPr spcFirstLastPara="1" wrap="square" lIns="121900" tIns="121900" rIns="121900" bIns="121900" anchor="t" anchorCtr="0">
            <a:noAutofit/>
          </a:bodyPr>
          <a:lstStyle/>
          <a:p>
            <a:pPr marL="609600" lvl="0" indent="-476250" algn="l" rtl="0">
              <a:lnSpc>
                <a:spcPct val="100000"/>
              </a:lnSpc>
              <a:spcBef>
                <a:spcPts val="0"/>
              </a:spcBef>
              <a:spcAft>
                <a:spcPts val="0"/>
              </a:spcAft>
              <a:buSzPts val="2700"/>
              <a:buFont typeface="Arial"/>
              <a:buChar char="●"/>
            </a:pPr>
            <a:r>
              <a:rPr lang="en-US" sz="2700" u="sng">
                <a:solidFill>
                  <a:schemeClr val="accent5"/>
                </a:solidFill>
                <a:latin typeface="Arial"/>
                <a:ea typeface="Arial"/>
                <a:cs typeface="Arial"/>
                <a:sym typeface="Arial"/>
                <a:hlinkClick r:id="rId3">
                  <a:extLst>
                    <a:ext uri="{A12FA001-AC4F-418D-AE19-62706E023703}">
                      <ahyp:hlinkClr xmlns:ahyp="http://schemas.microsoft.com/office/drawing/2018/hyperlinkcolor" val="tx"/>
                    </a:ext>
                  </a:extLst>
                </a:hlinkClick>
              </a:rPr>
              <a:t>Current rules</a:t>
            </a:r>
            <a:r>
              <a:rPr lang="en-US" sz="2700">
                <a:latin typeface="Arial"/>
                <a:ea typeface="Arial"/>
                <a:cs typeface="Arial"/>
                <a:sym typeface="Arial"/>
              </a:rPr>
              <a:t> provide examples of work-based learning that can be included in instructional time for school finance funding.</a:t>
            </a:r>
            <a:endParaRPr sz="2700">
              <a:latin typeface="Arial"/>
              <a:ea typeface="Arial"/>
              <a:cs typeface="Arial"/>
              <a:sym typeface="Arial"/>
            </a:endParaRPr>
          </a:p>
          <a:p>
            <a:pPr marL="609600" lvl="0" indent="-476250" algn="l" rtl="0">
              <a:lnSpc>
                <a:spcPct val="110000"/>
              </a:lnSpc>
              <a:spcBef>
                <a:spcPts val="1300"/>
              </a:spcBef>
              <a:spcAft>
                <a:spcPts val="0"/>
              </a:spcAft>
              <a:buSzPts val="2700"/>
              <a:buFont typeface="Arial"/>
              <a:buChar char="●"/>
            </a:pPr>
            <a:r>
              <a:rPr lang="en-US" sz="2700">
                <a:latin typeface="Arial"/>
                <a:ea typeface="Arial"/>
                <a:cs typeface="Arial"/>
                <a:sym typeface="Arial"/>
              </a:rPr>
              <a:t>This year’s legislation on Postsecondary &amp; Workforce Readiness Programs (</a:t>
            </a:r>
            <a:r>
              <a:rPr lang="en-US" sz="2700" u="sng">
                <a:solidFill>
                  <a:schemeClr val="hlink"/>
                </a:solidFill>
                <a:latin typeface="Arial"/>
                <a:ea typeface="Arial"/>
                <a:cs typeface="Arial"/>
                <a:sym typeface="Arial"/>
                <a:hlinkClick r:id="rId4"/>
              </a:rPr>
              <a:t>SB25-315</a:t>
            </a:r>
            <a:r>
              <a:rPr lang="en-US" sz="2700">
                <a:latin typeface="Arial"/>
                <a:ea typeface="Arial"/>
                <a:cs typeface="Arial"/>
                <a:sym typeface="Arial"/>
              </a:rPr>
              <a:t>) includes a definition of work based learning.</a:t>
            </a:r>
            <a:endParaRPr sz="2700">
              <a:latin typeface="Arial"/>
              <a:ea typeface="Arial"/>
              <a:cs typeface="Arial"/>
              <a:sym typeface="Arial"/>
            </a:endParaRPr>
          </a:p>
          <a:p>
            <a:pPr marL="609600" lvl="0" indent="-476250" algn="l" rtl="0">
              <a:lnSpc>
                <a:spcPct val="110000"/>
              </a:lnSpc>
              <a:spcBef>
                <a:spcPts val="1300"/>
              </a:spcBef>
              <a:spcAft>
                <a:spcPts val="1300"/>
              </a:spcAft>
              <a:buSzPts val="2700"/>
              <a:buFont typeface="Arial"/>
              <a:buChar char="●"/>
            </a:pPr>
            <a:r>
              <a:rPr lang="en-US" sz="2700">
                <a:latin typeface="Arial"/>
                <a:ea typeface="Arial"/>
                <a:cs typeface="Arial"/>
                <a:sym typeface="Arial"/>
              </a:rPr>
              <a:t>It may be appropriate to align the definition of work-based learning. </a:t>
            </a:r>
            <a:endParaRPr sz="2700" b="1">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80"/>
          <p:cNvSpPr txBox="1">
            <a:spLocks noGrp="1"/>
          </p:cNvSpPr>
          <p:nvPr>
            <p:ph type="title"/>
          </p:nvPr>
        </p:nvSpPr>
        <p:spPr>
          <a:xfrm>
            <a:off x="415600" y="140133"/>
            <a:ext cx="9557100" cy="9885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700"/>
              <a:buNone/>
            </a:pPr>
            <a:r>
              <a:rPr lang="en-US"/>
              <a:t>Issue #7 - Work Based Learning Definition (continued)</a:t>
            </a:r>
            <a:endParaRPr/>
          </a:p>
        </p:txBody>
      </p:sp>
      <p:sp>
        <p:nvSpPr>
          <p:cNvPr id="464" name="Google Shape;464;p80"/>
          <p:cNvSpPr txBox="1">
            <a:spLocks noGrp="1"/>
          </p:cNvSpPr>
          <p:nvPr>
            <p:ph type="body" idx="1"/>
          </p:nvPr>
        </p:nvSpPr>
        <p:spPr>
          <a:xfrm>
            <a:off x="415600" y="1536633"/>
            <a:ext cx="10978800" cy="4046400"/>
          </a:xfrm>
          <a:prstGeom prst="rect">
            <a:avLst/>
          </a:prstGeom>
          <a:noFill/>
          <a:ln>
            <a:noFill/>
          </a:ln>
        </p:spPr>
        <p:txBody>
          <a:bodyPr spcFirstLastPara="1" wrap="square" lIns="121900" tIns="121900" rIns="121900" bIns="121900" anchor="t" anchorCtr="0">
            <a:normAutofit/>
          </a:bodyPr>
          <a:lstStyle/>
          <a:p>
            <a:pPr marL="0" lvl="0" indent="0" algn="l" rtl="0">
              <a:lnSpc>
                <a:spcPct val="115000"/>
              </a:lnSpc>
              <a:spcBef>
                <a:spcPts val="1600"/>
              </a:spcBef>
              <a:spcAft>
                <a:spcPts val="0"/>
              </a:spcAft>
              <a:buSzPts val="2300"/>
              <a:buNone/>
            </a:pPr>
            <a:r>
              <a:rPr lang="en-US" sz="1600">
                <a:latin typeface="Arial"/>
                <a:ea typeface="Arial"/>
                <a:cs typeface="Arial"/>
                <a:sym typeface="Arial"/>
              </a:rPr>
              <a:t>The proposal is to change the following rule:</a:t>
            </a:r>
            <a:endParaRPr sz="1600">
              <a:latin typeface="Arial"/>
              <a:ea typeface="Arial"/>
              <a:cs typeface="Arial"/>
              <a:sym typeface="Arial"/>
            </a:endParaRPr>
          </a:p>
          <a:p>
            <a:pPr marL="304800" lvl="0" indent="0" algn="l" rtl="0">
              <a:lnSpc>
                <a:spcPct val="115000"/>
              </a:lnSpc>
              <a:spcBef>
                <a:spcPts val="1600"/>
              </a:spcBef>
              <a:spcAft>
                <a:spcPts val="0"/>
              </a:spcAft>
              <a:buClr>
                <a:schemeClr val="dk1"/>
              </a:buClr>
              <a:buSzPts val="1600"/>
              <a:buFont typeface="Arial"/>
              <a:buNone/>
            </a:pPr>
            <a:r>
              <a:rPr lang="en-US" sz="1600">
                <a:latin typeface="Arial"/>
                <a:ea typeface="Arial"/>
                <a:cs typeface="Arial"/>
                <a:sym typeface="Arial"/>
              </a:rPr>
              <a:t>1.01 “Alternative teacher-pupil instruction” means the organized delivery of educational content (aligned to state standards where applicable) for pupils enrolled in a brick-and-mortar public school under the supervision of a licensed educator that may take place asynchronously. The following types of courses with alternative teacher-pupil instruction can be funded with appropriate documentation: independent study, work-based learning (</a:t>
            </a:r>
            <a:r>
              <a:rPr lang="en-US" sz="1600">
                <a:solidFill>
                  <a:srgbClr val="FF0000"/>
                </a:solidFill>
                <a:latin typeface="Arial"/>
                <a:ea typeface="Arial"/>
                <a:cs typeface="Arial"/>
                <a:sym typeface="Arial"/>
              </a:rPr>
              <a:t>demonstrating learning through work or at work, consistent with the work-based learning quality expectations established pursuant to section 8-83-602 (5), such as </a:t>
            </a:r>
            <a:r>
              <a:rPr lang="en-US" sz="1600" strike="sngStrike">
                <a:solidFill>
                  <a:srgbClr val="FF0000"/>
                </a:solidFill>
                <a:latin typeface="Arial"/>
                <a:ea typeface="Arial"/>
                <a:cs typeface="Arial"/>
                <a:sym typeface="Arial"/>
              </a:rPr>
              <a:t>work-study</a:t>
            </a:r>
            <a:r>
              <a:rPr lang="en-US" sz="1600">
                <a:latin typeface="Arial"/>
                <a:ea typeface="Arial"/>
                <a:cs typeface="Arial"/>
                <a:sym typeface="Arial"/>
              </a:rPr>
              <a:t>, internships, apprenticeships</a:t>
            </a:r>
            <a:r>
              <a:rPr lang="en-US" sz="1600">
                <a:solidFill>
                  <a:srgbClr val="FF0000"/>
                </a:solidFill>
                <a:latin typeface="Arial"/>
                <a:ea typeface="Arial"/>
                <a:cs typeface="Arial"/>
                <a:sym typeface="Arial"/>
              </a:rPr>
              <a:t>, supervised entrepreneurship experiences</a:t>
            </a:r>
            <a:r>
              <a:rPr lang="en-US" sz="1600">
                <a:latin typeface="Arial"/>
                <a:ea typeface="Arial"/>
                <a:cs typeface="Arial"/>
                <a:sym typeface="Arial"/>
              </a:rPr>
              <a:t>), blended learning, and supplemental online learning.</a:t>
            </a:r>
            <a:endParaRPr sz="1600">
              <a:latin typeface="Arial"/>
              <a:ea typeface="Arial"/>
              <a:cs typeface="Arial"/>
              <a:sym typeface="Arial"/>
            </a:endParaRPr>
          </a:p>
          <a:p>
            <a:pPr marL="508000" lvl="0" indent="0" algn="l" rtl="0">
              <a:lnSpc>
                <a:spcPct val="115000"/>
              </a:lnSpc>
              <a:spcBef>
                <a:spcPts val="1600"/>
              </a:spcBef>
              <a:spcAft>
                <a:spcPts val="1600"/>
              </a:spcAft>
              <a:buSzPts val="2300"/>
              <a:buNone/>
            </a:pPr>
            <a:r>
              <a:rPr lang="en-US" sz="1600">
                <a:latin typeface="Arial"/>
                <a:ea typeface="Arial"/>
                <a:cs typeface="Arial"/>
                <a:sym typeface="Arial"/>
              </a:rPr>
              <a:t>1.01(1) Work-based learning courses are credit-bearing courses that must be incorporated within the student’s Individual Career and Academic Plan (ICAP) in order to qualify for funding. They are learning opportunities that occur in part or in whole in the workplace and provide the learner with hands-on, real-world experience </a:t>
            </a:r>
            <a:r>
              <a:rPr lang="en-US" sz="1600">
                <a:solidFill>
                  <a:srgbClr val="FF0000"/>
                </a:solidFill>
                <a:latin typeface="Arial"/>
                <a:ea typeface="Arial"/>
                <a:cs typeface="Arial"/>
                <a:sym typeface="Arial"/>
              </a:rPr>
              <a:t>and training for skills development</a:t>
            </a:r>
            <a:r>
              <a:rPr lang="en-US" sz="1600">
                <a:latin typeface="Arial"/>
                <a:ea typeface="Arial"/>
                <a:cs typeface="Arial"/>
                <a:sym typeface="Arial"/>
              </a:rPr>
              <a:t>.</a:t>
            </a:r>
            <a:endParaRPr sz="1600" b="1">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81"/>
          <p:cNvSpPr txBox="1">
            <a:spLocks noGrp="1"/>
          </p:cNvSpPr>
          <p:nvPr>
            <p:ph type="title"/>
          </p:nvPr>
        </p:nvSpPr>
        <p:spPr>
          <a:xfrm>
            <a:off x="415600" y="140133"/>
            <a:ext cx="9557100" cy="9885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700"/>
              <a:buNone/>
            </a:pPr>
            <a:r>
              <a:rPr lang="en-US"/>
              <a:t>Issue #7 – Impact of Updated WBL Definition</a:t>
            </a:r>
            <a:endParaRPr/>
          </a:p>
        </p:txBody>
      </p:sp>
      <p:sp>
        <p:nvSpPr>
          <p:cNvPr id="470" name="Google Shape;470;p81"/>
          <p:cNvSpPr txBox="1">
            <a:spLocks noGrp="1"/>
          </p:cNvSpPr>
          <p:nvPr>
            <p:ph type="body" idx="1"/>
          </p:nvPr>
        </p:nvSpPr>
        <p:spPr>
          <a:xfrm>
            <a:off x="415600" y="1582932"/>
            <a:ext cx="10978800" cy="40464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1600"/>
              </a:spcBef>
              <a:spcAft>
                <a:spcPts val="0"/>
              </a:spcAft>
              <a:buSzPts val="2100"/>
              <a:buNone/>
            </a:pPr>
            <a:r>
              <a:rPr lang="en-US" sz="1900">
                <a:latin typeface="Arial"/>
                <a:ea typeface="Arial"/>
                <a:cs typeface="Arial"/>
                <a:sym typeface="Arial"/>
              </a:rPr>
              <a:t>In many instances, WBL courses are included in students’ scheduled based upon part-time jobs.  Part-time jobs appear to meet the statutory definition in Section 8-83-601, C.R.S., specifically "...learning that occurs, in whole or in part, in the workplace that provides...hands-on, real-world experience and training for skills development”.</a:t>
            </a:r>
            <a:endParaRPr/>
          </a:p>
          <a:p>
            <a:pPr marL="0" lvl="1" indent="0" algn="l" rtl="0">
              <a:lnSpc>
                <a:spcPct val="115000"/>
              </a:lnSpc>
              <a:spcBef>
                <a:spcPts val="1600"/>
              </a:spcBef>
              <a:spcAft>
                <a:spcPts val="0"/>
              </a:spcAft>
              <a:buSzPts val="1900"/>
              <a:buNone/>
            </a:pPr>
            <a:r>
              <a:rPr lang="en-US">
                <a:latin typeface="Arial"/>
                <a:ea typeface="Arial"/>
                <a:cs typeface="Arial"/>
                <a:sym typeface="Arial"/>
              </a:rPr>
              <a:t>The following activities would not meet the statutory definitions: career coaching, counseling, and planning, career fairs, career presentations, externships, industry speakers, informational interviews, job shadowing, mentoring, project-based learning, and worksite tours.</a:t>
            </a:r>
            <a:endParaRPr/>
          </a:p>
          <a:p>
            <a:pPr marL="0" lvl="1" indent="0" algn="l" rtl="0">
              <a:lnSpc>
                <a:spcPct val="115000"/>
              </a:lnSpc>
              <a:spcBef>
                <a:spcPts val="1600"/>
              </a:spcBef>
              <a:spcAft>
                <a:spcPts val="0"/>
              </a:spcAft>
              <a:buSzPts val="1900"/>
              <a:buNone/>
            </a:pPr>
            <a:r>
              <a:rPr lang="en-US">
                <a:latin typeface="Arial"/>
                <a:ea typeface="Arial"/>
                <a:cs typeface="Arial"/>
                <a:sym typeface="Arial"/>
              </a:rPr>
              <a:t>Thus, the new definition should not have an impact on WBL courses that can be included for funding.</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82"/>
          <p:cNvSpPr txBox="1">
            <a:spLocks noGrp="1"/>
          </p:cNvSpPr>
          <p:nvPr>
            <p:ph type="title"/>
          </p:nvPr>
        </p:nvSpPr>
        <p:spPr>
          <a:xfrm>
            <a:off x="415600" y="140133"/>
            <a:ext cx="9557100" cy="9885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700"/>
              <a:buNone/>
            </a:pPr>
            <a:r>
              <a:rPr lang="en-US"/>
              <a:t>Issue #8 – Special Education Counts</a:t>
            </a:r>
            <a:endParaRPr/>
          </a:p>
        </p:txBody>
      </p:sp>
      <p:sp>
        <p:nvSpPr>
          <p:cNvPr id="476" name="Google Shape;476;p82"/>
          <p:cNvSpPr txBox="1">
            <a:spLocks noGrp="1"/>
          </p:cNvSpPr>
          <p:nvPr>
            <p:ph type="body" idx="1"/>
          </p:nvPr>
        </p:nvSpPr>
        <p:spPr>
          <a:xfrm>
            <a:off x="415600" y="1582932"/>
            <a:ext cx="10978800" cy="40464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1600"/>
              </a:spcBef>
              <a:spcAft>
                <a:spcPts val="0"/>
              </a:spcAft>
              <a:buSzPts val="2100"/>
              <a:buNone/>
            </a:pPr>
            <a:r>
              <a:rPr lang="en-US" sz="2400">
                <a:latin typeface="Arial"/>
                <a:ea typeface="Arial"/>
                <a:cs typeface="Arial"/>
                <a:sym typeface="Arial"/>
              </a:rPr>
              <a:t>The New Public School Finance Formula includes District Special Education Funding. </a:t>
            </a:r>
            <a:endParaRPr sz="2400"/>
          </a:p>
          <a:p>
            <a:pPr marL="0" lvl="0" indent="0" algn="l" rtl="0">
              <a:lnSpc>
                <a:spcPct val="115000"/>
              </a:lnSpc>
              <a:spcBef>
                <a:spcPts val="1600"/>
              </a:spcBef>
              <a:spcAft>
                <a:spcPts val="0"/>
              </a:spcAft>
              <a:buSzPts val="2100"/>
              <a:buNone/>
            </a:pPr>
            <a:r>
              <a:rPr lang="en-US" sz="2400">
                <a:latin typeface="Arial"/>
                <a:ea typeface="Arial"/>
                <a:cs typeface="Arial"/>
                <a:sym typeface="Arial"/>
              </a:rPr>
              <a:t>This funding is based upon the District’s Special Education Pupil enrollment. </a:t>
            </a:r>
            <a:endParaRPr sz="2400"/>
          </a:p>
          <a:p>
            <a:pPr marL="0" lvl="0" indent="0" algn="l" rtl="0">
              <a:lnSpc>
                <a:spcPct val="115000"/>
              </a:lnSpc>
              <a:spcBef>
                <a:spcPts val="1600"/>
              </a:spcBef>
              <a:spcAft>
                <a:spcPts val="0"/>
              </a:spcAft>
              <a:buSzPts val="2100"/>
              <a:buNone/>
            </a:pPr>
            <a:r>
              <a:rPr lang="en-US" sz="2400">
                <a:latin typeface="Arial"/>
                <a:ea typeface="Arial"/>
                <a:cs typeface="Arial"/>
                <a:sym typeface="Arial"/>
              </a:rPr>
              <a:t>Special Education pupils are defined as the number of district pupils who are children with disabilities as defined in Section 22-20-103(5), C.R.S. </a:t>
            </a:r>
            <a:endParaRPr sz="2400">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83"/>
          <p:cNvSpPr txBox="1">
            <a:spLocks noGrp="1"/>
          </p:cNvSpPr>
          <p:nvPr>
            <p:ph type="title"/>
          </p:nvPr>
        </p:nvSpPr>
        <p:spPr>
          <a:xfrm>
            <a:off x="415600" y="140133"/>
            <a:ext cx="9557100" cy="9885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700"/>
              <a:buNone/>
            </a:pPr>
            <a:r>
              <a:rPr lang="en-US"/>
              <a:t>Issue #8 – Special Education Rule Language</a:t>
            </a:r>
            <a:endParaRPr/>
          </a:p>
        </p:txBody>
      </p:sp>
      <p:sp>
        <p:nvSpPr>
          <p:cNvPr id="482" name="Google Shape;482;p83"/>
          <p:cNvSpPr txBox="1">
            <a:spLocks noGrp="1"/>
          </p:cNvSpPr>
          <p:nvPr>
            <p:ph type="body" idx="1"/>
          </p:nvPr>
        </p:nvSpPr>
        <p:spPr>
          <a:xfrm>
            <a:off x="415600" y="1582932"/>
            <a:ext cx="10978800" cy="4046400"/>
          </a:xfrm>
          <a:prstGeom prst="rect">
            <a:avLst/>
          </a:prstGeom>
          <a:noFill/>
          <a:ln>
            <a:noFill/>
          </a:ln>
        </p:spPr>
        <p:txBody>
          <a:bodyPr spcFirstLastPara="1" wrap="square" lIns="121900" tIns="121900" rIns="121900" bIns="121900" anchor="t" anchorCtr="0">
            <a:noAutofit/>
          </a:bodyPr>
          <a:lstStyle/>
          <a:p>
            <a:pPr marL="165100" lvl="0" indent="0" algn="l" rtl="0">
              <a:lnSpc>
                <a:spcPct val="115000"/>
              </a:lnSpc>
              <a:spcBef>
                <a:spcPts val="0"/>
              </a:spcBef>
              <a:spcAft>
                <a:spcPts val="0"/>
              </a:spcAft>
              <a:buSzPts val="2100"/>
              <a:buNone/>
            </a:pPr>
            <a:r>
              <a:rPr lang="en-US" sz="2200">
                <a:latin typeface="Arial"/>
                <a:ea typeface="Arial"/>
                <a:cs typeface="Arial"/>
                <a:sym typeface="Arial"/>
              </a:rPr>
              <a:t>The proposal is to add the following rules:</a:t>
            </a:r>
            <a:endParaRPr sz="2200">
              <a:latin typeface="Arial"/>
              <a:ea typeface="Arial"/>
              <a:cs typeface="Arial"/>
              <a:sym typeface="Arial"/>
            </a:endParaRPr>
          </a:p>
          <a:p>
            <a:pPr marL="609600" lvl="0" indent="-304800" algn="l" rtl="0">
              <a:lnSpc>
                <a:spcPct val="115000"/>
              </a:lnSpc>
              <a:spcBef>
                <a:spcPts val="0"/>
              </a:spcBef>
              <a:spcAft>
                <a:spcPts val="0"/>
              </a:spcAft>
              <a:buClr>
                <a:schemeClr val="dk1"/>
              </a:buClr>
              <a:buSzPts val="2100"/>
              <a:buFont typeface="Roboto"/>
              <a:buNone/>
            </a:pPr>
            <a:endParaRPr sz="2200">
              <a:latin typeface="Arial"/>
              <a:ea typeface="Arial"/>
              <a:cs typeface="Arial"/>
              <a:sym typeface="Arial"/>
            </a:endParaRPr>
          </a:p>
          <a:p>
            <a:pPr marL="165100" lvl="0" indent="0" algn="l" rtl="0">
              <a:lnSpc>
                <a:spcPct val="115000"/>
              </a:lnSpc>
              <a:spcBef>
                <a:spcPts val="0"/>
              </a:spcBef>
              <a:spcAft>
                <a:spcPts val="0"/>
              </a:spcAft>
              <a:buSzPts val="2100"/>
              <a:buNone/>
            </a:pPr>
            <a:r>
              <a:rPr lang="en-US" sz="2200">
                <a:solidFill>
                  <a:srgbClr val="FF0000"/>
                </a:solidFill>
                <a:latin typeface="Arial"/>
                <a:ea typeface="Arial"/>
                <a:cs typeface="Arial"/>
                <a:sym typeface="Arial"/>
              </a:rPr>
              <a:t>6.04 Consistent with Section 22-54-103(10)(a)(II)(10.8), C.R.S., funding eligible pupils are considered Special Education Pupils if they are identified as Special Education based upon a reported primary disability as defined in Section 22-20-103(5), C.R.S. </a:t>
            </a:r>
            <a:endParaRPr sz="2200">
              <a:latin typeface="Arial"/>
              <a:ea typeface="Arial"/>
              <a:cs typeface="Arial"/>
              <a:sym typeface="Arial"/>
            </a:endParaRPr>
          </a:p>
          <a:p>
            <a:pPr marL="609600" lvl="0" indent="-304800" algn="l" rtl="0">
              <a:lnSpc>
                <a:spcPct val="115000"/>
              </a:lnSpc>
              <a:spcBef>
                <a:spcPts val="0"/>
              </a:spcBef>
              <a:spcAft>
                <a:spcPts val="0"/>
              </a:spcAft>
              <a:buClr>
                <a:schemeClr val="dk1"/>
              </a:buClr>
              <a:buSzPts val="2100"/>
              <a:buFont typeface="Roboto"/>
              <a:buNone/>
            </a:pPr>
            <a:endParaRPr sz="2200">
              <a:solidFill>
                <a:srgbClr val="FF0000"/>
              </a:solidFill>
              <a:latin typeface="Arial"/>
              <a:ea typeface="Arial"/>
              <a:cs typeface="Arial"/>
              <a:sym typeface="Arial"/>
            </a:endParaRPr>
          </a:p>
          <a:p>
            <a:pPr marL="774700" lvl="1" indent="0" algn="l" rtl="0">
              <a:lnSpc>
                <a:spcPct val="115000"/>
              </a:lnSpc>
              <a:spcBef>
                <a:spcPts val="0"/>
              </a:spcBef>
              <a:spcAft>
                <a:spcPts val="0"/>
              </a:spcAft>
              <a:buSzPts val="1900"/>
              <a:buNone/>
            </a:pPr>
            <a:r>
              <a:rPr lang="en-US" sz="2200">
                <a:solidFill>
                  <a:srgbClr val="FF0000"/>
                </a:solidFill>
                <a:latin typeface="Arial"/>
                <a:ea typeface="Arial"/>
                <a:cs typeface="Arial"/>
                <a:sym typeface="Arial"/>
              </a:rPr>
              <a:t>6.04(1) Special Education Pupils must be identified by a district with an active Individualized Education Plan (IEP) as of the applicable count date in order to be included in the District’s Special Education Pupil Count.</a:t>
            </a:r>
            <a:endParaRPr sz="2200">
              <a:latin typeface="Arial"/>
              <a:ea typeface="Arial"/>
              <a:cs typeface="Arial"/>
              <a:sym typeface="Arial"/>
            </a:endParaRPr>
          </a:p>
          <a:p>
            <a:pPr marL="0" lvl="0" indent="0" algn="l" rtl="0">
              <a:lnSpc>
                <a:spcPct val="115000"/>
              </a:lnSpc>
              <a:spcBef>
                <a:spcPts val="1600"/>
              </a:spcBef>
              <a:spcAft>
                <a:spcPts val="0"/>
              </a:spcAft>
              <a:buSzPts val="2100"/>
              <a:buNone/>
            </a:pPr>
            <a:endParaRPr>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84"/>
          <p:cNvSpPr txBox="1">
            <a:spLocks noGrp="1"/>
          </p:cNvSpPr>
          <p:nvPr>
            <p:ph type="title"/>
          </p:nvPr>
        </p:nvSpPr>
        <p:spPr>
          <a:xfrm>
            <a:off x="374827" y="254525"/>
            <a:ext cx="7476300" cy="75630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chemeClr val="lt1"/>
              </a:buClr>
              <a:buSzPct val="75000"/>
              <a:buFont typeface="Arial"/>
              <a:buNone/>
            </a:pPr>
            <a:r>
              <a:rPr lang="en-US" sz="3200" dirty="0">
                <a:solidFill>
                  <a:schemeClr val="dk1"/>
                </a:solidFill>
              </a:rPr>
              <a:t>Upcoming Rulemaking </a:t>
            </a:r>
            <a:endParaRPr sz="3200" dirty="0">
              <a:solidFill>
                <a:schemeClr val="dk1"/>
              </a:solidFill>
            </a:endParaRPr>
          </a:p>
          <a:p>
            <a:pPr marL="0" lvl="0" indent="0" algn="l" rtl="0">
              <a:lnSpc>
                <a:spcPct val="90000"/>
              </a:lnSpc>
              <a:spcBef>
                <a:spcPts val="0"/>
              </a:spcBef>
              <a:spcAft>
                <a:spcPts val="0"/>
              </a:spcAft>
              <a:buClr>
                <a:schemeClr val="lt1"/>
              </a:buClr>
              <a:buSzPct val="75000"/>
              <a:buFont typeface="Arial"/>
              <a:buNone/>
            </a:pPr>
            <a:endParaRPr sz="3200" dirty="0">
              <a:solidFill>
                <a:schemeClr val="dk1"/>
              </a:solidFill>
            </a:endParaRPr>
          </a:p>
        </p:txBody>
      </p:sp>
      <p:sp>
        <p:nvSpPr>
          <p:cNvPr id="488" name="Google Shape;488;p84"/>
          <p:cNvSpPr txBox="1">
            <a:spLocks noGrp="1"/>
          </p:cNvSpPr>
          <p:nvPr>
            <p:ph type="body" idx="1"/>
          </p:nvPr>
        </p:nvSpPr>
        <p:spPr>
          <a:xfrm>
            <a:off x="499775" y="1463050"/>
            <a:ext cx="11092200" cy="4640700"/>
          </a:xfrm>
          <a:prstGeom prst="rect">
            <a:avLst/>
          </a:prstGeom>
          <a:noFill/>
          <a:ln>
            <a:noFill/>
          </a:ln>
        </p:spPr>
        <p:txBody>
          <a:bodyPr spcFirstLastPara="1" wrap="square" lIns="0" tIns="0" rIns="0" bIns="45700" anchor="t" anchorCtr="0">
            <a:normAutofit lnSpcReduction="20000"/>
          </a:bodyPr>
          <a:lstStyle/>
          <a:p>
            <a:pPr marL="0" lvl="0" indent="0" algn="l" rtl="0">
              <a:lnSpc>
                <a:spcPct val="90000"/>
              </a:lnSpc>
              <a:spcBef>
                <a:spcPts val="0"/>
              </a:spcBef>
              <a:spcAft>
                <a:spcPts val="0"/>
              </a:spcAft>
              <a:buSzPts val="2400"/>
              <a:buNone/>
            </a:pPr>
            <a:r>
              <a:rPr lang="en-US" dirty="0"/>
              <a:t>The State Board of Education is scheduled to consider the following Notice of Rulemakings at the August SBE meeting:</a:t>
            </a:r>
            <a:endParaRPr dirty="0"/>
          </a:p>
          <a:p>
            <a:pPr marL="457200" lvl="0" indent="-381000" algn="l" rtl="0">
              <a:lnSpc>
                <a:spcPct val="90000"/>
              </a:lnSpc>
              <a:spcBef>
                <a:spcPts val="0"/>
              </a:spcBef>
              <a:spcAft>
                <a:spcPts val="0"/>
              </a:spcAft>
              <a:buSzPts val="2400"/>
              <a:buChar char="●"/>
            </a:pPr>
            <a:r>
              <a:rPr lang="en-US" dirty="0"/>
              <a:t>1 CCR 301-14: Rules for the Administration of the Public School Transportation Fund</a:t>
            </a:r>
            <a:endParaRPr dirty="0"/>
          </a:p>
          <a:p>
            <a:pPr marL="914400" lvl="1" indent="-355600" algn="l" rtl="0">
              <a:lnSpc>
                <a:spcPct val="90000"/>
              </a:lnSpc>
              <a:spcBef>
                <a:spcPts val="0"/>
              </a:spcBef>
              <a:spcAft>
                <a:spcPts val="0"/>
              </a:spcAft>
              <a:buSzPts val="2000"/>
              <a:buChar char="○"/>
            </a:pPr>
            <a:r>
              <a:rPr lang="en-US" dirty="0"/>
              <a:t>Change definition of capital outlay from an expenditure in excess of $1000 to an expenditure in excess of $10,000 to align with federal Uniform Guidance</a:t>
            </a:r>
            <a:endParaRPr dirty="0"/>
          </a:p>
          <a:p>
            <a:pPr marL="914400" lvl="1" indent="-355600" algn="l" rtl="0">
              <a:lnSpc>
                <a:spcPct val="90000"/>
              </a:lnSpc>
              <a:spcBef>
                <a:spcPts val="0"/>
              </a:spcBef>
              <a:spcAft>
                <a:spcPts val="0"/>
              </a:spcAft>
              <a:buSzPts val="2000"/>
              <a:buChar char="○"/>
            </a:pPr>
            <a:r>
              <a:rPr lang="en-US" dirty="0"/>
              <a:t>Update definition of pupil transportation vehicles to align with definition in 1 CCR 301-25</a:t>
            </a:r>
            <a:endParaRPr dirty="0"/>
          </a:p>
          <a:p>
            <a:pPr marL="914400" lvl="1" indent="-355600" algn="l" rtl="0">
              <a:lnSpc>
                <a:spcPct val="90000"/>
              </a:lnSpc>
              <a:spcBef>
                <a:spcPts val="0"/>
              </a:spcBef>
              <a:spcAft>
                <a:spcPts val="0"/>
              </a:spcAft>
              <a:buSzPts val="2000"/>
              <a:buChar char="○"/>
            </a:pPr>
            <a:r>
              <a:rPr lang="en-US" dirty="0"/>
              <a:t>Add definition of legal residence to align with Section 22-32-113(4)</a:t>
            </a:r>
            <a:endParaRPr dirty="0"/>
          </a:p>
          <a:p>
            <a:pPr marL="914400" lvl="1" indent="-355600" algn="l" rtl="0">
              <a:lnSpc>
                <a:spcPct val="90000"/>
              </a:lnSpc>
              <a:spcBef>
                <a:spcPts val="0"/>
              </a:spcBef>
              <a:spcAft>
                <a:spcPts val="0"/>
              </a:spcAft>
              <a:buSzPts val="2000"/>
              <a:buChar char="○"/>
            </a:pPr>
            <a:r>
              <a:rPr lang="en-US" dirty="0"/>
              <a:t>Clarify expenditures are to the state border</a:t>
            </a:r>
            <a:endParaRPr dirty="0"/>
          </a:p>
          <a:p>
            <a:pPr marL="914400" lvl="1" indent="-355600" algn="l" rtl="0">
              <a:lnSpc>
                <a:spcPct val="90000"/>
              </a:lnSpc>
              <a:spcBef>
                <a:spcPts val="0"/>
              </a:spcBef>
              <a:spcAft>
                <a:spcPts val="0"/>
              </a:spcAft>
              <a:buSzPts val="2000"/>
              <a:buChar char="○"/>
            </a:pPr>
            <a:r>
              <a:rPr lang="en-US" dirty="0"/>
              <a:t>Update allowable additions or alterations</a:t>
            </a:r>
            <a:endParaRPr dirty="0"/>
          </a:p>
          <a:p>
            <a:pPr marL="914400" lvl="1" indent="-355600" algn="l" rtl="0">
              <a:lnSpc>
                <a:spcPct val="90000"/>
              </a:lnSpc>
              <a:spcBef>
                <a:spcPts val="0"/>
              </a:spcBef>
              <a:spcAft>
                <a:spcPts val="0"/>
              </a:spcAft>
              <a:buSzPts val="2000"/>
              <a:buChar char="○"/>
            </a:pPr>
            <a:r>
              <a:rPr lang="en-US" dirty="0"/>
              <a:t>Remove required documentation for list of pupils scheduled to be transported</a:t>
            </a:r>
            <a:endParaRPr dirty="0"/>
          </a:p>
          <a:p>
            <a:pPr marL="457200" lvl="0" indent="-381000" algn="l" rtl="0">
              <a:lnSpc>
                <a:spcPct val="90000"/>
              </a:lnSpc>
              <a:spcBef>
                <a:spcPts val="0"/>
              </a:spcBef>
              <a:spcAft>
                <a:spcPts val="0"/>
              </a:spcAft>
              <a:buSzPts val="2400"/>
              <a:buChar char="●"/>
            </a:pPr>
            <a:r>
              <a:rPr lang="en-US" dirty="0"/>
              <a:t>1 CCR 301-11: Rules for Accounting and Budgeting </a:t>
            </a:r>
            <a:endParaRPr dirty="0"/>
          </a:p>
          <a:p>
            <a:pPr marL="914400" lvl="1" indent="-355600" algn="l" rtl="0">
              <a:lnSpc>
                <a:spcPct val="90000"/>
              </a:lnSpc>
              <a:spcBef>
                <a:spcPts val="0"/>
              </a:spcBef>
              <a:spcAft>
                <a:spcPts val="0"/>
              </a:spcAft>
              <a:buSzPts val="2000"/>
              <a:buChar char="○"/>
            </a:pPr>
            <a:r>
              <a:rPr lang="en-US" dirty="0"/>
              <a:t>Add references to Universal Preschool Program and Healthy School Meals for All</a:t>
            </a:r>
            <a:endParaRPr dirty="0"/>
          </a:p>
          <a:p>
            <a:pPr marL="914400" lvl="1" indent="-355600" algn="l" rtl="0">
              <a:lnSpc>
                <a:spcPct val="90000"/>
              </a:lnSpc>
              <a:spcBef>
                <a:spcPts val="0"/>
              </a:spcBef>
              <a:spcAft>
                <a:spcPts val="0"/>
              </a:spcAft>
              <a:buSzPts val="2000"/>
              <a:buChar char="○"/>
            </a:pPr>
            <a:r>
              <a:rPr lang="en-US" dirty="0"/>
              <a:t>Remove reference to Breakfast After the Bell Nutrition Program</a:t>
            </a:r>
            <a:endParaRPr sz="2000" dirty="0"/>
          </a:p>
          <a:p>
            <a:pPr marL="457200" lvl="0" indent="-381000" algn="l" rtl="0">
              <a:lnSpc>
                <a:spcPct val="90000"/>
              </a:lnSpc>
              <a:spcBef>
                <a:spcPts val="0"/>
              </a:spcBef>
              <a:spcAft>
                <a:spcPts val="0"/>
              </a:spcAft>
              <a:buSzPts val="2400"/>
              <a:buChar char="●"/>
            </a:pPr>
            <a:r>
              <a:rPr lang="en-US" dirty="0"/>
              <a:t>1 CCR 301-26: Rules for the Operation, Maintenance, and Inspection of School Transportation Vehicles</a:t>
            </a:r>
            <a:endParaRPr dirty="0"/>
          </a:p>
          <a:p>
            <a:pPr marL="914400" lvl="1" indent="-355600" algn="l" rtl="0">
              <a:lnSpc>
                <a:spcPct val="90000"/>
              </a:lnSpc>
              <a:spcBef>
                <a:spcPts val="0"/>
              </a:spcBef>
              <a:spcAft>
                <a:spcPts val="0"/>
              </a:spcAft>
              <a:buSzPts val="2000"/>
              <a:buChar char="○"/>
            </a:pPr>
            <a:r>
              <a:rPr lang="en-US" sz="2000" dirty="0"/>
              <a:t>Clarify </a:t>
            </a:r>
            <a:r>
              <a:rPr lang="en-US" dirty="0"/>
              <a:t>language</a:t>
            </a:r>
            <a:r>
              <a:rPr lang="en-US" sz="2000" dirty="0"/>
              <a:t> for </a:t>
            </a:r>
            <a:r>
              <a:rPr lang="en-US" dirty="0"/>
              <a:t>“</a:t>
            </a:r>
            <a:r>
              <a:rPr lang="en-US" sz="2000" dirty="0"/>
              <a:t>proper use of physical restraint and intervention of students</a:t>
            </a:r>
            <a:r>
              <a:rPr lang="en-US" dirty="0"/>
              <a:t>” from “the proper use of restraints on students” for consistency throughout rule</a:t>
            </a:r>
            <a:endParaRPr sz="2000" dirty="0"/>
          </a:p>
          <a:p>
            <a:pPr marL="0" lvl="0" indent="0" algn="l" rtl="0">
              <a:lnSpc>
                <a:spcPct val="90000"/>
              </a:lnSpc>
              <a:spcBef>
                <a:spcPts val="0"/>
              </a:spcBef>
              <a:spcAft>
                <a:spcPts val="0"/>
              </a:spcAft>
              <a:buSzPts val="2400"/>
              <a:buNone/>
            </a:pPr>
            <a:r>
              <a:rPr lang="en-US" dirty="0"/>
              <a:t>Details of the proposed changes are available at: </a:t>
            </a:r>
            <a:r>
              <a:rPr lang="en-US" u="sng" dirty="0">
                <a:solidFill>
                  <a:schemeClr val="hlink"/>
                </a:solidFill>
                <a:hlinkClick r:id="rId3"/>
              </a:rPr>
              <a:t>https://www.cde.state.co.us/cdefinance/noticerulemaking_1ccr30139_psfa</a:t>
            </a:r>
            <a:endParaRPr sz="3200" dirty="0"/>
          </a:p>
        </p:txBody>
      </p:sp>
      <p:sp>
        <p:nvSpPr>
          <p:cNvPr id="489" name="Google Shape;489;p84"/>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85"/>
          <p:cNvSpPr txBox="1">
            <a:spLocks noGrp="1"/>
          </p:cNvSpPr>
          <p:nvPr>
            <p:ph type="ctrTitle"/>
          </p:nvPr>
        </p:nvSpPr>
        <p:spPr>
          <a:xfrm>
            <a:off x="2209800" y="2595716"/>
            <a:ext cx="7772400" cy="23376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4000"/>
              <a:buFont typeface="Arial"/>
              <a:buNone/>
            </a:pPr>
            <a:r>
              <a:rPr lang="en-US" sz="4500" dirty="0">
                <a:solidFill>
                  <a:schemeClr val="dk1"/>
                </a:solidFill>
              </a:rPr>
              <a:t>CDEC Updates</a:t>
            </a:r>
            <a:endParaRPr sz="4500" dirty="0">
              <a:solidFill>
                <a:schemeClr val="dk1"/>
              </a:solidFill>
            </a:endParaRPr>
          </a:p>
        </p:txBody>
      </p:sp>
      <p:sp>
        <p:nvSpPr>
          <p:cNvPr id="495" name="Google Shape;495;p85"/>
          <p:cNvSpPr txBox="1">
            <a:spLocks noGrp="1"/>
          </p:cNvSpPr>
          <p:nvPr>
            <p:ph type="sldNum" idx="12"/>
          </p:nvPr>
        </p:nvSpPr>
        <p:spPr>
          <a:xfrm>
            <a:off x="1807453"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86"/>
          <p:cNvSpPr txBox="1">
            <a:spLocks noGrp="1"/>
          </p:cNvSpPr>
          <p:nvPr>
            <p:ph type="title"/>
          </p:nvPr>
        </p:nvSpPr>
        <p:spPr>
          <a:xfrm>
            <a:off x="374827" y="254525"/>
            <a:ext cx="7476300" cy="756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400"/>
              <a:buFont typeface="Arial"/>
              <a:buNone/>
            </a:pPr>
            <a:r>
              <a:rPr lang="en-US" sz="3200" dirty="0">
                <a:solidFill>
                  <a:schemeClr val="dk1"/>
                </a:solidFill>
              </a:rPr>
              <a:t>  CDEC Updates</a:t>
            </a:r>
            <a:endParaRPr sz="3200" dirty="0">
              <a:solidFill>
                <a:schemeClr val="dk1"/>
              </a:solidFill>
            </a:endParaRPr>
          </a:p>
        </p:txBody>
      </p:sp>
      <p:sp>
        <p:nvSpPr>
          <p:cNvPr id="501" name="Google Shape;501;p86"/>
          <p:cNvSpPr txBox="1">
            <a:spLocks noGrp="1"/>
          </p:cNvSpPr>
          <p:nvPr>
            <p:ph type="body" idx="1"/>
          </p:nvPr>
        </p:nvSpPr>
        <p:spPr>
          <a:xfrm>
            <a:off x="499775" y="1463050"/>
            <a:ext cx="11092200" cy="4640700"/>
          </a:xfrm>
          <a:prstGeom prst="rect">
            <a:avLst/>
          </a:prstGeom>
          <a:noFill/>
          <a:ln>
            <a:noFill/>
          </a:ln>
        </p:spPr>
        <p:txBody>
          <a:bodyPr spcFirstLastPara="1" wrap="square" lIns="0" tIns="0" rIns="0" bIns="45700" anchor="t" anchorCtr="0">
            <a:normAutofit lnSpcReduction="20000"/>
          </a:bodyPr>
          <a:lstStyle/>
          <a:p>
            <a:pPr marL="0" lvl="0" indent="0" algn="l" rtl="0">
              <a:lnSpc>
                <a:spcPct val="115000"/>
              </a:lnSpc>
              <a:spcBef>
                <a:spcPts val="1200"/>
              </a:spcBef>
              <a:spcAft>
                <a:spcPts val="0"/>
              </a:spcAft>
              <a:buClr>
                <a:schemeClr val="dk1"/>
              </a:buClr>
              <a:buSzPts val="1100"/>
              <a:buFont typeface="Arial"/>
              <a:buNone/>
            </a:pPr>
            <a:r>
              <a:rPr lang="en-US" dirty="0"/>
              <a:t>CDE provided the following feedback to CDEC on behalf of districts:</a:t>
            </a:r>
            <a:endParaRPr dirty="0"/>
          </a:p>
          <a:p>
            <a:pPr marL="457200" lvl="0" indent="-298450" algn="l" rtl="0">
              <a:lnSpc>
                <a:spcPct val="115000"/>
              </a:lnSpc>
              <a:spcBef>
                <a:spcPts val="1200"/>
              </a:spcBef>
              <a:spcAft>
                <a:spcPts val="0"/>
              </a:spcAft>
              <a:buSzPts val="1100"/>
              <a:buChar char="●"/>
            </a:pPr>
            <a:r>
              <a:rPr lang="en-US" dirty="0"/>
              <a:t>It would be helpful to have more reporting/information available to districts.</a:t>
            </a:r>
            <a:endParaRPr dirty="0"/>
          </a:p>
          <a:p>
            <a:pPr marL="457200" lvl="0" indent="-298450" algn="l" rtl="0">
              <a:lnSpc>
                <a:spcPct val="115000"/>
              </a:lnSpc>
              <a:spcBef>
                <a:spcPts val="0"/>
              </a:spcBef>
              <a:spcAft>
                <a:spcPts val="0"/>
              </a:spcAft>
              <a:buSzPts val="1100"/>
              <a:buChar char="●"/>
            </a:pPr>
            <a:r>
              <a:rPr lang="en-US" dirty="0"/>
              <a:t>It would be helpful to be able to delete duplicate entries in the system. Currently (at least one) district will send an email to the Local Coordinating entities. Together they determine which entry will be tied to the student. However, they are not sure if the other applications remain in the system as there is no final tie up for these duplicates. For example, parents may still be referencing a different application number.</a:t>
            </a:r>
            <a:endParaRPr dirty="0"/>
          </a:p>
          <a:p>
            <a:pPr marL="457200" lvl="0" indent="-298450" algn="l" rtl="0">
              <a:lnSpc>
                <a:spcPct val="115000"/>
              </a:lnSpc>
              <a:spcBef>
                <a:spcPts val="0"/>
              </a:spcBef>
              <a:spcAft>
                <a:spcPts val="0"/>
              </a:spcAft>
              <a:buSzPts val="1100"/>
              <a:buChar char="●"/>
            </a:pPr>
            <a:r>
              <a:rPr lang="en-US" dirty="0"/>
              <a:t>Districts requested a follow-up on the request for quarterly reporting of financial data and status of EDAC submission, since this is a duplicative data request (districts already provide this information annually to CDE).  </a:t>
            </a:r>
            <a:endParaRPr dirty="0"/>
          </a:p>
          <a:p>
            <a:pPr marL="457200" lvl="0" indent="-298450" algn="l" rtl="0">
              <a:lnSpc>
                <a:spcPct val="115000"/>
              </a:lnSpc>
              <a:spcBef>
                <a:spcPts val="0"/>
              </a:spcBef>
              <a:spcAft>
                <a:spcPts val="0"/>
              </a:spcAft>
              <a:buSzPts val="1100"/>
              <a:buChar char="●"/>
            </a:pPr>
            <a:r>
              <a:rPr lang="en-US" dirty="0"/>
              <a:t>District contacts have been dropped from Colorado gov emails.  CDEC is working on this.  It would be helpful to know the status. </a:t>
            </a:r>
            <a:endParaRPr sz="3200" dirty="0"/>
          </a:p>
        </p:txBody>
      </p:sp>
      <p:sp>
        <p:nvSpPr>
          <p:cNvPr id="502" name="Google Shape;502;p86"/>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87"/>
          <p:cNvSpPr txBox="1">
            <a:spLocks noGrp="1"/>
          </p:cNvSpPr>
          <p:nvPr>
            <p:ph type="ctrTitle"/>
          </p:nvPr>
        </p:nvSpPr>
        <p:spPr>
          <a:xfrm>
            <a:off x="2209800" y="2595716"/>
            <a:ext cx="7772400" cy="23376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4000"/>
              <a:buFont typeface="Arial"/>
              <a:buNone/>
            </a:pPr>
            <a:r>
              <a:rPr lang="en-US" sz="4500">
                <a:solidFill>
                  <a:schemeClr val="dk1"/>
                </a:solidFill>
              </a:rPr>
              <a:t>Interest Free Loan Program</a:t>
            </a:r>
            <a:endParaRPr sz="4500">
              <a:solidFill>
                <a:schemeClr val="dk1"/>
              </a:solidFill>
            </a:endParaRPr>
          </a:p>
        </p:txBody>
      </p:sp>
      <p:sp>
        <p:nvSpPr>
          <p:cNvPr id="508" name="Google Shape;508;p87"/>
          <p:cNvSpPr txBox="1">
            <a:spLocks noGrp="1"/>
          </p:cNvSpPr>
          <p:nvPr>
            <p:ph type="sldNum" idx="12"/>
          </p:nvPr>
        </p:nvSpPr>
        <p:spPr>
          <a:xfrm>
            <a:off x="1807453"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52"/>
          <p:cNvSpPr txBox="1">
            <a:spLocks noGrp="1"/>
          </p:cNvSpPr>
          <p:nvPr>
            <p:ph type="ctrTitle"/>
          </p:nvPr>
        </p:nvSpPr>
        <p:spPr>
          <a:xfrm>
            <a:off x="2209800" y="2595716"/>
            <a:ext cx="7772400" cy="23376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4000"/>
              <a:buFont typeface="Arial"/>
              <a:buNone/>
            </a:pPr>
            <a:r>
              <a:rPr lang="en-US" sz="4500">
                <a:solidFill>
                  <a:schemeClr val="dk1"/>
                </a:solidFill>
              </a:rPr>
              <a:t>Approval of Minutes</a:t>
            </a:r>
            <a:endParaRPr sz="4500">
              <a:solidFill>
                <a:schemeClr val="dk1"/>
              </a:solidFill>
            </a:endParaRPr>
          </a:p>
        </p:txBody>
      </p:sp>
      <p:sp>
        <p:nvSpPr>
          <p:cNvPr id="276" name="Google Shape;276;p52"/>
          <p:cNvSpPr txBox="1">
            <a:spLocks noGrp="1"/>
          </p:cNvSpPr>
          <p:nvPr>
            <p:ph type="sldNum" idx="12"/>
          </p:nvPr>
        </p:nvSpPr>
        <p:spPr>
          <a:xfrm>
            <a:off x="1807453"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88"/>
          <p:cNvSpPr txBox="1">
            <a:spLocks noGrp="1"/>
          </p:cNvSpPr>
          <p:nvPr>
            <p:ph type="ctrTitle"/>
          </p:nvPr>
        </p:nvSpPr>
        <p:spPr>
          <a:xfrm>
            <a:off x="623355" y="697736"/>
            <a:ext cx="5121600" cy="5172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Clr>
                <a:schemeClr val="lt1"/>
              </a:buClr>
              <a:buSzPts val="1900"/>
              <a:buFont typeface="Arial"/>
              <a:buNone/>
            </a:pPr>
            <a:r>
              <a:rPr lang="en-US" dirty="0">
                <a:solidFill>
                  <a:schemeClr val="lt1"/>
                </a:solidFill>
              </a:rPr>
              <a:t>ETRANS Interest Free Loan Program</a:t>
            </a:r>
            <a:endParaRPr dirty="0"/>
          </a:p>
        </p:txBody>
      </p:sp>
      <p:sp>
        <p:nvSpPr>
          <p:cNvPr id="514" name="Google Shape;514;p88"/>
          <p:cNvSpPr txBox="1">
            <a:spLocks noGrp="1"/>
          </p:cNvSpPr>
          <p:nvPr>
            <p:ph type="subTitle" idx="1"/>
          </p:nvPr>
        </p:nvSpPr>
        <p:spPr>
          <a:xfrm>
            <a:off x="623356" y="1542875"/>
            <a:ext cx="3990000" cy="174000"/>
          </a:xfrm>
          <a:prstGeom prst="rect">
            <a:avLst/>
          </a:prstGeom>
          <a:noFill/>
          <a:ln>
            <a:noFill/>
          </a:ln>
        </p:spPr>
        <p:txBody>
          <a:bodyPr spcFirstLastPara="1" wrap="square" lIns="0" tIns="0" rIns="0" bIns="0" anchor="t" anchorCtr="0">
            <a:noAutofit/>
          </a:bodyPr>
          <a:lstStyle/>
          <a:p>
            <a:pPr marL="18284" lvl="0" indent="0" algn="l" rtl="0">
              <a:lnSpc>
                <a:spcPct val="100000"/>
              </a:lnSpc>
              <a:spcBef>
                <a:spcPts val="0"/>
              </a:spcBef>
              <a:spcAft>
                <a:spcPts val="0"/>
              </a:spcAft>
              <a:buSzPts val="1200"/>
              <a:buFont typeface="Arial"/>
              <a:buNone/>
            </a:pPr>
            <a:r>
              <a:rPr lang="en-US" dirty="0"/>
              <a:t>Program Updates</a:t>
            </a:r>
            <a:endParaRPr dirty="0"/>
          </a:p>
        </p:txBody>
      </p:sp>
      <p:sp>
        <p:nvSpPr>
          <p:cNvPr id="515" name="Google Shape;515;p88"/>
          <p:cNvSpPr txBox="1">
            <a:spLocks noGrp="1"/>
          </p:cNvSpPr>
          <p:nvPr>
            <p:ph type="dt" idx="10"/>
          </p:nvPr>
        </p:nvSpPr>
        <p:spPr>
          <a:xfrm>
            <a:off x="623360" y="3143312"/>
            <a:ext cx="2843582" cy="124946"/>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dirty="0"/>
              <a:t>June 26, 2025</a:t>
            </a:r>
            <a:endParaRPr dirty="0"/>
          </a:p>
        </p:txBody>
      </p:sp>
      <p:pic>
        <p:nvPicPr>
          <p:cNvPr id="516" name="Google Shape;516;p88" descr="State of Colorado logo"/>
          <p:cNvPicPr preferRelativeResize="0"/>
          <p:nvPr/>
        </p:nvPicPr>
        <p:blipFill rotWithShape="1">
          <a:blip r:embed="rId3">
            <a:alphaModFix/>
          </a:blip>
          <a:srcRect/>
          <a:stretch/>
        </p:blipFill>
        <p:spPr>
          <a:xfrm>
            <a:off x="623355" y="5644730"/>
            <a:ext cx="1026519" cy="75412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89"/>
          <p:cNvSpPr txBox="1">
            <a:spLocks noGrp="1"/>
          </p:cNvSpPr>
          <p:nvPr>
            <p:ph type="title"/>
          </p:nvPr>
        </p:nvSpPr>
        <p:spPr>
          <a:xfrm>
            <a:off x="477484" y="473111"/>
            <a:ext cx="11230030" cy="216199"/>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dirty="0"/>
              <a:t>Program Updates</a:t>
            </a:r>
            <a:endParaRPr dirty="0"/>
          </a:p>
        </p:txBody>
      </p:sp>
      <p:sp>
        <p:nvSpPr>
          <p:cNvPr id="522" name="Google Shape;522;p89"/>
          <p:cNvSpPr txBox="1">
            <a:spLocks noGrp="1"/>
          </p:cNvSpPr>
          <p:nvPr>
            <p:ph type="body" idx="1"/>
          </p:nvPr>
        </p:nvSpPr>
        <p:spPr>
          <a:xfrm>
            <a:off x="477484" y="1191229"/>
            <a:ext cx="11230030" cy="4839953"/>
          </a:xfrm>
          <a:prstGeom prst="rect">
            <a:avLst/>
          </a:prstGeom>
          <a:noFill/>
          <a:ln>
            <a:noFill/>
          </a:ln>
        </p:spPr>
        <p:txBody>
          <a:bodyPr spcFirstLastPara="1" wrap="square" lIns="0" tIns="36575" rIns="36575" bIns="36575" anchor="t" anchorCtr="0">
            <a:normAutofit/>
          </a:bodyPr>
          <a:lstStyle/>
          <a:p>
            <a:pPr marL="164559" lvl="0" indent="-146275" algn="l" rtl="0">
              <a:lnSpc>
                <a:spcPct val="100000"/>
              </a:lnSpc>
              <a:spcBef>
                <a:spcPts val="0"/>
              </a:spcBef>
              <a:spcAft>
                <a:spcPts val="0"/>
              </a:spcAft>
              <a:buSzPts val="1600"/>
              <a:buChar char="▪"/>
            </a:pPr>
            <a:r>
              <a:rPr lang="en-US" sz="1600" dirty="0"/>
              <a:t>The State is currently in the process of sizing the upcoming series of Notes, with an expected closing occurring in mid-August</a:t>
            </a:r>
            <a:endParaRPr dirty="0"/>
          </a:p>
          <a:p>
            <a:pPr marL="164559" lvl="0" indent="-44675" algn="l" rtl="0">
              <a:lnSpc>
                <a:spcPct val="100000"/>
              </a:lnSpc>
              <a:spcBef>
                <a:spcPts val="400"/>
              </a:spcBef>
              <a:spcAft>
                <a:spcPts val="0"/>
              </a:spcAft>
              <a:buSzPts val="1600"/>
              <a:buNone/>
            </a:pPr>
            <a:endParaRPr sz="1600" dirty="0"/>
          </a:p>
          <a:p>
            <a:pPr marL="164559" lvl="0" indent="-146275" algn="l" rtl="0">
              <a:lnSpc>
                <a:spcPct val="100000"/>
              </a:lnSpc>
              <a:spcBef>
                <a:spcPts val="400"/>
              </a:spcBef>
              <a:spcAft>
                <a:spcPts val="0"/>
              </a:spcAft>
              <a:buSzPts val="1600"/>
              <a:buChar char="▪"/>
            </a:pPr>
            <a:r>
              <a:rPr lang="en-US" sz="1600" dirty="0"/>
              <a:t>The size of the Notes are dictated by the cash flow needs of participating districts</a:t>
            </a:r>
            <a:endParaRPr dirty="0"/>
          </a:p>
          <a:p>
            <a:pPr marL="164559" lvl="0" indent="-44675" algn="l" rtl="0">
              <a:lnSpc>
                <a:spcPct val="100000"/>
              </a:lnSpc>
              <a:spcBef>
                <a:spcPts val="400"/>
              </a:spcBef>
              <a:spcAft>
                <a:spcPts val="0"/>
              </a:spcAft>
              <a:buSzPts val="1600"/>
              <a:buNone/>
            </a:pPr>
            <a:endParaRPr sz="1600" dirty="0"/>
          </a:p>
          <a:p>
            <a:pPr marL="164559" lvl="0" indent="-146275" algn="l" rtl="0">
              <a:lnSpc>
                <a:spcPct val="100000"/>
              </a:lnSpc>
              <a:spcBef>
                <a:spcPts val="400"/>
              </a:spcBef>
              <a:spcAft>
                <a:spcPts val="0"/>
              </a:spcAft>
              <a:buSzPts val="1600"/>
              <a:buChar char="▪"/>
            </a:pPr>
            <a:r>
              <a:rPr lang="en-US" sz="1600" dirty="0"/>
              <a:t>District’s must complete a cashflow worksheet, with the help of RBC, to determine whether or not they will need to participate in the program</a:t>
            </a:r>
            <a:endParaRPr dirty="0"/>
          </a:p>
          <a:p>
            <a:pPr marL="347403" lvl="1" indent="-146275" algn="l" rtl="0">
              <a:lnSpc>
                <a:spcPct val="100000"/>
              </a:lnSpc>
              <a:spcBef>
                <a:spcPts val="400"/>
              </a:spcBef>
              <a:spcAft>
                <a:spcPts val="0"/>
              </a:spcAft>
              <a:buClr>
                <a:schemeClr val="dk1"/>
              </a:buClr>
              <a:buSzPts val="1600"/>
              <a:buChar char="−"/>
            </a:pPr>
            <a:r>
              <a:rPr lang="en-US" sz="1600" i="1" u="sng" dirty="0"/>
              <a:t>District’s must demonstrate a negative cash flow in order to participate</a:t>
            </a:r>
            <a:endParaRPr dirty="0"/>
          </a:p>
          <a:p>
            <a:pPr marL="347403" lvl="1" indent="-44674" algn="l" rtl="0">
              <a:lnSpc>
                <a:spcPct val="100000"/>
              </a:lnSpc>
              <a:spcBef>
                <a:spcPts val="400"/>
              </a:spcBef>
              <a:spcAft>
                <a:spcPts val="0"/>
              </a:spcAft>
              <a:buClr>
                <a:schemeClr val="dk1"/>
              </a:buClr>
              <a:buSzPts val="1600"/>
              <a:buNone/>
            </a:pPr>
            <a:endParaRPr sz="1600" i="1" u="sng" dirty="0"/>
          </a:p>
          <a:p>
            <a:pPr marL="164559" lvl="0" indent="-146275" algn="l" rtl="0">
              <a:lnSpc>
                <a:spcPct val="100000"/>
              </a:lnSpc>
              <a:spcBef>
                <a:spcPts val="400"/>
              </a:spcBef>
              <a:spcAft>
                <a:spcPts val="0"/>
              </a:spcAft>
              <a:buSzPts val="1600"/>
              <a:buChar char="▪"/>
            </a:pPr>
            <a:r>
              <a:rPr lang="en-US" sz="1600" dirty="0"/>
              <a:t>Due to the issuance being moved back one month, Districts will be able to utilize an actual July 1, 2025 cash balance (vs. normally being an estimate)</a:t>
            </a:r>
            <a:endParaRPr dirty="0"/>
          </a:p>
          <a:p>
            <a:pPr marL="347403" lvl="1" indent="-146275" algn="l" rtl="0">
              <a:lnSpc>
                <a:spcPct val="100000"/>
              </a:lnSpc>
              <a:spcBef>
                <a:spcPts val="400"/>
              </a:spcBef>
              <a:spcAft>
                <a:spcPts val="0"/>
              </a:spcAft>
              <a:buClr>
                <a:schemeClr val="dk1"/>
              </a:buClr>
              <a:buSzPts val="1600"/>
              <a:buChar char="−"/>
            </a:pPr>
            <a:r>
              <a:rPr lang="en-US" sz="1600" dirty="0"/>
              <a:t>Starting cash balance is one of the most important inputs to the amount that is borrowed on behalf of Districts</a:t>
            </a:r>
            <a:endParaRPr dirty="0"/>
          </a:p>
          <a:p>
            <a:pPr marL="347403" lvl="1" indent="-146275" algn="l" rtl="0">
              <a:lnSpc>
                <a:spcPct val="100000"/>
              </a:lnSpc>
              <a:spcBef>
                <a:spcPts val="400"/>
              </a:spcBef>
              <a:spcAft>
                <a:spcPts val="0"/>
              </a:spcAft>
              <a:buClr>
                <a:schemeClr val="dk1"/>
              </a:buClr>
              <a:buSzPts val="1600"/>
              <a:buChar char="−"/>
            </a:pPr>
            <a:r>
              <a:rPr lang="en-US" sz="1600" dirty="0"/>
              <a:t>The State is paying very close attention to the amount borrowed due to increasing interest costs</a:t>
            </a:r>
            <a:endParaRPr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90"/>
          <p:cNvSpPr txBox="1">
            <a:spLocks noGrp="1"/>
          </p:cNvSpPr>
          <p:nvPr>
            <p:ph type="title"/>
          </p:nvPr>
        </p:nvSpPr>
        <p:spPr>
          <a:xfrm>
            <a:off x="477484" y="473111"/>
            <a:ext cx="11230030" cy="216199"/>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dirty="0"/>
              <a:t>Assessed Value Changes</a:t>
            </a:r>
            <a:endParaRPr dirty="0"/>
          </a:p>
        </p:txBody>
      </p:sp>
      <p:sp>
        <p:nvSpPr>
          <p:cNvPr id="528" name="Google Shape;528;p90"/>
          <p:cNvSpPr txBox="1">
            <a:spLocks noGrp="1"/>
          </p:cNvSpPr>
          <p:nvPr>
            <p:ph type="body" idx="1"/>
          </p:nvPr>
        </p:nvSpPr>
        <p:spPr>
          <a:xfrm>
            <a:off x="477484" y="1191229"/>
            <a:ext cx="11230030" cy="4839953"/>
          </a:xfrm>
          <a:prstGeom prst="rect">
            <a:avLst/>
          </a:prstGeom>
          <a:noFill/>
          <a:ln>
            <a:noFill/>
          </a:ln>
        </p:spPr>
        <p:txBody>
          <a:bodyPr spcFirstLastPara="1" wrap="square" lIns="0" tIns="36575" rIns="36575" bIns="36575" anchor="t" anchorCtr="0">
            <a:normAutofit/>
          </a:bodyPr>
          <a:lstStyle/>
          <a:p>
            <a:pPr marL="164559" lvl="0" indent="-146275" algn="l" rtl="0">
              <a:lnSpc>
                <a:spcPct val="100000"/>
              </a:lnSpc>
              <a:spcBef>
                <a:spcPts val="0"/>
              </a:spcBef>
              <a:spcAft>
                <a:spcPts val="0"/>
              </a:spcAft>
              <a:buSzPts val="1600"/>
              <a:buChar char="▪"/>
            </a:pPr>
            <a:r>
              <a:rPr lang="en-US" sz="1600" dirty="0"/>
              <a:t>This August, County assessors will provide refined assessed value estimates</a:t>
            </a:r>
            <a:endParaRPr dirty="0"/>
          </a:p>
          <a:p>
            <a:pPr marL="347403" lvl="1" indent="-146275" algn="l" rtl="0">
              <a:lnSpc>
                <a:spcPct val="100000"/>
              </a:lnSpc>
              <a:spcBef>
                <a:spcPts val="400"/>
              </a:spcBef>
              <a:spcAft>
                <a:spcPts val="0"/>
              </a:spcAft>
              <a:buClr>
                <a:schemeClr val="dk1"/>
              </a:buClr>
              <a:buSzPts val="1600"/>
              <a:buChar char="−"/>
            </a:pPr>
            <a:r>
              <a:rPr lang="en-US" sz="1600" dirty="0"/>
              <a:t>Due to it being a reassessment year and other property tax measures rolling off, most Districts will experience a large increase in assessed value </a:t>
            </a:r>
            <a:endParaRPr dirty="0"/>
          </a:p>
          <a:p>
            <a:pPr marL="347403" lvl="1" indent="-146275" algn="l" rtl="0">
              <a:lnSpc>
                <a:spcPct val="100000"/>
              </a:lnSpc>
              <a:spcBef>
                <a:spcPts val="400"/>
              </a:spcBef>
              <a:spcAft>
                <a:spcPts val="0"/>
              </a:spcAft>
              <a:buClr>
                <a:schemeClr val="dk1"/>
              </a:buClr>
              <a:buSzPts val="1600"/>
              <a:buChar char="−"/>
            </a:pPr>
            <a:r>
              <a:rPr lang="en-US" sz="1600" dirty="0"/>
              <a:t>The current estimates from Legislative Council likely skew too high – all else equal, lowering equalization for Districts</a:t>
            </a:r>
            <a:endParaRPr dirty="0"/>
          </a:p>
          <a:p>
            <a:pPr marL="347403" lvl="1" indent="-44674" algn="l" rtl="0">
              <a:lnSpc>
                <a:spcPct val="100000"/>
              </a:lnSpc>
              <a:spcBef>
                <a:spcPts val="400"/>
              </a:spcBef>
              <a:spcAft>
                <a:spcPts val="0"/>
              </a:spcAft>
              <a:buClr>
                <a:schemeClr val="dk1"/>
              </a:buClr>
              <a:buSzPts val="1600"/>
              <a:buNone/>
            </a:pPr>
            <a:endParaRPr sz="1600" dirty="0"/>
          </a:p>
          <a:p>
            <a:pPr marL="164559" lvl="0" indent="-146275" algn="l" rtl="0">
              <a:lnSpc>
                <a:spcPct val="100000"/>
              </a:lnSpc>
              <a:spcBef>
                <a:spcPts val="400"/>
              </a:spcBef>
              <a:spcAft>
                <a:spcPts val="0"/>
              </a:spcAft>
              <a:buSzPts val="1600"/>
              <a:buChar char="▪"/>
            </a:pPr>
            <a:r>
              <a:rPr lang="en-US" sz="1600" dirty="0"/>
              <a:t>CDE will recalculate state equalization funding based on actual 2025 assessed values and “true-up” equalization funding though the months of December to June of 2026</a:t>
            </a:r>
            <a:endParaRPr dirty="0"/>
          </a:p>
          <a:p>
            <a:pPr marL="164559" lvl="0" indent="-44675" algn="l" rtl="0">
              <a:lnSpc>
                <a:spcPct val="100000"/>
              </a:lnSpc>
              <a:spcBef>
                <a:spcPts val="400"/>
              </a:spcBef>
              <a:spcAft>
                <a:spcPts val="0"/>
              </a:spcAft>
              <a:buSzPts val="1600"/>
              <a:buNone/>
            </a:pPr>
            <a:endParaRPr sz="1600" dirty="0"/>
          </a:p>
          <a:p>
            <a:pPr marL="164559" lvl="0" indent="-146275" algn="l" rtl="0">
              <a:lnSpc>
                <a:spcPct val="100000"/>
              </a:lnSpc>
              <a:spcBef>
                <a:spcPts val="400"/>
              </a:spcBef>
              <a:spcAft>
                <a:spcPts val="0"/>
              </a:spcAft>
              <a:buSzPts val="1600"/>
              <a:buChar char="▪"/>
            </a:pPr>
            <a:r>
              <a:rPr lang="en-US" sz="1600" dirty="0"/>
              <a:t>SB24-017 will further concentrate this “true-up” because no equalization will be received in March, May and June </a:t>
            </a:r>
            <a:endParaRPr dirty="0"/>
          </a:p>
        </p:txBody>
      </p:sp>
      <p:sp>
        <p:nvSpPr>
          <p:cNvPr id="529" name="Google Shape;529;p90"/>
          <p:cNvSpPr/>
          <p:nvPr/>
        </p:nvSpPr>
        <p:spPr>
          <a:xfrm>
            <a:off x="476596" y="5769176"/>
            <a:ext cx="11227724" cy="515978"/>
          </a:xfrm>
          <a:prstGeom prst="rect">
            <a:avLst/>
          </a:prstGeom>
          <a:solidFill>
            <a:srgbClr val="002750"/>
          </a:solidFill>
          <a:ln>
            <a:noFill/>
          </a:ln>
        </p:spPr>
        <p:txBody>
          <a:bodyPr spcFirstLastPara="1" wrap="square" lIns="0" tIns="45700" rIns="0" bIns="45700" anchor="b"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dirty="0">
                <a:solidFill>
                  <a:srgbClr val="FFFFFF"/>
                </a:solidFill>
                <a:latin typeface="Arial"/>
                <a:ea typeface="Arial"/>
                <a:cs typeface="Arial"/>
                <a:sym typeface="Arial"/>
              </a:rPr>
              <a:t>Please contact RBC Capital Markets, the State’s Financial Advisor</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dirty="0">
                <a:solidFill>
                  <a:srgbClr val="FFFFFF"/>
                </a:solidFill>
                <a:latin typeface="Arial"/>
                <a:ea typeface="Arial"/>
                <a:cs typeface="Arial"/>
                <a:sym typeface="Arial"/>
              </a:rPr>
              <a:t> to the State Interest Free Loan program.</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91"/>
          <p:cNvSpPr txBox="1">
            <a:spLocks noGrp="1"/>
          </p:cNvSpPr>
          <p:nvPr>
            <p:ph type="title"/>
          </p:nvPr>
        </p:nvSpPr>
        <p:spPr>
          <a:xfrm>
            <a:off x="477484" y="473111"/>
            <a:ext cx="11230030" cy="216199"/>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dirty="0"/>
              <a:t>Sample ETRANs 2025 Timeline</a:t>
            </a:r>
            <a:endParaRPr dirty="0"/>
          </a:p>
        </p:txBody>
      </p:sp>
      <p:pic>
        <p:nvPicPr>
          <p:cNvPr id="535" name="Google Shape;535;p91" descr="screenshot of ETRANS 2025 Timeline"/>
          <p:cNvPicPr preferRelativeResize="0"/>
          <p:nvPr/>
        </p:nvPicPr>
        <p:blipFill rotWithShape="1">
          <a:blip r:embed="rId3">
            <a:alphaModFix/>
          </a:blip>
          <a:srcRect/>
          <a:stretch/>
        </p:blipFill>
        <p:spPr>
          <a:xfrm>
            <a:off x="1676400" y="841695"/>
            <a:ext cx="9426599" cy="52574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2" name="Google Shape;542;p92"/>
          <p:cNvSpPr txBox="1">
            <a:spLocks noGrp="1"/>
          </p:cNvSpPr>
          <p:nvPr>
            <p:ph type="title"/>
          </p:nvPr>
        </p:nvSpPr>
        <p:spPr>
          <a:xfrm>
            <a:off x="477484" y="483997"/>
            <a:ext cx="11230030" cy="216199"/>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dirty="0"/>
              <a:t>Contact Information</a:t>
            </a:r>
            <a:endParaRPr dirty="0"/>
          </a:p>
        </p:txBody>
      </p:sp>
      <p:sp>
        <p:nvSpPr>
          <p:cNvPr id="541" name="Google Shape;541;p92"/>
          <p:cNvSpPr/>
          <p:nvPr/>
        </p:nvSpPr>
        <p:spPr>
          <a:xfrm>
            <a:off x="3325091" y="1398404"/>
            <a:ext cx="5541818" cy="2017059"/>
          </a:xfrm>
          <a:prstGeom prst="rect">
            <a:avLst/>
          </a:prstGeom>
          <a:solidFill>
            <a:srgbClr val="002750"/>
          </a:solidFill>
          <a:ln>
            <a:noFill/>
          </a:ln>
        </p:spPr>
        <p:txBody>
          <a:bodyPr spcFirstLastPara="1" wrap="square" lIns="0" tIns="36575" rIns="36575" bIns="3657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rgbClr val="FFFFFF"/>
                </a:solidFill>
                <a:latin typeface="Arial"/>
                <a:ea typeface="Arial"/>
                <a:cs typeface="Arial"/>
                <a:sym typeface="Arial"/>
              </a:rPr>
              <a:t>Anthony Singh</a:t>
            </a:r>
            <a:br>
              <a:rPr lang="en-US" sz="1600" b="0" i="0" u="none" strike="noStrike" cap="none" dirty="0">
                <a:solidFill>
                  <a:srgbClr val="FFFFFF"/>
                </a:solidFill>
                <a:latin typeface="Arial"/>
                <a:ea typeface="Arial"/>
                <a:cs typeface="Arial"/>
                <a:sym typeface="Arial"/>
              </a:rPr>
            </a:br>
            <a:r>
              <a:rPr lang="en-US" sz="1000" b="0" i="1" u="none" strike="noStrike" cap="none" dirty="0">
                <a:solidFill>
                  <a:srgbClr val="FFFFFF"/>
                </a:solidFill>
                <a:latin typeface="Arial"/>
                <a:ea typeface="Arial"/>
                <a:cs typeface="Arial"/>
                <a:sym typeface="Arial"/>
              </a:rPr>
              <a:t>Associate</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dirty="0">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rgbClr val="FFFFFF"/>
                </a:solidFill>
                <a:latin typeface="Arial"/>
                <a:ea typeface="Arial"/>
                <a:cs typeface="Arial"/>
                <a:sym typeface="Arial"/>
              </a:rPr>
              <a:t>Tel: 303-595-1201</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rgbClr val="FFFFFF"/>
                </a:solidFill>
                <a:latin typeface="Arial"/>
                <a:ea typeface="Arial"/>
                <a:cs typeface="Arial"/>
                <a:sym typeface="Arial"/>
              </a:rPr>
              <a:t>anthony.singh@rbccm.com</a:t>
            </a:r>
            <a:endParaRPr sz="1400" b="0" i="0" u="none" strike="noStrike" cap="none" dirty="0">
              <a:solidFill>
                <a:srgbClr val="000000"/>
              </a:solidFill>
              <a:latin typeface="Arial"/>
              <a:ea typeface="Arial"/>
              <a:cs typeface="Arial"/>
              <a:sym typeface="Arial"/>
            </a:endParaRPr>
          </a:p>
        </p:txBody>
      </p:sp>
      <p:sp>
        <p:nvSpPr>
          <p:cNvPr id="540" name="Google Shape;540;p92"/>
          <p:cNvSpPr/>
          <p:nvPr/>
        </p:nvSpPr>
        <p:spPr>
          <a:xfrm>
            <a:off x="3325091" y="3636175"/>
            <a:ext cx="5541818" cy="2017059"/>
          </a:xfrm>
          <a:prstGeom prst="rect">
            <a:avLst/>
          </a:prstGeom>
          <a:solidFill>
            <a:srgbClr val="002750"/>
          </a:solidFill>
          <a:ln>
            <a:noFill/>
          </a:ln>
        </p:spPr>
        <p:txBody>
          <a:bodyPr spcFirstLastPara="1" wrap="square" lIns="0" tIns="36575" rIns="36575" bIns="3657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Arial"/>
                <a:ea typeface="Arial"/>
                <a:cs typeface="Arial"/>
                <a:sym typeface="Arial"/>
              </a:rPr>
              <a:t>Dan O’Connell</a:t>
            </a:r>
            <a:br>
              <a:rPr lang="en-US" sz="1600" b="0" i="0" u="none" strike="noStrike" cap="none">
                <a:solidFill>
                  <a:srgbClr val="FFFFFF"/>
                </a:solidFill>
                <a:latin typeface="Arial"/>
                <a:ea typeface="Arial"/>
                <a:cs typeface="Arial"/>
                <a:sym typeface="Arial"/>
              </a:rPr>
            </a:br>
            <a:r>
              <a:rPr lang="en-US" sz="1000" b="0" i="1" u="none" strike="noStrike" cap="none">
                <a:solidFill>
                  <a:srgbClr val="FFFFFF"/>
                </a:solidFill>
                <a:latin typeface="Arial"/>
                <a:ea typeface="Arial"/>
                <a:cs typeface="Arial"/>
                <a:sym typeface="Arial"/>
              </a:rPr>
              <a:t>Managing Director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Arial"/>
                <a:ea typeface="Arial"/>
                <a:cs typeface="Arial"/>
                <a:sym typeface="Arial"/>
              </a:rPr>
              <a:t>Tel: 303-595-1222</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Arial"/>
                <a:ea typeface="Arial"/>
                <a:cs typeface="Arial"/>
                <a:sym typeface="Arial"/>
              </a:rPr>
              <a:t>dan.oconnell@rbccm.com</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93"/>
          <p:cNvSpPr txBox="1">
            <a:spLocks noGrp="1"/>
          </p:cNvSpPr>
          <p:nvPr>
            <p:ph type="title"/>
          </p:nvPr>
        </p:nvSpPr>
        <p:spPr>
          <a:xfrm>
            <a:off x="477484" y="473111"/>
            <a:ext cx="11230030" cy="216199"/>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dirty="0"/>
              <a:t>Disclaimer</a:t>
            </a:r>
            <a:endParaRPr dirty="0"/>
          </a:p>
        </p:txBody>
      </p:sp>
      <p:sp>
        <p:nvSpPr>
          <p:cNvPr id="548" name="Google Shape;548;p93"/>
          <p:cNvSpPr txBox="1">
            <a:spLocks noGrp="1"/>
          </p:cNvSpPr>
          <p:nvPr>
            <p:ph type="body" idx="1"/>
          </p:nvPr>
        </p:nvSpPr>
        <p:spPr>
          <a:xfrm>
            <a:off x="477484" y="1191229"/>
            <a:ext cx="11230030" cy="4839953"/>
          </a:xfrm>
          <a:prstGeom prst="rect">
            <a:avLst/>
          </a:prstGeom>
          <a:noFill/>
          <a:ln>
            <a:noFill/>
          </a:ln>
        </p:spPr>
        <p:txBody>
          <a:bodyPr spcFirstLastPara="1" wrap="square" lIns="0" tIns="36575" rIns="36575" bIns="36575" anchor="t" anchorCtr="0">
            <a:normAutofit/>
          </a:bodyPr>
          <a:lstStyle/>
          <a:p>
            <a:pPr marL="18284" lvl="0" indent="0" algn="l" rtl="0">
              <a:lnSpc>
                <a:spcPct val="100000"/>
              </a:lnSpc>
              <a:spcBef>
                <a:spcPts val="0"/>
              </a:spcBef>
              <a:spcAft>
                <a:spcPts val="0"/>
              </a:spcAft>
              <a:buSzPts val="1000"/>
              <a:buNone/>
            </a:pPr>
            <a:r>
              <a:rPr lang="en-US" dirty="0"/>
              <a:t>This presentation was prepared exclusively for the benefit of and internal use by the recipient for the purpose of considering the transaction or transactions contemplated herein.  This presentation is confidential and proprietary to RBC Capital Markets, LLC (“RBC CM”) and may not be disclosed, reproduced, distributed or used for any other purpose by the recipient without RBCCM’s express written consent. </a:t>
            </a:r>
            <a:endParaRPr dirty="0"/>
          </a:p>
          <a:p>
            <a:pPr marL="18284" lvl="0" indent="0" algn="l" rtl="0">
              <a:lnSpc>
                <a:spcPct val="100000"/>
              </a:lnSpc>
              <a:spcBef>
                <a:spcPts val="400"/>
              </a:spcBef>
              <a:spcAft>
                <a:spcPts val="0"/>
              </a:spcAft>
              <a:buSzPts val="1000"/>
              <a:buNone/>
            </a:pPr>
            <a:endParaRPr dirty="0"/>
          </a:p>
          <a:p>
            <a:pPr marL="18284" lvl="0" indent="0" algn="l" rtl="0">
              <a:lnSpc>
                <a:spcPct val="100000"/>
              </a:lnSpc>
              <a:spcBef>
                <a:spcPts val="400"/>
              </a:spcBef>
              <a:spcAft>
                <a:spcPts val="0"/>
              </a:spcAft>
              <a:buSzPts val="1000"/>
              <a:buNone/>
            </a:pPr>
            <a:r>
              <a:rPr lang="en-US" dirty="0"/>
              <a:t>By acceptance of these materials, and notwithstanding any other express or implied agreement, arrangement, or understanding to the contrary, RBC CM, its affiliates and the recipient agree that the recipient (and its employees, representatives, and other agents) may disclose to any and all persons, without limitation of any kind from the commencement of discussions, the tax treatment, structure or strategy of the transaction and any fact that may be relevant to understanding such treatment, structure or strategy, and all materials of any kind (including opinions or other tax analyses) that are provided to the recipient relating to such tax treatment, structure, or strategy.</a:t>
            </a:r>
            <a:endParaRPr dirty="0"/>
          </a:p>
          <a:p>
            <a:pPr marL="18284" lvl="0" indent="0" algn="l" rtl="0">
              <a:lnSpc>
                <a:spcPct val="100000"/>
              </a:lnSpc>
              <a:spcBef>
                <a:spcPts val="400"/>
              </a:spcBef>
              <a:spcAft>
                <a:spcPts val="0"/>
              </a:spcAft>
              <a:buSzPts val="1000"/>
              <a:buNone/>
            </a:pPr>
            <a:endParaRPr dirty="0"/>
          </a:p>
          <a:p>
            <a:pPr marL="18284" lvl="0" indent="0" algn="l" rtl="0">
              <a:lnSpc>
                <a:spcPct val="100000"/>
              </a:lnSpc>
              <a:spcBef>
                <a:spcPts val="400"/>
              </a:spcBef>
              <a:spcAft>
                <a:spcPts val="0"/>
              </a:spcAft>
              <a:buSzPts val="1000"/>
              <a:buNone/>
            </a:pPr>
            <a:r>
              <a:rPr lang="en-US" dirty="0"/>
              <a:t>The information and any analyses contained in this presentation are taken from, or based upon, information obtained from the recipient or from publicly available sources, the completeness and accuracy of which has not been independently verified, and cannot be assured by RBC CM.  The information and any analyses in these materials reflect prevailing conditions and RBC CM’s views as of this date, all of which are subject to change.  </a:t>
            </a:r>
            <a:endParaRPr dirty="0"/>
          </a:p>
          <a:p>
            <a:pPr marL="18284" lvl="0" indent="0" algn="l" rtl="0">
              <a:lnSpc>
                <a:spcPct val="100000"/>
              </a:lnSpc>
              <a:spcBef>
                <a:spcPts val="400"/>
              </a:spcBef>
              <a:spcAft>
                <a:spcPts val="0"/>
              </a:spcAft>
              <a:buSzPts val="1000"/>
              <a:buNone/>
            </a:pPr>
            <a:endParaRPr dirty="0"/>
          </a:p>
          <a:p>
            <a:pPr marL="18284" lvl="0" indent="0" algn="l" rtl="0">
              <a:lnSpc>
                <a:spcPct val="100000"/>
              </a:lnSpc>
              <a:spcBef>
                <a:spcPts val="400"/>
              </a:spcBef>
              <a:spcAft>
                <a:spcPts val="0"/>
              </a:spcAft>
              <a:buSzPts val="1000"/>
              <a:buNone/>
            </a:pPr>
            <a:r>
              <a:rPr lang="en-US" dirty="0"/>
              <a:t>To the extent projections and financial analyses are set forth herein, they may be based on estimated financial performance prepared by or in consultation with the recipient and are intended only to suggest reasonable ranges of results.  The printed presentation is incomplete without reference to the oral presentation or other written materials that supplement it.</a:t>
            </a:r>
            <a:endParaRPr dirty="0"/>
          </a:p>
          <a:p>
            <a:pPr marL="18284" lvl="0" indent="0" algn="l" rtl="0">
              <a:lnSpc>
                <a:spcPct val="100000"/>
              </a:lnSpc>
              <a:spcBef>
                <a:spcPts val="400"/>
              </a:spcBef>
              <a:spcAft>
                <a:spcPts val="0"/>
              </a:spcAft>
              <a:buSzPts val="1000"/>
              <a:buNone/>
            </a:pPr>
            <a:endParaRPr dirty="0"/>
          </a:p>
          <a:p>
            <a:pPr marL="18284" lvl="0" indent="0" algn="l" rtl="0">
              <a:lnSpc>
                <a:spcPct val="100000"/>
              </a:lnSpc>
              <a:spcBef>
                <a:spcPts val="400"/>
              </a:spcBef>
              <a:spcAft>
                <a:spcPts val="0"/>
              </a:spcAft>
              <a:buSzPts val="1000"/>
              <a:buNone/>
            </a:pPr>
            <a:r>
              <a:rPr lang="en-US" dirty="0"/>
              <a:t>IRS Circular 230 Disclosure: RBC CM and its affiliates do not provide tax advice and nothing contained herein should be construed as tax advice.  Any discussion of U.S. tax matters contained herein (including any attachments) (</a:t>
            </a:r>
            <a:r>
              <a:rPr lang="en-US" dirty="0" err="1"/>
              <a:t>i</a:t>
            </a:r>
            <a:r>
              <a:rPr lang="en-US" dirty="0"/>
              <a:t>) was not intended or written to be used, and cannot be used, by you for the purpose of avoiding tax penalties; and (ii) was written in connection with the promotion or marketing of the matters addressed herein.  Accordingly, you should seek advice based upon your particular circumstances from an independent tax advisor.</a:t>
            </a:r>
            <a:endParaRPr dirty="0"/>
          </a:p>
          <a:p>
            <a:pPr marL="164559" lvl="0" indent="-82775" algn="l" rtl="0">
              <a:lnSpc>
                <a:spcPct val="100000"/>
              </a:lnSpc>
              <a:spcBef>
                <a:spcPts val="400"/>
              </a:spcBef>
              <a:spcAft>
                <a:spcPts val="0"/>
              </a:spcAft>
              <a:buSzPts val="1000"/>
              <a:buNone/>
            </a:pPr>
            <a:endParaRP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94"/>
          <p:cNvSpPr txBox="1">
            <a:spLocks noGrp="1"/>
          </p:cNvSpPr>
          <p:nvPr>
            <p:ph type="ctrTitle"/>
          </p:nvPr>
        </p:nvSpPr>
        <p:spPr>
          <a:xfrm>
            <a:off x="2209800" y="2595716"/>
            <a:ext cx="7772400" cy="23376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4000"/>
              <a:buFont typeface="Arial"/>
              <a:buNone/>
            </a:pPr>
            <a:r>
              <a:rPr lang="en-US" sz="4500">
                <a:solidFill>
                  <a:schemeClr val="dk1"/>
                </a:solidFill>
              </a:rPr>
              <a:t>Office of the State Auditor</a:t>
            </a:r>
            <a:endParaRPr sz="4500">
              <a:solidFill>
                <a:schemeClr val="dk1"/>
              </a:solidFill>
            </a:endParaRPr>
          </a:p>
        </p:txBody>
      </p:sp>
      <p:sp>
        <p:nvSpPr>
          <p:cNvPr id="554" name="Google Shape;554;p94"/>
          <p:cNvSpPr txBox="1">
            <a:spLocks noGrp="1"/>
          </p:cNvSpPr>
          <p:nvPr>
            <p:ph type="sldNum" idx="12"/>
          </p:nvPr>
        </p:nvSpPr>
        <p:spPr>
          <a:xfrm>
            <a:off x="1807453"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59"/>
        <p:cNvGrpSpPr/>
        <p:nvPr/>
      </p:nvGrpSpPr>
      <p:grpSpPr>
        <a:xfrm>
          <a:off x="0" y="0"/>
          <a:ext cx="0" cy="0"/>
          <a:chOff x="0" y="0"/>
          <a:chExt cx="0" cy="0"/>
        </a:xfrm>
      </p:grpSpPr>
      <p:sp>
        <p:nvSpPr>
          <p:cNvPr id="560" name="Google Shape;560;p95"/>
          <p:cNvSpPr txBox="1">
            <a:spLocks noGrp="1"/>
          </p:cNvSpPr>
          <p:nvPr>
            <p:ph type="title"/>
          </p:nvPr>
        </p:nvSpPr>
        <p:spPr>
          <a:xfrm>
            <a:off x="675301" y="274638"/>
            <a:ext cx="8517467"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3F3F3F"/>
              </a:buClr>
              <a:buSzPct val="100000"/>
              <a:buFont typeface="Calibri"/>
              <a:buNone/>
            </a:pPr>
            <a:r>
              <a:rPr lang="en-US" dirty="0">
                <a:latin typeface="Calibri"/>
                <a:ea typeface="Calibri"/>
                <a:cs typeface="Calibri"/>
                <a:sym typeface="Calibri"/>
              </a:rPr>
              <a:t>School District Fiscal Health Analysis</a:t>
            </a:r>
            <a:endParaRPr dirty="0"/>
          </a:p>
        </p:txBody>
      </p:sp>
      <p:sp>
        <p:nvSpPr>
          <p:cNvPr id="561" name="Google Shape;561;p95"/>
          <p:cNvSpPr txBox="1">
            <a:spLocks noGrp="1"/>
          </p:cNvSpPr>
          <p:nvPr>
            <p:ph type="body" idx="1"/>
          </p:nvPr>
        </p:nvSpPr>
        <p:spPr>
          <a:xfrm>
            <a:off x="675301" y="1892809"/>
            <a:ext cx="8337208" cy="4374322"/>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rgbClr val="3F3F3F"/>
              </a:buClr>
              <a:buSzPts val="3600"/>
              <a:buChar char="•"/>
            </a:pPr>
            <a:r>
              <a:rPr lang="en-US" sz="3600" dirty="0">
                <a:latin typeface="Garamond"/>
                <a:ea typeface="Garamond"/>
                <a:cs typeface="Garamond"/>
                <a:sym typeface="Garamond"/>
              </a:rPr>
              <a:t>Fiscal Years ended 2021, 2022, 2023</a:t>
            </a:r>
            <a:endParaRPr sz="3600" dirty="0">
              <a:latin typeface="Garamond"/>
              <a:ea typeface="Garamond"/>
              <a:cs typeface="Garamond"/>
              <a:sym typeface="Garamond"/>
            </a:endParaRPr>
          </a:p>
          <a:p>
            <a:pPr marL="228600" lvl="0" indent="-228600" algn="l" rtl="0">
              <a:lnSpc>
                <a:spcPct val="90000"/>
              </a:lnSpc>
              <a:spcBef>
                <a:spcPts val="1000"/>
              </a:spcBef>
              <a:spcAft>
                <a:spcPts val="0"/>
              </a:spcAft>
              <a:buClr>
                <a:srgbClr val="3F3F3F"/>
              </a:buClr>
              <a:buSzPts val="3600"/>
              <a:buChar char="•"/>
            </a:pPr>
            <a:r>
              <a:rPr lang="en-US" sz="3600" dirty="0">
                <a:latin typeface="Garamond"/>
                <a:ea typeface="Garamond"/>
                <a:cs typeface="Garamond"/>
                <a:sym typeface="Garamond"/>
              </a:rPr>
              <a:t>Sent data for review 5/22/2025</a:t>
            </a:r>
            <a:endParaRPr sz="3600" dirty="0">
              <a:latin typeface="Garamond"/>
              <a:ea typeface="Garamond"/>
              <a:cs typeface="Garamond"/>
              <a:sym typeface="Garamond"/>
            </a:endParaRPr>
          </a:p>
          <a:p>
            <a:pPr marL="228600" lvl="0" indent="-228600" algn="l" rtl="0">
              <a:lnSpc>
                <a:spcPct val="90000"/>
              </a:lnSpc>
              <a:spcBef>
                <a:spcPts val="1000"/>
              </a:spcBef>
              <a:spcAft>
                <a:spcPts val="0"/>
              </a:spcAft>
              <a:buClr>
                <a:srgbClr val="3F3F3F"/>
              </a:buClr>
              <a:buSzPts val="3600"/>
              <a:buChar char="•"/>
            </a:pPr>
            <a:r>
              <a:rPr lang="en-US" sz="3600" dirty="0">
                <a:latin typeface="Garamond"/>
                <a:ea typeface="Garamond"/>
                <a:cs typeface="Garamond"/>
                <a:sym typeface="Garamond"/>
              </a:rPr>
              <a:t>Contact Lynn or Crystal at the OSA if there are any questions.</a:t>
            </a:r>
            <a:endParaRPr dirty="0"/>
          </a:p>
          <a:p>
            <a:pPr marL="685800" lvl="1" indent="-228600" algn="l" rtl="0">
              <a:lnSpc>
                <a:spcPct val="90000"/>
              </a:lnSpc>
              <a:spcBef>
                <a:spcPts val="500"/>
              </a:spcBef>
              <a:spcAft>
                <a:spcPts val="0"/>
              </a:spcAft>
              <a:buClr>
                <a:srgbClr val="3F3F3F"/>
              </a:buClr>
              <a:buSzPts val="2400"/>
              <a:buChar char="•"/>
            </a:pPr>
            <a:r>
              <a:rPr lang="en-US" u="sng" dirty="0">
                <a:solidFill>
                  <a:schemeClr val="hlink"/>
                </a:solidFill>
                <a:hlinkClick r:id="rId4"/>
              </a:rPr>
              <a:t>lynn.obremski@coleg.gov</a:t>
            </a:r>
            <a:endParaRPr sz="3200" dirty="0">
              <a:latin typeface="Garamond"/>
              <a:ea typeface="Garamond"/>
              <a:cs typeface="Garamond"/>
              <a:sym typeface="Garamond"/>
            </a:endParaRPr>
          </a:p>
          <a:p>
            <a:pPr marL="228600" lvl="0" indent="-228600" algn="l" rtl="0">
              <a:lnSpc>
                <a:spcPct val="90000"/>
              </a:lnSpc>
              <a:spcBef>
                <a:spcPts val="1000"/>
              </a:spcBef>
              <a:spcAft>
                <a:spcPts val="0"/>
              </a:spcAft>
              <a:buClr>
                <a:srgbClr val="3F3F3F"/>
              </a:buClr>
              <a:buSzPts val="3600"/>
              <a:buChar char="•"/>
            </a:pPr>
            <a:r>
              <a:rPr lang="en-US" sz="3600" dirty="0">
                <a:latin typeface="Garamond"/>
                <a:ea typeface="Garamond"/>
                <a:cs typeface="Garamond"/>
                <a:sym typeface="Garamond"/>
              </a:rPr>
              <a:t>Legislative Audit Committee presentation planned for </a:t>
            </a:r>
            <a:endParaRPr dirty="0"/>
          </a:p>
          <a:p>
            <a:pPr marL="685800" lvl="1" indent="-228600" algn="l" rtl="0">
              <a:lnSpc>
                <a:spcPct val="90000"/>
              </a:lnSpc>
              <a:spcBef>
                <a:spcPts val="500"/>
              </a:spcBef>
              <a:spcAft>
                <a:spcPts val="0"/>
              </a:spcAft>
              <a:buClr>
                <a:srgbClr val="3F3F3F"/>
              </a:buClr>
              <a:buSzPts val="2800"/>
              <a:buChar char="•"/>
            </a:pPr>
            <a:r>
              <a:rPr lang="en-US" sz="2800" dirty="0">
                <a:latin typeface="Garamond"/>
                <a:ea typeface="Garamond"/>
                <a:cs typeface="Garamond"/>
                <a:sym typeface="Garamond"/>
              </a:rPr>
              <a:t>October 20, 2025 </a:t>
            </a:r>
            <a:endParaRP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66"/>
        <p:cNvGrpSpPr/>
        <p:nvPr/>
      </p:nvGrpSpPr>
      <p:grpSpPr>
        <a:xfrm>
          <a:off x="0" y="0"/>
          <a:ext cx="0" cy="0"/>
          <a:chOff x="0" y="0"/>
          <a:chExt cx="0" cy="0"/>
        </a:xfrm>
      </p:grpSpPr>
      <p:sp>
        <p:nvSpPr>
          <p:cNvPr id="567" name="Google Shape;567;p96"/>
          <p:cNvSpPr txBox="1">
            <a:spLocks noGrp="1"/>
          </p:cNvSpPr>
          <p:nvPr>
            <p:ph type="title" idx="4294967295"/>
          </p:nvPr>
        </p:nvSpPr>
        <p:spPr>
          <a:xfrm>
            <a:off x="536448" y="609600"/>
            <a:ext cx="10997184" cy="518808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25589"/>
              </a:buClr>
              <a:buSzPts val="3000"/>
              <a:buFont typeface="Garamond"/>
              <a:buNone/>
            </a:pPr>
            <a:r>
              <a:rPr lang="en-US" sz="3000" b="0" dirty="0">
                <a:solidFill>
                  <a:srgbClr val="025589"/>
                </a:solidFill>
                <a:latin typeface="Garamond"/>
                <a:ea typeface="Garamond"/>
                <a:cs typeface="Garamond"/>
                <a:sym typeface="Garamond"/>
              </a:rPr>
              <a:t>Colorado Office of the State Auditor</a:t>
            </a:r>
            <a:br>
              <a:rPr lang="en-US" sz="3000" b="0" dirty="0">
                <a:solidFill>
                  <a:srgbClr val="025589"/>
                </a:solidFill>
                <a:latin typeface="Garamond"/>
                <a:ea typeface="Garamond"/>
                <a:cs typeface="Garamond"/>
                <a:sym typeface="Garamond"/>
              </a:rPr>
            </a:br>
            <a:br>
              <a:rPr lang="en-US" sz="2400" dirty="0">
                <a:solidFill>
                  <a:srgbClr val="025589"/>
                </a:solidFill>
                <a:latin typeface="Garamond"/>
                <a:ea typeface="Garamond"/>
                <a:cs typeface="Garamond"/>
                <a:sym typeface="Garamond"/>
              </a:rPr>
            </a:br>
            <a:r>
              <a:rPr lang="en-US" sz="2400" b="0" dirty="0">
                <a:solidFill>
                  <a:srgbClr val="025589"/>
                </a:solidFill>
                <a:latin typeface="Garamond"/>
                <a:ea typeface="Garamond"/>
                <a:cs typeface="Garamond"/>
                <a:sym typeface="Garamond"/>
              </a:rPr>
              <a:t>1525 Sherman Street, 7</a:t>
            </a:r>
            <a:r>
              <a:rPr lang="en-US" sz="2400" b="0" baseline="30000" dirty="0">
                <a:solidFill>
                  <a:srgbClr val="025589"/>
                </a:solidFill>
                <a:latin typeface="Garamond"/>
                <a:ea typeface="Garamond"/>
                <a:cs typeface="Garamond"/>
                <a:sym typeface="Garamond"/>
              </a:rPr>
              <a:t>th</a:t>
            </a:r>
            <a:r>
              <a:rPr lang="en-US" sz="2400" b="0" dirty="0">
                <a:solidFill>
                  <a:srgbClr val="025589"/>
                </a:solidFill>
                <a:latin typeface="Garamond"/>
                <a:ea typeface="Garamond"/>
                <a:cs typeface="Garamond"/>
                <a:sym typeface="Garamond"/>
              </a:rPr>
              <a:t> Floor, Denver, Colorado 80203</a:t>
            </a:r>
            <a:br>
              <a:rPr lang="en-US" sz="2400" b="0" dirty="0">
                <a:solidFill>
                  <a:srgbClr val="025589"/>
                </a:solidFill>
                <a:latin typeface="Garamond"/>
                <a:ea typeface="Garamond"/>
                <a:cs typeface="Garamond"/>
                <a:sym typeface="Garamond"/>
              </a:rPr>
            </a:br>
            <a:br>
              <a:rPr lang="en-US" sz="2400" b="0" dirty="0">
                <a:solidFill>
                  <a:srgbClr val="025589"/>
                </a:solidFill>
                <a:latin typeface="Garamond"/>
                <a:ea typeface="Garamond"/>
                <a:cs typeface="Garamond"/>
                <a:sym typeface="Garamond"/>
              </a:rPr>
            </a:br>
            <a:r>
              <a:rPr lang="en-US" sz="2400" b="0" dirty="0">
                <a:solidFill>
                  <a:srgbClr val="025589"/>
                </a:solidFill>
                <a:latin typeface="Garamond"/>
                <a:ea typeface="Garamond"/>
                <a:cs typeface="Garamond"/>
                <a:sym typeface="Garamond"/>
              </a:rPr>
              <a:t>303.869.3000</a:t>
            </a:r>
            <a:br>
              <a:rPr lang="en-US" sz="2400" b="0" dirty="0">
                <a:solidFill>
                  <a:srgbClr val="025589"/>
                </a:solidFill>
                <a:latin typeface="Garamond"/>
                <a:ea typeface="Garamond"/>
                <a:cs typeface="Garamond"/>
                <a:sym typeface="Garamond"/>
              </a:rPr>
            </a:br>
            <a:br>
              <a:rPr lang="en-US" sz="2400" b="0" dirty="0">
                <a:solidFill>
                  <a:srgbClr val="025589"/>
                </a:solidFill>
                <a:latin typeface="Garamond"/>
                <a:ea typeface="Garamond"/>
                <a:cs typeface="Garamond"/>
                <a:sym typeface="Garamond"/>
              </a:rPr>
            </a:br>
            <a:r>
              <a:rPr lang="en-US" sz="2400" b="0" dirty="0">
                <a:solidFill>
                  <a:srgbClr val="025589"/>
                </a:solidFill>
                <a:latin typeface="Garamond"/>
                <a:ea typeface="Garamond"/>
                <a:cs typeface="Garamond"/>
                <a:sym typeface="Garamond"/>
              </a:rPr>
              <a:t>http://www.colorado.gov/auditor/</a:t>
            </a:r>
            <a:br>
              <a:rPr lang="en-US" sz="2400" b="0" dirty="0">
                <a:solidFill>
                  <a:srgbClr val="025589"/>
                </a:solidFill>
                <a:latin typeface="Garamond"/>
                <a:ea typeface="Garamond"/>
                <a:cs typeface="Garamond"/>
                <a:sym typeface="Garamond"/>
              </a:rPr>
            </a:br>
            <a:br>
              <a:rPr lang="en-US" sz="2400" dirty="0">
                <a:solidFill>
                  <a:srgbClr val="025589"/>
                </a:solidFill>
                <a:latin typeface="Garamond"/>
                <a:ea typeface="Garamond"/>
                <a:cs typeface="Garamond"/>
                <a:sym typeface="Garamond"/>
              </a:rPr>
            </a:br>
            <a:r>
              <a:rPr lang="en-US" sz="2400" u="sng" dirty="0">
                <a:solidFill>
                  <a:schemeClr val="hlink"/>
                </a:solidFill>
                <a:latin typeface="Garamond"/>
                <a:ea typeface="Garamond"/>
                <a:cs typeface="Garamond"/>
                <a:sym typeface="Garamond"/>
                <a:hlinkClick r:id="rId4"/>
              </a:rPr>
              <a:t>osa.lg@coleg.gov</a:t>
            </a:r>
            <a:br>
              <a:rPr lang="en-US" sz="2400" b="0" dirty="0">
                <a:solidFill>
                  <a:srgbClr val="025589"/>
                </a:solidFill>
                <a:latin typeface="Garamond"/>
                <a:ea typeface="Garamond"/>
                <a:cs typeface="Garamond"/>
                <a:sym typeface="Garamond"/>
              </a:rPr>
            </a:br>
            <a:br>
              <a:rPr lang="en-US" sz="2400" b="0" dirty="0">
                <a:solidFill>
                  <a:srgbClr val="025589"/>
                </a:solidFill>
                <a:latin typeface="Garamond"/>
                <a:ea typeface="Garamond"/>
                <a:cs typeface="Garamond"/>
                <a:sym typeface="Garamond"/>
              </a:rPr>
            </a:br>
            <a:r>
              <a:rPr lang="en-US" sz="2400" b="0" dirty="0">
                <a:solidFill>
                  <a:srgbClr val="025589"/>
                </a:solidFill>
                <a:latin typeface="Garamond"/>
                <a:ea typeface="Garamond"/>
                <a:cs typeface="Garamond"/>
                <a:sym typeface="Garamond"/>
              </a:rPr>
              <a:t>Crystal Dorsey:  </a:t>
            </a:r>
            <a:r>
              <a:rPr lang="en-US" sz="2400" b="0" u="sng" dirty="0">
                <a:solidFill>
                  <a:schemeClr val="hlink"/>
                </a:solidFill>
                <a:latin typeface="Garamond"/>
                <a:ea typeface="Garamond"/>
                <a:cs typeface="Garamond"/>
                <a:sym typeface="Garamond"/>
                <a:hlinkClick r:id="rId5"/>
              </a:rPr>
              <a:t>crystal.dorsey@coleg.gov</a:t>
            </a:r>
            <a:r>
              <a:rPr lang="en-US" sz="2400" b="0" dirty="0">
                <a:solidFill>
                  <a:srgbClr val="025589"/>
                </a:solidFill>
                <a:latin typeface="Garamond"/>
                <a:ea typeface="Garamond"/>
                <a:cs typeface="Garamond"/>
                <a:sym typeface="Garamond"/>
              </a:rPr>
              <a:t>   (303) 869-3002</a:t>
            </a:r>
            <a:br>
              <a:rPr lang="en-US" sz="2400" b="0" dirty="0">
                <a:solidFill>
                  <a:srgbClr val="025589"/>
                </a:solidFill>
                <a:latin typeface="Garamond"/>
                <a:ea typeface="Garamond"/>
                <a:cs typeface="Garamond"/>
                <a:sym typeface="Garamond"/>
              </a:rPr>
            </a:br>
            <a:br>
              <a:rPr lang="en-US" sz="2400" dirty="0">
                <a:solidFill>
                  <a:srgbClr val="025589"/>
                </a:solidFill>
                <a:latin typeface="Garamond"/>
                <a:ea typeface="Garamond"/>
                <a:cs typeface="Garamond"/>
                <a:sym typeface="Garamond"/>
              </a:rPr>
            </a:br>
            <a:br>
              <a:rPr lang="en-US" sz="2400" dirty="0">
                <a:solidFill>
                  <a:srgbClr val="025589"/>
                </a:solidFill>
                <a:latin typeface="Garamond"/>
                <a:ea typeface="Garamond"/>
                <a:cs typeface="Garamond"/>
                <a:sym typeface="Garamond"/>
              </a:rPr>
            </a:br>
            <a:br>
              <a:rPr lang="en-US" sz="2400" dirty="0">
                <a:solidFill>
                  <a:srgbClr val="025589"/>
                </a:solidFill>
                <a:latin typeface="Garamond"/>
                <a:ea typeface="Garamond"/>
                <a:cs typeface="Garamond"/>
                <a:sym typeface="Garamond"/>
              </a:rPr>
            </a:br>
            <a:endParaRPr sz="2400" b="0" dirty="0">
              <a:solidFill>
                <a:srgbClr val="025589"/>
              </a:solidFill>
              <a:latin typeface="Garamond"/>
              <a:ea typeface="Garamond"/>
              <a:cs typeface="Garamond"/>
              <a:sym typeface="Garamon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97"/>
          <p:cNvSpPr txBox="1">
            <a:spLocks noGrp="1"/>
          </p:cNvSpPr>
          <p:nvPr>
            <p:ph type="ctrTitle"/>
          </p:nvPr>
        </p:nvSpPr>
        <p:spPr>
          <a:xfrm>
            <a:off x="2209800" y="2595716"/>
            <a:ext cx="7772400" cy="23376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4000"/>
              <a:buFont typeface="Arial"/>
              <a:buNone/>
            </a:pPr>
            <a:r>
              <a:rPr lang="en-US" sz="4500">
                <a:solidFill>
                  <a:schemeClr val="dk1"/>
                </a:solidFill>
              </a:rPr>
              <a:t>Financial Reporting</a:t>
            </a:r>
            <a:endParaRPr sz="4500">
              <a:solidFill>
                <a:schemeClr val="dk1"/>
              </a:solidFill>
            </a:endParaRPr>
          </a:p>
        </p:txBody>
      </p:sp>
      <p:sp>
        <p:nvSpPr>
          <p:cNvPr id="573" name="Google Shape;573;p97"/>
          <p:cNvSpPr txBox="1">
            <a:spLocks noGrp="1"/>
          </p:cNvSpPr>
          <p:nvPr>
            <p:ph type="sldNum" idx="12"/>
          </p:nvPr>
        </p:nvSpPr>
        <p:spPr>
          <a:xfrm>
            <a:off x="1807453"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53"/>
          <p:cNvSpPr txBox="1">
            <a:spLocks noGrp="1"/>
          </p:cNvSpPr>
          <p:nvPr>
            <p:ph type="ctrTitle"/>
          </p:nvPr>
        </p:nvSpPr>
        <p:spPr>
          <a:xfrm>
            <a:off x="2209800" y="2595716"/>
            <a:ext cx="7772400" cy="23376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4000"/>
              <a:buFont typeface="Arial"/>
              <a:buNone/>
            </a:pPr>
            <a:r>
              <a:rPr lang="en-US" sz="4500">
                <a:solidFill>
                  <a:schemeClr val="dk1"/>
                </a:solidFill>
              </a:rPr>
              <a:t>Legislative Session</a:t>
            </a:r>
            <a:endParaRPr sz="4500">
              <a:solidFill>
                <a:schemeClr val="dk1"/>
              </a:solidFill>
            </a:endParaRPr>
          </a:p>
        </p:txBody>
      </p:sp>
      <p:sp>
        <p:nvSpPr>
          <p:cNvPr id="282" name="Google Shape;282;p53"/>
          <p:cNvSpPr txBox="1">
            <a:spLocks noGrp="1"/>
          </p:cNvSpPr>
          <p:nvPr>
            <p:ph type="sldNum" idx="12"/>
          </p:nvPr>
        </p:nvSpPr>
        <p:spPr>
          <a:xfrm>
            <a:off x="1807453"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98"/>
          <p:cNvSpPr txBox="1">
            <a:spLocks noGrp="1"/>
          </p:cNvSpPr>
          <p:nvPr>
            <p:ph type="title"/>
          </p:nvPr>
        </p:nvSpPr>
        <p:spPr>
          <a:xfrm>
            <a:off x="791300" y="254525"/>
            <a:ext cx="8024100" cy="756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400"/>
              <a:buFont typeface="Arial"/>
              <a:buNone/>
            </a:pPr>
            <a:r>
              <a:rPr lang="en-US" sz="3200" dirty="0">
                <a:solidFill>
                  <a:schemeClr val="dk1"/>
                </a:solidFill>
              </a:rPr>
              <a:t> Financial Transparency Website</a:t>
            </a:r>
            <a:endParaRPr sz="3200" dirty="0">
              <a:solidFill>
                <a:schemeClr val="dk1"/>
              </a:solidFill>
            </a:endParaRPr>
          </a:p>
        </p:txBody>
      </p:sp>
      <p:sp>
        <p:nvSpPr>
          <p:cNvPr id="579" name="Google Shape;579;p98"/>
          <p:cNvSpPr txBox="1">
            <a:spLocks noGrp="1"/>
          </p:cNvSpPr>
          <p:nvPr>
            <p:ph type="body" idx="1"/>
          </p:nvPr>
        </p:nvSpPr>
        <p:spPr>
          <a:xfrm>
            <a:off x="680250" y="1463050"/>
            <a:ext cx="10925700" cy="4640700"/>
          </a:xfrm>
          <a:prstGeom prst="rect">
            <a:avLst/>
          </a:prstGeom>
          <a:noFill/>
          <a:ln>
            <a:noFill/>
          </a:ln>
        </p:spPr>
        <p:txBody>
          <a:bodyPr spcFirstLastPara="1" wrap="square" lIns="0" tIns="0" rIns="0" bIns="45700" anchor="t" anchorCtr="0">
            <a:normAutofit fontScale="92500" lnSpcReduction="20000"/>
          </a:bodyPr>
          <a:lstStyle/>
          <a:p>
            <a:pPr marL="0" lvl="0" indent="0" algn="l" rtl="0">
              <a:lnSpc>
                <a:spcPct val="115000"/>
              </a:lnSpc>
              <a:spcBef>
                <a:spcPts val="1200"/>
              </a:spcBef>
              <a:spcAft>
                <a:spcPts val="0"/>
              </a:spcAft>
              <a:buClr>
                <a:schemeClr val="dk1"/>
              </a:buClr>
              <a:buSzPct val="43137"/>
              <a:buFont typeface="Arial"/>
              <a:buNone/>
            </a:pPr>
            <a:r>
              <a:rPr lang="en-US" sz="2550" dirty="0"/>
              <a:t>FY2023-2024 data files have been prepared - must be available on the public site by July 1st, per statute.</a:t>
            </a:r>
            <a:endParaRPr sz="2550" dirty="0"/>
          </a:p>
          <a:p>
            <a:pPr marL="0" lvl="0" indent="0" algn="l" rtl="0">
              <a:lnSpc>
                <a:spcPct val="115000"/>
              </a:lnSpc>
              <a:spcBef>
                <a:spcPts val="1200"/>
              </a:spcBef>
              <a:spcAft>
                <a:spcPts val="0"/>
              </a:spcAft>
              <a:buClr>
                <a:schemeClr val="dk1"/>
              </a:buClr>
              <a:buSzPct val="43137"/>
              <a:buFont typeface="Arial"/>
              <a:buNone/>
            </a:pPr>
            <a:r>
              <a:rPr lang="en-US" sz="2550" dirty="0"/>
              <a:t>Results were ready for District review as of June 17</a:t>
            </a:r>
            <a:endParaRPr sz="2550" dirty="0">
              <a:highlight>
                <a:srgbClr val="FFFF00"/>
              </a:highlight>
            </a:endParaRPr>
          </a:p>
          <a:p>
            <a:pPr marL="0" lvl="0" indent="0" algn="l" rtl="0">
              <a:lnSpc>
                <a:spcPct val="115000"/>
              </a:lnSpc>
              <a:spcBef>
                <a:spcPts val="1200"/>
              </a:spcBef>
              <a:spcAft>
                <a:spcPts val="0"/>
              </a:spcAft>
              <a:buSzPct val="101748"/>
              <a:buNone/>
            </a:pPr>
            <a:r>
              <a:rPr lang="en-US" sz="2550" dirty="0"/>
              <a:t>Statewide (descriptive) data sets are available on the PSFU website (</a:t>
            </a:r>
            <a:r>
              <a:rPr lang="en-US" sz="2550" u="sng" dirty="0">
                <a:solidFill>
                  <a:schemeClr val="hlink"/>
                </a:solidFill>
                <a:hlinkClick r:id="rId3"/>
              </a:rPr>
              <a:t>Financial Transparency</a:t>
            </a:r>
            <a:r>
              <a:rPr lang="en-US" sz="2550" dirty="0"/>
              <a:t>) under ‘Additional Resources’</a:t>
            </a:r>
            <a:endParaRPr sz="2550" dirty="0"/>
          </a:p>
          <a:p>
            <a:pPr marL="0" lvl="0" indent="0" algn="l" rtl="0">
              <a:lnSpc>
                <a:spcPct val="115000"/>
              </a:lnSpc>
              <a:spcBef>
                <a:spcPts val="1200"/>
              </a:spcBef>
              <a:spcAft>
                <a:spcPts val="0"/>
              </a:spcAft>
              <a:buClr>
                <a:schemeClr val="dk1"/>
              </a:buClr>
              <a:buSzPct val="43137"/>
              <a:buFont typeface="Arial"/>
              <a:buNone/>
            </a:pPr>
            <a:r>
              <a:rPr lang="en-US" sz="2550" dirty="0"/>
              <a:t>Any District Narratives submitted for FY2023-24 will appear on the Live site by July 1st</a:t>
            </a:r>
            <a:endParaRPr sz="2550" dirty="0"/>
          </a:p>
          <a:p>
            <a:pPr marL="0" lvl="0" indent="0" algn="l" rtl="0">
              <a:lnSpc>
                <a:spcPct val="115000"/>
              </a:lnSpc>
              <a:spcBef>
                <a:spcPts val="1200"/>
              </a:spcBef>
              <a:spcAft>
                <a:spcPts val="0"/>
              </a:spcAft>
              <a:buClr>
                <a:schemeClr val="dk1"/>
              </a:buClr>
              <a:buSzPct val="43137"/>
              <a:buFont typeface="Arial"/>
              <a:buNone/>
            </a:pPr>
            <a:r>
              <a:rPr lang="en-US" sz="2550" dirty="0"/>
              <a:t>Please share any feedback or questions directly:</a:t>
            </a:r>
            <a:endParaRPr sz="2550" dirty="0"/>
          </a:p>
          <a:p>
            <a:pPr marL="457200" lvl="0" indent="0" algn="l" rtl="0">
              <a:lnSpc>
                <a:spcPct val="115000"/>
              </a:lnSpc>
              <a:spcBef>
                <a:spcPts val="1200"/>
              </a:spcBef>
              <a:spcAft>
                <a:spcPts val="0"/>
              </a:spcAft>
              <a:buClr>
                <a:schemeClr val="dk1"/>
              </a:buClr>
              <a:buSzPct val="43137"/>
              <a:buFont typeface="Arial"/>
              <a:buNone/>
            </a:pPr>
            <a:r>
              <a:rPr lang="en-US" sz="2550" dirty="0"/>
              <a:t>Kelly Wiedemer - </a:t>
            </a:r>
            <a:r>
              <a:rPr lang="en-US" sz="2550" u="sng" dirty="0">
                <a:solidFill>
                  <a:schemeClr val="hlink"/>
                </a:solidFill>
                <a:hlinkClick r:id="rId4"/>
              </a:rPr>
              <a:t>wiedemer_k@cde.state.co.us</a:t>
            </a:r>
            <a:endParaRPr sz="2550" dirty="0"/>
          </a:p>
          <a:p>
            <a:pPr marL="457200" lvl="0" indent="0" algn="l" rtl="0">
              <a:lnSpc>
                <a:spcPct val="115000"/>
              </a:lnSpc>
              <a:spcBef>
                <a:spcPts val="1200"/>
              </a:spcBef>
              <a:spcAft>
                <a:spcPts val="0"/>
              </a:spcAft>
              <a:buClr>
                <a:schemeClr val="dk1"/>
              </a:buClr>
              <a:buSzPct val="43137"/>
              <a:buFont typeface="Arial"/>
              <a:buNone/>
            </a:pPr>
            <a:r>
              <a:rPr lang="en-US" sz="2550" dirty="0"/>
              <a:t>Yolanda Lucero - </a:t>
            </a:r>
            <a:r>
              <a:rPr lang="en-US" sz="2550" u="sng" dirty="0">
                <a:solidFill>
                  <a:schemeClr val="hlink"/>
                </a:solidFill>
                <a:hlinkClick r:id="rId5"/>
              </a:rPr>
              <a:t>lucero_y@cde.state.co.us</a:t>
            </a:r>
            <a:r>
              <a:rPr lang="en-US" sz="2550" dirty="0"/>
              <a:t> </a:t>
            </a:r>
            <a:endParaRPr sz="2550" dirty="0"/>
          </a:p>
          <a:p>
            <a:pPr marL="228600" lvl="0" indent="-76200" algn="l" rtl="0">
              <a:lnSpc>
                <a:spcPct val="90000"/>
              </a:lnSpc>
              <a:spcBef>
                <a:spcPts val="1200"/>
              </a:spcBef>
              <a:spcAft>
                <a:spcPts val="0"/>
              </a:spcAft>
              <a:buSzPct val="75000"/>
              <a:buNone/>
            </a:pPr>
            <a:endParaRPr sz="3200" dirty="0"/>
          </a:p>
        </p:txBody>
      </p:sp>
      <p:sp>
        <p:nvSpPr>
          <p:cNvPr id="580" name="Google Shape;580;p98"/>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50</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99"/>
          <p:cNvSpPr txBox="1">
            <a:spLocks noGrp="1"/>
          </p:cNvSpPr>
          <p:nvPr>
            <p:ph type="title"/>
          </p:nvPr>
        </p:nvSpPr>
        <p:spPr>
          <a:xfrm>
            <a:off x="791300" y="254525"/>
            <a:ext cx="8024100" cy="75630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chemeClr val="lt1"/>
              </a:buClr>
              <a:buSzPct val="75000"/>
              <a:buFont typeface="Arial"/>
              <a:buNone/>
            </a:pPr>
            <a:r>
              <a:rPr lang="en-US" sz="3200" dirty="0">
                <a:solidFill>
                  <a:schemeClr val="dk1"/>
                </a:solidFill>
              </a:rPr>
              <a:t> Financial Transparency - Required Documents</a:t>
            </a:r>
            <a:endParaRPr sz="3200" dirty="0">
              <a:solidFill>
                <a:schemeClr val="dk1"/>
              </a:solidFill>
            </a:endParaRPr>
          </a:p>
          <a:p>
            <a:pPr marL="0" lvl="0" indent="0" algn="l" rtl="0">
              <a:lnSpc>
                <a:spcPct val="90000"/>
              </a:lnSpc>
              <a:spcBef>
                <a:spcPts val="0"/>
              </a:spcBef>
              <a:spcAft>
                <a:spcPts val="0"/>
              </a:spcAft>
              <a:buClr>
                <a:schemeClr val="lt1"/>
              </a:buClr>
              <a:buSzPct val="75000"/>
              <a:buFont typeface="Arial"/>
              <a:buNone/>
            </a:pPr>
            <a:r>
              <a:rPr lang="en-US" sz="3200" dirty="0">
                <a:solidFill>
                  <a:schemeClr val="dk1"/>
                </a:solidFill>
              </a:rPr>
              <a:t>Website Accessibility</a:t>
            </a:r>
            <a:endParaRPr sz="3200" dirty="0">
              <a:solidFill>
                <a:schemeClr val="dk1"/>
              </a:solidFill>
            </a:endParaRPr>
          </a:p>
        </p:txBody>
      </p:sp>
      <p:sp>
        <p:nvSpPr>
          <p:cNvPr id="586" name="Google Shape;586;p99"/>
          <p:cNvSpPr txBox="1">
            <a:spLocks noGrp="1"/>
          </p:cNvSpPr>
          <p:nvPr>
            <p:ph type="body" idx="1"/>
          </p:nvPr>
        </p:nvSpPr>
        <p:spPr>
          <a:xfrm>
            <a:off x="680250" y="1463050"/>
            <a:ext cx="10925700" cy="4640700"/>
          </a:xfrm>
          <a:prstGeom prst="rect">
            <a:avLst/>
          </a:prstGeom>
          <a:noFill/>
          <a:ln>
            <a:noFill/>
          </a:ln>
        </p:spPr>
        <p:txBody>
          <a:bodyPr spcFirstLastPara="1" wrap="square" lIns="0" tIns="0" rIns="0" bIns="45700" anchor="t" anchorCtr="0">
            <a:normAutofit lnSpcReduction="20000"/>
          </a:bodyPr>
          <a:lstStyle/>
          <a:p>
            <a:pPr marL="228600" lvl="0" indent="-76200" algn="l" rtl="0">
              <a:lnSpc>
                <a:spcPct val="90000"/>
              </a:lnSpc>
              <a:spcBef>
                <a:spcPts val="0"/>
              </a:spcBef>
              <a:spcAft>
                <a:spcPts val="0"/>
              </a:spcAft>
              <a:buSzPts val="2400"/>
              <a:buNone/>
            </a:pPr>
            <a:r>
              <a:rPr lang="en-US" b="1" u="sng" dirty="0"/>
              <a:t>Required Documentation</a:t>
            </a:r>
            <a:endParaRPr b="1" u="sng" dirty="0"/>
          </a:p>
          <a:p>
            <a:pPr marL="457200" lvl="0" indent="-381000" algn="l" rtl="0">
              <a:lnSpc>
                <a:spcPct val="90000"/>
              </a:lnSpc>
              <a:spcBef>
                <a:spcPts val="0"/>
              </a:spcBef>
              <a:spcAft>
                <a:spcPts val="0"/>
              </a:spcAft>
              <a:buSzPts val="2400"/>
              <a:buChar char="•"/>
            </a:pPr>
            <a:r>
              <a:rPr lang="en-US" dirty="0"/>
              <a:t>Annual Budgets for FY25-26, FY24-25 and FY23-24.</a:t>
            </a:r>
            <a:endParaRPr dirty="0"/>
          </a:p>
          <a:p>
            <a:pPr marL="457200" lvl="0" indent="-381000" algn="l" rtl="0">
              <a:lnSpc>
                <a:spcPct val="90000"/>
              </a:lnSpc>
              <a:spcBef>
                <a:spcPts val="0"/>
              </a:spcBef>
              <a:spcAft>
                <a:spcPts val="0"/>
              </a:spcAft>
              <a:buSzPts val="2400"/>
              <a:buChar char="•"/>
            </a:pPr>
            <a:r>
              <a:rPr lang="en-US" dirty="0"/>
              <a:t>Uniform Budget Summary Sheet</a:t>
            </a:r>
            <a:endParaRPr dirty="0"/>
          </a:p>
          <a:p>
            <a:pPr marL="457200" lvl="0" indent="-381000" algn="l" rtl="0">
              <a:lnSpc>
                <a:spcPct val="90000"/>
              </a:lnSpc>
              <a:spcBef>
                <a:spcPts val="0"/>
              </a:spcBef>
              <a:spcAft>
                <a:spcPts val="0"/>
              </a:spcAft>
              <a:buSzPts val="2400"/>
              <a:buChar char="•"/>
            </a:pPr>
            <a:r>
              <a:rPr lang="en-US" dirty="0"/>
              <a:t>Financial Audit for FY24-25, FY23-24 and FY22-23.</a:t>
            </a:r>
            <a:endParaRPr dirty="0"/>
          </a:p>
          <a:p>
            <a:pPr marL="457200" lvl="0" indent="-381000" algn="l" rtl="0">
              <a:lnSpc>
                <a:spcPct val="90000"/>
              </a:lnSpc>
              <a:spcBef>
                <a:spcPts val="0"/>
              </a:spcBef>
              <a:spcAft>
                <a:spcPts val="0"/>
              </a:spcAft>
              <a:buSzPts val="2400"/>
              <a:buChar char="•"/>
            </a:pPr>
            <a:r>
              <a:rPr lang="en-US" dirty="0"/>
              <a:t>Salary Schedules or Policies for FY25-26, FY24-25 and FY23-24</a:t>
            </a:r>
            <a:endParaRPr dirty="0"/>
          </a:p>
          <a:p>
            <a:pPr marL="457200" lvl="0" indent="-381000" algn="l" rtl="0">
              <a:lnSpc>
                <a:spcPct val="90000"/>
              </a:lnSpc>
              <a:spcBef>
                <a:spcPts val="0"/>
              </a:spcBef>
              <a:spcAft>
                <a:spcPts val="0"/>
              </a:spcAft>
              <a:buSzPts val="2400"/>
              <a:buChar char="•"/>
            </a:pPr>
            <a:r>
              <a:rPr lang="en-US" dirty="0"/>
              <a:t>Financial Data File for FY24-25, FY23-24 and FY22-23.</a:t>
            </a:r>
            <a:endParaRPr dirty="0"/>
          </a:p>
          <a:p>
            <a:pPr marL="457200" lvl="0" indent="-381000" algn="l" rtl="0">
              <a:lnSpc>
                <a:spcPct val="90000"/>
              </a:lnSpc>
              <a:spcBef>
                <a:spcPts val="0"/>
              </a:spcBef>
              <a:spcAft>
                <a:spcPts val="0"/>
              </a:spcAft>
              <a:buSzPts val="2400"/>
              <a:buChar char="•"/>
            </a:pPr>
            <a:r>
              <a:rPr lang="en-US" dirty="0"/>
              <a:t>List of Waivers Received by the School District / Charter School</a:t>
            </a:r>
            <a:endParaRPr dirty="0"/>
          </a:p>
          <a:p>
            <a:pPr marL="457200" lvl="0" indent="-381000" algn="l" rtl="0">
              <a:lnSpc>
                <a:spcPct val="90000"/>
              </a:lnSpc>
              <a:spcBef>
                <a:spcPts val="0"/>
              </a:spcBef>
              <a:spcAft>
                <a:spcPts val="0"/>
              </a:spcAft>
              <a:buSzPts val="2400"/>
              <a:buChar char="•"/>
            </a:pPr>
            <a:r>
              <a:rPr lang="en-US" dirty="0"/>
              <a:t>Standardized Description and Rational for Each Automatic Waiver</a:t>
            </a:r>
            <a:endParaRPr dirty="0"/>
          </a:p>
          <a:p>
            <a:pPr marL="457200" lvl="0" indent="-381000" algn="l" rtl="0">
              <a:lnSpc>
                <a:spcPct val="90000"/>
              </a:lnSpc>
              <a:spcBef>
                <a:spcPts val="0"/>
              </a:spcBef>
              <a:spcAft>
                <a:spcPts val="0"/>
              </a:spcAft>
              <a:buSzPts val="2400"/>
              <a:buChar char="•"/>
            </a:pPr>
            <a:r>
              <a:rPr lang="en-US" dirty="0"/>
              <a:t>Federal Form 990, 990-EZ, or 990-PF and any associated schedules</a:t>
            </a:r>
            <a:endParaRPr dirty="0"/>
          </a:p>
          <a:p>
            <a:pPr marL="457200" lvl="0" indent="-381000" algn="l" rtl="0">
              <a:lnSpc>
                <a:spcPct val="90000"/>
              </a:lnSpc>
              <a:spcBef>
                <a:spcPts val="0"/>
              </a:spcBef>
              <a:spcAft>
                <a:spcPts val="0"/>
              </a:spcAft>
              <a:buSzPts val="2400"/>
              <a:buChar char="•"/>
            </a:pPr>
            <a:r>
              <a:rPr lang="en-US" dirty="0"/>
              <a:t>Plan for Distributing Additional Mill Levy Revenue or Statement of Intent to Distribute</a:t>
            </a:r>
            <a:endParaRPr dirty="0"/>
          </a:p>
          <a:p>
            <a:pPr marL="457200" lvl="0" indent="0" algn="l" rtl="0">
              <a:lnSpc>
                <a:spcPct val="90000"/>
              </a:lnSpc>
              <a:spcBef>
                <a:spcPts val="0"/>
              </a:spcBef>
              <a:spcAft>
                <a:spcPts val="0"/>
              </a:spcAft>
              <a:buSzPts val="2400"/>
              <a:buNone/>
            </a:pPr>
            <a:endParaRPr dirty="0"/>
          </a:p>
          <a:p>
            <a:pPr marL="0" lvl="0" indent="0" algn="l" rtl="0">
              <a:lnSpc>
                <a:spcPct val="90000"/>
              </a:lnSpc>
              <a:spcBef>
                <a:spcPts val="0"/>
              </a:spcBef>
              <a:spcAft>
                <a:spcPts val="0"/>
              </a:spcAft>
              <a:buSzPts val="2400"/>
              <a:buNone/>
            </a:pPr>
            <a:r>
              <a:rPr lang="en-US" b="1" u="sng" dirty="0"/>
              <a:t>Additional Required Links:</a:t>
            </a:r>
            <a:endParaRPr b="1" u="sng" dirty="0"/>
          </a:p>
          <a:p>
            <a:pPr marL="457200" lvl="0" indent="-381000" algn="l" rtl="0">
              <a:lnSpc>
                <a:spcPct val="90000"/>
              </a:lnSpc>
              <a:spcBef>
                <a:spcPts val="0"/>
              </a:spcBef>
              <a:spcAft>
                <a:spcPts val="0"/>
              </a:spcAft>
              <a:buSzPts val="2400"/>
              <a:buChar char="•"/>
            </a:pPr>
            <a:r>
              <a:rPr lang="en-US" dirty="0"/>
              <a:t>(charter schools only):  Link to Authorizing School District/CSI FT webpage</a:t>
            </a:r>
            <a:endParaRPr dirty="0"/>
          </a:p>
          <a:p>
            <a:pPr marL="457200" lvl="0" indent="-381000" algn="l" rtl="0">
              <a:lnSpc>
                <a:spcPct val="90000"/>
              </a:lnSpc>
              <a:spcBef>
                <a:spcPts val="0"/>
              </a:spcBef>
              <a:spcAft>
                <a:spcPts val="0"/>
              </a:spcAft>
              <a:buSzPts val="2400"/>
              <a:buChar char="•"/>
            </a:pPr>
            <a:r>
              <a:rPr lang="en-US" dirty="0"/>
              <a:t>Link to the CDE School Finance Unit webpage</a:t>
            </a:r>
            <a:endParaRPr dirty="0"/>
          </a:p>
          <a:p>
            <a:pPr marL="457200" lvl="0" indent="-381000" algn="l" rtl="0">
              <a:lnSpc>
                <a:spcPct val="90000"/>
              </a:lnSpc>
              <a:spcBef>
                <a:spcPts val="0"/>
              </a:spcBef>
              <a:spcAft>
                <a:spcPts val="0"/>
              </a:spcAft>
              <a:buSzPts val="2400"/>
              <a:buChar char="•"/>
            </a:pPr>
            <a:r>
              <a:rPr lang="en-US" dirty="0"/>
              <a:t>Link to Financial Transparency for Colorado Schools website view</a:t>
            </a:r>
            <a:endParaRPr dirty="0"/>
          </a:p>
        </p:txBody>
      </p:sp>
      <p:sp>
        <p:nvSpPr>
          <p:cNvPr id="587" name="Google Shape;587;p99"/>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100"/>
          <p:cNvSpPr txBox="1">
            <a:spLocks noGrp="1"/>
          </p:cNvSpPr>
          <p:nvPr>
            <p:ph type="title"/>
          </p:nvPr>
        </p:nvSpPr>
        <p:spPr>
          <a:xfrm>
            <a:off x="791300" y="254525"/>
            <a:ext cx="8024100" cy="75630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chemeClr val="lt1"/>
              </a:buClr>
              <a:buSzPct val="75000"/>
              <a:buFont typeface="Arial"/>
              <a:buNone/>
            </a:pPr>
            <a:r>
              <a:rPr lang="en-US" sz="3200" dirty="0">
                <a:solidFill>
                  <a:schemeClr val="dk1"/>
                </a:solidFill>
              </a:rPr>
              <a:t>Financial Transparency - Tips</a:t>
            </a:r>
            <a:endParaRPr sz="3200" dirty="0">
              <a:solidFill>
                <a:schemeClr val="dk1"/>
              </a:solidFill>
            </a:endParaRPr>
          </a:p>
          <a:p>
            <a:pPr marL="0" lvl="0" indent="0" algn="l" rtl="0">
              <a:lnSpc>
                <a:spcPct val="90000"/>
              </a:lnSpc>
              <a:spcBef>
                <a:spcPts val="0"/>
              </a:spcBef>
              <a:spcAft>
                <a:spcPts val="0"/>
              </a:spcAft>
              <a:buClr>
                <a:schemeClr val="lt1"/>
              </a:buClr>
              <a:buSzPct val="75000"/>
              <a:buFont typeface="Arial"/>
              <a:buNone/>
            </a:pPr>
            <a:r>
              <a:rPr lang="en-US" sz="3200" dirty="0">
                <a:solidFill>
                  <a:schemeClr val="dk1"/>
                </a:solidFill>
              </a:rPr>
              <a:t>Website Accessibility</a:t>
            </a:r>
            <a:endParaRPr sz="3200" dirty="0">
              <a:solidFill>
                <a:schemeClr val="dk1"/>
              </a:solidFill>
            </a:endParaRPr>
          </a:p>
        </p:txBody>
      </p:sp>
      <p:sp>
        <p:nvSpPr>
          <p:cNvPr id="593" name="Google Shape;593;p100"/>
          <p:cNvSpPr txBox="1">
            <a:spLocks noGrp="1"/>
          </p:cNvSpPr>
          <p:nvPr>
            <p:ph type="body" idx="1"/>
          </p:nvPr>
        </p:nvSpPr>
        <p:spPr>
          <a:xfrm>
            <a:off x="680250" y="1463050"/>
            <a:ext cx="10925700" cy="4640700"/>
          </a:xfrm>
          <a:prstGeom prst="rect">
            <a:avLst/>
          </a:prstGeom>
          <a:noFill/>
          <a:ln>
            <a:noFill/>
          </a:ln>
        </p:spPr>
        <p:txBody>
          <a:bodyPr spcFirstLastPara="1" wrap="square" lIns="0" tIns="0" rIns="0" bIns="45700" anchor="t" anchorCtr="0">
            <a:normAutofit/>
          </a:bodyPr>
          <a:lstStyle/>
          <a:p>
            <a:pPr marL="228600" lvl="0" indent="-76200" algn="l" rtl="0">
              <a:lnSpc>
                <a:spcPct val="90000"/>
              </a:lnSpc>
              <a:spcBef>
                <a:spcPts val="0"/>
              </a:spcBef>
              <a:spcAft>
                <a:spcPts val="0"/>
              </a:spcAft>
              <a:buSzPts val="2400"/>
              <a:buNone/>
            </a:pPr>
            <a:r>
              <a:rPr lang="en-US" dirty="0"/>
              <a:t>Add Alternative Text to all pictures, symbols and screen shots</a:t>
            </a:r>
            <a:endParaRPr dirty="0"/>
          </a:p>
          <a:p>
            <a:pPr marL="228600" lvl="0" indent="-76200" algn="l" rtl="0">
              <a:lnSpc>
                <a:spcPct val="90000"/>
              </a:lnSpc>
              <a:spcBef>
                <a:spcPts val="0"/>
              </a:spcBef>
              <a:spcAft>
                <a:spcPts val="0"/>
              </a:spcAft>
              <a:buSzPts val="2400"/>
              <a:buNone/>
            </a:pPr>
            <a:endParaRPr dirty="0"/>
          </a:p>
          <a:p>
            <a:pPr marL="228600" lvl="0" indent="-76200" algn="l" rtl="0">
              <a:lnSpc>
                <a:spcPct val="90000"/>
              </a:lnSpc>
              <a:spcBef>
                <a:spcPts val="0"/>
              </a:spcBef>
              <a:spcAft>
                <a:spcPts val="0"/>
              </a:spcAft>
              <a:buClr>
                <a:schemeClr val="dk1"/>
              </a:buClr>
              <a:buSzPts val="2400"/>
              <a:buFont typeface="Arial"/>
              <a:buNone/>
            </a:pPr>
            <a:r>
              <a:rPr lang="en-US" dirty="0"/>
              <a:t>Avoid merging cells in excel</a:t>
            </a:r>
            <a:endParaRPr dirty="0"/>
          </a:p>
          <a:p>
            <a:pPr marL="228600" lvl="0" indent="-76200" algn="l" rtl="0">
              <a:lnSpc>
                <a:spcPct val="90000"/>
              </a:lnSpc>
              <a:spcBef>
                <a:spcPts val="0"/>
              </a:spcBef>
              <a:spcAft>
                <a:spcPts val="0"/>
              </a:spcAft>
              <a:buSzPts val="2400"/>
              <a:buNone/>
            </a:pPr>
            <a:endParaRPr dirty="0"/>
          </a:p>
          <a:p>
            <a:pPr marL="228600" lvl="0" indent="-76200" algn="l" rtl="0">
              <a:lnSpc>
                <a:spcPct val="90000"/>
              </a:lnSpc>
              <a:spcBef>
                <a:spcPts val="0"/>
              </a:spcBef>
              <a:spcAft>
                <a:spcPts val="0"/>
              </a:spcAft>
              <a:buSzPts val="2400"/>
              <a:buNone/>
            </a:pPr>
            <a:r>
              <a:rPr lang="en-US" dirty="0"/>
              <a:t>Use the CDE Templates - they pass the accessibility checker, if the District has an accessibility process that should also be used once the templates are populated with the Districts information.</a:t>
            </a:r>
            <a:endParaRPr dirty="0"/>
          </a:p>
          <a:p>
            <a:pPr marL="228600" lvl="0" indent="-76200" algn="l" rtl="0">
              <a:lnSpc>
                <a:spcPct val="90000"/>
              </a:lnSpc>
              <a:spcBef>
                <a:spcPts val="0"/>
              </a:spcBef>
              <a:spcAft>
                <a:spcPts val="0"/>
              </a:spcAft>
              <a:buSzPts val="2400"/>
              <a:buNone/>
            </a:pPr>
            <a:endParaRPr dirty="0"/>
          </a:p>
          <a:p>
            <a:pPr marL="228600" lvl="0" indent="-76200" algn="l" rtl="0">
              <a:lnSpc>
                <a:spcPct val="90000"/>
              </a:lnSpc>
              <a:spcBef>
                <a:spcPts val="0"/>
              </a:spcBef>
              <a:spcAft>
                <a:spcPts val="0"/>
              </a:spcAft>
              <a:buSzPts val="2400"/>
              <a:buNone/>
            </a:pPr>
            <a:r>
              <a:rPr lang="en-US" dirty="0"/>
              <a:t>Run the Accessibility Checker in the Original Version prior to converting to PDF</a:t>
            </a:r>
            <a:endParaRPr dirty="0"/>
          </a:p>
          <a:p>
            <a:pPr marL="228600" lvl="0" indent="-76200" algn="l" rtl="0">
              <a:lnSpc>
                <a:spcPct val="90000"/>
              </a:lnSpc>
              <a:spcBef>
                <a:spcPts val="0"/>
              </a:spcBef>
              <a:spcAft>
                <a:spcPts val="0"/>
              </a:spcAft>
              <a:buSzPts val="2400"/>
              <a:buNone/>
            </a:pPr>
            <a:endParaRPr dirty="0"/>
          </a:p>
          <a:p>
            <a:pPr marL="228600" lvl="0" indent="-76200" algn="l" rtl="0">
              <a:lnSpc>
                <a:spcPct val="90000"/>
              </a:lnSpc>
              <a:spcBef>
                <a:spcPts val="0"/>
              </a:spcBef>
              <a:spcAft>
                <a:spcPts val="0"/>
              </a:spcAft>
              <a:buSzPts val="2400"/>
              <a:buNone/>
            </a:pPr>
            <a:r>
              <a:rPr lang="en-US" b="1" u="sng" dirty="0"/>
              <a:t>Accessible Documents Toolkit (States Resource Page)</a:t>
            </a:r>
            <a:endParaRPr b="1" u="sng" dirty="0"/>
          </a:p>
          <a:p>
            <a:pPr marL="228600" lvl="0" indent="-76200" algn="l" rtl="0">
              <a:lnSpc>
                <a:spcPct val="90000"/>
              </a:lnSpc>
              <a:spcBef>
                <a:spcPts val="0"/>
              </a:spcBef>
              <a:spcAft>
                <a:spcPts val="0"/>
              </a:spcAft>
              <a:buSzPts val="2400"/>
              <a:buNone/>
            </a:pPr>
            <a:r>
              <a:rPr lang="en-US" dirty="0"/>
              <a:t>https://oit.colorado.gov/standards-policies-guides/a-guide-to-accessible-web-services/accessible-documents-toolkit</a:t>
            </a:r>
            <a:endParaRPr dirty="0"/>
          </a:p>
        </p:txBody>
      </p:sp>
      <p:sp>
        <p:nvSpPr>
          <p:cNvPr id="594" name="Google Shape;594;p100"/>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52</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101"/>
          <p:cNvSpPr txBox="1">
            <a:spLocks noGrp="1"/>
          </p:cNvSpPr>
          <p:nvPr>
            <p:ph type="title"/>
          </p:nvPr>
        </p:nvSpPr>
        <p:spPr>
          <a:xfrm>
            <a:off x="791301" y="254525"/>
            <a:ext cx="7059900" cy="756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400"/>
              <a:buFont typeface="Arial"/>
              <a:buNone/>
            </a:pPr>
            <a:r>
              <a:rPr lang="en-US" sz="3000">
                <a:solidFill>
                  <a:schemeClr val="dk1"/>
                </a:solidFill>
                <a:latin typeface="Calibri"/>
                <a:ea typeface="Calibri"/>
                <a:cs typeface="Calibri"/>
                <a:sym typeface="Calibri"/>
              </a:rPr>
              <a:t>Financial Transparency</a:t>
            </a:r>
            <a:endParaRPr sz="3000">
              <a:solidFill>
                <a:schemeClr val="dk1"/>
              </a:solidFill>
              <a:latin typeface="Calibri"/>
              <a:ea typeface="Calibri"/>
              <a:cs typeface="Calibri"/>
              <a:sym typeface="Calibri"/>
            </a:endParaRPr>
          </a:p>
          <a:p>
            <a:pPr marL="0" lvl="0" indent="0" algn="l" rtl="0">
              <a:lnSpc>
                <a:spcPct val="90000"/>
              </a:lnSpc>
              <a:spcBef>
                <a:spcPts val="0"/>
              </a:spcBef>
              <a:spcAft>
                <a:spcPts val="0"/>
              </a:spcAft>
              <a:buClr>
                <a:schemeClr val="lt1"/>
              </a:buClr>
              <a:buSzPts val="2400"/>
              <a:buFont typeface="Arial"/>
              <a:buNone/>
            </a:pPr>
            <a:r>
              <a:rPr lang="en-US" sz="3000">
                <a:solidFill>
                  <a:schemeClr val="dk1"/>
                </a:solidFill>
                <a:latin typeface="Calibri"/>
                <a:ea typeface="Calibri"/>
                <a:cs typeface="Calibri"/>
                <a:sym typeface="Calibri"/>
              </a:rPr>
              <a:t>Proposed changes per HB24-1448</a:t>
            </a:r>
            <a:endParaRPr sz="3000">
              <a:solidFill>
                <a:schemeClr val="dk1"/>
              </a:solidFill>
              <a:latin typeface="Calibri"/>
              <a:ea typeface="Calibri"/>
              <a:cs typeface="Calibri"/>
              <a:sym typeface="Calibri"/>
            </a:endParaRPr>
          </a:p>
        </p:txBody>
      </p:sp>
      <p:sp>
        <p:nvSpPr>
          <p:cNvPr id="600" name="Google Shape;600;p101"/>
          <p:cNvSpPr txBox="1">
            <a:spLocks noGrp="1"/>
          </p:cNvSpPr>
          <p:nvPr>
            <p:ph type="body" idx="1"/>
          </p:nvPr>
        </p:nvSpPr>
        <p:spPr>
          <a:xfrm>
            <a:off x="680250" y="1463050"/>
            <a:ext cx="10925700" cy="4640700"/>
          </a:xfrm>
          <a:prstGeom prst="rect">
            <a:avLst/>
          </a:prstGeom>
          <a:noFill/>
          <a:ln>
            <a:noFill/>
          </a:ln>
        </p:spPr>
        <p:txBody>
          <a:bodyPr spcFirstLastPara="1" wrap="square" lIns="0" tIns="0" rIns="0" bIns="45700" anchor="t" anchorCtr="0">
            <a:normAutofit fontScale="55000" lnSpcReduction="20000"/>
          </a:bodyPr>
          <a:lstStyle/>
          <a:p>
            <a:pPr marL="0" lvl="0" indent="0" algn="l" rtl="0">
              <a:lnSpc>
                <a:spcPct val="115000"/>
              </a:lnSpc>
              <a:spcBef>
                <a:spcPts val="1200"/>
              </a:spcBef>
              <a:spcAft>
                <a:spcPts val="0"/>
              </a:spcAft>
              <a:buClr>
                <a:schemeClr val="dk1"/>
              </a:buClr>
              <a:buSzPct val="39285"/>
              <a:buFont typeface="Arial"/>
              <a:buNone/>
            </a:pPr>
            <a:r>
              <a:rPr lang="en-US" sz="2800" b="1" dirty="0">
                <a:latin typeface="Arial"/>
                <a:ea typeface="Arial"/>
                <a:cs typeface="Arial"/>
                <a:sym typeface="Arial"/>
              </a:rPr>
              <a:t>Due to requirements in HB 24-1448, CDE will be adding Per-Pupil Funding (PPF) &amp; Per-Pupil Revenue (PPR) figures to the website as follows:</a:t>
            </a:r>
            <a:r>
              <a:rPr lang="en-US" sz="2800" dirty="0">
                <a:latin typeface="Arial"/>
                <a:ea typeface="Arial"/>
                <a:cs typeface="Arial"/>
                <a:sym typeface="Arial"/>
              </a:rPr>
              <a:t> </a:t>
            </a:r>
            <a:endParaRPr sz="2800" dirty="0">
              <a:latin typeface="Arial"/>
              <a:ea typeface="Arial"/>
              <a:cs typeface="Arial"/>
              <a:sym typeface="Arial"/>
            </a:endParaRPr>
          </a:p>
          <a:p>
            <a:pPr marL="457200" lvl="0" indent="-326390" algn="l" rtl="0">
              <a:lnSpc>
                <a:spcPct val="115000"/>
              </a:lnSpc>
              <a:spcBef>
                <a:spcPts val="1200"/>
              </a:spcBef>
              <a:spcAft>
                <a:spcPts val="0"/>
              </a:spcAft>
              <a:buSzPct val="100000"/>
              <a:buAutoNum type="arabicPeriod"/>
            </a:pPr>
            <a:r>
              <a:rPr lang="en-US" sz="2800" dirty="0">
                <a:latin typeface="Arial"/>
                <a:ea typeface="Arial"/>
                <a:cs typeface="Arial"/>
                <a:sym typeface="Arial"/>
              </a:rPr>
              <a:t>District-level</a:t>
            </a:r>
            <a:r>
              <a:rPr lang="en-US" sz="2800" i="1" dirty="0">
                <a:latin typeface="Arial"/>
                <a:ea typeface="Arial"/>
                <a:cs typeface="Arial"/>
                <a:sym typeface="Arial"/>
              </a:rPr>
              <a:t> only </a:t>
            </a:r>
            <a:r>
              <a:rPr lang="en-US" sz="2800" dirty="0">
                <a:latin typeface="Arial"/>
                <a:ea typeface="Arial"/>
                <a:cs typeface="Arial"/>
                <a:sym typeface="Arial"/>
              </a:rPr>
              <a:t>(at the top of the district’s landing page): </a:t>
            </a:r>
            <a:endParaRPr sz="2800" dirty="0">
              <a:latin typeface="Arial"/>
              <a:ea typeface="Arial"/>
              <a:cs typeface="Arial"/>
              <a:sym typeface="Arial"/>
            </a:endParaRPr>
          </a:p>
          <a:p>
            <a:pPr marL="914400" lvl="1" indent="-326390" algn="l" rtl="0">
              <a:lnSpc>
                <a:spcPct val="115000"/>
              </a:lnSpc>
              <a:spcBef>
                <a:spcPts val="0"/>
              </a:spcBef>
              <a:spcAft>
                <a:spcPts val="0"/>
              </a:spcAft>
              <a:buSzPct val="100000"/>
              <a:buAutoNum type="arabicPeriod"/>
            </a:pPr>
            <a:r>
              <a:rPr lang="en-US" sz="2800" dirty="0">
                <a:latin typeface="Arial"/>
                <a:ea typeface="Arial"/>
                <a:cs typeface="Arial"/>
                <a:sym typeface="Arial"/>
              </a:rPr>
              <a:t>A PPR figure will be displayed based on total Local/State/Federal revenues reported by the district (excluding ‘Other’ revenues*) divided by the Total District Membership as displayed at the top of the district’s FTCS page.</a:t>
            </a:r>
            <a:endParaRPr sz="2800" dirty="0">
              <a:latin typeface="Arial"/>
              <a:ea typeface="Arial"/>
              <a:cs typeface="Arial"/>
              <a:sym typeface="Arial"/>
            </a:endParaRPr>
          </a:p>
          <a:p>
            <a:pPr marL="228600" lvl="0" indent="-76200" algn="l" rtl="0">
              <a:lnSpc>
                <a:spcPct val="90000"/>
              </a:lnSpc>
              <a:spcBef>
                <a:spcPts val="1200"/>
              </a:spcBef>
              <a:spcAft>
                <a:spcPts val="0"/>
              </a:spcAft>
              <a:buSzPct val="85714"/>
              <a:buNone/>
            </a:pPr>
            <a:r>
              <a:rPr lang="en-US" sz="2800" dirty="0">
                <a:latin typeface="Arial"/>
                <a:ea typeface="Arial"/>
                <a:cs typeface="Arial"/>
                <a:sym typeface="Arial"/>
              </a:rPr>
              <a:t>Note that ‘Other’ revenues on the FTCS site are defined as follows:  </a:t>
            </a:r>
            <a:r>
              <a:rPr lang="en-US" sz="2800" i="1" dirty="0">
                <a:latin typeface="Arial"/>
                <a:ea typeface="Arial"/>
                <a:cs typeface="Arial"/>
                <a:sym typeface="Arial"/>
              </a:rPr>
              <a:t>Other revenues not received through local, state, or federal sources. They include proceeds from the sale of bonds, accrued interest, and other extraordinary items.</a:t>
            </a:r>
            <a:endParaRPr sz="2800" i="1" dirty="0">
              <a:latin typeface="Arial"/>
              <a:ea typeface="Arial"/>
              <a:cs typeface="Arial"/>
              <a:sym typeface="Arial"/>
            </a:endParaRPr>
          </a:p>
          <a:p>
            <a:pPr marL="228600" lvl="0" indent="-76200" algn="l" rtl="0">
              <a:lnSpc>
                <a:spcPct val="90000"/>
              </a:lnSpc>
              <a:spcBef>
                <a:spcPts val="0"/>
              </a:spcBef>
              <a:spcAft>
                <a:spcPts val="0"/>
              </a:spcAft>
              <a:buSzPct val="85714"/>
              <a:buNone/>
            </a:pPr>
            <a:endParaRPr sz="2800" i="1" dirty="0">
              <a:latin typeface="Arial"/>
              <a:ea typeface="Arial"/>
              <a:cs typeface="Arial"/>
              <a:sym typeface="Arial"/>
            </a:endParaRPr>
          </a:p>
          <a:p>
            <a:pPr marL="228600" lvl="0" indent="-76200" algn="l" rtl="0">
              <a:lnSpc>
                <a:spcPct val="90000"/>
              </a:lnSpc>
              <a:spcBef>
                <a:spcPts val="0"/>
              </a:spcBef>
              <a:spcAft>
                <a:spcPts val="0"/>
              </a:spcAft>
              <a:buSzPct val="85714"/>
              <a:buNone/>
            </a:pPr>
            <a:r>
              <a:rPr lang="en-US" sz="2800" i="1" dirty="0">
                <a:latin typeface="Arial"/>
                <a:ea typeface="Arial"/>
                <a:cs typeface="Arial"/>
                <a:sym typeface="Arial"/>
              </a:rPr>
              <a:t>2.  </a:t>
            </a:r>
            <a:r>
              <a:rPr lang="en-US" sz="2800" dirty="0">
                <a:latin typeface="Arial"/>
                <a:ea typeface="Arial"/>
                <a:cs typeface="Arial"/>
                <a:sym typeface="Arial"/>
              </a:rPr>
              <a:t>At the district level</a:t>
            </a:r>
            <a:r>
              <a:rPr lang="en-US" sz="2800" i="1" dirty="0">
                <a:latin typeface="Arial"/>
                <a:ea typeface="Arial"/>
                <a:cs typeface="Arial"/>
                <a:sym typeface="Arial"/>
              </a:rPr>
              <a:t> and</a:t>
            </a:r>
            <a:r>
              <a:rPr lang="en-US" sz="2800" dirty="0">
                <a:latin typeface="Arial"/>
                <a:ea typeface="Arial"/>
                <a:cs typeface="Arial"/>
                <a:sym typeface="Arial"/>
              </a:rPr>
              <a:t> the school level, a PPF figure will be added to the bottom of the district or school page to align with requirements set forth in</a:t>
            </a:r>
            <a:r>
              <a:rPr lang="en-US" sz="2800" dirty="0">
                <a:solidFill>
                  <a:schemeClr val="hlink"/>
                </a:solidFill>
                <a:uFill>
                  <a:noFill/>
                </a:uFill>
                <a:latin typeface="Arial"/>
                <a:ea typeface="Arial"/>
                <a:cs typeface="Arial"/>
                <a:sym typeface="Arial"/>
                <a:hlinkClick r:id="rId3"/>
              </a:rPr>
              <a:t> </a:t>
            </a:r>
            <a:r>
              <a:rPr lang="en-US" sz="2800" u="sng" dirty="0">
                <a:solidFill>
                  <a:schemeClr val="hlink"/>
                </a:solidFill>
                <a:latin typeface="Arial"/>
                <a:ea typeface="Arial"/>
                <a:cs typeface="Arial"/>
                <a:sym typeface="Arial"/>
                <a:hlinkClick r:id="rId3"/>
              </a:rPr>
              <a:t>Section 5 of HB 24-1448</a:t>
            </a:r>
            <a:r>
              <a:rPr lang="en-US" sz="2800" dirty="0">
                <a:latin typeface="Arial"/>
                <a:ea typeface="Arial"/>
                <a:cs typeface="Arial"/>
                <a:sym typeface="Arial"/>
              </a:rPr>
              <a:t> (on pages 20-21):</a:t>
            </a:r>
            <a:endParaRPr sz="2800" dirty="0">
              <a:latin typeface="Arial"/>
              <a:ea typeface="Arial"/>
              <a:cs typeface="Arial"/>
              <a:sym typeface="Arial"/>
            </a:endParaRPr>
          </a:p>
          <a:p>
            <a:pPr marL="0" lvl="0" indent="12700" algn="l" rtl="0">
              <a:lnSpc>
                <a:spcPct val="115000"/>
              </a:lnSpc>
              <a:spcBef>
                <a:spcPts val="1200"/>
              </a:spcBef>
              <a:spcAft>
                <a:spcPts val="0"/>
              </a:spcAft>
              <a:buClr>
                <a:schemeClr val="dk1"/>
              </a:buClr>
              <a:buSzPct val="39285"/>
              <a:buFont typeface="Arial"/>
              <a:buNone/>
            </a:pPr>
            <a:r>
              <a:rPr lang="en-US" sz="2800" dirty="0">
                <a:latin typeface="Arial"/>
                <a:ea typeface="Arial"/>
                <a:cs typeface="Arial"/>
                <a:sym typeface="Arial"/>
              </a:rPr>
              <a:t> </a:t>
            </a:r>
            <a:endParaRPr sz="2800" dirty="0">
              <a:latin typeface="Arial"/>
              <a:ea typeface="Arial"/>
              <a:cs typeface="Arial"/>
              <a:sym typeface="Arial"/>
            </a:endParaRPr>
          </a:p>
          <a:p>
            <a:pPr marL="0" lvl="0" indent="12700" algn="l" rtl="0">
              <a:lnSpc>
                <a:spcPct val="115000"/>
              </a:lnSpc>
              <a:spcBef>
                <a:spcPts val="1200"/>
              </a:spcBef>
              <a:spcAft>
                <a:spcPts val="0"/>
              </a:spcAft>
              <a:buClr>
                <a:schemeClr val="dk1"/>
              </a:buClr>
              <a:buSzPct val="39285"/>
              <a:buFont typeface="Arial"/>
              <a:buNone/>
            </a:pPr>
            <a:r>
              <a:rPr lang="en-US" sz="2800" dirty="0">
                <a:latin typeface="Arial"/>
                <a:ea typeface="Arial"/>
                <a:cs typeface="Arial"/>
                <a:sym typeface="Arial"/>
              </a:rPr>
              <a:t>Using Total Program Per Pupil Funding for each District, which is based on Funded Pupil Count (FPC) at the District level, we will display the following at the bottom of the school or district’s FT page:</a:t>
            </a:r>
            <a:endParaRPr sz="2800" dirty="0">
              <a:latin typeface="Arial"/>
              <a:ea typeface="Arial"/>
              <a:cs typeface="Arial"/>
              <a:sym typeface="Arial"/>
            </a:endParaRPr>
          </a:p>
          <a:p>
            <a:pPr marL="914400" lvl="1" indent="-326390" algn="l" rtl="0">
              <a:lnSpc>
                <a:spcPct val="115000"/>
              </a:lnSpc>
              <a:spcBef>
                <a:spcPts val="1200"/>
              </a:spcBef>
              <a:spcAft>
                <a:spcPts val="0"/>
              </a:spcAft>
              <a:buSzPct val="100000"/>
              <a:buAutoNum type="arabicPeriod"/>
            </a:pPr>
            <a:r>
              <a:rPr lang="en-US" sz="2800" dirty="0">
                <a:latin typeface="Arial"/>
                <a:ea typeface="Arial"/>
                <a:cs typeface="Arial"/>
                <a:sym typeface="Arial"/>
              </a:rPr>
              <a:t>Projected Share of Total Program Per Pupil Funding multiplied by</a:t>
            </a:r>
            <a:r>
              <a:rPr lang="en-US" sz="2800" dirty="0">
                <a:solidFill>
                  <a:schemeClr val="hlink"/>
                </a:solidFill>
                <a:uFill>
                  <a:noFill/>
                </a:uFill>
                <a:latin typeface="Arial"/>
                <a:ea typeface="Arial"/>
                <a:cs typeface="Arial"/>
                <a:sym typeface="Arial"/>
                <a:hlinkClick r:id="rId4"/>
              </a:rPr>
              <a:t> </a:t>
            </a:r>
            <a:r>
              <a:rPr lang="en-US" sz="2800" u="sng" dirty="0">
                <a:solidFill>
                  <a:schemeClr val="hlink"/>
                </a:solidFill>
                <a:latin typeface="Arial"/>
                <a:ea typeface="Arial"/>
                <a:cs typeface="Arial"/>
                <a:sym typeface="Arial"/>
                <a:hlinkClick r:id="rId4"/>
              </a:rPr>
              <a:t>Total Membership</a:t>
            </a:r>
            <a:r>
              <a:rPr lang="en-US" sz="2800" dirty="0">
                <a:latin typeface="Arial"/>
                <a:ea typeface="Arial"/>
                <a:cs typeface="Arial"/>
                <a:sym typeface="Arial"/>
              </a:rPr>
              <a:t> as displayed on the school or district’s FTCS page.</a:t>
            </a:r>
            <a:endParaRPr sz="2800" dirty="0">
              <a:latin typeface="Arial"/>
              <a:ea typeface="Arial"/>
              <a:cs typeface="Arial"/>
              <a:sym typeface="Arial"/>
            </a:endParaRPr>
          </a:p>
          <a:p>
            <a:pPr marL="228600" lvl="0" indent="-76200" algn="l" rtl="0">
              <a:lnSpc>
                <a:spcPct val="90000"/>
              </a:lnSpc>
              <a:spcBef>
                <a:spcPts val="1200"/>
              </a:spcBef>
              <a:spcAft>
                <a:spcPts val="0"/>
              </a:spcAft>
              <a:buClr>
                <a:schemeClr val="dk1"/>
              </a:buClr>
              <a:buSzPct val="100000"/>
              <a:buFont typeface="Arial"/>
              <a:buNone/>
            </a:pPr>
            <a:endParaRPr i="1" dirty="0">
              <a:latin typeface="Arial"/>
              <a:ea typeface="Arial"/>
              <a:cs typeface="Arial"/>
              <a:sym typeface="Arial"/>
            </a:endParaRPr>
          </a:p>
          <a:p>
            <a:pPr marL="228600" lvl="0" indent="-76200" algn="l" rtl="0">
              <a:lnSpc>
                <a:spcPct val="90000"/>
              </a:lnSpc>
              <a:spcBef>
                <a:spcPts val="0"/>
              </a:spcBef>
              <a:spcAft>
                <a:spcPts val="0"/>
              </a:spcAft>
              <a:buSzPct val="100000"/>
              <a:buNone/>
            </a:pPr>
            <a:endParaRPr dirty="0"/>
          </a:p>
          <a:p>
            <a:pPr marL="228600" lvl="0" indent="-76200" algn="l" rtl="0">
              <a:lnSpc>
                <a:spcPct val="90000"/>
              </a:lnSpc>
              <a:spcBef>
                <a:spcPts val="0"/>
              </a:spcBef>
              <a:spcAft>
                <a:spcPts val="0"/>
              </a:spcAft>
              <a:buSzPct val="75000"/>
              <a:buNone/>
            </a:pPr>
            <a:endParaRPr sz="3200" dirty="0"/>
          </a:p>
        </p:txBody>
      </p:sp>
      <p:sp>
        <p:nvSpPr>
          <p:cNvPr id="601" name="Google Shape;601;p101"/>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53</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102"/>
          <p:cNvSpPr txBox="1">
            <a:spLocks noGrp="1"/>
          </p:cNvSpPr>
          <p:nvPr>
            <p:ph type="title"/>
          </p:nvPr>
        </p:nvSpPr>
        <p:spPr>
          <a:xfrm>
            <a:off x="791300" y="254525"/>
            <a:ext cx="9939900" cy="756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400"/>
              <a:buFont typeface="Arial"/>
              <a:buNone/>
            </a:pPr>
            <a:r>
              <a:rPr lang="en-US" sz="3000" dirty="0">
                <a:solidFill>
                  <a:schemeClr val="dk1"/>
                </a:solidFill>
                <a:latin typeface="Calibri"/>
                <a:ea typeface="Calibri"/>
                <a:cs typeface="Calibri"/>
                <a:sym typeface="Calibri"/>
              </a:rPr>
              <a:t>Financial Transparency</a:t>
            </a:r>
            <a:endParaRPr sz="3000" dirty="0">
              <a:solidFill>
                <a:schemeClr val="dk1"/>
              </a:solidFill>
              <a:latin typeface="Calibri"/>
              <a:ea typeface="Calibri"/>
              <a:cs typeface="Calibri"/>
              <a:sym typeface="Calibri"/>
            </a:endParaRPr>
          </a:p>
          <a:p>
            <a:pPr marL="0" lvl="0" indent="0" algn="l" rtl="0">
              <a:lnSpc>
                <a:spcPct val="90000"/>
              </a:lnSpc>
              <a:spcBef>
                <a:spcPts val="0"/>
              </a:spcBef>
              <a:spcAft>
                <a:spcPts val="0"/>
              </a:spcAft>
              <a:buClr>
                <a:schemeClr val="lt1"/>
              </a:buClr>
              <a:buSzPts val="2400"/>
              <a:buFont typeface="Arial"/>
              <a:buNone/>
            </a:pPr>
            <a:r>
              <a:rPr lang="en-US" sz="3000" dirty="0">
                <a:solidFill>
                  <a:schemeClr val="dk1"/>
                </a:solidFill>
                <a:latin typeface="Calibri"/>
                <a:ea typeface="Calibri"/>
                <a:cs typeface="Calibri"/>
                <a:sym typeface="Calibri"/>
              </a:rPr>
              <a:t>Proposed changes per HB24-1448 (continued)</a:t>
            </a:r>
            <a:endParaRPr sz="3000" dirty="0">
              <a:solidFill>
                <a:schemeClr val="dk1"/>
              </a:solidFill>
              <a:latin typeface="Calibri"/>
              <a:ea typeface="Calibri"/>
              <a:cs typeface="Calibri"/>
              <a:sym typeface="Calibri"/>
            </a:endParaRPr>
          </a:p>
        </p:txBody>
      </p:sp>
      <p:pic>
        <p:nvPicPr>
          <p:cNvPr id="609" name="Google Shape;609;p102" descr="screenshot of text for HB24-1448"/>
          <p:cNvPicPr preferRelativeResize="0"/>
          <p:nvPr/>
        </p:nvPicPr>
        <p:blipFill rotWithShape="1">
          <a:blip r:embed="rId3">
            <a:alphaModFix/>
          </a:blip>
          <a:srcRect/>
          <a:stretch/>
        </p:blipFill>
        <p:spPr>
          <a:xfrm>
            <a:off x="791300" y="1810300"/>
            <a:ext cx="7360150" cy="1665875"/>
          </a:xfrm>
          <a:prstGeom prst="rect">
            <a:avLst/>
          </a:prstGeom>
          <a:noFill/>
          <a:ln>
            <a:noFill/>
          </a:ln>
        </p:spPr>
      </p:pic>
      <p:sp>
        <p:nvSpPr>
          <p:cNvPr id="607" name="Google Shape;607;p102"/>
          <p:cNvSpPr txBox="1">
            <a:spLocks noGrp="1"/>
          </p:cNvSpPr>
          <p:nvPr>
            <p:ph type="body" idx="1"/>
          </p:nvPr>
        </p:nvSpPr>
        <p:spPr>
          <a:xfrm>
            <a:off x="680250" y="1463050"/>
            <a:ext cx="10925700" cy="4640700"/>
          </a:xfrm>
          <a:prstGeom prst="rect">
            <a:avLst/>
          </a:prstGeom>
          <a:noFill/>
          <a:ln>
            <a:noFill/>
          </a:ln>
        </p:spPr>
        <p:txBody>
          <a:bodyPr spcFirstLastPara="1" wrap="square" lIns="0" tIns="0" rIns="0" bIns="45700" anchor="t" anchorCtr="0">
            <a:normAutofit fontScale="85000" lnSpcReduction="10000"/>
          </a:bodyPr>
          <a:lstStyle/>
          <a:p>
            <a:pPr marL="0" lvl="0" indent="0" algn="l" rtl="0">
              <a:lnSpc>
                <a:spcPct val="115000"/>
              </a:lnSpc>
              <a:spcBef>
                <a:spcPts val="2000"/>
              </a:spcBef>
              <a:spcAft>
                <a:spcPts val="0"/>
              </a:spcAft>
              <a:buSzPct val="179842"/>
              <a:buNone/>
            </a:pPr>
            <a:r>
              <a:rPr lang="en-US" sz="1570" i="1" dirty="0">
                <a:latin typeface="Arial"/>
                <a:ea typeface="Arial"/>
                <a:cs typeface="Arial"/>
                <a:sym typeface="Arial"/>
              </a:rPr>
              <a:t>(from Section 5 of HB24-1448):</a:t>
            </a:r>
            <a:endParaRPr sz="1570" i="1" dirty="0">
              <a:latin typeface="Arial"/>
              <a:ea typeface="Arial"/>
              <a:cs typeface="Arial"/>
              <a:sym typeface="Arial"/>
            </a:endParaRPr>
          </a:p>
          <a:p>
            <a:pPr marL="914400" lvl="0" indent="0" algn="l" rtl="0">
              <a:lnSpc>
                <a:spcPct val="115000"/>
              </a:lnSpc>
              <a:spcBef>
                <a:spcPts val="2000"/>
              </a:spcBef>
              <a:spcAft>
                <a:spcPts val="0"/>
              </a:spcAft>
              <a:buSzPct val="256684"/>
              <a:buNone/>
            </a:pPr>
            <a:endParaRPr sz="1100" i="1" dirty="0">
              <a:latin typeface="Arial"/>
              <a:ea typeface="Arial"/>
              <a:cs typeface="Arial"/>
              <a:sym typeface="Arial"/>
            </a:endParaRPr>
          </a:p>
          <a:p>
            <a:pPr marL="914400" lvl="0" indent="0" algn="l" rtl="0">
              <a:lnSpc>
                <a:spcPct val="115000"/>
              </a:lnSpc>
              <a:spcBef>
                <a:spcPts val="2000"/>
              </a:spcBef>
              <a:spcAft>
                <a:spcPts val="0"/>
              </a:spcAft>
              <a:buSzPct val="256684"/>
              <a:buNone/>
            </a:pPr>
            <a:endParaRPr sz="1100" i="1" dirty="0">
              <a:latin typeface="Arial"/>
              <a:ea typeface="Arial"/>
              <a:cs typeface="Arial"/>
              <a:sym typeface="Arial"/>
            </a:endParaRPr>
          </a:p>
          <a:p>
            <a:pPr marL="914400" lvl="0" indent="0" algn="l" rtl="0">
              <a:lnSpc>
                <a:spcPct val="115000"/>
              </a:lnSpc>
              <a:spcBef>
                <a:spcPts val="2000"/>
              </a:spcBef>
              <a:spcAft>
                <a:spcPts val="0"/>
              </a:spcAft>
              <a:buSzPct val="256684"/>
              <a:buNone/>
            </a:pPr>
            <a:endParaRPr sz="1100" i="1" dirty="0">
              <a:latin typeface="Arial"/>
              <a:ea typeface="Arial"/>
              <a:cs typeface="Arial"/>
              <a:sym typeface="Arial"/>
            </a:endParaRPr>
          </a:p>
          <a:p>
            <a:pPr marL="914400" lvl="0" indent="0" algn="l" rtl="0">
              <a:lnSpc>
                <a:spcPct val="115000"/>
              </a:lnSpc>
              <a:spcBef>
                <a:spcPts val="2000"/>
              </a:spcBef>
              <a:spcAft>
                <a:spcPts val="0"/>
              </a:spcAft>
              <a:buSzPct val="256684"/>
              <a:buNone/>
            </a:pPr>
            <a:endParaRPr sz="1100" i="1" dirty="0">
              <a:latin typeface="Arial"/>
              <a:ea typeface="Arial"/>
              <a:cs typeface="Arial"/>
              <a:sym typeface="Arial"/>
            </a:endParaRPr>
          </a:p>
          <a:p>
            <a:pPr marL="0" lvl="0" indent="0" algn="l" rtl="0">
              <a:lnSpc>
                <a:spcPct val="115000"/>
              </a:lnSpc>
              <a:spcBef>
                <a:spcPts val="2000"/>
              </a:spcBef>
              <a:spcAft>
                <a:spcPts val="0"/>
              </a:spcAft>
              <a:buSzPct val="128342"/>
              <a:buNone/>
            </a:pPr>
            <a:r>
              <a:rPr lang="en-US" sz="2200" dirty="0">
                <a:solidFill>
                  <a:srgbClr val="C00000"/>
                </a:solidFill>
                <a:latin typeface="Arial"/>
                <a:ea typeface="Arial"/>
                <a:cs typeface="Arial"/>
                <a:sym typeface="Arial"/>
              </a:rPr>
              <a:t>Disclaimer (draft):</a:t>
            </a:r>
            <a:r>
              <a:rPr lang="en-US" sz="2200" dirty="0">
                <a:latin typeface="Arial"/>
                <a:ea typeface="Arial"/>
                <a:cs typeface="Arial"/>
                <a:sym typeface="Arial"/>
              </a:rPr>
              <a:t>  We know there will be variations with actual school-specific revenue, but due to data constraints, this level of detail meets statutory requirements in</a:t>
            </a:r>
            <a:r>
              <a:rPr lang="en-US" sz="2200" dirty="0">
                <a:solidFill>
                  <a:schemeClr val="hlink"/>
                </a:solidFill>
                <a:uFill>
                  <a:noFill/>
                </a:uFill>
                <a:latin typeface="Arial"/>
                <a:ea typeface="Arial"/>
                <a:cs typeface="Arial"/>
                <a:sym typeface="Arial"/>
                <a:hlinkClick r:id="rId4"/>
              </a:rPr>
              <a:t> </a:t>
            </a:r>
            <a:r>
              <a:rPr lang="en-US" sz="2200" u="sng" dirty="0">
                <a:solidFill>
                  <a:schemeClr val="hlink"/>
                </a:solidFill>
                <a:latin typeface="Arial"/>
                <a:ea typeface="Arial"/>
                <a:cs typeface="Arial"/>
                <a:sym typeface="Arial"/>
                <a:hlinkClick r:id="rId4"/>
              </a:rPr>
              <a:t>HB 24-1448</a:t>
            </a:r>
            <a:r>
              <a:rPr lang="en-US" sz="2200" dirty="0">
                <a:latin typeface="Arial"/>
                <a:ea typeface="Arial"/>
                <a:cs typeface="Arial"/>
                <a:sym typeface="Arial"/>
              </a:rPr>
              <a:t> (Section 5). </a:t>
            </a:r>
            <a:endParaRPr sz="2200" dirty="0">
              <a:latin typeface="Arial"/>
              <a:ea typeface="Arial"/>
              <a:cs typeface="Arial"/>
              <a:sym typeface="Arial"/>
            </a:endParaRPr>
          </a:p>
          <a:p>
            <a:pPr marL="0" lvl="0" indent="0" algn="l" rtl="0">
              <a:lnSpc>
                <a:spcPct val="115000"/>
              </a:lnSpc>
              <a:spcBef>
                <a:spcPts val="1200"/>
              </a:spcBef>
              <a:spcAft>
                <a:spcPts val="0"/>
              </a:spcAft>
              <a:buSzPct val="128342"/>
              <a:buNone/>
            </a:pPr>
            <a:r>
              <a:rPr lang="en-US" sz="2200" dirty="0">
                <a:latin typeface="Arial"/>
                <a:ea typeface="Arial"/>
                <a:cs typeface="Arial"/>
                <a:sym typeface="Arial"/>
              </a:rPr>
              <a:t> </a:t>
            </a:r>
            <a:endParaRPr sz="2200" dirty="0">
              <a:latin typeface="Arial"/>
              <a:ea typeface="Arial"/>
              <a:cs typeface="Arial"/>
              <a:sym typeface="Arial"/>
            </a:endParaRPr>
          </a:p>
          <a:p>
            <a:pPr marL="0" lvl="0" indent="0" algn="l" rtl="0">
              <a:lnSpc>
                <a:spcPct val="115000"/>
              </a:lnSpc>
              <a:spcBef>
                <a:spcPts val="1200"/>
              </a:spcBef>
              <a:spcAft>
                <a:spcPts val="0"/>
              </a:spcAft>
              <a:buSzPct val="128342"/>
              <a:buNone/>
            </a:pPr>
            <a:r>
              <a:rPr lang="en-US" sz="2200" dirty="0">
                <a:latin typeface="Arial"/>
                <a:ea typeface="Arial"/>
                <a:cs typeface="Arial"/>
                <a:sym typeface="Arial"/>
              </a:rPr>
              <a:t>Note that we are in the draft stage of adding this information – which must be reported beginning in January 2026 – and would love to gather feedback from you all (including whether you’d like to be involved in these discussions).</a:t>
            </a:r>
            <a:endParaRPr sz="2200" dirty="0">
              <a:latin typeface="Arial"/>
              <a:ea typeface="Arial"/>
              <a:cs typeface="Arial"/>
              <a:sym typeface="Arial"/>
            </a:endParaRPr>
          </a:p>
          <a:p>
            <a:pPr marL="914400" lvl="0" indent="0" algn="l" rtl="0">
              <a:lnSpc>
                <a:spcPct val="115000"/>
              </a:lnSpc>
              <a:spcBef>
                <a:spcPts val="2000"/>
              </a:spcBef>
              <a:spcAft>
                <a:spcPts val="2000"/>
              </a:spcAft>
              <a:buClr>
                <a:schemeClr val="dk1"/>
              </a:buClr>
              <a:buSzPct val="100000"/>
              <a:buFont typeface="Arial"/>
              <a:buNone/>
            </a:pPr>
            <a:endParaRPr sz="1100" i="1" dirty="0">
              <a:latin typeface="Arial"/>
              <a:ea typeface="Arial"/>
              <a:cs typeface="Arial"/>
              <a:sym typeface="Arial"/>
            </a:endParaRPr>
          </a:p>
        </p:txBody>
      </p:sp>
      <p:sp>
        <p:nvSpPr>
          <p:cNvPr id="608" name="Google Shape;608;p102">
            <a:extLst>
              <a:ext uri="{C183D7F6-B498-43B3-948B-1728B52AA6E4}">
                <adec:decorative xmlns:adec="http://schemas.microsoft.com/office/drawing/2017/decorative" val="1"/>
              </a:ext>
            </a:extLst>
          </p:cNvPr>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103"/>
          <p:cNvSpPr txBox="1">
            <a:spLocks noGrp="1"/>
          </p:cNvSpPr>
          <p:nvPr>
            <p:ph type="title"/>
          </p:nvPr>
        </p:nvSpPr>
        <p:spPr>
          <a:xfrm>
            <a:off x="791301" y="254525"/>
            <a:ext cx="7059900" cy="75630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chemeClr val="lt1"/>
              </a:buClr>
              <a:buSzPct val="75000"/>
              <a:buFont typeface="Arial"/>
              <a:buNone/>
            </a:pPr>
            <a:r>
              <a:rPr lang="en-US" sz="3200" dirty="0">
                <a:solidFill>
                  <a:schemeClr val="dk1"/>
                </a:solidFill>
              </a:rPr>
              <a:t>Collection Update</a:t>
            </a:r>
            <a:endParaRPr sz="3200" dirty="0">
              <a:solidFill>
                <a:schemeClr val="dk1"/>
              </a:solidFill>
            </a:endParaRPr>
          </a:p>
          <a:p>
            <a:pPr marL="0" lvl="0" indent="0" algn="l" rtl="0">
              <a:lnSpc>
                <a:spcPct val="90000"/>
              </a:lnSpc>
              <a:spcBef>
                <a:spcPts val="0"/>
              </a:spcBef>
              <a:spcAft>
                <a:spcPts val="0"/>
              </a:spcAft>
              <a:buClr>
                <a:schemeClr val="lt1"/>
              </a:buClr>
              <a:buSzPct val="75000"/>
              <a:buFont typeface="Arial"/>
              <a:buNone/>
            </a:pPr>
            <a:r>
              <a:rPr lang="en-US" sz="3200" dirty="0">
                <a:solidFill>
                  <a:schemeClr val="dk1"/>
                </a:solidFill>
              </a:rPr>
              <a:t>Financial December</a:t>
            </a:r>
            <a:endParaRPr sz="3200" dirty="0">
              <a:solidFill>
                <a:schemeClr val="dk1"/>
              </a:solidFill>
            </a:endParaRPr>
          </a:p>
        </p:txBody>
      </p:sp>
      <p:sp>
        <p:nvSpPr>
          <p:cNvPr id="615" name="Google Shape;615;p103"/>
          <p:cNvSpPr txBox="1">
            <a:spLocks noGrp="1"/>
          </p:cNvSpPr>
          <p:nvPr>
            <p:ph type="body" idx="1"/>
          </p:nvPr>
        </p:nvSpPr>
        <p:spPr>
          <a:xfrm>
            <a:off x="680250" y="1463050"/>
            <a:ext cx="10925700" cy="4640700"/>
          </a:xfrm>
          <a:prstGeom prst="rect">
            <a:avLst/>
          </a:prstGeom>
          <a:noFill/>
          <a:ln>
            <a:noFill/>
          </a:ln>
        </p:spPr>
        <p:txBody>
          <a:bodyPr spcFirstLastPara="1" wrap="square" lIns="0" tIns="0" rIns="0" bIns="45700" anchor="t" anchorCtr="0">
            <a:normAutofit lnSpcReduction="10000"/>
          </a:bodyPr>
          <a:lstStyle/>
          <a:p>
            <a:pPr marL="228600" lvl="0" indent="-76200" algn="l" rtl="0">
              <a:lnSpc>
                <a:spcPct val="90000"/>
              </a:lnSpc>
              <a:spcBef>
                <a:spcPts val="0"/>
              </a:spcBef>
              <a:spcAft>
                <a:spcPts val="0"/>
              </a:spcAft>
              <a:buClr>
                <a:schemeClr val="dk1"/>
              </a:buClr>
              <a:buSzPts val="2400"/>
              <a:buFont typeface="Arial"/>
              <a:buNone/>
            </a:pPr>
            <a:r>
              <a:rPr lang="en-US" dirty="0"/>
              <a:t>Soft Open available on August 1st</a:t>
            </a:r>
            <a:endParaRPr dirty="0"/>
          </a:p>
          <a:p>
            <a:pPr marL="228600" lvl="0" indent="-76200" algn="l" rtl="0">
              <a:lnSpc>
                <a:spcPct val="90000"/>
              </a:lnSpc>
              <a:spcBef>
                <a:spcPts val="0"/>
              </a:spcBef>
              <a:spcAft>
                <a:spcPts val="0"/>
              </a:spcAft>
              <a:buClr>
                <a:schemeClr val="dk1"/>
              </a:buClr>
              <a:buSzPts val="2400"/>
              <a:buFont typeface="Arial"/>
              <a:buNone/>
            </a:pPr>
            <a:endParaRPr dirty="0"/>
          </a:p>
          <a:p>
            <a:pPr marL="228600" lvl="0" indent="-76200" algn="l" rtl="0">
              <a:lnSpc>
                <a:spcPct val="90000"/>
              </a:lnSpc>
              <a:spcBef>
                <a:spcPts val="0"/>
              </a:spcBef>
              <a:spcAft>
                <a:spcPts val="0"/>
              </a:spcAft>
              <a:buClr>
                <a:schemeClr val="dk1"/>
              </a:buClr>
              <a:buSzPts val="2400"/>
              <a:buFont typeface="Arial"/>
              <a:buNone/>
            </a:pPr>
            <a:r>
              <a:rPr lang="en-US" dirty="0"/>
              <a:t>Official Open TBD: waiting for districts to finalize FY2023-24</a:t>
            </a:r>
            <a:endParaRPr dirty="0"/>
          </a:p>
          <a:p>
            <a:pPr marL="228600" lvl="0" indent="-76200" algn="l" rtl="0">
              <a:lnSpc>
                <a:spcPct val="90000"/>
              </a:lnSpc>
              <a:spcBef>
                <a:spcPts val="0"/>
              </a:spcBef>
              <a:spcAft>
                <a:spcPts val="0"/>
              </a:spcAft>
              <a:buClr>
                <a:schemeClr val="dk1"/>
              </a:buClr>
              <a:buSzPts val="2400"/>
              <a:buFont typeface="Arial"/>
              <a:buNone/>
            </a:pPr>
            <a:endParaRPr dirty="0"/>
          </a:p>
          <a:p>
            <a:pPr marL="228600" lvl="0" indent="-76200" algn="l" rtl="0">
              <a:lnSpc>
                <a:spcPct val="90000"/>
              </a:lnSpc>
              <a:spcBef>
                <a:spcPts val="0"/>
              </a:spcBef>
              <a:spcAft>
                <a:spcPts val="0"/>
              </a:spcAft>
              <a:buClr>
                <a:schemeClr val="dk1"/>
              </a:buClr>
              <a:buSzPts val="2400"/>
              <a:buFont typeface="Arial"/>
              <a:buNone/>
            </a:pPr>
            <a:r>
              <a:rPr lang="en-US" dirty="0"/>
              <a:t>Submissions are Due December 31st</a:t>
            </a:r>
            <a:endParaRPr dirty="0"/>
          </a:p>
          <a:p>
            <a:pPr marL="457200" lvl="0" indent="-381000" algn="l" rtl="0">
              <a:lnSpc>
                <a:spcPct val="90000"/>
              </a:lnSpc>
              <a:spcBef>
                <a:spcPts val="0"/>
              </a:spcBef>
              <a:spcAft>
                <a:spcPts val="0"/>
              </a:spcAft>
              <a:buSzPts val="2400"/>
              <a:buChar char="•"/>
            </a:pPr>
            <a:r>
              <a:rPr lang="en-US" dirty="0"/>
              <a:t>Extensions may be granted for 60 days, from OSA</a:t>
            </a:r>
            <a:endParaRPr dirty="0"/>
          </a:p>
          <a:p>
            <a:pPr marL="457200" lvl="0" indent="-381000" algn="l" rtl="0">
              <a:lnSpc>
                <a:spcPct val="90000"/>
              </a:lnSpc>
              <a:spcBef>
                <a:spcPts val="0"/>
              </a:spcBef>
              <a:spcAft>
                <a:spcPts val="0"/>
              </a:spcAft>
              <a:buSzPts val="2400"/>
              <a:buChar char="•"/>
            </a:pPr>
            <a:r>
              <a:rPr lang="en-US" dirty="0"/>
              <a:t>CDE honors the extension approved by OSA</a:t>
            </a:r>
            <a:endParaRPr dirty="0"/>
          </a:p>
          <a:p>
            <a:pPr marL="228600" lvl="0" indent="-76200" algn="l" rtl="0">
              <a:lnSpc>
                <a:spcPct val="90000"/>
              </a:lnSpc>
              <a:spcBef>
                <a:spcPts val="0"/>
              </a:spcBef>
              <a:spcAft>
                <a:spcPts val="0"/>
              </a:spcAft>
              <a:buClr>
                <a:schemeClr val="dk1"/>
              </a:buClr>
              <a:buSzPts val="2400"/>
              <a:buFont typeface="Arial"/>
              <a:buNone/>
            </a:pPr>
            <a:endParaRPr dirty="0"/>
          </a:p>
          <a:p>
            <a:pPr marL="228600" lvl="0" indent="-76200" algn="l" rtl="0">
              <a:lnSpc>
                <a:spcPct val="90000"/>
              </a:lnSpc>
              <a:spcBef>
                <a:spcPts val="0"/>
              </a:spcBef>
              <a:spcAft>
                <a:spcPts val="0"/>
              </a:spcAft>
              <a:buSzPts val="2400"/>
              <a:buNone/>
            </a:pPr>
            <a:r>
              <a:rPr lang="en-US" dirty="0"/>
              <a:t>Financial Data Warehouse Reports</a:t>
            </a:r>
            <a:endParaRPr dirty="0"/>
          </a:p>
          <a:p>
            <a:pPr marL="457200" lvl="0" indent="-381000" algn="l" rtl="0">
              <a:lnSpc>
                <a:spcPct val="90000"/>
              </a:lnSpc>
              <a:spcBef>
                <a:spcPts val="0"/>
              </a:spcBef>
              <a:spcAft>
                <a:spcPts val="0"/>
              </a:spcAft>
              <a:buSzPts val="2400"/>
              <a:buChar char="•"/>
            </a:pPr>
            <a:r>
              <a:rPr lang="en-US" dirty="0"/>
              <a:t>Excel Files vs PDF Files</a:t>
            </a:r>
            <a:endParaRPr dirty="0"/>
          </a:p>
          <a:p>
            <a:pPr marL="228600" lvl="0" indent="-76200" algn="l" rtl="0">
              <a:lnSpc>
                <a:spcPct val="90000"/>
              </a:lnSpc>
              <a:spcBef>
                <a:spcPts val="0"/>
              </a:spcBef>
              <a:spcAft>
                <a:spcPts val="0"/>
              </a:spcAft>
              <a:buClr>
                <a:schemeClr val="dk1"/>
              </a:buClr>
              <a:buSzPts val="2400"/>
              <a:buFont typeface="Arial"/>
              <a:buNone/>
            </a:pPr>
            <a:endParaRPr dirty="0"/>
          </a:p>
          <a:p>
            <a:pPr marL="228600" lvl="0" indent="-76200" algn="l" rtl="0">
              <a:lnSpc>
                <a:spcPct val="90000"/>
              </a:lnSpc>
              <a:spcBef>
                <a:spcPts val="0"/>
              </a:spcBef>
              <a:spcAft>
                <a:spcPts val="0"/>
              </a:spcAft>
              <a:buClr>
                <a:schemeClr val="dk1"/>
              </a:buClr>
              <a:buSzPts val="2400"/>
              <a:buFont typeface="Arial"/>
              <a:buNone/>
            </a:pPr>
            <a:r>
              <a:rPr lang="en-US" dirty="0"/>
              <a:t>Planned Office Hours in Fall, Thursdays at 9:00 am</a:t>
            </a:r>
            <a:endParaRPr dirty="0"/>
          </a:p>
          <a:p>
            <a:pPr marL="457200" lvl="0" indent="-381000" algn="l" rtl="0">
              <a:lnSpc>
                <a:spcPct val="90000"/>
              </a:lnSpc>
              <a:spcBef>
                <a:spcPts val="0"/>
              </a:spcBef>
              <a:spcAft>
                <a:spcPts val="0"/>
              </a:spcAft>
              <a:buSzPts val="2400"/>
              <a:buChar char="•"/>
            </a:pPr>
            <a:r>
              <a:rPr lang="en-US" dirty="0"/>
              <a:t>Data Submission - August 14th</a:t>
            </a:r>
            <a:endParaRPr dirty="0"/>
          </a:p>
          <a:p>
            <a:pPr marL="457200" lvl="0" indent="-381000" algn="l" rtl="0">
              <a:lnSpc>
                <a:spcPct val="90000"/>
              </a:lnSpc>
              <a:spcBef>
                <a:spcPts val="0"/>
              </a:spcBef>
              <a:spcAft>
                <a:spcPts val="0"/>
              </a:spcAft>
              <a:buSzPts val="2400"/>
              <a:buChar char="•"/>
            </a:pPr>
            <a:r>
              <a:rPr lang="en-US" dirty="0"/>
              <a:t>Data Pipeline Reports - August 21st</a:t>
            </a:r>
            <a:endParaRPr dirty="0"/>
          </a:p>
          <a:p>
            <a:pPr marL="457200" lvl="0" indent="-381000" algn="l" rtl="0">
              <a:lnSpc>
                <a:spcPct val="90000"/>
              </a:lnSpc>
              <a:spcBef>
                <a:spcPts val="0"/>
              </a:spcBef>
              <a:spcAft>
                <a:spcPts val="0"/>
              </a:spcAft>
              <a:buSzPts val="2400"/>
              <a:buChar char="•"/>
            </a:pPr>
            <a:r>
              <a:rPr lang="en-US" dirty="0"/>
              <a:t>Data Pipeline Resources - August 28th</a:t>
            </a:r>
            <a:endParaRPr sz="3200" dirty="0"/>
          </a:p>
        </p:txBody>
      </p:sp>
      <p:sp>
        <p:nvSpPr>
          <p:cNvPr id="616" name="Google Shape;616;p103"/>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55</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104"/>
          <p:cNvSpPr txBox="1">
            <a:spLocks noGrp="1"/>
          </p:cNvSpPr>
          <p:nvPr>
            <p:ph type="title"/>
          </p:nvPr>
        </p:nvSpPr>
        <p:spPr>
          <a:xfrm>
            <a:off x="791299" y="254525"/>
            <a:ext cx="10925700" cy="75630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chemeClr val="lt1"/>
              </a:buClr>
              <a:buSzPct val="75000"/>
              <a:buFont typeface="Arial"/>
              <a:buNone/>
            </a:pPr>
            <a:r>
              <a:rPr lang="en-US" sz="3200" dirty="0">
                <a:solidFill>
                  <a:schemeClr val="dk1"/>
                </a:solidFill>
              </a:rPr>
              <a:t>Collection Updates:</a:t>
            </a:r>
            <a:endParaRPr sz="3200" dirty="0">
              <a:solidFill>
                <a:schemeClr val="dk1"/>
              </a:solidFill>
            </a:endParaRPr>
          </a:p>
          <a:p>
            <a:pPr marL="0" lvl="0" indent="0" algn="l" rtl="0">
              <a:lnSpc>
                <a:spcPct val="90000"/>
              </a:lnSpc>
              <a:spcBef>
                <a:spcPts val="0"/>
              </a:spcBef>
              <a:spcAft>
                <a:spcPts val="0"/>
              </a:spcAft>
              <a:buClr>
                <a:schemeClr val="lt1"/>
              </a:buClr>
              <a:buSzPct val="75000"/>
              <a:buFont typeface="Arial"/>
              <a:buNone/>
            </a:pPr>
            <a:r>
              <a:rPr lang="en-US" sz="3200" dirty="0">
                <a:solidFill>
                  <a:schemeClr val="dk1"/>
                </a:solidFill>
              </a:rPr>
              <a:t>Pupil Route Transportation (CDE-40) Reimbursement Funding </a:t>
            </a:r>
            <a:endParaRPr sz="3200" dirty="0">
              <a:solidFill>
                <a:schemeClr val="dk1"/>
              </a:solidFill>
            </a:endParaRPr>
          </a:p>
        </p:txBody>
      </p:sp>
      <p:sp>
        <p:nvSpPr>
          <p:cNvPr id="622" name="Google Shape;622;p104"/>
          <p:cNvSpPr txBox="1">
            <a:spLocks noGrp="1"/>
          </p:cNvSpPr>
          <p:nvPr>
            <p:ph type="body" idx="1"/>
          </p:nvPr>
        </p:nvSpPr>
        <p:spPr>
          <a:xfrm>
            <a:off x="633150" y="1298713"/>
            <a:ext cx="10925700" cy="4846800"/>
          </a:xfrm>
          <a:prstGeom prst="rect">
            <a:avLst/>
          </a:prstGeom>
          <a:noFill/>
          <a:ln>
            <a:noFill/>
          </a:ln>
        </p:spPr>
        <p:txBody>
          <a:bodyPr spcFirstLastPara="1" wrap="square" lIns="0" tIns="0" rIns="0"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2nd Transportation Payment for FY 2023-24</a:t>
            </a:r>
            <a:endParaRPr b="1" dirty="0">
              <a:solidFill>
                <a:srgbClr val="000000"/>
              </a:solidFill>
            </a:endParaRPr>
          </a:p>
          <a:p>
            <a:pPr marL="457200" lvl="0" indent="-381000" algn="l" rtl="0">
              <a:lnSpc>
                <a:spcPct val="100000"/>
              </a:lnSpc>
              <a:spcBef>
                <a:spcPts val="0"/>
              </a:spcBef>
              <a:spcAft>
                <a:spcPts val="0"/>
              </a:spcAft>
              <a:buClr>
                <a:srgbClr val="000000"/>
              </a:buClr>
              <a:buSzPts val="2400"/>
              <a:buFont typeface="Calibri"/>
              <a:buChar char="•"/>
            </a:pPr>
            <a:r>
              <a:rPr lang="en-US" dirty="0">
                <a:solidFill>
                  <a:srgbClr val="000000"/>
                </a:solidFill>
              </a:rPr>
              <a:t>Have been processed and sent to School Districts </a:t>
            </a: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endParaRPr b="1"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FY 2024-25 - Submission Opens July 1</a:t>
            </a:r>
            <a:endParaRPr b="1" dirty="0">
              <a:solidFill>
                <a:srgbClr val="000000"/>
              </a:solidFill>
            </a:endParaRPr>
          </a:p>
          <a:p>
            <a:pPr marL="457200" lvl="0" indent="-381000" algn="l" rtl="0">
              <a:lnSpc>
                <a:spcPct val="100000"/>
              </a:lnSpc>
              <a:spcBef>
                <a:spcPts val="0"/>
              </a:spcBef>
              <a:spcAft>
                <a:spcPts val="0"/>
              </a:spcAft>
              <a:buClr>
                <a:srgbClr val="000000"/>
              </a:buClr>
              <a:buSzPts val="2400"/>
              <a:buFont typeface="Calibri"/>
              <a:buChar char="•"/>
            </a:pPr>
            <a:r>
              <a:rPr lang="en-US" dirty="0">
                <a:solidFill>
                  <a:srgbClr val="000000"/>
                </a:solidFill>
              </a:rPr>
              <a:t>Statutory deadline for submission is September 15th - No Extensions!</a:t>
            </a:r>
            <a:endParaRPr dirty="0">
              <a:solidFill>
                <a:srgbClr val="000000"/>
              </a:solidFill>
            </a:endParaRPr>
          </a:p>
          <a:p>
            <a:pPr marL="457200" lvl="0" indent="-381000" algn="l" rtl="0">
              <a:lnSpc>
                <a:spcPct val="100000"/>
              </a:lnSpc>
              <a:spcBef>
                <a:spcPts val="0"/>
              </a:spcBef>
              <a:spcAft>
                <a:spcPts val="0"/>
              </a:spcAft>
              <a:buClr>
                <a:srgbClr val="000000"/>
              </a:buClr>
              <a:buSzPts val="2400"/>
              <a:buFont typeface="Calibri"/>
              <a:buChar char="•"/>
            </a:pPr>
            <a:r>
              <a:rPr lang="en-US" dirty="0">
                <a:solidFill>
                  <a:srgbClr val="000000"/>
                </a:solidFill>
              </a:rPr>
              <a:t>1st Payment to be Issued November 15th</a:t>
            </a: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endParaRPr b="1"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Transportation Funding Webpage Resources</a:t>
            </a:r>
            <a:endParaRPr b="1"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u="sng" dirty="0">
                <a:solidFill>
                  <a:srgbClr val="000000"/>
                </a:solidFill>
                <a:hlinkClick r:id="rId3">
                  <a:extLst>
                    <a:ext uri="{A12FA001-AC4F-418D-AE19-62706E023703}">
                      <ahyp:hlinkClr xmlns:ahyp="http://schemas.microsoft.com/office/drawing/2018/hyperlinkcolor" val="tx"/>
                    </a:ext>
                  </a:extLst>
                </a:hlinkClick>
              </a:rPr>
              <a:t>http://www.cde.state.co.us/cdefinance/sftransp</a:t>
            </a:r>
            <a:endParaRPr dirty="0">
              <a:solidFill>
                <a:srgbClr val="000000"/>
              </a:solidFill>
            </a:endParaRPr>
          </a:p>
          <a:p>
            <a:pPr marL="457200" lvl="0" indent="-381000" algn="l" rtl="0">
              <a:lnSpc>
                <a:spcPct val="100000"/>
              </a:lnSpc>
              <a:spcBef>
                <a:spcPts val="0"/>
              </a:spcBef>
              <a:spcAft>
                <a:spcPts val="0"/>
              </a:spcAft>
              <a:buClr>
                <a:srgbClr val="000000"/>
              </a:buClr>
              <a:buSzPts val="2400"/>
              <a:buFont typeface="Calibri"/>
              <a:buChar char="•"/>
            </a:pPr>
            <a:r>
              <a:rPr lang="en-US" dirty="0">
                <a:solidFill>
                  <a:srgbClr val="000000"/>
                </a:solidFill>
              </a:rPr>
              <a:t>Public Route Transportation CDE-40 Resource Guide</a:t>
            </a:r>
            <a:endParaRPr dirty="0">
              <a:solidFill>
                <a:srgbClr val="000000"/>
              </a:solidFill>
            </a:endParaRPr>
          </a:p>
          <a:p>
            <a:pPr marL="457200" lvl="0" indent="-381000" algn="l" rtl="0">
              <a:lnSpc>
                <a:spcPct val="100000"/>
              </a:lnSpc>
              <a:spcBef>
                <a:spcPts val="0"/>
              </a:spcBef>
              <a:spcAft>
                <a:spcPts val="0"/>
              </a:spcAft>
              <a:buClr>
                <a:srgbClr val="000000"/>
              </a:buClr>
              <a:buSzPts val="2400"/>
              <a:buChar char="•"/>
            </a:pPr>
            <a:r>
              <a:rPr lang="en-US" dirty="0">
                <a:solidFill>
                  <a:srgbClr val="000000"/>
                </a:solidFill>
              </a:rPr>
              <a:t>Sample CDE-40 Calculation Worksheet</a:t>
            </a:r>
            <a:endParaRPr dirty="0">
              <a:solidFill>
                <a:srgbClr val="000000"/>
              </a:solidFill>
            </a:endParaRPr>
          </a:p>
          <a:p>
            <a:pPr marL="457200" lvl="0" indent="-381000" algn="l" rtl="0">
              <a:lnSpc>
                <a:spcPct val="100000"/>
              </a:lnSpc>
              <a:spcBef>
                <a:spcPts val="0"/>
              </a:spcBef>
              <a:spcAft>
                <a:spcPts val="0"/>
              </a:spcAft>
              <a:buClr>
                <a:srgbClr val="000000"/>
              </a:buClr>
              <a:buSzPts val="2400"/>
              <a:buChar char="•"/>
            </a:pPr>
            <a:r>
              <a:rPr lang="en-US" dirty="0">
                <a:solidFill>
                  <a:srgbClr val="000000"/>
                </a:solidFill>
              </a:rPr>
              <a:t>Training Video Series: The Transportation CDE-40 Step by Step </a:t>
            </a:r>
            <a:endParaRPr dirty="0">
              <a:solidFill>
                <a:srgbClr val="000000"/>
              </a:solidFill>
            </a:endParaRPr>
          </a:p>
        </p:txBody>
      </p:sp>
      <p:sp>
        <p:nvSpPr>
          <p:cNvPr id="623" name="Google Shape;623;p104"/>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56</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105"/>
          <p:cNvSpPr txBox="1">
            <a:spLocks noGrp="1"/>
          </p:cNvSpPr>
          <p:nvPr>
            <p:ph type="title"/>
          </p:nvPr>
        </p:nvSpPr>
        <p:spPr>
          <a:xfrm>
            <a:off x="791299" y="254525"/>
            <a:ext cx="10925700" cy="75630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chemeClr val="lt1"/>
              </a:buClr>
              <a:buSzPct val="75000"/>
              <a:buFont typeface="Arial"/>
              <a:buNone/>
            </a:pPr>
            <a:r>
              <a:rPr lang="en-US" sz="3200" dirty="0">
                <a:solidFill>
                  <a:schemeClr val="dk1"/>
                </a:solidFill>
              </a:rPr>
              <a:t>Collection Updates - Recommendations:</a:t>
            </a:r>
            <a:endParaRPr sz="3200" dirty="0">
              <a:solidFill>
                <a:schemeClr val="dk1"/>
              </a:solidFill>
            </a:endParaRPr>
          </a:p>
          <a:p>
            <a:pPr marL="0" lvl="0" indent="0" algn="l" rtl="0">
              <a:lnSpc>
                <a:spcPct val="90000"/>
              </a:lnSpc>
              <a:spcBef>
                <a:spcPts val="0"/>
              </a:spcBef>
              <a:spcAft>
                <a:spcPts val="0"/>
              </a:spcAft>
              <a:buClr>
                <a:schemeClr val="lt1"/>
              </a:buClr>
              <a:buSzPct val="75000"/>
              <a:buFont typeface="Arial"/>
              <a:buNone/>
            </a:pPr>
            <a:r>
              <a:rPr lang="en-US" sz="3200" dirty="0">
                <a:solidFill>
                  <a:schemeClr val="dk1"/>
                </a:solidFill>
              </a:rPr>
              <a:t>Pupil Route Transportation (CDE-40) Reimbursement Funding</a:t>
            </a:r>
            <a:endParaRPr sz="3200" dirty="0">
              <a:solidFill>
                <a:schemeClr val="dk1"/>
              </a:solidFill>
            </a:endParaRPr>
          </a:p>
        </p:txBody>
      </p:sp>
      <p:sp>
        <p:nvSpPr>
          <p:cNvPr id="629" name="Google Shape;629;p105"/>
          <p:cNvSpPr txBox="1">
            <a:spLocks noGrp="1"/>
          </p:cNvSpPr>
          <p:nvPr>
            <p:ph type="body" idx="1"/>
          </p:nvPr>
        </p:nvSpPr>
        <p:spPr>
          <a:xfrm>
            <a:off x="406500" y="1351450"/>
            <a:ext cx="10925700" cy="5036400"/>
          </a:xfrm>
          <a:prstGeom prst="rect">
            <a:avLst/>
          </a:prstGeom>
          <a:noFill/>
          <a:ln>
            <a:noFill/>
          </a:ln>
        </p:spPr>
        <p:txBody>
          <a:bodyPr spcFirstLastPara="1" wrap="square" lIns="0" tIns="0" rIns="0" bIns="45700" anchor="t" anchorCtr="0">
            <a:noAutofit/>
          </a:bodyPr>
          <a:lstStyle/>
          <a:p>
            <a:pPr marL="0" lvl="0" indent="0" algn="l" rtl="0">
              <a:lnSpc>
                <a:spcPct val="100000"/>
              </a:lnSpc>
              <a:spcBef>
                <a:spcPts val="0"/>
              </a:spcBef>
              <a:spcAft>
                <a:spcPts val="0"/>
              </a:spcAft>
              <a:buSzPts val="2400"/>
              <a:buNone/>
            </a:pPr>
            <a:r>
              <a:rPr lang="en-US" sz="2000" b="1" dirty="0">
                <a:solidFill>
                  <a:srgbClr val="000000"/>
                </a:solidFill>
              </a:rPr>
              <a:t>Collection Recommendations</a:t>
            </a:r>
            <a:endParaRPr sz="2000" b="1" dirty="0">
              <a:solidFill>
                <a:srgbClr val="000000"/>
              </a:solidFill>
            </a:endParaRPr>
          </a:p>
          <a:p>
            <a:pPr marL="457200" lvl="0" indent="-355600" algn="l" rtl="0">
              <a:lnSpc>
                <a:spcPct val="100000"/>
              </a:lnSpc>
              <a:spcBef>
                <a:spcPts val="0"/>
              </a:spcBef>
              <a:spcAft>
                <a:spcPts val="0"/>
              </a:spcAft>
              <a:buClr>
                <a:srgbClr val="000000"/>
              </a:buClr>
              <a:buSzPts val="2000"/>
              <a:buFont typeface="Calibri"/>
              <a:buChar char="•"/>
            </a:pPr>
            <a:r>
              <a:rPr lang="en-US" sz="2000" dirty="0">
                <a:solidFill>
                  <a:srgbClr val="000000"/>
                </a:solidFill>
              </a:rPr>
              <a:t>Review resources:</a:t>
            </a:r>
            <a:endParaRPr sz="2000" dirty="0">
              <a:solidFill>
                <a:srgbClr val="000000"/>
              </a:solidFill>
            </a:endParaRPr>
          </a:p>
          <a:p>
            <a:pPr marL="914400" lvl="1" indent="-355600" algn="l" rtl="0">
              <a:lnSpc>
                <a:spcPct val="100000"/>
              </a:lnSpc>
              <a:spcBef>
                <a:spcPts val="0"/>
              </a:spcBef>
              <a:spcAft>
                <a:spcPts val="0"/>
              </a:spcAft>
              <a:buClr>
                <a:srgbClr val="000000"/>
              </a:buClr>
              <a:buSzPts val="2000"/>
              <a:buFont typeface="Calibri"/>
              <a:buChar char="•"/>
            </a:pPr>
            <a:r>
              <a:rPr lang="en-US" dirty="0">
                <a:solidFill>
                  <a:srgbClr val="000000"/>
                </a:solidFill>
              </a:rPr>
              <a:t>Review Appendix F of the Resource Guide for detailed recommendations of how to proceed. </a:t>
            </a:r>
            <a:endParaRPr dirty="0">
              <a:solidFill>
                <a:srgbClr val="000000"/>
              </a:solidFill>
            </a:endParaRPr>
          </a:p>
          <a:p>
            <a:pPr marL="914400" lvl="1" indent="-355600" algn="l" rtl="0">
              <a:lnSpc>
                <a:spcPct val="100000"/>
              </a:lnSpc>
              <a:spcBef>
                <a:spcPts val="0"/>
              </a:spcBef>
              <a:spcAft>
                <a:spcPts val="0"/>
              </a:spcAft>
              <a:buClr>
                <a:srgbClr val="000000"/>
              </a:buClr>
              <a:buSzPts val="2000"/>
              <a:buFont typeface="Calibri"/>
              <a:buChar char="•"/>
            </a:pPr>
            <a:r>
              <a:rPr lang="en-US" dirty="0">
                <a:solidFill>
                  <a:srgbClr val="000000"/>
                </a:solidFill>
              </a:rPr>
              <a:t>Obtain the optional updated District Calculation worksheet and begin to complete.</a:t>
            </a:r>
            <a:endParaRPr dirty="0">
              <a:solidFill>
                <a:srgbClr val="000000"/>
              </a:solidFill>
            </a:endParaRPr>
          </a:p>
          <a:p>
            <a:pPr marL="914400" lvl="1" indent="-355600" algn="l" rtl="0">
              <a:lnSpc>
                <a:spcPct val="100000"/>
              </a:lnSpc>
              <a:spcBef>
                <a:spcPts val="0"/>
              </a:spcBef>
              <a:spcAft>
                <a:spcPts val="0"/>
              </a:spcAft>
              <a:buClr>
                <a:srgbClr val="000000"/>
              </a:buClr>
              <a:buSzPts val="2000"/>
              <a:buFont typeface="Calibri"/>
              <a:buChar char="•"/>
            </a:pPr>
            <a:r>
              <a:rPr lang="en-US" dirty="0">
                <a:solidFill>
                  <a:srgbClr val="000000"/>
                </a:solidFill>
              </a:rPr>
              <a:t>Review the prior year’s submission, as well as the High Level Review. </a:t>
            </a:r>
            <a:endParaRPr dirty="0">
              <a:solidFill>
                <a:srgbClr val="000000"/>
              </a:solidFill>
            </a:endParaRPr>
          </a:p>
          <a:p>
            <a:pPr marL="1371600" lvl="2" indent="-355600" algn="l" rtl="0">
              <a:lnSpc>
                <a:spcPct val="100000"/>
              </a:lnSpc>
              <a:spcBef>
                <a:spcPts val="0"/>
              </a:spcBef>
              <a:spcAft>
                <a:spcPts val="0"/>
              </a:spcAft>
              <a:buClr>
                <a:srgbClr val="000000"/>
              </a:buClr>
              <a:buSzPts val="2000"/>
              <a:buFont typeface="Calibri"/>
              <a:buChar char="•"/>
            </a:pPr>
            <a:r>
              <a:rPr lang="en-US" sz="2000" dirty="0">
                <a:solidFill>
                  <a:srgbClr val="000000"/>
                </a:solidFill>
              </a:rPr>
              <a:t>Contact School Finance if you need a copy of your district’s High Level Review.</a:t>
            </a:r>
            <a:endParaRPr sz="2000" dirty="0">
              <a:solidFill>
                <a:srgbClr val="000000"/>
              </a:solidFill>
            </a:endParaRPr>
          </a:p>
          <a:p>
            <a:pPr marL="457200" lvl="0" indent="-355600" algn="l" rtl="0">
              <a:lnSpc>
                <a:spcPct val="100000"/>
              </a:lnSpc>
              <a:spcBef>
                <a:spcPts val="0"/>
              </a:spcBef>
              <a:spcAft>
                <a:spcPts val="0"/>
              </a:spcAft>
              <a:buClr>
                <a:srgbClr val="000000"/>
              </a:buClr>
              <a:buSzPts val="2000"/>
              <a:buFont typeface="Calibri"/>
              <a:buChar char="•"/>
            </a:pPr>
            <a:r>
              <a:rPr lang="en-US" sz="2000" dirty="0">
                <a:solidFill>
                  <a:srgbClr val="000000"/>
                </a:solidFill>
              </a:rPr>
              <a:t>Ensure that the accounting system is categorizing and describing accounts as accurately as possible.</a:t>
            </a:r>
            <a:endParaRPr sz="2000" dirty="0">
              <a:solidFill>
                <a:srgbClr val="000000"/>
              </a:solidFill>
            </a:endParaRPr>
          </a:p>
          <a:p>
            <a:pPr marL="457200" lvl="0" indent="-355600" algn="l" rtl="0">
              <a:lnSpc>
                <a:spcPct val="100000"/>
              </a:lnSpc>
              <a:spcBef>
                <a:spcPts val="0"/>
              </a:spcBef>
              <a:spcAft>
                <a:spcPts val="0"/>
              </a:spcAft>
              <a:buClr>
                <a:srgbClr val="000000"/>
              </a:buClr>
              <a:buSzPts val="2000"/>
              <a:buFont typeface="Calibri"/>
              <a:buChar char="•"/>
            </a:pPr>
            <a:r>
              <a:rPr lang="en-US" sz="2000" dirty="0">
                <a:solidFill>
                  <a:srgbClr val="000000"/>
                </a:solidFill>
              </a:rPr>
              <a:t>Yearly Mileage for all vehicles with costs in Program 2700+</a:t>
            </a:r>
            <a:endParaRPr sz="2000" dirty="0">
              <a:solidFill>
                <a:srgbClr val="000000"/>
              </a:solidFill>
            </a:endParaRPr>
          </a:p>
          <a:p>
            <a:pPr marL="914400" lvl="1" indent="-355600" algn="l" rtl="0">
              <a:lnSpc>
                <a:spcPct val="100000"/>
              </a:lnSpc>
              <a:spcBef>
                <a:spcPts val="0"/>
              </a:spcBef>
              <a:spcAft>
                <a:spcPts val="0"/>
              </a:spcAft>
              <a:buClr>
                <a:srgbClr val="000000"/>
              </a:buClr>
              <a:buSzPts val="2000"/>
              <a:buFont typeface="Calibri"/>
              <a:buChar char="•"/>
            </a:pPr>
            <a:r>
              <a:rPr lang="en-US" dirty="0">
                <a:solidFill>
                  <a:srgbClr val="000000"/>
                </a:solidFill>
              </a:rPr>
              <a:t>Obtain the ending odometer readings for each vehicle as of June 30.</a:t>
            </a:r>
            <a:endParaRPr dirty="0">
              <a:solidFill>
                <a:srgbClr val="000000"/>
              </a:solidFill>
            </a:endParaRPr>
          </a:p>
          <a:p>
            <a:pPr marL="914400" lvl="1" indent="-355600" algn="l" rtl="0">
              <a:lnSpc>
                <a:spcPct val="100000"/>
              </a:lnSpc>
              <a:spcBef>
                <a:spcPts val="0"/>
              </a:spcBef>
              <a:spcAft>
                <a:spcPts val="0"/>
              </a:spcAft>
              <a:buClr>
                <a:srgbClr val="000000"/>
              </a:buClr>
              <a:buSzPts val="2000"/>
              <a:buFont typeface="Calibri"/>
              <a:buChar char="•"/>
            </a:pPr>
            <a:r>
              <a:rPr lang="en-US" dirty="0"/>
              <a:t>Ensure that the mileage for vehicles can be split into route, activity and non-pupil mileage.</a:t>
            </a:r>
            <a:endParaRPr dirty="0">
              <a:solidFill>
                <a:srgbClr val="000000"/>
              </a:solidFill>
            </a:endParaRPr>
          </a:p>
          <a:p>
            <a:pPr marL="457200" lvl="0" indent="-355600" algn="l" rtl="0">
              <a:lnSpc>
                <a:spcPct val="100000"/>
              </a:lnSpc>
              <a:spcBef>
                <a:spcPts val="0"/>
              </a:spcBef>
              <a:spcAft>
                <a:spcPts val="0"/>
              </a:spcAft>
              <a:buClr>
                <a:srgbClr val="000000"/>
              </a:buClr>
              <a:buSzPts val="2000"/>
              <a:buFont typeface="Calibri"/>
              <a:buChar char="•"/>
            </a:pPr>
            <a:r>
              <a:rPr lang="en-US" sz="2000" dirty="0">
                <a:solidFill>
                  <a:srgbClr val="000000"/>
                </a:solidFill>
              </a:rPr>
              <a:t>Review the routes that were scheduled as of count day and determine if a split calendar calculation is needed.</a:t>
            </a:r>
            <a:endParaRPr sz="2000" dirty="0">
              <a:solidFill>
                <a:srgbClr val="000000"/>
              </a:solidFill>
            </a:endParaRPr>
          </a:p>
          <a:p>
            <a:pPr marL="0" lvl="0" indent="0" algn="l" rtl="0">
              <a:lnSpc>
                <a:spcPct val="100000"/>
              </a:lnSpc>
              <a:spcBef>
                <a:spcPts val="0"/>
              </a:spcBef>
              <a:spcAft>
                <a:spcPts val="0"/>
              </a:spcAft>
              <a:buSzPts val="2400"/>
              <a:buNone/>
            </a:pPr>
            <a:endParaRPr sz="2000" dirty="0">
              <a:solidFill>
                <a:srgbClr val="000000"/>
              </a:solidFill>
            </a:endParaRPr>
          </a:p>
          <a:p>
            <a:pPr marL="0" lvl="0" indent="0" algn="l" rtl="0">
              <a:lnSpc>
                <a:spcPct val="100000"/>
              </a:lnSpc>
              <a:spcBef>
                <a:spcPts val="0"/>
              </a:spcBef>
              <a:spcAft>
                <a:spcPts val="0"/>
              </a:spcAft>
              <a:buSzPts val="2400"/>
              <a:buNone/>
            </a:pPr>
            <a:r>
              <a:rPr lang="en-US" sz="2000" b="1" dirty="0">
                <a:solidFill>
                  <a:srgbClr val="000000"/>
                </a:solidFill>
              </a:rPr>
              <a:t>School Finance: Training and Office Hours</a:t>
            </a:r>
            <a:endParaRPr sz="2000" b="1" dirty="0">
              <a:solidFill>
                <a:srgbClr val="000000"/>
              </a:solidFill>
            </a:endParaRPr>
          </a:p>
          <a:p>
            <a:pPr marL="0" lvl="0" indent="0" algn="l" rtl="0">
              <a:lnSpc>
                <a:spcPct val="100000"/>
              </a:lnSpc>
              <a:spcBef>
                <a:spcPts val="0"/>
              </a:spcBef>
              <a:spcAft>
                <a:spcPts val="0"/>
              </a:spcAft>
              <a:buSzPts val="2400"/>
              <a:buNone/>
            </a:pPr>
            <a:r>
              <a:rPr lang="en-US" sz="2000" dirty="0">
                <a:solidFill>
                  <a:srgbClr val="000000"/>
                </a:solidFill>
              </a:rPr>
              <a:t>https://www.cde.state.co.us/cdefinance/upcomingschoolfinancetownhallsandtrainings</a:t>
            </a:r>
            <a:endParaRPr sz="2000" dirty="0">
              <a:solidFill>
                <a:srgbClr val="000000"/>
              </a:solidFill>
            </a:endParaRPr>
          </a:p>
          <a:p>
            <a:pPr marL="457200" lvl="0" indent="-355600" algn="l" rtl="0">
              <a:lnSpc>
                <a:spcPct val="100000"/>
              </a:lnSpc>
              <a:spcBef>
                <a:spcPts val="0"/>
              </a:spcBef>
              <a:spcAft>
                <a:spcPts val="0"/>
              </a:spcAft>
              <a:buClr>
                <a:srgbClr val="000000"/>
              </a:buClr>
              <a:buSzPts val="2000"/>
              <a:buFont typeface="Calibri"/>
              <a:buChar char="•"/>
            </a:pPr>
            <a:r>
              <a:rPr lang="en-US" sz="2000" dirty="0">
                <a:solidFill>
                  <a:srgbClr val="000000"/>
                </a:solidFill>
              </a:rPr>
              <a:t>Pupil Route Transportation Overview July 24th, 2025 (9:00 AM)</a:t>
            </a:r>
            <a:endParaRPr sz="2000" dirty="0">
              <a:solidFill>
                <a:srgbClr val="000000"/>
              </a:solidFill>
            </a:endParaRPr>
          </a:p>
        </p:txBody>
      </p:sp>
      <p:sp>
        <p:nvSpPr>
          <p:cNvPr id="630" name="Google Shape;630;p105"/>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57</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106"/>
          <p:cNvSpPr txBox="1">
            <a:spLocks noGrp="1"/>
          </p:cNvSpPr>
          <p:nvPr>
            <p:ph type="title"/>
          </p:nvPr>
        </p:nvSpPr>
        <p:spPr>
          <a:xfrm>
            <a:off x="791301" y="254525"/>
            <a:ext cx="7059900" cy="756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400"/>
              <a:buFont typeface="Arial"/>
              <a:buNone/>
            </a:pPr>
            <a:r>
              <a:rPr lang="en-US" sz="3200" dirty="0">
                <a:solidFill>
                  <a:schemeClr val="dk1"/>
                </a:solidFill>
              </a:rPr>
              <a:t>Updates to FPP Handbook</a:t>
            </a:r>
            <a:endParaRPr sz="3200" dirty="0">
              <a:solidFill>
                <a:schemeClr val="dk1"/>
              </a:solidFill>
            </a:endParaRPr>
          </a:p>
        </p:txBody>
      </p:sp>
      <p:sp>
        <p:nvSpPr>
          <p:cNvPr id="636" name="Google Shape;636;p106"/>
          <p:cNvSpPr txBox="1">
            <a:spLocks noGrp="1"/>
          </p:cNvSpPr>
          <p:nvPr>
            <p:ph type="body" idx="1"/>
          </p:nvPr>
        </p:nvSpPr>
        <p:spPr>
          <a:xfrm>
            <a:off x="680250" y="1463050"/>
            <a:ext cx="10925700" cy="4640700"/>
          </a:xfrm>
          <a:prstGeom prst="rect">
            <a:avLst/>
          </a:prstGeom>
          <a:noFill/>
          <a:ln>
            <a:noFill/>
          </a:ln>
        </p:spPr>
        <p:txBody>
          <a:bodyPr spcFirstLastPara="1" wrap="square" lIns="0" tIns="0" rIns="0" bIns="45700" anchor="t" anchorCtr="0">
            <a:normAutofit lnSpcReduction="10000"/>
          </a:bodyPr>
          <a:lstStyle/>
          <a:p>
            <a:pPr marL="228600" lvl="0" indent="-76200" algn="l" rtl="0">
              <a:lnSpc>
                <a:spcPct val="90000"/>
              </a:lnSpc>
              <a:spcBef>
                <a:spcPts val="0"/>
              </a:spcBef>
              <a:spcAft>
                <a:spcPts val="0"/>
              </a:spcAft>
              <a:buSzPts val="2400"/>
              <a:buNone/>
            </a:pPr>
            <a:endParaRPr dirty="0"/>
          </a:p>
          <a:p>
            <a:pPr marL="228600" lvl="0" indent="-76200" algn="l" rtl="0">
              <a:lnSpc>
                <a:spcPct val="90000"/>
              </a:lnSpc>
              <a:spcBef>
                <a:spcPts val="0"/>
              </a:spcBef>
              <a:spcAft>
                <a:spcPts val="0"/>
              </a:spcAft>
              <a:buSzPts val="2400"/>
              <a:buNone/>
            </a:pPr>
            <a:r>
              <a:rPr lang="en-US" b="1" u="sng" dirty="0"/>
              <a:t>Updates made</a:t>
            </a:r>
            <a:endParaRPr b="1" u="sng" dirty="0"/>
          </a:p>
          <a:p>
            <a:pPr marL="457200" lvl="0" indent="-381000" algn="l" rtl="0">
              <a:lnSpc>
                <a:spcPct val="90000"/>
              </a:lnSpc>
              <a:spcBef>
                <a:spcPts val="0"/>
              </a:spcBef>
              <a:spcAft>
                <a:spcPts val="0"/>
              </a:spcAft>
              <a:buSzPts val="2400"/>
              <a:buChar char="•"/>
            </a:pPr>
            <a:r>
              <a:rPr lang="en-US" dirty="0"/>
              <a:t>Dates, cover page, Colorado State Board of Education, Critical Dates, Table of Contents and Table of Authorities.</a:t>
            </a:r>
            <a:endParaRPr dirty="0"/>
          </a:p>
          <a:p>
            <a:pPr marL="457200" lvl="0" indent="-381000" algn="l" rtl="0">
              <a:lnSpc>
                <a:spcPct val="90000"/>
              </a:lnSpc>
              <a:spcBef>
                <a:spcPts val="0"/>
              </a:spcBef>
              <a:spcAft>
                <a:spcPts val="0"/>
              </a:spcAft>
              <a:buSzPts val="2400"/>
              <a:buChar char="•"/>
            </a:pPr>
            <a:r>
              <a:rPr lang="en-US" dirty="0"/>
              <a:t>Accessibility for alt-text, merged cells, tables, color contract, etc..</a:t>
            </a:r>
            <a:endParaRPr dirty="0"/>
          </a:p>
          <a:p>
            <a:pPr marL="457200" lvl="0" indent="-381000" algn="l" rtl="0">
              <a:lnSpc>
                <a:spcPct val="90000"/>
              </a:lnSpc>
              <a:spcBef>
                <a:spcPts val="0"/>
              </a:spcBef>
              <a:spcAft>
                <a:spcPts val="0"/>
              </a:spcAft>
              <a:buSzPts val="2400"/>
              <a:buChar char="•"/>
            </a:pPr>
            <a:r>
              <a:rPr lang="en-US" dirty="0"/>
              <a:t>Inactive webpages to be current webpages</a:t>
            </a:r>
            <a:endParaRPr dirty="0"/>
          </a:p>
          <a:p>
            <a:pPr marL="457200" lvl="0" indent="-381000" algn="l" rtl="0">
              <a:lnSpc>
                <a:spcPct val="90000"/>
              </a:lnSpc>
              <a:spcBef>
                <a:spcPts val="0"/>
              </a:spcBef>
              <a:spcAft>
                <a:spcPts val="0"/>
              </a:spcAft>
              <a:buSzPts val="2400"/>
              <a:buChar char="•"/>
            </a:pPr>
            <a:r>
              <a:rPr lang="en-US" dirty="0"/>
              <a:t>Working with the County Treasurer: Fees</a:t>
            </a:r>
            <a:endParaRPr dirty="0"/>
          </a:p>
          <a:p>
            <a:pPr marL="457200" lvl="0" indent="-381000" algn="l" rtl="0">
              <a:lnSpc>
                <a:spcPct val="90000"/>
              </a:lnSpc>
              <a:spcBef>
                <a:spcPts val="0"/>
              </a:spcBef>
              <a:spcAft>
                <a:spcPts val="0"/>
              </a:spcAft>
              <a:buSzPts val="2400"/>
              <a:buChar char="•"/>
            </a:pPr>
            <a:r>
              <a:rPr lang="en-US" dirty="0"/>
              <a:t>Fund 07 Total Program Reserve Fund to be optional, repealed per SB 24-188</a:t>
            </a:r>
            <a:endParaRPr dirty="0"/>
          </a:p>
          <a:p>
            <a:pPr marL="457200" lvl="0" indent="-381000" algn="l" rtl="0">
              <a:lnSpc>
                <a:spcPct val="90000"/>
              </a:lnSpc>
              <a:spcBef>
                <a:spcPts val="0"/>
              </a:spcBef>
              <a:spcAft>
                <a:spcPts val="0"/>
              </a:spcAft>
              <a:buSzPts val="2400"/>
              <a:buChar char="•"/>
            </a:pPr>
            <a:r>
              <a:rPr lang="en-US" dirty="0"/>
              <a:t>Equipment threshold from $5,000 to $10,000.</a:t>
            </a:r>
            <a:endParaRPr dirty="0"/>
          </a:p>
          <a:p>
            <a:pPr marL="457200" lvl="0" indent="-381000" algn="l" rtl="0">
              <a:lnSpc>
                <a:spcPct val="90000"/>
              </a:lnSpc>
              <a:spcBef>
                <a:spcPts val="0"/>
              </a:spcBef>
              <a:spcAft>
                <a:spcPts val="0"/>
              </a:spcAft>
              <a:buSzPts val="2400"/>
              <a:buChar char="•"/>
            </a:pPr>
            <a:r>
              <a:rPr lang="en-US" dirty="0"/>
              <a:t>Single Audit threshold from $750,000 to $1,000,000</a:t>
            </a:r>
            <a:endParaRPr dirty="0"/>
          </a:p>
          <a:p>
            <a:pPr marL="228600" lvl="0" indent="-76200" algn="l" rtl="0">
              <a:lnSpc>
                <a:spcPct val="90000"/>
              </a:lnSpc>
              <a:spcBef>
                <a:spcPts val="0"/>
              </a:spcBef>
              <a:spcAft>
                <a:spcPts val="0"/>
              </a:spcAft>
              <a:buSzPts val="2400"/>
              <a:buNone/>
            </a:pPr>
            <a:endParaRPr dirty="0"/>
          </a:p>
          <a:p>
            <a:pPr marL="228600" lvl="0" indent="-76200" algn="l" rtl="0">
              <a:lnSpc>
                <a:spcPct val="90000"/>
              </a:lnSpc>
              <a:spcBef>
                <a:spcPts val="0"/>
              </a:spcBef>
              <a:spcAft>
                <a:spcPts val="0"/>
              </a:spcAft>
              <a:buSzPts val="2400"/>
              <a:buNone/>
            </a:pPr>
            <a:r>
              <a:rPr lang="en-US" dirty="0"/>
              <a:t>FPP Handbook - Draft to be posted the 1st week of July </a:t>
            </a:r>
            <a:endParaRPr dirty="0"/>
          </a:p>
          <a:p>
            <a:pPr marL="228600" lvl="0" indent="-76200" algn="l" rtl="0">
              <a:lnSpc>
                <a:spcPct val="90000"/>
              </a:lnSpc>
              <a:spcBef>
                <a:spcPts val="0"/>
              </a:spcBef>
              <a:spcAft>
                <a:spcPts val="0"/>
              </a:spcAft>
              <a:buSzPts val="2400"/>
              <a:buNone/>
            </a:pPr>
            <a:endParaRPr dirty="0"/>
          </a:p>
          <a:p>
            <a:pPr marL="228600" lvl="0" indent="-76200" algn="l" rtl="0">
              <a:lnSpc>
                <a:spcPct val="90000"/>
              </a:lnSpc>
              <a:spcBef>
                <a:spcPts val="0"/>
              </a:spcBef>
              <a:spcAft>
                <a:spcPts val="0"/>
              </a:spcAft>
              <a:buSzPts val="2400"/>
              <a:buNone/>
            </a:pPr>
            <a:r>
              <a:rPr lang="en-US" dirty="0"/>
              <a:t>To be finalized and posted in August to include updated (FPP) Advisory Committee</a:t>
            </a:r>
            <a:endParaRPr sz="3200" dirty="0"/>
          </a:p>
        </p:txBody>
      </p:sp>
      <p:sp>
        <p:nvSpPr>
          <p:cNvPr id="637" name="Google Shape;637;p106"/>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58</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107"/>
          <p:cNvSpPr txBox="1">
            <a:spLocks noGrp="1"/>
          </p:cNvSpPr>
          <p:nvPr>
            <p:ph type="title"/>
          </p:nvPr>
        </p:nvSpPr>
        <p:spPr>
          <a:xfrm>
            <a:off x="791301" y="254525"/>
            <a:ext cx="7059900" cy="75630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chemeClr val="lt1"/>
              </a:buClr>
              <a:buSzPct val="75000"/>
              <a:buFont typeface="Arial"/>
              <a:buNone/>
            </a:pPr>
            <a:r>
              <a:rPr lang="en-US" sz="3200" dirty="0">
                <a:solidFill>
                  <a:schemeClr val="dk1"/>
                </a:solidFill>
              </a:rPr>
              <a:t> Updates to Chart of Accounts</a:t>
            </a:r>
            <a:endParaRPr sz="3200" dirty="0">
              <a:solidFill>
                <a:schemeClr val="dk1"/>
              </a:solidFill>
            </a:endParaRPr>
          </a:p>
          <a:p>
            <a:pPr marL="0" lvl="0" indent="0" algn="l" rtl="0">
              <a:lnSpc>
                <a:spcPct val="90000"/>
              </a:lnSpc>
              <a:spcBef>
                <a:spcPts val="0"/>
              </a:spcBef>
              <a:spcAft>
                <a:spcPts val="0"/>
              </a:spcAft>
              <a:buClr>
                <a:schemeClr val="lt1"/>
              </a:buClr>
              <a:buSzPct val="75000"/>
              <a:buFont typeface="Arial"/>
              <a:buNone/>
            </a:pPr>
            <a:r>
              <a:rPr lang="en-US" sz="3200" dirty="0">
                <a:solidFill>
                  <a:schemeClr val="dk1"/>
                </a:solidFill>
              </a:rPr>
              <a:t>Vote 4</a:t>
            </a:r>
            <a:endParaRPr sz="3200" dirty="0">
              <a:solidFill>
                <a:schemeClr val="dk1"/>
              </a:solidFill>
            </a:endParaRPr>
          </a:p>
        </p:txBody>
      </p:sp>
      <p:sp>
        <p:nvSpPr>
          <p:cNvPr id="643" name="Google Shape;643;p107"/>
          <p:cNvSpPr txBox="1">
            <a:spLocks noGrp="1"/>
          </p:cNvSpPr>
          <p:nvPr>
            <p:ph type="body" idx="1"/>
          </p:nvPr>
        </p:nvSpPr>
        <p:spPr>
          <a:xfrm>
            <a:off x="680250" y="1463050"/>
            <a:ext cx="10925700" cy="4640700"/>
          </a:xfrm>
          <a:prstGeom prst="rect">
            <a:avLst/>
          </a:prstGeom>
          <a:noFill/>
          <a:ln>
            <a:noFill/>
          </a:ln>
        </p:spPr>
        <p:txBody>
          <a:bodyPr spcFirstLastPara="1" wrap="square" lIns="0" tIns="0" rIns="0" bIns="45700" anchor="t" anchorCtr="0">
            <a:normAutofit/>
          </a:bodyPr>
          <a:lstStyle/>
          <a:p>
            <a:pPr marL="228600" lvl="0" indent="-76200" algn="l" rtl="0">
              <a:lnSpc>
                <a:spcPct val="90000"/>
              </a:lnSpc>
              <a:spcBef>
                <a:spcPts val="0"/>
              </a:spcBef>
              <a:spcAft>
                <a:spcPts val="0"/>
              </a:spcAft>
              <a:buSzPts val="2400"/>
              <a:buNone/>
            </a:pPr>
            <a:r>
              <a:rPr lang="en-US" dirty="0"/>
              <a:t>The changes related to Vote 4 were presented at the November FPP meeting.</a:t>
            </a:r>
            <a:endParaRPr dirty="0"/>
          </a:p>
          <a:p>
            <a:pPr marL="228600" lvl="0" indent="-76200" algn="l" rtl="0">
              <a:lnSpc>
                <a:spcPct val="90000"/>
              </a:lnSpc>
              <a:spcBef>
                <a:spcPts val="0"/>
              </a:spcBef>
              <a:spcAft>
                <a:spcPts val="0"/>
              </a:spcAft>
              <a:buSzPts val="2400"/>
              <a:buNone/>
            </a:pPr>
            <a:endParaRPr sz="3200" dirty="0"/>
          </a:p>
        </p:txBody>
      </p:sp>
      <p:pic>
        <p:nvPicPr>
          <p:cNvPr id="645" name="Google Shape;645;p107" descr="Results for Vote #4"/>
          <p:cNvPicPr preferRelativeResize="0"/>
          <p:nvPr/>
        </p:nvPicPr>
        <p:blipFill rotWithShape="1">
          <a:blip r:embed="rId3">
            <a:alphaModFix/>
          </a:blip>
          <a:srcRect/>
          <a:stretch/>
        </p:blipFill>
        <p:spPr>
          <a:xfrm>
            <a:off x="922163" y="1799152"/>
            <a:ext cx="9890476" cy="3757300"/>
          </a:xfrm>
          <a:prstGeom prst="rect">
            <a:avLst/>
          </a:prstGeom>
          <a:noFill/>
          <a:ln>
            <a:noFill/>
          </a:ln>
        </p:spPr>
      </p:pic>
      <p:sp>
        <p:nvSpPr>
          <p:cNvPr id="644" name="Google Shape;644;p107">
            <a:extLst>
              <a:ext uri="{C183D7F6-B498-43B3-948B-1728B52AA6E4}">
                <adec:decorative xmlns:adec="http://schemas.microsoft.com/office/drawing/2017/decorative" val="1"/>
              </a:ext>
            </a:extLst>
          </p:cNvPr>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59</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54"/>
          <p:cNvSpPr txBox="1">
            <a:spLocks noGrp="1"/>
          </p:cNvSpPr>
          <p:nvPr>
            <p:ph type="title"/>
          </p:nvPr>
        </p:nvSpPr>
        <p:spPr>
          <a:xfrm>
            <a:off x="326925" y="254514"/>
            <a:ext cx="8109300" cy="756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400"/>
              <a:buFont typeface="Arial"/>
              <a:buNone/>
            </a:pPr>
            <a:r>
              <a:rPr lang="en-US"/>
              <a:t>FY 2025-26 School Finance Bill as Amended</a:t>
            </a:r>
            <a:endParaRPr/>
          </a:p>
        </p:txBody>
      </p:sp>
      <p:sp>
        <p:nvSpPr>
          <p:cNvPr id="288" name="Google Shape;288;p54"/>
          <p:cNvSpPr txBox="1">
            <a:spLocks noGrp="1"/>
          </p:cNvSpPr>
          <p:nvPr>
            <p:ph type="body" idx="1"/>
          </p:nvPr>
        </p:nvSpPr>
        <p:spPr>
          <a:xfrm>
            <a:off x="838200" y="1463040"/>
            <a:ext cx="9900600" cy="4640700"/>
          </a:xfrm>
          <a:prstGeom prst="rect">
            <a:avLst/>
          </a:prstGeom>
          <a:noFill/>
          <a:ln>
            <a:noFill/>
          </a:ln>
        </p:spPr>
        <p:txBody>
          <a:bodyPr spcFirstLastPara="1" wrap="square" lIns="0" tIns="0" rIns="0" bIns="45700" anchor="t" anchorCtr="0">
            <a:normAutofit lnSpcReduction="10000"/>
          </a:bodyPr>
          <a:lstStyle/>
          <a:p>
            <a:pPr marL="76200" lvl="0" indent="0" algn="l" rtl="0">
              <a:lnSpc>
                <a:spcPct val="90000"/>
              </a:lnSpc>
              <a:spcBef>
                <a:spcPts val="1000"/>
              </a:spcBef>
              <a:spcAft>
                <a:spcPts val="0"/>
              </a:spcAft>
              <a:buSzPts val="2400"/>
              <a:buNone/>
            </a:pPr>
            <a:r>
              <a:rPr lang="en-US" sz="2800" b="0" i="0" u="none" strike="noStrike" dirty="0">
                <a:solidFill>
                  <a:schemeClr val="dk1"/>
                </a:solidFill>
                <a:latin typeface="Calibri"/>
                <a:ea typeface="Calibri"/>
                <a:cs typeface="Calibri"/>
                <a:sym typeface="Calibri"/>
              </a:rPr>
              <a:t>Implementation of th</a:t>
            </a:r>
            <a:r>
              <a:rPr lang="en-US" sz="2800" dirty="0">
                <a:solidFill>
                  <a:schemeClr val="dk1"/>
                </a:solidFill>
                <a:latin typeface="Calibri"/>
                <a:ea typeface="Calibri"/>
                <a:cs typeface="Calibri"/>
                <a:sym typeface="Calibri"/>
              </a:rPr>
              <a:t>e New School Finance Formula</a:t>
            </a:r>
            <a:endParaRPr dirty="0"/>
          </a:p>
          <a:p>
            <a:pPr marL="76200" lvl="0" indent="0" algn="l" rtl="0">
              <a:lnSpc>
                <a:spcPct val="90000"/>
              </a:lnSpc>
              <a:spcBef>
                <a:spcPts val="0"/>
              </a:spcBef>
              <a:spcAft>
                <a:spcPts val="0"/>
              </a:spcAft>
              <a:buSzPts val="2400"/>
              <a:buNone/>
            </a:pPr>
            <a:endParaRPr sz="2800" dirty="0">
              <a:solidFill>
                <a:schemeClr val="dk1"/>
              </a:solidFill>
              <a:latin typeface="Calibri"/>
              <a:ea typeface="Calibri"/>
              <a:cs typeface="Calibri"/>
              <a:sym typeface="Calibri"/>
            </a:endParaRPr>
          </a:p>
          <a:p>
            <a:pPr marL="457200" lvl="0" indent="-381000" algn="l" rtl="0">
              <a:lnSpc>
                <a:spcPct val="90000"/>
              </a:lnSpc>
              <a:spcBef>
                <a:spcPts val="1000"/>
              </a:spcBef>
              <a:spcAft>
                <a:spcPts val="0"/>
              </a:spcAft>
              <a:buClr>
                <a:schemeClr val="dk1"/>
              </a:buClr>
              <a:buSzPts val="2400"/>
              <a:buChar char="●"/>
            </a:pPr>
            <a:r>
              <a:rPr lang="en-US" sz="2800" b="0" i="0" u="none" strike="noStrike" dirty="0">
                <a:solidFill>
                  <a:schemeClr val="dk1"/>
                </a:solidFill>
                <a:latin typeface="Calibri"/>
                <a:ea typeface="Calibri"/>
                <a:cs typeface="Calibri"/>
                <a:sym typeface="Calibri"/>
              </a:rPr>
              <a:t>Extends the implementation period for the new funding formula per HB24-1448 by one year, from 6 to 7 years</a:t>
            </a:r>
            <a:endParaRPr dirty="0"/>
          </a:p>
          <a:p>
            <a:pPr marL="457200" lvl="0" indent="0" algn="l" rtl="0">
              <a:lnSpc>
                <a:spcPct val="90000"/>
              </a:lnSpc>
              <a:spcBef>
                <a:spcPts val="0"/>
              </a:spcBef>
              <a:spcAft>
                <a:spcPts val="0"/>
              </a:spcAft>
              <a:buSzPts val="2400"/>
              <a:buNone/>
            </a:pPr>
            <a:endParaRPr sz="2800" b="0" i="0" u="none" strike="noStrike" dirty="0">
              <a:solidFill>
                <a:schemeClr val="dk1"/>
              </a:solidFill>
              <a:latin typeface="Calibri"/>
              <a:ea typeface="Calibri"/>
              <a:cs typeface="Calibri"/>
              <a:sym typeface="Calibri"/>
            </a:endParaRPr>
          </a:p>
          <a:p>
            <a:pPr marL="457200" lvl="0" indent="-381000" algn="l" rtl="0">
              <a:lnSpc>
                <a:spcPct val="90000"/>
              </a:lnSpc>
              <a:spcBef>
                <a:spcPts val="1000"/>
              </a:spcBef>
              <a:spcAft>
                <a:spcPts val="0"/>
              </a:spcAft>
              <a:buClr>
                <a:schemeClr val="dk1"/>
              </a:buClr>
              <a:buSzPts val="2400"/>
              <a:buChar char="●"/>
            </a:pPr>
            <a:r>
              <a:rPr lang="en-US" sz="2800" b="0" i="0" u="none" strike="noStrike" dirty="0">
                <a:solidFill>
                  <a:schemeClr val="dk1"/>
                </a:solidFill>
                <a:latin typeface="Calibri"/>
                <a:ea typeface="Calibri"/>
                <a:cs typeface="Calibri"/>
                <a:sym typeface="Calibri"/>
              </a:rPr>
              <a:t>Phase-in (difference between new formula and old formula) of the new formula for the first three years:</a:t>
            </a:r>
            <a:endParaRPr dirty="0"/>
          </a:p>
          <a:p>
            <a:pPr marL="914400" lvl="1" indent="-355600" algn="l" rtl="0">
              <a:lnSpc>
                <a:spcPct val="90000"/>
              </a:lnSpc>
              <a:spcBef>
                <a:spcPts val="500"/>
              </a:spcBef>
              <a:spcAft>
                <a:spcPts val="0"/>
              </a:spcAft>
              <a:buSzPts val="2000"/>
              <a:buFont typeface="Courier New"/>
              <a:buChar char="○"/>
            </a:pPr>
            <a:r>
              <a:rPr lang="en-US" sz="2800" b="0" i="0" u="none" strike="noStrike" dirty="0">
                <a:solidFill>
                  <a:schemeClr val="dk1"/>
                </a:solidFill>
                <a:latin typeface="Calibri"/>
                <a:ea typeface="Calibri"/>
                <a:cs typeface="Calibri"/>
                <a:sym typeface="Calibri"/>
              </a:rPr>
              <a:t>15% of the new funding formula in 2025-26</a:t>
            </a:r>
            <a:endParaRPr dirty="0"/>
          </a:p>
          <a:p>
            <a:pPr marL="914400" lvl="1" indent="-355600" algn="l" rtl="0">
              <a:lnSpc>
                <a:spcPct val="90000"/>
              </a:lnSpc>
              <a:spcBef>
                <a:spcPts val="500"/>
              </a:spcBef>
              <a:spcAft>
                <a:spcPts val="0"/>
              </a:spcAft>
              <a:buSzPts val="2000"/>
              <a:buFont typeface="Courier New"/>
              <a:buChar char="○"/>
            </a:pPr>
            <a:r>
              <a:rPr lang="en-US" sz="2800" b="0" i="0" u="none" strike="noStrike" dirty="0">
                <a:solidFill>
                  <a:schemeClr val="dk1"/>
                </a:solidFill>
                <a:latin typeface="Calibri"/>
                <a:ea typeface="Calibri"/>
                <a:cs typeface="Calibri"/>
                <a:sym typeface="Calibri"/>
              </a:rPr>
              <a:t>30% of the new funding formula in 2026-27</a:t>
            </a:r>
            <a:endParaRPr dirty="0"/>
          </a:p>
          <a:p>
            <a:pPr marL="914400" lvl="1" indent="-355600" algn="l" rtl="0">
              <a:lnSpc>
                <a:spcPct val="90000"/>
              </a:lnSpc>
              <a:spcBef>
                <a:spcPts val="500"/>
              </a:spcBef>
              <a:spcAft>
                <a:spcPts val="0"/>
              </a:spcAft>
              <a:buSzPts val="2000"/>
              <a:buFont typeface="Courier New"/>
              <a:buChar char="○"/>
            </a:pPr>
            <a:r>
              <a:rPr lang="en-US" sz="2800" b="0" i="0" u="none" strike="noStrike" dirty="0">
                <a:solidFill>
                  <a:schemeClr val="dk1"/>
                </a:solidFill>
                <a:latin typeface="Calibri"/>
                <a:ea typeface="Calibri"/>
                <a:cs typeface="Calibri"/>
                <a:sym typeface="Calibri"/>
              </a:rPr>
              <a:t>45% of the new funding formula in 2027-28</a:t>
            </a:r>
            <a:endParaRPr dirty="0"/>
          </a:p>
          <a:p>
            <a:pPr marL="76200" lvl="0" indent="0" algn="l" rtl="0">
              <a:lnSpc>
                <a:spcPct val="90000"/>
              </a:lnSpc>
              <a:spcBef>
                <a:spcPts val="1000"/>
              </a:spcBef>
              <a:spcAft>
                <a:spcPts val="0"/>
              </a:spcAft>
              <a:buSzPts val="2400"/>
              <a:buNone/>
            </a:pPr>
            <a:endParaRPr dirty="0"/>
          </a:p>
        </p:txBody>
      </p:sp>
      <p:sp>
        <p:nvSpPr>
          <p:cNvPr id="289" name="Google Shape;289;p54"/>
          <p:cNvSpPr txBox="1">
            <a:spLocks noGrp="1"/>
          </p:cNvSpPr>
          <p:nvPr>
            <p:ph type="sldNum" idx="12"/>
          </p:nvPr>
        </p:nvSpPr>
        <p:spPr>
          <a:xfrm>
            <a:off x="297428" y="6427019"/>
            <a:ext cx="2743200" cy="36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6</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108"/>
          <p:cNvSpPr txBox="1">
            <a:spLocks noGrp="1"/>
          </p:cNvSpPr>
          <p:nvPr>
            <p:ph type="title"/>
          </p:nvPr>
        </p:nvSpPr>
        <p:spPr>
          <a:xfrm>
            <a:off x="791301" y="254525"/>
            <a:ext cx="7059900" cy="75630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chemeClr val="lt1"/>
              </a:buClr>
              <a:buSzPct val="75000"/>
              <a:buFont typeface="Arial"/>
              <a:buNone/>
            </a:pPr>
            <a:r>
              <a:rPr lang="en-US" sz="3200" dirty="0">
                <a:solidFill>
                  <a:schemeClr val="dk1"/>
                </a:solidFill>
              </a:rPr>
              <a:t> Updates to Chart of Accounts</a:t>
            </a:r>
            <a:endParaRPr sz="3200" dirty="0">
              <a:solidFill>
                <a:schemeClr val="dk1"/>
              </a:solidFill>
            </a:endParaRPr>
          </a:p>
          <a:p>
            <a:pPr marL="0" lvl="0" indent="0" algn="l" rtl="0">
              <a:lnSpc>
                <a:spcPct val="90000"/>
              </a:lnSpc>
              <a:spcBef>
                <a:spcPts val="0"/>
              </a:spcBef>
              <a:spcAft>
                <a:spcPts val="0"/>
              </a:spcAft>
              <a:buClr>
                <a:schemeClr val="lt1"/>
              </a:buClr>
              <a:buSzPct val="75000"/>
              <a:buFont typeface="Arial"/>
              <a:buNone/>
            </a:pPr>
            <a:r>
              <a:rPr lang="en-US" sz="3200" dirty="0">
                <a:solidFill>
                  <a:schemeClr val="dk1"/>
                </a:solidFill>
              </a:rPr>
              <a:t>Vote 5</a:t>
            </a:r>
            <a:endParaRPr sz="3200" dirty="0">
              <a:solidFill>
                <a:schemeClr val="dk1"/>
              </a:solidFill>
            </a:endParaRPr>
          </a:p>
        </p:txBody>
      </p:sp>
      <p:sp>
        <p:nvSpPr>
          <p:cNvPr id="651" name="Google Shape;651;p108"/>
          <p:cNvSpPr txBox="1">
            <a:spLocks noGrp="1"/>
          </p:cNvSpPr>
          <p:nvPr>
            <p:ph type="body" idx="1"/>
          </p:nvPr>
        </p:nvSpPr>
        <p:spPr>
          <a:xfrm>
            <a:off x="680250" y="1463050"/>
            <a:ext cx="10925700" cy="4640700"/>
          </a:xfrm>
          <a:prstGeom prst="rect">
            <a:avLst/>
          </a:prstGeom>
          <a:noFill/>
          <a:ln>
            <a:noFill/>
          </a:ln>
        </p:spPr>
        <p:txBody>
          <a:bodyPr spcFirstLastPara="1" wrap="square" lIns="0" tIns="0" rIns="0" bIns="45700" anchor="t" anchorCtr="0">
            <a:normAutofit/>
          </a:bodyPr>
          <a:lstStyle/>
          <a:p>
            <a:pPr marL="228600" lvl="0" indent="-76200" algn="l" rtl="0">
              <a:lnSpc>
                <a:spcPct val="90000"/>
              </a:lnSpc>
              <a:spcBef>
                <a:spcPts val="0"/>
              </a:spcBef>
              <a:spcAft>
                <a:spcPts val="0"/>
              </a:spcAft>
              <a:buClr>
                <a:schemeClr val="dk1"/>
              </a:buClr>
              <a:buSzPts val="2400"/>
              <a:buFont typeface="Arial"/>
              <a:buNone/>
            </a:pPr>
            <a:r>
              <a:rPr lang="en-US" dirty="0"/>
              <a:t>The changes related to Vote 5 were presented at the November FPP meeting.</a:t>
            </a:r>
            <a:endParaRPr dirty="0"/>
          </a:p>
          <a:p>
            <a:pPr marL="228600" lvl="0" indent="-76200" algn="l" rtl="0">
              <a:lnSpc>
                <a:spcPct val="90000"/>
              </a:lnSpc>
              <a:spcBef>
                <a:spcPts val="0"/>
              </a:spcBef>
              <a:spcAft>
                <a:spcPts val="0"/>
              </a:spcAft>
              <a:buSzPts val="2400"/>
              <a:buNone/>
            </a:pPr>
            <a:endParaRPr sz="3200" dirty="0"/>
          </a:p>
        </p:txBody>
      </p:sp>
      <p:sp>
        <p:nvSpPr>
          <p:cNvPr id="652" name="Google Shape;652;p108">
            <a:extLst>
              <a:ext uri="{C183D7F6-B498-43B3-948B-1728B52AA6E4}">
                <adec:decorative xmlns:adec="http://schemas.microsoft.com/office/drawing/2017/decorative" val="1"/>
              </a:ext>
            </a:extLst>
          </p:cNvPr>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60</a:t>
            </a:fld>
            <a:endParaRPr/>
          </a:p>
        </p:txBody>
      </p:sp>
      <p:pic>
        <p:nvPicPr>
          <p:cNvPr id="653" name="Google Shape;653;p108" descr="Results for Vote 5"/>
          <p:cNvPicPr preferRelativeResize="0"/>
          <p:nvPr/>
        </p:nvPicPr>
        <p:blipFill rotWithShape="1">
          <a:blip r:embed="rId3">
            <a:alphaModFix/>
          </a:blip>
          <a:srcRect/>
          <a:stretch/>
        </p:blipFill>
        <p:spPr>
          <a:xfrm>
            <a:off x="977274" y="1849650"/>
            <a:ext cx="9432226" cy="3433761"/>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109"/>
          <p:cNvSpPr txBox="1">
            <a:spLocks noGrp="1"/>
          </p:cNvSpPr>
          <p:nvPr>
            <p:ph type="title"/>
          </p:nvPr>
        </p:nvSpPr>
        <p:spPr>
          <a:xfrm>
            <a:off x="791301" y="254525"/>
            <a:ext cx="7059900" cy="75630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chemeClr val="lt1"/>
              </a:buClr>
              <a:buSzPct val="75000"/>
              <a:buFont typeface="Arial"/>
              <a:buNone/>
            </a:pPr>
            <a:r>
              <a:rPr lang="en-US" sz="3200" dirty="0">
                <a:solidFill>
                  <a:schemeClr val="dk1"/>
                </a:solidFill>
              </a:rPr>
              <a:t> Updates to Chart of Accounts</a:t>
            </a:r>
            <a:endParaRPr sz="3200" dirty="0">
              <a:solidFill>
                <a:schemeClr val="dk1"/>
              </a:solidFill>
            </a:endParaRPr>
          </a:p>
          <a:p>
            <a:pPr marL="0" lvl="0" indent="0" algn="l" rtl="0">
              <a:lnSpc>
                <a:spcPct val="90000"/>
              </a:lnSpc>
              <a:spcBef>
                <a:spcPts val="0"/>
              </a:spcBef>
              <a:spcAft>
                <a:spcPts val="0"/>
              </a:spcAft>
              <a:buClr>
                <a:schemeClr val="lt1"/>
              </a:buClr>
              <a:buSzPct val="75000"/>
              <a:buFont typeface="Arial"/>
              <a:buNone/>
            </a:pPr>
            <a:r>
              <a:rPr lang="en-US" sz="3200" dirty="0">
                <a:solidFill>
                  <a:schemeClr val="dk1"/>
                </a:solidFill>
              </a:rPr>
              <a:t>Vote 6</a:t>
            </a:r>
            <a:endParaRPr sz="3200" dirty="0">
              <a:solidFill>
                <a:schemeClr val="dk1"/>
              </a:solidFill>
            </a:endParaRPr>
          </a:p>
        </p:txBody>
      </p:sp>
      <p:sp>
        <p:nvSpPr>
          <p:cNvPr id="659" name="Google Shape;659;p109"/>
          <p:cNvSpPr txBox="1">
            <a:spLocks noGrp="1"/>
          </p:cNvSpPr>
          <p:nvPr>
            <p:ph type="body" idx="1"/>
          </p:nvPr>
        </p:nvSpPr>
        <p:spPr>
          <a:xfrm>
            <a:off x="680250" y="1326475"/>
            <a:ext cx="10925700" cy="4777200"/>
          </a:xfrm>
          <a:prstGeom prst="rect">
            <a:avLst/>
          </a:prstGeom>
          <a:noFill/>
          <a:ln>
            <a:noFill/>
          </a:ln>
        </p:spPr>
        <p:txBody>
          <a:bodyPr spcFirstLastPara="1" wrap="square" lIns="0" tIns="0" rIns="0" bIns="45700" anchor="t" anchorCtr="0">
            <a:normAutofit/>
          </a:bodyPr>
          <a:lstStyle/>
          <a:p>
            <a:pPr marL="228600" lvl="0" indent="-76200" algn="l" rtl="0">
              <a:lnSpc>
                <a:spcPct val="90000"/>
              </a:lnSpc>
              <a:spcBef>
                <a:spcPts val="0"/>
              </a:spcBef>
              <a:spcAft>
                <a:spcPts val="0"/>
              </a:spcAft>
              <a:buClr>
                <a:schemeClr val="dk1"/>
              </a:buClr>
              <a:buSzPts val="2400"/>
              <a:buFont typeface="Arial"/>
              <a:buNone/>
            </a:pPr>
            <a:r>
              <a:rPr lang="en-US" dirty="0"/>
              <a:t>The changes related to Vote 6 were presented at the February FPP meeting.</a:t>
            </a:r>
            <a:endParaRPr dirty="0"/>
          </a:p>
          <a:p>
            <a:pPr marL="228600" lvl="0" indent="-76200" algn="l" rtl="0">
              <a:lnSpc>
                <a:spcPct val="90000"/>
              </a:lnSpc>
              <a:spcBef>
                <a:spcPts val="0"/>
              </a:spcBef>
              <a:spcAft>
                <a:spcPts val="0"/>
              </a:spcAft>
              <a:buSzPts val="2400"/>
              <a:buNone/>
            </a:pPr>
            <a:endParaRPr sz="3200" u="sng" dirty="0"/>
          </a:p>
        </p:txBody>
      </p:sp>
      <p:sp>
        <p:nvSpPr>
          <p:cNvPr id="660" name="Google Shape;660;p109">
            <a:extLst>
              <a:ext uri="{C183D7F6-B498-43B3-948B-1728B52AA6E4}">
                <adec:decorative xmlns:adec="http://schemas.microsoft.com/office/drawing/2017/decorative" val="1"/>
              </a:ext>
            </a:extLst>
          </p:cNvPr>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61</a:t>
            </a:fld>
            <a:endParaRPr/>
          </a:p>
        </p:txBody>
      </p:sp>
      <p:pic>
        <p:nvPicPr>
          <p:cNvPr id="661" name="Google Shape;661;p109" descr="screenshot of Vote number 6 and results"/>
          <p:cNvPicPr preferRelativeResize="0"/>
          <p:nvPr/>
        </p:nvPicPr>
        <p:blipFill rotWithShape="1">
          <a:blip r:embed="rId3">
            <a:alphaModFix/>
          </a:blip>
          <a:srcRect/>
          <a:stretch/>
        </p:blipFill>
        <p:spPr>
          <a:xfrm>
            <a:off x="1181100" y="1847850"/>
            <a:ext cx="9067800" cy="45339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110"/>
          <p:cNvSpPr txBox="1">
            <a:spLocks noGrp="1"/>
          </p:cNvSpPr>
          <p:nvPr>
            <p:ph type="title"/>
          </p:nvPr>
        </p:nvSpPr>
        <p:spPr>
          <a:xfrm>
            <a:off x="791301" y="254525"/>
            <a:ext cx="7059900" cy="756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400"/>
              <a:buFont typeface="Arial"/>
              <a:buNone/>
            </a:pPr>
            <a:r>
              <a:rPr lang="en-US" sz="3200" dirty="0">
                <a:solidFill>
                  <a:schemeClr val="dk1"/>
                </a:solidFill>
              </a:rPr>
              <a:t> Updates to Chart of Accounts</a:t>
            </a:r>
            <a:endParaRPr sz="3200" dirty="0">
              <a:solidFill>
                <a:schemeClr val="dk1"/>
              </a:solidFill>
            </a:endParaRPr>
          </a:p>
        </p:txBody>
      </p:sp>
      <p:sp>
        <p:nvSpPr>
          <p:cNvPr id="667" name="Google Shape;667;p110"/>
          <p:cNvSpPr txBox="1">
            <a:spLocks noGrp="1"/>
          </p:cNvSpPr>
          <p:nvPr>
            <p:ph type="body" idx="1"/>
          </p:nvPr>
        </p:nvSpPr>
        <p:spPr>
          <a:xfrm>
            <a:off x="680250" y="1463050"/>
            <a:ext cx="10925700" cy="4640700"/>
          </a:xfrm>
          <a:prstGeom prst="rect">
            <a:avLst/>
          </a:prstGeom>
          <a:noFill/>
          <a:ln>
            <a:noFill/>
          </a:ln>
        </p:spPr>
        <p:txBody>
          <a:bodyPr spcFirstLastPara="1" wrap="square" lIns="0" tIns="0" rIns="0" bIns="45700" anchor="t" anchorCtr="0">
            <a:normAutofit/>
          </a:bodyPr>
          <a:lstStyle/>
          <a:p>
            <a:pPr marL="228600" lvl="0" indent="-76200" algn="l" rtl="0">
              <a:lnSpc>
                <a:spcPct val="90000"/>
              </a:lnSpc>
              <a:spcBef>
                <a:spcPts val="0"/>
              </a:spcBef>
              <a:spcAft>
                <a:spcPts val="0"/>
              </a:spcAft>
              <a:buClr>
                <a:schemeClr val="dk1"/>
              </a:buClr>
              <a:buSzPts val="2400"/>
              <a:buFont typeface="Arial"/>
              <a:buNone/>
            </a:pPr>
            <a:r>
              <a:rPr lang="en-US" b="1" u="sng" dirty="0"/>
              <a:t>Updates made</a:t>
            </a:r>
            <a:endParaRPr b="1" u="sng" dirty="0"/>
          </a:p>
          <a:p>
            <a:pPr marL="457200" lvl="0" indent="-381000" algn="l" rtl="0">
              <a:lnSpc>
                <a:spcPct val="90000"/>
              </a:lnSpc>
              <a:spcBef>
                <a:spcPts val="0"/>
              </a:spcBef>
              <a:spcAft>
                <a:spcPts val="0"/>
              </a:spcAft>
              <a:buSzPts val="2400"/>
              <a:buChar char="•"/>
            </a:pPr>
            <a:r>
              <a:rPr lang="en-US" dirty="0"/>
              <a:t>Dates, cover page, Colorado State Board of Education and Table of Contents</a:t>
            </a:r>
            <a:endParaRPr dirty="0"/>
          </a:p>
          <a:p>
            <a:pPr marL="457200" lvl="0" indent="-381000" algn="l" rtl="0">
              <a:lnSpc>
                <a:spcPct val="90000"/>
              </a:lnSpc>
              <a:spcBef>
                <a:spcPts val="0"/>
              </a:spcBef>
              <a:spcAft>
                <a:spcPts val="0"/>
              </a:spcAft>
              <a:buSzPts val="2400"/>
              <a:buChar char="•"/>
            </a:pPr>
            <a:r>
              <a:rPr lang="en-US" dirty="0"/>
              <a:t>Accessibility for alt-text, merged cells, tables, color contrast, etc..</a:t>
            </a:r>
            <a:endParaRPr dirty="0"/>
          </a:p>
          <a:p>
            <a:pPr marL="457200" lvl="0" indent="-381000" algn="l" rtl="0">
              <a:lnSpc>
                <a:spcPct val="90000"/>
              </a:lnSpc>
              <a:spcBef>
                <a:spcPts val="0"/>
              </a:spcBef>
              <a:spcAft>
                <a:spcPts val="0"/>
              </a:spcAft>
              <a:buSzPts val="2400"/>
              <a:buChar char="•"/>
            </a:pPr>
            <a:r>
              <a:rPr lang="en-US" dirty="0"/>
              <a:t>Fund 07 Total Program Reserve Fund to be optional, repealed per SB 24-188</a:t>
            </a:r>
            <a:endParaRPr dirty="0"/>
          </a:p>
          <a:p>
            <a:pPr marL="228600" lvl="0" indent="-76200" algn="l" rtl="0">
              <a:lnSpc>
                <a:spcPct val="90000"/>
              </a:lnSpc>
              <a:spcBef>
                <a:spcPts val="0"/>
              </a:spcBef>
              <a:spcAft>
                <a:spcPts val="0"/>
              </a:spcAft>
              <a:buClr>
                <a:schemeClr val="dk1"/>
              </a:buClr>
              <a:buSzPts val="2400"/>
              <a:buFont typeface="Arial"/>
              <a:buNone/>
            </a:pPr>
            <a:endParaRPr dirty="0"/>
          </a:p>
          <a:p>
            <a:pPr marL="228600" lvl="0" indent="-76200" algn="l" rtl="0">
              <a:lnSpc>
                <a:spcPct val="90000"/>
              </a:lnSpc>
              <a:spcBef>
                <a:spcPts val="0"/>
              </a:spcBef>
              <a:spcAft>
                <a:spcPts val="0"/>
              </a:spcAft>
              <a:buClr>
                <a:schemeClr val="dk1"/>
              </a:buClr>
              <a:buSzPts val="2400"/>
              <a:buFont typeface="Arial"/>
              <a:buNone/>
            </a:pPr>
            <a:r>
              <a:rPr lang="en-US" dirty="0"/>
              <a:t>FPP Chart of Accounts - Draft to be posted the 1st week of July </a:t>
            </a:r>
            <a:endParaRPr dirty="0"/>
          </a:p>
          <a:p>
            <a:pPr marL="228600" lvl="0" indent="-76200" algn="l" rtl="0">
              <a:lnSpc>
                <a:spcPct val="90000"/>
              </a:lnSpc>
              <a:spcBef>
                <a:spcPts val="0"/>
              </a:spcBef>
              <a:spcAft>
                <a:spcPts val="0"/>
              </a:spcAft>
              <a:buClr>
                <a:schemeClr val="dk1"/>
              </a:buClr>
              <a:buSzPts val="2400"/>
              <a:buFont typeface="Arial"/>
              <a:buNone/>
            </a:pPr>
            <a:endParaRPr dirty="0"/>
          </a:p>
          <a:p>
            <a:pPr marL="228600" lvl="0" indent="-76200" algn="l" rtl="0">
              <a:lnSpc>
                <a:spcPct val="90000"/>
              </a:lnSpc>
              <a:spcBef>
                <a:spcPts val="0"/>
              </a:spcBef>
              <a:spcAft>
                <a:spcPts val="0"/>
              </a:spcAft>
              <a:buClr>
                <a:schemeClr val="dk1"/>
              </a:buClr>
              <a:buSzPts val="2400"/>
              <a:buFont typeface="Arial"/>
              <a:buNone/>
            </a:pPr>
            <a:r>
              <a:rPr lang="en-US" dirty="0"/>
              <a:t>To be finalized and posted in August to include updated (FPP) Advisory Committee</a:t>
            </a:r>
            <a:endParaRPr sz="3200" dirty="0"/>
          </a:p>
          <a:p>
            <a:pPr marL="228600" lvl="0" indent="-76200" algn="l" rtl="0">
              <a:lnSpc>
                <a:spcPct val="90000"/>
              </a:lnSpc>
              <a:spcBef>
                <a:spcPts val="0"/>
              </a:spcBef>
              <a:spcAft>
                <a:spcPts val="0"/>
              </a:spcAft>
              <a:buSzPts val="2400"/>
              <a:buNone/>
            </a:pPr>
            <a:endParaRPr dirty="0"/>
          </a:p>
          <a:p>
            <a:pPr marL="228600" lvl="0" indent="-76200" algn="l" rtl="0">
              <a:lnSpc>
                <a:spcPct val="90000"/>
              </a:lnSpc>
              <a:spcBef>
                <a:spcPts val="0"/>
              </a:spcBef>
              <a:spcAft>
                <a:spcPts val="0"/>
              </a:spcAft>
              <a:buSzPts val="2400"/>
              <a:buNone/>
            </a:pPr>
            <a:endParaRPr sz="3200" dirty="0"/>
          </a:p>
        </p:txBody>
      </p:sp>
      <p:sp>
        <p:nvSpPr>
          <p:cNvPr id="668" name="Google Shape;668;p110"/>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62</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111"/>
          <p:cNvSpPr txBox="1">
            <a:spLocks noGrp="1"/>
          </p:cNvSpPr>
          <p:nvPr>
            <p:ph type="ctrTitle"/>
          </p:nvPr>
        </p:nvSpPr>
        <p:spPr>
          <a:xfrm>
            <a:off x="2209800" y="2595716"/>
            <a:ext cx="7772400" cy="23376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4000"/>
              <a:buFont typeface="Arial"/>
              <a:buNone/>
            </a:pPr>
            <a:r>
              <a:rPr lang="en-US" sz="4500" dirty="0">
                <a:solidFill>
                  <a:schemeClr val="dk1"/>
                </a:solidFill>
              </a:rPr>
              <a:t>Trainings</a:t>
            </a:r>
            <a:endParaRPr sz="4500" dirty="0">
              <a:solidFill>
                <a:schemeClr val="dk1"/>
              </a:solidFill>
            </a:endParaRPr>
          </a:p>
        </p:txBody>
      </p:sp>
      <p:sp>
        <p:nvSpPr>
          <p:cNvPr id="674" name="Google Shape;674;p111"/>
          <p:cNvSpPr txBox="1">
            <a:spLocks noGrp="1"/>
          </p:cNvSpPr>
          <p:nvPr>
            <p:ph type="sldNum" idx="12"/>
          </p:nvPr>
        </p:nvSpPr>
        <p:spPr>
          <a:xfrm>
            <a:off x="1807453"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63</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112"/>
          <p:cNvSpPr txBox="1">
            <a:spLocks noGrp="1"/>
          </p:cNvSpPr>
          <p:nvPr>
            <p:ph type="title"/>
          </p:nvPr>
        </p:nvSpPr>
        <p:spPr>
          <a:xfrm>
            <a:off x="888476" y="254525"/>
            <a:ext cx="6962700" cy="756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400"/>
              <a:buFont typeface="Arial"/>
              <a:buNone/>
            </a:pPr>
            <a:r>
              <a:rPr lang="en-US" sz="3200" dirty="0">
                <a:solidFill>
                  <a:schemeClr val="dk1"/>
                </a:solidFill>
              </a:rPr>
              <a:t> Trainings </a:t>
            </a:r>
            <a:endParaRPr sz="3200" dirty="0">
              <a:solidFill>
                <a:schemeClr val="dk1"/>
              </a:solidFill>
            </a:endParaRPr>
          </a:p>
        </p:txBody>
      </p:sp>
      <p:sp>
        <p:nvSpPr>
          <p:cNvPr id="680" name="Google Shape;680;p112"/>
          <p:cNvSpPr txBox="1">
            <a:spLocks noGrp="1"/>
          </p:cNvSpPr>
          <p:nvPr>
            <p:ph type="body" idx="1"/>
          </p:nvPr>
        </p:nvSpPr>
        <p:spPr>
          <a:xfrm>
            <a:off x="708000" y="1463050"/>
            <a:ext cx="9331200" cy="4640700"/>
          </a:xfrm>
          <a:prstGeom prst="rect">
            <a:avLst/>
          </a:prstGeom>
          <a:noFill/>
          <a:ln>
            <a:noFill/>
          </a:ln>
        </p:spPr>
        <p:txBody>
          <a:bodyPr spcFirstLastPara="1" wrap="square" lIns="0" tIns="0" rIns="0" bIns="45700" anchor="t" anchorCtr="0">
            <a:normAutofit/>
          </a:bodyPr>
          <a:lstStyle/>
          <a:p>
            <a:pPr marL="228600" lvl="0" indent="-76200" algn="l" rtl="0">
              <a:lnSpc>
                <a:spcPct val="90000"/>
              </a:lnSpc>
              <a:spcBef>
                <a:spcPts val="0"/>
              </a:spcBef>
              <a:spcAft>
                <a:spcPts val="0"/>
              </a:spcAft>
              <a:buSzPts val="2400"/>
              <a:buNone/>
            </a:pPr>
            <a:r>
              <a:rPr lang="en-US" dirty="0"/>
              <a:t>Office Hours, Thursdays 9:00am-10:30am</a:t>
            </a:r>
            <a:endParaRPr dirty="0"/>
          </a:p>
          <a:p>
            <a:pPr marL="457200" lvl="0" indent="-381000" algn="l" rtl="0">
              <a:lnSpc>
                <a:spcPct val="90000"/>
              </a:lnSpc>
              <a:spcBef>
                <a:spcPts val="0"/>
              </a:spcBef>
              <a:spcAft>
                <a:spcPts val="0"/>
              </a:spcAft>
              <a:buSzPts val="2400"/>
              <a:buChar char="•"/>
            </a:pPr>
            <a:r>
              <a:rPr lang="en-US" dirty="0"/>
              <a:t>July 10th: Intro to Governmental Accounting/Audit Preparation</a:t>
            </a:r>
            <a:endParaRPr dirty="0"/>
          </a:p>
          <a:p>
            <a:pPr marL="457200" lvl="0" indent="-381000" algn="l" rtl="0">
              <a:lnSpc>
                <a:spcPct val="90000"/>
              </a:lnSpc>
              <a:spcBef>
                <a:spcPts val="0"/>
              </a:spcBef>
              <a:spcAft>
                <a:spcPts val="0"/>
              </a:spcAft>
              <a:buSzPts val="2400"/>
              <a:buChar char="•"/>
            </a:pPr>
            <a:r>
              <a:rPr lang="en-US" dirty="0"/>
              <a:t>July 17th: Single Audit Preparation</a:t>
            </a:r>
            <a:endParaRPr dirty="0"/>
          </a:p>
          <a:p>
            <a:pPr marL="457200" lvl="0" indent="-381000" algn="l" rtl="0">
              <a:lnSpc>
                <a:spcPct val="90000"/>
              </a:lnSpc>
              <a:spcBef>
                <a:spcPts val="0"/>
              </a:spcBef>
              <a:spcAft>
                <a:spcPts val="0"/>
              </a:spcAft>
              <a:buSzPts val="2400"/>
              <a:buChar char="•"/>
            </a:pPr>
            <a:r>
              <a:rPr lang="en-US" dirty="0"/>
              <a:t>July 24th: Pupil Route Transportation Overview</a:t>
            </a:r>
            <a:endParaRPr dirty="0"/>
          </a:p>
          <a:p>
            <a:pPr marL="457200" lvl="0" indent="-381000" algn="l" rtl="0">
              <a:lnSpc>
                <a:spcPct val="90000"/>
              </a:lnSpc>
              <a:spcBef>
                <a:spcPts val="0"/>
              </a:spcBef>
              <a:spcAft>
                <a:spcPts val="0"/>
              </a:spcAft>
              <a:buSzPts val="2400"/>
              <a:buChar char="•"/>
            </a:pPr>
            <a:r>
              <a:rPr lang="en-US" dirty="0"/>
              <a:t>August 14th: Data Pipeline Part I Submission Process</a:t>
            </a:r>
            <a:endParaRPr dirty="0"/>
          </a:p>
          <a:p>
            <a:pPr marL="457200" lvl="0" indent="-381000" algn="l" rtl="0">
              <a:lnSpc>
                <a:spcPct val="90000"/>
              </a:lnSpc>
              <a:spcBef>
                <a:spcPts val="0"/>
              </a:spcBef>
              <a:spcAft>
                <a:spcPts val="0"/>
              </a:spcAft>
              <a:buSzPts val="2400"/>
              <a:buChar char="•"/>
            </a:pPr>
            <a:r>
              <a:rPr lang="en-US" dirty="0"/>
              <a:t>August 21st: Data Pipeline Part II Cognos Reports</a:t>
            </a:r>
            <a:endParaRPr dirty="0"/>
          </a:p>
          <a:p>
            <a:pPr marL="457200" lvl="0" indent="-381000" algn="l" rtl="0">
              <a:lnSpc>
                <a:spcPct val="90000"/>
              </a:lnSpc>
              <a:spcBef>
                <a:spcPts val="0"/>
              </a:spcBef>
              <a:spcAft>
                <a:spcPts val="0"/>
              </a:spcAft>
              <a:buSzPts val="2400"/>
              <a:buChar char="•"/>
            </a:pPr>
            <a:r>
              <a:rPr lang="en-US" dirty="0"/>
              <a:t>August 28th: Data Pipeline Part III Website Resources</a:t>
            </a:r>
            <a:endParaRPr dirty="0"/>
          </a:p>
          <a:p>
            <a:pPr marL="228600" lvl="0" indent="-76200" algn="l" rtl="0">
              <a:lnSpc>
                <a:spcPct val="90000"/>
              </a:lnSpc>
              <a:spcBef>
                <a:spcPts val="0"/>
              </a:spcBef>
              <a:spcAft>
                <a:spcPts val="0"/>
              </a:spcAft>
              <a:buSzPts val="2400"/>
              <a:buNone/>
            </a:pPr>
            <a:endParaRPr dirty="0"/>
          </a:p>
          <a:p>
            <a:pPr marL="228600" lvl="0" indent="-76200" algn="l" rtl="0">
              <a:lnSpc>
                <a:spcPct val="90000"/>
              </a:lnSpc>
              <a:spcBef>
                <a:spcPts val="0"/>
              </a:spcBef>
              <a:spcAft>
                <a:spcPts val="0"/>
              </a:spcAft>
              <a:buSzPts val="2400"/>
              <a:buNone/>
            </a:pPr>
            <a:r>
              <a:rPr lang="en-US" dirty="0"/>
              <a:t>CDE/CSFP Strategic School Finance Training</a:t>
            </a:r>
            <a:endParaRPr dirty="0"/>
          </a:p>
          <a:p>
            <a:pPr marL="457200" lvl="0" indent="-381000" algn="l" rtl="0">
              <a:lnSpc>
                <a:spcPct val="90000"/>
              </a:lnSpc>
              <a:spcBef>
                <a:spcPts val="0"/>
              </a:spcBef>
              <a:spcAft>
                <a:spcPts val="0"/>
              </a:spcAft>
              <a:buSzPts val="2400"/>
              <a:buChar char="•"/>
            </a:pPr>
            <a:r>
              <a:rPr lang="en-US" dirty="0"/>
              <a:t>June 26-27: Santa Fe Trail BOCES</a:t>
            </a:r>
            <a:endParaRPr dirty="0"/>
          </a:p>
          <a:p>
            <a:pPr marL="457200" lvl="0" indent="-381000" algn="l" rtl="0">
              <a:lnSpc>
                <a:spcPct val="90000"/>
              </a:lnSpc>
              <a:spcBef>
                <a:spcPts val="0"/>
              </a:spcBef>
              <a:spcAft>
                <a:spcPts val="0"/>
              </a:spcAft>
              <a:buSzPts val="2400"/>
              <a:buChar char="•"/>
            </a:pPr>
            <a:r>
              <a:rPr lang="en-US" dirty="0"/>
              <a:t>July 31 – Aug 1: Montrose SD, Montrose, Co</a:t>
            </a:r>
            <a:endParaRPr dirty="0"/>
          </a:p>
          <a:p>
            <a:pPr marL="457200" lvl="0" indent="-381000" algn="l" rtl="0">
              <a:lnSpc>
                <a:spcPct val="90000"/>
              </a:lnSpc>
              <a:spcBef>
                <a:spcPts val="0"/>
              </a:spcBef>
              <a:spcAft>
                <a:spcPts val="0"/>
              </a:spcAft>
              <a:buSzPts val="2400"/>
              <a:buChar char="•"/>
            </a:pPr>
            <a:r>
              <a:rPr lang="en-US" dirty="0"/>
              <a:t>Sept 25 – 26: Parachute, CO</a:t>
            </a:r>
            <a:endParaRPr dirty="0"/>
          </a:p>
          <a:p>
            <a:pPr marL="457200" lvl="0" indent="-381000" algn="l" rtl="0">
              <a:lnSpc>
                <a:spcPct val="90000"/>
              </a:lnSpc>
              <a:spcBef>
                <a:spcPts val="0"/>
              </a:spcBef>
              <a:spcAft>
                <a:spcPts val="0"/>
              </a:spcAft>
              <a:buSzPts val="2400"/>
              <a:buChar char="•"/>
            </a:pPr>
            <a:r>
              <a:rPr lang="en-US" dirty="0"/>
              <a:t>October 2 -3: Lewis Palmer SD, Monument, Co</a:t>
            </a:r>
            <a:endParaRPr dirty="0"/>
          </a:p>
        </p:txBody>
      </p:sp>
      <p:sp>
        <p:nvSpPr>
          <p:cNvPr id="681" name="Google Shape;681;p112"/>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64</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113"/>
          <p:cNvSpPr txBox="1">
            <a:spLocks noGrp="1"/>
          </p:cNvSpPr>
          <p:nvPr>
            <p:ph type="ctrTitle"/>
          </p:nvPr>
        </p:nvSpPr>
        <p:spPr>
          <a:xfrm>
            <a:off x="2209800" y="2595716"/>
            <a:ext cx="7772400" cy="23376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4000"/>
              <a:buFont typeface="Arial"/>
              <a:buNone/>
            </a:pPr>
            <a:r>
              <a:rPr lang="en-US" sz="4500" dirty="0">
                <a:solidFill>
                  <a:schemeClr val="dk1"/>
                </a:solidFill>
              </a:rPr>
              <a:t>Call For Membership</a:t>
            </a:r>
            <a:endParaRPr sz="4500" dirty="0">
              <a:solidFill>
                <a:schemeClr val="dk1"/>
              </a:solidFill>
            </a:endParaRPr>
          </a:p>
        </p:txBody>
      </p:sp>
      <p:sp>
        <p:nvSpPr>
          <p:cNvPr id="687" name="Google Shape;687;p113"/>
          <p:cNvSpPr txBox="1">
            <a:spLocks noGrp="1"/>
          </p:cNvSpPr>
          <p:nvPr>
            <p:ph type="sldNum" idx="12"/>
          </p:nvPr>
        </p:nvSpPr>
        <p:spPr>
          <a:xfrm>
            <a:off x="1807453"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65</a:t>
            </a:fld>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114"/>
          <p:cNvSpPr txBox="1">
            <a:spLocks noGrp="1"/>
          </p:cNvSpPr>
          <p:nvPr>
            <p:ph type="title"/>
          </p:nvPr>
        </p:nvSpPr>
        <p:spPr>
          <a:xfrm>
            <a:off x="666376" y="254525"/>
            <a:ext cx="7184700" cy="756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400"/>
              <a:buFont typeface="Arial"/>
              <a:buNone/>
            </a:pPr>
            <a:r>
              <a:rPr lang="en-US" sz="3200">
                <a:solidFill>
                  <a:schemeClr val="dk1"/>
                </a:solidFill>
              </a:rPr>
              <a:t>  Call for Membership</a:t>
            </a:r>
            <a:endParaRPr sz="3200">
              <a:solidFill>
                <a:schemeClr val="dk1"/>
              </a:solidFill>
            </a:endParaRPr>
          </a:p>
        </p:txBody>
      </p:sp>
      <p:sp>
        <p:nvSpPr>
          <p:cNvPr id="693" name="Google Shape;693;p114"/>
          <p:cNvSpPr txBox="1">
            <a:spLocks noGrp="1"/>
          </p:cNvSpPr>
          <p:nvPr>
            <p:ph type="body" idx="1"/>
          </p:nvPr>
        </p:nvSpPr>
        <p:spPr>
          <a:xfrm>
            <a:off x="610825" y="1463050"/>
            <a:ext cx="10884000" cy="4964100"/>
          </a:xfrm>
          <a:prstGeom prst="rect">
            <a:avLst/>
          </a:prstGeom>
          <a:noFill/>
          <a:ln>
            <a:noFill/>
          </a:ln>
        </p:spPr>
        <p:txBody>
          <a:bodyPr spcFirstLastPara="1" wrap="square" lIns="0" tIns="0" rIns="0" bIns="45700" anchor="t" anchorCtr="0">
            <a:noAutofit/>
          </a:bodyPr>
          <a:lstStyle/>
          <a:p>
            <a:pPr marL="0" lvl="0" indent="0" algn="l" rtl="0">
              <a:lnSpc>
                <a:spcPct val="90000"/>
              </a:lnSpc>
              <a:spcBef>
                <a:spcPts val="0"/>
              </a:spcBef>
              <a:spcAft>
                <a:spcPts val="0"/>
              </a:spcAft>
              <a:buSzPts val="2400"/>
              <a:buNone/>
            </a:pPr>
            <a:r>
              <a:rPr lang="en-US" sz="2200" dirty="0"/>
              <a:t>Open Vacancies</a:t>
            </a:r>
            <a:endParaRPr sz="2200" dirty="0"/>
          </a:p>
          <a:p>
            <a:pPr marL="457200" lvl="0" indent="-368300" algn="l" rtl="0">
              <a:lnSpc>
                <a:spcPct val="90000"/>
              </a:lnSpc>
              <a:spcBef>
                <a:spcPts val="0"/>
              </a:spcBef>
              <a:spcAft>
                <a:spcPts val="0"/>
              </a:spcAft>
              <a:buSzPts val="2200"/>
              <a:buChar char="•"/>
            </a:pPr>
            <a:r>
              <a:rPr lang="en-US" sz="2200" dirty="0"/>
              <a:t>Five committee positions to be filled by representatives from school districts with terms ending August 2028</a:t>
            </a:r>
            <a:endParaRPr sz="2200" dirty="0"/>
          </a:p>
          <a:p>
            <a:pPr marL="457200" lvl="0" indent="-368300" algn="l" rtl="0">
              <a:lnSpc>
                <a:spcPct val="90000"/>
              </a:lnSpc>
              <a:spcBef>
                <a:spcPts val="0"/>
              </a:spcBef>
              <a:spcAft>
                <a:spcPts val="0"/>
              </a:spcAft>
              <a:buSzPts val="2200"/>
              <a:buChar char="•"/>
            </a:pPr>
            <a:r>
              <a:rPr lang="en-US" sz="2200" dirty="0"/>
              <a:t>One committee positions to be filled by representatives from school districts with terms ending August 2026</a:t>
            </a:r>
            <a:endParaRPr sz="2200" dirty="0"/>
          </a:p>
          <a:p>
            <a:pPr marL="457200" lvl="0" indent="-368300" algn="l" rtl="0">
              <a:lnSpc>
                <a:spcPct val="90000"/>
              </a:lnSpc>
              <a:spcBef>
                <a:spcPts val="0"/>
              </a:spcBef>
              <a:spcAft>
                <a:spcPts val="0"/>
              </a:spcAft>
              <a:buSzPts val="2200"/>
              <a:buChar char="•"/>
            </a:pPr>
            <a:r>
              <a:rPr lang="en-US" sz="2200" dirty="0"/>
              <a:t>One committee position to be filled by representative from BOCES with term ending August 2027</a:t>
            </a:r>
            <a:endParaRPr sz="2200" dirty="0"/>
          </a:p>
          <a:p>
            <a:pPr marL="457200" lvl="0" indent="-368300" algn="l" rtl="0">
              <a:lnSpc>
                <a:spcPct val="90000"/>
              </a:lnSpc>
              <a:spcBef>
                <a:spcPts val="0"/>
              </a:spcBef>
              <a:spcAft>
                <a:spcPts val="0"/>
              </a:spcAft>
              <a:buSzPts val="2200"/>
              <a:buChar char="•"/>
            </a:pPr>
            <a:r>
              <a:rPr lang="en-US" sz="2200" dirty="0"/>
              <a:t>Three committee position to be filled by representative from Charter School with term ending August 2027</a:t>
            </a:r>
            <a:endParaRPr sz="2200" dirty="0"/>
          </a:p>
          <a:p>
            <a:pPr marL="228600" lvl="0" indent="-76200" algn="l" rtl="0">
              <a:lnSpc>
                <a:spcPct val="90000"/>
              </a:lnSpc>
              <a:spcBef>
                <a:spcPts val="0"/>
              </a:spcBef>
              <a:spcAft>
                <a:spcPts val="0"/>
              </a:spcAft>
              <a:buSzPts val="2400"/>
              <a:buNone/>
            </a:pPr>
            <a:endParaRPr sz="2200" dirty="0"/>
          </a:p>
          <a:p>
            <a:pPr marL="228600" lvl="0" indent="-76200" algn="l" rtl="0">
              <a:lnSpc>
                <a:spcPct val="90000"/>
              </a:lnSpc>
              <a:spcBef>
                <a:spcPts val="0"/>
              </a:spcBef>
              <a:spcAft>
                <a:spcPts val="0"/>
              </a:spcAft>
              <a:buSzPts val="2400"/>
              <a:buNone/>
            </a:pPr>
            <a:r>
              <a:rPr lang="en-US" sz="2200" dirty="0"/>
              <a:t>A meeting will be held in July with the five school districts with terms ending August 2025 to review the applicants.</a:t>
            </a:r>
            <a:endParaRPr sz="2200" dirty="0"/>
          </a:p>
          <a:p>
            <a:pPr marL="228600" lvl="0" indent="-76200" algn="l" rtl="0">
              <a:lnSpc>
                <a:spcPct val="90000"/>
              </a:lnSpc>
              <a:spcBef>
                <a:spcPts val="0"/>
              </a:spcBef>
              <a:spcAft>
                <a:spcPts val="0"/>
              </a:spcAft>
              <a:buSzPts val="2400"/>
              <a:buNone/>
            </a:pPr>
            <a:endParaRPr sz="2200" dirty="0"/>
          </a:p>
          <a:p>
            <a:pPr marL="228600" lvl="0" indent="-76200" algn="l" rtl="0">
              <a:lnSpc>
                <a:spcPct val="90000"/>
              </a:lnSpc>
              <a:spcBef>
                <a:spcPts val="0"/>
              </a:spcBef>
              <a:spcAft>
                <a:spcPts val="0"/>
              </a:spcAft>
              <a:buSzPts val="2400"/>
              <a:buNone/>
            </a:pPr>
            <a:r>
              <a:rPr lang="en-US" sz="2200" dirty="0"/>
              <a:t>Vote for selected member will be sent in to Committee in August. </a:t>
            </a:r>
            <a:endParaRPr sz="2200" dirty="0"/>
          </a:p>
          <a:p>
            <a:pPr marL="228600" lvl="0" indent="-76200" algn="l" rtl="0">
              <a:lnSpc>
                <a:spcPct val="90000"/>
              </a:lnSpc>
              <a:spcBef>
                <a:spcPts val="0"/>
              </a:spcBef>
              <a:spcAft>
                <a:spcPts val="0"/>
              </a:spcAft>
              <a:buClr>
                <a:schemeClr val="dk1"/>
              </a:buClr>
              <a:buSzPts val="2400"/>
              <a:buFont typeface="Arial"/>
              <a:buNone/>
            </a:pPr>
            <a:endParaRPr sz="2200" dirty="0"/>
          </a:p>
          <a:p>
            <a:pPr marL="228600" lvl="0" indent="-76200" algn="l" rtl="0">
              <a:lnSpc>
                <a:spcPct val="90000"/>
              </a:lnSpc>
              <a:spcBef>
                <a:spcPts val="0"/>
              </a:spcBef>
              <a:spcAft>
                <a:spcPts val="0"/>
              </a:spcAft>
              <a:buSzPts val="2400"/>
              <a:buNone/>
            </a:pPr>
            <a:r>
              <a:rPr lang="en-US" sz="2200" dirty="0"/>
              <a:t>New members will be announced at the September FPP meeting.</a:t>
            </a:r>
            <a:endParaRPr sz="2200" dirty="0"/>
          </a:p>
        </p:txBody>
      </p:sp>
      <p:sp>
        <p:nvSpPr>
          <p:cNvPr id="694" name="Google Shape;694;p114"/>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66</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115"/>
          <p:cNvSpPr txBox="1">
            <a:spLocks noGrp="1"/>
          </p:cNvSpPr>
          <p:nvPr>
            <p:ph type="ctrTitle"/>
          </p:nvPr>
        </p:nvSpPr>
        <p:spPr>
          <a:xfrm>
            <a:off x="2209800" y="2595716"/>
            <a:ext cx="7772400" cy="23376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4000"/>
              <a:buFont typeface="Arial"/>
              <a:buNone/>
            </a:pPr>
            <a:r>
              <a:rPr lang="en-US" sz="4500">
                <a:solidFill>
                  <a:schemeClr val="dk1"/>
                </a:solidFill>
              </a:rPr>
              <a:t>Other Topics of Interest</a:t>
            </a:r>
            <a:endParaRPr sz="4500">
              <a:solidFill>
                <a:schemeClr val="dk1"/>
              </a:solidFill>
            </a:endParaRPr>
          </a:p>
        </p:txBody>
      </p:sp>
      <p:sp>
        <p:nvSpPr>
          <p:cNvPr id="700" name="Google Shape;700;p115"/>
          <p:cNvSpPr txBox="1">
            <a:spLocks noGrp="1"/>
          </p:cNvSpPr>
          <p:nvPr>
            <p:ph type="sldNum" idx="12"/>
          </p:nvPr>
        </p:nvSpPr>
        <p:spPr>
          <a:xfrm>
            <a:off x="1807453"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67</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116"/>
          <p:cNvSpPr txBox="1">
            <a:spLocks noGrp="1"/>
          </p:cNvSpPr>
          <p:nvPr>
            <p:ph type="title"/>
          </p:nvPr>
        </p:nvSpPr>
        <p:spPr>
          <a:xfrm>
            <a:off x="845926" y="254525"/>
            <a:ext cx="7005300" cy="75630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chemeClr val="lt1"/>
              </a:buClr>
              <a:buSzPct val="75000"/>
              <a:buFont typeface="Arial"/>
              <a:buNone/>
            </a:pPr>
            <a:r>
              <a:rPr lang="en-US" sz="3200">
                <a:solidFill>
                  <a:schemeClr val="dk1"/>
                </a:solidFill>
              </a:rPr>
              <a:t>Other Topics of Interest</a:t>
            </a:r>
            <a:endParaRPr sz="3200">
              <a:solidFill>
                <a:schemeClr val="dk1"/>
              </a:solidFill>
            </a:endParaRPr>
          </a:p>
          <a:p>
            <a:pPr marL="0" lvl="0" indent="0" algn="l" rtl="0">
              <a:lnSpc>
                <a:spcPct val="90000"/>
              </a:lnSpc>
              <a:spcBef>
                <a:spcPts val="0"/>
              </a:spcBef>
              <a:spcAft>
                <a:spcPts val="0"/>
              </a:spcAft>
              <a:buClr>
                <a:schemeClr val="lt1"/>
              </a:buClr>
              <a:buSzPct val="75000"/>
              <a:buFont typeface="Arial"/>
              <a:buNone/>
            </a:pPr>
            <a:r>
              <a:rPr lang="en-US" sz="3200">
                <a:solidFill>
                  <a:schemeClr val="dk1"/>
                </a:solidFill>
              </a:rPr>
              <a:t>CASBO </a:t>
            </a:r>
            <a:endParaRPr sz="3200">
              <a:solidFill>
                <a:schemeClr val="dk1"/>
              </a:solidFill>
            </a:endParaRPr>
          </a:p>
        </p:txBody>
      </p:sp>
      <p:sp>
        <p:nvSpPr>
          <p:cNvPr id="706" name="Google Shape;706;p116"/>
          <p:cNvSpPr txBox="1">
            <a:spLocks noGrp="1"/>
          </p:cNvSpPr>
          <p:nvPr>
            <p:ph type="body" idx="1"/>
          </p:nvPr>
        </p:nvSpPr>
        <p:spPr>
          <a:xfrm>
            <a:off x="1140542" y="1463040"/>
            <a:ext cx="8898900" cy="4640700"/>
          </a:xfrm>
          <a:prstGeom prst="rect">
            <a:avLst/>
          </a:prstGeom>
          <a:noFill/>
          <a:ln>
            <a:noFill/>
          </a:ln>
        </p:spPr>
        <p:txBody>
          <a:bodyPr spcFirstLastPara="1" wrap="square" lIns="0" tIns="0" rIns="0" bIns="45700" anchor="t" anchorCtr="0">
            <a:normAutofit/>
          </a:bodyPr>
          <a:lstStyle/>
          <a:p>
            <a:pPr marL="0" lvl="0" indent="0" algn="l" rtl="0">
              <a:lnSpc>
                <a:spcPct val="115000"/>
              </a:lnSpc>
              <a:spcBef>
                <a:spcPts val="1100"/>
              </a:spcBef>
              <a:spcAft>
                <a:spcPts val="0"/>
              </a:spcAft>
              <a:buSzPts val="1100"/>
              <a:buNone/>
            </a:pPr>
            <a:r>
              <a:rPr lang="en-US" sz="2200" dirty="0">
                <a:solidFill>
                  <a:srgbClr val="242424"/>
                </a:solidFill>
                <a:highlight>
                  <a:srgbClr val="FFFFFF"/>
                </a:highlight>
              </a:rPr>
              <a:t>📍 </a:t>
            </a:r>
            <a:r>
              <a:rPr lang="en-US" sz="2200" b="1" u="sng" dirty="0">
                <a:solidFill>
                  <a:schemeClr val="hlink"/>
                </a:solidFill>
                <a:highlight>
                  <a:srgbClr val="FFFFFF"/>
                </a:highlight>
                <a:hlinkClick r:id="rId3"/>
              </a:rPr>
              <a:t>Fall Conference</a:t>
            </a:r>
            <a:br>
              <a:rPr lang="en-US" sz="2200" b="1" u="sng" dirty="0">
                <a:solidFill>
                  <a:schemeClr val="hlink"/>
                </a:solidFill>
                <a:highlight>
                  <a:srgbClr val="FFFFFF"/>
                </a:highlight>
                <a:hlinkClick r:id="rId3"/>
              </a:rPr>
            </a:br>
            <a:r>
              <a:rPr lang="en-US" sz="2200" b="1" dirty="0">
                <a:solidFill>
                  <a:srgbClr val="242424"/>
                </a:solidFill>
                <a:highlight>
                  <a:srgbClr val="FFFFFF"/>
                </a:highlight>
              </a:rPr>
              <a:t>September 24–26, 2025</a:t>
            </a:r>
            <a:r>
              <a:rPr lang="en-US" sz="2200" dirty="0">
                <a:solidFill>
                  <a:srgbClr val="242424"/>
                </a:solidFill>
                <a:highlight>
                  <a:srgbClr val="FFFFFF"/>
                </a:highlight>
              </a:rPr>
              <a:t> | </a:t>
            </a:r>
            <a:r>
              <a:rPr lang="en-US" sz="2200" b="1" dirty="0">
                <a:solidFill>
                  <a:srgbClr val="242424"/>
                </a:solidFill>
                <a:highlight>
                  <a:srgbClr val="FFFFFF"/>
                </a:highlight>
              </a:rPr>
              <a:t>The Hythe, Vail</a:t>
            </a:r>
            <a:br>
              <a:rPr lang="en-US" sz="2200" b="1" dirty="0">
                <a:solidFill>
                  <a:srgbClr val="242424"/>
                </a:solidFill>
                <a:highlight>
                  <a:srgbClr val="FFFFFF"/>
                </a:highlight>
              </a:rPr>
            </a:br>
            <a:r>
              <a:rPr lang="en-US" sz="2200" dirty="0">
                <a:solidFill>
                  <a:srgbClr val="242424"/>
                </a:solidFill>
                <a:highlight>
                  <a:srgbClr val="FFFFFF"/>
                </a:highlight>
              </a:rPr>
              <a:t>Join colleagues and leaders from across the state for learning, networking, and celebration in the beautiful Colorado mountains.</a:t>
            </a:r>
            <a:endParaRPr sz="2200" dirty="0">
              <a:solidFill>
                <a:srgbClr val="242424"/>
              </a:solidFill>
              <a:highlight>
                <a:srgbClr val="FFFFFF"/>
              </a:highlight>
            </a:endParaRPr>
          </a:p>
          <a:p>
            <a:pPr marL="0" lvl="0" indent="0" algn="l" rtl="0">
              <a:lnSpc>
                <a:spcPct val="115000"/>
              </a:lnSpc>
              <a:spcBef>
                <a:spcPts val="1100"/>
              </a:spcBef>
              <a:spcAft>
                <a:spcPts val="0"/>
              </a:spcAft>
              <a:buClr>
                <a:schemeClr val="dk1"/>
              </a:buClr>
              <a:buSzPts val="1100"/>
              <a:buFont typeface="Arial"/>
              <a:buNone/>
            </a:pPr>
            <a:endParaRPr sz="2200" dirty="0">
              <a:solidFill>
                <a:srgbClr val="242424"/>
              </a:solidFill>
              <a:highlight>
                <a:srgbClr val="FFFFFF"/>
              </a:highlight>
            </a:endParaRPr>
          </a:p>
          <a:p>
            <a:pPr marL="0" lvl="0" indent="0" algn="l" rtl="0">
              <a:lnSpc>
                <a:spcPct val="115000"/>
              </a:lnSpc>
              <a:spcBef>
                <a:spcPts val="1100"/>
              </a:spcBef>
              <a:spcAft>
                <a:spcPts val="1100"/>
              </a:spcAft>
              <a:buSzPts val="1100"/>
              <a:buNone/>
            </a:pPr>
            <a:r>
              <a:rPr lang="en-US" sz="2200" dirty="0">
                <a:solidFill>
                  <a:srgbClr val="242424"/>
                </a:solidFill>
                <a:highlight>
                  <a:srgbClr val="FFFFFF"/>
                </a:highlight>
              </a:rPr>
              <a:t>🏆 </a:t>
            </a:r>
            <a:r>
              <a:rPr lang="en-US" sz="2200" b="1" u="sng" dirty="0">
                <a:solidFill>
                  <a:schemeClr val="hlink"/>
                </a:solidFill>
                <a:highlight>
                  <a:srgbClr val="FFFFFF"/>
                </a:highlight>
                <a:hlinkClick r:id="rId4"/>
              </a:rPr>
              <a:t>Introducing the CASBO Summit Award</a:t>
            </a:r>
            <a:br>
              <a:rPr lang="en-US" sz="2200" b="1" u="sng" dirty="0">
                <a:solidFill>
                  <a:schemeClr val="hlink"/>
                </a:solidFill>
                <a:highlight>
                  <a:srgbClr val="FFFFFF"/>
                </a:highlight>
                <a:hlinkClick r:id="rId4"/>
              </a:rPr>
            </a:br>
            <a:r>
              <a:rPr lang="en-US" sz="2200" b="1" dirty="0">
                <a:solidFill>
                  <a:srgbClr val="242424"/>
                </a:solidFill>
                <a:highlight>
                  <a:srgbClr val="FFFFFF"/>
                </a:highlight>
              </a:rPr>
              <a:t>Celebrating Excellence in Team Innovation</a:t>
            </a:r>
            <a:br>
              <a:rPr lang="en-US" sz="2200" b="1" dirty="0">
                <a:solidFill>
                  <a:srgbClr val="242424"/>
                </a:solidFill>
                <a:highlight>
                  <a:srgbClr val="FFFFFF"/>
                </a:highlight>
              </a:rPr>
            </a:br>
            <a:r>
              <a:rPr lang="en-US" sz="2200" dirty="0">
                <a:solidFill>
                  <a:srgbClr val="242424"/>
                </a:solidFill>
                <a:highlight>
                  <a:srgbClr val="FFFFFF"/>
                </a:highlight>
              </a:rPr>
              <a:t>Applications due </a:t>
            </a:r>
            <a:r>
              <a:rPr lang="en-US" sz="2200" b="1" dirty="0">
                <a:solidFill>
                  <a:srgbClr val="242424"/>
                </a:solidFill>
                <a:highlight>
                  <a:srgbClr val="FFFFFF"/>
                </a:highlight>
              </a:rPr>
              <a:t>August 1, 2025</a:t>
            </a:r>
            <a:br>
              <a:rPr lang="en-US" sz="2200" b="1" dirty="0">
                <a:solidFill>
                  <a:srgbClr val="242424"/>
                </a:solidFill>
                <a:highlight>
                  <a:srgbClr val="FFFFFF"/>
                </a:highlight>
              </a:rPr>
            </a:br>
            <a:r>
              <a:rPr lang="en-US" sz="2200" dirty="0">
                <a:solidFill>
                  <a:srgbClr val="242424"/>
                </a:solidFill>
                <a:highlight>
                  <a:srgbClr val="FFFFFF"/>
                </a:highlight>
              </a:rPr>
              <a:t>Nominate a team whose collaborative work has made a meaningful impact!</a:t>
            </a:r>
            <a:endParaRPr sz="2200" dirty="0"/>
          </a:p>
        </p:txBody>
      </p:sp>
      <p:sp>
        <p:nvSpPr>
          <p:cNvPr id="707" name="Google Shape;707;p116"/>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68</a:t>
            </a:fld>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117"/>
          <p:cNvSpPr txBox="1">
            <a:spLocks noGrp="1"/>
          </p:cNvSpPr>
          <p:nvPr>
            <p:ph type="title"/>
          </p:nvPr>
        </p:nvSpPr>
        <p:spPr>
          <a:xfrm>
            <a:off x="845926" y="254525"/>
            <a:ext cx="7005300" cy="75630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chemeClr val="lt1"/>
              </a:buClr>
              <a:buSzPct val="75000"/>
              <a:buFont typeface="Arial"/>
              <a:buNone/>
            </a:pPr>
            <a:r>
              <a:rPr lang="en-US" sz="3200">
                <a:solidFill>
                  <a:schemeClr val="dk1"/>
                </a:solidFill>
              </a:rPr>
              <a:t>Other Topics of Interest</a:t>
            </a:r>
            <a:endParaRPr sz="3200">
              <a:solidFill>
                <a:schemeClr val="dk1"/>
              </a:solidFill>
            </a:endParaRPr>
          </a:p>
          <a:p>
            <a:pPr marL="0" lvl="0" indent="0" algn="l" rtl="0">
              <a:lnSpc>
                <a:spcPct val="90000"/>
              </a:lnSpc>
              <a:spcBef>
                <a:spcPts val="0"/>
              </a:spcBef>
              <a:spcAft>
                <a:spcPts val="0"/>
              </a:spcAft>
              <a:buClr>
                <a:schemeClr val="lt1"/>
              </a:buClr>
              <a:buSzPct val="75000"/>
              <a:buFont typeface="Arial"/>
              <a:buNone/>
            </a:pPr>
            <a:r>
              <a:rPr lang="en-US" sz="3200">
                <a:solidFill>
                  <a:schemeClr val="dk1"/>
                </a:solidFill>
              </a:rPr>
              <a:t>CASBO (continued)</a:t>
            </a:r>
            <a:endParaRPr sz="3200">
              <a:solidFill>
                <a:schemeClr val="dk1"/>
              </a:solidFill>
            </a:endParaRPr>
          </a:p>
        </p:txBody>
      </p:sp>
      <p:sp>
        <p:nvSpPr>
          <p:cNvPr id="713" name="Google Shape;713;p117"/>
          <p:cNvSpPr txBox="1">
            <a:spLocks noGrp="1"/>
          </p:cNvSpPr>
          <p:nvPr>
            <p:ph type="body" idx="1"/>
          </p:nvPr>
        </p:nvSpPr>
        <p:spPr>
          <a:xfrm>
            <a:off x="845925" y="1338750"/>
            <a:ext cx="9849000" cy="4859700"/>
          </a:xfrm>
          <a:prstGeom prst="rect">
            <a:avLst/>
          </a:prstGeom>
          <a:noFill/>
          <a:ln>
            <a:noFill/>
          </a:ln>
        </p:spPr>
        <p:txBody>
          <a:bodyPr spcFirstLastPara="1" wrap="square" lIns="0" tIns="0" rIns="0" bIns="45700" anchor="t" anchorCtr="0">
            <a:noAutofit/>
          </a:bodyPr>
          <a:lstStyle/>
          <a:p>
            <a:pPr marL="0" lvl="0" indent="0" algn="l" rtl="0">
              <a:lnSpc>
                <a:spcPct val="115000"/>
              </a:lnSpc>
              <a:spcBef>
                <a:spcPts val="1100"/>
              </a:spcBef>
              <a:spcAft>
                <a:spcPts val="0"/>
              </a:spcAft>
              <a:buClr>
                <a:schemeClr val="dk1"/>
              </a:buClr>
              <a:buSzPts val="1100"/>
              <a:buFont typeface="Arial"/>
              <a:buNone/>
            </a:pPr>
            <a:r>
              <a:rPr lang="en-US" sz="2200" dirty="0">
                <a:solidFill>
                  <a:srgbClr val="242424"/>
                </a:solidFill>
                <a:highlight>
                  <a:srgbClr val="FFFFFF"/>
                </a:highlight>
              </a:rPr>
              <a:t>🎉 </a:t>
            </a:r>
            <a:r>
              <a:rPr lang="en-US" sz="2200" b="1" dirty="0">
                <a:solidFill>
                  <a:srgbClr val="242424"/>
                </a:solidFill>
                <a:highlight>
                  <a:srgbClr val="FFFFFF"/>
                </a:highlight>
              </a:rPr>
              <a:t>A Fond Farewell to Stephanie Watson</a:t>
            </a:r>
            <a:br>
              <a:rPr lang="en-US" sz="2200" b="1" dirty="0">
                <a:solidFill>
                  <a:srgbClr val="242424"/>
                </a:solidFill>
                <a:highlight>
                  <a:srgbClr val="FFFFFF"/>
                </a:highlight>
              </a:rPr>
            </a:br>
            <a:r>
              <a:rPr lang="en-US" sz="2200" dirty="0">
                <a:solidFill>
                  <a:srgbClr val="242424"/>
                </a:solidFill>
                <a:highlight>
                  <a:srgbClr val="FFFFFF"/>
                </a:highlight>
              </a:rPr>
              <a:t>Our Executive Director, Stephanie Watson, is retiring.</a:t>
            </a:r>
            <a:br>
              <a:rPr lang="en-US" sz="2200" dirty="0">
                <a:solidFill>
                  <a:srgbClr val="242424"/>
                </a:solidFill>
                <a:highlight>
                  <a:srgbClr val="FFFFFF"/>
                </a:highlight>
              </a:rPr>
            </a:br>
            <a:r>
              <a:rPr lang="en-US" sz="2200" dirty="0">
                <a:solidFill>
                  <a:srgbClr val="242424"/>
                </a:solidFill>
                <a:highlight>
                  <a:srgbClr val="FFFFFF"/>
                </a:highlight>
              </a:rPr>
              <a:t>Join us for a special farewell gathering during the conference to celebrate her leadership and contributions to CASBO.</a:t>
            </a:r>
            <a:endParaRPr sz="2200" dirty="0">
              <a:solidFill>
                <a:srgbClr val="242424"/>
              </a:solidFill>
              <a:highlight>
                <a:srgbClr val="FFFFFF"/>
              </a:highlight>
            </a:endParaRPr>
          </a:p>
          <a:p>
            <a:pPr marL="0" lvl="0" indent="0" algn="l" rtl="0">
              <a:lnSpc>
                <a:spcPct val="115000"/>
              </a:lnSpc>
              <a:spcBef>
                <a:spcPts val="1100"/>
              </a:spcBef>
              <a:spcAft>
                <a:spcPts val="0"/>
              </a:spcAft>
              <a:buClr>
                <a:schemeClr val="dk1"/>
              </a:buClr>
              <a:buSzPts val="1100"/>
              <a:buFont typeface="Arial"/>
              <a:buNone/>
            </a:pPr>
            <a:r>
              <a:rPr lang="en-US" sz="2200" b="1" dirty="0">
                <a:solidFill>
                  <a:srgbClr val="242424"/>
                </a:solidFill>
                <a:highlight>
                  <a:srgbClr val="FFFFFF"/>
                </a:highlight>
              </a:rPr>
              <a:t>🏫 </a:t>
            </a:r>
            <a:r>
              <a:rPr lang="en-US" sz="2200" b="1" u="sng" dirty="0">
                <a:solidFill>
                  <a:schemeClr val="hlink"/>
                </a:solidFill>
                <a:highlight>
                  <a:srgbClr val="FFFFFF"/>
                </a:highlight>
                <a:hlinkClick r:id="rId3"/>
              </a:rPr>
              <a:t>District Memberships – A Smart Investment</a:t>
            </a:r>
            <a:endParaRPr sz="2200" b="1" u="sng" dirty="0">
              <a:solidFill>
                <a:schemeClr val="hlink"/>
              </a:solidFill>
              <a:highlight>
                <a:srgbClr val="FFFFFF"/>
              </a:highlight>
            </a:endParaRPr>
          </a:p>
          <a:p>
            <a:pPr marL="0" lvl="0" indent="0" algn="l" rtl="0">
              <a:lnSpc>
                <a:spcPct val="115000"/>
              </a:lnSpc>
              <a:spcBef>
                <a:spcPts val="1100"/>
              </a:spcBef>
              <a:spcAft>
                <a:spcPts val="0"/>
              </a:spcAft>
              <a:buSzPts val="1100"/>
              <a:buNone/>
            </a:pPr>
            <a:r>
              <a:rPr lang="en-US" sz="2200" dirty="0">
                <a:solidFill>
                  <a:srgbClr val="242424"/>
                </a:solidFill>
                <a:highlight>
                  <a:srgbClr val="FFFFFF"/>
                </a:highlight>
              </a:rPr>
              <a:t>Enhance your district's engagement with CASBO through the School District Organizational Plan (SDOP). This calendar-year membership includes:</a:t>
            </a:r>
            <a:endParaRPr sz="2200" dirty="0">
              <a:solidFill>
                <a:srgbClr val="242424"/>
              </a:solidFill>
              <a:highlight>
                <a:srgbClr val="FFFFFF"/>
              </a:highlight>
            </a:endParaRPr>
          </a:p>
          <a:p>
            <a:pPr marL="457200" lvl="0" indent="-368300" algn="l" rtl="0">
              <a:lnSpc>
                <a:spcPct val="115000"/>
              </a:lnSpc>
              <a:spcBef>
                <a:spcPts val="1100"/>
              </a:spcBef>
              <a:spcAft>
                <a:spcPts val="0"/>
              </a:spcAft>
              <a:buClr>
                <a:srgbClr val="242424"/>
              </a:buClr>
              <a:buSzPts val="2200"/>
              <a:buFont typeface="Calibri"/>
              <a:buChar char="●"/>
            </a:pPr>
            <a:r>
              <a:rPr lang="en-US" sz="2200" dirty="0">
                <a:solidFill>
                  <a:srgbClr val="242424"/>
                </a:solidFill>
                <a:highlight>
                  <a:srgbClr val="FFFFFF"/>
                </a:highlight>
              </a:rPr>
              <a:t>Spring &amp; Fall Conference Registrations</a:t>
            </a:r>
            <a:endParaRPr sz="2200" dirty="0">
              <a:solidFill>
                <a:srgbClr val="242424"/>
              </a:solidFill>
              <a:highlight>
                <a:srgbClr val="FFFFFF"/>
              </a:highlight>
            </a:endParaRPr>
          </a:p>
          <a:p>
            <a:pPr marL="457200" lvl="0" indent="-368300" algn="l" rtl="0">
              <a:lnSpc>
                <a:spcPct val="115000"/>
              </a:lnSpc>
              <a:spcBef>
                <a:spcPts val="0"/>
              </a:spcBef>
              <a:spcAft>
                <a:spcPts val="0"/>
              </a:spcAft>
              <a:buClr>
                <a:srgbClr val="242424"/>
              </a:buClr>
              <a:buSzPts val="2200"/>
              <a:buFont typeface="Calibri"/>
              <a:buChar char="●"/>
            </a:pPr>
            <a:r>
              <a:rPr lang="en-US" sz="2200" dirty="0">
                <a:solidFill>
                  <a:srgbClr val="242424"/>
                </a:solidFill>
                <a:highlight>
                  <a:srgbClr val="FFFFFF"/>
                </a:highlight>
              </a:rPr>
              <a:t>Professional Development Opportunities</a:t>
            </a:r>
            <a:endParaRPr sz="2200" dirty="0">
              <a:solidFill>
                <a:srgbClr val="242424"/>
              </a:solidFill>
              <a:highlight>
                <a:srgbClr val="FFFFFF"/>
              </a:highlight>
            </a:endParaRPr>
          </a:p>
          <a:p>
            <a:pPr marL="457200" lvl="0" indent="-368300" algn="l" rtl="0">
              <a:lnSpc>
                <a:spcPct val="115000"/>
              </a:lnSpc>
              <a:spcBef>
                <a:spcPts val="0"/>
              </a:spcBef>
              <a:spcAft>
                <a:spcPts val="0"/>
              </a:spcAft>
              <a:buClr>
                <a:srgbClr val="242424"/>
              </a:buClr>
              <a:buSzPts val="2200"/>
              <a:buFont typeface="Calibri"/>
              <a:buChar char="●"/>
            </a:pPr>
            <a:r>
              <a:rPr lang="en-US" sz="2200" dirty="0">
                <a:solidFill>
                  <a:srgbClr val="242424"/>
                </a:solidFill>
                <a:highlight>
                  <a:srgbClr val="FFFFFF"/>
                </a:highlight>
              </a:rPr>
              <a:t>Access to Resource Library</a:t>
            </a:r>
            <a:endParaRPr sz="2200" dirty="0">
              <a:solidFill>
                <a:srgbClr val="242424"/>
              </a:solidFill>
              <a:highlight>
                <a:srgbClr val="FFFFFF"/>
              </a:highlight>
            </a:endParaRPr>
          </a:p>
          <a:p>
            <a:pPr marL="457200" lvl="0" indent="-368300" algn="l" rtl="0">
              <a:lnSpc>
                <a:spcPct val="115000"/>
              </a:lnSpc>
              <a:spcBef>
                <a:spcPts val="0"/>
              </a:spcBef>
              <a:spcAft>
                <a:spcPts val="0"/>
              </a:spcAft>
              <a:buClr>
                <a:srgbClr val="242424"/>
              </a:buClr>
              <a:buSzPts val="2200"/>
              <a:buFont typeface="Calibri"/>
              <a:buChar char="●"/>
            </a:pPr>
            <a:r>
              <a:rPr lang="en-US" sz="2200" dirty="0">
                <a:solidFill>
                  <a:srgbClr val="242424"/>
                </a:solidFill>
                <a:highlight>
                  <a:srgbClr val="FFFFFF"/>
                </a:highlight>
              </a:rPr>
              <a:t>Networking Events</a:t>
            </a:r>
            <a:endParaRPr sz="2200" dirty="0">
              <a:solidFill>
                <a:srgbClr val="242424"/>
              </a:solidFill>
              <a:highlight>
                <a:srgbClr val="FFFFFF"/>
              </a:highlight>
            </a:endParaRPr>
          </a:p>
          <a:p>
            <a:pPr marL="457200" lvl="0" indent="-368300" algn="l" rtl="0">
              <a:lnSpc>
                <a:spcPct val="115000"/>
              </a:lnSpc>
              <a:spcBef>
                <a:spcPts val="0"/>
              </a:spcBef>
              <a:spcAft>
                <a:spcPts val="0"/>
              </a:spcAft>
              <a:buClr>
                <a:srgbClr val="242424"/>
              </a:buClr>
              <a:buSzPts val="2200"/>
              <a:buFont typeface="Calibri"/>
              <a:buChar char="●"/>
            </a:pPr>
            <a:r>
              <a:rPr lang="en-US" sz="2200" dirty="0">
                <a:solidFill>
                  <a:srgbClr val="242424"/>
                </a:solidFill>
                <a:highlight>
                  <a:srgbClr val="FFFFFF"/>
                </a:highlight>
              </a:rPr>
              <a:t>Career Opportunity Postings</a:t>
            </a:r>
            <a:endParaRPr sz="2200" dirty="0"/>
          </a:p>
        </p:txBody>
      </p:sp>
      <p:sp>
        <p:nvSpPr>
          <p:cNvPr id="714" name="Google Shape;714;p117"/>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69</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55"/>
          <p:cNvSpPr txBox="1">
            <a:spLocks noGrp="1"/>
          </p:cNvSpPr>
          <p:nvPr>
            <p:ph type="title"/>
          </p:nvPr>
        </p:nvSpPr>
        <p:spPr>
          <a:xfrm>
            <a:off x="326925" y="254514"/>
            <a:ext cx="8109300" cy="756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400"/>
              <a:buFont typeface="Arial"/>
              <a:buNone/>
            </a:pPr>
            <a:r>
              <a:rPr lang="en-US"/>
              <a:t>FY 2025-26 School Finance Bill as Amended (continued)</a:t>
            </a:r>
            <a:endParaRPr/>
          </a:p>
        </p:txBody>
      </p:sp>
      <p:sp>
        <p:nvSpPr>
          <p:cNvPr id="295" name="Google Shape;295;p55"/>
          <p:cNvSpPr txBox="1">
            <a:spLocks noGrp="1"/>
          </p:cNvSpPr>
          <p:nvPr>
            <p:ph type="body" idx="1"/>
          </p:nvPr>
        </p:nvSpPr>
        <p:spPr>
          <a:xfrm>
            <a:off x="838200" y="1463040"/>
            <a:ext cx="10515600" cy="4640700"/>
          </a:xfrm>
          <a:prstGeom prst="rect">
            <a:avLst/>
          </a:prstGeom>
          <a:noFill/>
          <a:ln>
            <a:noFill/>
          </a:ln>
        </p:spPr>
        <p:txBody>
          <a:bodyPr spcFirstLastPara="1" wrap="square" lIns="0" tIns="0" rIns="0" bIns="45700" anchor="t" anchorCtr="0">
            <a:normAutofit/>
          </a:bodyPr>
          <a:lstStyle/>
          <a:p>
            <a:pPr marL="76200" lvl="0" indent="0" algn="l" rtl="0">
              <a:lnSpc>
                <a:spcPct val="90000"/>
              </a:lnSpc>
              <a:spcBef>
                <a:spcPts val="1000"/>
              </a:spcBef>
              <a:spcAft>
                <a:spcPts val="0"/>
              </a:spcAft>
              <a:buSzPts val="2400"/>
              <a:buNone/>
            </a:pPr>
            <a:r>
              <a:rPr lang="en-US" sz="2800" dirty="0"/>
              <a:t>Addresses averaging</a:t>
            </a:r>
            <a:endParaRPr dirty="0"/>
          </a:p>
          <a:p>
            <a:pPr marL="76200" lvl="0" indent="0" algn="l" rtl="0">
              <a:lnSpc>
                <a:spcPct val="90000"/>
              </a:lnSpc>
              <a:spcBef>
                <a:spcPts val="0"/>
              </a:spcBef>
              <a:spcAft>
                <a:spcPts val="0"/>
              </a:spcAft>
              <a:buSzPts val="2400"/>
              <a:buNone/>
            </a:pPr>
            <a:endParaRPr sz="2800" dirty="0"/>
          </a:p>
          <a:p>
            <a:pPr marL="457200" lvl="0" indent="-381000" algn="l" rtl="0">
              <a:lnSpc>
                <a:spcPct val="90000"/>
              </a:lnSpc>
              <a:spcBef>
                <a:spcPts val="1000"/>
              </a:spcBef>
              <a:spcAft>
                <a:spcPts val="0"/>
              </a:spcAft>
              <a:buClr>
                <a:schemeClr val="dk1"/>
              </a:buClr>
              <a:buSzPts val="2400"/>
              <a:buChar char="●"/>
            </a:pPr>
            <a:r>
              <a:rPr lang="en-US" sz="2800" dirty="0"/>
              <a:t>Maintains 4-year averaging in 2025-26</a:t>
            </a:r>
            <a:endParaRPr dirty="0"/>
          </a:p>
          <a:p>
            <a:pPr marL="457200" lvl="0" indent="-228600" algn="l" rtl="0">
              <a:lnSpc>
                <a:spcPct val="90000"/>
              </a:lnSpc>
              <a:spcBef>
                <a:spcPts val="0"/>
              </a:spcBef>
              <a:spcAft>
                <a:spcPts val="0"/>
              </a:spcAft>
              <a:buSzPts val="2400"/>
              <a:buNone/>
            </a:pPr>
            <a:endParaRPr sz="2800" dirty="0"/>
          </a:p>
          <a:p>
            <a:pPr marL="457200" lvl="0" indent="-381000" algn="l" rtl="0">
              <a:lnSpc>
                <a:spcPct val="90000"/>
              </a:lnSpc>
              <a:spcBef>
                <a:spcPts val="1000"/>
              </a:spcBef>
              <a:spcAft>
                <a:spcPts val="0"/>
              </a:spcAft>
              <a:buClr>
                <a:schemeClr val="dk1"/>
              </a:buClr>
              <a:buSzPts val="2400"/>
              <a:buChar char="●"/>
            </a:pPr>
            <a:r>
              <a:rPr lang="en-US" sz="2800" dirty="0"/>
              <a:t>Reduces to 3-year averaging in 2026-27 </a:t>
            </a:r>
            <a:r>
              <a:rPr lang="en-US" sz="2800" b="1" dirty="0"/>
              <a:t>only if</a:t>
            </a:r>
            <a:r>
              <a:rPr lang="en-US" sz="2800" dirty="0"/>
              <a:t> the new funding formula is implemented at 30%, otherwise 4-year averaging will be maintained</a:t>
            </a:r>
            <a:endParaRPr dirty="0"/>
          </a:p>
          <a:p>
            <a:pPr marL="457200" lvl="0" indent="0" algn="l" rtl="0">
              <a:lnSpc>
                <a:spcPct val="90000"/>
              </a:lnSpc>
              <a:spcBef>
                <a:spcPts val="0"/>
              </a:spcBef>
              <a:spcAft>
                <a:spcPts val="0"/>
              </a:spcAft>
              <a:buSzPts val="2400"/>
              <a:buNone/>
            </a:pPr>
            <a:endParaRPr sz="2800" dirty="0"/>
          </a:p>
          <a:p>
            <a:pPr marL="457200" lvl="0" indent="-381000" algn="l" rtl="0">
              <a:lnSpc>
                <a:spcPct val="90000"/>
              </a:lnSpc>
              <a:spcBef>
                <a:spcPts val="1000"/>
              </a:spcBef>
              <a:spcAft>
                <a:spcPts val="0"/>
              </a:spcAft>
              <a:buClr>
                <a:schemeClr val="dk1"/>
              </a:buClr>
              <a:buSzPts val="2400"/>
              <a:buChar char="●"/>
            </a:pPr>
            <a:r>
              <a:rPr lang="en-US" sz="2800" dirty="0"/>
              <a:t>3-year averaging in 2027-28 and each year after, or a smoothing factor if the State Education Fund balance is below $200 million</a:t>
            </a:r>
            <a:endParaRPr dirty="0"/>
          </a:p>
        </p:txBody>
      </p:sp>
      <p:sp>
        <p:nvSpPr>
          <p:cNvPr id="296" name="Google Shape;296;p55"/>
          <p:cNvSpPr txBox="1">
            <a:spLocks noGrp="1"/>
          </p:cNvSpPr>
          <p:nvPr>
            <p:ph type="sldNum" idx="12"/>
          </p:nvPr>
        </p:nvSpPr>
        <p:spPr>
          <a:xfrm>
            <a:off x="297428" y="6427019"/>
            <a:ext cx="2743200" cy="36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7</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118"/>
          <p:cNvSpPr txBox="1">
            <a:spLocks noGrp="1"/>
          </p:cNvSpPr>
          <p:nvPr>
            <p:ph type="title"/>
          </p:nvPr>
        </p:nvSpPr>
        <p:spPr>
          <a:xfrm>
            <a:off x="971776" y="254525"/>
            <a:ext cx="6879300" cy="75630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chemeClr val="lt1"/>
              </a:buClr>
              <a:buSzPct val="75000"/>
              <a:buFont typeface="Arial"/>
              <a:buNone/>
            </a:pPr>
            <a:r>
              <a:rPr lang="en-US" sz="3200">
                <a:solidFill>
                  <a:schemeClr val="dk1"/>
                </a:solidFill>
              </a:rPr>
              <a:t>Other Topics of Interest </a:t>
            </a:r>
            <a:endParaRPr sz="3200">
              <a:solidFill>
                <a:schemeClr val="dk1"/>
              </a:solidFill>
            </a:endParaRPr>
          </a:p>
          <a:p>
            <a:pPr marL="0" lvl="0" indent="0" algn="l" rtl="0">
              <a:lnSpc>
                <a:spcPct val="90000"/>
              </a:lnSpc>
              <a:spcBef>
                <a:spcPts val="0"/>
              </a:spcBef>
              <a:spcAft>
                <a:spcPts val="0"/>
              </a:spcAft>
              <a:buClr>
                <a:schemeClr val="lt1"/>
              </a:buClr>
              <a:buSzPct val="75000"/>
              <a:buFont typeface="Arial"/>
              <a:buNone/>
            </a:pPr>
            <a:r>
              <a:rPr lang="en-US" sz="3200">
                <a:solidFill>
                  <a:schemeClr val="dk1"/>
                </a:solidFill>
              </a:rPr>
              <a:t>CGFOA</a:t>
            </a:r>
            <a:endParaRPr sz="3200">
              <a:solidFill>
                <a:schemeClr val="dk1"/>
              </a:solidFill>
            </a:endParaRPr>
          </a:p>
        </p:txBody>
      </p:sp>
      <p:sp>
        <p:nvSpPr>
          <p:cNvPr id="721" name="Google Shape;721;p118">
            <a:extLst>
              <a:ext uri="{C183D7F6-B498-43B3-948B-1728B52AA6E4}">
                <adec:decorative xmlns:adec="http://schemas.microsoft.com/office/drawing/2017/decorative" val="1"/>
              </a:ext>
            </a:extLst>
          </p:cNvPr>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70</a:t>
            </a:fld>
            <a:endParaRPr/>
          </a:p>
        </p:txBody>
      </p:sp>
      <p:pic>
        <p:nvPicPr>
          <p:cNvPr id="722" name="Google Shape;722;p118" descr="logo for Colorado Government Financial Officers Association&#10;" title="CGFOA Logo main.png"/>
          <p:cNvPicPr preferRelativeResize="0"/>
          <p:nvPr/>
        </p:nvPicPr>
        <p:blipFill rotWithShape="1">
          <a:blip r:embed="rId3">
            <a:alphaModFix/>
          </a:blip>
          <a:srcRect/>
          <a:stretch/>
        </p:blipFill>
        <p:spPr>
          <a:xfrm>
            <a:off x="680375" y="1246475"/>
            <a:ext cx="4442301" cy="1285825"/>
          </a:xfrm>
          <a:prstGeom prst="rect">
            <a:avLst/>
          </a:prstGeom>
          <a:noFill/>
          <a:ln>
            <a:noFill/>
          </a:ln>
        </p:spPr>
      </p:pic>
      <p:sp>
        <p:nvSpPr>
          <p:cNvPr id="720" name="Google Shape;720;p118"/>
          <p:cNvSpPr txBox="1">
            <a:spLocks noGrp="1"/>
          </p:cNvSpPr>
          <p:nvPr>
            <p:ph type="body" idx="1"/>
          </p:nvPr>
        </p:nvSpPr>
        <p:spPr>
          <a:xfrm>
            <a:off x="751825" y="2767950"/>
            <a:ext cx="8898900" cy="3216600"/>
          </a:xfrm>
          <a:prstGeom prst="rect">
            <a:avLst/>
          </a:prstGeom>
          <a:noFill/>
          <a:ln>
            <a:noFill/>
          </a:ln>
        </p:spPr>
        <p:txBody>
          <a:bodyPr spcFirstLastPara="1" wrap="square" lIns="0" tIns="0" rIns="0" bIns="45700" anchor="t" anchorCtr="0">
            <a:normAutofit/>
          </a:bodyPr>
          <a:lstStyle/>
          <a:p>
            <a:pPr marL="0" lvl="0" indent="0" algn="l" rtl="0">
              <a:lnSpc>
                <a:spcPct val="115000"/>
              </a:lnSpc>
              <a:spcBef>
                <a:spcPts val="0"/>
              </a:spcBef>
              <a:spcAft>
                <a:spcPts val="0"/>
              </a:spcAft>
              <a:buClr>
                <a:schemeClr val="dk1"/>
              </a:buClr>
              <a:buSzPts val="1100"/>
              <a:buFont typeface="Arial"/>
              <a:buNone/>
            </a:pPr>
            <a:r>
              <a:rPr lang="en-US" dirty="0">
                <a:solidFill>
                  <a:srgbClr val="000000"/>
                </a:solidFill>
                <a:highlight>
                  <a:srgbClr val="FFFFFF"/>
                </a:highlight>
                <a:uFill>
                  <a:noFill/>
                </a:uFill>
                <a:hlinkClick r:id="rId4">
                  <a:extLst>
                    <a:ext uri="{A12FA001-AC4F-418D-AE19-62706E023703}">
                      <ahyp:hlinkClr xmlns:ahyp="http://schemas.microsoft.com/office/drawing/2018/hyperlinkcolor" val="tx"/>
                    </a:ext>
                  </a:extLst>
                </a:hlinkClick>
              </a:rPr>
              <a:t>Membership to CGFOA</a:t>
            </a:r>
            <a:endParaRPr dirty="0">
              <a:solidFill>
                <a:srgbClr val="000000"/>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US" dirty="0">
                <a:solidFill>
                  <a:srgbClr val="000000"/>
                </a:solidFill>
                <a:highlight>
                  <a:srgbClr val="FFFFFF"/>
                </a:highlight>
                <a:uFill>
                  <a:noFill/>
                </a:uFill>
                <a:hlinkClick r:id="rId5">
                  <a:extLst>
                    <a:ext uri="{A12FA001-AC4F-418D-AE19-62706E023703}">
                      <ahyp:hlinkClr xmlns:ahyp="http://schemas.microsoft.com/office/drawing/2018/hyperlinkcolor" val="tx"/>
                    </a:ext>
                  </a:extLst>
                </a:hlinkClick>
              </a:rPr>
              <a:t>Mentor Program</a:t>
            </a:r>
            <a:endParaRPr dirty="0">
              <a:solidFill>
                <a:srgbClr val="000000"/>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US" dirty="0">
                <a:solidFill>
                  <a:srgbClr val="000000"/>
                </a:solidFill>
                <a:highlight>
                  <a:srgbClr val="FFFFFF"/>
                </a:highlight>
                <a:uFill>
                  <a:noFill/>
                </a:uFill>
                <a:hlinkClick r:id="rId6">
                  <a:extLst>
                    <a:ext uri="{A12FA001-AC4F-418D-AE19-62706E023703}">
                      <ahyp:hlinkClr xmlns:ahyp="http://schemas.microsoft.com/office/drawing/2018/hyperlinkcolor" val="tx"/>
                    </a:ext>
                  </a:extLst>
                </a:hlinkClick>
              </a:rPr>
              <a:t>Summer Conference in Glenwood Springs</a:t>
            </a:r>
            <a:r>
              <a:rPr lang="en-US" dirty="0">
                <a:solidFill>
                  <a:srgbClr val="000000"/>
                </a:solidFill>
                <a:highlight>
                  <a:srgbClr val="FFFFFF"/>
                </a:highlight>
              </a:rPr>
              <a:t>: July 24-25</a:t>
            </a:r>
            <a:endParaRPr dirty="0">
              <a:solidFill>
                <a:srgbClr val="000000"/>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US" dirty="0">
                <a:solidFill>
                  <a:srgbClr val="000000"/>
                </a:solidFill>
                <a:highlight>
                  <a:srgbClr val="FFFFFF"/>
                </a:highlight>
                <a:uFill>
                  <a:noFill/>
                </a:uFill>
                <a:hlinkClick r:id="rId7">
                  <a:extLst>
                    <a:ext uri="{A12FA001-AC4F-418D-AE19-62706E023703}">
                      <ahyp:hlinkClr xmlns:ahyp="http://schemas.microsoft.com/office/drawing/2018/hyperlinkcolor" val="tx"/>
                    </a:ext>
                  </a:extLst>
                </a:hlinkClick>
              </a:rPr>
              <a:t>Fall Conference in Loveland</a:t>
            </a:r>
            <a:r>
              <a:rPr lang="en-US" dirty="0">
                <a:solidFill>
                  <a:srgbClr val="000000"/>
                </a:solidFill>
                <a:highlight>
                  <a:srgbClr val="FFFFFF"/>
                </a:highlight>
              </a:rPr>
              <a:t>: November 18-21</a:t>
            </a:r>
            <a:endParaRPr dirty="0">
              <a:solidFill>
                <a:srgbClr val="000000"/>
              </a:solidFill>
              <a:highlight>
                <a:srgbClr val="FFFFFF"/>
              </a:highlight>
            </a:endParaRPr>
          </a:p>
          <a:p>
            <a:pPr marL="0" lvl="0" indent="0" algn="l" rtl="0">
              <a:lnSpc>
                <a:spcPct val="115000"/>
              </a:lnSpc>
              <a:spcBef>
                <a:spcPts val="0"/>
              </a:spcBef>
              <a:spcAft>
                <a:spcPts val="0"/>
              </a:spcAft>
              <a:buSzPts val="1100"/>
              <a:buNone/>
            </a:pPr>
            <a:endParaRPr dirty="0">
              <a:solidFill>
                <a:srgbClr val="000000"/>
              </a:solidFill>
              <a:highlight>
                <a:srgbClr val="FFFFFF"/>
              </a:highlight>
            </a:endParaRPr>
          </a:p>
          <a:p>
            <a:pPr marL="0" lvl="0" indent="0" algn="l" rtl="0">
              <a:lnSpc>
                <a:spcPct val="115000"/>
              </a:lnSpc>
              <a:spcBef>
                <a:spcPts val="0"/>
              </a:spcBef>
              <a:spcAft>
                <a:spcPts val="0"/>
              </a:spcAft>
              <a:buSzPts val="1100"/>
              <a:buNone/>
            </a:pPr>
            <a:r>
              <a:rPr lang="en-US" dirty="0">
                <a:solidFill>
                  <a:srgbClr val="000000"/>
                </a:solidFill>
                <a:highlight>
                  <a:srgbClr val="FFFFFF"/>
                </a:highlight>
              </a:rPr>
              <a:t>email </a:t>
            </a:r>
            <a:r>
              <a:rPr lang="en-US" u="sng" dirty="0">
                <a:solidFill>
                  <a:srgbClr val="000000"/>
                </a:solidFill>
                <a:highlight>
                  <a:srgbClr val="FFFFFF"/>
                </a:highlight>
                <a:hlinkClick r:id="rId8">
                  <a:extLst>
                    <a:ext uri="{A12FA001-AC4F-418D-AE19-62706E023703}">
                      <ahyp:hlinkClr xmlns:ahyp="http://schemas.microsoft.com/office/drawing/2018/hyperlinkcolor" val="tx"/>
                    </a:ext>
                  </a:extLst>
                </a:hlinkClick>
              </a:rPr>
              <a:t>chelsea@cgfoa.org </a:t>
            </a:r>
            <a:r>
              <a:rPr lang="en-US" dirty="0">
                <a:solidFill>
                  <a:srgbClr val="000000"/>
                </a:solidFill>
                <a:highlight>
                  <a:srgbClr val="FFFFFF"/>
                </a:highlight>
              </a:rPr>
              <a:t>with any questions</a:t>
            </a:r>
            <a:endParaRPr dirty="0">
              <a:solidFill>
                <a:srgbClr val="000000"/>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119"/>
          <p:cNvSpPr txBox="1">
            <a:spLocks noGrp="1"/>
          </p:cNvSpPr>
          <p:nvPr>
            <p:ph type="title"/>
          </p:nvPr>
        </p:nvSpPr>
        <p:spPr>
          <a:xfrm>
            <a:off x="1769193" y="254514"/>
            <a:ext cx="6081900" cy="756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400"/>
              <a:buFont typeface="Arial"/>
              <a:buNone/>
            </a:pPr>
            <a:r>
              <a:rPr lang="en-US" sz="3200">
                <a:solidFill>
                  <a:schemeClr val="dk1"/>
                </a:solidFill>
              </a:rPr>
              <a:t> Other Topics of Interest </a:t>
            </a:r>
            <a:endParaRPr sz="3200">
              <a:solidFill>
                <a:schemeClr val="dk1"/>
              </a:solidFill>
            </a:endParaRPr>
          </a:p>
        </p:txBody>
      </p:sp>
      <p:sp>
        <p:nvSpPr>
          <p:cNvPr id="728" name="Google Shape;728;p119"/>
          <p:cNvSpPr txBox="1">
            <a:spLocks noGrp="1"/>
          </p:cNvSpPr>
          <p:nvPr>
            <p:ph type="body" idx="1"/>
          </p:nvPr>
        </p:nvSpPr>
        <p:spPr>
          <a:xfrm>
            <a:off x="1140542" y="1463040"/>
            <a:ext cx="8898900" cy="4640700"/>
          </a:xfrm>
          <a:prstGeom prst="rect">
            <a:avLst/>
          </a:prstGeom>
          <a:noFill/>
          <a:ln>
            <a:noFill/>
          </a:ln>
        </p:spPr>
        <p:txBody>
          <a:bodyPr spcFirstLastPara="1" wrap="square" lIns="0" tIns="0" rIns="0" bIns="45700" anchor="t" anchorCtr="0">
            <a:normAutofit/>
          </a:bodyPr>
          <a:lstStyle/>
          <a:p>
            <a:pPr marL="228600" lvl="0" indent="-76200" algn="l" rtl="0">
              <a:lnSpc>
                <a:spcPct val="90000"/>
              </a:lnSpc>
              <a:spcBef>
                <a:spcPts val="0"/>
              </a:spcBef>
              <a:spcAft>
                <a:spcPts val="0"/>
              </a:spcAft>
              <a:buSzPts val="2400"/>
              <a:buNone/>
            </a:pPr>
            <a:r>
              <a:rPr lang="en-US" sz="3200" dirty="0"/>
              <a:t>CASB</a:t>
            </a:r>
            <a:endParaRPr sz="3200" dirty="0"/>
          </a:p>
          <a:p>
            <a:pPr marL="228600" lvl="0" indent="-76200" algn="l" rtl="0">
              <a:lnSpc>
                <a:spcPct val="90000"/>
              </a:lnSpc>
              <a:spcBef>
                <a:spcPts val="0"/>
              </a:spcBef>
              <a:spcAft>
                <a:spcPts val="0"/>
              </a:spcAft>
              <a:buSzPts val="2400"/>
              <a:buNone/>
            </a:pPr>
            <a:r>
              <a:rPr lang="en-US" sz="3200" dirty="0"/>
              <a:t> </a:t>
            </a:r>
            <a:endParaRPr sz="3200" dirty="0"/>
          </a:p>
          <a:p>
            <a:pPr marL="228600" lvl="0" indent="-76200" algn="l" rtl="0">
              <a:lnSpc>
                <a:spcPct val="90000"/>
              </a:lnSpc>
              <a:spcBef>
                <a:spcPts val="0"/>
              </a:spcBef>
              <a:spcAft>
                <a:spcPts val="0"/>
              </a:spcAft>
              <a:buSzPts val="2400"/>
              <a:buNone/>
            </a:pPr>
            <a:r>
              <a:rPr lang="en-US" sz="3200" dirty="0"/>
              <a:t>CASBO </a:t>
            </a:r>
            <a:endParaRPr sz="3200" dirty="0"/>
          </a:p>
          <a:p>
            <a:pPr marL="228600" lvl="0" indent="-76200" algn="l" rtl="0">
              <a:lnSpc>
                <a:spcPct val="90000"/>
              </a:lnSpc>
              <a:spcBef>
                <a:spcPts val="0"/>
              </a:spcBef>
              <a:spcAft>
                <a:spcPts val="0"/>
              </a:spcAft>
              <a:buSzPts val="2400"/>
              <a:buNone/>
            </a:pPr>
            <a:endParaRPr sz="3200" dirty="0"/>
          </a:p>
          <a:p>
            <a:pPr marL="228600" lvl="0" indent="-76200" algn="l" rtl="0">
              <a:lnSpc>
                <a:spcPct val="90000"/>
              </a:lnSpc>
              <a:spcBef>
                <a:spcPts val="0"/>
              </a:spcBef>
              <a:spcAft>
                <a:spcPts val="0"/>
              </a:spcAft>
              <a:buSzPts val="2400"/>
              <a:buNone/>
            </a:pPr>
            <a:r>
              <a:rPr lang="en-US" sz="3200" dirty="0"/>
              <a:t>CASE-DBO </a:t>
            </a:r>
            <a:endParaRPr sz="3200" dirty="0"/>
          </a:p>
          <a:p>
            <a:pPr marL="228600" lvl="0" indent="-76200" algn="l" rtl="0">
              <a:lnSpc>
                <a:spcPct val="90000"/>
              </a:lnSpc>
              <a:spcBef>
                <a:spcPts val="0"/>
              </a:spcBef>
              <a:spcAft>
                <a:spcPts val="0"/>
              </a:spcAft>
              <a:buSzPts val="2400"/>
              <a:buNone/>
            </a:pPr>
            <a:endParaRPr sz="3200" dirty="0"/>
          </a:p>
          <a:p>
            <a:pPr marL="228600" lvl="0" indent="-76200" algn="l" rtl="0">
              <a:lnSpc>
                <a:spcPct val="90000"/>
              </a:lnSpc>
              <a:spcBef>
                <a:spcPts val="0"/>
              </a:spcBef>
              <a:spcAft>
                <a:spcPts val="0"/>
              </a:spcAft>
              <a:buSzPts val="2400"/>
              <a:buNone/>
            </a:pPr>
            <a:r>
              <a:rPr lang="en-US" sz="3200" dirty="0"/>
              <a:t>COCPA</a:t>
            </a:r>
            <a:endParaRPr sz="3200" dirty="0"/>
          </a:p>
          <a:p>
            <a:pPr marL="228600" lvl="0" indent="-76200" algn="l" rtl="0">
              <a:lnSpc>
                <a:spcPct val="90000"/>
              </a:lnSpc>
              <a:spcBef>
                <a:spcPts val="0"/>
              </a:spcBef>
              <a:spcAft>
                <a:spcPts val="0"/>
              </a:spcAft>
              <a:buSzPts val="2400"/>
              <a:buNone/>
            </a:pPr>
            <a:endParaRPr sz="3200" dirty="0"/>
          </a:p>
        </p:txBody>
      </p:sp>
      <p:sp>
        <p:nvSpPr>
          <p:cNvPr id="729" name="Google Shape;729;p119"/>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71</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120"/>
          <p:cNvSpPr txBox="1">
            <a:spLocks noGrp="1"/>
          </p:cNvSpPr>
          <p:nvPr>
            <p:ph type="ctrTitle"/>
          </p:nvPr>
        </p:nvSpPr>
        <p:spPr>
          <a:xfrm>
            <a:off x="2209800" y="2595716"/>
            <a:ext cx="7772400" cy="23376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4000"/>
              <a:buFont typeface="Arial"/>
              <a:buNone/>
            </a:pPr>
            <a:r>
              <a:rPr lang="en-US" sz="4500" dirty="0">
                <a:solidFill>
                  <a:schemeClr val="dk1"/>
                </a:solidFill>
              </a:rPr>
              <a:t>Proposed Meetings </a:t>
            </a:r>
            <a:br>
              <a:rPr lang="en-US" sz="4500" dirty="0">
                <a:solidFill>
                  <a:schemeClr val="dk1"/>
                </a:solidFill>
              </a:rPr>
            </a:br>
            <a:r>
              <a:rPr lang="en-US" sz="4500" dirty="0">
                <a:solidFill>
                  <a:schemeClr val="dk1"/>
                </a:solidFill>
              </a:rPr>
              <a:t>FY 2025-2026</a:t>
            </a:r>
            <a:endParaRPr sz="4500" dirty="0">
              <a:solidFill>
                <a:schemeClr val="dk1"/>
              </a:solidFill>
            </a:endParaRPr>
          </a:p>
        </p:txBody>
      </p:sp>
      <p:sp>
        <p:nvSpPr>
          <p:cNvPr id="735" name="Google Shape;735;p120"/>
          <p:cNvSpPr txBox="1">
            <a:spLocks noGrp="1"/>
          </p:cNvSpPr>
          <p:nvPr>
            <p:ph type="sldNum" idx="12"/>
          </p:nvPr>
        </p:nvSpPr>
        <p:spPr>
          <a:xfrm>
            <a:off x="1807453"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72</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121"/>
          <p:cNvSpPr txBox="1">
            <a:spLocks noGrp="1"/>
          </p:cNvSpPr>
          <p:nvPr>
            <p:ph type="title"/>
          </p:nvPr>
        </p:nvSpPr>
        <p:spPr>
          <a:xfrm>
            <a:off x="610826" y="254525"/>
            <a:ext cx="7240200" cy="75630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chemeClr val="lt1"/>
              </a:buClr>
              <a:buSzPct val="83333"/>
              <a:buFont typeface="Arial"/>
              <a:buNone/>
            </a:pPr>
            <a:r>
              <a:rPr lang="en-US" sz="3200">
                <a:solidFill>
                  <a:schemeClr val="dk1"/>
                </a:solidFill>
              </a:rPr>
              <a:t> Proposed Meetings FY 2025-2026</a:t>
            </a:r>
            <a:endParaRPr sz="3200">
              <a:solidFill>
                <a:schemeClr val="dk1"/>
              </a:solidFill>
            </a:endParaRPr>
          </a:p>
        </p:txBody>
      </p:sp>
      <p:sp>
        <p:nvSpPr>
          <p:cNvPr id="741" name="Google Shape;741;p121"/>
          <p:cNvSpPr txBox="1">
            <a:spLocks noGrp="1"/>
          </p:cNvSpPr>
          <p:nvPr>
            <p:ph type="body" idx="1"/>
          </p:nvPr>
        </p:nvSpPr>
        <p:spPr>
          <a:xfrm>
            <a:off x="610825" y="1463050"/>
            <a:ext cx="9428400" cy="4640700"/>
          </a:xfrm>
          <a:prstGeom prst="rect">
            <a:avLst/>
          </a:prstGeom>
          <a:noFill/>
          <a:ln>
            <a:noFill/>
          </a:ln>
        </p:spPr>
        <p:txBody>
          <a:bodyPr spcFirstLastPara="1" wrap="square" lIns="0" tIns="0" rIns="0" bIns="45700" anchor="t" anchorCtr="0">
            <a:normAutofit/>
          </a:bodyPr>
          <a:lstStyle/>
          <a:p>
            <a:pPr marL="76200" lvl="0" indent="0" algn="l" rtl="0">
              <a:lnSpc>
                <a:spcPct val="90000"/>
              </a:lnSpc>
              <a:spcBef>
                <a:spcPts val="1000"/>
              </a:spcBef>
              <a:spcAft>
                <a:spcPts val="0"/>
              </a:spcAft>
              <a:buSzPts val="2400"/>
              <a:buNone/>
            </a:pPr>
            <a:r>
              <a:rPr lang="en-US" dirty="0">
                <a:solidFill>
                  <a:srgbClr val="000000"/>
                </a:solidFill>
              </a:rPr>
              <a:t>September 18th, 2025</a:t>
            </a:r>
            <a:endParaRPr dirty="0">
              <a:solidFill>
                <a:srgbClr val="000000"/>
              </a:solidFill>
            </a:endParaRPr>
          </a:p>
          <a:p>
            <a:pPr marL="76200" lvl="0" indent="0" algn="l" rtl="0">
              <a:lnSpc>
                <a:spcPct val="90000"/>
              </a:lnSpc>
              <a:spcBef>
                <a:spcPts val="1000"/>
              </a:spcBef>
              <a:spcAft>
                <a:spcPts val="0"/>
              </a:spcAft>
              <a:buSzPts val="2400"/>
              <a:buNone/>
            </a:pPr>
            <a:r>
              <a:rPr lang="en-US" dirty="0">
                <a:solidFill>
                  <a:srgbClr val="000000"/>
                </a:solidFill>
              </a:rPr>
              <a:t>November 13th, 2025</a:t>
            </a:r>
            <a:endParaRPr dirty="0">
              <a:solidFill>
                <a:srgbClr val="FF0000"/>
              </a:solidFill>
            </a:endParaRPr>
          </a:p>
          <a:p>
            <a:pPr marL="76200" lvl="0" indent="0" algn="l" rtl="0">
              <a:lnSpc>
                <a:spcPct val="90000"/>
              </a:lnSpc>
              <a:spcBef>
                <a:spcPts val="1000"/>
              </a:spcBef>
              <a:spcAft>
                <a:spcPts val="0"/>
              </a:spcAft>
              <a:buSzPts val="2400"/>
              <a:buNone/>
            </a:pPr>
            <a:r>
              <a:rPr lang="en-US" dirty="0">
                <a:solidFill>
                  <a:srgbClr val="000000"/>
                </a:solidFill>
              </a:rPr>
              <a:t>February 12th, 2026</a:t>
            </a:r>
            <a:endParaRPr dirty="0">
              <a:solidFill>
                <a:srgbClr val="000000"/>
              </a:solidFill>
            </a:endParaRPr>
          </a:p>
          <a:p>
            <a:pPr marL="76200" lvl="0" indent="0" algn="l" rtl="0">
              <a:lnSpc>
                <a:spcPct val="90000"/>
              </a:lnSpc>
              <a:spcBef>
                <a:spcPts val="1000"/>
              </a:spcBef>
              <a:spcAft>
                <a:spcPts val="0"/>
              </a:spcAft>
              <a:buSzPts val="2400"/>
              <a:buNone/>
            </a:pPr>
            <a:r>
              <a:rPr lang="en-US" dirty="0">
                <a:solidFill>
                  <a:srgbClr val="000000"/>
                </a:solidFill>
              </a:rPr>
              <a:t>April 16th, 2026</a:t>
            </a:r>
            <a:endParaRPr dirty="0">
              <a:solidFill>
                <a:srgbClr val="000000"/>
              </a:solidFill>
            </a:endParaRPr>
          </a:p>
          <a:p>
            <a:pPr marL="76200" lvl="0" indent="0" algn="l" rtl="0">
              <a:lnSpc>
                <a:spcPct val="90000"/>
              </a:lnSpc>
              <a:spcBef>
                <a:spcPts val="1000"/>
              </a:spcBef>
              <a:spcAft>
                <a:spcPts val="0"/>
              </a:spcAft>
              <a:buSzPts val="2400"/>
              <a:buNone/>
            </a:pPr>
            <a:r>
              <a:rPr lang="en-US" dirty="0">
                <a:solidFill>
                  <a:srgbClr val="000000"/>
                </a:solidFill>
              </a:rPr>
              <a:t>June 18th, 2026</a:t>
            </a:r>
            <a:endParaRPr dirty="0">
              <a:solidFill>
                <a:srgbClr val="000000"/>
              </a:solidFill>
            </a:endParaRPr>
          </a:p>
          <a:p>
            <a:pPr marL="76200" lvl="0" indent="0" algn="l" rtl="0">
              <a:lnSpc>
                <a:spcPct val="90000"/>
              </a:lnSpc>
              <a:spcBef>
                <a:spcPts val="1000"/>
              </a:spcBef>
              <a:spcAft>
                <a:spcPts val="0"/>
              </a:spcAft>
              <a:buSzPts val="2400"/>
              <a:buNone/>
            </a:pPr>
            <a:br>
              <a:rPr lang="en-US" sz="2400" dirty="0"/>
            </a:br>
            <a:endParaRPr sz="3200" dirty="0"/>
          </a:p>
        </p:txBody>
      </p:sp>
      <p:sp>
        <p:nvSpPr>
          <p:cNvPr id="742" name="Google Shape;742;p121"/>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73</a:t>
            </a:fld>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122"/>
          <p:cNvSpPr txBox="1">
            <a:spLocks noGrp="1"/>
          </p:cNvSpPr>
          <p:nvPr>
            <p:ph type="ctrTitle"/>
          </p:nvPr>
        </p:nvSpPr>
        <p:spPr>
          <a:xfrm>
            <a:off x="2209800" y="2595716"/>
            <a:ext cx="7772400" cy="23376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4000"/>
              <a:buFont typeface="Arial"/>
              <a:buNone/>
            </a:pPr>
            <a:r>
              <a:rPr lang="en-US" sz="4500">
                <a:solidFill>
                  <a:schemeClr val="dk1"/>
                </a:solidFill>
              </a:rPr>
              <a:t>Meeting Adjourn</a:t>
            </a:r>
            <a:endParaRPr sz="4500">
              <a:solidFill>
                <a:schemeClr val="dk1"/>
              </a:solidFill>
            </a:endParaRPr>
          </a:p>
        </p:txBody>
      </p:sp>
      <p:sp>
        <p:nvSpPr>
          <p:cNvPr id="748" name="Google Shape;748;p122"/>
          <p:cNvSpPr txBox="1">
            <a:spLocks noGrp="1"/>
          </p:cNvSpPr>
          <p:nvPr>
            <p:ph type="sldNum" idx="12"/>
          </p:nvPr>
        </p:nvSpPr>
        <p:spPr>
          <a:xfrm>
            <a:off x="1807453"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74</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56"/>
          <p:cNvSpPr txBox="1">
            <a:spLocks noGrp="1"/>
          </p:cNvSpPr>
          <p:nvPr>
            <p:ph type="title"/>
          </p:nvPr>
        </p:nvSpPr>
        <p:spPr>
          <a:xfrm>
            <a:off x="326925" y="254514"/>
            <a:ext cx="8109300" cy="756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400"/>
              <a:buFont typeface="Arial"/>
              <a:buNone/>
            </a:pPr>
            <a:r>
              <a:rPr lang="en-US"/>
              <a:t>FY 2025-26 School Finance Bill as Amended (continued 2)</a:t>
            </a:r>
            <a:endParaRPr/>
          </a:p>
        </p:txBody>
      </p:sp>
      <p:sp>
        <p:nvSpPr>
          <p:cNvPr id="302" name="Google Shape;302;p56"/>
          <p:cNvSpPr txBox="1">
            <a:spLocks noGrp="1"/>
          </p:cNvSpPr>
          <p:nvPr>
            <p:ph type="body" idx="1"/>
          </p:nvPr>
        </p:nvSpPr>
        <p:spPr>
          <a:xfrm>
            <a:off x="838200" y="1463040"/>
            <a:ext cx="10166400" cy="4640700"/>
          </a:xfrm>
          <a:prstGeom prst="rect">
            <a:avLst/>
          </a:prstGeom>
          <a:noFill/>
          <a:ln>
            <a:noFill/>
          </a:ln>
        </p:spPr>
        <p:txBody>
          <a:bodyPr spcFirstLastPara="1" wrap="square" lIns="0" tIns="0" rIns="0" bIns="45700" anchor="t" anchorCtr="0">
            <a:normAutofit lnSpcReduction="10000"/>
          </a:bodyPr>
          <a:lstStyle/>
          <a:p>
            <a:pPr marL="457200" lvl="0" indent="-381000" algn="l" rtl="0">
              <a:lnSpc>
                <a:spcPct val="90000"/>
              </a:lnSpc>
              <a:spcBef>
                <a:spcPts val="1000"/>
              </a:spcBef>
              <a:spcAft>
                <a:spcPts val="0"/>
              </a:spcAft>
              <a:buClr>
                <a:schemeClr val="dk1"/>
              </a:buClr>
              <a:buSzPts val="2400"/>
              <a:buChar char="●"/>
            </a:pPr>
            <a:r>
              <a:rPr lang="en-US" sz="2800" dirty="0"/>
              <a:t>Holds schools harmless to 2024-25 funding for the 2025-26 and 2026-27 school years. The hold harmless as written in HB24-1448 will continue beginning in FY 2027-28.</a:t>
            </a:r>
            <a:endParaRPr dirty="0"/>
          </a:p>
          <a:p>
            <a:pPr marL="457200" lvl="0" indent="-381000" algn="l" rtl="0">
              <a:lnSpc>
                <a:spcPct val="90000"/>
              </a:lnSpc>
              <a:spcBef>
                <a:spcPts val="1000"/>
              </a:spcBef>
              <a:spcAft>
                <a:spcPts val="0"/>
              </a:spcAft>
              <a:buClr>
                <a:schemeClr val="dk1"/>
              </a:buClr>
              <a:buSzPts val="2400"/>
              <a:buChar char="●"/>
            </a:pPr>
            <a:r>
              <a:rPr lang="en-US" sz="2800" dirty="0"/>
              <a:t>Continues JBC oversight to review fiscal impacts annually and develop a sustainability plan for full funding of the new formula.</a:t>
            </a:r>
            <a:endParaRPr dirty="0"/>
          </a:p>
          <a:p>
            <a:pPr marL="457200" lvl="0" indent="-381000" algn="l" rtl="0">
              <a:lnSpc>
                <a:spcPct val="90000"/>
              </a:lnSpc>
              <a:spcBef>
                <a:spcPts val="1000"/>
              </a:spcBef>
              <a:spcAft>
                <a:spcPts val="0"/>
              </a:spcAft>
              <a:buClr>
                <a:schemeClr val="dk1"/>
              </a:buClr>
              <a:buSzPts val="2400"/>
              <a:buChar char="●"/>
            </a:pPr>
            <a:r>
              <a:rPr lang="en-US" sz="2800" dirty="0"/>
              <a:t>Maintains the JBC and Legislature tools provided in HB24-1448 (such as the economic triggers) to ensure stable and predictable funding of schools year after year.</a:t>
            </a:r>
            <a:endParaRPr sz="2800" dirty="0"/>
          </a:p>
          <a:p>
            <a:pPr marL="457200" lvl="0" indent="-406400" algn="l" rtl="0">
              <a:lnSpc>
                <a:spcPct val="90000"/>
              </a:lnSpc>
              <a:spcBef>
                <a:spcPts val="1000"/>
              </a:spcBef>
              <a:spcAft>
                <a:spcPts val="0"/>
              </a:spcAft>
              <a:buSzPts val="2800"/>
              <a:buChar char="●"/>
            </a:pPr>
            <a:r>
              <a:rPr lang="en-US" sz="2800" dirty="0"/>
              <a:t>Removes MDOL student counts in the size factor calculation</a:t>
            </a:r>
            <a:endParaRPr sz="2800" dirty="0"/>
          </a:p>
          <a:p>
            <a:pPr marL="457200" lvl="0" indent="-406400" algn="l" rtl="0">
              <a:lnSpc>
                <a:spcPct val="90000"/>
              </a:lnSpc>
              <a:spcBef>
                <a:spcPts val="1000"/>
              </a:spcBef>
              <a:spcAft>
                <a:spcPts val="1000"/>
              </a:spcAft>
              <a:buSzPts val="2800"/>
              <a:buChar char="●"/>
            </a:pPr>
            <a:r>
              <a:rPr lang="en-US" sz="2800" dirty="0"/>
              <a:t>Final bill changed ASCENT funding per pupil to $7,104 with the last minute passage of SB25-315, also known as the PWR bill.</a:t>
            </a:r>
            <a:endParaRPr sz="2800" dirty="0"/>
          </a:p>
        </p:txBody>
      </p:sp>
      <p:sp>
        <p:nvSpPr>
          <p:cNvPr id="303" name="Google Shape;303;p56"/>
          <p:cNvSpPr txBox="1">
            <a:spLocks noGrp="1"/>
          </p:cNvSpPr>
          <p:nvPr>
            <p:ph type="sldNum" idx="12"/>
          </p:nvPr>
        </p:nvSpPr>
        <p:spPr>
          <a:xfrm>
            <a:off x="297428" y="6427019"/>
            <a:ext cx="2743200" cy="36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8"/>
        <p:cNvGrpSpPr/>
        <p:nvPr/>
      </p:nvGrpSpPr>
      <p:grpSpPr>
        <a:xfrm>
          <a:off x="0" y="0"/>
          <a:ext cx="0" cy="0"/>
          <a:chOff x="0" y="0"/>
          <a:chExt cx="0" cy="0"/>
        </a:xfrm>
      </p:grpSpPr>
      <p:sp>
        <p:nvSpPr>
          <p:cNvPr id="309" name="Google Shape;309;p57" descr="school finance comparison chart"/>
          <p:cNvSpPr/>
          <p:nvPr/>
        </p:nvSpPr>
        <p:spPr>
          <a:xfrm>
            <a:off x="0" y="10886"/>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10" name="Google Shape;310;p57">
            <a:extLst>
              <a:ext uri="{C183D7F6-B498-43B3-948B-1728B52AA6E4}">
                <adec:decorative xmlns:adec="http://schemas.microsoft.com/office/drawing/2017/decorative" val="1"/>
              </a:ext>
            </a:extLst>
          </p:cNvPr>
          <p:cNvSpPr/>
          <p:nvPr/>
        </p:nvSpPr>
        <p:spPr>
          <a:xfrm rot="-2700000" flipH="1">
            <a:off x="-376753" y="-253423"/>
            <a:ext cx="1828654" cy="1377755"/>
          </a:xfrm>
          <a:custGeom>
            <a:avLst/>
            <a:gdLst/>
            <a:ahLst/>
            <a:cxnLst/>
            <a:rect l="l" t="t" r="r" b="b"/>
            <a:pathLst>
              <a:path w="1827638" h="1376989" extrusionOk="0">
                <a:moveTo>
                  <a:pt x="0" y="987379"/>
                </a:moveTo>
                <a:lnTo>
                  <a:pt x="987379" y="0"/>
                </a:lnTo>
                <a:lnTo>
                  <a:pt x="1827638" y="840260"/>
                </a:lnTo>
                <a:lnTo>
                  <a:pt x="1827638" y="1376989"/>
                </a:lnTo>
                <a:lnTo>
                  <a:pt x="0" y="1376989"/>
                </a:lnTo>
                <a:close/>
              </a:path>
            </a:pathLst>
          </a:custGeom>
          <a:solidFill>
            <a:schemeClr val="accent1">
              <a:alpha val="2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11" name="Google Shape;311;p57">
            <a:extLst>
              <a:ext uri="{C183D7F6-B498-43B3-948B-1728B52AA6E4}">
                <adec:decorative xmlns:adec="http://schemas.microsoft.com/office/drawing/2017/decorative" val="1"/>
              </a:ext>
            </a:extLst>
          </p:cNvPr>
          <p:cNvSpPr/>
          <p:nvPr/>
        </p:nvSpPr>
        <p:spPr>
          <a:xfrm rot="-2700000" flipH="1">
            <a:off x="891672" y="422133"/>
            <a:ext cx="645306" cy="645306"/>
          </a:xfrm>
          <a:prstGeom prst="rect">
            <a:avLst/>
          </a:prstGeom>
          <a:solidFill>
            <a:schemeClr val="accent1">
              <a:alpha val="2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12" name="Google Shape;312;p57">
            <a:extLst>
              <a:ext uri="{C183D7F6-B498-43B3-948B-1728B52AA6E4}">
                <adec:decorative xmlns:adec="http://schemas.microsoft.com/office/drawing/2017/decorative" val="1"/>
              </a:ext>
            </a:extLst>
          </p:cNvPr>
          <p:cNvSpPr/>
          <p:nvPr/>
        </p:nvSpPr>
        <p:spPr>
          <a:xfrm rot="-2700000" flipH="1">
            <a:off x="10043564" y="655106"/>
            <a:ext cx="687308" cy="687308"/>
          </a:xfrm>
          <a:prstGeom prst="rect">
            <a:avLst/>
          </a:prstGeom>
          <a:solidFill>
            <a:schemeClr val="accent4">
              <a:alpha val="2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13" name="Google Shape;313;p57">
            <a:extLst>
              <a:ext uri="{C183D7F6-B498-43B3-948B-1728B52AA6E4}">
                <adec:decorative xmlns:adec="http://schemas.microsoft.com/office/drawing/2017/decorative" val="1"/>
              </a:ext>
            </a:extLst>
          </p:cNvPr>
          <p:cNvSpPr/>
          <p:nvPr/>
        </p:nvSpPr>
        <p:spPr>
          <a:xfrm rot="10800000" flipH="1">
            <a:off x="9356643" y="0"/>
            <a:ext cx="2835357" cy="1480837"/>
          </a:xfrm>
          <a:custGeom>
            <a:avLst/>
            <a:gdLst/>
            <a:ahLst/>
            <a:cxnLst/>
            <a:rect l="l" t="t" r="r" b="b"/>
            <a:pathLst>
              <a:path w="2835357" h="1480837" extrusionOk="0">
                <a:moveTo>
                  <a:pt x="2835357" y="1480837"/>
                </a:moveTo>
                <a:lnTo>
                  <a:pt x="0" y="1480837"/>
                </a:lnTo>
                <a:lnTo>
                  <a:pt x="1552727" y="0"/>
                </a:lnTo>
                <a:lnTo>
                  <a:pt x="2835357" y="1223245"/>
                </a:lnTo>
                <a:close/>
              </a:path>
            </a:pathLst>
          </a:custGeom>
          <a:solidFill>
            <a:schemeClr val="accent4">
              <a:alpha val="2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14" name="Google Shape;314;p57">
            <a:extLst>
              <a:ext uri="{C183D7F6-B498-43B3-948B-1728B52AA6E4}">
                <adec:decorative xmlns:adec="http://schemas.microsoft.com/office/drawing/2017/decorative" val="1"/>
              </a:ext>
            </a:extLst>
          </p:cNvPr>
          <p:cNvSpPr/>
          <p:nvPr/>
        </p:nvSpPr>
        <p:spPr>
          <a:xfrm flipH="1">
            <a:off x="7976257" y="6115501"/>
            <a:ext cx="1494600" cy="742500"/>
          </a:xfrm>
          <a:prstGeom prst="triangle">
            <a:avLst>
              <a:gd name="adj" fmla="val 50000"/>
            </a:avLst>
          </a:prstGeom>
          <a:solidFill>
            <a:schemeClr val="accent1">
              <a:alpha val="2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17" name="Google Shape;317;p57"/>
          <p:cNvSpPr txBox="1">
            <a:spLocks noGrp="1"/>
          </p:cNvSpPr>
          <p:nvPr>
            <p:ph type="title" idx="4294967295"/>
          </p:nvPr>
        </p:nvSpPr>
        <p:spPr>
          <a:xfrm>
            <a:off x="3749040" y="288485"/>
            <a:ext cx="41034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School Finance Comparison</a:t>
            </a:r>
            <a:endParaRPr dirty="0"/>
          </a:p>
        </p:txBody>
      </p:sp>
      <p:pic>
        <p:nvPicPr>
          <p:cNvPr id="315" name="Google Shape;315;p57" descr="School Finance Comparison chart"/>
          <p:cNvPicPr preferRelativeResize="0"/>
          <p:nvPr/>
        </p:nvPicPr>
        <p:blipFill rotWithShape="1">
          <a:blip r:embed="rId3">
            <a:alphaModFix/>
          </a:blip>
          <a:srcRect/>
          <a:stretch/>
        </p:blipFill>
        <p:spPr>
          <a:xfrm>
            <a:off x="889398" y="643467"/>
            <a:ext cx="10413202" cy="5571065"/>
          </a:xfrm>
          <a:prstGeom prst="rect">
            <a:avLst/>
          </a:prstGeom>
          <a:noFill/>
          <a:ln>
            <a:noFill/>
          </a:ln>
        </p:spPr>
      </p:pic>
      <p:sp>
        <p:nvSpPr>
          <p:cNvPr id="316" name="Google Shape;316;p57">
            <a:extLst>
              <a:ext uri="{C183D7F6-B498-43B3-948B-1728B52AA6E4}">
                <adec:decorative xmlns:adec="http://schemas.microsoft.com/office/drawing/2017/decorative" val="1"/>
              </a:ext>
            </a:extLst>
          </p:cNvPr>
          <p:cNvSpPr/>
          <p:nvPr/>
        </p:nvSpPr>
        <p:spPr>
          <a:xfrm flipH="1">
            <a:off x="7604183" y="6453143"/>
            <a:ext cx="814800" cy="405000"/>
          </a:xfrm>
          <a:prstGeom prst="triangle">
            <a:avLst>
              <a:gd name="adj" fmla="val 50000"/>
            </a:avLst>
          </a:prstGeom>
          <a:solidFill>
            <a:schemeClr val="accent1">
              <a:alpha val="2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BCCM_2014_Landscape">
  <a:themeElements>
    <a:clrScheme name="RBC Presentation Tools">
      <a:dk1>
        <a:srgbClr val="000000"/>
      </a:dk1>
      <a:lt1>
        <a:srgbClr val="FFFFFF"/>
      </a:lt1>
      <a:dk2>
        <a:srgbClr val="002750"/>
      </a:dk2>
      <a:lt2>
        <a:srgbClr val="ADC2D2"/>
      </a:lt2>
      <a:accent1>
        <a:srgbClr val="002750"/>
      </a:accent1>
      <a:accent2>
        <a:srgbClr val="0051A5"/>
      </a:accent2>
      <a:accent3>
        <a:srgbClr val="6AADE4"/>
      </a:accent3>
      <a:accent4>
        <a:srgbClr val="FFD200"/>
      </a:accent4>
      <a:accent5>
        <a:srgbClr val="8499A6"/>
      </a:accent5>
      <a:accent6>
        <a:srgbClr val="9D8954"/>
      </a:accent6>
      <a:hlink>
        <a:srgbClr val="0051A5"/>
      </a:hlink>
      <a:folHlink>
        <a:srgbClr val="008FF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TotalTime>
  <Words>5717</Words>
  <Application>Microsoft Office PowerPoint</Application>
  <PresentationFormat>Widescreen</PresentationFormat>
  <Paragraphs>506</Paragraphs>
  <Slides>74</Slides>
  <Notes>74</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74</vt:i4>
      </vt:variant>
    </vt:vector>
  </HeadingPairs>
  <TitlesOfParts>
    <vt:vector size="86" baseType="lpstr">
      <vt:lpstr>EB Garamond</vt:lpstr>
      <vt:lpstr>Roboto</vt:lpstr>
      <vt:lpstr>Arial</vt:lpstr>
      <vt:lpstr>Times New Roman</vt:lpstr>
      <vt:lpstr>Garamond</vt:lpstr>
      <vt:lpstr>Calibri</vt:lpstr>
      <vt:lpstr>Courier New</vt:lpstr>
      <vt:lpstr>Rockwell</vt:lpstr>
      <vt:lpstr>Noto Sans Symbols</vt:lpstr>
      <vt:lpstr>Office Theme</vt:lpstr>
      <vt:lpstr>RBCCM_2014_Landscape</vt:lpstr>
      <vt:lpstr>1_Office Theme</vt:lpstr>
      <vt:lpstr>Financial Policies and  Procedures Meeting</vt:lpstr>
      <vt:lpstr>AGENDA</vt:lpstr>
      <vt:lpstr>Approval of Agenda</vt:lpstr>
      <vt:lpstr>Approval of Minutes</vt:lpstr>
      <vt:lpstr>Legislative Session</vt:lpstr>
      <vt:lpstr>FY 2025-26 School Finance Bill as Amended</vt:lpstr>
      <vt:lpstr>FY 2025-26 School Finance Bill as Amended (continued)</vt:lpstr>
      <vt:lpstr>FY 2025-26 School Finance Bill as Amended (continued 2)</vt:lpstr>
      <vt:lpstr>School Finance Comparison</vt:lpstr>
      <vt:lpstr>School Finance Comparison continued</vt:lpstr>
      <vt:lpstr>Total Program Breakdown Between State Local Share</vt:lpstr>
      <vt:lpstr>Legislative Session SB25-315 Post Secondary and Workforce Readiness </vt:lpstr>
      <vt:lpstr>Legislative Session  Mill Levy Match</vt:lpstr>
      <vt:lpstr>Rulemaking Updates</vt:lpstr>
      <vt:lpstr>Legislative Rule Changes</vt:lpstr>
      <vt:lpstr>Rule Changes Per SB 25-125 </vt:lpstr>
      <vt:lpstr>Student Count Process Not Impacted</vt:lpstr>
      <vt:lpstr>Proposed Rule Changes</vt:lpstr>
      <vt:lpstr>Proposed rules address 8 issues for SBE consideration</vt:lpstr>
      <vt:lpstr>Issue #1- Addressing Corrections of At-Risk Counts</vt:lpstr>
      <vt:lpstr>Issue #1- Addressing Corrections of At-Risk Counts (continued)</vt:lpstr>
      <vt:lpstr>Issue #2 - Census Block Data Collection</vt:lpstr>
      <vt:lpstr>Issue #3 - Questions Related to Private School Pupils </vt:lpstr>
      <vt:lpstr>Issue #3 - Proposed Change to Private School Pupils </vt:lpstr>
      <vt:lpstr>Issue #4 - Supplemental Online Clarification</vt:lpstr>
      <vt:lpstr>Issue #4 - Supplemental Online Clarification (continued)</vt:lpstr>
      <vt:lpstr>Issue #5 - Technical adjustments related SB 25-125 changes</vt:lpstr>
      <vt:lpstr>Issue #6 - Meal Time</vt:lpstr>
      <vt:lpstr>Issue #6 - Meal Time Guidance Provided by CDE</vt:lpstr>
      <vt:lpstr>Issue #6 - Potential Rules Changes related to Meal Time </vt:lpstr>
      <vt:lpstr>Issue #7 - Work Based Learning Definition</vt:lpstr>
      <vt:lpstr>Issue #7 - Work Based Learning Definition (continued)</vt:lpstr>
      <vt:lpstr>Issue #7 – Impact of Updated WBL Definition</vt:lpstr>
      <vt:lpstr>Issue #8 – Special Education Counts</vt:lpstr>
      <vt:lpstr>Issue #8 – Special Education Rule Language</vt:lpstr>
      <vt:lpstr>Upcoming Rulemaking  </vt:lpstr>
      <vt:lpstr>CDEC Updates</vt:lpstr>
      <vt:lpstr>  CDEC Updates</vt:lpstr>
      <vt:lpstr>Interest Free Loan Program</vt:lpstr>
      <vt:lpstr>ETRANS Interest Free Loan Program</vt:lpstr>
      <vt:lpstr>Program Updates</vt:lpstr>
      <vt:lpstr>Assessed Value Changes</vt:lpstr>
      <vt:lpstr>Sample ETRANs 2025 Timeline</vt:lpstr>
      <vt:lpstr>Contact Information</vt:lpstr>
      <vt:lpstr>Disclaimer</vt:lpstr>
      <vt:lpstr>Office of the State Auditor</vt:lpstr>
      <vt:lpstr>School District Fiscal Health Analysis</vt:lpstr>
      <vt:lpstr>Colorado Office of the State Auditor  1525 Sherman Street, 7th Floor, Denver, Colorado 80203  303.869.3000  http://www.colorado.gov/auditor/  osa.lg@coleg.gov  Crystal Dorsey:  crystal.dorsey@coleg.gov   (303) 869-3002    </vt:lpstr>
      <vt:lpstr>Financial Reporting</vt:lpstr>
      <vt:lpstr> Financial Transparency Website</vt:lpstr>
      <vt:lpstr> Financial Transparency - Required Documents Website Accessibility</vt:lpstr>
      <vt:lpstr>Financial Transparency - Tips Website Accessibility</vt:lpstr>
      <vt:lpstr>Financial Transparency Proposed changes per HB24-1448</vt:lpstr>
      <vt:lpstr>Financial Transparency Proposed changes per HB24-1448 (continued)</vt:lpstr>
      <vt:lpstr>Collection Update Financial December</vt:lpstr>
      <vt:lpstr>Collection Updates: Pupil Route Transportation (CDE-40) Reimbursement Funding </vt:lpstr>
      <vt:lpstr>Collection Updates - Recommendations: Pupil Route Transportation (CDE-40) Reimbursement Funding</vt:lpstr>
      <vt:lpstr>Updates to FPP Handbook</vt:lpstr>
      <vt:lpstr> Updates to Chart of Accounts Vote 4</vt:lpstr>
      <vt:lpstr> Updates to Chart of Accounts Vote 5</vt:lpstr>
      <vt:lpstr> Updates to Chart of Accounts Vote 6</vt:lpstr>
      <vt:lpstr> Updates to Chart of Accounts</vt:lpstr>
      <vt:lpstr>Trainings</vt:lpstr>
      <vt:lpstr> Trainings </vt:lpstr>
      <vt:lpstr>Call For Membership</vt:lpstr>
      <vt:lpstr>  Call for Membership</vt:lpstr>
      <vt:lpstr>Other Topics of Interest</vt:lpstr>
      <vt:lpstr>Other Topics of Interest CASBO </vt:lpstr>
      <vt:lpstr>Other Topics of Interest CASBO (continued)</vt:lpstr>
      <vt:lpstr>Other Topics of Interest  CGFOA</vt:lpstr>
      <vt:lpstr> Other Topics of Interest </vt:lpstr>
      <vt:lpstr>Proposed Meetings  FY 2025-2026</vt:lpstr>
      <vt:lpstr> Proposed Meetings FY 2025-2026</vt:lpstr>
      <vt:lpstr>Meeting Adjourn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Reeves, Kim</dc:creator>
  <cp:lastModifiedBy>Reeves, Kim</cp:lastModifiedBy>
  <cp:revision>2</cp:revision>
  <dcterms:modified xsi:type="dcterms:W3CDTF">2025-06-25T22:42:19Z</dcterms:modified>
</cp:coreProperties>
</file>