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7315200" cy="9601200"/>
  <p:embeddedFontLst>
    <p:embeddedFont>
      <p:font typeface="Roboto" panose="02000000000000000000" pitchFamily="2" charset="0"/>
      <p:regular r:id="rId10"/>
      <p:bold r:id="rId11"/>
      <p:italic r:id="rId12"/>
      <p:boldItalic r:id="rId13"/>
    </p:embeddedFont>
    <p:embeddedFont>
      <p:font typeface="Roboto Medium"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gnPP0sAPWCKUINkDxdgJFQGpT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80E"/>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79FC56-455F-414E-AEB8-ECED9C4D0EFA}">
  <a:tblStyle styleId="{3379FC56-455F-414E-AEB8-ECED9C4D0EF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ves, Kim" userId="f6791e1d-ee5a-48fa-a304-adb48e646f8d" providerId="ADAL" clId="{F9A46922-566A-4CC7-8C33-D8C04003C8C2}"/>
    <pc:docChg chg="undo custSel modSld">
      <pc:chgData name="Reeves, Kim" userId="f6791e1d-ee5a-48fa-a304-adb48e646f8d" providerId="ADAL" clId="{F9A46922-566A-4CC7-8C33-D8C04003C8C2}" dt="2025-01-24T20:40:48.325" v="8" actId="207"/>
      <pc:docMkLst>
        <pc:docMk/>
      </pc:docMkLst>
      <pc:sldChg chg="modSp mod">
        <pc:chgData name="Reeves, Kim" userId="f6791e1d-ee5a-48fa-a304-adb48e646f8d" providerId="ADAL" clId="{F9A46922-566A-4CC7-8C33-D8C04003C8C2}" dt="2025-01-24T20:39:07.498" v="3" actId="13238"/>
        <pc:sldMkLst>
          <pc:docMk/>
          <pc:sldMk cId="0" sldId="257"/>
        </pc:sldMkLst>
        <pc:graphicFrameChg chg="modGraphic">
          <ac:chgData name="Reeves, Kim" userId="f6791e1d-ee5a-48fa-a304-adb48e646f8d" providerId="ADAL" clId="{F9A46922-566A-4CC7-8C33-D8C04003C8C2}" dt="2025-01-24T20:39:07.498" v="3" actId="13238"/>
          <ac:graphicFrameMkLst>
            <pc:docMk/>
            <pc:sldMk cId="0" sldId="257"/>
            <ac:graphicFrameMk id="89" creationId="{00000000-0000-0000-0000-000000000000}"/>
          </ac:graphicFrameMkLst>
        </pc:graphicFrameChg>
        <pc:picChg chg="mod">
          <ac:chgData name="Reeves, Kim" userId="f6791e1d-ee5a-48fa-a304-adb48e646f8d" providerId="ADAL" clId="{F9A46922-566A-4CC7-8C33-D8C04003C8C2}" dt="2025-01-24T20:38:52.669" v="2" actId="962"/>
          <ac:picMkLst>
            <pc:docMk/>
            <pc:sldMk cId="0" sldId="257"/>
            <ac:picMk id="88" creationId="{00000000-0000-0000-0000-000000000000}"/>
          </ac:picMkLst>
        </pc:picChg>
      </pc:sldChg>
      <pc:sldChg chg="modSp mod">
        <pc:chgData name="Reeves, Kim" userId="f6791e1d-ee5a-48fa-a304-adb48e646f8d" providerId="ADAL" clId="{F9A46922-566A-4CC7-8C33-D8C04003C8C2}" dt="2025-01-24T20:40:48.325" v="8" actId="207"/>
        <pc:sldMkLst>
          <pc:docMk/>
          <pc:sldMk cId="0" sldId="262"/>
        </pc:sldMkLst>
        <pc:spChg chg="mod">
          <ac:chgData name="Reeves, Kim" userId="f6791e1d-ee5a-48fa-a304-adb48e646f8d" providerId="ADAL" clId="{F9A46922-566A-4CC7-8C33-D8C04003C8C2}" dt="2025-01-24T20:40:48.325" v="8" actId="207"/>
          <ac:spMkLst>
            <pc:docMk/>
            <pc:sldMk cId="0" sldId="262"/>
            <ac:spMk id="1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8"/>
          </a:xfrm>
          <a:prstGeom prst="rect">
            <a:avLst/>
          </a:prstGeom>
          <a:noFill/>
          <a:ln>
            <a:noFill/>
          </a:ln>
        </p:spPr>
        <p:txBody>
          <a:bodyPr spcFirstLastPara="1" wrap="square" lIns="96625" tIns="48275" rIns="96625" bIns="482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8" y="0"/>
            <a:ext cx="3169920" cy="481728"/>
          </a:xfrm>
          <a:prstGeom prst="rect">
            <a:avLst/>
          </a:prstGeom>
          <a:noFill/>
          <a:ln>
            <a:noFill/>
          </a:ln>
        </p:spPr>
        <p:txBody>
          <a:bodyPr spcFirstLastPara="1" wrap="square" lIns="96625" tIns="48275" rIns="96625" bIns="482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2"/>
          </a:xfrm>
          <a:prstGeom prst="rect">
            <a:avLst/>
          </a:prstGeom>
          <a:noFill/>
          <a:ln>
            <a:noFill/>
          </a:ln>
        </p:spPr>
        <p:txBody>
          <a:bodyPr spcFirstLastPara="1" wrap="square" lIns="96625" tIns="48275" rIns="96625" bIns="48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7"/>
          </a:xfrm>
          <a:prstGeom prst="rect">
            <a:avLst/>
          </a:prstGeom>
          <a:noFill/>
          <a:ln>
            <a:noFill/>
          </a:ln>
        </p:spPr>
        <p:txBody>
          <a:bodyPr spcFirstLastPara="1" wrap="square" lIns="96625" tIns="48275" rIns="96625" bIns="482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8" y="9119475"/>
            <a:ext cx="3169920" cy="481727"/>
          </a:xfrm>
          <a:prstGeom prst="rect">
            <a:avLst/>
          </a:prstGeom>
          <a:noFill/>
          <a:ln>
            <a:noFill/>
          </a:ln>
        </p:spPr>
        <p:txBody>
          <a:bodyPr spcFirstLastPara="1" wrap="square" lIns="96625" tIns="48275" rIns="96625" bIns="48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731520" y="4620577"/>
            <a:ext cx="5852160" cy="3780472"/>
          </a:xfrm>
          <a:prstGeom prst="rect">
            <a:avLst/>
          </a:prstGeom>
          <a:noFill/>
          <a:ln>
            <a:noFill/>
          </a:ln>
        </p:spPr>
        <p:txBody>
          <a:bodyPr spcFirstLastPara="1" wrap="square" lIns="96625" tIns="48275" rIns="96625" bIns="48275"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2c1d9463ee_3_7:notes"/>
          <p:cNvSpPr>
            <a:spLocks noGrp="1" noRot="1" noChangeAspect="1"/>
          </p:cNvSpPr>
          <p:nvPr>
            <p:ph type="sldImg" idx="2"/>
          </p:nvPr>
        </p:nvSpPr>
        <p:spPr>
          <a:xfrm>
            <a:off x="1506538" y="1190625"/>
            <a:ext cx="4287837" cy="3214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32c1d9463ee_3_7:notes"/>
          <p:cNvSpPr txBox="1">
            <a:spLocks noGrp="1"/>
          </p:cNvSpPr>
          <p:nvPr>
            <p:ph type="body" idx="1"/>
          </p:nvPr>
        </p:nvSpPr>
        <p:spPr>
          <a:xfrm>
            <a:off x="730197" y="4584331"/>
            <a:ext cx="5841600" cy="3750900"/>
          </a:xfrm>
          <a:prstGeom prst="rect">
            <a:avLst/>
          </a:prstGeom>
          <a:noFill/>
          <a:ln>
            <a:noFill/>
          </a:ln>
        </p:spPr>
        <p:txBody>
          <a:bodyPr spcFirstLastPara="1" wrap="square" lIns="96100" tIns="48025" rIns="96100" bIns="48025" anchor="t" anchorCtr="0">
            <a:noAutofit/>
          </a:bodyPr>
          <a:lstStyle/>
          <a:p>
            <a:pPr marL="0" lvl="0" indent="0" algn="l" rtl="0">
              <a:spcBef>
                <a:spcPts val="0"/>
              </a:spcBef>
              <a:spcAft>
                <a:spcPts val="0"/>
              </a:spcAft>
              <a:buNone/>
            </a:pPr>
            <a:r>
              <a:rPr lang="en-US" sz="800">
                <a:latin typeface="Roboto"/>
                <a:ea typeface="Roboto"/>
                <a:cs typeface="Roboto"/>
                <a:sym typeface="Roboto"/>
              </a:rPr>
              <a:t>SFTF charge: to make the school finance formula simpler, less regressive, and more adequate, understandable, transparent, equitable and student-centered </a:t>
            </a:r>
            <a:endParaRPr sz="800">
              <a:latin typeface="Roboto"/>
              <a:ea typeface="Roboto"/>
              <a:cs typeface="Roboto"/>
              <a:sym typeface="Roboto"/>
            </a:endParaRPr>
          </a:p>
          <a:p>
            <a:pPr marL="0" lvl="0" indent="0" algn="l" rtl="0">
              <a:spcBef>
                <a:spcPts val="0"/>
              </a:spcBef>
              <a:spcAft>
                <a:spcPts val="0"/>
              </a:spcAft>
              <a:buNone/>
            </a:pPr>
            <a:r>
              <a:rPr lang="en-US" sz="800">
                <a:latin typeface="Roboto"/>
                <a:ea typeface="Roboto"/>
                <a:cs typeface="Roboto"/>
                <a:sym typeface="Roboto"/>
              </a:rPr>
              <a:t>Parameters were to: to examine and make recommendations concerning the components and costs necessary to adequately provide Colorado students with a free and uniform public education. </a:t>
            </a:r>
            <a:endParaRPr sz="800">
              <a:latin typeface="Roboto"/>
              <a:ea typeface="Roboto"/>
              <a:cs typeface="Roboto"/>
              <a:sym typeface="Roboto"/>
            </a:endParaRPr>
          </a:p>
        </p:txBody>
      </p:sp>
      <p:sp>
        <p:nvSpPr>
          <p:cNvPr id="85" name="Google Shape;85;g32c1d9463ee_3_7:notes"/>
          <p:cNvSpPr txBox="1">
            <a:spLocks noGrp="1"/>
          </p:cNvSpPr>
          <p:nvPr>
            <p:ph type="sldNum" idx="12"/>
          </p:nvPr>
        </p:nvSpPr>
        <p:spPr>
          <a:xfrm>
            <a:off x="4136094" y="9047936"/>
            <a:ext cx="3164100" cy="477900"/>
          </a:xfrm>
          <a:prstGeom prst="rect">
            <a:avLst/>
          </a:prstGeom>
          <a:noFill/>
          <a:ln>
            <a:noFill/>
          </a:ln>
        </p:spPr>
        <p:txBody>
          <a:bodyPr spcFirstLastPara="1" wrap="square" lIns="96100" tIns="48025" rIns="96100" bIns="480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2c1d9463ee_3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2c1d9463ee_3_0:notes"/>
          <p:cNvSpPr txBox="1">
            <a:spLocks noGrp="1"/>
          </p:cNvSpPr>
          <p:nvPr>
            <p:ph type="body" idx="1"/>
          </p:nvPr>
        </p:nvSpPr>
        <p:spPr>
          <a:xfrm>
            <a:off x="731520" y="4620577"/>
            <a:ext cx="5852100" cy="3780600"/>
          </a:xfrm>
          <a:prstGeom prst="rect">
            <a:avLst/>
          </a:prstGeom>
          <a:noFill/>
          <a:ln>
            <a:noFill/>
          </a:ln>
        </p:spPr>
        <p:txBody>
          <a:bodyPr spcFirstLastPara="1" wrap="square" lIns="96625" tIns="48275" rIns="96625" bIns="48275" anchor="t" anchorCtr="0">
            <a:noAutofit/>
          </a:bodyPr>
          <a:lstStyle/>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The school finance task force set at a variety of parameters and factors -- it was a rather comprehensive list of considerations, which were meant to evaluate and study the system as a whole -- rather than one small factor or an individual component. The study also didn't consider trade offs or the impact of making one single change so while the studies can help help inform some of your considerations, the studies did make specific recommendations about some of the changes or proposals that are being contemplated this year.</a:t>
            </a:r>
            <a:endParaRPr sz="1050">
              <a:solidFill>
                <a:srgbClr val="444746"/>
              </a:solidFill>
              <a:latin typeface="Roboto"/>
              <a:ea typeface="Roboto"/>
              <a:cs typeface="Roboto"/>
              <a:sym typeface="Roboto"/>
            </a:endParaRPr>
          </a:p>
        </p:txBody>
      </p:sp>
      <p:sp>
        <p:nvSpPr>
          <p:cNvPr id="93" name="Google Shape;93;g32c1d9463ee_3_0:notes"/>
          <p:cNvSpPr txBox="1">
            <a:spLocks noGrp="1"/>
          </p:cNvSpPr>
          <p:nvPr>
            <p:ph type="sldNum" idx="12"/>
          </p:nvPr>
        </p:nvSpPr>
        <p:spPr>
          <a:xfrm>
            <a:off x="4143588" y="9119475"/>
            <a:ext cx="3169800" cy="481800"/>
          </a:xfrm>
          <a:prstGeom prst="rect">
            <a:avLst/>
          </a:prstGeom>
          <a:noFill/>
          <a:ln>
            <a:noFill/>
          </a:ln>
        </p:spPr>
        <p:txBody>
          <a:bodyPr spcFirstLastPara="1" wrap="square" lIns="96625" tIns="48275" rIns="96625" bIns="482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e33ba4b56_0_1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2e33ba4b56_0_18:notes"/>
          <p:cNvSpPr txBox="1">
            <a:spLocks noGrp="1"/>
          </p:cNvSpPr>
          <p:nvPr>
            <p:ph type="body" idx="1"/>
          </p:nvPr>
        </p:nvSpPr>
        <p:spPr>
          <a:xfrm>
            <a:off x="731520" y="4620577"/>
            <a:ext cx="5852100" cy="3780600"/>
          </a:xfrm>
          <a:prstGeom prst="rect">
            <a:avLst/>
          </a:prstGeom>
          <a:noFill/>
          <a:ln>
            <a:noFill/>
          </a:ln>
        </p:spPr>
        <p:txBody>
          <a:bodyPr spcFirstLastPara="1" wrap="square" lIns="96625" tIns="48275" rIns="96625" bIns="48275" anchor="t" anchorCtr="0">
            <a:noAutofit/>
          </a:bodyPr>
          <a:lstStyle/>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p:txBody>
      </p:sp>
      <p:sp>
        <p:nvSpPr>
          <p:cNvPr id="100" name="Google Shape;100;g32e33ba4b56_0_18:notes"/>
          <p:cNvSpPr txBox="1">
            <a:spLocks noGrp="1"/>
          </p:cNvSpPr>
          <p:nvPr>
            <p:ph type="sldNum" idx="12"/>
          </p:nvPr>
        </p:nvSpPr>
        <p:spPr>
          <a:xfrm>
            <a:off x="4143588" y="9119475"/>
            <a:ext cx="3169800" cy="481800"/>
          </a:xfrm>
          <a:prstGeom prst="rect">
            <a:avLst/>
          </a:prstGeom>
          <a:noFill/>
          <a:ln>
            <a:noFill/>
          </a:ln>
        </p:spPr>
        <p:txBody>
          <a:bodyPr spcFirstLastPara="1" wrap="square" lIns="96625" tIns="48275" rIns="96625" bIns="482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e33ba4b56_0_3: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32e33ba4b56_0_3:notes"/>
          <p:cNvSpPr txBox="1">
            <a:spLocks noGrp="1"/>
          </p:cNvSpPr>
          <p:nvPr>
            <p:ph type="body" idx="1"/>
          </p:nvPr>
        </p:nvSpPr>
        <p:spPr>
          <a:xfrm>
            <a:off x="731520" y="4620577"/>
            <a:ext cx="5852100" cy="3780600"/>
          </a:xfrm>
          <a:prstGeom prst="rect">
            <a:avLst/>
          </a:prstGeom>
          <a:noFill/>
          <a:ln>
            <a:noFill/>
          </a:ln>
        </p:spPr>
        <p:txBody>
          <a:bodyPr spcFirstLastPara="1" wrap="square" lIns="96625" tIns="48275" rIns="96625" bIns="48275" anchor="t" anchorCtr="0">
            <a:noAutofit/>
          </a:bodyPr>
          <a:lstStyle/>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p:txBody>
      </p:sp>
      <p:sp>
        <p:nvSpPr>
          <p:cNvPr id="107" name="Google Shape;107;g32e33ba4b56_0_3:notes"/>
          <p:cNvSpPr txBox="1">
            <a:spLocks noGrp="1"/>
          </p:cNvSpPr>
          <p:nvPr>
            <p:ph type="sldNum" idx="12"/>
          </p:nvPr>
        </p:nvSpPr>
        <p:spPr>
          <a:xfrm>
            <a:off x="4143588" y="9119475"/>
            <a:ext cx="3169800" cy="481800"/>
          </a:xfrm>
          <a:prstGeom prst="rect">
            <a:avLst/>
          </a:prstGeom>
          <a:noFill/>
          <a:ln>
            <a:noFill/>
          </a:ln>
        </p:spPr>
        <p:txBody>
          <a:bodyPr spcFirstLastPara="1" wrap="square" lIns="96625" tIns="48275" rIns="96625" bIns="482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e33ba4b56_0_9: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2e33ba4b56_0_9:notes"/>
          <p:cNvSpPr txBox="1">
            <a:spLocks noGrp="1"/>
          </p:cNvSpPr>
          <p:nvPr>
            <p:ph type="body" idx="1"/>
          </p:nvPr>
        </p:nvSpPr>
        <p:spPr>
          <a:xfrm>
            <a:off x="731520" y="4620577"/>
            <a:ext cx="5852100" cy="3780600"/>
          </a:xfrm>
          <a:prstGeom prst="rect">
            <a:avLst/>
          </a:prstGeom>
          <a:noFill/>
          <a:ln>
            <a:noFill/>
          </a:ln>
        </p:spPr>
        <p:txBody>
          <a:bodyPr spcFirstLastPara="1" wrap="square" lIns="96625" tIns="48275" rIns="96625" bIns="48275" anchor="t" anchorCtr="0">
            <a:noAutofit/>
          </a:bodyPr>
          <a:lstStyle/>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p:txBody>
      </p:sp>
      <p:sp>
        <p:nvSpPr>
          <p:cNvPr id="114" name="Google Shape;114;g32e33ba4b56_0_9:notes"/>
          <p:cNvSpPr txBox="1">
            <a:spLocks noGrp="1"/>
          </p:cNvSpPr>
          <p:nvPr>
            <p:ph type="sldNum" idx="12"/>
          </p:nvPr>
        </p:nvSpPr>
        <p:spPr>
          <a:xfrm>
            <a:off x="4143588" y="9119475"/>
            <a:ext cx="3169800" cy="481800"/>
          </a:xfrm>
          <a:prstGeom prst="rect">
            <a:avLst/>
          </a:prstGeom>
          <a:noFill/>
          <a:ln>
            <a:noFill/>
          </a:ln>
        </p:spPr>
        <p:txBody>
          <a:bodyPr spcFirstLastPara="1" wrap="square" lIns="96625" tIns="48275" rIns="96625" bIns="482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212170bf0e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3212170bf0e_0_0:notes"/>
          <p:cNvSpPr txBox="1">
            <a:spLocks noGrp="1"/>
          </p:cNvSpPr>
          <p:nvPr>
            <p:ph type="body" idx="1"/>
          </p:nvPr>
        </p:nvSpPr>
        <p:spPr>
          <a:xfrm>
            <a:off x="731520" y="4620577"/>
            <a:ext cx="5852100" cy="3780600"/>
          </a:xfrm>
          <a:prstGeom prst="rect">
            <a:avLst/>
          </a:prstGeom>
          <a:noFill/>
          <a:ln>
            <a:noFill/>
          </a:ln>
        </p:spPr>
        <p:txBody>
          <a:bodyPr spcFirstLastPara="1" wrap="square" lIns="96625" tIns="48275" rIns="96625" bIns="48275" anchor="t" anchorCtr="0">
            <a:noAutofit/>
          </a:bodyPr>
          <a:lstStyle/>
          <a:p>
            <a:pPr marL="0" lvl="0" indent="0" algn="l" rtl="0">
              <a:lnSpc>
                <a:spcPct val="100000"/>
              </a:lnSpc>
              <a:spcBef>
                <a:spcPts val="0"/>
              </a:spcBef>
              <a:spcAft>
                <a:spcPts val="0"/>
              </a:spcAft>
              <a:buSzPts val="1400"/>
              <a:buNone/>
            </a:pPr>
            <a:endParaRPr/>
          </a:p>
        </p:txBody>
      </p:sp>
      <p:sp>
        <p:nvSpPr>
          <p:cNvPr id="121" name="Google Shape;121;g3212170bf0e_0_0:notes"/>
          <p:cNvSpPr txBox="1">
            <a:spLocks noGrp="1"/>
          </p:cNvSpPr>
          <p:nvPr>
            <p:ph type="sldNum" idx="12"/>
          </p:nvPr>
        </p:nvSpPr>
        <p:spPr>
          <a:xfrm>
            <a:off x="4143588" y="9119475"/>
            <a:ext cx="3169800" cy="481800"/>
          </a:xfrm>
          <a:prstGeom prst="rect">
            <a:avLst/>
          </a:prstGeom>
          <a:noFill/>
          <a:ln>
            <a:noFill/>
          </a:ln>
        </p:spPr>
        <p:txBody>
          <a:bodyPr spcFirstLastPara="1" wrap="square" lIns="96625" tIns="48275" rIns="96625" bIns="482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3"/>
        <p:cNvGrpSpPr/>
        <p:nvPr/>
      </p:nvGrpSpPr>
      <p:grpSpPr>
        <a:xfrm>
          <a:off x="0" y="0"/>
          <a:ext cx="0" cy="0"/>
          <a:chOff x="0" y="0"/>
          <a:chExt cx="0" cy="0"/>
        </a:xfrm>
      </p:grpSpPr>
      <p:sp>
        <p:nvSpPr>
          <p:cNvPr id="14" name="Google Shape;14;g327e4299df9_2_45"/>
          <p:cNvSpPr/>
          <p:nvPr/>
        </p:nvSpPr>
        <p:spPr>
          <a:xfrm>
            <a:off x="1125" y="6027046"/>
            <a:ext cx="9144000" cy="839400"/>
          </a:xfrm>
          <a:prstGeom prst="rect">
            <a:avLst/>
          </a:prstGeom>
          <a:solidFill>
            <a:srgbClr val="EF75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g327e4299df9_2_45" descr="&quot;&quot;"/>
          <p:cNvSpPr/>
          <p:nvPr/>
        </p:nvSpPr>
        <p:spPr>
          <a:xfrm>
            <a:off x="1125" y="0"/>
            <a:ext cx="9144000" cy="3690900"/>
          </a:xfrm>
          <a:prstGeom prst="rect">
            <a:avLst/>
          </a:prstGeom>
          <a:solidFill>
            <a:srgbClr val="EF752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 name="Google Shape;16;g327e4299df9_2_45" descr="CDE logo"/>
          <p:cNvPicPr preferRelativeResize="0"/>
          <p:nvPr/>
        </p:nvPicPr>
        <p:blipFill rotWithShape="1">
          <a:blip r:embed="rId2">
            <a:alphaModFix/>
          </a:blip>
          <a:srcRect/>
          <a:stretch/>
        </p:blipFill>
        <p:spPr>
          <a:xfrm>
            <a:off x="1446300" y="1218600"/>
            <a:ext cx="2199479" cy="1388399"/>
          </a:xfrm>
          <a:prstGeom prst="rect">
            <a:avLst/>
          </a:prstGeom>
          <a:noFill/>
          <a:ln>
            <a:noFill/>
          </a:ln>
        </p:spPr>
      </p:pic>
      <p:sp>
        <p:nvSpPr>
          <p:cNvPr id="17" name="Google Shape;17;g327e4299df9_2_45"/>
          <p:cNvSpPr txBox="1"/>
          <p:nvPr/>
        </p:nvSpPr>
        <p:spPr>
          <a:xfrm>
            <a:off x="206650" y="6591750"/>
            <a:ext cx="7256400" cy="17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pic>
        <p:nvPicPr>
          <p:cNvPr id="18" name="Google Shape;18;g327e4299df9_2_45" descr="Photo of two elementary students"/>
          <p:cNvPicPr preferRelativeResize="0"/>
          <p:nvPr/>
        </p:nvPicPr>
        <p:blipFill rotWithShape="1">
          <a:blip r:embed="rId3">
            <a:alphaModFix/>
          </a:blip>
          <a:srcRect/>
          <a:stretch/>
        </p:blipFill>
        <p:spPr>
          <a:xfrm>
            <a:off x="5100053" y="0"/>
            <a:ext cx="4053538" cy="6018599"/>
          </a:xfrm>
          <a:prstGeom prst="rect">
            <a:avLst/>
          </a:prstGeom>
          <a:noFill/>
          <a:ln>
            <a:noFill/>
          </a:ln>
        </p:spPr>
      </p:pic>
      <p:sp>
        <p:nvSpPr>
          <p:cNvPr id="19" name="Google Shape;19;g327e4299df9_2_45"/>
          <p:cNvSpPr txBox="1"/>
          <p:nvPr/>
        </p:nvSpPr>
        <p:spPr>
          <a:xfrm>
            <a:off x="-73200" y="2070900"/>
            <a:ext cx="5778300" cy="536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FFFFFF"/>
              </a:solidFill>
              <a:latin typeface="Roboto"/>
              <a:ea typeface="Roboto"/>
              <a:cs typeface="Roboto"/>
              <a:sym typeface="Roboto"/>
            </a:endParaRPr>
          </a:p>
        </p:txBody>
      </p:sp>
      <p:sp>
        <p:nvSpPr>
          <p:cNvPr id="20" name="Google Shape;20;g327e4299df9_2_45"/>
          <p:cNvSpPr txBox="1"/>
          <p:nvPr/>
        </p:nvSpPr>
        <p:spPr>
          <a:xfrm>
            <a:off x="206650" y="3927300"/>
            <a:ext cx="4793400" cy="1780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sp>
        <p:nvSpPr>
          <p:cNvPr id="60" name="Google Shape;60;g327e4299df9_2_27"/>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1" name="Google Shape;61;g327e4299df9_2_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g327e4299df9_2_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327e4299df9_2_3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5" name="Google Shape;65;g327e4299df9_2_3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6" name="Google Shape;66;g327e4299df9_2_3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7" name="Google Shape;67;g327e4299df9_2_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
        <p:cNvGrpSpPr/>
        <p:nvPr/>
      </p:nvGrpSpPr>
      <p:grpSpPr>
        <a:xfrm>
          <a:off x="0" y="0"/>
          <a:ext cx="0" cy="0"/>
          <a:chOff x="0" y="0"/>
          <a:chExt cx="0" cy="0"/>
        </a:xfrm>
      </p:grpSpPr>
      <p:sp>
        <p:nvSpPr>
          <p:cNvPr id="69" name="Google Shape;69;g327e4299df9_2_3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70" name="Google Shape;70;g327e4299df9_2_3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
        <p:cNvGrpSpPr/>
        <p:nvPr/>
      </p:nvGrpSpPr>
      <p:grpSpPr>
        <a:xfrm>
          <a:off x="0" y="0"/>
          <a:ext cx="0" cy="0"/>
          <a:chOff x="0" y="0"/>
          <a:chExt cx="0" cy="0"/>
        </a:xfrm>
      </p:grpSpPr>
      <p:sp>
        <p:nvSpPr>
          <p:cNvPr id="72" name="Google Shape;72;g327e4299df9_2_39"/>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3" name="Google Shape;73;g327e4299df9_2_39"/>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4" name="Google Shape;74;g327e4299df9_2_3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g327e4299df9_2_4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1"/>
        <p:cNvGrpSpPr/>
        <p:nvPr/>
      </p:nvGrpSpPr>
      <p:grpSpPr>
        <a:xfrm>
          <a:off x="0" y="0"/>
          <a:ext cx="0" cy="0"/>
          <a:chOff x="0" y="0"/>
          <a:chExt cx="0" cy="0"/>
        </a:xfrm>
      </p:grpSpPr>
      <p:sp>
        <p:nvSpPr>
          <p:cNvPr id="22" name="Google Shape;22;g327e4299df9_2_53"/>
          <p:cNvSpPr txBox="1"/>
          <p:nvPr/>
        </p:nvSpPr>
        <p:spPr>
          <a:xfrm>
            <a:off x="123875" y="5870950"/>
            <a:ext cx="4863600" cy="15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999999"/>
              </a:solidFill>
              <a:latin typeface="Roboto"/>
              <a:ea typeface="Roboto"/>
              <a:cs typeface="Roboto"/>
              <a:sym typeface="Roboto"/>
            </a:endParaRPr>
          </a:p>
        </p:txBody>
      </p:sp>
      <p:cxnSp>
        <p:nvCxnSpPr>
          <p:cNvPr id="23" name="Google Shape;23;g327e4299df9_2_53" descr="&quot;&quot;"/>
          <p:cNvCxnSpPr/>
          <p:nvPr/>
        </p:nvCxnSpPr>
        <p:spPr>
          <a:xfrm>
            <a:off x="0" y="1024050"/>
            <a:ext cx="7479600" cy="0"/>
          </a:xfrm>
          <a:prstGeom prst="straightConnector1">
            <a:avLst/>
          </a:prstGeom>
          <a:noFill/>
          <a:ln w="19050" cap="flat" cmpd="sng">
            <a:solidFill>
              <a:srgbClr val="EF7521"/>
            </a:solidFill>
            <a:prstDash val="solid"/>
            <a:round/>
            <a:headEnd type="none" w="sm" len="sm"/>
            <a:tailEnd type="none" w="sm" len="sm"/>
          </a:ln>
        </p:spPr>
      </p:cxnSp>
      <p:sp>
        <p:nvSpPr>
          <p:cNvPr id="24" name="Google Shape;24;g327e4299df9_2_53"/>
          <p:cNvSpPr txBox="1"/>
          <p:nvPr/>
        </p:nvSpPr>
        <p:spPr>
          <a:xfrm>
            <a:off x="311700" y="1811950"/>
            <a:ext cx="7167900" cy="741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Roboto"/>
              <a:ea typeface="Roboto"/>
              <a:cs typeface="Roboto"/>
              <a:sym typeface="Roboto"/>
            </a:endParaRPr>
          </a:p>
        </p:txBody>
      </p:sp>
      <p:sp>
        <p:nvSpPr>
          <p:cNvPr id="25" name="Google Shape;25;g327e4299df9_2_53"/>
          <p:cNvSpPr txBox="1"/>
          <p:nvPr/>
        </p:nvSpPr>
        <p:spPr>
          <a:xfrm>
            <a:off x="311700" y="2859325"/>
            <a:ext cx="5277900" cy="3034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Roboto"/>
              <a:ea typeface="Roboto"/>
              <a:cs typeface="Roboto"/>
              <a:sym typeface="Roboto"/>
            </a:endParaRPr>
          </a:p>
        </p:txBody>
      </p:sp>
      <p:sp>
        <p:nvSpPr>
          <p:cNvPr id="26" name="Google Shape;26;g327e4299df9_2_53"/>
          <p:cNvSpPr txBox="1"/>
          <p:nvPr/>
        </p:nvSpPr>
        <p:spPr>
          <a:xfrm>
            <a:off x="123875" y="6054250"/>
            <a:ext cx="7267200" cy="156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Roboto"/>
              <a:ea typeface="Roboto"/>
              <a:cs typeface="Roboto"/>
              <a:sym typeface="Roboto"/>
            </a:endParaRPr>
          </a:p>
        </p:txBody>
      </p:sp>
      <p:sp>
        <p:nvSpPr>
          <p:cNvPr id="27" name="Google Shape;27;g327e4299df9_2_53"/>
          <p:cNvSpPr txBox="1"/>
          <p:nvPr/>
        </p:nvSpPr>
        <p:spPr>
          <a:xfrm>
            <a:off x="123875" y="6342275"/>
            <a:ext cx="517500" cy="321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Arial"/>
                <a:ea typeface="Arial"/>
                <a:cs typeface="Arial"/>
                <a:sym typeface="Arial"/>
              </a:rPr>
              <a:t> </a:t>
            </a:r>
            <a:fld id="{00000000-1234-1234-1234-123412341234}" type="slidenum">
              <a:rPr lang="en-US" sz="1300" b="0" i="0" u="none" strike="noStrike" cap="none">
                <a:solidFill>
                  <a:srgbClr val="FFFFFF"/>
                </a:solidFill>
                <a:latin typeface="Arial"/>
                <a:ea typeface="Arial"/>
                <a:cs typeface="Arial"/>
                <a:sym typeface="Arial"/>
              </a:rPr>
              <a:t>‹#›</a:t>
            </a:fld>
            <a:endParaRPr sz="1300" b="0" i="0" u="none" strike="noStrike" cap="none">
              <a:solidFill>
                <a:srgbClr val="FFFFFF"/>
              </a:solidFill>
              <a:latin typeface="Arial"/>
              <a:ea typeface="Arial"/>
              <a:cs typeface="Arial"/>
              <a:sym typeface="Arial"/>
            </a:endParaRPr>
          </a:p>
        </p:txBody>
      </p:sp>
      <p:pic>
        <p:nvPicPr>
          <p:cNvPr id="28" name="Google Shape;28;g327e4299df9_2_53" descr="&quot;&quot;"/>
          <p:cNvPicPr preferRelativeResize="0"/>
          <p:nvPr/>
        </p:nvPicPr>
        <p:blipFill rotWithShape="1">
          <a:blip r:embed="rId2">
            <a:alphaModFix/>
          </a:blip>
          <a:srcRect/>
          <a:stretch/>
        </p:blipFill>
        <p:spPr>
          <a:xfrm>
            <a:off x="0" y="6027545"/>
            <a:ext cx="9144003" cy="830461"/>
          </a:xfrm>
          <a:prstGeom prst="rect">
            <a:avLst/>
          </a:prstGeom>
          <a:noFill/>
          <a:ln>
            <a:noFill/>
          </a:ln>
        </p:spPr>
      </p:pic>
      <p:pic>
        <p:nvPicPr>
          <p:cNvPr id="29" name="Google Shape;29;g327e4299df9_2_53" descr="CDE logo"/>
          <p:cNvPicPr preferRelativeResize="0"/>
          <p:nvPr/>
        </p:nvPicPr>
        <p:blipFill rotWithShape="1">
          <a:blip r:embed="rId3">
            <a:alphaModFix/>
          </a:blip>
          <a:srcRect/>
          <a:stretch/>
        </p:blipFill>
        <p:spPr>
          <a:xfrm>
            <a:off x="8002150" y="6225175"/>
            <a:ext cx="924425" cy="403399"/>
          </a:xfrm>
          <a:prstGeom prst="rect">
            <a:avLst/>
          </a:prstGeom>
          <a:noFill/>
          <a:ln>
            <a:noFill/>
          </a:ln>
        </p:spPr>
      </p:pic>
      <p:sp>
        <p:nvSpPr>
          <p:cNvPr id="30" name="Google Shape;30;g327e4299df9_2_53"/>
          <p:cNvSpPr txBox="1"/>
          <p:nvPr/>
        </p:nvSpPr>
        <p:spPr>
          <a:xfrm>
            <a:off x="123875" y="6180567"/>
            <a:ext cx="517500" cy="4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Orange - 02">
  <p:cSld name="TITLE_AND_BODY_1">
    <p:spTree>
      <p:nvGrpSpPr>
        <p:cNvPr id="1" name="Shape 31"/>
        <p:cNvGrpSpPr/>
        <p:nvPr/>
      </p:nvGrpSpPr>
      <p:grpSpPr>
        <a:xfrm>
          <a:off x="0" y="0"/>
          <a:ext cx="0" cy="0"/>
          <a:chOff x="0" y="0"/>
          <a:chExt cx="0" cy="0"/>
        </a:xfrm>
      </p:grpSpPr>
      <p:pic>
        <p:nvPicPr>
          <p:cNvPr id="32" name="Google Shape;32;g327e4299df9_2_63" descr="Photo of elementary student"/>
          <p:cNvPicPr preferRelativeResize="0"/>
          <p:nvPr/>
        </p:nvPicPr>
        <p:blipFill rotWithShape="1">
          <a:blip r:embed="rId2">
            <a:alphaModFix/>
          </a:blip>
          <a:srcRect l="17797" r="5820"/>
          <a:stretch/>
        </p:blipFill>
        <p:spPr>
          <a:xfrm>
            <a:off x="-168925" y="0"/>
            <a:ext cx="9312901" cy="6858000"/>
          </a:xfrm>
          <a:prstGeom prst="rect">
            <a:avLst/>
          </a:prstGeom>
          <a:noFill/>
          <a:ln>
            <a:noFill/>
          </a:ln>
        </p:spPr>
      </p:pic>
      <p:sp>
        <p:nvSpPr>
          <p:cNvPr id="33" name="Google Shape;33;g327e4299df9_2_63"/>
          <p:cNvSpPr txBox="1">
            <a:spLocks noGrp="1"/>
          </p:cNvSpPr>
          <p:nvPr>
            <p:ph type="title"/>
          </p:nvPr>
        </p:nvSpPr>
        <p:spPr>
          <a:xfrm>
            <a:off x="-168925" y="4482125"/>
            <a:ext cx="9312900" cy="888900"/>
          </a:xfrm>
          <a:prstGeom prst="rect">
            <a:avLst/>
          </a:prstGeom>
          <a:solidFill>
            <a:srgbClr val="EF7521"/>
          </a:solid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Roboto Medium"/>
              <a:buNone/>
              <a:defRPr>
                <a:solidFill>
                  <a:schemeClr val="lt1"/>
                </a:solidFill>
                <a:latin typeface="Roboto Medium"/>
                <a:ea typeface="Roboto Medium"/>
                <a:cs typeface="Roboto Medium"/>
                <a:sym typeface="Roboto Medium"/>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4" name="Google Shape;34;g327e4299df9_2_63"/>
          <p:cNvSpPr txBox="1"/>
          <p:nvPr/>
        </p:nvSpPr>
        <p:spPr>
          <a:xfrm>
            <a:off x="123875" y="6180567"/>
            <a:ext cx="517500" cy="4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Arial"/>
                <a:ea typeface="Arial"/>
                <a:cs typeface="Arial"/>
                <a:sym typeface="Arial"/>
              </a:rPr>
              <a:t> </a:t>
            </a: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pic>
        <p:nvPicPr>
          <p:cNvPr id="35" name="Google Shape;35;g327e4299df9_2_63" descr="CDE logo"/>
          <p:cNvPicPr preferRelativeResize="0"/>
          <p:nvPr/>
        </p:nvPicPr>
        <p:blipFill rotWithShape="1">
          <a:blip r:embed="rId3">
            <a:alphaModFix/>
          </a:blip>
          <a:srcRect/>
          <a:stretch/>
        </p:blipFill>
        <p:spPr>
          <a:xfrm>
            <a:off x="8002150" y="6024433"/>
            <a:ext cx="924425" cy="4033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g327e4299df9_2_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8" name="Google Shape;38;g327e4299df9_2_4"/>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327e4299df9_2_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g327e4299df9_2_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2" name="Google Shape;42;g327e4299df9_2_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g327e4299df9_2_1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g327e4299df9_2_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g327e4299df9_2_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g327e4299df9_2_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g327e4299df9_2_1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0" name="Google Shape;50;g327e4299df9_2_1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1" name="Google Shape;51;g327e4299df9_2_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g327e4299df9_2_2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 name="Google Shape;54;g327e4299df9_2_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g327e4299df9_2_23"/>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7" name="Google Shape;57;g327e4299df9_2_23"/>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8" name="Google Shape;58;g327e4299df9_2_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327e4299df9_2_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327e4299df9_2_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327e4299df9_2_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eg.colorado.gov/sites/default/files/2023a_287_signed.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idx="4294967295"/>
          </p:nvPr>
        </p:nvSpPr>
        <p:spPr>
          <a:xfrm>
            <a:off x="223075" y="3920875"/>
            <a:ext cx="4738800" cy="193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2500" dirty="0">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Introduction for School Finance Adequacy Studies</a:t>
            </a:r>
            <a:endParaRPr sz="1100" b="0" i="0" u="none" strike="noStrike" cap="none" dirty="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4000"/>
              <a:buFont typeface="Arial"/>
              <a:buNone/>
            </a:pPr>
            <a:endParaRPr sz="2500" dirty="0">
              <a:latin typeface="Roboto"/>
              <a:ea typeface="Roboto"/>
              <a:cs typeface="Roboto"/>
              <a:sym typeface="Roboto"/>
            </a:endParaRPr>
          </a:p>
          <a:p>
            <a:pPr marL="0" marR="0" lvl="0" indent="0" algn="ctr" rtl="0">
              <a:lnSpc>
                <a:spcPct val="100000"/>
              </a:lnSpc>
              <a:spcBef>
                <a:spcPts val="0"/>
              </a:spcBef>
              <a:spcAft>
                <a:spcPts val="0"/>
              </a:spcAft>
              <a:buClr>
                <a:schemeClr val="dk1"/>
              </a:buClr>
              <a:buSzPts val="4000"/>
              <a:buFont typeface="Arial"/>
              <a:buNone/>
            </a:pPr>
            <a:r>
              <a:rPr lang="en-US" sz="2500">
                <a:latin typeface="Roboto"/>
                <a:ea typeface="Roboto"/>
                <a:cs typeface="Roboto"/>
                <a:sym typeface="Roboto"/>
              </a:rPr>
              <a:t>January</a:t>
            </a:r>
            <a:r>
              <a:rPr lang="en-US" sz="2500" b="0" i="0" u="none" strike="noStrike" cap="none">
                <a:solidFill>
                  <a:schemeClr val="dk1"/>
                </a:solidFill>
                <a:latin typeface="Roboto"/>
                <a:ea typeface="Roboto"/>
                <a:cs typeface="Roboto"/>
                <a:sym typeface="Roboto"/>
              </a:rPr>
              <a:t> </a:t>
            </a:r>
            <a:r>
              <a:rPr lang="en-US" sz="2500" b="0" i="0" u="none" strike="noStrike" cap="none" dirty="0">
                <a:solidFill>
                  <a:schemeClr val="dk1"/>
                </a:solidFill>
                <a:latin typeface="Roboto"/>
                <a:ea typeface="Roboto"/>
                <a:cs typeface="Roboto"/>
                <a:sym typeface="Roboto"/>
              </a:rPr>
              <a:t>2025</a:t>
            </a:r>
            <a:endParaRPr sz="2500" b="0" i="0" u="none" strike="noStrike" cap="none" dirty="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2c1d9463ee_3_7"/>
          <p:cNvSpPr txBox="1">
            <a:spLocks noGrp="1"/>
          </p:cNvSpPr>
          <p:nvPr>
            <p:ph type="title" idx="4294967295"/>
          </p:nvPr>
        </p:nvSpPr>
        <p:spPr>
          <a:xfrm>
            <a:off x="274320" y="221033"/>
            <a:ext cx="82842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Clr>
                <a:schemeClr val="dk1"/>
              </a:buClr>
              <a:buSzPts val="2963"/>
              <a:buNone/>
            </a:pPr>
            <a:r>
              <a:rPr lang="en-US" sz="2600"/>
              <a:t>Legislative Direction</a:t>
            </a:r>
            <a:endParaRPr sz="2600"/>
          </a:p>
        </p:txBody>
      </p:sp>
      <p:pic>
        <p:nvPicPr>
          <p:cNvPr id="88" name="Google Shape;88;g32c1d9463ee_3_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72400" y="6159355"/>
            <a:ext cx="1143000" cy="498764"/>
          </a:xfrm>
          <a:prstGeom prst="rect">
            <a:avLst/>
          </a:prstGeom>
          <a:noFill/>
          <a:ln>
            <a:noFill/>
          </a:ln>
        </p:spPr>
      </p:pic>
      <p:graphicFrame>
        <p:nvGraphicFramePr>
          <p:cNvPr id="89" name="Google Shape;89;g32c1d9463ee_3_7"/>
          <p:cNvGraphicFramePr/>
          <p:nvPr>
            <p:extLst>
              <p:ext uri="{D42A27DB-BD31-4B8C-83A1-F6EECF244321}">
                <p14:modId xmlns:p14="http://schemas.microsoft.com/office/powerpoint/2010/main" val="3902079166"/>
              </p:ext>
            </p:extLst>
          </p:nvPr>
        </p:nvGraphicFramePr>
        <p:xfrm>
          <a:off x="274325" y="1161938"/>
          <a:ext cx="8641075" cy="4582225"/>
        </p:xfrm>
        <a:graphic>
          <a:graphicData uri="http://schemas.openxmlformats.org/drawingml/2006/table">
            <a:tbl>
              <a:tblPr firstRow="1">
                <a:noFill/>
                <a:tableStyleId>{3379FC56-455F-414E-AEB8-ECED9C4D0EFA}</a:tableStyleId>
              </a:tblPr>
              <a:tblGrid>
                <a:gridCol w="8641075">
                  <a:extLst>
                    <a:ext uri="{9D8B030D-6E8A-4147-A177-3AD203B41FA5}">
                      <a16:colId xmlns:a16="http://schemas.microsoft.com/office/drawing/2014/main" val="20000"/>
                    </a:ext>
                  </a:extLst>
                </a:gridCol>
              </a:tblGrid>
              <a:tr h="4582225">
                <a:tc>
                  <a:txBody>
                    <a:bodyPr/>
                    <a:lstStyle/>
                    <a:p>
                      <a:pPr marL="457200" marR="0" lvl="0" indent="-438150" algn="l" rtl="0">
                        <a:lnSpc>
                          <a:spcPct val="100000"/>
                        </a:lnSpc>
                        <a:spcBef>
                          <a:spcPts val="0"/>
                        </a:spcBef>
                        <a:spcAft>
                          <a:spcPts val="0"/>
                        </a:spcAft>
                        <a:buClr>
                          <a:schemeClr val="dk1"/>
                        </a:buClr>
                        <a:buSzPts val="2400"/>
                        <a:buFont typeface="Roboto"/>
                        <a:buChar char="•"/>
                      </a:pPr>
                      <a:r>
                        <a:rPr lang="en-US" sz="2400" u="sng"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Senate Bill 23-287</a:t>
                      </a:r>
                      <a:r>
                        <a:rPr lang="en-US" sz="2400" dirty="0">
                          <a:solidFill>
                            <a:schemeClr val="dk1"/>
                          </a:solidFill>
                          <a:latin typeface="Roboto"/>
                          <a:ea typeface="Roboto"/>
                          <a:cs typeface="Roboto"/>
                          <a:sym typeface="Roboto"/>
                        </a:rPr>
                        <a:t> created a School Finance Task Force to examine and recommend changes to the formula.</a:t>
                      </a:r>
                      <a:endParaRPr sz="2400" dirty="0">
                        <a:solidFill>
                          <a:schemeClr val="dk1"/>
                        </a:solidFill>
                        <a:latin typeface="Roboto"/>
                        <a:ea typeface="Roboto"/>
                        <a:cs typeface="Roboto"/>
                        <a:sym typeface="Roboto"/>
                      </a:endParaRPr>
                    </a:p>
                    <a:p>
                      <a:pPr marL="457200" marR="0" lvl="0" indent="-438150" algn="l" rtl="0">
                        <a:lnSpc>
                          <a:spcPct val="100000"/>
                        </a:lnSpc>
                        <a:spcBef>
                          <a:spcPts val="100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rPr>
                        <a:t>The task force was required to set parameters for the financial adequacy studies.</a:t>
                      </a:r>
                      <a:endParaRPr sz="2400" dirty="0">
                        <a:solidFill>
                          <a:schemeClr val="dk1"/>
                        </a:solidFill>
                        <a:latin typeface="Roboto"/>
                        <a:ea typeface="Roboto"/>
                        <a:cs typeface="Roboto"/>
                        <a:sym typeface="Roboto"/>
                      </a:endParaRPr>
                    </a:p>
                    <a:p>
                      <a:pPr marL="457200" marR="0" lvl="0" indent="-438150" algn="l" rtl="0">
                        <a:lnSpc>
                          <a:spcPct val="100000"/>
                        </a:lnSpc>
                        <a:spcBef>
                          <a:spcPts val="100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rPr>
                        <a:t>CDE was required to contract with two independent entities to conduct school finance adequacy studies that represent different perspectives concerning school finance. </a:t>
                      </a:r>
                      <a:endParaRPr sz="2400" dirty="0">
                        <a:solidFill>
                          <a:schemeClr val="dk1"/>
                        </a:solidFill>
                        <a:latin typeface="Roboto"/>
                        <a:ea typeface="Roboto"/>
                        <a:cs typeface="Roboto"/>
                        <a:sym typeface="Roboto"/>
                      </a:endParaRPr>
                    </a:p>
                    <a:p>
                      <a:pPr marL="457200" marR="0" lvl="0" indent="-438150" algn="l" rtl="0">
                        <a:lnSpc>
                          <a:spcPct val="100000"/>
                        </a:lnSpc>
                        <a:spcBef>
                          <a:spcPts val="1000"/>
                        </a:spcBef>
                        <a:spcAft>
                          <a:spcPts val="0"/>
                        </a:spcAft>
                        <a:buClr>
                          <a:schemeClr val="dk1"/>
                        </a:buClr>
                        <a:buSzPts val="2400"/>
                        <a:buFont typeface="Roboto"/>
                        <a:buChar char="•"/>
                      </a:pPr>
                      <a:r>
                        <a:rPr lang="en-US" sz="2400" dirty="0">
                          <a:solidFill>
                            <a:schemeClr val="dk1"/>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 two adequacy studies began in May 2024 and reports were submitted to the legislature on January 3, 2025. </a:t>
                      </a:r>
                      <a:endParaRPr sz="2400" dirty="0"/>
                    </a:p>
                    <a:p>
                      <a:pPr marL="457200" marR="0" lvl="0" indent="0" algn="just" rtl="0">
                        <a:lnSpc>
                          <a:spcPct val="100000"/>
                        </a:lnSpc>
                        <a:spcBef>
                          <a:spcPts val="1000"/>
                        </a:spcBef>
                        <a:spcAft>
                          <a:spcPts val="0"/>
                        </a:spcAft>
                        <a:buNone/>
                      </a:pPr>
                      <a:endParaRPr sz="1300" u="none" strike="noStrike" cap="none" dirty="0">
                        <a:solidFill>
                          <a:schemeClr val="dk1"/>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32c1d9463ee_3_0"/>
          <p:cNvSpPr txBox="1">
            <a:spLocks noGrp="1"/>
          </p:cNvSpPr>
          <p:nvPr>
            <p:ph type="title" idx="4294967295"/>
          </p:nvPr>
        </p:nvSpPr>
        <p:spPr>
          <a:xfrm>
            <a:off x="274320" y="221033"/>
            <a:ext cx="82842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Clr>
                <a:schemeClr val="dk1"/>
              </a:buClr>
              <a:buSzPts val="2963"/>
              <a:buNone/>
            </a:pPr>
            <a:r>
              <a:rPr lang="en-US" sz="2600"/>
              <a:t>School Finance Task Force Parameters </a:t>
            </a:r>
            <a:endParaRPr sz="2600"/>
          </a:p>
        </p:txBody>
      </p:sp>
      <p:sp>
        <p:nvSpPr>
          <p:cNvPr id="96" name="Google Shape;96;g32c1d9463ee_3_0"/>
          <p:cNvSpPr txBox="1"/>
          <p:nvPr/>
        </p:nvSpPr>
        <p:spPr>
          <a:xfrm>
            <a:off x="274325" y="1226425"/>
            <a:ext cx="86172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Base amount to educate a student without additional learning needs;</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Per pupil weights to educate a student with additional learning needs, including at-risk students, English Language learners, students with disabilities, and gifted and talented students;</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The impact of wealth and income in a school district</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The impact of school size;</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The impact of rural/urban settings and remoteness;</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The impact of cost of living, including additional or alternative factors, including a potential Colorado based “cost of doing business” factor;</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2e33ba4b56_0_18"/>
          <p:cNvSpPr txBox="1">
            <a:spLocks noGrp="1"/>
          </p:cNvSpPr>
          <p:nvPr>
            <p:ph type="title" idx="4294967295"/>
          </p:nvPr>
        </p:nvSpPr>
        <p:spPr>
          <a:xfrm>
            <a:off x="274320" y="221033"/>
            <a:ext cx="82842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Clr>
                <a:schemeClr val="dk1"/>
              </a:buClr>
              <a:buSzPts val="2963"/>
              <a:buNone/>
            </a:pPr>
            <a:r>
              <a:rPr lang="en-US" sz="2600"/>
              <a:t>School Finance Task Force Parameters (continued) </a:t>
            </a:r>
            <a:endParaRPr sz="2600"/>
          </a:p>
        </p:txBody>
      </p:sp>
      <p:sp>
        <p:nvSpPr>
          <p:cNvPr id="103" name="Google Shape;103;g32e33ba4b56_0_18"/>
          <p:cNvSpPr txBox="1"/>
          <p:nvPr/>
        </p:nvSpPr>
        <p:spPr>
          <a:xfrm>
            <a:off x="274325" y="1226425"/>
            <a:ext cx="8617200" cy="4380656"/>
          </a:xfrm>
          <a:prstGeom prst="rect">
            <a:avLst/>
          </a:prstGeom>
          <a:noFill/>
          <a:ln>
            <a:noFill/>
          </a:ln>
        </p:spPr>
        <p:txBody>
          <a:bodyPr spcFirstLastPara="1" wrap="square" lIns="91425" tIns="91425" rIns="91425" bIns="91425" anchor="t" anchorCtr="0">
            <a:spAutoFit/>
          </a:bodyPr>
          <a:lstStyle/>
          <a:p>
            <a:pPr marL="457200" lvl="0" indent="-368300" algn="l" rtl="0">
              <a:spcBef>
                <a:spcPts val="100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Study findings and recommendations included in the final report of the School Finance Task Force;</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Accounting for varying personnel costs including recruitment and retention of highly qualified personnel;</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The impact of state, district, and school requirements;</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The impact of additional school and district requirements established by the legislature (security, attendance, social and emotional supports, climate, etc.);</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An analysis of the compounding effect of the budget stabilization factor; and;</a:t>
            </a:r>
            <a:endParaRPr sz="2200" dirty="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US" sz="2200" dirty="0">
                <a:solidFill>
                  <a:schemeClr val="dk1"/>
                </a:solidFill>
                <a:latin typeface="Roboto"/>
                <a:ea typeface="Roboto"/>
                <a:cs typeface="Roboto"/>
                <a:sym typeface="Roboto"/>
              </a:rPr>
              <a:t>An analysis evaluating the effect of the COVID-19 pandemic.</a:t>
            </a:r>
            <a:endParaRPr sz="2200" dirty="0">
              <a:solidFill>
                <a:schemeClr val="dk1"/>
              </a:solidFill>
              <a:latin typeface="Roboto"/>
              <a:ea typeface="Roboto"/>
              <a:cs typeface="Roboto"/>
              <a:sym typeface="Roboto"/>
            </a:endParaRPr>
          </a:p>
          <a:p>
            <a:pPr marL="514350" marR="0" lvl="0" indent="0" algn="l" rtl="0">
              <a:lnSpc>
                <a:spcPct val="100000"/>
              </a:lnSpc>
              <a:spcBef>
                <a:spcPts val="1000"/>
              </a:spcBef>
              <a:spcAft>
                <a:spcPts val="0"/>
              </a:spcAft>
              <a:buClr>
                <a:srgbClr val="000000"/>
              </a:buClr>
              <a:buSzPts val="14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2e33ba4b56_0_3"/>
          <p:cNvSpPr txBox="1">
            <a:spLocks noGrp="1"/>
          </p:cNvSpPr>
          <p:nvPr>
            <p:ph type="title" idx="4294967295"/>
          </p:nvPr>
        </p:nvSpPr>
        <p:spPr>
          <a:xfrm>
            <a:off x="274320" y="221033"/>
            <a:ext cx="82842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Clr>
                <a:schemeClr val="dk1"/>
              </a:buClr>
              <a:buSzPts val="2963"/>
              <a:buNone/>
            </a:pPr>
            <a:r>
              <a:rPr lang="en-US" sz="2600"/>
              <a:t>Two Independent Approaches </a:t>
            </a:r>
            <a:endParaRPr sz="2600"/>
          </a:p>
        </p:txBody>
      </p:sp>
      <p:sp>
        <p:nvSpPr>
          <p:cNvPr id="110" name="Google Shape;110;g32e33ba4b56_0_3"/>
          <p:cNvSpPr txBox="1"/>
          <p:nvPr/>
        </p:nvSpPr>
        <p:spPr>
          <a:xfrm>
            <a:off x="274325" y="1150225"/>
            <a:ext cx="8617200" cy="471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solidFill>
                  <a:srgbClr val="333333"/>
                </a:solidFill>
                <a:highlight>
                  <a:srgbClr val="FFFFFF"/>
                </a:highlight>
              </a:rPr>
              <a:t>Outcome Focused: </a:t>
            </a:r>
            <a:endParaRPr sz="2100" b="1">
              <a:solidFill>
                <a:srgbClr val="333333"/>
              </a:solidFill>
              <a:highlight>
                <a:srgbClr val="FFFFFF"/>
              </a:highlight>
            </a:endParaRPr>
          </a:p>
          <a:p>
            <a:pPr marL="457200" lvl="0" indent="-361950" algn="l" rtl="0">
              <a:spcBef>
                <a:spcPts val="0"/>
              </a:spcBef>
              <a:spcAft>
                <a:spcPts val="0"/>
              </a:spcAft>
              <a:buClr>
                <a:schemeClr val="dk1"/>
              </a:buClr>
              <a:buSzPts val="2100"/>
              <a:buFont typeface="Roboto"/>
              <a:buChar char="•"/>
            </a:pPr>
            <a:r>
              <a:rPr lang="en-US" sz="2100">
                <a:solidFill>
                  <a:srgbClr val="333333"/>
                </a:solidFill>
                <a:highlight>
                  <a:srgbClr val="FFFFFF"/>
                </a:highlight>
              </a:rPr>
              <a:t>Uses a method of statistical analysis known as cost function modeling</a:t>
            </a:r>
            <a:endParaRPr sz="2100">
              <a:solidFill>
                <a:srgbClr val="333333"/>
              </a:solidFill>
              <a:highlight>
                <a:srgbClr val="FFFFFF"/>
              </a:highlight>
            </a:endParaRPr>
          </a:p>
          <a:p>
            <a:pPr marL="457200" lvl="0" indent="-361950" algn="l" rtl="0">
              <a:spcBef>
                <a:spcPts val="0"/>
              </a:spcBef>
              <a:spcAft>
                <a:spcPts val="0"/>
              </a:spcAft>
              <a:buClr>
                <a:schemeClr val="dk1"/>
              </a:buClr>
              <a:buSzPts val="2100"/>
              <a:buFont typeface="Roboto"/>
              <a:buChar char="•"/>
            </a:pPr>
            <a:r>
              <a:rPr lang="en-US" sz="2100">
                <a:solidFill>
                  <a:srgbClr val="333333"/>
                </a:solidFill>
                <a:highlight>
                  <a:srgbClr val="FFFFFF"/>
                </a:highlight>
              </a:rPr>
              <a:t>Identifies the funding levels needed to achieve a target level of performance </a:t>
            </a:r>
            <a:endParaRPr sz="2100">
              <a:solidFill>
                <a:srgbClr val="333333"/>
              </a:solidFill>
              <a:highlight>
                <a:srgbClr val="FFFFFF"/>
              </a:highlight>
            </a:endParaRPr>
          </a:p>
          <a:p>
            <a:pPr marL="457200" lvl="0" indent="-361950" algn="l" rtl="0">
              <a:spcBef>
                <a:spcPts val="0"/>
              </a:spcBef>
              <a:spcAft>
                <a:spcPts val="0"/>
              </a:spcAft>
              <a:buClr>
                <a:schemeClr val="dk1"/>
              </a:buClr>
              <a:buSzPts val="2100"/>
              <a:buFont typeface="Roboto"/>
              <a:buChar char="•"/>
            </a:pPr>
            <a:r>
              <a:rPr lang="en-US" sz="2100">
                <a:solidFill>
                  <a:srgbClr val="333333"/>
                </a:solidFill>
                <a:highlight>
                  <a:srgbClr val="FFFFFF"/>
                </a:highlight>
              </a:rPr>
              <a:t>Conducted by the </a:t>
            </a:r>
            <a:r>
              <a:rPr lang="en-US" sz="2100" b="1">
                <a:solidFill>
                  <a:srgbClr val="333333"/>
                </a:solidFill>
                <a:highlight>
                  <a:srgbClr val="FFFFFF"/>
                </a:highlight>
              </a:rPr>
              <a:t>American Institutes for Research (AIR)</a:t>
            </a:r>
            <a:endParaRPr sz="2100" b="1">
              <a:solidFill>
                <a:srgbClr val="333333"/>
              </a:solidFill>
              <a:highlight>
                <a:srgbClr val="FFFFFF"/>
              </a:highlight>
            </a:endParaRPr>
          </a:p>
          <a:p>
            <a:pPr marL="457200" lvl="0" indent="0" algn="l" rtl="0">
              <a:spcBef>
                <a:spcPts val="0"/>
              </a:spcBef>
              <a:spcAft>
                <a:spcPts val="0"/>
              </a:spcAft>
              <a:buNone/>
            </a:pPr>
            <a:endParaRPr sz="2100">
              <a:solidFill>
                <a:srgbClr val="333333"/>
              </a:solidFill>
              <a:highlight>
                <a:srgbClr val="FFFFFF"/>
              </a:highlight>
            </a:endParaRPr>
          </a:p>
          <a:p>
            <a:pPr marL="0" lvl="0" indent="0" algn="l" rtl="0">
              <a:spcBef>
                <a:spcPts val="0"/>
              </a:spcBef>
              <a:spcAft>
                <a:spcPts val="0"/>
              </a:spcAft>
              <a:buNone/>
            </a:pPr>
            <a:r>
              <a:rPr lang="en-US" sz="2100" b="1">
                <a:solidFill>
                  <a:srgbClr val="333333"/>
                </a:solidFill>
                <a:highlight>
                  <a:srgbClr val="FFFFFF"/>
                </a:highlight>
              </a:rPr>
              <a:t>Input Focused:</a:t>
            </a:r>
            <a:endParaRPr sz="2100" b="1">
              <a:solidFill>
                <a:srgbClr val="333333"/>
              </a:solidFill>
              <a:highlight>
                <a:srgbClr val="FFFFFF"/>
              </a:highlight>
            </a:endParaRPr>
          </a:p>
          <a:p>
            <a:pPr marL="457200" marR="0" lvl="0" indent="-361950" algn="l" rtl="0">
              <a:lnSpc>
                <a:spcPct val="100000"/>
              </a:lnSpc>
              <a:spcBef>
                <a:spcPts val="0"/>
              </a:spcBef>
              <a:spcAft>
                <a:spcPts val="0"/>
              </a:spcAft>
              <a:buClr>
                <a:schemeClr val="dk1"/>
              </a:buClr>
              <a:buSzPts val="2100"/>
              <a:buFont typeface="Roboto"/>
              <a:buChar char="•"/>
            </a:pPr>
            <a:r>
              <a:rPr lang="en-US" sz="2100">
                <a:solidFill>
                  <a:srgbClr val="333333"/>
                </a:solidFill>
                <a:highlight>
                  <a:srgbClr val="FFFFFF"/>
                </a:highlight>
              </a:rPr>
              <a:t>Utilizes professional judgment and evidenced-based methods</a:t>
            </a:r>
            <a:endParaRPr sz="2100">
              <a:solidFill>
                <a:srgbClr val="333333"/>
              </a:solidFill>
              <a:highlight>
                <a:srgbClr val="FFFFFF"/>
              </a:highlight>
            </a:endParaRPr>
          </a:p>
          <a:p>
            <a:pPr marL="457200" marR="0" lvl="0" indent="-361950" algn="l" rtl="0">
              <a:lnSpc>
                <a:spcPct val="100000"/>
              </a:lnSpc>
              <a:spcBef>
                <a:spcPts val="0"/>
              </a:spcBef>
              <a:spcAft>
                <a:spcPts val="0"/>
              </a:spcAft>
              <a:buClr>
                <a:schemeClr val="dk1"/>
              </a:buClr>
              <a:buSzPts val="2100"/>
              <a:buFont typeface="Roboto"/>
              <a:buChar char="•"/>
            </a:pPr>
            <a:r>
              <a:rPr lang="en-US" sz="2100">
                <a:solidFill>
                  <a:srgbClr val="333333"/>
                </a:solidFill>
                <a:highlight>
                  <a:srgbClr val="FFFFFF"/>
                </a:highlight>
              </a:rPr>
              <a:t>Creates a prototypical school and determines costs of all elements necessary for success </a:t>
            </a:r>
            <a:endParaRPr sz="2100">
              <a:solidFill>
                <a:srgbClr val="333333"/>
              </a:solidFill>
              <a:highlight>
                <a:srgbClr val="FFFFFF"/>
              </a:highlight>
            </a:endParaRPr>
          </a:p>
          <a:p>
            <a:pPr marL="457200" marR="0" lvl="0" indent="-361950" algn="l" rtl="0">
              <a:lnSpc>
                <a:spcPct val="100000"/>
              </a:lnSpc>
              <a:spcBef>
                <a:spcPts val="0"/>
              </a:spcBef>
              <a:spcAft>
                <a:spcPts val="0"/>
              </a:spcAft>
              <a:buClr>
                <a:schemeClr val="dk1"/>
              </a:buClr>
              <a:buSzPts val="2100"/>
              <a:buFont typeface="Roboto"/>
              <a:buChar char="•"/>
            </a:pPr>
            <a:r>
              <a:rPr lang="en-US" sz="2100">
                <a:solidFill>
                  <a:srgbClr val="333333"/>
                </a:solidFill>
                <a:highlight>
                  <a:srgbClr val="FFFFFF"/>
                </a:highlight>
              </a:rPr>
              <a:t>Conducted by</a:t>
            </a:r>
            <a:r>
              <a:rPr lang="en-US" sz="2100" b="1">
                <a:solidFill>
                  <a:srgbClr val="333333"/>
                </a:solidFill>
                <a:highlight>
                  <a:srgbClr val="FFFFFF"/>
                </a:highlight>
              </a:rPr>
              <a:t> Augenblick, Palaich and Associates, Inc. (APA)</a:t>
            </a:r>
            <a:r>
              <a:rPr lang="en-US" sz="2100">
                <a:solidFill>
                  <a:srgbClr val="333333"/>
                </a:solidFill>
                <a:highlight>
                  <a:srgbClr val="FFFFFF"/>
                </a:highlight>
              </a:rPr>
              <a:t>, in partnership with </a:t>
            </a:r>
            <a:r>
              <a:rPr lang="en-US" sz="2100" b="1">
                <a:solidFill>
                  <a:srgbClr val="333333"/>
                </a:solidFill>
                <a:highlight>
                  <a:srgbClr val="FFFFFF"/>
                </a:highlight>
              </a:rPr>
              <a:t>Picus, Odden &amp; Associates (POA)</a:t>
            </a:r>
            <a:r>
              <a:rPr lang="en-US" sz="2100">
                <a:solidFill>
                  <a:srgbClr val="333333"/>
                </a:solidFill>
                <a:highlight>
                  <a:srgbClr val="FFFFFF"/>
                </a:highlight>
              </a:rPr>
              <a:t>, </a:t>
            </a:r>
            <a:r>
              <a:rPr lang="en-US" sz="2100" b="1">
                <a:solidFill>
                  <a:srgbClr val="333333"/>
                </a:solidFill>
                <a:highlight>
                  <a:srgbClr val="FFFFFF"/>
                </a:highlight>
              </a:rPr>
              <a:t>Afton Partners (Afton)</a:t>
            </a:r>
            <a:r>
              <a:rPr lang="en-US" sz="2100">
                <a:solidFill>
                  <a:srgbClr val="333333"/>
                </a:solidFill>
                <a:highlight>
                  <a:srgbClr val="FFFFFF"/>
                </a:highlight>
              </a:rPr>
              <a:t>, and the</a:t>
            </a:r>
            <a:r>
              <a:rPr lang="en-US" sz="2100" b="1">
                <a:solidFill>
                  <a:srgbClr val="333333"/>
                </a:solidFill>
                <a:highlight>
                  <a:srgbClr val="FFFFFF"/>
                </a:highlight>
              </a:rPr>
              <a:t> Colorado School Finance Project</a:t>
            </a:r>
            <a:endParaRPr sz="2100" b="1">
              <a:solidFill>
                <a:srgbClr val="333333"/>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2e33ba4b56_0_9"/>
          <p:cNvSpPr txBox="1"/>
          <p:nvPr/>
        </p:nvSpPr>
        <p:spPr>
          <a:xfrm>
            <a:off x="274325" y="1226425"/>
            <a:ext cx="8617200" cy="46332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Roboto"/>
              <a:buChar char="•"/>
            </a:pPr>
            <a:r>
              <a:rPr lang="en-US" sz="2200">
                <a:solidFill>
                  <a:srgbClr val="333333"/>
                </a:solidFill>
                <a:highlight>
                  <a:srgbClr val="FFFFFF"/>
                </a:highlight>
              </a:rPr>
              <a:t>Both studies recommend </a:t>
            </a:r>
            <a:r>
              <a:rPr lang="en-US" sz="2200" b="1">
                <a:solidFill>
                  <a:srgbClr val="333333"/>
                </a:solidFill>
                <a:highlight>
                  <a:srgbClr val="FFFFFF"/>
                </a:highlight>
              </a:rPr>
              <a:t>additional funding in the School Finance Act </a:t>
            </a:r>
            <a:r>
              <a:rPr lang="en-US" sz="2200">
                <a:solidFill>
                  <a:srgbClr val="333333"/>
                </a:solidFill>
                <a:highlight>
                  <a:srgbClr val="FFFFFF"/>
                </a:highlight>
              </a:rPr>
              <a:t>to align with state education goals and support the diversity of students and districts in Colorado. </a:t>
            </a:r>
            <a:endParaRPr sz="2200">
              <a:solidFill>
                <a:srgbClr val="333333"/>
              </a:solidFill>
              <a:highlight>
                <a:srgbClr val="FFFFFF"/>
              </a:highlight>
            </a:endParaRPr>
          </a:p>
          <a:p>
            <a:pPr marL="457200" lvl="0" indent="-368300" algn="l" rtl="0">
              <a:spcBef>
                <a:spcPts val="1000"/>
              </a:spcBef>
              <a:spcAft>
                <a:spcPts val="0"/>
              </a:spcAft>
              <a:buClr>
                <a:schemeClr val="dk1"/>
              </a:buClr>
              <a:buSzPts val="2200"/>
              <a:buFont typeface="Roboto"/>
              <a:buChar char="•"/>
            </a:pPr>
            <a:r>
              <a:rPr lang="en-US" sz="2200">
                <a:solidFill>
                  <a:srgbClr val="333333"/>
                </a:solidFill>
                <a:highlight>
                  <a:srgbClr val="FFFFFF"/>
                </a:highlight>
              </a:rPr>
              <a:t>By design,</a:t>
            </a:r>
            <a:r>
              <a:rPr lang="en-US" sz="2200" b="1">
                <a:solidFill>
                  <a:srgbClr val="333333"/>
                </a:solidFill>
                <a:highlight>
                  <a:srgbClr val="FFFFFF"/>
                </a:highlight>
              </a:rPr>
              <a:t> these studies were conducted using differing approaches and methodologies</a:t>
            </a:r>
            <a:r>
              <a:rPr lang="en-US" sz="2200">
                <a:solidFill>
                  <a:srgbClr val="333333"/>
                </a:solidFill>
                <a:highlight>
                  <a:srgbClr val="FFFFFF"/>
                </a:highlight>
              </a:rPr>
              <a:t>. Therefore, they would not be expected to produce the same results and recommendations. </a:t>
            </a:r>
            <a:endParaRPr sz="2200">
              <a:solidFill>
                <a:srgbClr val="333333"/>
              </a:solidFill>
              <a:highlight>
                <a:srgbClr val="FFFFFF"/>
              </a:highlight>
            </a:endParaRPr>
          </a:p>
          <a:p>
            <a:pPr marL="457200" lvl="0" indent="-368300" algn="l" rtl="0">
              <a:spcBef>
                <a:spcPts val="1000"/>
              </a:spcBef>
              <a:spcAft>
                <a:spcPts val="0"/>
              </a:spcAft>
              <a:buClr>
                <a:schemeClr val="dk1"/>
              </a:buClr>
              <a:buSzPts val="2200"/>
              <a:buFont typeface="Roboto"/>
              <a:buChar char="•"/>
            </a:pPr>
            <a:r>
              <a:rPr lang="en-US" sz="2200">
                <a:solidFill>
                  <a:srgbClr val="333333"/>
                </a:solidFill>
                <a:highlight>
                  <a:srgbClr val="FFFFFF"/>
                </a:highlight>
              </a:rPr>
              <a:t>While the two studies each contain unique findings and recommendations, it is important to note that </a:t>
            </a:r>
            <a:r>
              <a:rPr lang="en-US" sz="2200" b="1">
                <a:solidFill>
                  <a:srgbClr val="333333"/>
                </a:solidFill>
                <a:highlight>
                  <a:srgbClr val="FFFFFF"/>
                </a:highlight>
              </a:rPr>
              <a:t>these two independent studies are complementary, with similar conclusions.</a:t>
            </a:r>
            <a:endParaRPr sz="2200" b="1">
              <a:solidFill>
                <a:srgbClr val="333333"/>
              </a:solidFill>
              <a:highlight>
                <a:srgbClr val="FFFFFF"/>
              </a:highlight>
            </a:endParaRPr>
          </a:p>
          <a:p>
            <a:pPr marL="457200" lvl="0" indent="-368300" algn="l" rtl="0">
              <a:spcBef>
                <a:spcPts val="1000"/>
              </a:spcBef>
              <a:spcAft>
                <a:spcPts val="1000"/>
              </a:spcAft>
              <a:buClr>
                <a:schemeClr val="dk1"/>
              </a:buClr>
              <a:buSzPts val="2200"/>
              <a:buFont typeface="Roboto"/>
              <a:buChar char="•"/>
            </a:pPr>
            <a:r>
              <a:rPr lang="en-US" sz="2200">
                <a:solidFill>
                  <a:srgbClr val="333333"/>
                </a:solidFill>
                <a:highlight>
                  <a:srgbClr val="FFFFFF"/>
                </a:highlight>
              </a:rPr>
              <a:t>These reports and the resulting analysis are submitted to the General Assembly for further review and consideration.</a:t>
            </a:r>
            <a:endParaRPr sz="1400" b="0" i="0" u="none" strike="noStrike" cap="none">
              <a:solidFill>
                <a:srgbClr val="000000"/>
              </a:solidFill>
              <a:latin typeface="Arial"/>
              <a:ea typeface="Arial"/>
              <a:cs typeface="Arial"/>
              <a:sym typeface="Arial"/>
            </a:endParaRPr>
          </a:p>
        </p:txBody>
      </p:sp>
      <p:sp>
        <p:nvSpPr>
          <p:cNvPr id="117" name="Google Shape;117;g32e33ba4b56_0_9"/>
          <p:cNvSpPr txBox="1">
            <a:spLocks noGrp="1"/>
          </p:cNvSpPr>
          <p:nvPr>
            <p:ph type="title" idx="4294967295"/>
          </p:nvPr>
        </p:nvSpPr>
        <p:spPr>
          <a:xfrm>
            <a:off x="274320" y="221033"/>
            <a:ext cx="82842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Clr>
                <a:schemeClr val="dk1"/>
              </a:buClr>
              <a:buSzPts val="2963"/>
              <a:buNone/>
            </a:pPr>
            <a:r>
              <a:rPr lang="en-US" sz="2600"/>
              <a:t>Study Results </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212170bf0e_0_0"/>
          <p:cNvSpPr txBox="1">
            <a:spLocks noGrp="1"/>
          </p:cNvSpPr>
          <p:nvPr>
            <p:ph type="title"/>
          </p:nvPr>
        </p:nvSpPr>
        <p:spPr>
          <a:xfrm>
            <a:off x="-168925" y="4482125"/>
            <a:ext cx="9312900" cy="888900"/>
          </a:xfrm>
          <a:prstGeom prst="rect">
            <a:avLst/>
          </a:prstGeom>
          <a:solidFill>
            <a:srgbClr val="C4580E"/>
          </a:solid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dirty="0"/>
              <a:t>Adequacy Studies</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637</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Roboto</vt:lpstr>
      <vt:lpstr>Calibri</vt:lpstr>
      <vt:lpstr>Roboto Medium</vt:lpstr>
      <vt:lpstr>Simple Light</vt:lpstr>
      <vt:lpstr>Introduction for School Finance Adequacy Studies  January 2025</vt:lpstr>
      <vt:lpstr>Legislative Direction</vt:lpstr>
      <vt:lpstr>School Finance Task Force Parameters </vt:lpstr>
      <vt:lpstr>School Finance Task Force Parameters (continued) </vt:lpstr>
      <vt:lpstr>Two Independent Approaches </vt:lpstr>
      <vt:lpstr>Study Results </vt:lpstr>
      <vt:lpstr>Adequacy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Madorin, Acacia</dc:creator>
  <cp:lastModifiedBy>Reeves, Kim</cp:lastModifiedBy>
  <cp:revision>3</cp:revision>
  <dcterms:created xsi:type="dcterms:W3CDTF">2020-04-06T19:17:45Z</dcterms:created>
  <dcterms:modified xsi:type="dcterms:W3CDTF">2025-01-24T20:40:54Z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0x010100FF4FBE426E0411409629084DE34A3488</vt:lpwstr>
  </property>
</Properties>
</file>