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30"/>
  </p:notesMasterIdLst>
  <p:sldIdLst>
    <p:sldId id="256" r:id="rId2"/>
    <p:sldId id="257" r:id="rId3"/>
    <p:sldId id="299" r:id="rId4"/>
    <p:sldId id="258" r:id="rId5"/>
    <p:sldId id="285" r:id="rId6"/>
    <p:sldId id="259" r:id="rId7"/>
    <p:sldId id="286" r:id="rId8"/>
    <p:sldId id="300" r:id="rId9"/>
    <p:sldId id="282" r:id="rId10"/>
    <p:sldId id="287" r:id="rId11"/>
    <p:sldId id="283" r:id="rId12"/>
    <p:sldId id="260" r:id="rId13"/>
    <p:sldId id="288" r:id="rId14"/>
    <p:sldId id="284" r:id="rId15"/>
    <p:sldId id="289" r:id="rId16"/>
    <p:sldId id="290" r:id="rId17"/>
    <p:sldId id="291" r:id="rId18"/>
    <p:sldId id="292" r:id="rId19"/>
    <p:sldId id="293" r:id="rId20"/>
    <p:sldId id="294" r:id="rId21"/>
    <p:sldId id="295" r:id="rId22"/>
    <p:sldId id="296" r:id="rId23"/>
    <p:sldId id="297" r:id="rId24"/>
    <p:sldId id="301" r:id="rId25"/>
    <p:sldId id="302" r:id="rId26"/>
    <p:sldId id="303" r:id="rId27"/>
    <p:sldId id="280" r:id="rId28"/>
    <p:sldId id="281"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66" y="10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5709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60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 27, Gifted Identification</a:t>
            </a:r>
            <a:r>
              <a:rPr lang="en-US" baseline="0" dirty="0" smtClean="0"/>
              <a:t> Guidebook: “</a:t>
            </a:r>
            <a:r>
              <a:rPr lang="en-US" sz="1200" dirty="0" smtClean="0">
                <a:effectLst/>
                <a:latin typeface="Calibri"/>
              </a:rPr>
              <a:t>Students may qualify in the area of general intellectual ability with a score of 95th percentile or above on one or more batteries of a cognitive test. The determination team must collect and review additional data for the body of evidence to develop the student’s learning profile. A gifted determination based solely on a cognitive assessment score, without any other qualifying data, is the </a:t>
            </a:r>
            <a:r>
              <a:rPr lang="en-US" sz="1200" b="0" i="0" u="none" strike="noStrike" kern="1200" cap="none" dirty="0" smtClean="0">
                <a:solidFill>
                  <a:schemeClr val="dk1"/>
                </a:solidFill>
                <a:effectLst/>
                <a:latin typeface="Calibri"/>
                <a:ea typeface="Calibri"/>
                <a:cs typeface="Calibri"/>
                <a:sym typeface="Calibri"/>
              </a:rPr>
              <a:t>exception</a:t>
            </a:r>
            <a:r>
              <a:rPr lang="en-US" sz="1200" dirty="0" smtClean="0">
                <a:effectLst/>
                <a:latin typeface="Calibri"/>
              </a:rPr>
              <a:t>. A review team should use their professional judgment to determine if identification is appropriate by examining supplemental or non-traditional information collected through interviews, observations or performances beyond the academic content areas. Students from underrepresented populations may not demonstrate gifted abilities through the use of traditional achievement data. When only cognitive ability assessment data meet criteria in a body of evidence (95th percentile or above), the review team </a:t>
            </a:r>
            <a:r>
              <a:rPr lang="en-US" sz="1200" b="0" i="0" u="none" strike="noStrike" kern="1200" cap="none" dirty="0" smtClean="0">
                <a:solidFill>
                  <a:schemeClr val="dk1"/>
                </a:solidFill>
                <a:effectLst/>
                <a:latin typeface="Calibri"/>
                <a:ea typeface="Calibri"/>
                <a:cs typeface="Calibri"/>
                <a:sym typeface="Calibri"/>
              </a:rPr>
              <a:t>may </a:t>
            </a:r>
            <a:r>
              <a:rPr lang="en-US" sz="1200" dirty="0" smtClean="0">
                <a:effectLst/>
                <a:latin typeface="Calibri"/>
              </a:rPr>
              <a:t>determine that the student is identified with general or specific intellectual ability. This meets portability requirements.”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85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 18: “</a:t>
            </a:r>
            <a:r>
              <a:rPr lang="en-US" sz="1200" dirty="0" smtClean="0">
                <a:effectLst/>
                <a:latin typeface="Calibri"/>
              </a:rPr>
              <a:t>AUs may determine if a talent pool is used and the length a time in which a student</a:t>
            </a:r>
            <a:br>
              <a:rPr lang="en-US" sz="1200" dirty="0" smtClean="0">
                <a:effectLst/>
                <a:latin typeface="Calibri"/>
              </a:rPr>
            </a:br>
            <a:r>
              <a:rPr lang="en-US" sz="1200" dirty="0" smtClean="0">
                <a:effectLst/>
                <a:latin typeface="Calibri"/>
              </a:rPr>
              <a:t>participates. Selection for a talent pool is not just being included on a list for future identification assessment. Rather, it is inclusion into appropriate differentiated programming options necessary to develop an academic or talent aptitude and promote achievement and growth. Research indicates that some students talented in the arts may not have enough experience and talent development to meet criteria until middle school. This suggests that not all students will stay in the talent pool for the same amount of time.”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66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53" name="Shape 25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99820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321877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INSERT POLL - Who is in the audience?</a:t>
            </a:r>
          </a:p>
        </p:txBody>
      </p:sp>
      <p:sp>
        <p:nvSpPr>
          <p:cNvPr id="85" name="Shape 8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8652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86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Calibri"/>
                <a:ea typeface="Calibri"/>
                <a:cs typeface="Calibri"/>
                <a:sym typeface="Calibri"/>
              </a:rPr>
              <a:t> Identification of giftedness ensures that appropriate programming is provided to meet the academic and affective needs and post-secondary outcomes of identified gifted</a:t>
            </a:r>
          </a:p>
          <a:p>
            <a:r>
              <a:rPr lang="en-US" sz="1200" b="0" i="0" u="none" strike="noStrike" kern="1200" cap="none" baseline="0" dirty="0" smtClean="0">
                <a:solidFill>
                  <a:schemeClr val="dk1"/>
                </a:solidFill>
                <a:latin typeface="Calibri"/>
                <a:ea typeface="Calibri"/>
                <a:cs typeface="Calibri"/>
                <a:sym typeface="Calibri"/>
              </a:rPr>
              <a:t>students. Federal and state statute defines “giftedness” with recognition that this is an area of learning that falls outside typical needs, and into an ‘exception’</a:t>
            </a:r>
          </a:p>
          <a:p>
            <a:r>
              <a:rPr lang="en-US" sz="1200" b="0" i="0" u="none" strike="noStrike" kern="1200" cap="none" baseline="0" dirty="0" smtClean="0">
                <a:solidFill>
                  <a:schemeClr val="dk1"/>
                </a:solidFill>
                <a:latin typeface="Calibri"/>
                <a:ea typeface="Calibri"/>
                <a:cs typeface="Calibri"/>
                <a:sym typeface="Calibri"/>
              </a:rPr>
              <a:t>category. Therefore, not all students are “gifted”, just as not all students have a learning disability. These students have specific needs that cannot or may not be addressed without adjustments and differentiation provided.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25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000000"/>
                </a:solidFill>
              </a:rPr>
              <a:t>Clare:</a:t>
            </a:r>
          </a:p>
          <a:p>
            <a:pPr lvl="0" rtl="0">
              <a:lnSpc>
                <a:spcPct val="115000"/>
              </a:lnSpc>
              <a:spcBef>
                <a:spcPts val="0"/>
              </a:spcBef>
              <a:buNone/>
            </a:pPr>
            <a:r>
              <a:rPr lang="en-US">
                <a:solidFill>
                  <a:srgbClr val="000000"/>
                </a:solidFill>
              </a:rPr>
              <a:t>1- Training should take place prior to school starting</a:t>
            </a:r>
          </a:p>
          <a:p>
            <a:pPr lvl="0" rtl="0">
              <a:lnSpc>
                <a:spcPct val="115000"/>
              </a:lnSpc>
              <a:spcBef>
                <a:spcPts val="0"/>
              </a:spcBef>
              <a:buNone/>
            </a:pPr>
            <a:r>
              <a:rPr lang="en-US">
                <a:solidFill>
                  <a:srgbClr val="000000"/>
                </a:solidFill>
              </a:rPr>
              <a:t>2- Orientation in first two weeks</a:t>
            </a:r>
          </a:p>
          <a:p>
            <a:pPr lvl="0" rtl="0">
              <a:lnSpc>
                <a:spcPct val="115000"/>
              </a:lnSpc>
              <a:spcBef>
                <a:spcPts val="0"/>
              </a:spcBef>
              <a:buNone/>
            </a:pPr>
            <a:r>
              <a:rPr lang="en-US">
                <a:solidFill>
                  <a:srgbClr val="000000"/>
                </a:solidFill>
              </a:rPr>
              <a:t>3- Self-Assessment-in the first month of school</a:t>
            </a:r>
          </a:p>
          <a:p>
            <a:pPr lvl="0" rtl="0">
              <a:lnSpc>
                <a:spcPct val="115000"/>
              </a:lnSpc>
              <a:spcBef>
                <a:spcPts val="0"/>
              </a:spcBef>
              <a:buNone/>
            </a:pPr>
            <a:r>
              <a:rPr lang="en-US">
                <a:solidFill>
                  <a:srgbClr val="000000"/>
                </a:solidFill>
              </a:rPr>
              <a:t>4- Review of Annual Goals &amp; Performance Plan- first month of school : debrief the self-assessment and develop their coaching plan for the year/first semester</a:t>
            </a:r>
          </a:p>
          <a:p>
            <a:pPr lvl="0" rtl="0">
              <a:lnSpc>
                <a:spcPct val="115000"/>
              </a:lnSpc>
              <a:spcBef>
                <a:spcPts val="0"/>
              </a:spcBef>
              <a:buNone/>
            </a:pPr>
            <a:r>
              <a:rPr lang="en-US">
                <a:solidFill>
                  <a:srgbClr val="000000"/>
                </a:solidFill>
              </a:rPr>
              <a:t>5-Mid-Year Review (formative)- Before 2</a:t>
            </a:r>
            <a:r>
              <a:rPr lang="en-US" sz="2000" baseline="30000">
                <a:solidFill>
                  <a:srgbClr val="000000"/>
                </a:solidFill>
              </a:rPr>
              <a:t>nd</a:t>
            </a:r>
            <a:r>
              <a:rPr lang="en-US">
                <a:solidFill>
                  <a:srgbClr val="000000"/>
                </a:solidFill>
              </a:rPr>
              <a:t> semester (Nov/Dec)</a:t>
            </a:r>
          </a:p>
          <a:p>
            <a:pPr lvl="0" rtl="0">
              <a:lnSpc>
                <a:spcPct val="115000"/>
              </a:lnSpc>
              <a:spcBef>
                <a:spcPts val="0"/>
              </a:spcBef>
              <a:buNone/>
            </a:pPr>
            <a:r>
              <a:rPr lang="en-US">
                <a:solidFill>
                  <a:srgbClr val="000000"/>
                </a:solidFill>
              </a:rPr>
              <a:t>6- Evaluator Assessment- Data collected throughout the school year- NOT JUST IN THE SPRING- through coaching and data collection</a:t>
            </a:r>
          </a:p>
          <a:p>
            <a:pPr lvl="0" rtl="0">
              <a:lnSpc>
                <a:spcPct val="115000"/>
              </a:lnSpc>
              <a:spcBef>
                <a:spcPts val="0"/>
              </a:spcBef>
              <a:buNone/>
            </a:pPr>
            <a:r>
              <a:rPr lang="en-US">
                <a:solidFill>
                  <a:srgbClr val="000000"/>
                </a:solidFill>
              </a:rPr>
              <a:t>7-End of Year Review- Late Spring – this can depend, some may bump this up in order to determine positions to fill for next year (you’ll probably already know the answer to that question, but it’s best practice to have a formal evaluation with a teacher before posting their job)</a:t>
            </a:r>
          </a:p>
          <a:p>
            <a:pPr lvl="0" rtl="0">
              <a:lnSpc>
                <a:spcPct val="115000"/>
              </a:lnSpc>
              <a:spcBef>
                <a:spcPts val="0"/>
              </a:spcBef>
              <a:buNone/>
            </a:pPr>
            <a:r>
              <a:rPr lang="en-US">
                <a:solidFill>
                  <a:srgbClr val="000000"/>
                </a:solidFill>
              </a:rPr>
              <a:t>8- Final Effectiveness Rating- Late Spring</a:t>
            </a:r>
          </a:p>
          <a:p>
            <a:pPr lvl="0" rtl="0">
              <a:lnSpc>
                <a:spcPct val="115000"/>
              </a:lnSpc>
              <a:spcBef>
                <a:spcPts val="0"/>
              </a:spcBef>
              <a:buNone/>
            </a:pPr>
            <a:r>
              <a:rPr lang="en-US">
                <a:solidFill>
                  <a:srgbClr val="000000"/>
                </a:solidFill>
              </a:rPr>
              <a:t>9- Goal-Setting &amp; Performance Planning – Before end of school year</a:t>
            </a:r>
          </a:p>
          <a:p>
            <a:pPr lvl="0">
              <a:spcBef>
                <a:spcPts val="0"/>
              </a:spcBef>
              <a:buNone/>
            </a:pPr>
            <a:endParaRPr>
              <a:solidFill>
                <a:srgbClr val="000000"/>
              </a:solidFill>
            </a:endParaRPr>
          </a:p>
          <a:p>
            <a:pPr lvl="0">
              <a:spcBef>
                <a:spcPts val="0"/>
              </a:spcBef>
              <a:buNone/>
            </a:pPr>
            <a:r>
              <a:rPr lang="en-US">
                <a:solidFill>
                  <a:srgbClr val="000000"/>
                </a:solidFill>
              </a:rPr>
              <a:t>Which of these components have you completed this year? INSERT POLL </a:t>
            </a: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16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baseline="0" dirty="0" smtClean="0">
                <a:solidFill>
                  <a:schemeClr val="dk1"/>
                </a:solidFill>
                <a:latin typeface="Calibri"/>
                <a:ea typeface="Calibri"/>
                <a:cs typeface="Calibri"/>
                <a:sym typeface="Calibri"/>
              </a:rPr>
              <a:t>Charter schools in Colorado, as providers of free public education, are</a:t>
            </a:r>
          </a:p>
          <a:p>
            <a:r>
              <a:rPr lang="en-US" sz="1200" b="0" i="0" u="none" strike="noStrike" kern="1200" cap="none" baseline="0" dirty="0" smtClean="0">
                <a:solidFill>
                  <a:schemeClr val="dk1"/>
                </a:solidFill>
                <a:latin typeface="Calibri"/>
                <a:ea typeface="Calibri"/>
                <a:cs typeface="Calibri"/>
                <a:sym typeface="Calibri"/>
              </a:rPr>
              <a:t>created to meet the needs of students in innovative and alternative ways.</a:t>
            </a:r>
          </a:p>
          <a:p>
            <a:r>
              <a:rPr lang="en-US" sz="1200" b="0" i="0" u="none" strike="noStrike" kern="1200" cap="none" baseline="0" dirty="0" smtClean="0">
                <a:solidFill>
                  <a:schemeClr val="dk1"/>
                </a:solidFill>
                <a:latin typeface="Calibri"/>
                <a:ea typeface="Calibri"/>
                <a:cs typeface="Calibri"/>
                <a:sym typeface="Calibri"/>
              </a:rPr>
              <a:t>While waivers provide </a:t>
            </a:r>
            <a:r>
              <a:rPr lang="en-US" sz="1200" b="0" i="0" u="none" strike="noStrike" kern="1200" cap="none" baseline="0" dirty="0" err="1" smtClean="0">
                <a:solidFill>
                  <a:schemeClr val="dk1"/>
                </a:solidFill>
                <a:latin typeface="Calibri"/>
                <a:ea typeface="Calibri"/>
                <a:cs typeface="Calibri"/>
                <a:sym typeface="Calibri"/>
              </a:rPr>
              <a:t>opportunties</a:t>
            </a:r>
            <a:r>
              <a:rPr lang="en-US" sz="1200" b="0" i="0" u="none" strike="noStrike" kern="1200" cap="none" baseline="0" dirty="0" smtClean="0">
                <a:solidFill>
                  <a:schemeClr val="dk1"/>
                </a:solidFill>
                <a:latin typeface="Calibri"/>
                <a:ea typeface="Calibri"/>
                <a:cs typeface="Calibri"/>
                <a:sym typeface="Calibri"/>
              </a:rPr>
              <a:t> for innovation, a school cannot waive</a:t>
            </a:r>
          </a:p>
          <a:p>
            <a:r>
              <a:rPr lang="en-US" sz="1200" b="0" i="0" u="none" strike="noStrike" kern="1200" cap="none" baseline="0" dirty="0" smtClean="0">
                <a:solidFill>
                  <a:schemeClr val="dk1"/>
                </a:solidFill>
                <a:latin typeface="Calibri"/>
                <a:ea typeface="Calibri"/>
                <a:cs typeface="Calibri"/>
                <a:sym typeface="Calibri"/>
              </a:rPr>
              <a:t>provisions of the Exceptional Children’s Education Act (ECEA), which</a:t>
            </a:r>
          </a:p>
          <a:p>
            <a:r>
              <a:rPr lang="en-US" sz="1200" b="0" i="0" u="none" strike="noStrike" kern="1200" cap="none" baseline="0" dirty="0" smtClean="0">
                <a:solidFill>
                  <a:schemeClr val="dk1"/>
                </a:solidFill>
                <a:latin typeface="Calibri"/>
                <a:ea typeface="Calibri"/>
                <a:cs typeface="Calibri"/>
                <a:sym typeface="Calibri"/>
              </a:rPr>
              <a:t>include the education of gifted students. These provisions apply to all</a:t>
            </a:r>
          </a:p>
          <a:p>
            <a:r>
              <a:rPr lang="en-US" sz="1200" b="0" i="0" u="none" strike="noStrike" kern="1200" cap="none" baseline="0" dirty="0" smtClean="0">
                <a:solidFill>
                  <a:schemeClr val="dk1"/>
                </a:solidFill>
                <a:latin typeface="Calibri"/>
                <a:ea typeface="Calibri"/>
                <a:cs typeface="Calibri"/>
                <a:sym typeface="Calibri"/>
              </a:rPr>
              <a:t>traditional public and charter public schools. Charter schools should be in</a:t>
            </a:r>
          </a:p>
          <a:p>
            <a:r>
              <a:rPr lang="en-US" sz="1200" b="0" i="0" u="none" strike="noStrike" kern="1200" cap="none" baseline="0" dirty="0" smtClean="0">
                <a:solidFill>
                  <a:schemeClr val="dk1"/>
                </a:solidFill>
                <a:latin typeface="Calibri"/>
                <a:ea typeface="Calibri"/>
                <a:cs typeface="Calibri"/>
                <a:sym typeface="Calibri"/>
              </a:rPr>
              <a:t>collaboration and communication with their Authorizing Unit (AU) and its</a:t>
            </a:r>
          </a:p>
          <a:p>
            <a:r>
              <a:rPr lang="en-US" sz="1200" b="0" i="0" u="none" strike="noStrike" kern="1200" cap="none" baseline="0" dirty="0" smtClean="0">
                <a:solidFill>
                  <a:schemeClr val="dk1"/>
                </a:solidFill>
                <a:latin typeface="Calibri"/>
                <a:ea typeface="Calibri"/>
                <a:cs typeface="Calibri"/>
                <a:sym typeface="Calibri"/>
              </a:rPr>
              <a:t>gifted programming plan. Former identification practices were outlined by</a:t>
            </a:r>
          </a:p>
          <a:p>
            <a:r>
              <a:rPr lang="en-US" sz="1200" b="0" i="0" u="none" strike="noStrike" kern="1200" cap="none" baseline="0" dirty="0" smtClean="0">
                <a:solidFill>
                  <a:schemeClr val="dk1"/>
                </a:solidFill>
                <a:latin typeface="Calibri"/>
                <a:ea typeface="Calibri"/>
                <a:cs typeface="Calibri"/>
                <a:sym typeface="Calibri"/>
              </a:rPr>
              <a:t>HB7-1244. Current identification procedures were required by HB14-1102 and</a:t>
            </a:r>
          </a:p>
          <a:p>
            <a:r>
              <a:rPr lang="en-US" sz="1200" b="0" i="0" u="none" strike="noStrike" kern="1200" cap="none" baseline="0" dirty="0" smtClean="0">
                <a:solidFill>
                  <a:schemeClr val="dk1"/>
                </a:solidFill>
                <a:latin typeface="Calibri"/>
                <a:ea typeface="Calibri"/>
                <a:cs typeface="Calibri"/>
                <a:sym typeface="Calibri"/>
              </a:rPr>
              <a:t>were clarified in 2015 ECEA rules. The criteria and areas of identification</a:t>
            </a:r>
          </a:p>
          <a:p>
            <a:r>
              <a:rPr lang="en-US" sz="1200" b="0" i="0" u="none" strike="noStrike" kern="1200" cap="none" baseline="0" dirty="0" smtClean="0">
                <a:solidFill>
                  <a:schemeClr val="dk1"/>
                </a:solidFill>
                <a:latin typeface="Calibri"/>
                <a:ea typeface="Calibri"/>
                <a:cs typeface="Calibri"/>
                <a:sym typeface="Calibri"/>
              </a:rPr>
              <a:t>from prior years did not change. Non-compliance can affect charter</a:t>
            </a:r>
          </a:p>
          <a:p>
            <a:r>
              <a:rPr lang="en-US" sz="1200" b="0" i="0" u="none" strike="noStrike" kern="1200" cap="none" baseline="0" dirty="0" smtClean="0">
                <a:solidFill>
                  <a:schemeClr val="dk1"/>
                </a:solidFill>
                <a:latin typeface="Calibri"/>
                <a:ea typeface="Calibri"/>
                <a:cs typeface="Calibri"/>
                <a:sym typeface="Calibri"/>
              </a:rPr>
              <a:t>agreements, cause Office of Civil Rights complaints, and create compliance</a:t>
            </a:r>
          </a:p>
          <a:p>
            <a:r>
              <a:rPr lang="en-US" sz="1200" b="0" i="0" u="none" strike="noStrike" kern="1200" cap="none" baseline="0" dirty="0" smtClean="0">
                <a:solidFill>
                  <a:schemeClr val="dk1"/>
                </a:solidFill>
                <a:latin typeface="Calibri"/>
                <a:ea typeface="Calibri"/>
                <a:cs typeface="Calibri"/>
                <a:sym typeface="Calibri"/>
              </a:rPr>
              <a:t>issues for the AU until all of its schools are in compliance.</a:t>
            </a:r>
            <a:endParaRPr lang="en-US" dirty="0">
              <a:solidFill>
                <a:srgbClr val="000000"/>
              </a:solidFill>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16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lang="en-US" dirty="0">
              <a:solidFill>
                <a:srgbClr val="000000"/>
              </a:solidFill>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16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105" name="Shape 1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421887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105" name="Shape 1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421887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380998" y="4191023"/>
            <a:ext cx="8341850" cy="1167557"/>
          </a:xfrm>
          <a:prstGeom prst="rect">
            <a:avLst/>
          </a:prstGeom>
          <a:noFill/>
          <a:ln>
            <a:noFill/>
          </a:ln>
        </p:spPr>
        <p:txBody>
          <a:bodyPr lIns="91425" tIns="91425" rIns="91425" bIns="91425" anchor="ctr" anchorCtr="0"/>
          <a:lstStyle>
            <a:lvl1pPr marL="0" marR="0" lvl="0" indent="0" algn="ctr" rtl="0">
              <a:spcBef>
                <a:spcPts val="400"/>
              </a:spcBef>
              <a:buClr>
                <a:schemeClr val="accent1"/>
              </a:buClr>
              <a:buFont typeface="Noto Sans Symbols"/>
              <a:buNone/>
              <a:defRPr sz="2000" b="1" i="0" u="none" strike="noStrike" cap="none">
                <a:solidFill>
                  <a:srgbClr val="45454C"/>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rgbClr val="9A9EA3"/>
                </a:solidFill>
                <a:latin typeface="Calibri"/>
                <a:ea typeface="Calibri"/>
                <a:cs typeface="Calibri"/>
                <a:sym typeface="Calibri"/>
              </a:defRPr>
            </a:lvl2pPr>
            <a:lvl3pPr marL="914400" marR="0" lvl="2" indent="0" algn="l" rtl="0">
              <a:spcBef>
                <a:spcPts val="320"/>
              </a:spcBef>
              <a:buClr>
                <a:schemeClr val="accent3"/>
              </a:buClr>
              <a:buFont typeface="Noto Sans Symbols"/>
              <a:buNone/>
              <a:defRPr sz="1600" b="0" i="0" u="none" strike="noStrike" cap="none">
                <a:solidFill>
                  <a:srgbClr val="9A9EA3"/>
                </a:solidFill>
                <a:latin typeface="Calibri"/>
                <a:ea typeface="Calibri"/>
                <a:cs typeface="Calibri"/>
                <a:sym typeface="Calibri"/>
              </a:defRPr>
            </a:lvl3pPr>
            <a:lvl4pPr marL="1371600" marR="0" lvl="3" indent="0" algn="l" rtl="0">
              <a:spcBef>
                <a:spcPts val="280"/>
              </a:spcBef>
              <a:buClr>
                <a:schemeClr val="accent4"/>
              </a:buClr>
              <a:buFont typeface="Noto Sans Symbols"/>
              <a:buNone/>
              <a:defRPr sz="1400" b="0" i="0" u="none" strike="noStrike" cap="none">
                <a:solidFill>
                  <a:srgbClr val="9A9EA3"/>
                </a:solidFill>
                <a:latin typeface="Calibri"/>
                <a:ea typeface="Calibri"/>
                <a:cs typeface="Calibri"/>
                <a:sym typeface="Calibri"/>
              </a:defRPr>
            </a:lvl4pPr>
            <a:lvl5pPr marL="1828800" marR="0" lvl="4" indent="0" algn="l" rtl="0">
              <a:spcBef>
                <a:spcPts val="280"/>
              </a:spcBef>
              <a:buClr>
                <a:schemeClr val="accent6"/>
              </a:buClr>
              <a:buFont typeface="Noto Sans Symbols"/>
              <a:buNone/>
              <a:defRPr sz="1400" b="0" i="0" u="none" strike="noStrike" cap="none">
                <a:solidFill>
                  <a:srgbClr val="9A9EA3"/>
                </a:solidFill>
                <a:latin typeface="Calibri"/>
                <a:ea typeface="Calibri"/>
                <a:cs typeface="Calibri"/>
                <a:sym typeface="Calibri"/>
              </a:defRPr>
            </a:lvl5pPr>
            <a:lvl6pPr marL="2286000" marR="0" lvl="5" indent="0" algn="l" rtl="0">
              <a:spcBef>
                <a:spcPts val="280"/>
              </a:spcBef>
              <a:buClr>
                <a:schemeClr val="accent1"/>
              </a:buClr>
              <a:buFont typeface="Noto Sans Symbols"/>
              <a:buNone/>
              <a:defRPr sz="1400" b="0" i="0" u="none" strike="noStrike" cap="none">
                <a:solidFill>
                  <a:srgbClr val="9A9EA3"/>
                </a:solidFill>
                <a:latin typeface="Calibri"/>
                <a:ea typeface="Calibri"/>
                <a:cs typeface="Calibri"/>
                <a:sym typeface="Calibri"/>
              </a:defRPr>
            </a:lvl6pPr>
            <a:lvl7pPr marL="2743200" marR="0" lvl="6" indent="0" algn="l" rtl="0">
              <a:spcBef>
                <a:spcPts val="280"/>
              </a:spcBef>
              <a:buClr>
                <a:schemeClr val="accent2"/>
              </a:buClr>
              <a:buFont typeface="Noto Sans Symbols"/>
              <a:buNone/>
              <a:defRPr sz="1400" b="0" i="0" u="none" strike="noStrike" cap="none">
                <a:solidFill>
                  <a:srgbClr val="9A9EA3"/>
                </a:solidFill>
                <a:latin typeface="Calibri"/>
                <a:ea typeface="Calibri"/>
                <a:cs typeface="Calibri"/>
                <a:sym typeface="Calibri"/>
              </a:defRPr>
            </a:lvl7pPr>
            <a:lvl8pPr marL="3200400" marR="0" lvl="7" indent="0" algn="l" rtl="0">
              <a:spcBef>
                <a:spcPts val="280"/>
              </a:spcBef>
              <a:buClr>
                <a:schemeClr val="accent3"/>
              </a:buClr>
              <a:buFont typeface="Noto Sans Symbols"/>
              <a:buNone/>
              <a:defRPr sz="1400" b="0" i="0" u="none" strike="noStrike" cap="none">
                <a:solidFill>
                  <a:srgbClr val="9A9EA3"/>
                </a:solidFill>
                <a:latin typeface="Calibri"/>
                <a:ea typeface="Calibri"/>
                <a:cs typeface="Calibri"/>
                <a:sym typeface="Calibri"/>
              </a:defRPr>
            </a:lvl8pPr>
            <a:lvl9pPr marL="3657600" marR="0" lvl="8" indent="0" algn="l" rtl="0">
              <a:spcBef>
                <a:spcPts val="280"/>
              </a:spcBef>
              <a:buClr>
                <a:schemeClr val="accent5"/>
              </a:buClr>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16" name="Shape 16"/>
          <p:cNvSpPr txBox="1">
            <a:spLocks noGrp="1"/>
          </p:cNvSpPr>
          <p:nvPr>
            <p:ph type="title"/>
          </p:nvPr>
        </p:nvSpPr>
        <p:spPr>
          <a:xfrm>
            <a:off x="380998" y="2441769"/>
            <a:ext cx="8341850" cy="1645920"/>
          </a:xfrm>
          <a:prstGeom prst="rect">
            <a:avLst/>
          </a:prstGeom>
          <a:noFill/>
          <a:ln>
            <a:noFill/>
          </a:ln>
        </p:spPr>
        <p:txBody>
          <a:bodyPr lIns="91425" tIns="91425" rIns="91425" bIns="91425" anchor="ctr" anchorCtr="0"/>
          <a:lstStyle>
            <a:lvl1pPr marL="0" marR="0" lvl="0" indent="0" algn="ctr" rtl="0">
              <a:spcBef>
                <a:spcPts val="0"/>
              </a:spcBef>
              <a:buClr>
                <a:srgbClr val="1F4569"/>
              </a:buClr>
              <a:buFont typeface="Arial"/>
              <a:buNone/>
              <a:defRPr sz="4200" b="0" i="0" u="none" strike="noStrike" cap="none">
                <a:solidFill>
                  <a:srgbClr val="1F4569"/>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2"/>
          </p:nvPr>
        </p:nvSpPr>
        <p:spPr>
          <a:xfrm>
            <a:off x="380998" y="5995123"/>
            <a:ext cx="8341850" cy="407987"/>
          </a:xfrm>
          <a:prstGeom prst="rect">
            <a:avLst/>
          </a:prstGeom>
          <a:noFill/>
          <a:ln>
            <a:noFill/>
          </a:ln>
        </p:spPr>
        <p:txBody>
          <a:bodyPr lIns="91425" tIns="91425" rIns="91425" bIns="91425" anchor="t" anchorCtr="0"/>
          <a:lstStyle>
            <a:lvl1pPr marL="45720" marR="0" lvl="0" indent="-7619" algn="ctr" rtl="0">
              <a:spcBef>
                <a:spcPts val="320"/>
              </a:spcBef>
              <a:buClr>
                <a:schemeClr val="accent1"/>
              </a:buClr>
              <a:buFont typeface="Noto Sans Symbols"/>
              <a:buNone/>
              <a:defRPr sz="1600" b="0" i="0" u="none" strike="noStrike" cap="none">
                <a:solidFill>
                  <a:srgbClr val="99A3AC"/>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18" name="Shape 18" descr="co_cde__dept_rgb.eps"/>
          <p:cNvPicPr preferRelativeResize="0"/>
          <p:nvPr/>
        </p:nvPicPr>
        <p:blipFill rotWithShape="1">
          <a:blip r:embed="rId3">
            <a:alphaModFix/>
          </a:blip>
          <a:srcRect l="3230" t="4383" r="28033" b="44573"/>
          <a:stretch/>
        </p:blipFill>
        <p:spPr>
          <a:xfrm>
            <a:off x="1657018" y="1007895"/>
            <a:ext cx="5825528" cy="1261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a:spLocks noGrp="1"/>
          </p:cNvSpPr>
          <p:nvPr>
            <p:ph type="pic" idx="2"/>
          </p:nvPr>
        </p:nvSpPr>
        <p:spPr>
          <a:xfrm>
            <a:off x="380998" y="460247"/>
            <a:ext cx="6172202" cy="5564632"/>
          </a:xfrm>
          <a:prstGeom prst="rect">
            <a:avLst/>
          </a:prstGeom>
          <a:noFill/>
          <a:ln>
            <a:noFill/>
          </a:ln>
        </p:spPr>
        <p:txBody>
          <a:bodyPr lIns="91425" tIns="91425" rIns="91425" bIns="91425" anchor="ctr" anchorCtr="0"/>
          <a:lstStyle>
            <a:lvl1pPr marL="0" marR="0" lvl="0" indent="0" algn="ctr" rtl="0">
              <a:spcBef>
                <a:spcPts val="640"/>
              </a:spcBef>
              <a:buClr>
                <a:schemeClr val="accent1"/>
              </a:buClr>
              <a:buFont typeface="Noto Sans Symbols"/>
              <a:buNone/>
              <a:defRPr sz="3200" b="1" i="0" u="none" strike="noStrike" cap="none">
                <a:solidFill>
                  <a:srgbClr val="5C6670"/>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rgbClr val="5C6670"/>
                </a:solidFill>
                <a:latin typeface="Calibri"/>
                <a:ea typeface="Calibri"/>
                <a:cs typeface="Calibri"/>
                <a:sym typeface="Calibri"/>
              </a:defRPr>
            </a:lvl2pPr>
            <a:lvl3pPr marL="914400" marR="0" lvl="2" indent="0" algn="l" rtl="0">
              <a:spcBef>
                <a:spcPts val="480"/>
              </a:spcBef>
              <a:buClr>
                <a:schemeClr val="accent3"/>
              </a:buClr>
              <a:buFont typeface="Noto Sans Symbols"/>
              <a:buNone/>
              <a:defRPr sz="2400" b="0" i="0" u="none" strike="noStrike" cap="none">
                <a:solidFill>
                  <a:srgbClr val="5C6670"/>
                </a:solidFill>
                <a:latin typeface="Calibri"/>
                <a:ea typeface="Calibri"/>
                <a:cs typeface="Calibri"/>
                <a:sym typeface="Calibri"/>
              </a:defRPr>
            </a:lvl3pPr>
            <a:lvl4pPr marL="1371600" marR="0" lvl="3" indent="0" algn="l" rtl="0">
              <a:spcBef>
                <a:spcPts val="400"/>
              </a:spcBef>
              <a:buClr>
                <a:schemeClr val="accent4"/>
              </a:buClr>
              <a:buFont typeface="Noto Sans Symbols"/>
              <a:buNone/>
              <a:defRPr sz="2000" b="0" i="0" u="none" strike="noStrike" cap="none">
                <a:solidFill>
                  <a:srgbClr val="5C6670"/>
                </a:solidFill>
                <a:latin typeface="Calibri"/>
                <a:ea typeface="Calibri"/>
                <a:cs typeface="Calibri"/>
                <a:sym typeface="Calibri"/>
              </a:defRPr>
            </a:lvl4pPr>
            <a:lvl5pPr marL="1828800" marR="0" lvl="4" indent="0" algn="l" rtl="0">
              <a:spcBef>
                <a:spcPts val="400"/>
              </a:spcBef>
              <a:buClr>
                <a:schemeClr val="accent6"/>
              </a:buClr>
              <a:buFont typeface="Noto Sans Symbols"/>
              <a:buNone/>
              <a:defRPr sz="2000" b="0" i="0" u="none" strike="noStrike" cap="none">
                <a:solidFill>
                  <a:srgbClr val="5C6670"/>
                </a:solidFill>
                <a:latin typeface="Calibri"/>
                <a:ea typeface="Calibri"/>
                <a:cs typeface="Calibri"/>
                <a:sym typeface="Calibri"/>
              </a:defRPr>
            </a:lvl5pPr>
            <a:lvl6pPr marL="2286000" marR="0" lvl="5" indent="0" algn="l" rtl="0">
              <a:spcBef>
                <a:spcPts val="400"/>
              </a:spcBef>
              <a:buClr>
                <a:schemeClr val="accent1"/>
              </a:buClr>
              <a:buFont typeface="Noto Sans Symbols"/>
              <a:buNone/>
              <a:defRPr sz="2000" b="0" i="0" u="none" strike="noStrike" cap="none">
                <a:solidFill>
                  <a:schemeClr val="lt2"/>
                </a:solidFill>
                <a:latin typeface="Calibri"/>
                <a:ea typeface="Calibri"/>
                <a:cs typeface="Calibri"/>
                <a:sym typeface="Calibri"/>
              </a:defRPr>
            </a:lvl6pPr>
            <a:lvl7pPr marL="2743200" marR="0" lvl="6" indent="0" algn="l" rtl="0">
              <a:spcBef>
                <a:spcPts val="400"/>
              </a:spcBef>
              <a:buClr>
                <a:schemeClr val="accent2"/>
              </a:buClr>
              <a:buFont typeface="Noto Sans Symbols"/>
              <a:buNone/>
              <a:defRPr sz="2000" b="0" i="0" u="none" strike="noStrike" cap="none">
                <a:solidFill>
                  <a:schemeClr val="lt2"/>
                </a:solidFill>
                <a:latin typeface="Calibri"/>
                <a:ea typeface="Calibri"/>
                <a:cs typeface="Calibri"/>
                <a:sym typeface="Calibri"/>
              </a:defRPr>
            </a:lvl7pPr>
            <a:lvl8pPr marL="3200400" marR="0" lvl="7" indent="0" algn="l" rtl="0">
              <a:spcBef>
                <a:spcPts val="400"/>
              </a:spcBef>
              <a:buClr>
                <a:schemeClr val="accent3"/>
              </a:buClr>
              <a:buFont typeface="Noto Sans Symbols"/>
              <a:buNone/>
              <a:defRPr sz="2000" b="0" i="0" u="none" strike="noStrike" cap="none">
                <a:solidFill>
                  <a:schemeClr val="lt2"/>
                </a:solidFill>
                <a:latin typeface="Calibri"/>
                <a:ea typeface="Calibri"/>
                <a:cs typeface="Calibri"/>
                <a:sym typeface="Calibri"/>
              </a:defRPr>
            </a:lvl8pPr>
            <a:lvl9pPr marL="3657600" marR="0" lvl="8" indent="0" algn="l" rtl="0">
              <a:spcBef>
                <a:spcPts val="400"/>
              </a:spcBef>
              <a:buClr>
                <a:schemeClr val="accent5"/>
              </a:buClr>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body" idx="1"/>
          </p:nvPr>
        </p:nvSpPr>
        <p:spPr>
          <a:xfrm>
            <a:off x="7040139"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lt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lt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lt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55" name="Shape 55"/>
          <p:cNvSpPr txBox="1">
            <a:spLocks noGrp="1"/>
          </p:cNvSpPr>
          <p:nvPr>
            <p:ph type="title"/>
          </p:nvPr>
        </p:nvSpPr>
        <p:spPr>
          <a:xfrm>
            <a:off x="7037832" y="1096962"/>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56" name="Shape 56"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Caption Left">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ftr" idx="11"/>
          </p:nvPr>
        </p:nvSpPr>
        <p:spPr>
          <a:xfrm>
            <a:off x="147318" y="6356350"/>
            <a:ext cx="1824048"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2199640" y="1036320"/>
            <a:ext cx="6589251" cy="4969193"/>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55880" algn="l" rtl="0">
              <a:spcBef>
                <a:spcPts val="400"/>
              </a:spcBef>
              <a:buClr>
                <a:schemeClr val="accent1"/>
              </a:buClr>
              <a:buSzPct val="100000"/>
              <a:buFont typeface="Noto Sans Symbols"/>
              <a:buChar char="▪"/>
              <a:defRPr sz="2000" b="0" i="0" u="none" strike="noStrike" cap="none">
                <a:solidFill>
                  <a:schemeClr val="dk2"/>
                </a:solidFill>
                <a:latin typeface="Calibri"/>
                <a:ea typeface="Calibri"/>
                <a:cs typeface="Calibri"/>
                <a:sym typeface="Calibri"/>
              </a:defRPr>
            </a:lvl6pPr>
            <a:lvl7pPr marL="1828800" marR="0" lvl="6" indent="-63500" algn="l" rtl="0">
              <a:spcBef>
                <a:spcPts val="400"/>
              </a:spcBef>
              <a:buClr>
                <a:schemeClr val="accent2"/>
              </a:buClr>
              <a:buSzPct val="100000"/>
              <a:buFont typeface="Noto Sans Symbols"/>
              <a:buChar char="▪"/>
              <a:defRPr sz="2000" b="0" i="0" u="none" strike="noStrike" cap="none">
                <a:solidFill>
                  <a:schemeClr val="dk2"/>
                </a:solidFill>
                <a:latin typeface="Calibri"/>
                <a:ea typeface="Calibri"/>
                <a:cs typeface="Calibri"/>
                <a:sym typeface="Calibri"/>
              </a:defRPr>
            </a:lvl7pPr>
            <a:lvl8pPr marL="2103120" marR="0" lvl="7" indent="-58420" algn="l" rtl="0">
              <a:spcBef>
                <a:spcPts val="400"/>
              </a:spcBef>
              <a:buClr>
                <a:schemeClr val="accent3"/>
              </a:buClr>
              <a:buSzPct val="100000"/>
              <a:buFont typeface="Noto Sans Symbols"/>
              <a:buChar char="▪"/>
              <a:defRPr sz="2000" b="0" i="0" u="none" strike="noStrike" cap="none">
                <a:solidFill>
                  <a:schemeClr val="dk2"/>
                </a:solidFill>
                <a:latin typeface="Calibri"/>
                <a:ea typeface="Calibri"/>
                <a:cs typeface="Calibri"/>
                <a:sym typeface="Calibri"/>
              </a:defRPr>
            </a:lvl8pPr>
            <a:lvl9pPr marL="2377440" marR="0" lvl="8" indent="-66039" algn="l" rtl="0">
              <a:spcBef>
                <a:spcPts val="400"/>
              </a:spcBef>
              <a:buClr>
                <a:schemeClr val="accent5"/>
              </a:buClr>
              <a:buSzPct val="100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2199639" y="304800"/>
            <a:ext cx="6589251" cy="639762"/>
          </a:xfrm>
          <a:prstGeom prst="rect">
            <a:avLst/>
          </a:prstGeom>
          <a:noFill/>
          <a:ln>
            <a:noFill/>
          </a:ln>
        </p:spPr>
        <p:txBody>
          <a:bodyPr lIns="91425" tIns="91425" rIns="91425" bIns="91425" anchor="ctr" anchorCtr="0"/>
          <a:lstStyle>
            <a:lvl1pPr marL="0" marR="0" lvl="0" indent="0" algn="l" rtl="0">
              <a:spcBef>
                <a:spcPts val="560"/>
              </a:spcBef>
              <a:buClr>
                <a:schemeClr val="accent1"/>
              </a:buClr>
              <a:buFont typeface="Noto Sans Symbols"/>
              <a:buNone/>
              <a:defRPr sz="2800" b="0" i="0" u="none" strike="noStrike" cap="none">
                <a:solidFill>
                  <a:schemeClr val="dk1"/>
                </a:solidFill>
                <a:latin typeface="Arial"/>
                <a:ea typeface="Arial"/>
                <a:cs typeface="Arial"/>
                <a:sym typeface="Arial"/>
              </a:defRPr>
            </a:lvl1pPr>
            <a:lvl2pPr marL="457200" marR="0" lvl="1" indent="0" algn="l" rtl="0">
              <a:spcBef>
                <a:spcPts val="400"/>
              </a:spcBef>
              <a:buClr>
                <a:schemeClr val="accent2"/>
              </a:buClr>
              <a:buFont typeface="Noto Sans Symbols"/>
              <a:buNone/>
              <a:defRPr sz="2000" b="1" i="0" u="none" strike="noStrike" cap="none">
                <a:solidFill>
                  <a:srgbClr val="5C6670"/>
                </a:solidFill>
                <a:latin typeface="Calibri"/>
                <a:ea typeface="Calibri"/>
                <a:cs typeface="Calibri"/>
                <a:sym typeface="Calibri"/>
              </a:defRPr>
            </a:lvl2pPr>
            <a:lvl3pPr marL="914400" marR="0" lvl="2" indent="0" algn="l" rtl="0">
              <a:spcBef>
                <a:spcPts val="360"/>
              </a:spcBef>
              <a:buClr>
                <a:schemeClr val="accent3"/>
              </a:buClr>
              <a:buFont typeface="Noto Sans Symbols"/>
              <a:buNone/>
              <a:defRPr sz="1800" b="1" i="0" u="none" strike="noStrike" cap="none">
                <a:solidFill>
                  <a:srgbClr val="5C6670"/>
                </a:solidFill>
                <a:latin typeface="Calibri"/>
                <a:ea typeface="Calibri"/>
                <a:cs typeface="Calibri"/>
                <a:sym typeface="Calibri"/>
              </a:defRPr>
            </a:lvl3pPr>
            <a:lvl4pPr marL="1371600" marR="0" lvl="3" indent="0" algn="l" rtl="0">
              <a:spcBef>
                <a:spcPts val="320"/>
              </a:spcBef>
              <a:buClr>
                <a:schemeClr val="accent4"/>
              </a:buClr>
              <a:buFont typeface="Noto Sans Symbols"/>
              <a:buNone/>
              <a:defRPr sz="1600" b="1" i="0" u="none" strike="noStrike" cap="none">
                <a:solidFill>
                  <a:srgbClr val="5C6670"/>
                </a:solidFill>
                <a:latin typeface="Calibri"/>
                <a:ea typeface="Calibri"/>
                <a:cs typeface="Calibri"/>
                <a:sym typeface="Calibri"/>
              </a:defRPr>
            </a:lvl4pPr>
            <a:lvl5pPr marL="1828800" marR="0" lvl="4" indent="0" algn="l" rtl="0">
              <a:spcBef>
                <a:spcPts val="320"/>
              </a:spcBef>
              <a:buClr>
                <a:schemeClr val="accent6"/>
              </a:buClr>
              <a:buFont typeface="Noto Sans Symbols"/>
              <a:buNone/>
              <a:defRPr sz="1600" b="1" i="0" u="none" strike="noStrike" cap="none">
                <a:solidFill>
                  <a:srgbClr val="5C6670"/>
                </a:solidFill>
                <a:latin typeface="Calibri"/>
                <a:ea typeface="Calibri"/>
                <a:cs typeface="Calibri"/>
                <a:sym typeface="Calibri"/>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Calibri"/>
                <a:ea typeface="Calibri"/>
                <a:cs typeface="Calibri"/>
                <a:sym typeface="Calibri"/>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Calibri"/>
                <a:ea typeface="Calibri"/>
                <a:cs typeface="Calibri"/>
                <a:sym typeface="Calibri"/>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Calibri"/>
                <a:ea typeface="Calibri"/>
                <a:cs typeface="Calibri"/>
                <a:sym typeface="Calibri"/>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61" name="Shape 61"/>
          <p:cNvSpPr txBox="1">
            <a:spLocks noGrp="1"/>
          </p:cNvSpPr>
          <p:nvPr>
            <p:ph type="body" idx="3"/>
          </p:nvPr>
        </p:nvSpPr>
        <p:spPr>
          <a:xfrm>
            <a:off x="60220" y="2171509"/>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62" name="Shape 62"/>
          <p:cNvSpPr txBox="1">
            <a:spLocks noGrp="1"/>
          </p:cNvSpPr>
          <p:nvPr>
            <p:ph type="title"/>
          </p:nvPr>
        </p:nvSpPr>
        <p:spPr>
          <a:xfrm>
            <a:off x="57911" y="1036320"/>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3" name="Shape 63"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with Caption Left">
    <p:bg>
      <p:bgPr>
        <a:blipFill rotWithShape="1">
          <a:blip r:embed="rId2">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ftr" idx="11"/>
          </p:nvPr>
        </p:nvSpPr>
        <p:spPr>
          <a:xfrm>
            <a:off x="198118" y="6356350"/>
            <a:ext cx="1773248"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60220"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67" name="Shape 67"/>
          <p:cNvSpPr txBox="1">
            <a:spLocks noGrp="1"/>
          </p:cNvSpPr>
          <p:nvPr>
            <p:ph type="title"/>
          </p:nvPr>
        </p:nvSpPr>
        <p:spPr>
          <a:xfrm>
            <a:off x="57911" y="1096962"/>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8" name="Shape 68"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274320" marR="0" lvl="0" indent="-685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548640" marR="0" lvl="1" indent="-3937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822960" marR="0" lvl="2" indent="-4826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097280" marR="0" lvl="3" indent="-57150"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280160" marR="0" lvl="4" indent="-76200"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1" name="Shape 21"/>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ftr" idx="11"/>
          </p:nvPr>
        </p:nvSpPr>
        <p:spPr>
          <a:xfrm>
            <a:off x="380998" y="6265544"/>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Divider Orange">
    <p:bg>
      <p:bgPr>
        <a:solidFill>
          <a:schemeClr val="accen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80998" y="3412607"/>
            <a:ext cx="8341850" cy="1645920"/>
          </a:xfrm>
          <a:prstGeom prst="rect">
            <a:avLst/>
          </a:prstGeom>
          <a:noFill/>
          <a:ln>
            <a:noFill/>
          </a:ln>
        </p:spPr>
        <p:txBody>
          <a:bodyPr lIns="91425" tIns="91425" rIns="91425" bIns="91425" anchor="ctr" anchorCtr="0"/>
          <a:lstStyle>
            <a:lvl1pPr marL="0" marR="0" lvl="0" indent="0" algn="ctr" rtl="0">
              <a:spcBef>
                <a:spcPts val="480"/>
              </a:spcBef>
              <a:buClr>
                <a:schemeClr val="accent1"/>
              </a:buClr>
              <a:buFont typeface="Noto Sans Symbols"/>
              <a:buNone/>
              <a:defRPr sz="2400" b="1" i="0" u="none" strike="noStrike" cap="none">
                <a:solidFill>
                  <a:srgbClr val="404040"/>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rgbClr val="9A9EA3"/>
                </a:solidFill>
                <a:latin typeface="Calibri"/>
                <a:ea typeface="Calibri"/>
                <a:cs typeface="Calibri"/>
                <a:sym typeface="Calibri"/>
              </a:defRPr>
            </a:lvl2pPr>
            <a:lvl3pPr marL="914400" marR="0" lvl="2" indent="0" algn="l" rtl="0">
              <a:spcBef>
                <a:spcPts val="320"/>
              </a:spcBef>
              <a:buClr>
                <a:schemeClr val="accent3"/>
              </a:buClr>
              <a:buFont typeface="Noto Sans Symbols"/>
              <a:buNone/>
              <a:defRPr sz="1600" b="0" i="0" u="none" strike="noStrike" cap="none">
                <a:solidFill>
                  <a:srgbClr val="9A9EA3"/>
                </a:solidFill>
                <a:latin typeface="Calibri"/>
                <a:ea typeface="Calibri"/>
                <a:cs typeface="Calibri"/>
                <a:sym typeface="Calibri"/>
              </a:defRPr>
            </a:lvl3pPr>
            <a:lvl4pPr marL="1371600" marR="0" lvl="3" indent="0" algn="l" rtl="0">
              <a:spcBef>
                <a:spcPts val="280"/>
              </a:spcBef>
              <a:buClr>
                <a:schemeClr val="accent4"/>
              </a:buClr>
              <a:buFont typeface="Noto Sans Symbols"/>
              <a:buNone/>
              <a:defRPr sz="1400" b="0" i="0" u="none" strike="noStrike" cap="none">
                <a:solidFill>
                  <a:srgbClr val="9A9EA3"/>
                </a:solidFill>
                <a:latin typeface="Calibri"/>
                <a:ea typeface="Calibri"/>
                <a:cs typeface="Calibri"/>
                <a:sym typeface="Calibri"/>
              </a:defRPr>
            </a:lvl4pPr>
            <a:lvl5pPr marL="1828800" marR="0" lvl="4" indent="0" algn="l" rtl="0">
              <a:spcBef>
                <a:spcPts val="280"/>
              </a:spcBef>
              <a:buClr>
                <a:schemeClr val="accent6"/>
              </a:buClr>
              <a:buFont typeface="Noto Sans Symbols"/>
              <a:buNone/>
              <a:defRPr sz="1400" b="0" i="0" u="none" strike="noStrike" cap="none">
                <a:solidFill>
                  <a:srgbClr val="9A9EA3"/>
                </a:solidFill>
                <a:latin typeface="Calibri"/>
                <a:ea typeface="Calibri"/>
                <a:cs typeface="Calibri"/>
                <a:sym typeface="Calibri"/>
              </a:defRPr>
            </a:lvl5pPr>
            <a:lvl6pPr marL="2286000" marR="0" lvl="5" indent="0" algn="l" rtl="0">
              <a:spcBef>
                <a:spcPts val="280"/>
              </a:spcBef>
              <a:buClr>
                <a:schemeClr val="accent1"/>
              </a:buClr>
              <a:buFont typeface="Noto Sans Symbols"/>
              <a:buNone/>
              <a:defRPr sz="1400" b="0" i="0" u="none" strike="noStrike" cap="none">
                <a:solidFill>
                  <a:srgbClr val="9A9EA3"/>
                </a:solidFill>
                <a:latin typeface="Calibri"/>
                <a:ea typeface="Calibri"/>
                <a:cs typeface="Calibri"/>
                <a:sym typeface="Calibri"/>
              </a:defRPr>
            </a:lvl6pPr>
            <a:lvl7pPr marL="2743200" marR="0" lvl="6" indent="0" algn="l" rtl="0">
              <a:spcBef>
                <a:spcPts val="280"/>
              </a:spcBef>
              <a:buClr>
                <a:schemeClr val="accent2"/>
              </a:buClr>
              <a:buFont typeface="Noto Sans Symbols"/>
              <a:buNone/>
              <a:defRPr sz="1400" b="0" i="0" u="none" strike="noStrike" cap="none">
                <a:solidFill>
                  <a:srgbClr val="9A9EA3"/>
                </a:solidFill>
                <a:latin typeface="Calibri"/>
                <a:ea typeface="Calibri"/>
                <a:cs typeface="Calibri"/>
                <a:sym typeface="Calibri"/>
              </a:defRPr>
            </a:lvl7pPr>
            <a:lvl8pPr marL="3200400" marR="0" lvl="7" indent="0" algn="l" rtl="0">
              <a:spcBef>
                <a:spcPts val="280"/>
              </a:spcBef>
              <a:buClr>
                <a:schemeClr val="accent3"/>
              </a:buClr>
              <a:buFont typeface="Noto Sans Symbols"/>
              <a:buNone/>
              <a:defRPr sz="1400" b="0" i="0" u="none" strike="noStrike" cap="none">
                <a:solidFill>
                  <a:srgbClr val="9A9EA3"/>
                </a:solidFill>
                <a:latin typeface="Calibri"/>
                <a:ea typeface="Calibri"/>
                <a:cs typeface="Calibri"/>
                <a:sym typeface="Calibri"/>
              </a:defRPr>
            </a:lvl8pPr>
            <a:lvl9pPr marL="3657600" marR="0" lvl="8" indent="0" algn="l" rtl="0">
              <a:spcBef>
                <a:spcPts val="280"/>
              </a:spcBef>
              <a:buClr>
                <a:schemeClr val="accent5"/>
              </a:buClr>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25" name="Shape 25"/>
          <p:cNvSpPr txBox="1">
            <a:spLocks noGrp="1"/>
          </p:cNvSpPr>
          <p:nvPr>
            <p:ph type="title"/>
          </p:nvPr>
        </p:nvSpPr>
        <p:spPr>
          <a:xfrm>
            <a:off x="380998" y="1740194"/>
            <a:ext cx="8341850" cy="1645920"/>
          </a:xfrm>
          <a:prstGeom prst="rect">
            <a:avLst/>
          </a:prstGeom>
          <a:noFill/>
          <a:ln>
            <a:noFill/>
          </a:ln>
        </p:spPr>
        <p:txBody>
          <a:bodyPr lIns="91425" tIns="91425" rIns="91425" bIns="91425" anchor="ctr" anchorCtr="0"/>
          <a:lstStyle>
            <a:lvl1pPr marL="0" marR="0" lvl="0" indent="0" algn="ctr" rtl="0">
              <a:spcBef>
                <a:spcPts val="0"/>
              </a:spcBef>
              <a:buClr>
                <a:srgbClr val="FFFFFF"/>
              </a:buClr>
              <a:buFont typeface="Arial"/>
              <a:buNone/>
              <a:defRPr sz="42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6" name="Shape 26" descr="co_cde_shield_rgb.eps"/>
          <p:cNvPicPr preferRelativeResize="0"/>
          <p:nvPr/>
        </p:nvPicPr>
        <p:blipFill rotWithShape="1">
          <a:blip r:embed="rId2">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391159" y="1719072"/>
            <a:ext cx="4038599"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Calibri"/>
                <a:ea typeface="Calibri"/>
                <a:cs typeface="Calibri"/>
                <a:sym typeface="Calibri"/>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Calibri"/>
                <a:ea typeface="Calibri"/>
                <a:cs typeface="Calibri"/>
                <a:sym typeface="Calibri"/>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Calibri"/>
                <a:ea typeface="Calibri"/>
                <a:cs typeface="Calibri"/>
                <a:sym typeface="Calibri"/>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723660" y="1719072"/>
            <a:ext cx="4038599"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Calibri"/>
                <a:ea typeface="Calibri"/>
                <a:cs typeface="Calibri"/>
                <a:sym typeface="Calibri"/>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Calibri"/>
                <a:ea typeface="Calibri"/>
                <a:cs typeface="Calibri"/>
                <a:sym typeface="Calibri"/>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Calibri"/>
                <a:ea typeface="Calibri"/>
                <a:cs typeface="Calibri"/>
                <a:sym typeface="Calibri"/>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0" name="Shape 30"/>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Blue Narrow Bar">
    <p:bg>
      <p:bgPr>
        <a:blipFill rotWithShape="1">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81000" y="355846"/>
            <a:ext cx="8381260" cy="782072"/>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Green Narrow Bar">
    <p:bg>
      <p:bgPr>
        <a:blipFill rotWithShape="1">
          <a:blip r:embed="rId2">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81000" y="355846"/>
            <a:ext cx="8381260" cy="782072"/>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43" name="Shape 43"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80998" y="1188720"/>
            <a:ext cx="6096000" cy="4969193"/>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55880" algn="l" rtl="0">
              <a:spcBef>
                <a:spcPts val="400"/>
              </a:spcBef>
              <a:buClr>
                <a:schemeClr val="accent1"/>
              </a:buClr>
              <a:buSzPct val="100000"/>
              <a:buFont typeface="Noto Sans Symbols"/>
              <a:buChar char="▪"/>
              <a:defRPr sz="2000" b="0" i="0" u="none" strike="noStrike" cap="none">
                <a:solidFill>
                  <a:schemeClr val="dk2"/>
                </a:solidFill>
                <a:latin typeface="Calibri"/>
                <a:ea typeface="Calibri"/>
                <a:cs typeface="Calibri"/>
                <a:sym typeface="Calibri"/>
              </a:defRPr>
            </a:lvl6pPr>
            <a:lvl7pPr marL="1828800" marR="0" lvl="6" indent="-63500" algn="l" rtl="0">
              <a:spcBef>
                <a:spcPts val="400"/>
              </a:spcBef>
              <a:buClr>
                <a:schemeClr val="accent2"/>
              </a:buClr>
              <a:buSzPct val="100000"/>
              <a:buFont typeface="Noto Sans Symbols"/>
              <a:buChar char="▪"/>
              <a:defRPr sz="2000" b="0" i="0" u="none" strike="noStrike" cap="none">
                <a:solidFill>
                  <a:schemeClr val="dk2"/>
                </a:solidFill>
                <a:latin typeface="Calibri"/>
                <a:ea typeface="Calibri"/>
                <a:cs typeface="Calibri"/>
                <a:sym typeface="Calibri"/>
              </a:defRPr>
            </a:lvl7pPr>
            <a:lvl8pPr marL="2103120" marR="0" lvl="7" indent="-58420" algn="l" rtl="0">
              <a:spcBef>
                <a:spcPts val="400"/>
              </a:spcBef>
              <a:buClr>
                <a:schemeClr val="accent3"/>
              </a:buClr>
              <a:buSzPct val="100000"/>
              <a:buFont typeface="Noto Sans Symbols"/>
              <a:buChar char="▪"/>
              <a:defRPr sz="2000" b="0" i="0" u="none" strike="noStrike" cap="none">
                <a:solidFill>
                  <a:schemeClr val="dk2"/>
                </a:solidFill>
                <a:latin typeface="Calibri"/>
                <a:ea typeface="Calibri"/>
                <a:cs typeface="Calibri"/>
                <a:sym typeface="Calibri"/>
              </a:defRPr>
            </a:lvl8pPr>
            <a:lvl9pPr marL="2377440" marR="0" lvl="8" indent="-66039" algn="l" rtl="0">
              <a:spcBef>
                <a:spcPts val="400"/>
              </a:spcBef>
              <a:buClr>
                <a:schemeClr val="accent5"/>
              </a:buClr>
              <a:buSzPct val="100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7040139"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47" name="Shape 47"/>
          <p:cNvSpPr txBox="1">
            <a:spLocks noGrp="1"/>
          </p:cNvSpPr>
          <p:nvPr>
            <p:ph type="title"/>
          </p:nvPr>
        </p:nvSpPr>
        <p:spPr>
          <a:xfrm>
            <a:off x="7037832" y="1096962"/>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7E390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380997" y="457200"/>
            <a:ext cx="6096000" cy="639762"/>
          </a:xfrm>
          <a:prstGeom prst="rect">
            <a:avLst/>
          </a:prstGeom>
          <a:noFill/>
          <a:ln>
            <a:noFill/>
          </a:ln>
        </p:spPr>
        <p:txBody>
          <a:bodyPr lIns="91425" tIns="91425" rIns="91425" bIns="91425" anchor="ctr" anchorCtr="0"/>
          <a:lstStyle>
            <a:lvl1pPr marL="0" marR="0" lvl="0" indent="0" algn="l" rtl="0">
              <a:spcBef>
                <a:spcPts val="560"/>
              </a:spcBef>
              <a:buClr>
                <a:schemeClr val="accent1"/>
              </a:buClr>
              <a:buFont typeface="Noto Sans Symbols"/>
              <a:buNone/>
              <a:defRPr sz="2800" b="0" i="0" u="none" strike="noStrike" cap="none">
                <a:solidFill>
                  <a:srgbClr val="45454C"/>
                </a:solidFill>
                <a:latin typeface="Arial"/>
                <a:ea typeface="Arial"/>
                <a:cs typeface="Arial"/>
                <a:sym typeface="Arial"/>
              </a:defRPr>
            </a:lvl1pPr>
            <a:lvl2pPr marL="457200" marR="0" lvl="1" indent="0" algn="l" rtl="0">
              <a:spcBef>
                <a:spcPts val="400"/>
              </a:spcBef>
              <a:buClr>
                <a:schemeClr val="accent2"/>
              </a:buClr>
              <a:buFont typeface="Noto Sans Symbols"/>
              <a:buNone/>
              <a:defRPr sz="2000" b="1" i="0" u="none" strike="noStrike" cap="none">
                <a:solidFill>
                  <a:srgbClr val="5C6670"/>
                </a:solidFill>
                <a:latin typeface="Calibri"/>
                <a:ea typeface="Calibri"/>
                <a:cs typeface="Calibri"/>
                <a:sym typeface="Calibri"/>
              </a:defRPr>
            </a:lvl2pPr>
            <a:lvl3pPr marL="914400" marR="0" lvl="2" indent="0" algn="l" rtl="0">
              <a:spcBef>
                <a:spcPts val="360"/>
              </a:spcBef>
              <a:buClr>
                <a:schemeClr val="accent3"/>
              </a:buClr>
              <a:buFont typeface="Noto Sans Symbols"/>
              <a:buNone/>
              <a:defRPr sz="1800" b="1" i="0" u="none" strike="noStrike" cap="none">
                <a:solidFill>
                  <a:srgbClr val="5C6670"/>
                </a:solidFill>
                <a:latin typeface="Calibri"/>
                <a:ea typeface="Calibri"/>
                <a:cs typeface="Calibri"/>
                <a:sym typeface="Calibri"/>
              </a:defRPr>
            </a:lvl3pPr>
            <a:lvl4pPr marL="1371600" marR="0" lvl="3" indent="0" algn="l" rtl="0">
              <a:spcBef>
                <a:spcPts val="320"/>
              </a:spcBef>
              <a:buClr>
                <a:schemeClr val="accent4"/>
              </a:buClr>
              <a:buFont typeface="Noto Sans Symbols"/>
              <a:buNone/>
              <a:defRPr sz="1600" b="1" i="0" u="none" strike="noStrike" cap="none">
                <a:solidFill>
                  <a:srgbClr val="5C6670"/>
                </a:solidFill>
                <a:latin typeface="Calibri"/>
                <a:ea typeface="Calibri"/>
                <a:cs typeface="Calibri"/>
                <a:sym typeface="Calibri"/>
              </a:defRPr>
            </a:lvl4pPr>
            <a:lvl5pPr marL="1828800" marR="0" lvl="4" indent="0" algn="l" rtl="0">
              <a:spcBef>
                <a:spcPts val="320"/>
              </a:spcBef>
              <a:buClr>
                <a:schemeClr val="accent6"/>
              </a:buClr>
              <a:buFont typeface="Noto Sans Symbols"/>
              <a:buNone/>
              <a:defRPr sz="1600" b="1" i="0" u="none" strike="noStrike" cap="none">
                <a:solidFill>
                  <a:srgbClr val="5C6670"/>
                </a:solidFill>
                <a:latin typeface="Calibri"/>
                <a:ea typeface="Calibri"/>
                <a:cs typeface="Calibri"/>
                <a:sym typeface="Calibri"/>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Calibri"/>
                <a:ea typeface="Calibri"/>
                <a:cs typeface="Calibri"/>
                <a:sym typeface="Calibri"/>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Calibri"/>
                <a:ea typeface="Calibri"/>
                <a:cs typeface="Calibri"/>
                <a:sym typeface="Calibri"/>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Calibri"/>
                <a:ea typeface="Calibri"/>
                <a:cs typeface="Calibri"/>
                <a:sym typeface="Calibri"/>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Calibri"/>
                <a:ea typeface="Calibri"/>
                <a:cs typeface="Calibri"/>
                <a:sym typeface="Calibri"/>
              </a:defRPr>
            </a:lvl9pPr>
          </a:lstStyle>
          <a:p>
            <a:endParaRPr/>
          </a:p>
        </p:txBody>
      </p:sp>
      <p:pic>
        <p:nvPicPr>
          <p:cNvPr id="50" name="Shape 50"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80998" y="6265544"/>
            <a:ext cx="2895600" cy="365125"/>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13" name="Shape 13" descr="co_cde_shield_rgb.eps"/>
          <p:cNvPicPr preferRelativeResize="0"/>
          <p:nvPr/>
        </p:nvPicPr>
        <p:blipFill rotWithShape="1">
          <a:blip r:embed="rId15">
            <a:alphaModFix/>
          </a:blip>
          <a:srcRect/>
          <a:stretch/>
        </p:blipFill>
        <p:spPr>
          <a:xfrm>
            <a:off x="7726528" y="6078532"/>
            <a:ext cx="1161161" cy="6821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gt/idguideboo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gt/endorsem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gt/earlyaccess-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karin-hess.com/cognitive-rigor-and-do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aegtc.org" TargetMode="External"/><Relationship Id="rId2" Type="http://schemas.openxmlformats.org/officeDocument/2006/relationships/hyperlink" Target="mailto:caegtcinfo@gmail.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e.state.co.us/gt/gesacvacancy201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ikkimyers@academyacl.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essu@cde.state.co.us" TargetMode="External"/><Relationship Id="rId5" Type="http://schemas.openxmlformats.org/officeDocument/2006/relationships/hyperlink" Target="https://www.cde.state.co.us/gt" TargetMode="External"/><Relationship Id="rId4" Type="http://schemas.openxmlformats.org/officeDocument/2006/relationships/hyperlink" Target="mailto:office@academyacl.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gc.org/sites/default/files/Advocacy/Q+A%20on%20ESSA%20(web).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380998" y="4191023"/>
            <a:ext cx="8341850" cy="1167557"/>
          </a:xfrm>
          <a:prstGeom prst="rect">
            <a:avLst/>
          </a:prstGeom>
          <a:noFill/>
          <a:ln>
            <a:noFill/>
          </a:ln>
        </p:spPr>
        <p:txBody>
          <a:bodyPr lIns="91425" tIns="45700" rIns="91425" bIns="45700" anchor="ctr" anchorCtr="0">
            <a:noAutofit/>
          </a:bodyPr>
          <a:lstStyle/>
          <a:p>
            <a:pPr lvl="0" rtl="0">
              <a:lnSpc>
                <a:spcPct val="100000"/>
              </a:lnSpc>
              <a:spcBef>
                <a:spcPts val="1200"/>
              </a:spcBef>
              <a:spcAft>
                <a:spcPts val="200"/>
              </a:spcAft>
              <a:buClr>
                <a:srgbClr val="000000"/>
              </a:buClr>
              <a:buSzPct val="61111"/>
              <a:buFont typeface="Arial"/>
              <a:buNone/>
            </a:pPr>
            <a:r>
              <a:rPr lang="en-US" sz="1800" b="0" dirty="0" smtClean="0">
                <a:solidFill>
                  <a:srgbClr val="455F51"/>
                </a:solidFill>
                <a:latin typeface="Arial"/>
                <a:ea typeface="Arial"/>
                <a:cs typeface="Arial"/>
                <a:sym typeface="Arial"/>
              </a:rPr>
              <a:t>Highlights of Rules and Identification Criteria Applicable to Charters</a:t>
            </a:r>
            <a:endParaRPr lang="en-US" sz="1800" b="0" dirty="0">
              <a:solidFill>
                <a:srgbClr val="455F51"/>
              </a:solidFill>
              <a:latin typeface="Arial"/>
              <a:ea typeface="Arial"/>
              <a:cs typeface="Arial"/>
              <a:sym typeface="Arial"/>
            </a:endParaRPr>
          </a:p>
          <a:p>
            <a:pPr lvl="0" rtl="0">
              <a:lnSpc>
                <a:spcPct val="90000"/>
              </a:lnSpc>
              <a:spcBef>
                <a:spcPts val="1200"/>
              </a:spcBef>
              <a:spcAft>
                <a:spcPts val="200"/>
              </a:spcAft>
              <a:buClr>
                <a:srgbClr val="000000"/>
              </a:buClr>
              <a:buSzPct val="61111"/>
              <a:buFont typeface="Arial"/>
              <a:buNone/>
            </a:pPr>
            <a:r>
              <a:rPr lang="en-US" sz="1800" b="0" dirty="0">
                <a:solidFill>
                  <a:srgbClr val="455F51"/>
                </a:solidFill>
                <a:latin typeface="Arial"/>
                <a:ea typeface="Arial"/>
                <a:cs typeface="Arial"/>
                <a:sym typeface="Arial"/>
              </a:rPr>
              <a:t>Topic Based Webinar, </a:t>
            </a:r>
            <a:r>
              <a:rPr lang="en-US" sz="1800" b="0" smtClean="0">
                <a:solidFill>
                  <a:srgbClr val="455F51"/>
                </a:solidFill>
                <a:latin typeface="Arial"/>
                <a:ea typeface="Arial"/>
                <a:cs typeface="Arial"/>
                <a:sym typeface="Arial"/>
              </a:rPr>
              <a:t>March 14, </a:t>
            </a:r>
            <a:r>
              <a:rPr lang="en-US" sz="1800" b="0" dirty="0" smtClean="0">
                <a:solidFill>
                  <a:srgbClr val="455F51"/>
                </a:solidFill>
                <a:latin typeface="Arial"/>
                <a:ea typeface="Arial"/>
                <a:cs typeface="Arial"/>
                <a:sym typeface="Arial"/>
              </a:rPr>
              <a:t>2017</a:t>
            </a:r>
            <a:endParaRPr lang="en-US" sz="1800" b="0" dirty="0">
              <a:solidFill>
                <a:srgbClr val="455F51"/>
              </a:solidFill>
              <a:latin typeface="Arial"/>
              <a:ea typeface="Arial"/>
              <a:cs typeface="Arial"/>
              <a:sym typeface="Arial"/>
            </a:endParaRPr>
          </a:p>
          <a:p>
            <a:pPr marL="0" marR="0" lvl="0" indent="0" algn="ctr" rtl="0">
              <a:spcBef>
                <a:spcPts val="0"/>
              </a:spcBef>
              <a:buClr>
                <a:schemeClr val="accent1"/>
              </a:buClr>
              <a:buSzPct val="25000"/>
              <a:buFont typeface="Noto Sans Symbols"/>
              <a:buNone/>
            </a:pPr>
            <a:endParaRPr dirty="0"/>
          </a:p>
        </p:txBody>
      </p:sp>
      <p:sp>
        <p:nvSpPr>
          <p:cNvPr id="80" name="Shape 80"/>
          <p:cNvSpPr txBox="1">
            <a:spLocks noGrp="1"/>
          </p:cNvSpPr>
          <p:nvPr>
            <p:ph type="title"/>
          </p:nvPr>
        </p:nvSpPr>
        <p:spPr>
          <a:xfrm>
            <a:off x="380998" y="2441769"/>
            <a:ext cx="8341850" cy="1645920"/>
          </a:xfrm>
          <a:prstGeom prst="rect">
            <a:avLst/>
          </a:prstGeom>
          <a:noFill/>
          <a:ln>
            <a:noFill/>
          </a:ln>
        </p:spPr>
        <p:txBody>
          <a:bodyPr lIns="91425" tIns="45700" rIns="91425" bIns="45700" anchor="ctr" anchorCtr="0">
            <a:noAutofit/>
          </a:bodyPr>
          <a:lstStyle/>
          <a:p>
            <a:pPr marL="0" marR="0" lvl="0" indent="0" algn="ctr" rtl="0">
              <a:spcBef>
                <a:spcPts val="0"/>
              </a:spcBef>
              <a:buClr>
                <a:srgbClr val="1F4569"/>
              </a:buClr>
              <a:buSzPct val="25000"/>
              <a:buFont typeface="Arial"/>
              <a:buNone/>
            </a:pPr>
            <a:r>
              <a:rPr lang="en-US" dirty="0" smtClean="0"/>
              <a:t>Gifted Education</a:t>
            </a:r>
            <a:br>
              <a:rPr lang="en-US" dirty="0" smtClean="0"/>
            </a:br>
            <a:r>
              <a:rPr lang="en-US" sz="3200" i="1" dirty="0" smtClean="0"/>
              <a:t>Requirements for Charter Schools</a:t>
            </a:r>
            <a:endParaRPr lang="en-US" sz="3200" i="1" dirty="0"/>
          </a:p>
        </p:txBody>
      </p:sp>
      <p:sp>
        <p:nvSpPr>
          <p:cNvPr id="81" name="Shape 81"/>
          <p:cNvSpPr txBox="1">
            <a:spLocks noGrp="1"/>
          </p:cNvSpPr>
          <p:nvPr>
            <p:ph type="body" idx="2"/>
          </p:nvPr>
        </p:nvSpPr>
        <p:spPr>
          <a:xfrm>
            <a:off x="380998" y="5995123"/>
            <a:ext cx="8341850" cy="407987"/>
          </a:xfrm>
          <a:prstGeom prst="rect">
            <a:avLst/>
          </a:prstGeom>
          <a:noFill/>
          <a:ln>
            <a:noFill/>
          </a:ln>
        </p:spPr>
        <p:txBody>
          <a:bodyPr lIns="91425" tIns="45700" rIns="91425" bIns="45700" anchor="t" anchorCtr="0">
            <a:noAutofit/>
          </a:bodyPr>
          <a:lstStyle/>
          <a:p>
            <a:pPr marL="45720" marR="0" lvl="0" indent="-7619" algn="ctr" rtl="0">
              <a:spcBef>
                <a:spcPts val="0"/>
              </a:spcBef>
              <a:buClr>
                <a:schemeClr val="accent1"/>
              </a:buClr>
              <a:buSzPct val="25000"/>
              <a:buFont typeface="Noto Sans Symbols"/>
              <a:buNone/>
            </a:pPr>
            <a:r>
              <a:rPr lang="en-US" dirty="0" smtClean="0"/>
              <a:t>Nikki Myers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Beginning with the 2016 fall pupil count, gifted student coding will align to the areas of ECEA gifted identification. A district may choose to use the new coding for the 2016-17 school year. All districts must use the new coding for the 2017-18 school year. </a:t>
            </a:r>
          </a:p>
          <a:p>
            <a:pPr marL="205741" indent="0" algn="r">
              <a:buNone/>
            </a:pPr>
            <a:r>
              <a:rPr lang="en-US" sz="1800" b="0" i="1" dirty="0" smtClean="0"/>
              <a:t>p. 20, Gifted Identification Guidebook</a:t>
            </a:r>
            <a:endParaRPr lang="en-US" sz="1800" b="0" i="1" dirty="0"/>
          </a:p>
        </p:txBody>
      </p:sp>
      <p:sp>
        <p:nvSpPr>
          <p:cNvPr id="3" name="Title 2"/>
          <p:cNvSpPr>
            <a:spLocks noGrp="1"/>
          </p:cNvSpPr>
          <p:nvPr>
            <p:ph type="title"/>
          </p:nvPr>
        </p:nvSpPr>
        <p:spPr/>
        <p:txBody>
          <a:bodyPr/>
          <a:lstStyle/>
          <a:p>
            <a:r>
              <a:rPr lang="en-US" dirty="0" smtClean="0"/>
              <a:t>Coding Gifted Identification</a:t>
            </a:r>
            <a:endParaRPr lang="en-US" dirty="0"/>
          </a:p>
        </p:txBody>
      </p:sp>
    </p:spTree>
    <p:extLst>
      <p:ext uri="{BB962C8B-B14F-4D97-AF65-F5344CB8AC3E}">
        <p14:creationId xmlns:p14="http://schemas.microsoft.com/office/powerpoint/2010/main" val="28827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iversal screening, MTSS/RtI, Test data, Performance and observations, Checklist, Anecdotal records, Questionnaires, and Interviews all surround and point to the word Referral&#10;&#10;Gifted Education guidebook 2016" title="Referral dia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235" y="1874214"/>
            <a:ext cx="5651332" cy="4216984"/>
          </a:xfrm>
          <a:prstGeom prst="rect">
            <a:avLst/>
          </a:prstGeom>
        </p:spPr>
      </p:pic>
      <p:sp>
        <p:nvSpPr>
          <p:cNvPr id="10" name="Title 9"/>
          <p:cNvSpPr>
            <a:spLocks noGrp="1"/>
          </p:cNvSpPr>
          <p:nvPr>
            <p:ph type="title"/>
          </p:nvPr>
        </p:nvSpPr>
        <p:spPr/>
        <p:txBody>
          <a:bodyPr/>
          <a:lstStyle/>
          <a:p>
            <a:r>
              <a:rPr lang="en-US" dirty="0" smtClean="0"/>
              <a:t>Body of Evidence: Screening Tools</a:t>
            </a:r>
            <a:endParaRPr lang="en-US" dirty="0"/>
          </a:p>
        </p:txBody>
      </p:sp>
    </p:spTree>
    <p:extLst>
      <p:ext uri="{BB962C8B-B14F-4D97-AF65-F5344CB8AC3E}">
        <p14:creationId xmlns:p14="http://schemas.microsoft.com/office/powerpoint/2010/main" val="312663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Criteria</a:t>
            </a:r>
          </a:p>
          <a:p>
            <a:pPr lvl="1"/>
            <a:r>
              <a:rPr lang="en-US" dirty="0" smtClean="0"/>
              <a:t>95</a:t>
            </a:r>
            <a:r>
              <a:rPr lang="en-US" baseline="30000" dirty="0" smtClean="0"/>
              <a:t>th</a:t>
            </a:r>
            <a:r>
              <a:rPr lang="en-US" dirty="0" smtClean="0"/>
              <a:t> percentile and above on norm-referenced standardized test</a:t>
            </a:r>
          </a:p>
          <a:p>
            <a:pPr lvl="1"/>
            <a:r>
              <a:rPr lang="en-US" dirty="0" smtClean="0"/>
              <a:t>Distinguished, Advance, Exceeds required for qualitative tools, portfolios, performance assessments, and criterion-referenced tests</a:t>
            </a:r>
          </a:p>
          <a:p>
            <a:pPr lvl="1"/>
            <a:r>
              <a:rPr lang="en-US" dirty="0" smtClean="0"/>
              <a:t>Criteria are descriptors for exceptionalities: NOT cut-off scores (no one score limits)</a:t>
            </a:r>
          </a:p>
          <a:p>
            <a:pPr lvl="1"/>
            <a:r>
              <a:rPr lang="en-US" dirty="0" smtClean="0"/>
              <a:t>Additional data: anecdotal records, interviews, observations, characteristics, checklists</a:t>
            </a:r>
          </a:p>
          <a:p>
            <a:pPr lvl="1"/>
            <a:r>
              <a:rPr lang="en-US" dirty="0" smtClean="0"/>
              <a:t>“Purple Pathway”</a:t>
            </a:r>
          </a:p>
          <a:p>
            <a:pPr lvl="1"/>
            <a:r>
              <a:rPr lang="en-US" dirty="0">
                <a:hlinkClick r:id="rId3"/>
              </a:rPr>
              <a:t>State </a:t>
            </a:r>
            <a:r>
              <a:rPr lang="en-US" dirty="0" smtClean="0">
                <a:hlinkClick r:id="rId3"/>
              </a:rPr>
              <a:t>Guidebook</a:t>
            </a:r>
            <a:endParaRPr lang="en-US" dirty="0"/>
          </a:p>
        </p:txBody>
      </p:sp>
      <p:sp>
        <p:nvSpPr>
          <p:cNvPr id="107" name="Shape 10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t>Body of </a:t>
            </a:r>
            <a:r>
              <a:rPr lang="en-US" dirty="0" smtClean="0"/>
              <a:t>Evidence: Criteria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smtClean="0"/>
              <a:t>Gifted Identification Assessment</a:t>
            </a:r>
            <a:endParaRPr lang="en-US" dirty="0"/>
          </a:p>
        </p:txBody>
      </p:sp>
      <p:pic>
        <p:nvPicPr>
          <p:cNvPr id="20" name="Picture Placeholder 19" descr="Referrals (multiple sources, multiple types, multiple times)&#10;Then Body of evidence (quantitative and qualitative data, additional supporting information)&#10;Then Review team (team of educators, 1 member trained in gifted education). The determination aligns with state criteria. From here options are talent pool determination, gifted determination, no gifted determination. If gifted, communication procedure is letter to parent, record in student file, inform all teachers. Finally, develop ALP.&#10;&#10;From Gifted Identification guidebook 2016" title="A gifted identification assessment should include the following components"/>
          <p:cNvPicPr>
            <a:picLocks noGrp="1" noChangeAspect="1"/>
          </p:cNvPicPr>
          <p:nvPr>
            <p:ph type="pic" idx="2"/>
          </p:nvPr>
        </p:nvPicPr>
        <p:blipFill>
          <a:blip r:embed="rId2"/>
          <a:srcRect l="12" r="12"/>
          <a:stretch>
            <a:fillRect/>
          </a:stretch>
        </p:blipFill>
        <p:spPr>
          <a:prstGeom prst="rect">
            <a:avLst/>
          </a:prstGeom>
        </p:spPr>
      </p:pic>
    </p:spTree>
    <p:extLst>
      <p:ext uri="{BB962C8B-B14F-4D97-AF65-F5344CB8AC3E}">
        <p14:creationId xmlns:p14="http://schemas.microsoft.com/office/powerpoint/2010/main" val="38776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BOE</a:t>
            </a:r>
          </a:p>
          <a:p>
            <a:pPr lvl="1"/>
            <a:r>
              <a:rPr lang="en-US" dirty="0" smtClean="0"/>
              <a:t>Area of giftedness from the Colorado Definition </a:t>
            </a:r>
          </a:p>
          <a:p>
            <a:pPr lvl="2"/>
            <a:r>
              <a:rPr lang="en-US" dirty="0" smtClean="0"/>
              <a:t>“Non-verbal” is </a:t>
            </a:r>
            <a:r>
              <a:rPr lang="en-US" i="1" dirty="0" smtClean="0"/>
              <a:t>not</a:t>
            </a:r>
            <a:r>
              <a:rPr lang="en-US" dirty="0" smtClean="0"/>
              <a:t> a category</a:t>
            </a:r>
          </a:p>
          <a:p>
            <a:pPr lvl="1"/>
            <a:r>
              <a:rPr lang="en-US" dirty="0" smtClean="0"/>
              <a:t>Quantitative + Qualitative required</a:t>
            </a:r>
          </a:p>
          <a:p>
            <a:pPr lvl="2"/>
            <a:r>
              <a:rPr lang="en-US" dirty="0" smtClean="0"/>
              <a:t>Quantitative: </a:t>
            </a:r>
          </a:p>
          <a:p>
            <a:pPr lvl="3"/>
            <a:r>
              <a:rPr lang="en-US" dirty="0"/>
              <a:t>N</a:t>
            </a:r>
            <a:r>
              <a:rPr lang="en-US" dirty="0" smtClean="0"/>
              <a:t>orm-referenced (cognitive and achievement</a:t>
            </a:r>
          </a:p>
          <a:p>
            <a:pPr lvl="3"/>
            <a:r>
              <a:rPr lang="en-US" dirty="0" smtClean="0"/>
              <a:t>Criterion-referenced (state tests, curriculum-based measures…)</a:t>
            </a:r>
          </a:p>
          <a:p>
            <a:pPr lvl="2"/>
            <a:r>
              <a:rPr lang="en-US" dirty="0" smtClean="0"/>
              <a:t>Qualitative: </a:t>
            </a:r>
          </a:p>
          <a:p>
            <a:pPr lvl="3"/>
            <a:r>
              <a:rPr lang="en-US" dirty="0" smtClean="0"/>
              <a:t>Validated-rubrics, performances, interviews</a:t>
            </a:r>
          </a:p>
          <a:p>
            <a:pPr lvl="3"/>
            <a:r>
              <a:rPr lang="en-US" dirty="0" smtClean="0"/>
              <a:t>Note about “elite” athletics, with national rankings</a:t>
            </a:r>
            <a:endParaRPr lang="en-US" dirty="0"/>
          </a:p>
        </p:txBody>
      </p:sp>
      <p:sp>
        <p:nvSpPr>
          <p:cNvPr id="107" name="Shape 10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t>Body of Evidence</a:t>
            </a:r>
            <a:endParaRPr lang="en-US" dirty="0"/>
          </a:p>
        </p:txBody>
      </p:sp>
    </p:spTree>
    <p:extLst>
      <p:ext uri="{BB962C8B-B14F-4D97-AF65-F5344CB8AC3E}">
        <p14:creationId xmlns:p14="http://schemas.microsoft.com/office/powerpoint/2010/main" val="231257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Specific Academic Aptitude</a:t>
            </a:r>
          </a:p>
        </p:txBody>
      </p:sp>
      <p:pic>
        <p:nvPicPr>
          <p:cNvPr id="13" name="Picture Placeholder 12" descr="Content areas for specific academic aptitutde include: reading, writing, math, science, social studies and world language. Two pathways may lead to identification in the area of specific academic aptitude. &#10;&#10;First, a student may score 95th percentile or above on one or more batteries of a cognitive test and demonstrate aptitude on two specific academic measures.&#10;&#10;Criterion- or norm-reference achievement test: Advanced/distinguished/exceeds expectations on state assessment, 95th percentile or above on norm-reference achievement test, 95th percentile or above on CDE Resource Bank or district bank of approved assessments for non-state tested standards.&#10;&#10;Norm-referenced observation scale: 95th percentile or above on norm-reference observation scale for specific content area.&#10;&#10;Performance evaluation: state or national academic contest - top place or ranking, expert juried performance (advanced or distinguished), teacher/expert assessed portfolio review (advanced/distinguished/above grade level)" title="Areas of giftedness: Specific Academic Aptitude"/>
          <p:cNvPicPr>
            <a:picLocks noGrp="1" noChangeAspect="1"/>
          </p:cNvPicPr>
          <p:nvPr>
            <p:ph type="pic" idx="2"/>
          </p:nvPr>
        </p:nvPicPr>
        <p:blipFill>
          <a:blip r:embed="rId2"/>
          <a:srcRect l="12" r="12"/>
          <a:stretch>
            <a:fillRect/>
          </a:stretch>
        </p:blipFill>
        <p:spPr>
          <a:prstGeom prst="rect">
            <a:avLst/>
          </a:prstGeom>
        </p:spPr>
      </p:pic>
    </p:spTree>
    <p:extLst>
      <p:ext uri="{BB962C8B-B14F-4D97-AF65-F5344CB8AC3E}">
        <p14:creationId xmlns:p14="http://schemas.microsoft.com/office/powerpoint/2010/main" val="180196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pecific talent aptitudes: visual arts, performing arts, music, dance, psychomotor AND creative or productive thinking AND leadership.&#10;&#10;Performance evaluation and observation scale and criterion/norm-referenced test.&#10;&#10;Performance evaluation: state or national talent contest - top place or ranking and/or expert juried performance (advanced or distinguished) and/or portfolio review (advanced or distinguished)&#10;&#10;Observation scale: 95th percentile or above on norm-reference observation scale in areas of creativity, leadership or motivation, exceptional rating on an obvservation scale developed through analysis and reserach of the discipline.&#10;&#10;Criterion/norm-referenced test: 95th percentile or above on norm-reference creativity test, advanced/95% or above on approved criterion-referenced specific talent teset and/or 95th percentile or above on cognitive measure.&#10;If criterion- or norm-referenced tests are not available, two performance evaluations are required along with an observation scale. If observation scale doesn't relate to deomain, three performance evaluations are required."/>
          <p:cNvPicPr>
            <a:picLocks noGrp="1" noChangeAspect="1"/>
          </p:cNvPicPr>
          <p:nvPr>
            <p:ph type="pic" idx="2"/>
          </p:nvPr>
        </p:nvPicPr>
        <p:blipFill>
          <a:blip r:embed="rId2">
            <a:extLst>
              <a:ext uri="{28A0092B-C50C-407E-A947-70E740481C1C}">
                <a14:useLocalDpi xmlns:a14="http://schemas.microsoft.com/office/drawing/2010/main" val="0"/>
              </a:ext>
            </a:extLst>
          </a:blip>
          <a:srcRect l="21480" r="21480"/>
          <a:stretch>
            <a:fillRect/>
          </a:stretch>
        </p:blipFill>
        <p:spPr/>
      </p:pic>
      <p:sp>
        <p:nvSpPr>
          <p:cNvPr id="12" name="Title 11"/>
          <p:cNvSpPr>
            <a:spLocks noGrp="1"/>
          </p:cNvSpPr>
          <p:nvPr>
            <p:ph type="title"/>
          </p:nvPr>
        </p:nvSpPr>
        <p:spPr>
          <a:xfrm>
            <a:off x="7037832" y="2358204"/>
            <a:ext cx="1913456" cy="1033589"/>
          </a:xfrm>
        </p:spPr>
        <p:txBody>
          <a:bodyPr/>
          <a:lstStyle/>
          <a:p>
            <a:r>
              <a:rPr lang="en-US" dirty="0"/>
              <a:t>Specific Academic Aptitude:</a:t>
            </a:r>
            <a:br>
              <a:rPr lang="en-US" dirty="0"/>
            </a:br>
            <a:r>
              <a:rPr lang="en-US" dirty="0"/>
              <a:t/>
            </a:r>
            <a:br>
              <a:rPr lang="en-US" dirty="0"/>
            </a:br>
            <a:r>
              <a:rPr lang="en-US" dirty="0"/>
              <a:t>Cognitive + Achievement</a:t>
            </a:r>
            <a:br>
              <a:rPr lang="en-US" dirty="0"/>
            </a:br>
            <a:endParaRPr lang="en-US" dirty="0"/>
          </a:p>
        </p:txBody>
      </p:sp>
    </p:spTree>
    <p:extLst>
      <p:ext uri="{BB962C8B-B14F-4D97-AF65-F5344CB8AC3E}">
        <p14:creationId xmlns:p14="http://schemas.microsoft.com/office/powerpoint/2010/main" val="404583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 27, Gifted Identification Guidebook: “Students may qualify in the area of general intellectual ability with a score of 95th percentile or above on one or more batteries of a cognitive test. The determination team must collect and review additional data for the body of evidence to develop the student’s learning profile. A gifted determination based solely on a cognitive assessment score, without any other qualifying data, is the exception. A review team should use their professional judgment to determine if identification is appropriate by examining supplemental or non-traditional information collected through interviews, observations or performances beyond the academic content areas. Students from underrepresented populations may not demonstrate gifted abilities through the use of traditional achievement data. When only cognitive ability assessment data meet criteria in a body of evidence (95th percentile or above), the review team may determine that the student is identified with general or specific intellectual ability. This meets portability requirements.” &#10;&#10;" title="General Intellectual ability, cognitive test"/>
          <p:cNvPicPr>
            <a:picLocks noGrp="1" noChangeAspect="1"/>
          </p:cNvPicPr>
          <p:nvPr>
            <p:ph type="pic" idx="2"/>
          </p:nvPr>
        </p:nvPicPr>
        <p:blipFill>
          <a:blip r:embed="rId3">
            <a:extLst>
              <a:ext uri="{28A0092B-C50C-407E-A947-70E740481C1C}">
                <a14:useLocalDpi xmlns:a14="http://schemas.microsoft.com/office/drawing/2010/main" val="0"/>
              </a:ext>
            </a:extLst>
          </a:blip>
          <a:stretch>
            <a:fillRect/>
          </a:stretch>
        </p:blipFill>
        <p:spPr>
          <a:xfrm>
            <a:off x="976450" y="1655676"/>
            <a:ext cx="4981297" cy="3173774"/>
          </a:xfrm>
        </p:spPr>
      </p:pic>
      <p:sp>
        <p:nvSpPr>
          <p:cNvPr id="3" name="Text Placeholder 2"/>
          <p:cNvSpPr>
            <a:spLocks noGrp="1"/>
          </p:cNvSpPr>
          <p:nvPr>
            <p:ph type="body" idx="1"/>
          </p:nvPr>
        </p:nvSpPr>
        <p:spPr/>
        <p:txBody>
          <a:bodyPr/>
          <a:lstStyle/>
          <a:p>
            <a:r>
              <a:rPr lang="en-US" dirty="0" smtClean="0"/>
              <a:t>Role of Review Team is key.</a:t>
            </a:r>
          </a:p>
          <a:p>
            <a:endParaRPr lang="en-US" dirty="0"/>
          </a:p>
          <a:p>
            <a:r>
              <a:rPr lang="en-US" dirty="0" smtClean="0"/>
              <a:t>Underrepresented populations could be missed without this area of recognition. </a:t>
            </a:r>
            <a:endParaRPr lang="en-US" dirty="0"/>
          </a:p>
        </p:txBody>
      </p:sp>
      <p:sp>
        <p:nvSpPr>
          <p:cNvPr id="4" name="Title 3"/>
          <p:cNvSpPr>
            <a:spLocks noGrp="1"/>
          </p:cNvSpPr>
          <p:nvPr>
            <p:ph type="title"/>
          </p:nvPr>
        </p:nvSpPr>
        <p:spPr/>
        <p:txBody>
          <a:bodyPr/>
          <a:lstStyle/>
          <a:p>
            <a:r>
              <a:rPr lang="en-US" dirty="0" smtClean="0"/>
              <a:t>General Intellectual Ability</a:t>
            </a:r>
            <a:endParaRPr lang="en-US" dirty="0"/>
          </a:p>
        </p:txBody>
      </p:sp>
    </p:spTree>
    <p:extLst>
      <p:ext uri="{BB962C8B-B14F-4D97-AF65-F5344CB8AC3E}">
        <p14:creationId xmlns:p14="http://schemas.microsoft.com/office/powerpoint/2010/main" val="60050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
            </a:r>
            <a:r>
              <a:rPr lang="en-US" dirty="0"/>
              <a:t>A talent pool is defined as a group of students who demonstrate an advanced or even exceptional ability in a particular area, but at this time do not meet the criteria for gifted identification. Often students in a talent pool are provided advanced or gifted programming services. As students are presented with additional levels of challenge and rigor, increased achievement may occur. A student may meet the criteria for gifted identification at a later date</a:t>
            </a:r>
            <a:r>
              <a:rPr lang="en-US" dirty="0" smtClean="0"/>
              <a:t>.” </a:t>
            </a:r>
          </a:p>
          <a:p>
            <a:pPr marL="205741" indent="0" algn="r">
              <a:buNone/>
            </a:pPr>
            <a:r>
              <a:rPr lang="en-US" sz="1800" b="0" i="1" dirty="0" smtClean="0"/>
              <a:t>– p. 18, Gifted Identification Guidebook </a:t>
            </a:r>
            <a:endParaRPr lang="en-US" sz="1800" b="0" i="1" dirty="0"/>
          </a:p>
          <a:p>
            <a:endParaRPr lang="en-US" dirty="0"/>
          </a:p>
        </p:txBody>
      </p:sp>
      <p:sp>
        <p:nvSpPr>
          <p:cNvPr id="3" name="Title 2"/>
          <p:cNvSpPr>
            <a:spLocks noGrp="1"/>
          </p:cNvSpPr>
          <p:nvPr>
            <p:ph type="title"/>
          </p:nvPr>
        </p:nvSpPr>
        <p:spPr/>
        <p:txBody>
          <a:bodyPr/>
          <a:lstStyle/>
          <a:p>
            <a:r>
              <a:rPr lang="en-US" dirty="0" smtClean="0"/>
              <a:t>“Talent Pool”</a:t>
            </a:r>
            <a:endParaRPr lang="en-US" dirty="0"/>
          </a:p>
        </p:txBody>
      </p:sp>
    </p:spTree>
    <p:extLst>
      <p:ext uri="{BB962C8B-B14F-4D97-AF65-F5344CB8AC3E}">
        <p14:creationId xmlns:p14="http://schemas.microsoft.com/office/powerpoint/2010/main" val="31080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Common recognition in the building: </a:t>
            </a:r>
            <a:r>
              <a:rPr lang="en-US" i="1" dirty="0" smtClean="0"/>
              <a:t>all</a:t>
            </a:r>
            <a:r>
              <a:rPr lang="en-US" dirty="0" smtClean="0"/>
              <a:t> means </a:t>
            </a:r>
            <a:r>
              <a:rPr lang="en-US" i="1" dirty="0" smtClean="0"/>
              <a:t>all</a:t>
            </a:r>
            <a:endParaRPr lang="en-US" dirty="0" smtClean="0"/>
          </a:p>
          <a:p>
            <a:r>
              <a:rPr lang="en-US" dirty="0" smtClean="0"/>
              <a:t>Every teacher is familiar with Colorado’s definition of </a:t>
            </a:r>
            <a:r>
              <a:rPr lang="en-US" dirty="0"/>
              <a:t>“gifted</a:t>
            </a:r>
            <a:r>
              <a:rPr lang="en-US" dirty="0" smtClean="0"/>
              <a:t>”</a:t>
            </a:r>
          </a:p>
          <a:p>
            <a:r>
              <a:rPr lang="en-US" dirty="0" smtClean="0"/>
              <a:t>Review Team is identified. </a:t>
            </a:r>
          </a:p>
          <a:p>
            <a:pPr lvl="1"/>
            <a:r>
              <a:rPr lang="en-US" dirty="0" smtClean="0"/>
              <a:t>Someone on the team has training in gifted education. This could include a district/AU representative. </a:t>
            </a:r>
          </a:p>
          <a:p>
            <a:pPr lvl="1"/>
            <a:r>
              <a:rPr lang="en-US" dirty="0" smtClean="0">
                <a:hlinkClick r:id="rId2"/>
              </a:rPr>
              <a:t>Endorsement requirements have changed</a:t>
            </a:r>
            <a:r>
              <a:rPr lang="en-US" dirty="0" smtClean="0"/>
              <a:t>.</a:t>
            </a:r>
            <a:endParaRPr lang="en-US" dirty="0" smtClean="0"/>
          </a:p>
          <a:p>
            <a:pPr lvl="1"/>
            <a:r>
              <a:rPr lang="en-US" dirty="0" smtClean="0"/>
              <a:t>See your AU for requirements. </a:t>
            </a:r>
          </a:p>
          <a:p>
            <a:pPr lvl="2"/>
            <a:r>
              <a:rPr lang="en-US" dirty="0" smtClean="0"/>
              <a:t>“</a:t>
            </a:r>
            <a:r>
              <a:rPr lang="en-US" dirty="0"/>
              <a:t>A review team should include at least one person trained or endorsed in gifted identification and programming. Training may include work towards an endorsement or the completion of specific courses in gifted education. The AU determines whether an educator is sufficiently trained in gifted education</a:t>
            </a:r>
            <a:r>
              <a:rPr lang="en-US" dirty="0" smtClean="0"/>
              <a:t>.” </a:t>
            </a:r>
            <a:r>
              <a:rPr lang="en-US" sz="1400" dirty="0" smtClean="0"/>
              <a:t>p. 17, Gifted Identification Guidelines</a:t>
            </a:r>
            <a:endParaRPr lang="en-US" dirty="0"/>
          </a:p>
          <a:p>
            <a:pPr lvl="1"/>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382891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r>
              <a:rPr lang="en-US" dirty="0" smtClean="0"/>
              <a:t>Nikki Myers</a:t>
            </a:r>
            <a:endParaRPr lang="en-US" dirty="0"/>
          </a:p>
          <a:p>
            <a:pPr marL="457200" lvl="0" indent="-228600">
              <a:spcBef>
                <a:spcPts val="0"/>
              </a:spcBef>
            </a:pPr>
            <a:r>
              <a:rPr lang="en-US" b="0" dirty="0" smtClean="0"/>
              <a:t>Community Member, </a:t>
            </a:r>
            <a:r>
              <a:rPr lang="en-US" b="0" i="1" dirty="0" smtClean="0"/>
              <a:t>Gifted Education State Advisory Committee</a:t>
            </a:r>
          </a:p>
          <a:p>
            <a:pPr marL="457200" lvl="0" indent="-228600">
              <a:spcBef>
                <a:spcPts val="0"/>
              </a:spcBef>
            </a:pPr>
            <a:r>
              <a:rPr lang="en-US" b="0" dirty="0" smtClean="0"/>
              <a:t>Academy Director (founding principal), </a:t>
            </a:r>
            <a:r>
              <a:rPr lang="en-US" b="0" i="1" dirty="0" smtClean="0"/>
              <a:t>Academy for Advanced and Creative Learning </a:t>
            </a:r>
            <a:endParaRPr lang="en-US" i="1" dirty="0"/>
          </a:p>
          <a:p>
            <a:pPr marL="457200" lvl="0" indent="-228600">
              <a:spcBef>
                <a:spcPts val="0"/>
              </a:spcBef>
            </a:pPr>
            <a:r>
              <a:rPr lang="en-US" b="0" dirty="0" smtClean="0"/>
              <a:t>Member, </a:t>
            </a:r>
            <a:r>
              <a:rPr lang="en-US" b="0" i="1" dirty="0" smtClean="0"/>
              <a:t>League of Charter Schools</a:t>
            </a:r>
          </a:p>
          <a:p>
            <a:pPr marL="457200" lvl="0" indent="-228600">
              <a:spcBef>
                <a:spcPts val="0"/>
              </a:spcBef>
            </a:pPr>
            <a:r>
              <a:rPr lang="en-US" b="0" dirty="0" smtClean="0"/>
              <a:t>Member, &amp; Communications Governor, </a:t>
            </a:r>
            <a:r>
              <a:rPr lang="en-US" b="0" i="1" dirty="0" smtClean="0"/>
              <a:t>Colorado Academy of Educators for the Gifted, Talented, and Creative</a:t>
            </a:r>
            <a:endParaRPr lang="en-US" b="0" dirty="0" smtClean="0"/>
          </a:p>
          <a:p>
            <a:pPr marL="457200" lvl="0" indent="-228600">
              <a:spcBef>
                <a:spcPts val="0"/>
              </a:spcBef>
            </a:pPr>
            <a:r>
              <a:rPr lang="en-US" b="0" dirty="0" smtClean="0"/>
              <a:t>Mentor, </a:t>
            </a:r>
            <a:r>
              <a:rPr lang="en-US" b="0" i="1" dirty="0" smtClean="0"/>
              <a:t>Administrators Mentoring Cohort, Schools of Choice Unit</a:t>
            </a:r>
          </a:p>
        </p:txBody>
      </p:sp>
      <p:sp>
        <p:nvSpPr>
          <p:cNvPr id="88" name="Shape 88"/>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Presenters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Parents/Guardians’ Voices are Validated</a:t>
            </a:r>
          </a:p>
          <a:p>
            <a:pPr lvl="1"/>
            <a:r>
              <a:rPr lang="en-US" sz="1600" dirty="0"/>
              <a:t>The AU’s comprehensive program plan describes how parents are informed about access to identification procedures. Parents often provide valuable insight into their child’s strengths, abilities and interests. Primary points for parental involvement are referral and adding important information to the body of evidence. This might include parents completing a questionnaire or checklist or participating in an interview. After thirty years of research at the Gifted Development Center, Dr. Linda Silverman states, </a:t>
            </a:r>
            <a:r>
              <a:rPr lang="en-US" sz="1800" b="1" dirty="0"/>
              <a:t>“Parents are excellent identifiers of giftedness in their children.” </a:t>
            </a:r>
            <a:r>
              <a:rPr lang="en-US" sz="1600" dirty="0" smtClean="0"/>
              <a:t>[emphasis added] Additionally</a:t>
            </a:r>
            <a:r>
              <a:rPr lang="en-US" sz="1600" dirty="0"/>
              <a:t>, early childhood identification procedures, because of age and lack of contact with the school, have to consider parental feedback more carefully (VanTassel-Baska, 2000). </a:t>
            </a:r>
            <a:r>
              <a:rPr lang="en-US" sz="1800" b="1" dirty="0"/>
              <a:t>In Early Access, parents will have more involvement in terms of initiating referral and data collection in accordance with the AU’s Early Access </a:t>
            </a:r>
            <a:r>
              <a:rPr lang="en-US" sz="1800" b="1" dirty="0" smtClean="0"/>
              <a:t>procedures </a:t>
            </a:r>
            <a:r>
              <a:rPr lang="en-US" sz="1600" dirty="0" smtClean="0"/>
              <a:t>[emphasis added].”</a:t>
            </a:r>
            <a:r>
              <a:rPr lang="en-US" sz="1600" b="1" dirty="0" smtClean="0"/>
              <a:t> </a:t>
            </a:r>
            <a:r>
              <a:rPr lang="en-US" sz="1600" dirty="0" smtClean="0"/>
              <a:t>p. 17, Gifted Identification Guidebook </a:t>
            </a:r>
          </a:p>
          <a:p>
            <a:r>
              <a:rPr lang="en-US" sz="1800" dirty="0" smtClean="0"/>
              <a:t>Contrary to popular belief, </a:t>
            </a:r>
            <a:r>
              <a:rPr lang="en-US" sz="1800" i="1" dirty="0" smtClean="0"/>
              <a:t>not every parent thinks their child is “gifted”</a:t>
            </a:r>
            <a:r>
              <a:rPr lang="en-US" sz="1800" dirty="0" smtClean="0"/>
              <a:t>. </a:t>
            </a:r>
            <a:r>
              <a:rPr lang="en-US" sz="1800" b="0" dirty="0" smtClean="0"/>
              <a:t>When given appropriate criteria or checklists, parents are often very accurate. </a:t>
            </a:r>
            <a:endParaRPr lang="en-US" sz="1800" b="0" dirty="0"/>
          </a:p>
          <a:p>
            <a:pPr lvl="1"/>
            <a:endParaRPr lang="en-US" dirty="0"/>
          </a:p>
        </p:txBody>
      </p:sp>
      <p:sp>
        <p:nvSpPr>
          <p:cNvPr id="3" name="Title 2"/>
          <p:cNvSpPr>
            <a:spLocks noGrp="1"/>
          </p:cNvSpPr>
          <p:nvPr>
            <p:ph type="title"/>
          </p:nvPr>
        </p:nvSpPr>
        <p:spPr/>
        <p:txBody>
          <a:bodyPr/>
          <a:lstStyle/>
          <a:p>
            <a:r>
              <a:rPr lang="en-US" dirty="0" smtClean="0"/>
              <a:t>Next Steps (continued)</a:t>
            </a:r>
            <a:endParaRPr lang="en-US" dirty="0"/>
          </a:p>
        </p:txBody>
      </p:sp>
    </p:spTree>
    <p:extLst>
      <p:ext uri="{BB962C8B-B14F-4D97-AF65-F5344CB8AC3E}">
        <p14:creationId xmlns:p14="http://schemas.microsoft.com/office/powerpoint/2010/main" val="401896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Writing an Advanced Learning Plan (ALP)</a:t>
            </a:r>
          </a:p>
          <a:p>
            <a:pPr lvl="1"/>
            <a:r>
              <a:rPr lang="en-US" sz="1600" b="0" dirty="0" smtClean="0"/>
              <a:t>State criteria is used</a:t>
            </a:r>
          </a:p>
          <a:p>
            <a:pPr lvl="1"/>
            <a:r>
              <a:rPr lang="en-US" sz="1600" dirty="0" smtClean="0"/>
              <a:t>Review Team makes the determination</a:t>
            </a:r>
          </a:p>
          <a:p>
            <a:pPr lvl="1"/>
            <a:r>
              <a:rPr lang="en-US" sz="1600" dirty="0" smtClean="0"/>
              <a:t>The ALP takes the student’s Learning Profile into account. </a:t>
            </a:r>
          </a:p>
          <a:p>
            <a:pPr lvl="2"/>
            <a:r>
              <a:rPr lang="en-US" sz="1400" b="0" dirty="0" smtClean="0"/>
              <a:t>Strengths-based, not deficit-based. This is </a:t>
            </a:r>
            <a:r>
              <a:rPr lang="en-US" sz="1400" b="0" i="1" u="sng" dirty="0" smtClean="0"/>
              <a:t>not</a:t>
            </a:r>
            <a:r>
              <a:rPr lang="en-US" sz="1400" b="0" i="1" dirty="0" smtClean="0"/>
              <a:t> the time to make that kid get better at a weak area </a:t>
            </a:r>
            <a:r>
              <a:rPr lang="en-US" sz="1400" b="0" dirty="0" smtClean="0"/>
              <a:t>with the strength area. This is the time to help that child grow in the strength area. </a:t>
            </a:r>
          </a:p>
          <a:p>
            <a:pPr lvl="2"/>
            <a:r>
              <a:rPr lang="en-US" sz="1400" dirty="0" smtClean="0"/>
              <a:t>Student-choice is included. The student should be </a:t>
            </a:r>
            <a:r>
              <a:rPr lang="en-US" sz="1400" i="1" dirty="0" smtClean="0"/>
              <a:t>heavily</a:t>
            </a:r>
            <a:r>
              <a:rPr lang="en-US" sz="1400" dirty="0" smtClean="0"/>
              <a:t> involved in the selection of goals. </a:t>
            </a:r>
          </a:p>
          <a:p>
            <a:pPr lvl="2"/>
            <a:r>
              <a:rPr lang="en-US" sz="1400" b="0" dirty="0" smtClean="0"/>
              <a:t>An ALP is done </a:t>
            </a:r>
            <a:r>
              <a:rPr lang="en-US" sz="1400" b="0" i="1" dirty="0" smtClean="0"/>
              <a:t>with</a:t>
            </a:r>
            <a:r>
              <a:rPr lang="en-US" sz="1400" b="0" dirty="0" smtClean="0"/>
              <a:t> the student, not </a:t>
            </a:r>
            <a:r>
              <a:rPr lang="en-US" sz="1400" b="0" i="1" dirty="0" smtClean="0"/>
              <a:t>to</a:t>
            </a:r>
            <a:r>
              <a:rPr lang="en-US" sz="1400" b="0" dirty="0" smtClean="0"/>
              <a:t> the student. </a:t>
            </a:r>
          </a:p>
          <a:p>
            <a:pPr lvl="1"/>
            <a:r>
              <a:rPr lang="en-US" sz="1600" dirty="0" smtClean="0"/>
              <a:t>The ALP takes the school’s programming capacity into account.</a:t>
            </a:r>
          </a:p>
          <a:p>
            <a:pPr lvl="2"/>
            <a:r>
              <a:rPr lang="en-US" sz="1400" b="0" dirty="0" smtClean="0"/>
              <a:t>The ALP should not be something extra the student has to do:  it shouldn</a:t>
            </a:r>
            <a:r>
              <a:rPr lang="en-US" sz="1400" dirty="0" smtClean="0"/>
              <a:t>’t feel like a penalty to now have more work to do just because the child was identified</a:t>
            </a:r>
          </a:p>
          <a:p>
            <a:pPr lvl="2"/>
            <a:r>
              <a:rPr lang="en-US" sz="1400" dirty="0" smtClean="0"/>
              <a:t>The ALP should identify what the teacher/s will do to support the student in his/her identification area. That support will vary depending on the type of identification and the school options available, but at a minimum it should encourage and celebrate the student’s strengths, and clear hurdles/provide flexibility, etc. for that student to grow in that area. </a:t>
            </a:r>
          </a:p>
          <a:p>
            <a:pPr lvl="1"/>
            <a:r>
              <a:rPr lang="en-US" sz="1600" dirty="0" smtClean="0"/>
              <a:t>The ALP goals can change over the course of the year, as the student grows, adjusts skills and passion areas, et cetera. </a:t>
            </a:r>
            <a:endParaRPr lang="en-US" sz="1600" dirty="0"/>
          </a:p>
        </p:txBody>
      </p:sp>
      <p:sp>
        <p:nvSpPr>
          <p:cNvPr id="3" name="Title 2"/>
          <p:cNvSpPr>
            <a:spLocks noGrp="1"/>
          </p:cNvSpPr>
          <p:nvPr>
            <p:ph type="title"/>
          </p:nvPr>
        </p:nvSpPr>
        <p:spPr/>
        <p:txBody>
          <a:bodyPr/>
          <a:lstStyle/>
          <a:p>
            <a:r>
              <a:rPr lang="en-US" dirty="0" smtClean="0"/>
              <a:t>Next Steps </a:t>
            </a:r>
            <a:r>
              <a:rPr lang="en-US" dirty="0" smtClean="0"/>
              <a:t>(ALP plan)</a:t>
            </a:r>
            <a:endParaRPr lang="en-US" dirty="0"/>
          </a:p>
        </p:txBody>
      </p:sp>
    </p:spTree>
    <p:extLst>
      <p:ext uri="{BB962C8B-B14F-4D97-AF65-F5344CB8AC3E}">
        <p14:creationId xmlns:p14="http://schemas.microsoft.com/office/powerpoint/2010/main" val="96608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 student’s cumulative folder maintains the most recent updates. </a:t>
            </a:r>
          </a:p>
          <a:p>
            <a:pPr lvl="1"/>
            <a:r>
              <a:rPr lang="en-US" dirty="0" smtClean="0"/>
              <a:t>Determination letter: identified, identified for Talent Pool, not identified, current ALP included, etc. </a:t>
            </a:r>
          </a:p>
          <a:p>
            <a:pPr lvl="1"/>
            <a:r>
              <a:rPr lang="en-US" dirty="0" smtClean="0"/>
              <a:t>The folder clearly identifies information so that any receiving school can maintain portability and see the criteria that was used to identify or not, and can update their own provisions for the student after seeing what was available at the previous school and what is/is not available at the new school and needs to be adjusted.</a:t>
            </a:r>
            <a:endParaRPr lang="en-US" dirty="0"/>
          </a:p>
        </p:txBody>
      </p:sp>
      <p:sp>
        <p:nvSpPr>
          <p:cNvPr id="3" name="Title 2"/>
          <p:cNvSpPr>
            <a:spLocks noGrp="1"/>
          </p:cNvSpPr>
          <p:nvPr>
            <p:ph type="title"/>
          </p:nvPr>
        </p:nvSpPr>
        <p:spPr/>
        <p:txBody>
          <a:bodyPr/>
          <a:lstStyle/>
          <a:p>
            <a:r>
              <a:rPr lang="en-US" dirty="0" smtClean="0"/>
              <a:t>Next Steps </a:t>
            </a:r>
            <a:r>
              <a:rPr lang="en-US" dirty="0" smtClean="0"/>
              <a:t>(cumulative folder)</a:t>
            </a:r>
            <a:endParaRPr lang="en-US" dirty="0"/>
          </a:p>
        </p:txBody>
      </p:sp>
    </p:spTree>
    <p:extLst>
      <p:ext uri="{BB962C8B-B14F-4D97-AF65-F5344CB8AC3E}">
        <p14:creationId xmlns:p14="http://schemas.microsoft.com/office/powerpoint/2010/main" val="2469845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dirty="0" smtClean="0"/>
              <a:t>In order to utilize Early Access legislation, an AU must have an approved application on file. </a:t>
            </a:r>
          </a:p>
          <a:p>
            <a:pPr lvl="1"/>
            <a:r>
              <a:rPr lang="en-US" sz="2000" dirty="0" smtClean="0"/>
              <a:t>That file determines identification procedures. </a:t>
            </a:r>
          </a:p>
          <a:p>
            <a:pPr lvl="1"/>
            <a:r>
              <a:rPr lang="en-US" sz="2000" dirty="0" smtClean="0"/>
              <a:t>4 years old by October 1</a:t>
            </a:r>
            <a:r>
              <a:rPr lang="en-US" sz="2000" baseline="30000" dirty="0" smtClean="0"/>
              <a:t>st</a:t>
            </a:r>
            <a:r>
              <a:rPr lang="en-US" sz="2000" dirty="0"/>
              <a:t> </a:t>
            </a:r>
            <a:r>
              <a:rPr lang="en-US" sz="2000" dirty="0" smtClean="0"/>
              <a:t>for K; 5 years old for 1</a:t>
            </a:r>
            <a:r>
              <a:rPr lang="en-US" sz="2000" baseline="30000" dirty="0" smtClean="0"/>
              <a:t>st</a:t>
            </a:r>
            <a:r>
              <a:rPr lang="en-US" sz="2000" dirty="0" smtClean="0"/>
              <a:t> grade</a:t>
            </a:r>
          </a:p>
          <a:p>
            <a:pPr lvl="1"/>
            <a:r>
              <a:rPr lang="en-US" sz="2000" dirty="0" smtClean="0"/>
              <a:t>97</a:t>
            </a:r>
            <a:r>
              <a:rPr lang="en-US" sz="2000" baseline="30000" dirty="0" smtClean="0"/>
              <a:t>th</a:t>
            </a:r>
            <a:r>
              <a:rPr lang="en-US" sz="2000" dirty="0" smtClean="0"/>
              <a:t> percentile is part of the application criteria</a:t>
            </a:r>
          </a:p>
          <a:p>
            <a:r>
              <a:rPr lang="en-US" sz="2000" dirty="0" smtClean="0"/>
              <a:t>By September 30</a:t>
            </a:r>
            <a:r>
              <a:rPr lang="en-US" sz="2000" baseline="30000" dirty="0" smtClean="0"/>
              <a:t>th</a:t>
            </a:r>
            <a:r>
              <a:rPr lang="en-US" sz="2000" dirty="0" smtClean="0"/>
              <a:t> of the enrollment year, the Advanced Learning Plan for the EA student in grades K and 1 must be completed and verified to be counted in October Enrollment. </a:t>
            </a:r>
          </a:p>
          <a:p>
            <a:pPr lvl="1"/>
            <a:r>
              <a:rPr lang="en-US" sz="2000" dirty="0" smtClean="0">
                <a:hlinkClick r:id="rId2"/>
              </a:rPr>
              <a:t>Early Access </a:t>
            </a:r>
            <a:r>
              <a:rPr lang="en-US" sz="2000" dirty="0">
                <a:hlinkClick r:id="rId2"/>
              </a:rPr>
              <a:t>Fact </a:t>
            </a:r>
            <a:r>
              <a:rPr lang="en-US" sz="2000" dirty="0" smtClean="0">
                <a:hlinkClick r:id="rId2"/>
              </a:rPr>
              <a:t>Sheet</a:t>
            </a:r>
            <a:endParaRPr lang="en-US" sz="2000" dirty="0" smtClean="0"/>
          </a:p>
          <a:p>
            <a:r>
              <a:rPr lang="en-US" sz="2000" dirty="0" smtClean="0"/>
              <a:t>Early Access is for </a:t>
            </a:r>
            <a:r>
              <a:rPr lang="en-US" sz="2000" i="1" dirty="0" smtClean="0"/>
              <a:t>highly advanced</a:t>
            </a:r>
            <a:r>
              <a:rPr lang="en-US" sz="2000" dirty="0" smtClean="0"/>
              <a:t> gifted students, not the majority of young/preschool gifted students. This is a small, specific population.  </a:t>
            </a:r>
            <a:endParaRPr lang="en-US" sz="2000" dirty="0"/>
          </a:p>
        </p:txBody>
      </p:sp>
      <p:sp>
        <p:nvSpPr>
          <p:cNvPr id="3" name="Title 2"/>
          <p:cNvSpPr>
            <a:spLocks noGrp="1"/>
          </p:cNvSpPr>
          <p:nvPr>
            <p:ph type="title"/>
          </p:nvPr>
        </p:nvSpPr>
        <p:spPr/>
        <p:txBody>
          <a:bodyPr/>
          <a:lstStyle/>
          <a:p>
            <a:r>
              <a:rPr lang="en-US" dirty="0" smtClean="0"/>
              <a:t>Note: Early Access</a:t>
            </a:r>
            <a:endParaRPr lang="en-US" dirty="0"/>
          </a:p>
        </p:txBody>
      </p:sp>
    </p:spTree>
    <p:extLst>
      <p:ext uri="{BB962C8B-B14F-4D97-AF65-F5344CB8AC3E}">
        <p14:creationId xmlns:p14="http://schemas.microsoft.com/office/powerpoint/2010/main" val="226411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“Gifted” does not </a:t>
            </a:r>
            <a:r>
              <a:rPr lang="en-US" i="1" dirty="0" smtClean="0"/>
              <a:t>equal</a:t>
            </a:r>
            <a:r>
              <a:rPr lang="en-US" dirty="0" smtClean="0"/>
              <a:t> success in school. </a:t>
            </a:r>
          </a:p>
          <a:p>
            <a:pPr lvl="1"/>
            <a:r>
              <a:rPr lang="en-US" dirty="0" smtClean="0"/>
              <a:t>Some of your gifted students are </a:t>
            </a:r>
            <a:r>
              <a:rPr lang="en-US" i="1" dirty="0" smtClean="0"/>
              <a:t>not</a:t>
            </a:r>
            <a:r>
              <a:rPr lang="en-US" dirty="0" smtClean="0"/>
              <a:t> your students with great grades. </a:t>
            </a:r>
          </a:p>
          <a:p>
            <a:pPr lvl="1"/>
            <a:r>
              <a:rPr lang="en-US" dirty="0" smtClean="0"/>
              <a:t>Colorado recognizes that a few students under ECEA law have two areas of exceptionality: they can be twice-exceptional… they can have both giftedness and an area of IEP (special education) or Section 504 (accommodation) for a disability. </a:t>
            </a:r>
          </a:p>
          <a:p>
            <a:pPr lvl="1"/>
            <a:r>
              <a:rPr lang="en-US" dirty="0" smtClean="0"/>
              <a:t>This makes the role of the Review Team and a full Body of Evidence critical. One teacher’s view cannot limit an identification.</a:t>
            </a:r>
          </a:p>
          <a:p>
            <a:r>
              <a:rPr lang="en-US" dirty="0" smtClean="0"/>
              <a:t>How “complex” is your instruction? </a:t>
            </a:r>
          </a:p>
          <a:p>
            <a:pPr lvl="1"/>
            <a:r>
              <a:rPr lang="en-US" dirty="0" smtClean="0"/>
              <a:t>Check out </a:t>
            </a:r>
            <a:r>
              <a:rPr lang="en-US" dirty="0" smtClean="0">
                <a:hlinkClick r:id="rId2"/>
              </a:rPr>
              <a:t>Dr. Karen Hess’ </a:t>
            </a:r>
            <a:r>
              <a:rPr lang="en-US" i="1" dirty="0" smtClean="0">
                <a:hlinkClick r:id="rId2"/>
              </a:rPr>
              <a:t>Cognitive Rigor Matrices </a:t>
            </a:r>
            <a:r>
              <a:rPr lang="en-US" dirty="0" smtClean="0"/>
              <a:t>for ways to differentiate and provide challenging learning objectives</a:t>
            </a:r>
            <a:r>
              <a:rPr lang="en-US" dirty="0"/>
              <a:t>. </a:t>
            </a:r>
          </a:p>
        </p:txBody>
      </p:sp>
      <p:sp>
        <p:nvSpPr>
          <p:cNvPr id="3" name="Title 2"/>
          <p:cNvSpPr>
            <a:spLocks noGrp="1"/>
          </p:cNvSpPr>
          <p:nvPr>
            <p:ph type="title"/>
          </p:nvPr>
        </p:nvSpPr>
        <p:spPr/>
        <p:txBody>
          <a:bodyPr/>
          <a:lstStyle/>
          <a:p>
            <a:r>
              <a:rPr lang="en-US" dirty="0" smtClean="0"/>
              <a:t>Tips for Teachers</a:t>
            </a:r>
            <a:endParaRPr lang="en-US" dirty="0"/>
          </a:p>
        </p:txBody>
      </p:sp>
    </p:spTree>
    <p:extLst>
      <p:ext uri="{BB962C8B-B14F-4D97-AF65-F5344CB8AC3E}">
        <p14:creationId xmlns:p14="http://schemas.microsoft.com/office/powerpoint/2010/main" val="167874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dirty="0" smtClean="0"/>
              <a:t>The </a:t>
            </a:r>
            <a:r>
              <a:rPr lang="en-US" sz="2000" i="1" dirty="0" smtClean="0"/>
              <a:t>Colorado Academy of Educators for the Gifted, Talented, and Creative</a:t>
            </a:r>
            <a:r>
              <a:rPr lang="en-US" sz="2000" dirty="0" smtClean="0"/>
              <a:t> has published a series of </a:t>
            </a:r>
            <a:r>
              <a:rPr lang="en-US" sz="2000" dirty="0" err="1" smtClean="0"/>
              <a:t>eTips</a:t>
            </a:r>
            <a:r>
              <a:rPr lang="en-US" sz="2000" dirty="0" smtClean="0"/>
              <a:t> designed to be bite-sized professional development articles emailed to, or printed for, teachers over the course of a school year. </a:t>
            </a:r>
          </a:p>
          <a:p>
            <a:pPr lvl="1"/>
            <a:r>
              <a:rPr lang="en-US" sz="2000" dirty="0" smtClean="0"/>
              <a:t>These are free for districts and schools to use. </a:t>
            </a:r>
          </a:p>
          <a:p>
            <a:pPr lvl="1"/>
            <a:r>
              <a:rPr lang="en-US" sz="2000" dirty="0" smtClean="0"/>
              <a:t>These are created by Colorado’s gifted education experts for use in Colorado schools. </a:t>
            </a:r>
          </a:p>
          <a:p>
            <a:pPr lvl="1"/>
            <a:r>
              <a:rPr lang="en-US" sz="2000" dirty="0" smtClean="0">
                <a:hlinkClick r:id="rId2"/>
              </a:rPr>
              <a:t>Email </a:t>
            </a:r>
            <a:r>
              <a:rPr lang="en-US" sz="2000" dirty="0" smtClean="0">
                <a:hlinkClick r:id="rId2"/>
              </a:rPr>
              <a:t>caegtcinfo@gmail.com </a:t>
            </a:r>
            <a:r>
              <a:rPr lang="en-US" sz="2000" dirty="0" smtClean="0"/>
              <a:t>to </a:t>
            </a:r>
            <a:r>
              <a:rPr lang="en-US" sz="2000" dirty="0" smtClean="0"/>
              <a:t>gain access. </a:t>
            </a:r>
          </a:p>
          <a:p>
            <a:pPr lvl="1"/>
            <a:r>
              <a:rPr lang="en-US" sz="2000" dirty="0" smtClean="0">
                <a:hlinkClick r:id="rId3"/>
              </a:rPr>
              <a:t>Visit caegtc.org</a:t>
            </a:r>
            <a:r>
              <a:rPr lang="en-US" sz="2000" dirty="0" smtClean="0"/>
              <a:t> </a:t>
            </a:r>
            <a:endParaRPr lang="en-US" sz="2000" dirty="0"/>
          </a:p>
          <a:p>
            <a:pPr lvl="1"/>
            <a:endParaRPr lang="en-US" sz="2000" dirty="0"/>
          </a:p>
        </p:txBody>
      </p:sp>
      <p:sp>
        <p:nvSpPr>
          <p:cNvPr id="3" name="Title 2"/>
          <p:cNvSpPr>
            <a:spLocks noGrp="1"/>
          </p:cNvSpPr>
          <p:nvPr>
            <p:ph type="title"/>
          </p:nvPr>
        </p:nvSpPr>
        <p:spPr/>
        <p:txBody>
          <a:bodyPr/>
          <a:lstStyle/>
          <a:p>
            <a:r>
              <a:rPr lang="en-US" dirty="0" smtClean="0"/>
              <a:t>Resource: Free </a:t>
            </a:r>
            <a:r>
              <a:rPr lang="en-US" dirty="0" err="1" smtClean="0"/>
              <a:t>eTips</a:t>
            </a:r>
            <a:r>
              <a:rPr lang="en-US" dirty="0" smtClean="0"/>
              <a:t> for Teachers</a:t>
            </a:r>
            <a:endParaRPr lang="en-US" dirty="0"/>
          </a:p>
        </p:txBody>
      </p:sp>
    </p:spTree>
    <p:extLst>
      <p:ext uri="{BB962C8B-B14F-4D97-AF65-F5344CB8AC3E}">
        <p14:creationId xmlns:p14="http://schemas.microsoft.com/office/powerpoint/2010/main" val="33029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600" b="0" dirty="0" smtClean="0"/>
              <a:t>Do you know someone knowledgeable about gifted education in your congressional district?</a:t>
            </a:r>
          </a:p>
          <a:p>
            <a:r>
              <a:rPr lang="en-US" sz="1600" b="0" dirty="0" smtClean="0"/>
              <a:t>The </a:t>
            </a:r>
            <a:r>
              <a:rPr lang="en-US" sz="1600" dirty="0" smtClean="0"/>
              <a:t>Gifted Education State Advisory Committee (GE-SAC) </a:t>
            </a:r>
            <a:r>
              <a:rPr lang="en-US" sz="1600" b="0" dirty="0" smtClean="0"/>
              <a:t>is seeking applications from individuals in Congressional Districts interested in providing input about issues and strengths in gifted education, and exploring timely educational topics impacting gifted students. The Gifted Education State Advisory Committee is a council of citizens appointed by the State Board of Education. The Committee discusses timely topics of importance to gifted student education. GE-SAC provides the State Board of Education recommendations and information about ongoing and emergent needs related to the education of gifted learners. </a:t>
            </a:r>
          </a:p>
          <a:p>
            <a:r>
              <a:rPr lang="en-US" sz="1600" b="0" dirty="0" smtClean="0">
                <a:hlinkClick r:id="rId2"/>
              </a:rPr>
              <a:t>See </a:t>
            </a:r>
            <a:r>
              <a:rPr lang="en-US" sz="1600" b="0" dirty="0" smtClean="0">
                <a:hlinkClick r:id="rId2"/>
              </a:rPr>
              <a:t>a list of current </a:t>
            </a:r>
            <a:r>
              <a:rPr lang="en-US" sz="1600" b="0" dirty="0" smtClean="0">
                <a:hlinkClick r:id="rId2"/>
              </a:rPr>
              <a:t>vacancies</a:t>
            </a:r>
            <a:endParaRPr lang="en-US" sz="1600" b="0" dirty="0"/>
          </a:p>
        </p:txBody>
      </p:sp>
      <p:sp>
        <p:nvSpPr>
          <p:cNvPr id="3" name="Title 2"/>
          <p:cNvSpPr>
            <a:spLocks noGrp="1"/>
          </p:cNvSpPr>
          <p:nvPr>
            <p:ph type="title"/>
          </p:nvPr>
        </p:nvSpPr>
        <p:spPr/>
        <p:txBody>
          <a:bodyPr/>
          <a:lstStyle/>
          <a:p>
            <a:r>
              <a:rPr lang="en-US" dirty="0" smtClean="0"/>
              <a:t>Needed: Gifted Education Representatives</a:t>
            </a:r>
            <a:endParaRPr lang="en-US" dirty="0"/>
          </a:p>
        </p:txBody>
      </p:sp>
    </p:spTree>
    <p:extLst>
      <p:ext uri="{BB962C8B-B14F-4D97-AF65-F5344CB8AC3E}">
        <p14:creationId xmlns:p14="http://schemas.microsoft.com/office/powerpoint/2010/main" val="1911006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endParaRPr dirty="0"/>
          </a:p>
        </p:txBody>
      </p:sp>
      <p:sp>
        <p:nvSpPr>
          <p:cNvPr id="256" name="Shape 256"/>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Questions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r>
              <a:rPr lang="en-US" dirty="0" smtClean="0">
                <a:hlinkClick r:id="rId3"/>
              </a:rPr>
              <a:t>Nikki Myers</a:t>
            </a:r>
            <a:endParaRPr lang="en-US" dirty="0" smtClean="0"/>
          </a:p>
          <a:p>
            <a:pPr lvl="0">
              <a:spcBef>
                <a:spcPts val="0"/>
              </a:spcBef>
              <a:buNone/>
            </a:pPr>
            <a:r>
              <a:rPr lang="en-US" b="0" dirty="0" smtClean="0">
                <a:hlinkClick r:id="rId4"/>
              </a:rPr>
              <a:t>Academy for Advanced and Creative </a:t>
            </a:r>
            <a:r>
              <a:rPr lang="en-US" b="0" dirty="0" smtClean="0">
                <a:hlinkClick r:id="rId4"/>
              </a:rPr>
              <a:t>Learning</a:t>
            </a:r>
            <a:r>
              <a:rPr lang="en-US" b="0" dirty="0" smtClean="0"/>
              <a:t> </a:t>
            </a:r>
            <a:endParaRPr lang="en-US" b="0" dirty="0" smtClean="0"/>
          </a:p>
          <a:p>
            <a:pPr lvl="0">
              <a:spcBef>
                <a:spcPts val="0"/>
              </a:spcBef>
              <a:buNone/>
            </a:pPr>
            <a:r>
              <a:rPr lang="en-US" b="0" dirty="0" smtClean="0"/>
              <a:t>719.434.6566</a:t>
            </a:r>
          </a:p>
          <a:p>
            <a:pPr lvl="0">
              <a:spcBef>
                <a:spcPts val="0"/>
              </a:spcBef>
              <a:buNone/>
            </a:pPr>
            <a:endParaRPr lang="en-US" b="0" dirty="0"/>
          </a:p>
          <a:p>
            <a:pPr lvl="0">
              <a:spcBef>
                <a:spcPts val="0"/>
              </a:spcBef>
              <a:buNone/>
            </a:pPr>
            <a:r>
              <a:rPr lang="en-US" dirty="0" smtClean="0"/>
              <a:t>Colorado Department of Education, </a:t>
            </a:r>
            <a:r>
              <a:rPr lang="en-US" dirty="0" smtClean="0">
                <a:hlinkClick r:id="rId5"/>
              </a:rPr>
              <a:t>Office of Gifted Education</a:t>
            </a:r>
            <a:endParaRPr lang="en-US" dirty="0" smtClean="0"/>
          </a:p>
          <a:p>
            <a:pPr marL="205741" indent="0">
              <a:buNone/>
            </a:pPr>
            <a:r>
              <a:rPr lang="pt-BR" sz="1400" dirty="0" smtClean="0"/>
              <a:t>Phone</a:t>
            </a:r>
            <a:r>
              <a:rPr lang="pt-BR" sz="1400" dirty="0"/>
              <a:t>: 303-866-6694</a:t>
            </a:r>
          </a:p>
          <a:p>
            <a:pPr marL="205741" indent="0">
              <a:buNone/>
            </a:pPr>
            <a:r>
              <a:rPr lang="pt-BR" sz="1400" dirty="0" smtClean="0">
                <a:hlinkClick r:id="rId6"/>
              </a:rPr>
              <a:t>Questions</a:t>
            </a:r>
            <a:endParaRPr lang="en-US" b="0" dirty="0"/>
          </a:p>
          <a:p>
            <a:pPr lvl="0">
              <a:spcBef>
                <a:spcPts val="0"/>
              </a:spcBef>
              <a:buNone/>
            </a:pPr>
            <a:endParaRPr dirty="0"/>
          </a:p>
          <a:p>
            <a:pPr lvl="0">
              <a:spcBef>
                <a:spcPts val="0"/>
              </a:spcBef>
              <a:buNone/>
            </a:pPr>
            <a:endParaRPr dirty="0"/>
          </a:p>
        </p:txBody>
      </p:sp>
      <p:sp>
        <p:nvSpPr>
          <p:cNvPr id="263" name="Shape 263"/>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Contact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sible text:&#10;Closing the Excellence Gap: Best Practices &amp; State Strategies" title="Screenshot of Jack Kent Cook Foundation artic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0972" y="4118547"/>
            <a:ext cx="2958828" cy="2219121"/>
          </a:xfrm>
          <a:prstGeom prst="rect">
            <a:avLst/>
          </a:prstGeom>
        </p:spPr>
      </p:pic>
      <p:sp>
        <p:nvSpPr>
          <p:cNvPr id="2" name="Text Placeholder 1"/>
          <p:cNvSpPr>
            <a:spLocks noGrp="1"/>
          </p:cNvSpPr>
          <p:nvPr>
            <p:ph type="body" idx="1"/>
          </p:nvPr>
        </p:nvSpPr>
        <p:spPr/>
        <p:txBody>
          <a:bodyPr/>
          <a:lstStyle/>
          <a:p>
            <a:pPr marL="205740" indent="0" algn="ctr">
              <a:buNone/>
            </a:pPr>
            <a:r>
              <a:rPr lang="en-US" sz="2000" b="0" dirty="0" smtClean="0"/>
              <a:t>“Colorado requires all schools to identify gifted students through multiple sources and multiple data points. Colorado’s strategy is particularly strong because the gifted label is “portable,” meaning it stays with the student even if he or she changes school districts. Additionally, Colorado pays special attention to seeking high achievement in under-identified student groups.” </a:t>
            </a:r>
          </a:p>
          <a:p>
            <a:pPr marL="205740" indent="0" algn="ctr">
              <a:buNone/>
            </a:pPr>
            <a:r>
              <a:rPr lang="en-US" sz="1600" b="0" dirty="0"/>
              <a:t>-</a:t>
            </a:r>
            <a:r>
              <a:rPr lang="en-US" sz="1600" b="0" dirty="0" err="1" smtClean="0"/>
              <a:t>www.excellencegap.org</a:t>
            </a:r>
            <a:r>
              <a:rPr lang="en-US" sz="1600" b="0" dirty="0" smtClean="0"/>
              <a:t>, recent publication</a:t>
            </a:r>
            <a:endParaRPr lang="en-US" sz="1600" b="0" dirty="0"/>
          </a:p>
        </p:txBody>
      </p:sp>
      <p:sp>
        <p:nvSpPr>
          <p:cNvPr id="3" name="Text Placeholder 2"/>
          <p:cNvSpPr>
            <a:spLocks noGrp="1"/>
          </p:cNvSpPr>
          <p:nvPr>
            <p:ph type="body" idx="2"/>
          </p:nvPr>
        </p:nvSpPr>
        <p:spPr/>
        <p:txBody>
          <a:bodyPr/>
          <a:lstStyle/>
          <a:p>
            <a:r>
              <a:rPr lang="en-US" dirty="0" smtClean="0"/>
              <a:t>Jack Kent Cook Foundation</a:t>
            </a:r>
            <a:endParaRPr lang="en-US" dirty="0"/>
          </a:p>
        </p:txBody>
      </p:sp>
      <p:sp>
        <p:nvSpPr>
          <p:cNvPr id="4" name="Text Placeholder 3"/>
          <p:cNvSpPr>
            <a:spLocks noGrp="1"/>
          </p:cNvSpPr>
          <p:nvPr>
            <p:ph type="body" idx="3"/>
          </p:nvPr>
        </p:nvSpPr>
        <p:spPr/>
        <p:txBody>
          <a:bodyPr/>
          <a:lstStyle/>
          <a:p>
            <a:r>
              <a:rPr lang="en-US" dirty="0" smtClean="0"/>
              <a:t>Identified Nationally with Best Practice</a:t>
            </a:r>
            <a:endParaRPr lang="en-US" dirty="0"/>
          </a:p>
        </p:txBody>
      </p:sp>
      <p:sp>
        <p:nvSpPr>
          <p:cNvPr id="5" name="Title 4"/>
          <p:cNvSpPr>
            <a:spLocks noGrp="1"/>
          </p:cNvSpPr>
          <p:nvPr>
            <p:ph type="title"/>
          </p:nvPr>
        </p:nvSpPr>
        <p:spPr/>
        <p:txBody>
          <a:bodyPr/>
          <a:lstStyle/>
          <a:p>
            <a:r>
              <a:rPr lang="en-US" dirty="0" smtClean="0"/>
              <a:t>Colorado</a:t>
            </a:r>
            <a:endParaRPr lang="en-US" dirty="0"/>
          </a:p>
        </p:txBody>
      </p:sp>
    </p:spTree>
    <p:extLst>
      <p:ext uri="{BB962C8B-B14F-4D97-AF65-F5344CB8AC3E}">
        <p14:creationId xmlns:p14="http://schemas.microsoft.com/office/powerpoint/2010/main" val="355765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a:solidFill>
                  <a:schemeClr val="lt1"/>
                </a:solidFill>
                <a:latin typeface="Arial"/>
                <a:ea typeface="Arial"/>
                <a:cs typeface="Arial"/>
                <a:sym typeface="Arial"/>
              </a:rPr>
              <a:t>Topics</a:t>
            </a:r>
          </a:p>
        </p:txBody>
      </p:sp>
      <p:sp>
        <p:nvSpPr>
          <p:cNvPr id="94" name="Shape 94"/>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smtClean="0">
                <a:solidFill>
                  <a:srgbClr val="5C6670"/>
                </a:solidFill>
                <a:latin typeface="Calibri"/>
                <a:ea typeface="Calibri"/>
                <a:cs typeface="Calibri"/>
                <a:sym typeface="Calibri"/>
              </a:rPr>
              <a:t>Legislation</a:t>
            </a:r>
            <a:endParaRPr lang="en-US" sz="2400" b="1" i="0" u="none" strike="noStrike" cap="none" dirty="0">
              <a:solidFill>
                <a:srgbClr val="5C6670"/>
              </a:solidFill>
              <a:latin typeface="Calibri"/>
              <a:ea typeface="Calibri"/>
              <a:cs typeface="Calibri"/>
              <a:sym typeface="Calibri"/>
            </a:endParaRPr>
          </a:p>
          <a:p>
            <a:pPr marR="0" lvl="1" algn="l" rtl="0">
              <a:spcBef>
                <a:spcPts val="0"/>
              </a:spcBef>
              <a:spcAft>
                <a:spcPts val="0"/>
              </a:spcAft>
              <a:buClr>
                <a:schemeClr val="accent2"/>
              </a:buClr>
              <a:buSzPct val="110000"/>
              <a:buFont typeface="Noto Sans Symbols"/>
              <a:buChar char="▪"/>
            </a:pPr>
            <a:r>
              <a:rPr lang="en-US" dirty="0" smtClean="0"/>
              <a:t>Exceptional Children’s Act (ECEA)</a:t>
            </a:r>
            <a:r>
              <a:rPr lang="en-US" dirty="0"/>
              <a:t> </a:t>
            </a:r>
            <a:r>
              <a:rPr lang="en-US" dirty="0" smtClean="0"/>
              <a:t>and ESSA</a:t>
            </a:r>
          </a:p>
          <a:p>
            <a:pPr marR="0" lvl="1" algn="l" rtl="0">
              <a:spcBef>
                <a:spcPts val="0"/>
              </a:spcBef>
              <a:spcAft>
                <a:spcPts val="0"/>
              </a:spcAft>
              <a:buClr>
                <a:schemeClr val="accent2"/>
              </a:buClr>
              <a:buSzPct val="110000"/>
              <a:buFont typeface="Noto Sans Symbols"/>
              <a:buChar char="▪"/>
            </a:pPr>
            <a:r>
              <a:rPr lang="en-US" dirty="0" smtClean="0"/>
              <a:t>HB7-1244 into HB14-1102</a:t>
            </a:r>
          </a:p>
          <a:p>
            <a:pPr marR="0" lvl="1" algn="l" rtl="0">
              <a:spcBef>
                <a:spcPts val="0"/>
              </a:spcBef>
              <a:spcAft>
                <a:spcPts val="0"/>
              </a:spcAft>
              <a:buClr>
                <a:schemeClr val="accent2"/>
              </a:buClr>
              <a:buSzPct val="110000"/>
              <a:buFont typeface="Noto Sans Symbols"/>
              <a:buChar char="▪"/>
            </a:pPr>
            <a:r>
              <a:rPr lang="en-US" dirty="0" smtClean="0"/>
              <a:t>Updated Rules, 2015</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smtClean="0">
                <a:solidFill>
                  <a:srgbClr val="5C6670"/>
                </a:solidFill>
                <a:latin typeface="Calibri"/>
                <a:ea typeface="Calibri"/>
                <a:cs typeface="Calibri"/>
                <a:sym typeface="Calibri"/>
              </a:rPr>
              <a:t>New in 2015 Rules</a:t>
            </a:r>
            <a:endParaRPr lang="en-US" sz="2400" b="1" i="0" u="none" strike="noStrike" cap="none" dirty="0">
              <a:solidFill>
                <a:srgbClr val="5C6670"/>
              </a:solidFill>
              <a:latin typeface="Calibri"/>
              <a:ea typeface="Calibri"/>
              <a:cs typeface="Calibri"/>
              <a:sym typeface="Calibri"/>
            </a:endParaRPr>
          </a:p>
          <a:p>
            <a:pPr marL="548640" marR="0" lvl="1" indent="-193040" algn="l" rtl="0">
              <a:spcBef>
                <a:spcPts val="440"/>
              </a:spcBef>
              <a:spcAft>
                <a:spcPts val="0"/>
              </a:spcAft>
              <a:buClr>
                <a:schemeClr val="accent2"/>
              </a:buClr>
              <a:buSzPct val="110000"/>
              <a:buFont typeface="Noto Sans Symbols"/>
              <a:buChar char="▪"/>
            </a:pPr>
            <a:r>
              <a:rPr lang="en-US" sz="2200" b="0" i="0" u="none" strike="noStrike" cap="none" dirty="0" smtClean="0">
                <a:solidFill>
                  <a:srgbClr val="5C6670"/>
                </a:solidFill>
                <a:latin typeface="Calibri"/>
                <a:ea typeface="Calibri"/>
                <a:cs typeface="Calibri"/>
                <a:sym typeface="Calibri"/>
              </a:rPr>
              <a:t>Referrals &amp; 30 Day timeline</a:t>
            </a:r>
            <a:endParaRPr lang="en-US" sz="2200" b="0" i="0" u="none" strike="noStrike" cap="none" dirty="0">
              <a:solidFill>
                <a:srgbClr val="5C6670"/>
              </a:solidFill>
              <a:latin typeface="Calibri"/>
              <a:ea typeface="Calibri"/>
              <a:cs typeface="Calibri"/>
              <a:sym typeface="Calibri"/>
            </a:endParaRPr>
          </a:p>
          <a:p>
            <a:pPr marL="548640" marR="0" lvl="1" indent="-193040" algn="l" rtl="0">
              <a:spcBef>
                <a:spcPts val="440"/>
              </a:spcBef>
              <a:spcAft>
                <a:spcPts val="0"/>
              </a:spcAft>
              <a:buClr>
                <a:schemeClr val="accent2"/>
              </a:buClr>
              <a:buSzPct val="110000"/>
              <a:buFont typeface="Noto Sans Symbols"/>
              <a:buChar char="▪"/>
            </a:pPr>
            <a:r>
              <a:rPr lang="en-US" sz="2200" b="0" i="0" u="none" strike="noStrike" cap="none" dirty="0" smtClean="0">
                <a:solidFill>
                  <a:srgbClr val="5C6670"/>
                </a:solidFill>
                <a:latin typeface="Calibri"/>
                <a:ea typeface="Calibri"/>
                <a:cs typeface="Calibri"/>
                <a:sym typeface="Calibri"/>
              </a:rPr>
              <a:t>Assessments &amp; Review Team</a:t>
            </a:r>
          </a:p>
          <a:p>
            <a:pPr marL="548640" marR="0" lvl="1" indent="-193040" algn="l" rtl="0">
              <a:spcBef>
                <a:spcPts val="440"/>
              </a:spcBef>
              <a:spcAft>
                <a:spcPts val="0"/>
              </a:spcAft>
              <a:buClr>
                <a:schemeClr val="accent2"/>
              </a:buClr>
              <a:buSzPct val="110000"/>
              <a:buFont typeface="Noto Sans Symbols"/>
              <a:buChar char="▪"/>
            </a:pPr>
            <a:r>
              <a:rPr lang="en-US" dirty="0" smtClean="0"/>
              <a:t>Portability</a:t>
            </a:r>
            <a:endParaRPr lang="en-US" sz="2200" b="0" i="0" u="none" strike="noStrike" cap="none" dirty="0">
              <a:solidFill>
                <a:srgbClr val="5C6670"/>
              </a:solidFill>
              <a:latin typeface="Calibri"/>
              <a:ea typeface="Calibri"/>
              <a:cs typeface="Calibri"/>
              <a:sym typeface="Calibri"/>
            </a:endParaRP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smtClean="0">
                <a:solidFill>
                  <a:srgbClr val="5C6670"/>
                </a:solidFill>
                <a:latin typeface="Calibri"/>
                <a:ea typeface="Calibri"/>
                <a:cs typeface="Calibri"/>
                <a:sym typeface="Calibri"/>
              </a:rPr>
              <a:t>Body of Evidence</a:t>
            </a:r>
            <a:endParaRPr lang="en-US" sz="2400" b="1" i="0" u="none" strike="noStrike" cap="none" dirty="0">
              <a:solidFill>
                <a:srgbClr val="5C6670"/>
              </a:solidFill>
              <a:latin typeface="Calibri"/>
              <a:ea typeface="Calibri"/>
              <a:cs typeface="Calibri"/>
              <a:sym typeface="Calibri"/>
            </a:endParaRP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Next steps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title="Children reading"/>
          <p:cNvPicPr>
            <a:picLocks noGrp="1" noChangeAspect="1"/>
          </p:cNvPicPr>
          <p:nvPr>
            <p:ph type="pic" idx="2"/>
          </p:nvPr>
        </p:nvPicPr>
        <p:blipFill>
          <a:blip r:embed="rId3">
            <a:extLst>
              <a:ext uri="{28A0092B-C50C-407E-A947-70E740481C1C}">
                <a14:useLocalDpi xmlns:a14="http://schemas.microsoft.com/office/drawing/2010/main" val="0"/>
              </a:ext>
            </a:extLst>
          </a:blip>
          <a:srcRect t="4925" b="4925"/>
          <a:stretch>
            <a:fillRect/>
          </a:stretch>
        </p:blipFill>
        <p:spPr/>
      </p:pic>
      <p:sp>
        <p:nvSpPr>
          <p:cNvPr id="3" name="Text Placeholder 2"/>
          <p:cNvSpPr>
            <a:spLocks noGrp="1"/>
          </p:cNvSpPr>
          <p:nvPr>
            <p:ph type="body" idx="1"/>
          </p:nvPr>
        </p:nvSpPr>
        <p:spPr/>
        <p:txBody>
          <a:bodyPr/>
          <a:lstStyle/>
          <a:p>
            <a:r>
              <a:rPr lang="en-US" i="1" dirty="0" smtClean="0"/>
              <a:t>Does “all kids” mean </a:t>
            </a:r>
            <a:r>
              <a:rPr lang="en-US" i="1" u="sng" dirty="0" smtClean="0"/>
              <a:t>all</a:t>
            </a:r>
            <a:r>
              <a:rPr lang="en-US" i="1" dirty="0" smtClean="0"/>
              <a:t>?</a:t>
            </a:r>
            <a:endParaRPr lang="en-US" i="1" dirty="0"/>
          </a:p>
        </p:txBody>
      </p:sp>
      <p:sp>
        <p:nvSpPr>
          <p:cNvPr id="4" name="Title 3"/>
          <p:cNvSpPr>
            <a:spLocks noGrp="1"/>
          </p:cNvSpPr>
          <p:nvPr>
            <p:ph type="title"/>
          </p:nvPr>
        </p:nvSpPr>
        <p:spPr/>
        <p:txBody>
          <a:bodyPr/>
          <a:lstStyle/>
          <a:p>
            <a:r>
              <a:rPr lang="en-US" dirty="0" smtClean="0"/>
              <a:t>Why are we doing this?</a:t>
            </a:r>
            <a:endParaRPr lang="en-US" dirty="0"/>
          </a:p>
        </p:txBody>
      </p:sp>
    </p:spTree>
    <p:extLst>
      <p:ext uri="{BB962C8B-B14F-4D97-AF65-F5344CB8AC3E}">
        <p14:creationId xmlns:p14="http://schemas.microsoft.com/office/powerpoint/2010/main" val="310309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0"/>
              </a:spcBef>
            </a:pPr>
            <a:r>
              <a:rPr lang="en-US" dirty="0" smtClean="0"/>
              <a:t>State Definition: </a:t>
            </a:r>
          </a:p>
          <a:p>
            <a:pPr marL="205741" indent="0">
              <a:buNone/>
            </a:pPr>
            <a:r>
              <a:rPr lang="en-US" sz="1800" b="0" i="1" dirty="0"/>
              <a:t>"Gifted and talented children" means those </a:t>
            </a:r>
            <a:r>
              <a:rPr lang="en-US" sz="1800" b="0" i="1" dirty="0" smtClean="0"/>
              <a:t>persons between </a:t>
            </a:r>
            <a:r>
              <a:rPr lang="en-US" sz="1800" b="0" i="1" dirty="0"/>
              <a:t>the ages of four and twenty-one whose abilities</a:t>
            </a:r>
            <a:r>
              <a:rPr lang="en-US" sz="1800" b="0" i="1" dirty="0" smtClean="0"/>
              <a:t>, talents</a:t>
            </a:r>
            <a:r>
              <a:rPr lang="en-US" sz="1800" b="0" i="1" dirty="0"/>
              <a:t>, and potential for accomplishment are </a:t>
            </a:r>
            <a:r>
              <a:rPr lang="en-US" sz="1800" b="0" i="1" dirty="0" smtClean="0"/>
              <a:t>so exceptional </a:t>
            </a:r>
            <a:r>
              <a:rPr lang="en-US" sz="1800" b="0" i="1" dirty="0"/>
              <a:t>or developmentally advanced that </a:t>
            </a:r>
            <a:r>
              <a:rPr lang="en-US" sz="1800" b="0" i="1" dirty="0" smtClean="0"/>
              <a:t>they require </a:t>
            </a:r>
            <a:r>
              <a:rPr lang="en-US" sz="1800" b="0" i="1" dirty="0"/>
              <a:t>special provisions to meet their </a:t>
            </a:r>
            <a:r>
              <a:rPr lang="en-US" sz="1800" b="0" i="1" dirty="0" smtClean="0"/>
              <a:t>educational programming </a:t>
            </a:r>
            <a:r>
              <a:rPr lang="en-US" sz="1800" b="0" i="1" dirty="0"/>
              <a:t>needs</a:t>
            </a:r>
            <a:r>
              <a:rPr lang="en-US" sz="1800" b="0" i="1" dirty="0" smtClean="0"/>
              <a:t>.</a:t>
            </a:r>
          </a:p>
          <a:p>
            <a:pPr marL="205741" indent="0">
              <a:buNone/>
            </a:pPr>
            <a:r>
              <a:rPr lang="en-US" sz="1800" b="0" i="1" dirty="0" smtClean="0"/>
              <a:t>Children </a:t>
            </a:r>
            <a:r>
              <a:rPr lang="en-US" sz="1800" b="0" i="1" dirty="0"/>
              <a:t>under five who are gifted may also be </a:t>
            </a:r>
            <a:r>
              <a:rPr lang="en-US" sz="1800" b="0" i="1" dirty="0" smtClean="0"/>
              <a:t>provided with </a:t>
            </a:r>
            <a:r>
              <a:rPr lang="en-US" sz="1800" b="0" i="1" dirty="0"/>
              <a:t>early childhood special educational services. </a:t>
            </a:r>
            <a:r>
              <a:rPr lang="en-US" sz="1800" b="0" i="1" dirty="0" smtClean="0"/>
              <a:t>Gifted students </a:t>
            </a:r>
            <a:r>
              <a:rPr lang="en-US" sz="1800" b="0" i="1" dirty="0"/>
              <a:t>include gifted students with disabilities (i.e.</a:t>
            </a:r>
          </a:p>
          <a:p>
            <a:pPr marL="205741" indent="0">
              <a:buNone/>
            </a:pPr>
            <a:r>
              <a:rPr lang="en-US" sz="1800" b="0" i="1" dirty="0"/>
              <a:t>twice-exceptional) and students with </a:t>
            </a:r>
            <a:r>
              <a:rPr lang="en-US" sz="1800" b="0" i="1" dirty="0" smtClean="0"/>
              <a:t>exceptional abilities </a:t>
            </a:r>
            <a:r>
              <a:rPr lang="en-US" sz="1800" b="0" i="1" dirty="0"/>
              <a:t>or potential from all socio-economic and ethnic</a:t>
            </a:r>
            <a:r>
              <a:rPr lang="en-US" sz="1800" b="0" i="1" dirty="0" smtClean="0"/>
              <a:t>, cultural </a:t>
            </a:r>
            <a:r>
              <a:rPr lang="en-US" sz="1800" b="0" i="1" dirty="0"/>
              <a:t>populations</a:t>
            </a:r>
            <a:r>
              <a:rPr lang="en-US" sz="1800" b="0" i="1" dirty="0" smtClean="0"/>
              <a:t>.</a:t>
            </a:r>
          </a:p>
          <a:p>
            <a:pPr marL="205741" indent="0">
              <a:buNone/>
            </a:pPr>
            <a:r>
              <a:rPr lang="en-US" sz="1800" b="0" i="1" dirty="0" smtClean="0"/>
              <a:t>Gifted </a:t>
            </a:r>
            <a:r>
              <a:rPr lang="en-US" sz="1800" b="0" i="1" dirty="0"/>
              <a:t>students are capable of high performance</a:t>
            </a:r>
            <a:r>
              <a:rPr lang="en-US" sz="1800" b="0" i="1" dirty="0" smtClean="0"/>
              <a:t>, exceptional </a:t>
            </a:r>
            <a:r>
              <a:rPr lang="en-US" sz="1800" b="0" i="1" dirty="0"/>
              <a:t>production, or exceptional </a:t>
            </a:r>
            <a:r>
              <a:rPr lang="en-US" sz="1800" b="0" i="1" dirty="0" smtClean="0"/>
              <a:t>learning behavior </a:t>
            </a:r>
            <a:r>
              <a:rPr lang="en-US" sz="1800" b="0" i="1" dirty="0"/>
              <a:t>by virtue of any or a combination of these areas</a:t>
            </a:r>
          </a:p>
          <a:p>
            <a:pPr marL="205741" indent="0">
              <a:buNone/>
            </a:pPr>
            <a:r>
              <a:rPr lang="en-US" sz="1800" b="0" i="1" dirty="0"/>
              <a:t>of giftedness: </a:t>
            </a:r>
            <a:r>
              <a:rPr lang="en-US" sz="1800" i="1" dirty="0"/>
              <a:t>General or specific intellectual ability</a:t>
            </a:r>
            <a:r>
              <a:rPr lang="en-US" sz="1800" b="0" i="1" dirty="0" smtClean="0"/>
              <a:t>, </a:t>
            </a:r>
            <a:r>
              <a:rPr lang="en-US" sz="1800" i="1" dirty="0" smtClean="0"/>
              <a:t>Specific </a:t>
            </a:r>
            <a:r>
              <a:rPr lang="en-US" sz="1800" i="1" dirty="0"/>
              <a:t>academic aptitude</a:t>
            </a:r>
            <a:r>
              <a:rPr lang="en-US" sz="1800" b="0" i="1" dirty="0"/>
              <a:t>, </a:t>
            </a:r>
            <a:r>
              <a:rPr lang="en-US" sz="1800" i="1" dirty="0"/>
              <a:t>Creative or </a:t>
            </a:r>
            <a:r>
              <a:rPr lang="en-US" sz="1800" i="1" dirty="0" smtClean="0"/>
              <a:t>productive thinking</a:t>
            </a:r>
            <a:r>
              <a:rPr lang="en-US" sz="1800" b="0" i="1" dirty="0"/>
              <a:t>, </a:t>
            </a:r>
            <a:r>
              <a:rPr lang="en-US" sz="1800" i="1" dirty="0"/>
              <a:t>Leadership abilities</a:t>
            </a:r>
            <a:r>
              <a:rPr lang="en-US" sz="1800" b="0" i="1" dirty="0"/>
              <a:t>, </a:t>
            </a:r>
            <a:r>
              <a:rPr lang="en-US" sz="1800" i="1" dirty="0"/>
              <a:t>Visual arts</a:t>
            </a:r>
            <a:r>
              <a:rPr lang="en-US" sz="1800" b="0" i="1" dirty="0"/>
              <a:t>, </a:t>
            </a:r>
            <a:r>
              <a:rPr lang="en-US" sz="1800" i="1" dirty="0"/>
              <a:t>P</a:t>
            </a:r>
            <a:r>
              <a:rPr lang="en-US" sz="1800" i="1" dirty="0" smtClean="0"/>
              <a:t>erforming</a:t>
            </a:r>
            <a:endParaRPr lang="en-US" sz="1800" i="1" dirty="0"/>
          </a:p>
          <a:p>
            <a:pPr marL="205741" indent="0">
              <a:buNone/>
            </a:pPr>
            <a:r>
              <a:rPr lang="en-US" sz="1800" i="1" dirty="0"/>
              <a:t>arts</a:t>
            </a:r>
            <a:r>
              <a:rPr lang="en-US" sz="1800" b="0" i="1" dirty="0"/>
              <a:t>, </a:t>
            </a:r>
            <a:r>
              <a:rPr lang="en-US" sz="1800" i="1" dirty="0" smtClean="0"/>
              <a:t>Musical </a:t>
            </a:r>
            <a:r>
              <a:rPr lang="en-US" sz="1800" i="1" dirty="0"/>
              <a:t>or </a:t>
            </a:r>
            <a:r>
              <a:rPr lang="en-US" sz="1800" i="1" dirty="0" smtClean="0"/>
              <a:t>Psychomotor </a:t>
            </a:r>
            <a:r>
              <a:rPr lang="en-US" sz="1800" i="1" dirty="0"/>
              <a:t>abilities</a:t>
            </a:r>
            <a:r>
              <a:rPr lang="en-US" sz="1800" b="0" i="1" dirty="0"/>
              <a:t>. –</a:t>
            </a:r>
            <a:r>
              <a:rPr lang="en-US" sz="1800" b="0" i="1" dirty="0" smtClean="0"/>
              <a:t>Colorado</a:t>
            </a:r>
          </a:p>
        </p:txBody>
      </p:sp>
      <p:sp>
        <p:nvSpPr>
          <p:cNvPr id="99" name="Shape 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dirty="0" smtClean="0"/>
              <a:t>Legislation: Definition</a:t>
            </a:r>
            <a:endParaRPr lang="en-US" dirty="0"/>
          </a:p>
        </p:txBody>
      </p:sp>
      <p:sp>
        <p:nvSpPr>
          <p:cNvPr id="100" name="Shape 100"/>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smtClean="0">
                <a:solidFill>
                  <a:srgbClr val="45454C"/>
                </a:solidFill>
                <a:latin typeface="Calibri"/>
                <a:ea typeface="Calibri"/>
                <a:cs typeface="Calibri"/>
                <a:sym typeface="Calibri"/>
              </a:rPr>
              <a:t>6</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0"/>
              </a:spcBef>
            </a:pPr>
            <a:r>
              <a:rPr lang="en-US" sz="2800" dirty="0" smtClean="0"/>
              <a:t>ESSA- Every Student Succeeds Act </a:t>
            </a:r>
            <a:r>
              <a:rPr lang="en-US" sz="2800" b="0" dirty="0"/>
              <a:t>(federal</a:t>
            </a:r>
            <a:r>
              <a:rPr lang="en-US" sz="2800" b="0" dirty="0" smtClean="0"/>
              <a:t>)</a:t>
            </a:r>
          </a:p>
          <a:p>
            <a:pPr lvl="1">
              <a:spcBef>
                <a:spcPts val="0"/>
              </a:spcBef>
            </a:pPr>
            <a:r>
              <a:rPr lang="en-US" sz="2600" dirty="0" smtClean="0"/>
              <a:t>New mentions of gifted students’ needs</a:t>
            </a:r>
          </a:p>
          <a:p>
            <a:pPr lvl="1">
              <a:spcBef>
                <a:spcPts val="0"/>
              </a:spcBef>
            </a:pPr>
            <a:r>
              <a:rPr lang="en-US" sz="2600" dirty="0" smtClean="0"/>
              <a:t>National Association for Gifted </a:t>
            </a:r>
            <a:r>
              <a:rPr lang="en-US" sz="2600" dirty="0"/>
              <a:t>Children highlights ESSA: </a:t>
            </a:r>
            <a:r>
              <a:rPr lang="en-US" sz="1600" dirty="0">
                <a:hlinkClick r:id="rId3"/>
              </a:rPr>
              <a:t>http://www.nagc.org/sites/default/files/Advocacy/Q%2BA%20on%20ESSA%20(web).</a:t>
            </a:r>
            <a:r>
              <a:rPr lang="en-US" sz="1600" dirty="0" smtClean="0">
                <a:hlinkClick r:id="rId3"/>
              </a:rPr>
              <a:t>pdf</a:t>
            </a:r>
            <a:r>
              <a:rPr lang="en-US" sz="1600" dirty="0" smtClean="0"/>
              <a:t> </a:t>
            </a:r>
          </a:p>
          <a:p>
            <a:pPr lvl="1">
              <a:spcBef>
                <a:spcPts val="0"/>
              </a:spcBef>
            </a:pPr>
            <a:r>
              <a:rPr lang="en-US" sz="2400" dirty="0" smtClean="0"/>
              <a:t>Colorado’s State Plan</a:t>
            </a:r>
            <a:endParaRPr lang="en-US" sz="2800" dirty="0"/>
          </a:p>
          <a:p>
            <a:pPr lvl="1">
              <a:spcBef>
                <a:spcPts val="0"/>
              </a:spcBef>
            </a:pPr>
            <a:endParaRPr lang="en-US" sz="2600" b="0" dirty="0" smtClean="0"/>
          </a:p>
          <a:p>
            <a:pPr>
              <a:spcBef>
                <a:spcPts val="0"/>
              </a:spcBef>
            </a:pPr>
            <a:r>
              <a:rPr lang="en-US" sz="2800" dirty="0" smtClean="0"/>
              <a:t>Exceptional </a:t>
            </a:r>
            <a:r>
              <a:rPr lang="en-US" sz="2800" dirty="0"/>
              <a:t>Children’s Act (ECEA) </a:t>
            </a:r>
          </a:p>
          <a:p>
            <a:pPr>
              <a:spcBef>
                <a:spcPts val="0"/>
              </a:spcBef>
            </a:pPr>
            <a:r>
              <a:rPr lang="en-US" sz="2800" dirty="0" smtClean="0"/>
              <a:t>HB7</a:t>
            </a:r>
            <a:r>
              <a:rPr lang="en-US" sz="2800" dirty="0"/>
              <a:t>-1244 into HB14-1102</a:t>
            </a:r>
          </a:p>
        </p:txBody>
      </p:sp>
      <p:sp>
        <p:nvSpPr>
          <p:cNvPr id="99" name="Shape 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dirty="0" smtClean="0"/>
              <a:t>Legislation</a:t>
            </a:r>
            <a:endParaRPr lang="en-US" dirty="0"/>
          </a:p>
        </p:txBody>
      </p:sp>
      <p:sp>
        <p:nvSpPr>
          <p:cNvPr id="100" name="Shape 100"/>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smtClean="0">
                <a:solidFill>
                  <a:srgbClr val="45454C"/>
                </a:solidFill>
                <a:latin typeface="Calibri"/>
                <a:ea typeface="Calibri"/>
                <a:cs typeface="Calibri"/>
                <a:sym typeface="Calibri"/>
              </a:rPr>
              <a:t>7</a:t>
            </a:fld>
            <a:endParaRPr lang="en-US" sz="1000" b="1" i="0" u="none" strike="noStrike" cap="none" dirty="0">
              <a:solidFill>
                <a:srgbClr val="45454C"/>
              </a:solidFill>
              <a:latin typeface="Calibri"/>
              <a:ea typeface="Calibri"/>
              <a:cs typeface="Calibri"/>
              <a:sym typeface="Calibri"/>
            </a:endParaRPr>
          </a:p>
        </p:txBody>
      </p:sp>
    </p:spTree>
    <p:extLst>
      <p:ext uri="{BB962C8B-B14F-4D97-AF65-F5344CB8AC3E}">
        <p14:creationId xmlns:p14="http://schemas.microsoft.com/office/powerpoint/2010/main" val="289830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ffice of Gifted Education, 1560 Broadway, Suite 1175, Denver, CO 80202&#10;&#10;303-866-6794&#10;&#10;Jacquelin Medina, Director of Gifted Education&#10;&#10;January 2016" title="Colorado Department of Education Gifted Identification Chapter 3 Revised"/>
          <p:cNvPicPr>
            <a:picLocks noGrp="1" noChangeAspect="1"/>
          </p:cNvPicPr>
          <p:nvPr>
            <p:ph type="pic" idx="2"/>
          </p:nvPr>
        </p:nvPicPr>
        <p:blipFill>
          <a:blip r:embed="rId2">
            <a:extLst>
              <a:ext uri="{28A0092B-C50C-407E-A947-70E740481C1C}">
                <a14:useLocalDpi xmlns:a14="http://schemas.microsoft.com/office/drawing/2010/main" val="0"/>
              </a:ext>
            </a:extLst>
          </a:blip>
          <a:srcRect l="-16071" r="-16071"/>
          <a:stretch>
            <a:fillRect/>
          </a:stretch>
        </p:blipFill>
        <p:spPr/>
      </p:pic>
      <p:sp>
        <p:nvSpPr>
          <p:cNvPr id="7" name="Text Placeholder 6"/>
          <p:cNvSpPr>
            <a:spLocks noGrp="1"/>
          </p:cNvSpPr>
          <p:nvPr>
            <p:ph type="body" idx="1"/>
          </p:nvPr>
        </p:nvSpPr>
        <p:spPr/>
        <p:txBody>
          <a:bodyPr/>
          <a:lstStyle/>
          <a:p>
            <a:r>
              <a:rPr lang="en-US" sz="1400" dirty="0"/>
              <a:t>https://</a:t>
            </a:r>
            <a:r>
              <a:rPr lang="en-US" sz="1400" dirty="0" err="1"/>
              <a:t>www.cde.state.co.us</a:t>
            </a:r>
            <a:r>
              <a:rPr lang="en-US" sz="1400" dirty="0"/>
              <a:t>/</a:t>
            </a:r>
            <a:r>
              <a:rPr lang="en-US" sz="1400" dirty="0" err="1"/>
              <a:t>gt</a:t>
            </a:r>
            <a:r>
              <a:rPr lang="en-US" sz="1400" dirty="0"/>
              <a:t>/</a:t>
            </a:r>
            <a:r>
              <a:rPr lang="en-US" sz="1400" dirty="0" err="1"/>
              <a:t>idguidebook</a:t>
            </a:r>
            <a:endParaRPr lang="en-US" sz="1400" dirty="0"/>
          </a:p>
        </p:txBody>
      </p:sp>
      <p:sp>
        <p:nvSpPr>
          <p:cNvPr id="6" name="Title 5"/>
          <p:cNvSpPr>
            <a:spLocks noGrp="1"/>
          </p:cNvSpPr>
          <p:nvPr>
            <p:ph type="title"/>
          </p:nvPr>
        </p:nvSpPr>
        <p:spPr/>
        <p:txBody>
          <a:bodyPr/>
          <a:lstStyle/>
          <a:p>
            <a:r>
              <a:rPr lang="en-US" dirty="0" smtClean="0"/>
              <a:t>Gifted Identification Guidebook</a:t>
            </a:r>
            <a:endParaRPr lang="en-US" dirty="0"/>
          </a:p>
        </p:txBody>
      </p:sp>
    </p:spTree>
    <p:extLst>
      <p:ext uri="{BB962C8B-B14F-4D97-AF65-F5344CB8AC3E}">
        <p14:creationId xmlns:p14="http://schemas.microsoft.com/office/powerpoint/2010/main" val="168350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0"/>
              </a:spcBef>
            </a:pPr>
            <a:r>
              <a:rPr lang="en-US" dirty="0"/>
              <a:t>Updated Rules, </a:t>
            </a:r>
            <a:r>
              <a:rPr lang="en-US" dirty="0" smtClean="0"/>
              <a:t>2015</a:t>
            </a:r>
          </a:p>
          <a:p>
            <a:pPr lvl="1">
              <a:spcBef>
                <a:spcPts val="0"/>
              </a:spcBef>
            </a:pPr>
            <a:r>
              <a:rPr lang="en-US" dirty="0" smtClean="0"/>
              <a:t>Referrals and nominations from a variety of sources (teachers, parents, outside community members)</a:t>
            </a:r>
          </a:p>
          <a:p>
            <a:pPr lvl="1">
              <a:spcBef>
                <a:spcPts val="0"/>
              </a:spcBef>
            </a:pPr>
            <a:r>
              <a:rPr lang="en-US" dirty="0" smtClean="0"/>
              <a:t>30 Day timeline to respond with next steps</a:t>
            </a:r>
          </a:p>
          <a:p>
            <a:pPr lvl="1">
              <a:spcBef>
                <a:spcPts val="0"/>
              </a:spcBef>
            </a:pPr>
            <a:r>
              <a:rPr lang="en-US" dirty="0" smtClean="0"/>
              <a:t>Assessments should support traditionally underrepresented populations</a:t>
            </a:r>
          </a:p>
          <a:p>
            <a:pPr lvl="1">
              <a:spcBef>
                <a:spcPts val="0"/>
              </a:spcBef>
            </a:pPr>
            <a:r>
              <a:rPr lang="en-US" dirty="0" smtClean="0"/>
              <a:t>Review Team with a </a:t>
            </a:r>
            <a:r>
              <a:rPr lang="en-US" i="1" dirty="0" smtClean="0"/>
              <a:t>trained person</a:t>
            </a:r>
            <a:endParaRPr lang="en-US" dirty="0" smtClean="0"/>
          </a:p>
          <a:p>
            <a:pPr lvl="1">
              <a:spcBef>
                <a:spcPts val="0"/>
              </a:spcBef>
            </a:pPr>
            <a:r>
              <a:rPr lang="en-US" dirty="0" smtClean="0"/>
              <a:t>Determination letter given to parents, placed in cumulative folder</a:t>
            </a:r>
          </a:p>
          <a:p>
            <a:pPr lvl="1">
              <a:spcBef>
                <a:spcPts val="0"/>
              </a:spcBef>
            </a:pPr>
            <a:r>
              <a:rPr lang="en-US" dirty="0" smtClean="0"/>
              <a:t>Low score on one assessment cannot limit; full body is required</a:t>
            </a:r>
          </a:p>
          <a:p>
            <a:pPr lvl="1">
              <a:spcBef>
                <a:spcPts val="0"/>
              </a:spcBef>
            </a:pPr>
            <a:r>
              <a:rPr lang="en-US" dirty="0" smtClean="0"/>
              <a:t>Portable across all Colorado Districts and schools. </a:t>
            </a:r>
          </a:p>
          <a:p>
            <a:pPr lvl="2"/>
            <a:r>
              <a:rPr lang="en-US" sz="1600" b="0" i="1" dirty="0"/>
              <a:t>“If </a:t>
            </a:r>
            <a:r>
              <a:rPr lang="en-US" sz="1600" b="0" i="1" dirty="0" smtClean="0"/>
              <a:t>the receiving </a:t>
            </a:r>
            <a:r>
              <a:rPr lang="en-US" sz="1600" b="0" i="1" dirty="0"/>
              <a:t>district finds the body </a:t>
            </a:r>
            <a:r>
              <a:rPr lang="en-US" sz="1600" b="0" i="1" dirty="0" smtClean="0"/>
              <a:t>of evidence </a:t>
            </a:r>
            <a:r>
              <a:rPr lang="en-US" sz="1600" b="0" i="1" dirty="0"/>
              <a:t>to be incomplete, the </a:t>
            </a:r>
            <a:r>
              <a:rPr lang="en-US" sz="1600" b="0" i="1" dirty="0" smtClean="0"/>
              <a:t>receiving district </a:t>
            </a:r>
            <a:r>
              <a:rPr lang="en-US" sz="1600" b="0" i="1" dirty="0"/>
              <a:t>shall consult with, as practical</a:t>
            </a:r>
            <a:r>
              <a:rPr lang="en-US" sz="1600" b="0" i="1" dirty="0" smtClean="0"/>
              <a:t>, the </a:t>
            </a:r>
            <a:r>
              <a:rPr lang="en-US" sz="1600" b="0" i="1" dirty="0"/>
              <a:t>former district, parents, and </a:t>
            </a:r>
            <a:r>
              <a:rPr lang="en-US" sz="1600" b="0" i="1" dirty="0" smtClean="0"/>
              <a:t>student and </a:t>
            </a:r>
            <a:r>
              <a:rPr lang="en-US" sz="1600" b="0" i="1" dirty="0"/>
              <a:t>re-evaluate the </a:t>
            </a:r>
            <a:r>
              <a:rPr lang="en-US" sz="1600" b="0" i="1" dirty="0" smtClean="0"/>
              <a:t>identification determination</a:t>
            </a:r>
            <a:r>
              <a:rPr lang="en-US" sz="1600" b="0" i="1" dirty="0"/>
              <a:t>.”</a:t>
            </a:r>
            <a:endParaRPr lang="en-US" sz="1600" b="0" i="1" dirty="0" smtClean="0"/>
          </a:p>
          <a:p>
            <a:endParaRPr lang="en-US" dirty="0"/>
          </a:p>
        </p:txBody>
      </p:sp>
      <p:sp>
        <p:nvSpPr>
          <p:cNvPr id="99" name="Shape 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dirty="0" smtClean="0"/>
              <a:t>Legislation Updated Rules</a:t>
            </a:r>
            <a:endParaRPr lang="en-US" dirty="0"/>
          </a:p>
        </p:txBody>
      </p:sp>
      <p:sp>
        <p:nvSpPr>
          <p:cNvPr id="100" name="Shape 100"/>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smtClean="0">
                <a:solidFill>
                  <a:srgbClr val="45454C"/>
                </a:solidFill>
                <a:latin typeface="Calibri"/>
                <a:ea typeface="Calibri"/>
                <a:cs typeface="Calibri"/>
                <a:sym typeface="Calibri"/>
              </a:rPr>
              <a:t>9</a:t>
            </a:fld>
            <a:endParaRPr lang="en-US" sz="1000" b="1" i="0" u="none" strike="noStrike" cap="none" dirty="0">
              <a:solidFill>
                <a:srgbClr val="45454C"/>
              </a:solidFill>
              <a:latin typeface="Calibri"/>
              <a:ea typeface="Calibri"/>
              <a:cs typeface="Calibri"/>
              <a:sym typeface="Calibri"/>
            </a:endParaRPr>
          </a:p>
        </p:txBody>
      </p:sp>
    </p:spTree>
    <p:extLst>
      <p:ext uri="{BB962C8B-B14F-4D97-AF65-F5344CB8AC3E}">
        <p14:creationId xmlns:p14="http://schemas.microsoft.com/office/powerpoint/2010/main" val="1134414242"/>
      </p:ext>
    </p:extLst>
  </p:cSld>
  <p:clrMapOvr>
    <a:masterClrMapping/>
  </p:clrMapOvr>
</p:sld>
</file>

<file path=ppt/theme/theme1.xml><?xml version="1.0" encoding="utf-8"?>
<a:theme xmlns:a="http://schemas.openxmlformats.org/drawingml/2006/main" name="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2536</Words>
  <Application>Microsoft Office PowerPoint</Application>
  <PresentationFormat>On-screen Show (4:3)</PresentationFormat>
  <Paragraphs>194</Paragraphs>
  <Slides>28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Noto Sans Symbols</vt:lpstr>
      <vt:lpstr>CDE THEME</vt:lpstr>
      <vt:lpstr>Gifted Education Requirements for Charter Schools</vt:lpstr>
      <vt:lpstr>Presenters</vt:lpstr>
      <vt:lpstr>Colorado</vt:lpstr>
      <vt:lpstr>Topics</vt:lpstr>
      <vt:lpstr>Why are we doing this?</vt:lpstr>
      <vt:lpstr>Legislation: Definition</vt:lpstr>
      <vt:lpstr>Legislation</vt:lpstr>
      <vt:lpstr>Gifted Identification Guidebook</vt:lpstr>
      <vt:lpstr>Legislation Updated Rules</vt:lpstr>
      <vt:lpstr>Coding Gifted Identification</vt:lpstr>
      <vt:lpstr>Body of Evidence: Screening Tools</vt:lpstr>
      <vt:lpstr>Body of Evidence: Criteria</vt:lpstr>
      <vt:lpstr>Gifted Identification Assessment</vt:lpstr>
      <vt:lpstr>Body of Evidence</vt:lpstr>
      <vt:lpstr>Specific Academic Aptitude</vt:lpstr>
      <vt:lpstr>Specific Academic Aptitude:  Cognitive + Achievement </vt:lpstr>
      <vt:lpstr>General Intellectual Ability</vt:lpstr>
      <vt:lpstr>“Talent Pool”</vt:lpstr>
      <vt:lpstr>Next Steps</vt:lpstr>
      <vt:lpstr>Next Steps (continued)</vt:lpstr>
      <vt:lpstr>Next Steps (ALP plan)</vt:lpstr>
      <vt:lpstr>Next Steps (cumulative folder)</vt:lpstr>
      <vt:lpstr>Note: Early Access</vt:lpstr>
      <vt:lpstr>Tips for Teachers</vt:lpstr>
      <vt:lpstr>Resource: Free eTips for Teachers</vt:lpstr>
      <vt:lpstr>Needed: Gifted Education Representatives</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Practices</dc:title>
  <dc:creator>Vickland, Clare</dc:creator>
  <cp:lastModifiedBy>Gebhart, Michelle</cp:lastModifiedBy>
  <cp:revision>26</cp:revision>
  <dcterms:modified xsi:type="dcterms:W3CDTF">2017-04-07T16:48:40Z</dcterms:modified>
</cp:coreProperties>
</file>