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0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5709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files.eric.ed.gov/fulltext/ED532068.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60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Jennell:</a:t>
            </a:r>
          </a:p>
          <a:p>
            <a:pPr lvl="0">
              <a:spcBef>
                <a:spcPts val="0"/>
              </a:spcBef>
              <a:buNone/>
            </a:pPr>
            <a:endParaRPr/>
          </a:p>
          <a:p>
            <a:pPr marL="457200" lvl="0" indent="-304800" rtl="0">
              <a:spcBef>
                <a:spcPts val="480"/>
              </a:spcBef>
              <a:buClr>
                <a:schemeClr val="accent1"/>
              </a:buClr>
              <a:buSzPct val="100000"/>
              <a:buFont typeface="Noto Sans Symbols"/>
              <a:buChar char="▪"/>
            </a:pPr>
            <a:r>
              <a:rPr lang="en-US"/>
              <a:t>“The principles of adult learning show that when people use self-assessment in professional development, they are more likely to sustain their learning, in more disciplined ways, than when evaluators alone enact professional development requirements. </a:t>
            </a:r>
          </a:p>
          <a:p>
            <a:pPr marL="457200" lvl="0" indent="-304800" rtl="0">
              <a:spcBef>
                <a:spcPts val="480"/>
              </a:spcBef>
              <a:buClr>
                <a:schemeClr val="accent1"/>
              </a:buClr>
              <a:buSzPct val="100000"/>
              <a:buFont typeface="Noto Sans Symbols"/>
              <a:buChar char="▪"/>
            </a:pPr>
            <a:r>
              <a:rPr lang="en-US"/>
              <a:t>“By engaging in a joint and reflective conversation about a teacher’s craft and practice, goal setting and performance planning are more targeted. </a:t>
            </a:r>
          </a:p>
          <a:p>
            <a:pPr marL="457200" lvl="0" indent="-304800" rtl="0">
              <a:spcBef>
                <a:spcPts val="480"/>
              </a:spcBef>
              <a:buClr>
                <a:schemeClr val="accent1"/>
              </a:buClr>
              <a:buSzPct val="100000"/>
              <a:buFont typeface="Noto Sans Symbols"/>
              <a:buChar char="▪"/>
            </a:pPr>
            <a:r>
              <a:rPr lang="en-US"/>
              <a:t>“In this way, teachers and evaluators are working together collaboratively to identify areas of growth and support that are targeted to the real needs and goals of the teacher.”</a:t>
            </a:r>
          </a:p>
          <a:p>
            <a:pPr lvl="0">
              <a:spcBef>
                <a:spcPts val="0"/>
              </a:spcBef>
              <a:buNone/>
            </a:pPr>
            <a:endParaRPr/>
          </a:p>
        </p:txBody>
      </p:sp>
      <p:sp>
        <p:nvSpPr>
          <p:cNvPr id="140" name="Shape 14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60629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Jannell</a:t>
            </a:r>
          </a:p>
        </p:txBody>
      </p:sp>
      <p:sp>
        <p:nvSpPr>
          <p:cNvPr id="148" name="Shape 14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332613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Jennell: </a:t>
            </a:r>
          </a:p>
          <a:p>
            <a:pPr lvl="0" rtl="0">
              <a:spcBef>
                <a:spcPts val="0"/>
              </a:spcBef>
              <a:buNone/>
            </a:pPr>
            <a:r>
              <a:rPr lang="en-US"/>
              <a:t>from leverage leadership pg. 79</a:t>
            </a:r>
          </a:p>
          <a:p>
            <a:pPr lvl="0" rtl="0">
              <a:spcBef>
                <a:spcPts val="0"/>
              </a:spcBef>
              <a:buNone/>
            </a:pPr>
            <a:endParaRPr/>
          </a:p>
          <a:p>
            <a:pPr marL="457200" lvl="0" indent="-228600" rtl="0">
              <a:spcBef>
                <a:spcPts val="0"/>
              </a:spcBef>
              <a:buAutoNum type="arabicPeriod"/>
            </a:pPr>
            <a:r>
              <a:rPr lang="en-US"/>
              <a:t>Truth:  Less is more….chunk your feedback into bite sized, digestible pieces</a:t>
            </a:r>
          </a:p>
          <a:p>
            <a:pPr marL="457200" lvl="0" indent="-228600" rtl="0">
              <a:spcBef>
                <a:spcPts val="0"/>
              </a:spcBef>
              <a:buAutoNum type="arabicPeriod"/>
            </a:pPr>
            <a:r>
              <a:rPr lang="en-US"/>
              <a:t>Truth:  Face to face is better!  this does work for some… a select few.  Think of those students who learn best by long verbal lectures… does it work for all?</a:t>
            </a:r>
          </a:p>
          <a:p>
            <a:pPr marL="457200" lvl="0" indent="-228600" rtl="0">
              <a:spcBef>
                <a:spcPts val="0"/>
              </a:spcBef>
              <a:buAutoNum type="arabicPeriod"/>
            </a:pPr>
            <a:r>
              <a:rPr lang="en-US"/>
              <a:t>Truth:  Just like our students:  If they dont do the thinking… they wont internalize what they learn.  Its all about metacognition</a:t>
            </a:r>
          </a:p>
          <a:p>
            <a:pPr marL="457200" lvl="0" indent="-228600" rtl="0">
              <a:spcBef>
                <a:spcPts val="0"/>
              </a:spcBef>
              <a:buAutoNum type="arabicPeriod"/>
            </a:pPr>
            <a:r>
              <a:rPr lang="en-US"/>
              <a:t>Truth:  Teachers need that guided practice… allows teachers to fumble through the process, make mistakes before they are in front of students again.  Think of doctors during their residency…</a:t>
            </a:r>
          </a:p>
          <a:p>
            <a:pPr marL="457200" lvl="0" indent="-228600" rtl="0">
              <a:spcBef>
                <a:spcPts val="0"/>
              </a:spcBef>
              <a:buAutoNum type="arabicPeriod"/>
            </a:pPr>
            <a:r>
              <a:rPr lang="en-US"/>
              <a:t>Truth: this serves 2 purposes:  transparent expectations and expose natural timelines for implementation.  Can this be done in one lesson or over time?</a:t>
            </a:r>
          </a:p>
        </p:txBody>
      </p:sp>
      <p:sp>
        <p:nvSpPr>
          <p:cNvPr id="156" name="Shape 15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11284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Jennell: </a:t>
            </a:r>
          </a:p>
          <a:p>
            <a:pPr lvl="0">
              <a:spcBef>
                <a:spcPts val="0"/>
              </a:spcBef>
              <a:buNone/>
            </a:pPr>
            <a:r>
              <a:rPr lang="en-US"/>
              <a:t>from leverage leadership pg. 78</a:t>
            </a:r>
          </a:p>
          <a:p>
            <a:pPr lvl="0">
              <a:spcBef>
                <a:spcPts val="0"/>
              </a:spcBef>
              <a:buNone/>
            </a:pPr>
            <a:endParaRPr/>
          </a:p>
          <a:p>
            <a:pPr lvl="0">
              <a:spcBef>
                <a:spcPts val="0"/>
              </a:spcBef>
              <a:buNone/>
            </a:pPr>
            <a:r>
              <a:rPr lang="en-US"/>
              <a:t>All about student achievement and reaching goals!  </a:t>
            </a:r>
          </a:p>
          <a:p>
            <a:pPr lvl="0">
              <a:spcBef>
                <a:spcPts val="0"/>
              </a:spcBef>
              <a:buNone/>
            </a:pPr>
            <a:endParaRPr/>
          </a:p>
          <a:p>
            <a:pPr marL="457200" lvl="0" indent="-228600" rtl="0">
              <a:spcBef>
                <a:spcPts val="0"/>
              </a:spcBef>
              <a:buAutoNum type="arabicPeriod"/>
            </a:pPr>
            <a:r>
              <a:rPr lang="en-US"/>
              <a:t>Try to provide praise based on previous goals or action steps… this helps validate the teachers hard work and substantiate  the importance of those action steps.</a:t>
            </a:r>
          </a:p>
          <a:p>
            <a:pPr marL="457200" lvl="0" indent="-228600" rtl="0">
              <a:spcBef>
                <a:spcPts val="0"/>
              </a:spcBef>
              <a:buAutoNum type="arabicPeriod"/>
            </a:pPr>
            <a:r>
              <a:rPr lang="en-US"/>
              <a:t>Narrow the focus and prioritize the area in which you will establish an action step.</a:t>
            </a:r>
          </a:p>
          <a:p>
            <a:pPr marL="457200" lvl="0" indent="-228600" rtl="0">
              <a:spcBef>
                <a:spcPts val="0"/>
              </a:spcBef>
              <a:buAutoNum type="arabicPeriod"/>
            </a:pPr>
            <a:r>
              <a:rPr lang="en-US"/>
              <a:t>The goal here is get the teacher to articulate the problem and action step on his/her own.  Consider scaffolded levels of support here…</a:t>
            </a:r>
          </a:p>
          <a:p>
            <a:pPr marL="914400" lvl="1" indent="-228600" rtl="0">
              <a:spcBef>
                <a:spcPts val="0"/>
              </a:spcBef>
              <a:buAutoNum type="alphaLcPeriod"/>
            </a:pPr>
            <a:r>
              <a:rPr lang="en-US"/>
              <a:t>Probe</a:t>
            </a:r>
          </a:p>
          <a:p>
            <a:pPr marL="914400" lvl="1" indent="-228600" rtl="0">
              <a:spcBef>
                <a:spcPts val="0"/>
              </a:spcBef>
              <a:buAutoNum type="alphaLcPeriod"/>
            </a:pPr>
            <a:r>
              <a:rPr lang="en-US"/>
              <a:t>Ask scaffolded questions</a:t>
            </a:r>
          </a:p>
          <a:p>
            <a:pPr marL="914400" lvl="1" indent="-228600" rtl="0">
              <a:spcBef>
                <a:spcPts val="0"/>
              </a:spcBef>
              <a:buAutoNum type="alphaLcPeriod"/>
            </a:pPr>
            <a:r>
              <a:rPr lang="en-US"/>
              <a:t>Present data/evidence</a:t>
            </a:r>
          </a:p>
          <a:p>
            <a:pPr marL="914400" lvl="1" indent="-228600" rtl="0">
              <a:spcBef>
                <a:spcPts val="0"/>
              </a:spcBef>
              <a:buAutoNum type="alphaLcPeriod"/>
            </a:pPr>
            <a:r>
              <a:rPr lang="en-US"/>
              <a:t>When all else fails… tell</a:t>
            </a:r>
          </a:p>
          <a:p>
            <a:pPr marL="457200" lvl="0" indent="-228600" rtl="0">
              <a:spcBef>
                <a:spcPts val="0"/>
              </a:spcBef>
              <a:buAutoNum type="arabicPeriod"/>
            </a:pPr>
            <a:r>
              <a:rPr lang="en-US"/>
              <a:t>“Repetition is the KEY to learning”</a:t>
            </a:r>
          </a:p>
          <a:p>
            <a:pPr marL="457200" lvl="0" indent="-228600" rtl="0">
              <a:spcBef>
                <a:spcPts val="0"/>
              </a:spcBef>
              <a:buAutoNum type="arabicPeriod"/>
            </a:pPr>
            <a:r>
              <a:rPr lang="en-US"/>
              <a:t>Once the action step is identified and practiced- it is locked in place and planned for</a:t>
            </a:r>
          </a:p>
          <a:p>
            <a:pPr marL="457200" lvl="0" indent="-228600">
              <a:spcBef>
                <a:spcPts val="0"/>
              </a:spcBef>
              <a:buAutoNum type="arabicPeriod"/>
            </a:pPr>
            <a:r>
              <a:rPr lang="en-US"/>
              <a:t>Accountability</a:t>
            </a:r>
          </a:p>
        </p:txBody>
      </p:sp>
      <p:sp>
        <p:nvSpPr>
          <p:cNvPr id="163" name="Shape 1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109347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Jannell:</a:t>
            </a:r>
          </a:p>
          <a:p>
            <a:pPr lvl="0">
              <a:spcBef>
                <a:spcPts val="0"/>
              </a:spcBef>
              <a:buNone/>
            </a:pPr>
            <a:r>
              <a:rPr lang="en-US" u="sng">
                <a:solidFill>
                  <a:schemeClr val="hlink"/>
                </a:solidFill>
                <a:hlinkClick r:id="rId3"/>
              </a:rPr>
              <a:t>http://files.eric.ed.gov/fulltext/ED532068.pdf</a:t>
            </a:r>
          </a:p>
          <a:p>
            <a:pPr lvl="0" rtl="0">
              <a:spcBef>
                <a:spcPts val="0"/>
              </a:spcBef>
              <a:buNone/>
            </a:pPr>
            <a:endParaRPr/>
          </a:p>
        </p:txBody>
      </p:sp>
      <p:sp>
        <p:nvSpPr>
          <p:cNvPr id="170" name="Shape 1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14</a:t>
            </a:fld>
            <a:endParaRPr lang="en-US"/>
          </a:p>
        </p:txBody>
      </p:sp>
    </p:spTree>
    <p:extLst>
      <p:ext uri="{BB962C8B-B14F-4D97-AF65-F5344CB8AC3E}">
        <p14:creationId xmlns:p14="http://schemas.microsoft.com/office/powerpoint/2010/main" val="2907105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Jennell</a:t>
            </a:r>
          </a:p>
          <a:p>
            <a:pPr lvl="0" rtl="0">
              <a:spcBef>
                <a:spcPts val="0"/>
              </a:spcBef>
              <a:buNone/>
            </a:pPr>
            <a:r>
              <a:rPr lang="en-US"/>
              <a:t>Sample coaching tracker </a:t>
            </a:r>
          </a:p>
        </p:txBody>
      </p:sp>
      <p:sp>
        <p:nvSpPr>
          <p:cNvPr id="177" name="Shape 1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15</a:t>
            </a:fld>
            <a:endParaRPr lang="en-US"/>
          </a:p>
        </p:txBody>
      </p:sp>
    </p:spTree>
    <p:extLst>
      <p:ext uri="{BB962C8B-B14F-4D97-AF65-F5344CB8AC3E}">
        <p14:creationId xmlns:p14="http://schemas.microsoft.com/office/powerpoint/2010/main" val="291820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Best Practices:</a:t>
            </a:r>
          </a:p>
          <a:p>
            <a:pPr lvl="0">
              <a:spcBef>
                <a:spcPts val="0"/>
              </a:spcBef>
              <a:buNone/>
            </a:pPr>
            <a:r>
              <a:rPr lang="en-US"/>
              <a:t>Avoid subjective terms… use behaviors</a:t>
            </a:r>
          </a:p>
          <a:p>
            <a:pPr lvl="0">
              <a:spcBef>
                <a:spcPts val="0"/>
              </a:spcBef>
              <a:buNone/>
            </a:pPr>
            <a:r>
              <a:rPr lang="en-US"/>
              <a:t>Do not rate while observing</a:t>
            </a:r>
          </a:p>
          <a:p>
            <a:pPr lvl="0">
              <a:spcBef>
                <a:spcPts val="0"/>
              </a:spcBef>
              <a:buNone/>
            </a:pPr>
            <a:r>
              <a:rPr lang="en-US"/>
              <a:t>record evidence that is relevant</a:t>
            </a:r>
          </a:p>
          <a:p>
            <a:pPr lvl="0">
              <a:spcBef>
                <a:spcPts val="0"/>
              </a:spcBef>
              <a:buNone/>
            </a:pPr>
            <a:r>
              <a:rPr lang="en-US"/>
              <a:t>use rubric language… not your “gut”</a:t>
            </a:r>
          </a:p>
          <a:p>
            <a:pPr lvl="0">
              <a:spcBef>
                <a:spcPts val="0"/>
              </a:spcBef>
              <a:buNone/>
            </a:pPr>
            <a:r>
              <a:rPr lang="en-US"/>
              <a:t>if no evidence...make no inference</a:t>
            </a:r>
          </a:p>
          <a:p>
            <a:pPr lvl="0">
              <a:spcBef>
                <a:spcPts val="0"/>
              </a:spcBef>
              <a:buNone/>
            </a:pPr>
            <a:r>
              <a:rPr lang="en-US"/>
              <a:t>rate performance on each idicator/standard seperately</a:t>
            </a:r>
          </a:p>
        </p:txBody>
      </p:sp>
      <p:sp>
        <p:nvSpPr>
          <p:cNvPr id="185" name="Shape 18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45192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Jennell</a:t>
            </a:r>
          </a:p>
          <a:p>
            <a:pPr lvl="0" rtl="0">
              <a:spcBef>
                <a:spcPts val="0"/>
              </a:spcBef>
              <a:buNone/>
            </a:pPr>
            <a:r>
              <a:rPr lang="en-US">
                <a:solidFill>
                  <a:srgbClr val="000000"/>
                </a:solidFill>
                <a:latin typeface="Arial"/>
                <a:ea typeface="Arial"/>
                <a:cs typeface="Arial"/>
                <a:sym typeface="Arial"/>
              </a:rPr>
              <a:t>Sample schedule where leader observes 15 teachers, none for a full lesson, each week and has a 30 minute feedback meeting with them afterwards. </a:t>
            </a:r>
          </a:p>
          <a:p>
            <a:pPr lvl="0" rtl="0">
              <a:spcBef>
                <a:spcPts val="0"/>
              </a:spcBef>
              <a:buNone/>
            </a:pPr>
            <a:endParaRPr/>
          </a:p>
        </p:txBody>
      </p:sp>
      <p:sp>
        <p:nvSpPr>
          <p:cNvPr id="192" name="Shape 19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extLst>
      <p:ext uri="{BB962C8B-B14F-4D97-AF65-F5344CB8AC3E}">
        <p14:creationId xmlns:p14="http://schemas.microsoft.com/office/powerpoint/2010/main" val="333670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Jennell:</a:t>
            </a:r>
          </a:p>
          <a:p>
            <a:pPr lvl="0" rtl="0">
              <a:lnSpc>
                <a:spcPct val="115000"/>
              </a:lnSpc>
              <a:spcBef>
                <a:spcPts val="400"/>
              </a:spcBef>
              <a:buNone/>
            </a:pPr>
            <a:r>
              <a:rPr lang="en-US">
                <a:solidFill>
                  <a:srgbClr val="000000"/>
                </a:solidFill>
                <a:latin typeface="Arial"/>
                <a:ea typeface="Arial"/>
                <a:cs typeface="Arial"/>
                <a:sym typeface="Arial"/>
              </a:rPr>
              <a:t>Usually goes hand-in-hand with “red-flag” strategies</a:t>
            </a:r>
          </a:p>
          <a:p>
            <a:pPr lvl="0" rtl="0">
              <a:lnSpc>
                <a:spcPct val="115000"/>
              </a:lnSpc>
              <a:spcBef>
                <a:spcPts val="400"/>
              </a:spcBef>
              <a:buNone/>
            </a:pPr>
            <a:r>
              <a:rPr lang="en-US">
                <a:solidFill>
                  <a:srgbClr val="042A8B"/>
                </a:solidFill>
                <a:latin typeface="Arial"/>
                <a:ea typeface="Arial"/>
                <a:cs typeface="Arial"/>
                <a:sym typeface="Arial"/>
              </a:rPr>
              <a:t>PIP timeline (60-90 days)</a:t>
            </a:r>
          </a:p>
          <a:p>
            <a:pPr lvl="0" rtl="0">
              <a:lnSpc>
                <a:spcPct val="115000"/>
              </a:lnSpc>
              <a:spcBef>
                <a:spcPts val="400"/>
              </a:spcBef>
              <a:buNone/>
            </a:pPr>
            <a:r>
              <a:rPr lang="en-US">
                <a:solidFill>
                  <a:srgbClr val="000000"/>
                </a:solidFill>
                <a:latin typeface="Arial"/>
                <a:ea typeface="Arial"/>
                <a:cs typeface="Arial"/>
                <a:sym typeface="Arial"/>
              </a:rPr>
              <a:t>Some people use PIPs with the intention of firing someone, I’m going to talk about the ones used to help improve performance. Be clear with legal council about what your intention is when drafting PIPs (improve or gather more evidence to let someone go). We are at at-will state so you don’t need a PIP – evaluate if this person can/should be in your building for 60-90 days.</a:t>
            </a:r>
          </a:p>
          <a:p>
            <a:pPr lvl="0" rtl="0">
              <a:lnSpc>
                <a:spcPct val="115000"/>
              </a:lnSpc>
              <a:spcBef>
                <a:spcPts val="400"/>
              </a:spcBef>
              <a:buNone/>
            </a:pPr>
            <a:r>
              <a:rPr lang="en-US">
                <a:solidFill>
                  <a:srgbClr val="000000"/>
                </a:solidFill>
                <a:latin typeface="Arial"/>
                <a:ea typeface="Arial"/>
                <a:cs typeface="Arial"/>
                <a:sym typeface="Arial"/>
              </a:rPr>
              <a:t>-Need to have the resources to put the coaching in to this person, detail that in the plan. If you don’t follow through with your end you could get yourself in trouble</a:t>
            </a:r>
          </a:p>
          <a:p>
            <a:pPr lvl="0" rtl="0">
              <a:lnSpc>
                <a:spcPct val="115000"/>
              </a:lnSpc>
              <a:spcBef>
                <a:spcPts val="400"/>
              </a:spcBef>
              <a:buNone/>
            </a:pPr>
            <a:r>
              <a:rPr lang="en-US">
                <a:solidFill>
                  <a:srgbClr val="000000"/>
                </a:solidFill>
                <a:latin typeface="Arial"/>
                <a:ea typeface="Arial"/>
                <a:cs typeface="Arial"/>
                <a:sym typeface="Arial"/>
              </a:rPr>
              <a:t>-CSI Schools: Mountain States HR services</a:t>
            </a:r>
          </a:p>
          <a:p>
            <a:pPr lvl="0" rtl="0">
              <a:lnSpc>
                <a:spcPct val="115000"/>
              </a:lnSpc>
              <a:spcBef>
                <a:spcPts val="400"/>
              </a:spcBef>
              <a:buNone/>
            </a:pPr>
            <a:r>
              <a:rPr lang="en-US">
                <a:solidFill>
                  <a:srgbClr val="000000"/>
                </a:solidFill>
                <a:latin typeface="Arial"/>
                <a:ea typeface="Arial"/>
                <a:cs typeface="Arial"/>
                <a:sym typeface="Arial"/>
              </a:rPr>
              <a:t>-Other charters, if HUB clients, they provide HR services as well</a:t>
            </a:r>
          </a:p>
          <a:p>
            <a:pPr lvl="0" rtl="0">
              <a:lnSpc>
                <a:spcPct val="115000"/>
              </a:lnSpc>
              <a:spcBef>
                <a:spcPts val="400"/>
              </a:spcBef>
              <a:buNone/>
            </a:pPr>
            <a:r>
              <a:rPr lang="en-US">
                <a:solidFill>
                  <a:srgbClr val="000000"/>
                </a:solidFill>
                <a:latin typeface="Arial"/>
                <a:ea typeface="Arial"/>
                <a:cs typeface="Arial"/>
                <a:sym typeface="Arial"/>
              </a:rPr>
              <a:t>-If none of these, can ask district or legal council for support</a:t>
            </a:r>
          </a:p>
          <a:p>
            <a:pPr lvl="0">
              <a:spcBef>
                <a:spcPts val="0"/>
              </a:spcBef>
              <a:buNone/>
            </a:pPr>
            <a:endParaRPr/>
          </a:p>
        </p:txBody>
      </p:sp>
      <p:sp>
        <p:nvSpPr>
          <p:cNvPr id="201" name="Shape 2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27003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355644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INSERT POLL - Who is in the audience?</a:t>
            </a:r>
          </a:p>
        </p:txBody>
      </p:sp>
      <p:sp>
        <p:nvSpPr>
          <p:cNvPr id="85" name="Shape 8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8652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400"/>
              </a:spcBef>
              <a:buNone/>
            </a:pPr>
            <a:r>
              <a:rPr lang="en-US">
                <a:solidFill>
                  <a:srgbClr val="000000"/>
                </a:solidFill>
                <a:latin typeface="Arial"/>
                <a:ea typeface="Arial"/>
                <a:cs typeface="Arial"/>
                <a:sym typeface="Arial"/>
              </a:rPr>
              <a:t>Clare:</a:t>
            </a:r>
          </a:p>
          <a:p>
            <a:pPr lvl="0" rtl="0">
              <a:lnSpc>
                <a:spcPct val="115000"/>
              </a:lnSpc>
              <a:spcBef>
                <a:spcPts val="400"/>
              </a:spcBef>
              <a:buNone/>
            </a:pPr>
            <a:r>
              <a:rPr lang="en-US">
                <a:solidFill>
                  <a:srgbClr val="000000"/>
                </a:solidFill>
                <a:latin typeface="Arial"/>
                <a:ea typeface="Arial"/>
                <a:cs typeface="Arial"/>
                <a:sym typeface="Arial"/>
              </a:rPr>
              <a:t>Even though many charters waive out of 191, still must meet “spirit of the law” with waiver replacement plan - data must be included </a:t>
            </a:r>
          </a:p>
          <a:p>
            <a:pPr lvl="0" rtl="0">
              <a:lnSpc>
                <a:spcPct val="115000"/>
              </a:lnSpc>
              <a:spcBef>
                <a:spcPts val="400"/>
              </a:spcBef>
              <a:buNone/>
            </a:pPr>
            <a:r>
              <a:rPr lang="en-US">
                <a:solidFill>
                  <a:srgbClr val="000000"/>
                </a:solidFill>
                <a:latin typeface="Arial"/>
                <a:ea typeface="Arial"/>
                <a:cs typeface="Arial"/>
                <a:sym typeface="Arial"/>
              </a:rPr>
              <a:t>Objective- vs subjectivity of observations/other data sources</a:t>
            </a:r>
          </a:p>
          <a:p>
            <a:pPr lvl="0" rtl="0">
              <a:lnSpc>
                <a:spcPct val="115000"/>
              </a:lnSpc>
              <a:spcBef>
                <a:spcPts val="400"/>
              </a:spcBef>
              <a:buNone/>
            </a:pPr>
            <a:r>
              <a:rPr lang="en-US">
                <a:solidFill>
                  <a:srgbClr val="000000"/>
                </a:solidFill>
                <a:latin typeface="Arial"/>
                <a:ea typeface="Arial"/>
                <a:cs typeface="Arial"/>
                <a:sym typeface="Arial"/>
              </a:rPr>
              <a:t>Can be used to support the goal of the school - tie data to meeting school-wide goals</a:t>
            </a:r>
          </a:p>
          <a:p>
            <a:pPr lvl="0" rtl="0">
              <a:lnSpc>
                <a:spcPct val="115000"/>
              </a:lnSpc>
              <a:spcBef>
                <a:spcPts val="400"/>
              </a:spcBef>
              <a:buNone/>
            </a:pPr>
            <a:r>
              <a:rPr lang="en-US">
                <a:solidFill>
                  <a:srgbClr val="000000"/>
                </a:solidFill>
                <a:latin typeface="Arial"/>
                <a:ea typeface="Arial"/>
                <a:cs typeface="Arial"/>
                <a:sym typeface="Arial"/>
              </a:rPr>
              <a:t>Data shows that when teachers are engaged in selecting the measures of student learning they will be held accountable for, they are more likely to use data to inform their instruction than those who do not participate in the selection of data. ENGAGE TEACHERS whenever possible. Also need to engage Board</a:t>
            </a:r>
          </a:p>
          <a:p>
            <a:pPr lvl="0" rtl="0">
              <a:lnSpc>
                <a:spcPct val="115000"/>
              </a:lnSpc>
              <a:spcBef>
                <a:spcPts val="400"/>
              </a:spcBef>
              <a:buNone/>
            </a:pPr>
            <a:endParaRPr>
              <a:solidFill>
                <a:srgbClr val="000000"/>
              </a:solidFill>
              <a:latin typeface="Arial"/>
              <a:ea typeface="Arial"/>
              <a:cs typeface="Arial"/>
              <a:sym typeface="Arial"/>
            </a:endParaRPr>
          </a:p>
          <a:p>
            <a:pPr lvl="0" rtl="0">
              <a:spcBef>
                <a:spcPts val="0"/>
              </a:spcBef>
              <a:buNone/>
            </a:pPr>
            <a:endParaRPr/>
          </a:p>
        </p:txBody>
      </p:sp>
      <p:sp>
        <p:nvSpPr>
          <p:cNvPr id="215" name="Shape 21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3850411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400"/>
              </a:spcBef>
              <a:buNone/>
            </a:pPr>
            <a:r>
              <a:rPr lang="en-US">
                <a:solidFill>
                  <a:srgbClr val="000000"/>
                </a:solidFill>
                <a:latin typeface="Arial"/>
                <a:ea typeface="Arial"/>
                <a:cs typeface="Arial"/>
                <a:sym typeface="Arial"/>
              </a:rPr>
              <a:t>Clare:</a:t>
            </a:r>
          </a:p>
          <a:p>
            <a:pPr lvl="0" rtl="0">
              <a:lnSpc>
                <a:spcPct val="115000"/>
              </a:lnSpc>
              <a:spcBef>
                <a:spcPts val="400"/>
              </a:spcBef>
              <a:buNone/>
            </a:pPr>
            <a:r>
              <a:rPr lang="en-US">
                <a:solidFill>
                  <a:srgbClr val="000000"/>
                </a:solidFill>
                <a:latin typeface="Arial"/>
                <a:ea typeface="Arial"/>
                <a:cs typeface="Arial"/>
                <a:sym typeface="Arial"/>
              </a:rPr>
              <a:t>Lots of options for assessment data that can be used. Here are examples that CDE gives in their guidance document but if you have a waiver you have a LOT more options. What are some other creative data measures that could be included? (share out-POLL)</a:t>
            </a:r>
          </a:p>
          <a:p>
            <a:pPr lvl="0" rtl="0">
              <a:lnSpc>
                <a:spcPct val="115000"/>
              </a:lnSpc>
              <a:spcBef>
                <a:spcPts val="400"/>
              </a:spcBef>
              <a:buNone/>
            </a:pPr>
            <a:r>
              <a:rPr lang="en-US">
                <a:solidFill>
                  <a:srgbClr val="000000"/>
                </a:solidFill>
                <a:latin typeface="Arial"/>
                <a:ea typeface="Arial"/>
                <a:cs typeface="Arial"/>
                <a:sym typeface="Arial"/>
              </a:rPr>
              <a:t>Parent satisfaction surveys?</a:t>
            </a:r>
          </a:p>
          <a:p>
            <a:pPr lvl="0" rtl="0">
              <a:spcBef>
                <a:spcPts val="0"/>
              </a:spcBef>
              <a:buNone/>
            </a:pPr>
            <a:endParaRPr/>
          </a:p>
        </p:txBody>
      </p:sp>
      <p:sp>
        <p:nvSpPr>
          <p:cNvPr id="222" name="Shape 22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623113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Clare:</a:t>
            </a:r>
          </a:p>
          <a:p>
            <a:pPr lvl="0" rtl="0">
              <a:lnSpc>
                <a:spcPct val="115000"/>
              </a:lnSpc>
              <a:spcBef>
                <a:spcPts val="400"/>
              </a:spcBef>
              <a:buNone/>
            </a:pPr>
            <a:r>
              <a:rPr lang="en-US">
                <a:solidFill>
                  <a:srgbClr val="042A8B"/>
                </a:solidFill>
                <a:latin typeface="Arial"/>
                <a:ea typeface="Arial"/>
                <a:cs typeface="Arial"/>
                <a:sym typeface="Arial"/>
              </a:rPr>
              <a:t>Mission/vision of school  - what do you stand for? What makes you unique?</a:t>
            </a:r>
          </a:p>
          <a:p>
            <a:pPr lvl="0" rtl="0">
              <a:lnSpc>
                <a:spcPct val="115000"/>
              </a:lnSpc>
              <a:spcBef>
                <a:spcPts val="400"/>
              </a:spcBef>
              <a:buNone/>
            </a:pPr>
            <a:r>
              <a:rPr lang="en-US">
                <a:solidFill>
                  <a:srgbClr val="042A8B"/>
                </a:solidFill>
                <a:latin typeface="Arial"/>
                <a:ea typeface="Arial"/>
                <a:cs typeface="Arial"/>
                <a:sym typeface="Arial"/>
              </a:rPr>
              <a:t>School-wide goals – UIP or strategic plan</a:t>
            </a:r>
          </a:p>
          <a:p>
            <a:pPr lvl="0" rtl="0">
              <a:lnSpc>
                <a:spcPct val="115000"/>
              </a:lnSpc>
              <a:spcBef>
                <a:spcPts val="400"/>
              </a:spcBef>
              <a:buNone/>
            </a:pPr>
            <a:r>
              <a:rPr lang="en-US">
                <a:solidFill>
                  <a:srgbClr val="042A8B"/>
                </a:solidFill>
                <a:latin typeface="Arial"/>
                <a:ea typeface="Arial"/>
                <a:cs typeface="Arial"/>
                <a:sym typeface="Arial"/>
              </a:rPr>
              <a:t>Assessment inventory – what types of data are we collecting and what is the value of each?</a:t>
            </a:r>
          </a:p>
          <a:p>
            <a:pPr lvl="0" rtl="0">
              <a:lnSpc>
                <a:spcPct val="115000"/>
              </a:lnSpc>
              <a:spcBef>
                <a:spcPts val="400"/>
              </a:spcBef>
              <a:buNone/>
            </a:pPr>
            <a:r>
              <a:rPr lang="en-US">
                <a:solidFill>
                  <a:srgbClr val="042A8B"/>
                </a:solidFill>
                <a:latin typeface="Arial"/>
                <a:ea typeface="Arial"/>
                <a:cs typeface="Arial"/>
                <a:sym typeface="Arial"/>
              </a:rPr>
              <a:t>Collective vs. individual – how much do we want to be collective data (ex: ACT) vs. individual teacher data (class MAP data) ? And what does this say about your culture?</a:t>
            </a:r>
          </a:p>
          <a:p>
            <a:pPr lvl="0" rtl="0">
              <a:spcBef>
                <a:spcPts val="0"/>
              </a:spcBef>
              <a:buNone/>
            </a:pPr>
            <a:endParaRPr/>
          </a:p>
        </p:txBody>
      </p:sp>
      <p:sp>
        <p:nvSpPr>
          <p:cNvPr id="230" name="Shape 23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1655333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105239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319804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53" name="Shape 2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998208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32187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6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00000"/>
                </a:solidFill>
              </a:rPr>
              <a:t>Clare:</a:t>
            </a:r>
          </a:p>
          <a:p>
            <a:pPr lvl="0" rtl="0">
              <a:lnSpc>
                <a:spcPct val="115000"/>
              </a:lnSpc>
              <a:spcBef>
                <a:spcPts val="0"/>
              </a:spcBef>
              <a:buNone/>
            </a:pPr>
            <a:r>
              <a:rPr lang="en-US">
                <a:solidFill>
                  <a:srgbClr val="000000"/>
                </a:solidFill>
              </a:rPr>
              <a:t>1- Training should take place prior to school starting</a:t>
            </a:r>
          </a:p>
          <a:p>
            <a:pPr lvl="0" rtl="0">
              <a:lnSpc>
                <a:spcPct val="115000"/>
              </a:lnSpc>
              <a:spcBef>
                <a:spcPts val="0"/>
              </a:spcBef>
              <a:buNone/>
            </a:pPr>
            <a:r>
              <a:rPr lang="en-US">
                <a:solidFill>
                  <a:srgbClr val="000000"/>
                </a:solidFill>
              </a:rPr>
              <a:t>2- Orientation in first two weeks</a:t>
            </a:r>
          </a:p>
          <a:p>
            <a:pPr lvl="0" rtl="0">
              <a:lnSpc>
                <a:spcPct val="115000"/>
              </a:lnSpc>
              <a:spcBef>
                <a:spcPts val="0"/>
              </a:spcBef>
              <a:buNone/>
            </a:pPr>
            <a:r>
              <a:rPr lang="en-US">
                <a:solidFill>
                  <a:srgbClr val="000000"/>
                </a:solidFill>
              </a:rPr>
              <a:t>3- Self-Assessment-in the first month of school</a:t>
            </a:r>
          </a:p>
          <a:p>
            <a:pPr lvl="0" rtl="0">
              <a:lnSpc>
                <a:spcPct val="115000"/>
              </a:lnSpc>
              <a:spcBef>
                <a:spcPts val="0"/>
              </a:spcBef>
              <a:buNone/>
            </a:pPr>
            <a:r>
              <a:rPr lang="en-US">
                <a:solidFill>
                  <a:srgbClr val="000000"/>
                </a:solidFill>
              </a:rPr>
              <a:t>4- Review of Annual Goals &amp; Performance Plan- first month of school : debrief the self-assessment and develop their coaching plan for the year/first semester</a:t>
            </a:r>
          </a:p>
          <a:p>
            <a:pPr lvl="0" rtl="0">
              <a:lnSpc>
                <a:spcPct val="115000"/>
              </a:lnSpc>
              <a:spcBef>
                <a:spcPts val="0"/>
              </a:spcBef>
              <a:buNone/>
            </a:pPr>
            <a:r>
              <a:rPr lang="en-US">
                <a:solidFill>
                  <a:srgbClr val="000000"/>
                </a:solidFill>
              </a:rPr>
              <a:t>5-Mid-Year Review (formative)- Before 2</a:t>
            </a:r>
            <a:r>
              <a:rPr lang="en-US" sz="2000" baseline="30000">
                <a:solidFill>
                  <a:srgbClr val="000000"/>
                </a:solidFill>
              </a:rPr>
              <a:t>nd</a:t>
            </a:r>
            <a:r>
              <a:rPr lang="en-US">
                <a:solidFill>
                  <a:srgbClr val="000000"/>
                </a:solidFill>
              </a:rPr>
              <a:t> semester (Nov/Dec)</a:t>
            </a:r>
          </a:p>
          <a:p>
            <a:pPr lvl="0" rtl="0">
              <a:lnSpc>
                <a:spcPct val="115000"/>
              </a:lnSpc>
              <a:spcBef>
                <a:spcPts val="0"/>
              </a:spcBef>
              <a:buNone/>
            </a:pPr>
            <a:r>
              <a:rPr lang="en-US">
                <a:solidFill>
                  <a:srgbClr val="000000"/>
                </a:solidFill>
              </a:rPr>
              <a:t>6- Evaluator Assessment- Data collected throughout the school year- NOT JUST IN THE SPRING- through coaching and data collection</a:t>
            </a:r>
          </a:p>
          <a:p>
            <a:pPr lvl="0" rtl="0">
              <a:lnSpc>
                <a:spcPct val="115000"/>
              </a:lnSpc>
              <a:spcBef>
                <a:spcPts val="0"/>
              </a:spcBef>
              <a:buNone/>
            </a:pPr>
            <a:r>
              <a:rPr lang="en-US">
                <a:solidFill>
                  <a:srgbClr val="000000"/>
                </a:solidFill>
              </a:rPr>
              <a:t>7-End of Year Review- Late Spring – this can depend, some may bump this up in order to determine positions to fill for next year (you’ll probably already know the answer to that question, but it’s best practice to have a formal evaluation with a teacher before posting their job)</a:t>
            </a:r>
          </a:p>
          <a:p>
            <a:pPr lvl="0" rtl="0">
              <a:lnSpc>
                <a:spcPct val="115000"/>
              </a:lnSpc>
              <a:spcBef>
                <a:spcPts val="0"/>
              </a:spcBef>
              <a:buNone/>
            </a:pPr>
            <a:r>
              <a:rPr lang="en-US">
                <a:solidFill>
                  <a:srgbClr val="000000"/>
                </a:solidFill>
              </a:rPr>
              <a:t>8- Final Effectiveness Rating- Late Spring</a:t>
            </a:r>
          </a:p>
          <a:p>
            <a:pPr lvl="0" rtl="0">
              <a:lnSpc>
                <a:spcPct val="115000"/>
              </a:lnSpc>
              <a:spcBef>
                <a:spcPts val="0"/>
              </a:spcBef>
              <a:buNone/>
            </a:pPr>
            <a:r>
              <a:rPr lang="en-US">
                <a:solidFill>
                  <a:srgbClr val="000000"/>
                </a:solidFill>
              </a:rPr>
              <a:t>9- Goal-Setting &amp; Performance Planning – Before end of school year</a:t>
            </a:r>
          </a:p>
          <a:p>
            <a:pPr lvl="0">
              <a:spcBef>
                <a:spcPts val="0"/>
              </a:spcBef>
              <a:buNone/>
            </a:pPr>
            <a:endParaRPr>
              <a:solidFill>
                <a:srgbClr val="000000"/>
              </a:solidFill>
            </a:endParaRPr>
          </a:p>
          <a:p>
            <a:pPr lvl="0">
              <a:spcBef>
                <a:spcPts val="0"/>
              </a:spcBef>
              <a:buNone/>
            </a:pPr>
            <a:r>
              <a:rPr lang="en-US">
                <a:solidFill>
                  <a:srgbClr val="000000"/>
                </a:solidFill>
              </a:rPr>
              <a:t>Which of these components have you completed this year? INSERT POLL </a:t>
            </a: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16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42A8B"/>
                </a:solidFill>
                <a:latin typeface="Arial"/>
                <a:ea typeface="Arial"/>
                <a:cs typeface="Arial"/>
                <a:sym typeface="Arial"/>
              </a:rPr>
              <a:t>Clare:</a:t>
            </a:r>
          </a:p>
          <a:p>
            <a:pPr lvl="0" rtl="0">
              <a:lnSpc>
                <a:spcPct val="115000"/>
              </a:lnSpc>
              <a:spcBef>
                <a:spcPts val="0"/>
              </a:spcBef>
              <a:buNone/>
            </a:pPr>
            <a:r>
              <a:rPr lang="en-US">
                <a:solidFill>
                  <a:srgbClr val="042A8B"/>
                </a:solidFill>
                <a:latin typeface="Arial"/>
                <a:ea typeface="Arial"/>
                <a:cs typeface="Arial"/>
                <a:sym typeface="Arial"/>
              </a:rPr>
              <a:t>Utilizing evaluations that prompt continuous goal setting in areas teachers want to work on, paired with professional development supports and coaching in these areas</a:t>
            </a:r>
          </a:p>
          <a:p>
            <a:pPr lvl="0" rtl="0">
              <a:lnSpc>
                <a:spcPct val="115000"/>
              </a:lnSpc>
              <a:spcBef>
                <a:spcPts val="0"/>
              </a:spcBef>
              <a:buNone/>
            </a:pPr>
            <a:r>
              <a:rPr lang="en-US">
                <a:solidFill>
                  <a:srgbClr val="042A8B"/>
                </a:solidFill>
                <a:latin typeface="Arial"/>
                <a:ea typeface="Arial"/>
                <a:cs typeface="Arial"/>
                <a:sym typeface="Arial"/>
              </a:rPr>
              <a:t>Using multiple types of data to bring accurate context and meaning to evaluations</a:t>
            </a:r>
          </a:p>
          <a:p>
            <a:pPr lvl="0" rtl="0">
              <a:lnSpc>
                <a:spcPct val="115000"/>
              </a:lnSpc>
              <a:spcBef>
                <a:spcPts val="0"/>
              </a:spcBef>
              <a:buNone/>
            </a:pPr>
            <a:r>
              <a:rPr lang="en-US">
                <a:solidFill>
                  <a:srgbClr val="042A8B"/>
                </a:solidFill>
                <a:latin typeface="Arial"/>
                <a:ea typeface="Arial"/>
                <a:cs typeface="Arial"/>
                <a:sym typeface="Arial"/>
              </a:rPr>
              <a:t>Explicitly connecting teacher evaluations to the larger context of school setting</a:t>
            </a:r>
          </a:p>
          <a:p>
            <a:pPr lvl="0" rtl="0">
              <a:lnSpc>
                <a:spcPct val="115000"/>
              </a:lnSpc>
              <a:spcBef>
                <a:spcPts val="0"/>
              </a:spcBef>
              <a:buNone/>
            </a:pPr>
            <a:r>
              <a:rPr lang="en-US">
                <a:solidFill>
                  <a:srgbClr val="042A8B"/>
                </a:solidFill>
                <a:latin typeface="Arial"/>
                <a:ea typeface="Arial"/>
                <a:cs typeface="Arial"/>
                <a:sym typeface="Arial"/>
              </a:rPr>
              <a:t>Opportunity for self-evaluation and reflection</a:t>
            </a:r>
          </a:p>
          <a:p>
            <a:pPr lvl="0" rtl="0">
              <a:lnSpc>
                <a:spcPct val="115000"/>
              </a:lnSpc>
              <a:spcBef>
                <a:spcPts val="0"/>
              </a:spcBef>
              <a:buNone/>
            </a:pPr>
            <a:r>
              <a:rPr lang="en-US">
                <a:solidFill>
                  <a:srgbClr val="042A8B"/>
                </a:solidFill>
                <a:latin typeface="Arial"/>
                <a:ea typeface="Arial"/>
                <a:cs typeface="Arial"/>
                <a:sym typeface="Arial"/>
              </a:rPr>
              <a:t>Meaningful, transparent &amp; equitable scoring systems</a:t>
            </a:r>
          </a:p>
          <a:p>
            <a:pPr lvl="0">
              <a:spcBef>
                <a:spcPts val="0"/>
              </a:spcBef>
              <a:buNone/>
            </a:pPr>
            <a:endParaRPr/>
          </a:p>
        </p:txBody>
      </p:sp>
      <p:sp>
        <p:nvSpPr>
          <p:cNvPr id="105" name="Shape 1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421887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Clare:</a:t>
            </a:r>
          </a:p>
          <a:p>
            <a:pPr lvl="0">
              <a:spcBef>
                <a:spcPts val="0"/>
              </a:spcBef>
              <a:buNone/>
            </a:pPr>
            <a:r>
              <a:rPr lang="en-US"/>
              <a:t>When designing your evaluation system, consider how it aligns to the unique aspects of your charter school. </a:t>
            </a:r>
          </a:p>
        </p:txBody>
      </p:sp>
      <p:sp>
        <p:nvSpPr>
          <p:cNvPr id="112" name="Shape 1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43661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Jannell- For Admin to use with their staff</a:t>
            </a:r>
          </a:p>
        </p:txBody>
      </p:sp>
      <p:sp>
        <p:nvSpPr>
          <p:cNvPr id="119" name="Shape 11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28148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Jannell:</a:t>
            </a:r>
          </a:p>
        </p:txBody>
      </p:sp>
      <p:sp>
        <p:nvSpPr>
          <p:cNvPr id="126" name="Shape 12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74723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Jannell: Sample to give to their teachers</a:t>
            </a:r>
          </a:p>
        </p:txBody>
      </p:sp>
      <p:sp>
        <p:nvSpPr>
          <p:cNvPr id="133" name="Shape 13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968983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380998" y="4191023"/>
            <a:ext cx="8341850" cy="1167557"/>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Noto Sans Symbols"/>
              <a:buNone/>
              <a:defRPr sz="2000" b="1" i="0" u="none" strike="noStrike" cap="none">
                <a:solidFill>
                  <a:srgbClr val="45454C"/>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rgbClr val="9A9EA3"/>
                </a:solidFill>
                <a:latin typeface="Calibri"/>
                <a:ea typeface="Calibri"/>
                <a:cs typeface="Calibri"/>
                <a:sym typeface="Calibri"/>
              </a:defRPr>
            </a:lvl2pPr>
            <a:lvl3pPr marL="914400" marR="0" lvl="2" indent="0" algn="l" rtl="0">
              <a:spcBef>
                <a:spcPts val="320"/>
              </a:spcBef>
              <a:buClr>
                <a:schemeClr val="accent3"/>
              </a:buClr>
              <a:buFont typeface="Noto Sans Symbols"/>
              <a:buNone/>
              <a:defRPr sz="1600" b="0" i="0" u="none" strike="noStrike" cap="none">
                <a:solidFill>
                  <a:srgbClr val="9A9EA3"/>
                </a:solidFill>
                <a:latin typeface="Calibri"/>
                <a:ea typeface="Calibri"/>
                <a:cs typeface="Calibri"/>
                <a:sym typeface="Calibri"/>
              </a:defRPr>
            </a:lvl3pPr>
            <a:lvl4pPr marL="1371600" marR="0" lvl="3" indent="0" algn="l" rtl="0">
              <a:spcBef>
                <a:spcPts val="280"/>
              </a:spcBef>
              <a:buClr>
                <a:schemeClr val="accent4"/>
              </a:buClr>
              <a:buFont typeface="Noto Sans Symbols"/>
              <a:buNone/>
              <a:defRPr sz="1400" b="0" i="0" u="none" strike="noStrike" cap="none">
                <a:solidFill>
                  <a:srgbClr val="9A9EA3"/>
                </a:solidFill>
                <a:latin typeface="Calibri"/>
                <a:ea typeface="Calibri"/>
                <a:cs typeface="Calibri"/>
                <a:sym typeface="Calibri"/>
              </a:defRPr>
            </a:lvl4pPr>
            <a:lvl5pPr marL="1828800" marR="0" lvl="4" indent="0" algn="l" rtl="0">
              <a:spcBef>
                <a:spcPts val="280"/>
              </a:spcBef>
              <a:buClr>
                <a:schemeClr val="accent6"/>
              </a:buClr>
              <a:buFont typeface="Noto Sans Symbols"/>
              <a:buNone/>
              <a:defRPr sz="1400" b="0" i="0" u="none" strike="noStrike" cap="none">
                <a:solidFill>
                  <a:srgbClr val="9A9EA3"/>
                </a:solidFill>
                <a:latin typeface="Calibri"/>
                <a:ea typeface="Calibri"/>
                <a:cs typeface="Calibri"/>
                <a:sym typeface="Calibri"/>
              </a:defRPr>
            </a:lvl5pPr>
            <a:lvl6pPr marL="2286000" marR="0" lvl="5" indent="0" algn="l" rtl="0">
              <a:spcBef>
                <a:spcPts val="280"/>
              </a:spcBef>
              <a:buClr>
                <a:schemeClr val="accent1"/>
              </a:buClr>
              <a:buFont typeface="Noto Sans Symbols"/>
              <a:buNone/>
              <a:defRPr sz="1400" b="0" i="0" u="none" strike="noStrike" cap="none">
                <a:solidFill>
                  <a:srgbClr val="9A9EA3"/>
                </a:solidFill>
                <a:latin typeface="Calibri"/>
                <a:ea typeface="Calibri"/>
                <a:cs typeface="Calibri"/>
                <a:sym typeface="Calibri"/>
              </a:defRPr>
            </a:lvl6pPr>
            <a:lvl7pPr marL="2743200" marR="0" lvl="6" indent="0" algn="l" rtl="0">
              <a:spcBef>
                <a:spcPts val="280"/>
              </a:spcBef>
              <a:buClr>
                <a:schemeClr val="accent2"/>
              </a:buClr>
              <a:buFont typeface="Noto Sans Symbols"/>
              <a:buNone/>
              <a:defRPr sz="1400" b="0" i="0" u="none" strike="noStrike" cap="none">
                <a:solidFill>
                  <a:srgbClr val="9A9EA3"/>
                </a:solidFill>
                <a:latin typeface="Calibri"/>
                <a:ea typeface="Calibri"/>
                <a:cs typeface="Calibri"/>
                <a:sym typeface="Calibri"/>
              </a:defRPr>
            </a:lvl7pPr>
            <a:lvl8pPr marL="3200400" marR="0" lvl="7" indent="0" algn="l" rtl="0">
              <a:spcBef>
                <a:spcPts val="280"/>
              </a:spcBef>
              <a:buClr>
                <a:schemeClr val="accent3"/>
              </a:buClr>
              <a:buFont typeface="Noto Sans Symbols"/>
              <a:buNone/>
              <a:defRPr sz="1400" b="0" i="0" u="none" strike="noStrike" cap="none">
                <a:solidFill>
                  <a:srgbClr val="9A9EA3"/>
                </a:solidFill>
                <a:latin typeface="Calibri"/>
                <a:ea typeface="Calibri"/>
                <a:cs typeface="Calibri"/>
                <a:sym typeface="Calibri"/>
              </a:defRPr>
            </a:lvl8pPr>
            <a:lvl9pPr marL="3657600" marR="0" lvl="8" indent="0" algn="l" rtl="0">
              <a:spcBef>
                <a:spcPts val="280"/>
              </a:spcBef>
              <a:buClr>
                <a:schemeClr val="accent5"/>
              </a:buClr>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16" name="Shape 16"/>
          <p:cNvSpPr txBox="1">
            <a:spLocks noGrp="1"/>
          </p:cNvSpPr>
          <p:nvPr>
            <p:ph type="title"/>
          </p:nvPr>
        </p:nvSpPr>
        <p:spPr>
          <a:xfrm>
            <a:off x="380998" y="2441769"/>
            <a:ext cx="8341850" cy="1645920"/>
          </a:xfrm>
          <a:prstGeom prst="rect">
            <a:avLst/>
          </a:prstGeom>
          <a:noFill/>
          <a:ln>
            <a:noFill/>
          </a:ln>
        </p:spPr>
        <p:txBody>
          <a:bodyPr lIns="91425" tIns="91425" rIns="91425" bIns="91425" anchor="ctr" anchorCtr="0"/>
          <a:lstStyle>
            <a:lvl1pPr marL="0" marR="0" lvl="0" indent="0" algn="ctr" rtl="0">
              <a:spcBef>
                <a:spcPts val="0"/>
              </a:spcBef>
              <a:buClr>
                <a:srgbClr val="1F4569"/>
              </a:buClr>
              <a:buFont typeface="Arial"/>
              <a:buNone/>
              <a:defRPr sz="4200" b="0" i="0" u="none" strike="noStrike" cap="none">
                <a:solidFill>
                  <a:srgbClr val="1F456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2"/>
          </p:nvPr>
        </p:nvSpPr>
        <p:spPr>
          <a:xfrm>
            <a:off x="380998" y="5995123"/>
            <a:ext cx="8341850" cy="407987"/>
          </a:xfrm>
          <a:prstGeom prst="rect">
            <a:avLst/>
          </a:prstGeom>
          <a:noFill/>
          <a:ln>
            <a:noFill/>
          </a:ln>
        </p:spPr>
        <p:txBody>
          <a:bodyPr lIns="91425" tIns="91425" rIns="91425" bIns="91425" anchor="t" anchorCtr="0"/>
          <a:lstStyle>
            <a:lvl1pPr marL="45720" marR="0" lvl="0" indent="-7619" algn="ctr" rtl="0">
              <a:spcBef>
                <a:spcPts val="320"/>
              </a:spcBef>
              <a:buClr>
                <a:schemeClr val="accent1"/>
              </a:buClr>
              <a:buFont typeface="Noto Sans Symbols"/>
              <a:buNone/>
              <a:defRPr sz="1600" b="0" i="0" u="none" strike="noStrike" cap="none">
                <a:solidFill>
                  <a:srgbClr val="99A3AC"/>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18" name="Shape 18" descr="co_cde__dept_rgb.eps"/>
          <p:cNvPicPr preferRelativeResize="0"/>
          <p:nvPr/>
        </p:nvPicPr>
        <p:blipFill rotWithShape="1">
          <a:blip r:embed="rId3">
            <a:alphaModFix/>
          </a:blip>
          <a:srcRect l="3230" t="4383" r="28033" b="44573"/>
          <a:stretch/>
        </p:blipFill>
        <p:spPr>
          <a:xfrm>
            <a:off x="1657018" y="1007895"/>
            <a:ext cx="5825528" cy="1261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a:spLocks noGrp="1"/>
          </p:cNvSpPr>
          <p:nvPr>
            <p:ph type="pic" idx="2"/>
          </p:nvPr>
        </p:nvSpPr>
        <p:spPr>
          <a:xfrm>
            <a:off x="380998" y="460247"/>
            <a:ext cx="6172202" cy="5564632"/>
          </a:xfrm>
          <a:prstGeom prst="rect">
            <a:avLst/>
          </a:prstGeom>
          <a:noFill/>
          <a:ln>
            <a:noFill/>
          </a:ln>
        </p:spPr>
        <p:txBody>
          <a:bodyPr lIns="91425" tIns="91425" rIns="91425" bIns="91425" anchor="ctr" anchorCtr="0"/>
          <a:lstStyle>
            <a:lvl1pPr marL="0" marR="0" lvl="0" indent="0" algn="ctr" rtl="0">
              <a:spcBef>
                <a:spcPts val="640"/>
              </a:spcBef>
              <a:buClr>
                <a:schemeClr val="accent1"/>
              </a:buClr>
              <a:buFont typeface="Noto Sans Symbols"/>
              <a:buNone/>
              <a:defRPr sz="3200" b="1" i="0" u="none" strike="noStrike" cap="none">
                <a:solidFill>
                  <a:srgbClr val="5C6670"/>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rgbClr val="5C6670"/>
                </a:solidFill>
                <a:latin typeface="Calibri"/>
                <a:ea typeface="Calibri"/>
                <a:cs typeface="Calibri"/>
                <a:sym typeface="Calibri"/>
              </a:defRPr>
            </a:lvl2pPr>
            <a:lvl3pPr marL="914400" marR="0" lvl="2" indent="0" algn="l" rtl="0">
              <a:spcBef>
                <a:spcPts val="480"/>
              </a:spcBef>
              <a:buClr>
                <a:schemeClr val="accent3"/>
              </a:buClr>
              <a:buFont typeface="Noto Sans Symbols"/>
              <a:buNone/>
              <a:defRPr sz="2400" b="0" i="0" u="none" strike="noStrike" cap="none">
                <a:solidFill>
                  <a:srgbClr val="5C6670"/>
                </a:solidFill>
                <a:latin typeface="Calibri"/>
                <a:ea typeface="Calibri"/>
                <a:cs typeface="Calibri"/>
                <a:sym typeface="Calibri"/>
              </a:defRPr>
            </a:lvl3pPr>
            <a:lvl4pPr marL="1371600" marR="0" lvl="3" indent="0" algn="l" rtl="0">
              <a:spcBef>
                <a:spcPts val="400"/>
              </a:spcBef>
              <a:buClr>
                <a:schemeClr val="accent4"/>
              </a:buClr>
              <a:buFont typeface="Noto Sans Symbols"/>
              <a:buNone/>
              <a:defRPr sz="2000" b="0" i="0" u="none" strike="noStrike" cap="none">
                <a:solidFill>
                  <a:srgbClr val="5C6670"/>
                </a:solidFill>
                <a:latin typeface="Calibri"/>
                <a:ea typeface="Calibri"/>
                <a:cs typeface="Calibri"/>
                <a:sym typeface="Calibri"/>
              </a:defRPr>
            </a:lvl4pPr>
            <a:lvl5pPr marL="1828800" marR="0" lvl="4" indent="0" algn="l" rtl="0">
              <a:spcBef>
                <a:spcPts val="400"/>
              </a:spcBef>
              <a:buClr>
                <a:schemeClr val="accent6"/>
              </a:buClr>
              <a:buFont typeface="Noto Sans Symbols"/>
              <a:buNone/>
              <a:defRPr sz="2000" b="0" i="0" u="none" strike="noStrike" cap="none">
                <a:solidFill>
                  <a:srgbClr val="5C6670"/>
                </a:solidFill>
                <a:latin typeface="Calibri"/>
                <a:ea typeface="Calibri"/>
                <a:cs typeface="Calibri"/>
                <a:sym typeface="Calibri"/>
              </a:defRPr>
            </a:lvl5pPr>
            <a:lvl6pPr marL="2286000" marR="0" lvl="5" indent="0" algn="l" rtl="0">
              <a:spcBef>
                <a:spcPts val="400"/>
              </a:spcBef>
              <a:buClr>
                <a:schemeClr val="accent1"/>
              </a:buClr>
              <a:buFont typeface="Noto Sans Symbols"/>
              <a:buNone/>
              <a:defRPr sz="2000" b="0" i="0" u="none" strike="noStrike" cap="none">
                <a:solidFill>
                  <a:schemeClr val="lt2"/>
                </a:solidFill>
                <a:latin typeface="Calibri"/>
                <a:ea typeface="Calibri"/>
                <a:cs typeface="Calibri"/>
                <a:sym typeface="Calibri"/>
              </a:defRPr>
            </a:lvl6pPr>
            <a:lvl7pPr marL="2743200" marR="0" lvl="6" indent="0" algn="l" rtl="0">
              <a:spcBef>
                <a:spcPts val="400"/>
              </a:spcBef>
              <a:buClr>
                <a:schemeClr val="accent2"/>
              </a:buClr>
              <a:buFont typeface="Noto Sans Symbols"/>
              <a:buNone/>
              <a:defRPr sz="2000" b="0" i="0" u="none" strike="noStrike" cap="none">
                <a:solidFill>
                  <a:schemeClr val="lt2"/>
                </a:solidFill>
                <a:latin typeface="Calibri"/>
                <a:ea typeface="Calibri"/>
                <a:cs typeface="Calibri"/>
                <a:sym typeface="Calibri"/>
              </a:defRPr>
            </a:lvl7pPr>
            <a:lvl8pPr marL="3200400" marR="0" lvl="7" indent="0" algn="l" rtl="0">
              <a:spcBef>
                <a:spcPts val="400"/>
              </a:spcBef>
              <a:buClr>
                <a:schemeClr val="accent3"/>
              </a:buClr>
              <a:buFont typeface="Noto Sans Symbols"/>
              <a:buNone/>
              <a:defRPr sz="2000" b="0" i="0" u="none" strike="noStrike" cap="none">
                <a:solidFill>
                  <a:schemeClr val="lt2"/>
                </a:solidFill>
                <a:latin typeface="Calibri"/>
                <a:ea typeface="Calibri"/>
                <a:cs typeface="Calibri"/>
                <a:sym typeface="Calibri"/>
              </a:defRPr>
            </a:lvl8pPr>
            <a:lvl9pPr marL="3657600" marR="0" lvl="8" indent="0" algn="l" rtl="0">
              <a:spcBef>
                <a:spcPts val="400"/>
              </a:spcBef>
              <a:buClr>
                <a:schemeClr val="accent5"/>
              </a:buClr>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body" idx="1"/>
          </p:nvPr>
        </p:nvSpPr>
        <p:spPr>
          <a:xfrm>
            <a:off x="7040139"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lt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lt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lt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55" name="Shape 55"/>
          <p:cNvSpPr txBox="1">
            <a:spLocks noGrp="1"/>
          </p:cNvSpPr>
          <p:nvPr>
            <p:ph type="title"/>
          </p:nvPr>
        </p:nvSpPr>
        <p:spPr>
          <a:xfrm>
            <a:off x="7037832"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56" name="Shape 56"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Left">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ftr" idx="11"/>
          </p:nvPr>
        </p:nvSpPr>
        <p:spPr>
          <a:xfrm>
            <a:off x="147318" y="6356350"/>
            <a:ext cx="1824048"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2199640" y="1036320"/>
            <a:ext cx="6589251" cy="4969193"/>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Calibri"/>
                <a:ea typeface="Calibri"/>
                <a:cs typeface="Calibri"/>
                <a:sym typeface="Calibri"/>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Calibri"/>
                <a:ea typeface="Calibri"/>
                <a:cs typeface="Calibri"/>
                <a:sym typeface="Calibri"/>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Calibri"/>
                <a:ea typeface="Calibri"/>
                <a:cs typeface="Calibri"/>
                <a:sym typeface="Calibri"/>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2199639" y="304800"/>
            <a:ext cx="6589251" cy="639762"/>
          </a:xfrm>
          <a:prstGeom prst="rect">
            <a:avLst/>
          </a:prstGeom>
          <a:noFill/>
          <a:ln>
            <a:noFill/>
          </a:ln>
        </p:spPr>
        <p:txBody>
          <a:bodyPr lIns="91425" tIns="91425" rIns="91425" bIns="91425" anchor="ctr" anchorCtr="0"/>
          <a:lstStyle>
            <a:lvl1pPr marL="0" marR="0" lvl="0" indent="0" algn="l" rtl="0">
              <a:spcBef>
                <a:spcPts val="560"/>
              </a:spcBef>
              <a:buClr>
                <a:schemeClr val="accent1"/>
              </a:buClr>
              <a:buFont typeface="Noto Sans Symbols"/>
              <a:buNone/>
              <a:defRPr sz="2800" b="0" i="0" u="none" strike="noStrike" cap="none">
                <a:solidFill>
                  <a:schemeClr val="dk1"/>
                </a:solidFill>
                <a:latin typeface="Arial"/>
                <a:ea typeface="Arial"/>
                <a:cs typeface="Arial"/>
                <a:sym typeface="Arial"/>
              </a:defRPr>
            </a:lvl1pPr>
            <a:lvl2pPr marL="457200" marR="0" lvl="1" indent="0" algn="l" rtl="0">
              <a:spcBef>
                <a:spcPts val="400"/>
              </a:spcBef>
              <a:buClr>
                <a:schemeClr val="accent2"/>
              </a:buClr>
              <a:buFont typeface="Noto Sans Symbols"/>
              <a:buNone/>
              <a:defRPr sz="2000" b="1" i="0" u="none" strike="noStrike" cap="none">
                <a:solidFill>
                  <a:srgbClr val="5C6670"/>
                </a:solidFill>
                <a:latin typeface="Calibri"/>
                <a:ea typeface="Calibri"/>
                <a:cs typeface="Calibri"/>
                <a:sym typeface="Calibri"/>
              </a:defRPr>
            </a:lvl2pPr>
            <a:lvl3pPr marL="914400" marR="0" lvl="2" indent="0" algn="l" rtl="0">
              <a:spcBef>
                <a:spcPts val="360"/>
              </a:spcBef>
              <a:buClr>
                <a:schemeClr val="accent3"/>
              </a:buClr>
              <a:buFont typeface="Noto Sans Symbols"/>
              <a:buNone/>
              <a:defRPr sz="1800" b="1" i="0" u="none" strike="noStrike" cap="none">
                <a:solidFill>
                  <a:srgbClr val="5C6670"/>
                </a:solidFill>
                <a:latin typeface="Calibri"/>
                <a:ea typeface="Calibri"/>
                <a:cs typeface="Calibri"/>
                <a:sym typeface="Calibri"/>
              </a:defRPr>
            </a:lvl3pPr>
            <a:lvl4pPr marL="1371600" marR="0" lvl="3" indent="0" algn="l" rtl="0">
              <a:spcBef>
                <a:spcPts val="320"/>
              </a:spcBef>
              <a:buClr>
                <a:schemeClr val="accent4"/>
              </a:buClr>
              <a:buFont typeface="Noto Sans Symbols"/>
              <a:buNone/>
              <a:defRPr sz="1600" b="1" i="0" u="none" strike="noStrike" cap="none">
                <a:solidFill>
                  <a:srgbClr val="5C6670"/>
                </a:solidFill>
                <a:latin typeface="Calibri"/>
                <a:ea typeface="Calibri"/>
                <a:cs typeface="Calibri"/>
                <a:sym typeface="Calibri"/>
              </a:defRPr>
            </a:lvl4pPr>
            <a:lvl5pPr marL="1828800" marR="0" lvl="4" indent="0" algn="l" rtl="0">
              <a:spcBef>
                <a:spcPts val="320"/>
              </a:spcBef>
              <a:buClr>
                <a:schemeClr val="accent6"/>
              </a:buClr>
              <a:buFont typeface="Noto Sans Symbols"/>
              <a:buNone/>
              <a:defRPr sz="1600" b="1" i="0" u="none" strike="noStrike" cap="none">
                <a:solidFill>
                  <a:srgbClr val="5C6670"/>
                </a:solidFill>
                <a:latin typeface="Calibri"/>
                <a:ea typeface="Calibri"/>
                <a:cs typeface="Calibri"/>
                <a:sym typeface="Calibri"/>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Calibri"/>
                <a:ea typeface="Calibri"/>
                <a:cs typeface="Calibri"/>
                <a:sym typeface="Calibri"/>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Calibri"/>
                <a:ea typeface="Calibri"/>
                <a:cs typeface="Calibri"/>
                <a:sym typeface="Calibri"/>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61" name="Shape 61"/>
          <p:cNvSpPr txBox="1">
            <a:spLocks noGrp="1"/>
          </p:cNvSpPr>
          <p:nvPr>
            <p:ph type="body" idx="3"/>
          </p:nvPr>
        </p:nvSpPr>
        <p:spPr>
          <a:xfrm>
            <a:off x="60220" y="2171509"/>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62" name="Shape 62"/>
          <p:cNvSpPr txBox="1">
            <a:spLocks noGrp="1"/>
          </p:cNvSpPr>
          <p:nvPr>
            <p:ph type="title"/>
          </p:nvPr>
        </p:nvSpPr>
        <p:spPr>
          <a:xfrm>
            <a:off x="57911" y="1036320"/>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3" name="Shape 63"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with Caption Left">
    <p:bg>
      <p:bgPr>
        <a:blipFill rotWithShape="1">
          <a:blip r:embed="rId2">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ftr" idx="11"/>
          </p:nvPr>
        </p:nvSpPr>
        <p:spPr>
          <a:xfrm>
            <a:off x="198118" y="6356350"/>
            <a:ext cx="1773248"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60220"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67" name="Shape 67"/>
          <p:cNvSpPr txBox="1">
            <a:spLocks noGrp="1"/>
          </p:cNvSpPr>
          <p:nvPr>
            <p:ph type="title"/>
          </p:nvPr>
        </p:nvSpPr>
        <p:spPr>
          <a:xfrm>
            <a:off x="57911"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8" name="Shape 68"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 with Caption Left">
    <p:bg>
      <p:bgPr>
        <a:blipFill rotWithShape="1">
          <a:blip r:embed="rId2">
            <a:alphaModFix/>
          </a:blip>
          <a:stretch>
            <a:fillRect/>
          </a:stretch>
        </a:blipFill>
        <a:effectLst/>
      </p:bgPr>
    </p:bg>
    <p:spTree>
      <p:nvGrpSpPr>
        <p:cNvPr id="1" name="Shape 69"/>
        <p:cNvGrpSpPr/>
        <p:nvPr/>
      </p:nvGrpSpPr>
      <p:grpSpPr>
        <a:xfrm>
          <a:off x="0" y="0"/>
          <a:ext cx="0" cy="0"/>
          <a:chOff x="0" y="0"/>
          <a:chExt cx="0" cy="0"/>
        </a:xfrm>
      </p:grpSpPr>
      <p:sp>
        <p:nvSpPr>
          <p:cNvPr id="70" name="Shape 70"/>
          <p:cNvSpPr>
            <a:spLocks noGrp="1"/>
          </p:cNvSpPr>
          <p:nvPr>
            <p:ph type="pic" idx="2"/>
          </p:nvPr>
        </p:nvSpPr>
        <p:spPr>
          <a:xfrm>
            <a:off x="2213285" y="304800"/>
            <a:ext cx="6625913" cy="5773732"/>
          </a:xfrm>
          <a:prstGeom prst="rect">
            <a:avLst/>
          </a:prstGeom>
          <a:noFill/>
          <a:ln>
            <a:noFill/>
          </a:ln>
        </p:spPr>
        <p:txBody>
          <a:bodyPr lIns="91425" tIns="91425" rIns="91425" bIns="91425" anchor="ctr" anchorCtr="0"/>
          <a:lstStyle>
            <a:lvl1pPr marL="0" marR="0" lvl="0" indent="0" algn="ctr" rtl="0">
              <a:spcBef>
                <a:spcPts val="640"/>
              </a:spcBef>
              <a:buClr>
                <a:schemeClr val="accent1"/>
              </a:buClr>
              <a:buFont typeface="Noto Sans Symbols"/>
              <a:buNone/>
              <a:defRPr sz="3200" b="1" i="0" u="none" strike="noStrike" cap="none">
                <a:solidFill>
                  <a:srgbClr val="5C6670"/>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rgbClr val="5C6670"/>
                </a:solidFill>
                <a:latin typeface="Calibri"/>
                <a:ea typeface="Calibri"/>
                <a:cs typeface="Calibri"/>
                <a:sym typeface="Calibri"/>
              </a:defRPr>
            </a:lvl2pPr>
            <a:lvl3pPr marL="914400" marR="0" lvl="2" indent="0" algn="l" rtl="0">
              <a:spcBef>
                <a:spcPts val="480"/>
              </a:spcBef>
              <a:buClr>
                <a:schemeClr val="accent3"/>
              </a:buClr>
              <a:buFont typeface="Noto Sans Symbols"/>
              <a:buNone/>
              <a:defRPr sz="2400" b="0" i="0" u="none" strike="noStrike" cap="none">
                <a:solidFill>
                  <a:srgbClr val="5C6670"/>
                </a:solidFill>
                <a:latin typeface="Calibri"/>
                <a:ea typeface="Calibri"/>
                <a:cs typeface="Calibri"/>
                <a:sym typeface="Calibri"/>
              </a:defRPr>
            </a:lvl3pPr>
            <a:lvl4pPr marL="1371600" marR="0" lvl="3" indent="0" algn="l" rtl="0">
              <a:spcBef>
                <a:spcPts val="400"/>
              </a:spcBef>
              <a:buClr>
                <a:schemeClr val="accent4"/>
              </a:buClr>
              <a:buFont typeface="Noto Sans Symbols"/>
              <a:buNone/>
              <a:defRPr sz="2000" b="0" i="0" u="none" strike="noStrike" cap="none">
                <a:solidFill>
                  <a:srgbClr val="5C6670"/>
                </a:solidFill>
                <a:latin typeface="Calibri"/>
                <a:ea typeface="Calibri"/>
                <a:cs typeface="Calibri"/>
                <a:sym typeface="Calibri"/>
              </a:defRPr>
            </a:lvl4pPr>
            <a:lvl5pPr marL="1828800" marR="0" lvl="4" indent="0" algn="l" rtl="0">
              <a:spcBef>
                <a:spcPts val="400"/>
              </a:spcBef>
              <a:buClr>
                <a:schemeClr val="accent6"/>
              </a:buClr>
              <a:buFont typeface="Noto Sans Symbols"/>
              <a:buNone/>
              <a:defRPr sz="2000" b="0" i="0" u="none" strike="noStrike" cap="none">
                <a:solidFill>
                  <a:srgbClr val="5C6670"/>
                </a:solidFill>
                <a:latin typeface="Calibri"/>
                <a:ea typeface="Calibri"/>
                <a:cs typeface="Calibri"/>
                <a:sym typeface="Calibri"/>
              </a:defRPr>
            </a:lvl5pPr>
            <a:lvl6pPr marL="2286000" marR="0" lvl="5" indent="0" algn="l" rtl="0">
              <a:spcBef>
                <a:spcPts val="400"/>
              </a:spcBef>
              <a:buClr>
                <a:schemeClr val="accent1"/>
              </a:buClr>
              <a:buFont typeface="Noto Sans Symbols"/>
              <a:buNone/>
              <a:defRPr sz="2000" b="0" i="0" u="none" strike="noStrike" cap="none">
                <a:solidFill>
                  <a:schemeClr val="dk2"/>
                </a:solidFill>
                <a:latin typeface="Calibri"/>
                <a:ea typeface="Calibri"/>
                <a:cs typeface="Calibri"/>
                <a:sym typeface="Calibri"/>
              </a:defRPr>
            </a:lvl6pPr>
            <a:lvl7pPr marL="2743200" marR="0" lvl="6" indent="0" algn="l" rtl="0">
              <a:spcBef>
                <a:spcPts val="400"/>
              </a:spcBef>
              <a:buClr>
                <a:schemeClr val="accent2"/>
              </a:buClr>
              <a:buFont typeface="Noto Sans Symbols"/>
              <a:buNone/>
              <a:defRPr sz="2000" b="0" i="0" u="none" strike="noStrike" cap="none">
                <a:solidFill>
                  <a:schemeClr val="dk2"/>
                </a:solidFill>
                <a:latin typeface="Calibri"/>
                <a:ea typeface="Calibri"/>
                <a:cs typeface="Calibri"/>
                <a:sym typeface="Calibri"/>
              </a:defRPr>
            </a:lvl7pPr>
            <a:lvl8pPr marL="3200400" marR="0" lvl="7" indent="0" algn="l" rtl="0">
              <a:spcBef>
                <a:spcPts val="400"/>
              </a:spcBef>
              <a:buClr>
                <a:schemeClr val="accent3"/>
              </a:buClr>
              <a:buFont typeface="Noto Sans Symbols"/>
              <a:buNone/>
              <a:defRPr sz="2000" b="0" i="0" u="none" strike="noStrike" cap="none">
                <a:solidFill>
                  <a:schemeClr val="dk2"/>
                </a:solidFill>
                <a:latin typeface="Calibri"/>
                <a:ea typeface="Calibri"/>
                <a:cs typeface="Calibri"/>
                <a:sym typeface="Calibri"/>
              </a:defRPr>
            </a:lvl8pPr>
            <a:lvl9pPr marL="3657600" marR="0" lvl="8" indent="0" algn="l" rtl="0">
              <a:spcBef>
                <a:spcPts val="400"/>
              </a:spcBef>
              <a:buClr>
                <a:schemeClr val="accent5"/>
              </a:buClr>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287528" y="6356350"/>
            <a:ext cx="16763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53108"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5C6670"/>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73" name="Shape 73"/>
          <p:cNvSpPr txBox="1">
            <a:spLocks noGrp="1"/>
          </p:cNvSpPr>
          <p:nvPr>
            <p:ph type="title"/>
          </p:nvPr>
        </p:nvSpPr>
        <p:spPr>
          <a:xfrm>
            <a:off x="50800" y="1096962"/>
            <a:ext cx="1913456" cy="1033589"/>
          </a:xfrm>
          <a:prstGeom prst="rect">
            <a:avLst/>
          </a:prstGeom>
          <a:noFill/>
          <a:ln>
            <a:noFill/>
          </a:ln>
        </p:spPr>
        <p:txBody>
          <a:bodyPr lIns="91425" tIns="91425" rIns="91425" bIns="91425" anchor="b" anchorCtr="0"/>
          <a:lstStyle>
            <a:lvl1pPr marL="0" marR="0" lvl="0" indent="0" algn="l" rtl="0">
              <a:spcBef>
                <a:spcPts val="0"/>
              </a:spcBef>
              <a:buClr>
                <a:srgbClr val="5C6670"/>
              </a:buClr>
              <a:buFont typeface="Arial"/>
              <a:buNone/>
              <a:defRPr sz="2000" b="0" i="0" u="none" strike="noStrike" cap="none">
                <a:solidFill>
                  <a:srgbClr val="5C667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74" name="Shape 74"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685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548640" marR="0" lvl="1" indent="-3937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822960" marR="0" lvl="2" indent="-4826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097280" marR="0" lvl="3" indent="-57150"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280160" marR="0" lvl="4" indent="-76200"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ftr" idx="11"/>
          </p:nvPr>
        </p:nvSpPr>
        <p:spPr>
          <a:xfrm>
            <a:off x="380998" y="6265544"/>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Divider Orange">
    <p:bg>
      <p:bgPr>
        <a:solidFill>
          <a:schemeClr val="accen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80998" y="3412607"/>
            <a:ext cx="8341850" cy="1645920"/>
          </a:xfrm>
          <a:prstGeom prst="rect">
            <a:avLst/>
          </a:prstGeom>
          <a:noFill/>
          <a:ln>
            <a:noFill/>
          </a:ln>
        </p:spPr>
        <p:txBody>
          <a:bodyPr lIns="91425" tIns="91425" rIns="91425" bIns="91425" anchor="ctr" anchorCtr="0"/>
          <a:lstStyle>
            <a:lvl1pPr marL="0" marR="0" lvl="0" indent="0" algn="ctr" rtl="0">
              <a:spcBef>
                <a:spcPts val="480"/>
              </a:spcBef>
              <a:buClr>
                <a:schemeClr val="accent1"/>
              </a:buClr>
              <a:buFont typeface="Noto Sans Symbols"/>
              <a:buNone/>
              <a:defRPr sz="2400" b="1" i="0" u="none" strike="noStrike" cap="none">
                <a:solidFill>
                  <a:srgbClr val="404040"/>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rgbClr val="9A9EA3"/>
                </a:solidFill>
                <a:latin typeface="Calibri"/>
                <a:ea typeface="Calibri"/>
                <a:cs typeface="Calibri"/>
                <a:sym typeface="Calibri"/>
              </a:defRPr>
            </a:lvl2pPr>
            <a:lvl3pPr marL="914400" marR="0" lvl="2" indent="0" algn="l" rtl="0">
              <a:spcBef>
                <a:spcPts val="320"/>
              </a:spcBef>
              <a:buClr>
                <a:schemeClr val="accent3"/>
              </a:buClr>
              <a:buFont typeface="Noto Sans Symbols"/>
              <a:buNone/>
              <a:defRPr sz="1600" b="0" i="0" u="none" strike="noStrike" cap="none">
                <a:solidFill>
                  <a:srgbClr val="9A9EA3"/>
                </a:solidFill>
                <a:latin typeface="Calibri"/>
                <a:ea typeface="Calibri"/>
                <a:cs typeface="Calibri"/>
                <a:sym typeface="Calibri"/>
              </a:defRPr>
            </a:lvl3pPr>
            <a:lvl4pPr marL="1371600" marR="0" lvl="3" indent="0" algn="l" rtl="0">
              <a:spcBef>
                <a:spcPts val="280"/>
              </a:spcBef>
              <a:buClr>
                <a:schemeClr val="accent4"/>
              </a:buClr>
              <a:buFont typeface="Noto Sans Symbols"/>
              <a:buNone/>
              <a:defRPr sz="1400" b="0" i="0" u="none" strike="noStrike" cap="none">
                <a:solidFill>
                  <a:srgbClr val="9A9EA3"/>
                </a:solidFill>
                <a:latin typeface="Calibri"/>
                <a:ea typeface="Calibri"/>
                <a:cs typeface="Calibri"/>
                <a:sym typeface="Calibri"/>
              </a:defRPr>
            </a:lvl4pPr>
            <a:lvl5pPr marL="1828800" marR="0" lvl="4" indent="0" algn="l" rtl="0">
              <a:spcBef>
                <a:spcPts val="280"/>
              </a:spcBef>
              <a:buClr>
                <a:schemeClr val="accent6"/>
              </a:buClr>
              <a:buFont typeface="Noto Sans Symbols"/>
              <a:buNone/>
              <a:defRPr sz="1400" b="0" i="0" u="none" strike="noStrike" cap="none">
                <a:solidFill>
                  <a:srgbClr val="9A9EA3"/>
                </a:solidFill>
                <a:latin typeface="Calibri"/>
                <a:ea typeface="Calibri"/>
                <a:cs typeface="Calibri"/>
                <a:sym typeface="Calibri"/>
              </a:defRPr>
            </a:lvl5pPr>
            <a:lvl6pPr marL="2286000" marR="0" lvl="5" indent="0" algn="l" rtl="0">
              <a:spcBef>
                <a:spcPts val="280"/>
              </a:spcBef>
              <a:buClr>
                <a:schemeClr val="accent1"/>
              </a:buClr>
              <a:buFont typeface="Noto Sans Symbols"/>
              <a:buNone/>
              <a:defRPr sz="1400" b="0" i="0" u="none" strike="noStrike" cap="none">
                <a:solidFill>
                  <a:srgbClr val="9A9EA3"/>
                </a:solidFill>
                <a:latin typeface="Calibri"/>
                <a:ea typeface="Calibri"/>
                <a:cs typeface="Calibri"/>
                <a:sym typeface="Calibri"/>
              </a:defRPr>
            </a:lvl6pPr>
            <a:lvl7pPr marL="2743200" marR="0" lvl="6" indent="0" algn="l" rtl="0">
              <a:spcBef>
                <a:spcPts val="280"/>
              </a:spcBef>
              <a:buClr>
                <a:schemeClr val="accent2"/>
              </a:buClr>
              <a:buFont typeface="Noto Sans Symbols"/>
              <a:buNone/>
              <a:defRPr sz="1400" b="0" i="0" u="none" strike="noStrike" cap="none">
                <a:solidFill>
                  <a:srgbClr val="9A9EA3"/>
                </a:solidFill>
                <a:latin typeface="Calibri"/>
                <a:ea typeface="Calibri"/>
                <a:cs typeface="Calibri"/>
                <a:sym typeface="Calibri"/>
              </a:defRPr>
            </a:lvl7pPr>
            <a:lvl8pPr marL="3200400" marR="0" lvl="7" indent="0" algn="l" rtl="0">
              <a:spcBef>
                <a:spcPts val="280"/>
              </a:spcBef>
              <a:buClr>
                <a:schemeClr val="accent3"/>
              </a:buClr>
              <a:buFont typeface="Noto Sans Symbols"/>
              <a:buNone/>
              <a:defRPr sz="1400" b="0" i="0" u="none" strike="noStrike" cap="none">
                <a:solidFill>
                  <a:srgbClr val="9A9EA3"/>
                </a:solidFill>
                <a:latin typeface="Calibri"/>
                <a:ea typeface="Calibri"/>
                <a:cs typeface="Calibri"/>
                <a:sym typeface="Calibri"/>
              </a:defRPr>
            </a:lvl8pPr>
            <a:lvl9pPr marL="3657600" marR="0" lvl="8" indent="0" algn="l" rtl="0">
              <a:spcBef>
                <a:spcPts val="280"/>
              </a:spcBef>
              <a:buClr>
                <a:schemeClr val="accent5"/>
              </a:buClr>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380998" y="1740194"/>
            <a:ext cx="8341850" cy="1645920"/>
          </a:xfrm>
          <a:prstGeom prst="rect">
            <a:avLst/>
          </a:prstGeom>
          <a:noFill/>
          <a:ln>
            <a:noFill/>
          </a:ln>
        </p:spPr>
        <p:txBody>
          <a:bodyPr lIns="91425" tIns="91425" rIns="91425" bIns="91425" anchor="ctr" anchorCtr="0"/>
          <a:lstStyle>
            <a:lvl1pPr marL="0" marR="0" lvl="0" indent="0" algn="ctr" rtl="0">
              <a:spcBef>
                <a:spcPts val="0"/>
              </a:spcBef>
              <a:buClr>
                <a:srgbClr val="FFFFFF"/>
              </a:buClr>
              <a:buFont typeface="Arial"/>
              <a:buNone/>
              <a:defRPr sz="42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6" name="Shape 26" descr="co_cde_shield_rgb.eps"/>
          <p:cNvPicPr preferRelativeResize="0"/>
          <p:nvPr/>
        </p:nvPicPr>
        <p:blipFill rotWithShape="1">
          <a:blip r:embed="rId2">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391159" y="1719072"/>
            <a:ext cx="4038599"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Calibri"/>
                <a:ea typeface="Calibri"/>
                <a:cs typeface="Calibri"/>
                <a:sym typeface="Calibri"/>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Calibri"/>
                <a:ea typeface="Calibri"/>
                <a:cs typeface="Calibri"/>
                <a:sym typeface="Calibri"/>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Calibri"/>
                <a:ea typeface="Calibri"/>
                <a:cs typeface="Calibri"/>
                <a:sym typeface="Calibri"/>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723660" y="1719072"/>
            <a:ext cx="4038599"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Calibri"/>
                <a:ea typeface="Calibri"/>
                <a:cs typeface="Calibri"/>
                <a:sym typeface="Calibri"/>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Calibri"/>
                <a:ea typeface="Calibri"/>
                <a:cs typeface="Calibri"/>
                <a:sym typeface="Calibri"/>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Calibri"/>
                <a:ea typeface="Calibri"/>
                <a:cs typeface="Calibri"/>
                <a:sym typeface="Calibri"/>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0" name="Shape 3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Blue Narrow Bar">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81000" y="355846"/>
            <a:ext cx="8381260" cy="782072"/>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Green Narrow Bar">
    <p:bg>
      <p:bgPr>
        <a:blipFill rotWithShape="1">
          <a:blip r:embed="rId2">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81000" y="355846"/>
            <a:ext cx="8381260" cy="782072"/>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43" name="Shape 43"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80998" y="1188720"/>
            <a:ext cx="6096000" cy="4969193"/>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Calibri"/>
                <a:ea typeface="Calibri"/>
                <a:cs typeface="Calibri"/>
                <a:sym typeface="Calibri"/>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Calibri"/>
                <a:ea typeface="Calibri"/>
                <a:cs typeface="Calibri"/>
                <a:sym typeface="Calibri"/>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Calibri"/>
                <a:ea typeface="Calibri"/>
                <a:cs typeface="Calibri"/>
                <a:sym typeface="Calibri"/>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7040139"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7" name="Shape 47"/>
          <p:cNvSpPr txBox="1">
            <a:spLocks noGrp="1"/>
          </p:cNvSpPr>
          <p:nvPr>
            <p:ph type="title"/>
          </p:nvPr>
        </p:nvSpPr>
        <p:spPr>
          <a:xfrm>
            <a:off x="7037832"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7E390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380997" y="457200"/>
            <a:ext cx="6096000" cy="639762"/>
          </a:xfrm>
          <a:prstGeom prst="rect">
            <a:avLst/>
          </a:prstGeom>
          <a:noFill/>
          <a:ln>
            <a:noFill/>
          </a:ln>
        </p:spPr>
        <p:txBody>
          <a:bodyPr lIns="91425" tIns="91425" rIns="91425" bIns="91425" anchor="ctr" anchorCtr="0"/>
          <a:lstStyle>
            <a:lvl1pPr marL="0" marR="0" lvl="0" indent="0" algn="l" rtl="0">
              <a:spcBef>
                <a:spcPts val="560"/>
              </a:spcBef>
              <a:buClr>
                <a:schemeClr val="accent1"/>
              </a:buClr>
              <a:buFont typeface="Noto Sans Symbols"/>
              <a:buNone/>
              <a:defRPr sz="2800" b="0" i="0" u="none" strike="noStrike" cap="none">
                <a:solidFill>
                  <a:srgbClr val="45454C"/>
                </a:solidFill>
                <a:latin typeface="Arial"/>
                <a:ea typeface="Arial"/>
                <a:cs typeface="Arial"/>
                <a:sym typeface="Arial"/>
              </a:defRPr>
            </a:lvl1pPr>
            <a:lvl2pPr marL="457200" marR="0" lvl="1" indent="0" algn="l" rtl="0">
              <a:spcBef>
                <a:spcPts val="400"/>
              </a:spcBef>
              <a:buClr>
                <a:schemeClr val="accent2"/>
              </a:buClr>
              <a:buFont typeface="Noto Sans Symbols"/>
              <a:buNone/>
              <a:defRPr sz="2000" b="1" i="0" u="none" strike="noStrike" cap="none">
                <a:solidFill>
                  <a:srgbClr val="5C6670"/>
                </a:solidFill>
                <a:latin typeface="Calibri"/>
                <a:ea typeface="Calibri"/>
                <a:cs typeface="Calibri"/>
                <a:sym typeface="Calibri"/>
              </a:defRPr>
            </a:lvl2pPr>
            <a:lvl3pPr marL="914400" marR="0" lvl="2" indent="0" algn="l" rtl="0">
              <a:spcBef>
                <a:spcPts val="360"/>
              </a:spcBef>
              <a:buClr>
                <a:schemeClr val="accent3"/>
              </a:buClr>
              <a:buFont typeface="Noto Sans Symbols"/>
              <a:buNone/>
              <a:defRPr sz="1800" b="1" i="0" u="none" strike="noStrike" cap="none">
                <a:solidFill>
                  <a:srgbClr val="5C6670"/>
                </a:solidFill>
                <a:latin typeface="Calibri"/>
                <a:ea typeface="Calibri"/>
                <a:cs typeface="Calibri"/>
                <a:sym typeface="Calibri"/>
              </a:defRPr>
            </a:lvl3pPr>
            <a:lvl4pPr marL="1371600" marR="0" lvl="3" indent="0" algn="l" rtl="0">
              <a:spcBef>
                <a:spcPts val="320"/>
              </a:spcBef>
              <a:buClr>
                <a:schemeClr val="accent4"/>
              </a:buClr>
              <a:buFont typeface="Noto Sans Symbols"/>
              <a:buNone/>
              <a:defRPr sz="1600" b="1" i="0" u="none" strike="noStrike" cap="none">
                <a:solidFill>
                  <a:srgbClr val="5C6670"/>
                </a:solidFill>
                <a:latin typeface="Calibri"/>
                <a:ea typeface="Calibri"/>
                <a:cs typeface="Calibri"/>
                <a:sym typeface="Calibri"/>
              </a:defRPr>
            </a:lvl4pPr>
            <a:lvl5pPr marL="1828800" marR="0" lvl="4" indent="0" algn="l" rtl="0">
              <a:spcBef>
                <a:spcPts val="320"/>
              </a:spcBef>
              <a:buClr>
                <a:schemeClr val="accent6"/>
              </a:buClr>
              <a:buFont typeface="Noto Sans Symbols"/>
              <a:buNone/>
              <a:defRPr sz="1600" b="1" i="0" u="none" strike="noStrike" cap="none">
                <a:solidFill>
                  <a:srgbClr val="5C6670"/>
                </a:solidFill>
                <a:latin typeface="Calibri"/>
                <a:ea typeface="Calibri"/>
                <a:cs typeface="Calibri"/>
                <a:sym typeface="Calibri"/>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Calibri"/>
                <a:ea typeface="Calibri"/>
                <a:cs typeface="Calibri"/>
                <a:sym typeface="Calibri"/>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Calibri"/>
                <a:ea typeface="Calibri"/>
                <a:cs typeface="Calibri"/>
                <a:sym typeface="Calibri"/>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Calibri"/>
                <a:ea typeface="Calibri"/>
                <a:cs typeface="Calibri"/>
                <a:sym typeface="Calibri"/>
              </a:defRPr>
            </a:lvl9pPr>
          </a:lstStyle>
          <a:p>
            <a:endParaRPr/>
          </a:p>
        </p:txBody>
      </p:sp>
      <p:pic>
        <p:nvPicPr>
          <p:cNvPr id="50" name="Shape 50"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80998" y="6265544"/>
            <a:ext cx="2895600" cy="365125"/>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pic>
        <p:nvPicPr>
          <p:cNvPr id="13" name="Shape 13" descr="co_cde_shield_rgb.eps"/>
          <p:cNvPicPr preferRelativeResize="0"/>
          <p:nvPr/>
        </p:nvPicPr>
        <p:blipFill rotWithShape="1">
          <a:blip r:embed="rId16">
            <a:alphaModFix/>
          </a:blip>
          <a:srcRect/>
          <a:stretch/>
        </p:blipFill>
        <p:spPr>
          <a:xfrm>
            <a:off x="7726528" y="6078532"/>
            <a:ext cx="1161161" cy="682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380998" y="4191023"/>
            <a:ext cx="8341850" cy="1167557"/>
          </a:xfrm>
          <a:prstGeom prst="rect">
            <a:avLst/>
          </a:prstGeom>
          <a:noFill/>
          <a:ln>
            <a:noFill/>
          </a:ln>
        </p:spPr>
        <p:txBody>
          <a:bodyPr lIns="91425" tIns="45700" rIns="91425" bIns="45700" anchor="ctr" anchorCtr="0">
            <a:noAutofit/>
          </a:bodyPr>
          <a:lstStyle/>
          <a:p>
            <a:pPr lvl="0" rtl="0">
              <a:lnSpc>
                <a:spcPct val="100000"/>
              </a:lnSpc>
              <a:spcBef>
                <a:spcPts val="1200"/>
              </a:spcBef>
              <a:spcAft>
                <a:spcPts val="200"/>
              </a:spcAft>
              <a:buClr>
                <a:srgbClr val="000000"/>
              </a:buClr>
              <a:buSzPct val="61111"/>
              <a:buFont typeface="Arial"/>
              <a:buNone/>
            </a:pPr>
            <a:r>
              <a:rPr lang="en-US" sz="1800" b="0">
                <a:solidFill>
                  <a:srgbClr val="455F51"/>
                </a:solidFill>
                <a:latin typeface="Arial"/>
                <a:ea typeface="Arial"/>
                <a:cs typeface="Arial"/>
                <a:sym typeface="Arial"/>
              </a:rPr>
              <a:t>A mid-year check in on the evaluation cycle, common challenges, and </a:t>
            </a:r>
          </a:p>
          <a:p>
            <a:pPr lvl="0" rtl="0">
              <a:lnSpc>
                <a:spcPct val="100000"/>
              </a:lnSpc>
              <a:spcBef>
                <a:spcPts val="1200"/>
              </a:spcBef>
              <a:spcAft>
                <a:spcPts val="200"/>
              </a:spcAft>
              <a:buClr>
                <a:srgbClr val="000000"/>
              </a:buClr>
              <a:buSzPct val="61111"/>
              <a:buFont typeface="Arial"/>
              <a:buNone/>
            </a:pPr>
            <a:r>
              <a:rPr lang="en-US" sz="1800" b="0">
                <a:solidFill>
                  <a:srgbClr val="455F51"/>
                </a:solidFill>
                <a:latin typeface="Arial"/>
                <a:ea typeface="Arial"/>
                <a:cs typeface="Arial"/>
                <a:sym typeface="Arial"/>
              </a:rPr>
              <a:t>next steps</a:t>
            </a:r>
          </a:p>
          <a:p>
            <a:pPr lvl="0" rtl="0">
              <a:lnSpc>
                <a:spcPct val="90000"/>
              </a:lnSpc>
              <a:spcBef>
                <a:spcPts val="1200"/>
              </a:spcBef>
              <a:spcAft>
                <a:spcPts val="200"/>
              </a:spcAft>
              <a:buClr>
                <a:srgbClr val="000000"/>
              </a:buClr>
              <a:buSzPct val="61111"/>
              <a:buFont typeface="Arial"/>
              <a:buNone/>
            </a:pPr>
            <a:r>
              <a:rPr lang="en-US" sz="1800" b="0">
                <a:solidFill>
                  <a:srgbClr val="455F51"/>
                </a:solidFill>
                <a:latin typeface="Arial"/>
                <a:ea typeface="Arial"/>
                <a:cs typeface="Arial"/>
                <a:sym typeface="Arial"/>
              </a:rPr>
              <a:t>Topic Based Webinar, February 21</a:t>
            </a:r>
            <a:r>
              <a:rPr lang="en-US" sz="1800" b="0" baseline="30000">
                <a:solidFill>
                  <a:srgbClr val="455F51"/>
                </a:solidFill>
                <a:latin typeface="Arial"/>
                <a:ea typeface="Arial"/>
                <a:cs typeface="Arial"/>
                <a:sym typeface="Arial"/>
              </a:rPr>
              <a:t>st</a:t>
            </a:r>
            <a:r>
              <a:rPr lang="en-US" sz="1800" b="0">
                <a:solidFill>
                  <a:srgbClr val="455F51"/>
                </a:solidFill>
                <a:latin typeface="Arial"/>
                <a:ea typeface="Arial"/>
                <a:cs typeface="Arial"/>
                <a:sym typeface="Arial"/>
              </a:rPr>
              <a:t>, 2017</a:t>
            </a:r>
          </a:p>
          <a:p>
            <a:pPr marL="0" marR="0" lvl="0" indent="0" algn="ctr" rtl="0">
              <a:spcBef>
                <a:spcPts val="0"/>
              </a:spcBef>
              <a:buClr>
                <a:schemeClr val="accent1"/>
              </a:buClr>
              <a:buSzPct val="25000"/>
              <a:buFont typeface="Noto Sans Symbols"/>
              <a:buNone/>
            </a:pPr>
            <a:endParaRPr/>
          </a:p>
        </p:txBody>
      </p:sp>
      <p:sp>
        <p:nvSpPr>
          <p:cNvPr id="80" name="Shape 80"/>
          <p:cNvSpPr txBox="1">
            <a:spLocks noGrp="1"/>
          </p:cNvSpPr>
          <p:nvPr>
            <p:ph type="title"/>
          </p:nvPr>
        </p:nvSpPr>
        <p:spPr>
          <a:xfrm>
            <a:off x="380998" y="2441769"/>
            <a:ext cx="8341850" cy="1645920"/>
          </a:xfrm>
          <a:prstGeom prst="rect">
            <a:avLst/>
          </a:prstGeom>
          <a:noFill/>
          <a:ln>
            <a:noFill/>
          </a:ln>
        </p:spPr>
        <p:txBody>
          <a:bodyPr lIns="91425" tIns="45700" rIns="91425" bIns="45700" anchor="ctr" anchorCtr="0">
            <a:noAutofit/>
          </a:bodyPr>
          <a:lstStyle/>
          <a:p>
            <a:pPr marL="0" marR="0" lvl="0" indent="0" algn="ctr" rtl="0">
              <a:spcBef>
                <a:spcPts val="0"/>
              </a:spcBef>
              <a:buClr>
                <a:srgbClr val="1F4569"/>
              </a:buClr>
              <a:buSzPct val="25000"/>
              <a:buFont typeface="Arial"/>
              <a:buNone/>
            </a:pPr>
            <a:r>
              <a:rPr lang="en-US"/>
              <a:t>Evaluation Practices</a:t>
            </a:r>
          </a:p>
        </p:txBody>
      </p:sp>
      <p:sp>
        <p:nvSpPr>
          <p:cNvPr id="81" name="Shape 81"/>
          <p:cNvSpPr txBox="1">
            <a:spLocks noGrp="1"/>
          </p:cNvSpPr>
          <p:nvPr>
            <p:ph type="body" idx="2"/>
          </p:nvPr>
        </p:nvSpPr>
        <p:spPr>
          <a:xfrm>
            <a:off x="380998" y="5995123"/>
            <a:ext cx="8341850" cy="407987"/>
          </a:xfrm>
          <a:prstGeom prst="rect">
            <a:avLst/>
          </a:prstGeom>
          <a:noFill/>
          <a:ln>
            <a:noFill/>
          </a:ln>
        </p:spPr>
        <p:txBody>
          <a:bodyPr lIns="91425" tIns="45700" rIns="91425" bIns="45700" anchor="t" anchorCtr="0">
            <a:noAutofit/>
          </a:bodyPr>
          <a:lstStyle/>
          <a:p>
            <a:pPr marL="45720" marR="0" lvl="0" indent="-7619" algn="ctr" rtl="0">
              <a:spcBef>
                <a:spcPts val="0"/>
              </a:spcBef>
              <a:buClr>
                <a:schemeClr val="accent1"/>
              </a:buClr>
              <a:buSzPct val="25000"/>
              <a:buFont typeface="Noto Sans Symbols"/>
              <a:buNone/>
            </a:pPr>
            <a:r>
              <a:rPr lang="en-US"/>
              <a:t>Jennell Verow &amp; Clare Vickland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211900" y="1719075"/>
            <a:ext cx="5201400" cy="4984800"/>
          </a:xfrm>
          <a:prstGeom prst="rect">
            <a:avLst/>
          </a:prstGeom>
        </p:spPr>
        <p:txBody>
          <a:bodyPr lIns="91425" tIns="91425" rIns="91425" bIns="91425" anchor="t" anchorCtr="0">
            <a:noAutofit/>
          </a:bodyPr>
          <a:lstStyle/>
          <a:p>
            <a:pPr marL="457200" lvl="0" indent="-368300" rtl="0">
              <a:spcBef>
                <a:spcPts val="0"/>
              </a:spcBef>
              <a:buSzPct val="100000"/>
            </a:pPr>
            <a:r>
              <a:rPr lang="en-US" sz="2200" b="0"/>
              <a:t>Opportunity to be a self advocate</a:t>
            </a:r>
          </a:p>
          <a:p>
            <a:pPr marL="457200" lvl="0" indent="-368300" rtl="0">
              <a:spcBef>
                <a:spcPts val="0"/>
              </a:spcBef>
              <a:buSzPct val="100000"/>
            </a:pPr>
            <a:r>
              <a:rPr lang="en-US" sz="2200" b="0">
                <a:solidFill>
                  <a:schemeClr val="dk1"/>
                </a:solidFill>
              </a:rPr>
              <a:t>Opportunity for educators to be thoughtful, reflective and honest about their professional practice.</a:t>
            </a:r>
            <a:r>
              <a:rPr lang="en-US" sz="2200" b="0"/>
              <a:t> </a:t>
            </a:r>
          </a:p>
          <a:p>
            <a:pPr marL="457200" lvl="0" indent="-368300" rtl="0">
              <a:spcBef>
                <a:spcPts val="0"/>
              </a:spcBef>
              <a:buSzPct val="100000"/>
            </a:pPr>
            <a:r>
              <a:rPr lang="en-US" sz="2200" b="0"/>
              <a:t>Opportunity to provide own perception of strengths and growth areas. </a:t>
            </a:r>
          </a:p>
          <a:p>
            <a:pPr marL="0" lvl="0" indent="0" rtl="0">
              <a:spcBef>
                <a:spcPts val="0"/>
              </a:spcBef>
              <a:buNone/>
            </a:pPr>
            <a:endParaRPr sz="2200" b="0"/>
          </a:p>
          <a:p>
            <a:pPr marL="0" lvl="0" indent="0">
              <a:spcBef>
                <a:spcPts val="0"/>
              </a:spcBef>
              <a:buNone/>
            </a:pPr>
            <a:r>
              <a:rPr lang="en-US" sz="2200" b="0" i="1"/>
              <a:t>“It is considered “best practice” to not only complete a self evaluation  but also to engage in a </a:t>
            </a:r>
            <a:r>
              <a:rPr lang="en-US" sz="2200" i="1" u="sng"/>
              <a:t>verbal</a:t>
            </a:r>
            <a:r>
              <a:rPr lang="en-US" sz="2200" b="0" i="1"/>
              <a:t>, reflective conversation (with evaluator) about their craft and what they reflected on when doing their self assessment.”</a:t>
            </a:r>
          </a:p>
        </p:txBody>
      </p:sp>
      <p:sp>
        <p:nvSpPr>
          <p:cNvPr id="143" name="Shape 143"/>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Self-Evaluations</a:t>
            </a:r>
          </a:p>
        </p:txBody>
      </p:sp>
      <p:pic>
        <p:nvPicPr>
          <p:cNvPr id="144" name="Shape 144"/>
          <p:cNvPicPr preferRelativeResize="0"/>
          <p:nvPr/>
        </p:nvPicPr>
        <p:blipFill>
          <a:blip r:embed="rId3">
            <a:alphaModFix/>
          </a:blip>
          <a:stretch>
            <a:fillRect/>
          </a:stretch>
        </p:blipFill>
        <p:spPr>
          <a:xfrm>
            <a:off x="5451729" y="2083025"/>
            <a:ext cx="3595949" cy="3679400"/>
          </a:xfrm>
          <a:prstGeom prst="rect">
            <a:avLst/>
          </a:prstGeom>
          <a:noFill/>
          <a:ln w="19050" cap="flat" cmpd="sng">
            <a:solidFill>
              <a:srgbClr val="000000"/>
            </a:solidFill>
            <a:prstDash val="solid"/>
            <a:round/>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lgn="ctr">
              <a:spcBef>
                <a:spcPts val="0"/>
              </a:spcBef>
              <a:buNone/>
            </a:pPr>
            <a:r>
              <a:rPr lang="en-US"/>
              <a:t>Keeping Goals SMART!</a:t>
            </a:r>
          </a:p>
        </p:txBody>
      </p:sp>
      <p:sp>
        <p:nvSpPr>
          <p:cNvPr id="151" name="Shape 151"/>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Goal Setting</a:t>
            </a:r>
          </a:p>
        </p:txBody>
      </p:sp>
      <p:pic>
        <p:nvPicPr>
          <p:cNvPr id="152" name="Shape 152"/>
          <p:cNvPicPr preferRelativeResize="0"/>
          <p:nvPr/>
        </p:nvPicPr>
        <p:blipFill>
          <a:blip r:embed="rId3">
            <a:alphaModFix/>
          </a:blip>
          <a:stretch>
            <a:fillRect/>
          </a:stretch>
        </p:blipFill>
        <p:spPr>
          <a:xfrm>
            <a:off x="1016698" y="2384175"/>
            <a:ext cx="6772867" cy="4048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58350" y="1719075"/>
            <a:ext cx="8893200" cy="4812300"/>
          </a:xfrm>
          <a:prstGeom prst="rect">
            <a:avLst/>
          </a:prstGeom>
        </p:spPr>
        <p:txBody>
          <a:bodyPr lIns="91425" tIns="91425" rIns="91425" bIns="91425" anchor="t" anchorCtr="0">
            <a:noAutofit/>
          </a:bodyPr>
          <a:lstStyle/>
          <a:p>
            <a:pPr lvl="0" algn="ctr" rtl="0">
              <a:spcBef>
                <a:spcPts val="0"/>
              </a:spcBef>
              <a:buNone/>
            </a:pPr>
            <a:r>
              <a:rPr lang="en-US" sz="3000"/>
              <a:t>5 Errors to Avoid:</a:t>
            </a:r>
          </a:p>
          <a:p>
            <a:pPr lvl="0" algn="ctr" rtl="0">
              <a:spcBef>
                <a:spcPts val="0"/>
              </a:spcBef>
              <a:buNone/>
            </a:pPr>
            <a:endParaRPr sz="1200"/>
          </a:p>
          <a:p>
            <a:pPr marL="457200" lvl="0" indent="-381000" rtl="0">
              <a:spcBef>
                <a:spcPts val="0"/>
              </a:spcBef>
              <a:buSzPct val="100000"/>
              <a:buAutoNum type="arabicPeriod"/>
            </a:pPr>
            <a:r>
              <a:rPr lang="en-US"/>
              <a:t>Error: More is better</a:t>
            </a:r>
          </a:p>
          <a:p>
            <a:pPr marL="0" lvl="0" indent="0" rtl="0">
              <a:spcBef>
                <a:spcPts val="0"/>
              </a:spcBef>
              <a:buNone/>
            </a:pPr>
            <a:endParaRPr sz="1200"/>
          </a:p>
          <a:p>
            <a:pPr marL="457200" marR="0" lvl="0" indent="-381000" algn="l" rtl="0">
              <a:lnSpc>
                <a:spcPct val="100000"/>
              </a:lnSpc>
              <a:spcBef>
                <a:spcPts val="480"/>
              </a:spcBef>
              <a:spcAft>
                <a:spcPts val="0"/>
              </a:spcAft>
              <a:buClr>
                <a:schemeClr val="accent1"/>
              </a:buClr>
              <a:buSzPct val="100000"/>
              <a:buFont typeface="Noto Sans Symbols"/>
              <a:buAutoNum type="arabicPeriod"/>
            </a:pPr>
            <a:r>
              <a:rPr lang="en-US"/>
              <a:t>Error: Lengthy written evaluations drive change</a:t>
            </a:r>
          </a:p>
          <a:p>
            <a:pPr marL="0" marR="0" lvl="0" indent="0" algn="l" rtl="0">
              <a:lnSpc>
                <a:spcPct val="100000"/>
              </a:lnSpc>
              <a:spcBef>
                <a:spcPts val="480"/>
              </a:spcBef>
              <a:spcAft>
                <a:spcPts val="0"/>
              </a:spcAft>
              <a:buNone/>
            </a:pPr>
            <a:endParaRPr sz="1200"/>
          </a:p>
          <a:p>
            <a:pPr marL="457200" lvl="0" indent="-381000" rtl="0">
              <a:spcBef>
                <a:spcPts val="0"/>
              </a:spcBef>
              <a:buSzPct val="100000"/>
              <a:buAutoNum type="arabicPeriod"/>
            </a:pPr>
            <a:r>
              <a:rPr lang="en-US"/>
              <a:t>Error: Just tell them; they’ll get it</a:t>
            </a:r>
          </a:p>
          <a:p>
            <a:pPr marL="0" lvl="0" indent="0" rtl="0">
              <a:spcBef>
                <a:spcPts val="0"/>
              </a:spcBef>
              <a:buNone/>
            </a:pPr>
            <a:endParaRPr sz="1200"/>
          </a:p>
          <a:p>
            <a:pPr marL="457200" lvl="0" indent="-381000" rtl="0">
              <a:spcBef>
                <a:spcPts val="0"/>
              </a:spcBef>
              <a:buSzPct val="100000"/>
              <a:buAutoNum type="arabicPeriod"/>
            </a:pPr>
            <a:r>
              <a:rPr lang="en-US"/>
              <a:t>Error: State the concrete action step and the teacher will act</a:t>
            </a:r>
          </a:p>
          <a:p>
            <a:pPr marL="0" lvl="0" indent="0" rtl="0">
              <a:spcBef>
                <a:spcPts val="0"/>
              </a:spcBef>
              <a:buNone/>
            </a:pPr>
            <a:endParaRPr sz="1200"/>
          </a:p>
          <a:p>
            <a:pPr marL="457200" marR="0" lvl="0" indent="-381000" algn="l" rtl="0">
              <a:lnSpc>
                <a:spcPct val="100000"/>
              </a:lnSpc>
              <a:spcBef>
                <a:spcPts val="480"/>
              </a:spcBef>
              <a:spcAft>
                <a:spcPts val="0"/>
              </a:spcAft>
              <a:buClr>
                <a:schemeClr val="accent1"/>
              </a:buClr>
              <a:buSzPct val="100000"/>
              <a:buFont typeface="Noto Sans Symbols"/>
              <a:buAutoNum type="arabicPeriod"/>
            </a:pPr>
            <a:r>
              <a:rPr lang="en-US"/>
              <a:t>Error: Teachers can implement feedback at any time.</a:t>
            </a:r>
          </a:p>
          <a:p>
            <a:pPr marL="0" lvl="0" indent="0" rtl="0">
              <a:spcBef>
                <a:spcPts val="0"/>
              </a:spcBef>
              <a:buNone/>
            </a:pPr>
            <a:endParaRPr/>
          </a:p>
        </p:txBody>
      </p:sp>
      <p:sp>
        <p:nvSpPr>
          <p:cNvPr id="159" name="Shape 159"/>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Observation Feedback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158350" y="1719075"/>
            <a:ext cx="8893200" cy="4812300"/>
          </a:xfrm>
          <a:prstGeom prst="rect">
            <a:avLst/>
          </a:prstGeom>
        </p:spPr>
        <p:txBody>
          <a:bodyPr lIns="91425" tIns="91425" rIns="91425" bIns="91425" anchor="t" anchorCtr="0">
            <a:noAutofit/>
          </a:bodyPr>
          <a:lstStyle/>
          <a:p>
            <a:pPr lvl="0" algn="ctr" rtl="0">
              <a:spcBef>
                <a:spcPts val="0"/>
              </a:spcBef>
              <a:buNone/>
            </a:pPr>
            <a:r>
              <a:rPr lang="en-US" sz="3000"/>
              <a:t>6 Steps to Effective Feedback:</a:t>
            </a:r>
          </a:p>
          <a:p>
            <a:pPr marL="457200" lvl="0" indent="-349250" rtl="0">
              <a:spcBef>
                <a:spcPts val="0"/>
              </a:spcBef>
              <a:buSzPct val="100000"/>
              <a:buAutoNum type="arabicPeriod"/>
            </a:pPr>
            <a:r>
              <a:rPr lang="en-US" sz="1900"/>
              <a:t>Provide precise praise. </a:t>
            </a:r>
          </a:p>
          <a:p>
            <a:pPr marL="914400" lvl="1" indent="-349250" rtl="0">
              <a:spcBef>
                <a:spcPts val="0"/>
              </a:spcBef>
              <a:buSzPct val="100000"/>
              <a:buAutoNum type="alphaLcPeriod"/>
            </a:pPr>
            <a:r>
              <a:rPr lang="en-US" sz="1900"/>
              <a:t>Start off session/meeting with one or two pieces for precise praise from your observation.</a:t>
            </a:r>
          </a:p>
          <a:p>
            <a:pPr marL="457200" lvl="0" indent="-349250" rtl="0">
              <a:spcBef>
                <a:spcPts val="0"/>
              </a:spcBef>
              <a:buSzPct val="100000"/>
              <a:buAutoNum type="arabicPeriod"/>
            </a:pPr>
            <a:r>
              <a:rPr lang="en-US" sz="1900"/>
              <a:t>Probe.</a:t>
            </a:r>
          </a:p>
          <a:p>
            <a:pPr marL="914400" lvl="1" indent="-349250" rtl="0">
              <a:spcBef>
                <a:spcPts val="0"/>
              </a:spcBef>
              <a:buSzPct val="100000"/>
              <a:buAutoNum type="alphaLcPeriod"/>
            </a:pPr>
            <a:r>
              <a:rPr lang="en-US" sz="1900"/>
              <a:t>Ask a targeted open-ended question about the core issue.</a:t>
            </a:r>
          </a:p>
          <a:p>
            <a:pPr marL="457200" lvl="0" indent="-349250" rtl="0">
              <a:spcBef>
                <a:spcPts val="0"/>
              </a:spcBef>
              <a:buSzPct val="100000"/>
              <a:buAutoNum type="arabicPeriod"/>
            </a:pPr>
            <a:r>
              <a:rPr lang="en-US" sz="1900"/>
              <a:t>Identify problem and concrete action step.</a:t>
            </a:r>
          </a:p>
          <a:p>
            <a:pPr marL="914400" lvl="1" indent="-349250" rtl="0">
              <a:spcBef>
                <a:spcPts val="0"/>
              </a:spcBef>
              <a:buSzPct val="100000"/>
              <a:buAutoNum type="alphaLcPeriod"/>
            </a:pPr>
            <a:r>
              <a:rPr lang="en-US" sz="1900"/>
              <a:t>Identify the problem and state a clear, measureable, observable action step that will address this issue</a:t>
            </a:r>
          </a:p>
          <a:p>
            <a:pPr marL="457200" lvl="0" indent="-349250" rtl="0">
              <a:spcBef>
                <a:spcPts val="0"/>
              </a:spcBef>
              <a:buSzPct val="100000"/>
              <a:buAutoNum type="arabicPeriod"/>
            </a:pPr>
            <a:r>
              <a:rPr lang="en-US" sz="1900"/>
              <a:t>Practice.</a:t>
            </a:r>
          </a:p>
          <a:p>
            <a:pPr marL="914400" lvl="1" indent="-349250" rtl="0">
              <a:spcBef>
                <a:spcPts val="0"/>
              </a:spcBef>
              <a:buSzPct val="100000"/>
              <a:buAutoNum type="alphaLcPeriod"/>
            </a:pPr>
            <a:r>
              <a:rPr lang="en-US" sz="1900"/>
              <a:t>Role play or simulate how the teacher could have improved the class.</a:t>
            </a:r>
          </a:p>
          <a:p>
            <a:pPr marL="457200" lvl="0" indent="-349250" rtl="0">
              <a:spcBef>
                <a:spcPts val="0"/>
              </a:spcBef>
              <a:buSzPct val="100000"/>
              <a:buAutoNum type="arabicPeriod"/>
            </a:pPr>
            <a:r>
              <a:rPr lang="en-US" sz="1900"/>
              <a:t>Plan ahead.</a:t>
            </a:r>
          </a:p>
          <a:p>
            <a:pPr marL="914400" lvl="1" indent="-349250" rtl="0">
              <a:spcBef>
                <a:spcPts val="0"/>
              </a:spcBef>
              <a:buSzPct val="100000"/>
              <a:buAutoNum type="alphaLcPeriod"/>
            </a:pPr>
            <a:r>
              <a:rPr lang="en-US" sz="1900"/>
              <a:t>Design or revise upcoming lesson plan to implement this action.</a:t>
            </a:r>
          </a:p>
          <a:p>
            <a:pPr marL="457200" lvl="0" indent="-349250" rtl="0">
              <a:spcBef>
                <a:spcPts val="0"/>
              </a:spcBef>
              <a:buSzPct val="100000"/>
              <a:buAutoNum type="arabicPeriod"/>
            </a:pPr>
            <a:r>
              <a:rPr lang="en-US" sz="1900"/>
              <a:t>Set timeline.</a:t>
            </a:r>
          </a:p>
          <a:p>
            <a:pPr marL="914400" lvl="1" indent="-349250" rtl="0">
              <a:spcBef>
                <a:spcPts val="0"/>
              </a:spcBef>
              <a:buSzPct val="100000"/>
              <a:buAutoNum type="alphaLcPeriod"/>
            </a:pPr>
            <a:r>
              <a:rPr lang="en-US" sz="1900"/>
              <a:t>Determine time by which the action will be accomplished.</a:t>
            </a:r>
          </a:p>
          <a:p>
            <a:pPr marL="0" lvl="0" indent="0">
              <a:spcBef>
                <a:spcPts val="0"/>
              </a:spcBef>
              <a:buNone/>
            </a:pPr>
            <a:endParaRPr/>
          </a:p>
        </p:txBody>
      </p:sp>
      <p:sp>
        <p:nvSpPr>
          <p:cNvPr id="166" name="Shape 166"/>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Observation Feedback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rtl="0">
              <a:spcBef>
                <a:spcPts val="0"/>
              </a:spcBef>
              <a:buNone/>
            </a:pPr>
            <a:r>
              <a:rPr lang="en-US"/>
              <a:t>Opportunities for Coaching:</a:t>
            </a:r>
          </a:p>
          <a:p>
            <a:pPr marL="457200" lvl="0" indent="-228600" rtl="0">
              <a:spcBef>
                <a:spcPts val="0"/>
              </a:spcBef>
            </a:pPr>
            <a:r>
              <a:rPr lang="en-US"/>
              <a:t>Setting Priorities</a:t>
            </a:r>
          </a:p>
          <a:p>
            <a:pPr marL="914400" lvl="1" indent="-228600" rtl="0">
              <a:spcBef>
                <a:spcPts val="0"/>
              </a:spcBef>
            </a:pPr>
            <a:r>
              <a:rPr lang="en-US"/>
              <a:t>How long?</a:t>
            </a:r>
          </a:p>
          <a:p>
            <a:pPr marL="914400" lvl="1" indent="-228600" rtl="0">
              <a:spcBef>
                <a:spcPts val="0"/>
              </a:spcBef>
            </a:pPr>
            <a:r>
              <a:rPr lang="en-US"/>
              <a:t>How often?</a:t>
            </a:r>
          </a:p>
          <a:p>
            <a:pPr marL="914400" lvl="1" indent="-228600" rtl="0">
              <a:spcBef>
                <a:spcPts val="0"/>
              </a:spcBef>
            </a:pPr>
            <a:r>
              <a:rPr lang="en-US"/>
              <a:t>Differentiation?</a:t>
            </a:r>
          </a:p>
          <a:p>
            <a:pPr marL="457200" lvl="0" indent="-228600" rtl="0">
              <a:spcBef>
                <a:spcPts val="0"/>
              </a:spcBef>
            </a:pPr>
            <a:r>
              <a:rPr lang="en-US"/>
              <a:t>Resources</a:t>
            </a:r>
          </a:p>
          <a:p>
            <a:pPr marL="914400" lvl="1" indent="-228600" rtl="0">
              <a:spcBef>
                <a:spcPts val="0"/>
              </a:spcBef>
            </a:pPr>
            <a:r>
              <a:rPr lang="en-US"/>
              <a:t>Template/Protocols</a:t>
            </a:r>
          </a:p>
          <a:p>
            <a:pPr marL="914400" lvl="1" indent="-228600" rtl="0">
              <a:spcBef>
                <a:spcPts val="0"/>
              </a:spcBef>
            </a:pPr>
            <a:r>
              <a:rPr lang="en-US"/>
              <a:t>Who?</a:t>
            </a:r>
          </a:p>
          <a:p>
            <a:pPr marL="1371600" lvl="2" indent="-228600" rtl="0">
              <a:spcBef>
                <a:spcPts val="0"/>
              </a:spcBef>
            </a:pPr>
            <a:r>
              <a:rPr lang="en-US"/>
              <a:t>Rater Agreement</a:t>
            </a:r>
          </a:p>
        </p:txBody>
      </p:sp>
      <p:sp>
        <p:nvSpPr>
          <p:cNvPr id="173" name="Shape 173"/>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Observations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rtl="0">
              <a:spcBef>
                <a:spcPts val="0"/>
              </a:spcBef>
              <a:buNone/>
            </a:pPr>
            <a:endParaRPr/>
          </a:p>
        </p:txBody>
      </p:sp>
      <p:sp>
        <p:nvSpPr>
          <p:cNvPr id="180" name="Shape 180"/>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endParaRPr/>
          </a:p>
        </p:txBody>
      </p:sp>
      <p:pic>
        <p:nvPicPr>
          <p:cNvPr id="181" name="Shape 181"/>
          <p:cNvPicPr preferRelativeResize="0"/>
          <p:nvPr/>
        </p:nvPicPr>
        <p:blipFill>
          <a:blip r:embed="rId3">
            <a:alphaModFix/>
          </a:blip>
          <a:stretch>
            <a:fillRect/>
          </a:stretch>
        </p:blipFill>
        <p:spPr>
          <a:xfrm>
            <a:off x="0" y="567035"/>
            <a:ext cx="9144000" cy="57239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marL="457200" lvl="0" indent="-228600" rtl="0">
              <a:spcBef>
                <a:spcPts val="0"/>
              </a:spcBef>
            </a:pPr>
            <a:r>
              <a:rPr lang="en-US"/>
              <a:t>Absolute Agreement Percentage (consideration)</a:t>
            </a:r>
          </a:p>
          <a:p>
            <a:pPr marL="914400" lvl="1" indent="-228600" rtl="0">
              <a:spcBef>
                <a:spcPts val="0"/>
              </a:spcBef>
            </a:pPr>
            <a:r>
              <a:rPr lang="en-US"/>
              <a:t>number of times raters agree on a rating divided by the total number of ratings. </a:t>
            </a:r>
          </a:p>
          <a:p>
            <a:pPr marL="457200" lvl="0" indent="-228600" rtl="0">
              <a:spcBef>
                <a:spcPts val="0"/>
              </a:spcBef>
            </a:pPr>
            <a:r>
              <a:rPr lang="en-US"/>
              <a:t>Training Considerations:</a:t>
            </a:r>
          </a:p>
          <a:p>
            <a:pPr marL="914400" lvl="1" indent="-228600" rtl="0">
              <a:spcBef>
                <a:spcPts val="0"/>
              </a:spcBef>
            </a:pPr>
            <a:r>
              <a:rPr lang="en-US"/>
              <a:t>Big Picture (purpose/frequency/feedback)</a:t>
            </a:r>
          </a:p>
          <a:p>
            <a:pPr marL="914400" lvl="1" indent="-228600" rtl="0">
              <a:spcBef>
                <a:spcPts val="0"/>
              </a:spcBef>
            </a:pPr>
            <a:r>
              <a:rPr lang="en-US"/>
              <a:t>Understanding of Rubric</a:t>
            </a:r>
          </a:p>
          <a:p>
            <a:pPr marL="914400" lvl="1" indent="-228600" rtl="0">
              <a:spcBef>
                <a:spcPts val="0"/>
              </a:spcBef>
            </a:pPr>
            <a:r>
              <a:rPr lang="en-US"/>
              <a:t>Identify biases</a:t>
            </a:r>
          </a:p>
          <a:p>
            <a:pPr marL="914400" lvl="1" indent="-228600" rtl="0">
              <a:spcBef>
                <a:spcPts val="0"/>
              </a:spcBef>
            </a:pPr>
            <a:r>
              <a:rPr lang="en-US"/>
              <a:t>Common rater errors</a:t>
            </a:r>
          </a:p>
          <a:p>
            <a:pPr marL="1371600" lvl="2" indent="-228600" rtl="0">
              <a:spcBef>
                <a:spcPts val="0"/>
              </a:spcBef>
            </a:pPr>
            <a:r>
              <a:rPr lang="en-US"/>
              <a:t>Similarity (teacher A is similar to teacher B, so…)</a:t>
            </a:r>
          </a:p>
          <a:p>
            <a:pPr marL="1371600" lvl="2" indent="-228600" rtl="0">
              <a:spcBef>
                <a:spcPts val="0"/>
              </a:spcBef>
            </a:pPr>
            <a:r>
              <a:rPr lang="en-US"/>
              <a:t>Benefit of the Doubt (Halo ratings)</a:t>
            </a:r>
          </a:p>
          <a:p>
            <a:pPr marL="1371600" lvl="2" indent="-228600" rtl="0">
              <a:spcBef>
                <a:spcPts val="0"/>
              </a:spcBef>
            </a:pPr>
            <a:r>
              <a:rPr lang="en-US"/>
              <a:t>Confirmations (pre-judgements)</a:t>
            </a:r>
          </a:p>
          <a:p>
            <a:pPr marL="914400" lvl="1" indent="-228600" rtl="0">
              <a:spcBef>
                <a:spcPts val="0"/>
              </a:spcBef>
            </a:pPr>
            <a:r>
              <a:rPr lang="en-US"/>
              <a:t>PRACTICE and DISCUSS</a:t>
            </a:r>
          </a:p>
          <a:p>
            <a:pPr marL="457200" lvl="0" indent="-228600">
              <a:spcBef>
                <a:spcPts val="0"/>
              </a:spcBef>
            </a:pPr>
            <a:r>
              <a:rPr lang="en-US"/>
              <a:t>BEST PRACTICES!</a:t>
            </a:r>
          </a:p>
        </p:txBody>
      </p:sp>
      <p:sp>
        <p:nvSpPr>
          <p:cNvPr id="188" name="Shape 188"/>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Rater Agreement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Fitting it all In</a:t>
            </a:r>
          </a:p>
        </p:txBody>
      </p:sp>
      <p:sp>
        <p:nvSpPr>
          <p:cNvPr id="196" name="Shape 196"/>
          <p:cNvSpPr txBox="1"/>
          <p:nvPr/>
        </p:nvSpPr>
        <p:spPr>
          <a:xfrm>
            <a:off x="4483700" y="2364500"/>
            <a:ext cx="5651100" cy="6594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97" name="Shape 197"/>
          <p:cNvPicPr preferRelativeResize="0"/>
          <p:nvPr/>
        </p:nvPicPr>
        <p:blipFill>
          <a:blip r:embed="rId3">
            <a:alphaModFix/>
          </a:blip>
          <a:stretch>
            <a:fillRect/>
          </a:stretch>
        </p:blipFill>
        <p:spPr>
          <a:xfrm>
            <a:off x="1635450" y="1498637"/>
            <a:ext cx="5676900" cy="528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marL="0" lvl="0" indent="0" rtl="0">
              <a:lnSpc>
                <a:spcPct val="115000"/>
              </a:lnSpc>
              <a:spcBef>
                <a:spcPts val="800"/>
              </a:spcBef>
              <a:buNone/>
            </a:pPr>
            <a:r>
              <a:rPr lang="en-US">
                <a:solidFill>
                  <a:srgbClr val="5C6670"/>
                </a:solidFill>
              </a:rPr>
              <a:t>Step 1: Document Performance Issues</a:t>
            </a:r>
          </a:p>
          <a:p>
            <a:pPr marL="0" lvl="0" indent="0" rtl="0">
              <a:lnSpc>
                <a:spcPct val="115000"/>
              </a:lnSpc>
              <a:spcBef>
                <a:spcPts val="400"/>
              </a:spcBef>
              <a:buNone/>
            </a:pPr>
            <a:r>
              <a:rPr lang="en-US" sz="1600" b="0">
                <a:solidFill>
                  <a:srgbClr val="5C6670"/>
                </a:solidFill>
              </a:rPr>
              <a:t>•Employee information, Relevant dates, Description of performance discrepancy or gap, Description of expected performance, Description of actual performance, Description of consequence, Plan of action, Signatures of the manager and the employee, Evaluation of the plan of action and overall performance improvement plan</a:t>
            </a:r>
          </a:p>
          <a:p>
            <a:pPr marL="0" lvl="0" indent="0" rtl="0">
              <a:lnSpc>
                <a:spcPct val="115000"/>
              </a:lnSpc>
              <a:spcBef>
                <a:spcPts val="800"/>
              </a:spcBef>
              <a:buNone/>
            </a:pPr>
            <a:r>
              <a:rPr lang="en-US">
                <a:solidFill>
                  <a:srgbClr val="5C6670"/>
                </a:solidFill>
              </a:rPr>
              <a:t>Step 2: Develop an Action Plan</a:t>
            </a:r>
          </a:p>
          <a:p>
            <a:pPr marL="0" lvl="0" indent="0" rtl="0">
              <a:lnSpc>
                <a:spcPct val="115000"/>
              </a:lnSpc>
              <a:spcBef>
                <a:spcPts val="400"/>
              </a:spcBef>
              <a:buNone/>
            </a:pPr>
            <a:r>
              <a:rPr lang="en-US" sz="1800" b="0">
                <a:solidFill>
                  <a:srgbClr val="5C6670"/>
                </a:solidFill>
              </a:rPr>
              <a:t>•Establish a provisional action plan for improvement, which may be adjusted based on employee feedback in the meeting</a:t>
            </a:r>
          </a:p>
          <a:p>
            <a:pPr marL="0" lvl="0" indent="0" rtl="0">
              <a:lnSpc>
                <a:spcPct val="115000"/>
              </a:lnSpc>
              <a:spcBef>
                <a:spcPts val="400"/>
              </a:spcBef>
              <a:buNone/>
            </a:pPr>
            <a:r>
              <a:rPr lang="en-US" sz="1800" b="0">
                <a:solidFill>
                  <a:srgbClr val="5C6670"/>
                </a:solidFill>
              </a:rPr>
              <a:t>•SMART goals</a:t>
            </a:r>
          </a:p>
          <a:p>
            <a:pPr marL="0" lvl="0" indent="0" rtl="0">
              <a:lnSpc>
                <a:spcPct val="115000"/>
              </a:lnSpc>
              <a:spcBef>
                <a:spcPts val="400"/>
              </a:spcBef>
              <a:buNone/>
            </a:pPr>
            <a:r>
              <a:rPr lang="en-US" sz="1800" b="0">
                <a:solidFill>
                  <a:srgbClr val="5C6670"/>
                </a:solidFill>
              </a:rPr>
              <a:t>•Draw on the job description and HR policies to clearly identify the</a:t>
            </a:r>
          </a:p>
          <a:p>
            <a:pPr marL="0" lvl="0" indent="0" rtl="0">
              <a:lnSpc>
                <a:spcPct val="115000"/>
              </a:lnSpc>
              <a:spcBef>
                <a:spcPts val="400"/>
              </a:spcBef>
              <a:buNone/>
            </a:pPr>
            <a:r>
              <a:rPr lang="en-US" sz="1800" b="0">
                <a:solidFill>
                  <a:srgbClr val="5C6670"/>
                </a:solidFill>
              </a:rPr>
              <a:t>  	performance or behavioral issues and expectations.</a:t>
            </a:r>
          </a:p>
          <a:p>
            <a:pPr marL="0" lvl="0" indent="0" rtl="0">
              <a:lnSpc>
                <a:spcPct val="115000"/>
              </a:lnSpc>
              <a:spcBef>
                <a:spcPts val="800"/>
              </a:spcBef>
              <a:buNone/>
            </a:pPr>
            <a:r>
              <a:rPr lang="en-US">
                <a:solidFill>
                  <a:srgbClr val="5C6670"/>
                </a:solidFill>
              </a:rPr>
              <a:t>Step 3: Review the Performance Plan</a:t>
            </a:r>
          </a:p>
          <a:p>
            <a:pPr marL="0" lvl="0" indent="0" rtl="0">
              <a:lnSpc>
                <a:spcPct val="115000"/>
              </a:lnSpc>
              <a:spcBef>
                <a:spcPts val="300"/>
              </a:spcBef>
              <a:buNone/>
            </a:pPr>
            <a:r>
              <a:rPr lang="en-US" sz="1200">
                <a:solidFill>
                  <a:srgbClr val="5C6670"/>
                </a:solidFill>
              </a:rPr>
              <a:t>Society for Human Resource Management</a:t>
            </a:r>
          </a:p>
          <a:p>
            <a:pPr marL="0" lvl="0" indent="0" rtl="0">
              <a:lnSpc>
                <a:spcPct val="115000"/>
              </a:lnSpc>
              <a:spcBef>
                <a:spcPts val="300"/>
              </a:spcBef>
              <a:buNone/>
            </a:pPr>
            <a:r>
              <a:rPr lang="en-US" sz="1200">
                <a:solidFill>
                  <a:srgbClr val="5C6670"/>
                </a:solidFill>
              </a:rPr>
              <a:t>https://shrm.org/templatestools/howtoguides/pages/performanceimprovementplan.aspx</a:t>
            </a:r>
          </a:p>
          <a:p>
            <a:pPr lvl="0">
              <a:spcBef>
                <a:spcPts val="0"/>
              </a:spcBef>
              <a:buNone/>
            </a:pPr>
            <a:endParaRPr>
              <a:solidFill>
                <a:srgbClr val="5C6670"/>
              </a:solidFill>
            </a:endParaRPr>
          </a:p>
        </p:txBody>
      </p:sp>
      <p:sp>
        <p:nvSpPr>
          <p:cNvPr id="204" name="Shape 204"/>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Performance Improvement Plans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marL="0" lvl="0" indent="0" rtl="0">
              <a:lnSpc>
                <a:spcPct val="115000"/>
              </a:lnSpc>
              <a:spcBef>
                <a:spcPts val="800"/>
              </a:spcBef>
              <a:buNone/>
            </a:pPr>
            <a:r>
              <a:rPr lang="en-US">
                <a:solidFill>
                  <a:srgbClr val="5C6670"/>
                </a:solidFill>
              </a:rPr>
              <a:t>Step 4: Meet with Employee</a:t>
            </a:r>
          </a:p>
          <a:p>
            <a:pPr marL="0" lvl="0" indent="0" rtl="0">
              <a:lnSpc>
                <a:spcPct val="115000"/>
              </a:lnSpc>
              <a:spcBef>
                <a:spcPts val="800"/>
              </a:spcBef>
              <a:buNone/>
            </a:pPr>
            <a:r>
              <a:rPr lang="en-US">
                <a:solidFill>
                  <a:srgbClr val="5C6670"/>
                </a:solidFill>
              </a:rPr>
              <a:t>Step 5: Follow Up</a:t>
            </a:r>
          </a:p>
          <a:p>
            <a:pPr marL="0" lvl="0" indent="0" rtl="0">
              <a:lnSpc>
                <a:spcPct val="115000"/>
              </a:lnSpc>
              <a:spcBef>
                <a:spcPts val="800"/>
              </a:spcBef>
              <a:buNone/>
            </a:pPr>
            <a:r>
              <a:rPr lang="en-US">
                <a:solidFill>
                  <a:srgbClr val="5C6670"/>
                </a:solidFill>
              </a:rPr>
              <a:t>Step 6: Conclusion</a:t>
            </a:r>
          </a:p>
          <a:p>
            <a:pPr marL="0" lvl="0" indent="0" rtl="0">
              <a:lnSpc>
                <a:spcPct val="115000"/>
              </a:lnSpc>
              <a:spcBef>
                <a:spcPts val="400"/>
              </a:spcBef>
              <a:buNone/>
            </a:pPr>
            <a:r>
              <a:rPr lang="en-US" sz="1600" b="0">
                <a:solidFill>
                  <a:srgbClr val="5C6670"/>
                </a:solidFill>
              </a:rPr>
              <a:t>•If the employee is doing his or her best but just cannot meet one or more objectives, the employer may agree to extend a PIP for a few more weeks or months.</a:t>
            </a:r>
          </a:p>
          <a:p>
            <a:pPr marL="0" lvl="0" indent="0" rtl="0">
              <a:lnSpc>
                <a:spcPct val="115000"/>
              </a:lnSpc>
              <a:spcBef>
                <a:spcPts val="400"/>
              </a:spcBef>
              <a:buNone/>
            </a:pPr>
            <a:r>
              <a:rPr lang="en-US" sz="1600" b="0">
                <a:solidFill>
                  <a:srgbClr val="5C6670"/>
                </a:solidFill>
              </a:rPr>
              <a:t>•If the employer determines in retrospect that the objectives were too hard or not completely within the employee’s control, the employer may decide to either extend the PIP or end the PIP due to the progress that was observed.</a:t>
            </a:r>
          </a:p>
          <a:p>
            <a:pPr marL="0" lvl="0" indent="0" rtl="0">
              <a:lnSpc>
                <a:spcPct val="115000"/>
              </a:lnSpc>
              <a:spcBef>
                <a:spcPts val="400"/>
              </a:spcBef>
              <a:buNone/>
            </a:pPr>
            <a:r>
              <a:rPr lang="en-US" sz="1600" b="0">
                <a:solidFill>
                  <a:srgbClr val="5C6670"/>
                </a:solidFill>
              </a:rPr>
              <a:t>•If the employer determines the employee is not a good fit or is not really trying to improve even after all this effort, then the employer should consider job reassignment, transfer or demotion or terminate employment based on the specific circumstances.</a:t>
            </a:r>
          </a:p>
          <a:p>
            <a:pPr marL="0" lvl="0" indent="0" rtl="0">
              <a:lnSpc>
                <a:spcPct val="115000"/>
              </a:lnSpc>
              <a:spcBef>
                <a:spcPts val="400"/>
              </a:spcBef>
              <a:buNone/>
            </a:pPr>
            <a:r>
              <a:rPr lang="en-US" sz="1600" b="0">
                <a:solidFill>
                  <a:srgbClr val="5C6670"/>
                </a:solidFill>
              </a:rPr>
              <a:t>•</a:t>
            </a:r>
          </a:p>
          <a:p>
            <a:pPr marL="0" lvl="0" indent="0" rtl="0">
              <a:lnSpc>
                <a:spcPct val="115000"/>
              </a:lnSpc>
              <a:spcBef>
                <a:spcPts val="400"/>
              </a:spcBef>
              <a:buNone/>
            </a:pPr>
            <a:r>
              <a:rPr lang="en-US" sz="1600">
                <a:solidFill>
                  <a:srgbClr val="5C6670"/>
                </a:solidFill>
              </a:rPr>
              <a:t>Society for Human Resource Management</a:t>
            </a:r>
          </a:p>
          <a:p>
            <a:pPr marL="0" lvl="0" indent="0" rtl="0">
              <a:lnSpc>
                <a:spcPct val="115000"/>
              </a:lnSpc>
              <a:spcBef>
                <a:spcPts val="400"/>
              </a:spcBef>
              <a:buNone/>
            </a:pPr>
            <a:r>
              <a:rPr lang="en-US" sz="1600">
                <a:solidFill>
                  <a:srgbClr val="5C6670"/>
                </a:solidFill>
              </a:rPr>
              <a:t>https://shrm.org/templatestools/howtoguides/pages/performanceimprovementplan.aspx</a:t>
            </a:r>
          </a:p>
          <a:p>
            <a:pPr lvl="0">
              <a:spcBef>
                <a:spcPts val="0"/>
              </a:spcBef>
              <a:buNone/>
            </a:pPr>
            <a:endParaRPr>
              <a:solidFill>
                <a:srgbClr val="5C6670"/>
              </a:solidFill>
            </a:endParaRPr>
          </a:p>
        </p:txBody>
      </p:sp>
      <p:sp>
        <p:nvSpPr>
          <p:cNvPr id="211" name="Shape 211"/>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US"/>
              <a:t>Performance Improvement Plans</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r>
              <a:rPr lang="en-US"/>
              <a:t>Jennell Verow</a:t>
            </a:r>
          </a:p>
          <a:p>
            <a:pPr marL="457200" lvl="0" indent="-228600">
              <a:spcBef>
                <a:spcPts val="0"/>
              </a:spcBef>
            </a:pPr>
            <a:r>
              <a:rPr lang="en-US" b="0"/>
              <a:t>Educational Consultant</a:t>
            </a:r>
          </a:p>
          <a:p>
            <a:pPr lvl="0">
              <a:spcBef>
                <a:spcPts val="0"/>
              </a:spcBef>
              <a:buNone/>
            </a:pPr>
            <a:endParaRPr/>
          </a:p>
          <a:p>
            <a:pPr marL="205740" lvl="0" indent="0" rtl="0">
              <a:spcBef>
                <a:spcPts val="0"/>
              </a:spcBef>
              <a:buNone/>
            </a:pPr>
            <a:r>
              <a:rPr lang="en-US"/>
              <a:t>Clare Vickland</a:t>
            </a:r>
          </a:p>
          <a:p>
            <a:pPr marL="457200" lvl="0" indent="-228600" rtl="0">
              <a:spcBef>
                <a:spcPts val="0"/>
              </a:spcBef>
            </a:pPr>
            <a:r>
              <a:rPr lang="en-US" b="0"/>
              <a:t>Director of Student Services, Colorado Charter School Institute</a:t>
            </a:r>
          </a:p>
        </p:txBody>
      </p:sp>
      <p:sp>
        <p:nvSpPr>
          <p:cNvPr id="88" name="Shape 88"/>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Presenters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rtl="0">
              <a:spcBef>
                <a:spcPts val="0"/>
              </a:spcBef>
              <a:buNone/>
            </a:pPr>
            <a:r>
              <a:rPr lang="en-US"/>
              <a:t>Why?</a:t>
            </a:r>
          </a:p>
          <a:p>
            <a:pPr marL="457200" lvl="0" indent="-228600" rtl="0">
              <a:spcBef>
                <a:spcPts val="0"/>
              </a:spcBef>
            </a:pPr>
            <a:r>
              <a:rPr lang="en-US"/>
              <a:t>Best Practice</a:t>
            </a:r>
          </a:p>
          <a:p>
            <a:pPr marL="457200" lvl="0" indent="-228600" rtl="0">
              <a:spcBef>
                <a:spcPts val="0"/>
              </a:spcBef>
            </a:pPr>
            <a:r>
              <a:rPr lang="en-US"/>
              <a:t>SB191</a:t>
            </a:r>
          </a:p>
          <a:p>
            <a:pPr marL="457200" lvl="0" indent="-228600" rtl="0">
              <a:spcBef>
                <a:spcPts val="0"/>
              </a:spcBef>
            </a:pPr>
            <a:r>
              <a:rPr lang="en-US"/>
              <a:t>Objective </a:t>
            </a:r>
          </a:p>
          <a:p>
            <a:pPr marL="457200" lvl="0" indent="-228600" rtl="0">
              <a:spcBef>
                <a:spcPts val="0"/>
              </a:spcBef>
            </a:pPr>
            <a:r>
              <a:rPr lang="en-US"/>
              <a:t>Support school goals</a:t>
            </a:r>
          </a:p>
          <a:p>
            <a:pPr marL="457200" lvl="0" indent="-228600" rtl="0">
              <a:spcBef>
                <a:spcPts val="0"/>
              </a:spcBef>
            </a:pPr>
            <a:r>
              <a:rPr lang="en-US"/>
              <a:t>Increased buy-in</a:t>
            </a:r>
          </a:p>
        </p:txBody>
      </p:sp>
      <p:sp>
        <p:nvSpPr>
          <p:cNvPr id="218" name="Shape 218"/>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Use of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rtl="0">
              <a:spcBef>
                <a:spcPts val="0"/>
              </a:spcBef>
              <a:buNone/>
            </a:pPr>
            <a:r>
              <a:rPr lang="en-US"/>
              <a:t>What? </a:t>
            </a:r>
          </a:p>
        </p:txBody>
      </p:sp>
      <p:sp>
        <p:nvSpPr>
          <p:cNvPr id="225" name="Shape 225"/>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Use of Data</a:t>
            </a:r>
          </a:p>
        </p:txBody>
      </p:sp>
      <p:pic>
        <p:nvPicPr>
          <p:cNvPr id="226" name="Shape 226"/>
          <p:cNvPicPr preferRelativeResize="0"/>
          <p:nvPr/>
        </p:nvPicPr>
        <p:blipFill>
          <a:blip r:embed="rId3">
            <a:alphaModFix/>
          </a:blip>
          <a:stretch>
            <a:fillRect/>
          </a:stretch>
        </p:blipFill>
        <p:spPr>
          <a:xfrm>
            <a:off x="974150" y="2749412"/>
            <a:ext cx="7334250" cy="2790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rtl="0">
              <a:spcBef>
                <a:spcPts val="0"/>
              </a:spcBef>
              <a:buNone/>
            </a:pPr>
            <a:r>
              <a:rPr lang="en-US"/>
              <a:t>How?</a:t>
            </a:r>
          </a:p>
          <a:p>
            <a:pPr marL="457200" lvl="0" indent="-228600" rtl="0">
              <a:spcBef>
                <a:spcPts val="0"/>
              </a:spcBef>
            </a:pPr>
            <a:r>
              <a:rPr lang="en-US"/>
              <a:t>Collaborative process with stakeholders</a:t>
            </a:r>
          </a:p>
          <a:p>
            <a:pPr marL="914400" lvl="1" indent="-228600" rtl="0">
              <a:spcBef>
                <a:spcPts val="0"/>
              </a:spcBef>
            </a:pPr>
            <a:r>
              <a:rPr lang="en-US"/>
              <a:t>Mission/Vision</a:t>
            </a:r>
          </a:p>
          <a:p>
            <a:pPr marL="914400" lvl="1" indent="-228600" rtl="0">
              <a:spcBef>
                <a:spcPts val="0"/>
              </a:spcBef>
            </a:pPr>
            <a:r>
              <a:rPr lang="en-US"/>
              <a:t>School-wide goals</a:t>
            </a:r>
          </a:p>
          <a:p>
            <a:pPr marL="914400" lvl="1" indent="-228600" rtl="0">
              <a:spcBef>
                <a:spcPts val="0"/>
              </a:spcBef>
            </a:pPr>
            <a:r>
              <a:rPr lang="en-US"/>
              <a:t>Assessment inventory</a:t>
            </a:r>
          </a:p>
          <a:p>
            <a:pPr marL="914400" lvl="1" indent="-228600" rtl="0">
              <a:spcBef>
                <a:spcPts val="0"/>
              </a:spcBef>
            </a:pPr>
            <a:r>
              <a:rPr lang="en-US"/>
              <a:t>Collective vs. individual</a:t>
            </a:r>
          </a:p>
          <a:p>
            <a:pPr marL="457200" lvl="0" indent="0" rtl="0">
              <a:spcBef>
                <a:spcPts val="0"/>
              </a:spcBef>
              <a:buNone/>
            </a:pPr>
            <a:endParaRPr/>
          </a:p>
          <a:p>
            <a:pPr lvl="0" rtl="0">
              <a:spcBef>
                <a:spcPts val="0"/>
              </a:spcBef>
              <a:buNone/>
            </a:pPr>
            <a:endParaRPr/>
          </a:p>
        </p:txBody>
      </p:sp>
      <p:sp>
        <p:nvSpPr>
          <p:cNvPr id="233" name="Shape 233"/>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Use of Data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EOY Evaluations</a:t>
            </a:r>
          </a:p>
        </p:txBody>
      </p:sp>
      <p:pic>
        <p:nvPicPr>
          <p:cNvPr id="241" name="Shape 241"/>
          <p:cNvPicPr preferRelativeResize="0"/>
          <p:nvPr/>
        </p:nvPicPr>
        <p:blipFill>
          <a:blip r:embed="rId3">
            <a:alphaModFix/>
          </a:blip>
          <a:stretch>
            <a:fillRect/>
          </a:stretch>
        </p:blipFill>
        <p:spPr>
          <a:xfrm>
            <a:off x="658900" y="1811975"/>
            <a:ext cx="7566874" cy="4830099"/>
          </a:xfrm>
          <a:prstGeom prst="rect">
            <a:avLst/>
          </a:prstGeom>
          <a:noFill/>
          <a:ln>
            <a:noFill/>
          </a:ln>
        </p:spPr>
      </p:pic>
      <p:sp>
        <p:nvSpPr>
          <p:cNvPr id="242" name="Shape 242"/>
          <p:cNvSpPr/>
          <p:nvPr/>
        </p:nvSpPr>
        <p:spPr>
          <a:xfrm>
            <a:off x="473300" y="4807100"/>
            <a:ext cx="6523800" cy="1744800"/>
          </a:xfrm>
          <a:prstGeom prst="rect">
            <a:avLst/>
          </a:prstGeom>
          <a:noFill/>
          <a:ln w="762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r>
              <a:rPr lang="en-US"/>
              <a:t>Professional Development Planning for Next Year</a:t>
            </a:r>
          </a:p>
          <a:p>
            <a:pPr marL="457200" lvl="0" indent="-228600" rtl="0">
              <a:spcBef>
                <a:spcPts val="0"/>
              </a:spcBef>
            </a:pPr>
            <a:r>
              <a:rPr lang="en-US"/>
              <a:t>Using the data from evaluations</a:t>
            </a:r>
          </a:p>
          <a:p>
            <a:pPr marL="457200" lvl="0" indent="-228600" rtl="0">
              <a:spcBef>
                <a:spcPts val="0"/>
              </a:spcBef>
            </a:pPr>
            <a:r>
              <a:rPr lang="en-US"/>
              <a:t>Setting key initiatives &amp; school-wide goals</a:t>
            </a:r>
          </a:p>
          <a:p>
            <a:pPr marL="457200" lvl="0" indent="-228600" rtl="0">
              <a:spcBef>
                <a:spcPts val="0"/>
              </a:spcBef>
            </a:pPr>
            <a:r>
              <a:rPr lang="en-US"/>
              <a:t>Setting individual goals</a:t>
            </a:r>
          </a:p>
          <a:p>
            <a:pPr marL="457200" lvl="0" indent="-228600" rtl="0">
              <a:spcBef>
                <a:spcPts val="0"/>
              </a:spcBef>
            </a:pPr>
            <a:r>
              <a:rPr lang="en-US"/>
              <a:t>Mentoring/coaching partners &amp; opportunities</a:t>
            </a:r>
          </a:p>
          <a:p>
            <a:pPr marL="914400" lvl="1" indent="-228600" rtl="0">
              <a:spcBef>
                <a:spcPts val="0"/>
              </a:spcBef>
            </a:pPr>
            <a:r>
              <a:rPr lang="en-US"/>
              <a:t>Scheduling-daily and monthly </a:t>
            </a:r>
          </a:p>
          <a:p>
            <a:pPr marL="457200" lvl="0" indent="-228600" rtl="0">
              <a:spcBef>
                <a:spcPts val="0"/>
              </a:spcBef>
            </a:pPr>
            <a:r>
              <a:rPr lang="en-US"/>
              <a:t>Outside PDs</a:t>
            </a:r>
          </a:p>
          <a:p>
            <a:pPr marL="914400" lvl="1" indent="-228600" rtl="0">
              <a:spcBef>
                <a:spcPts val="0"/>
              </a:spcBef>
            </a:pPr>
            <a:r>
              <a:rPr lang="en-US"/>
              <a:t>Budget </a:t>
            </a:r>
          </a:p>
          <a:p>
            <a:pPr marL="914400" lvl="1" indent="-228600">
              <a:spcBef>
                <a:spcPts val="0"/>
              </a:spcBef>
            </a:pPr>
            <a:r>
              <a:rPr lang="en-US"/>
              <a:t>Resources </a:t>
            </a:r>
          </a:p>
        </p:txBody>
      </p:sp>
      <p:sp>
        <p:nvSpPr>
          <p:cNvPr id="249" name="Shape 249"/>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Next Steps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r>
              <a:rPr lang="en-US" dirty="0"/>
              <a:t>Jennell </a:t>
            </a:r>
            <a:r>
              <a:rPr lang="en-US" dirty="0" smtClean="0"/>
              <a:t>Verow</a:t>
            </a:r>
          </a:p>
          <a:p>
            <a:pPr lvl="0">
              <a:spcBef>
                <a:spcPts val="0"/>
              </a:spcBef>
              <a:buNone/>
            </a:pPr>
            <a:r>
              <a:rPr lang="en-US" b="0" dirty="0" smtClean="0"/>
              <a:t>Educational Consultant</a:t>
            </a:r>
          </a:p>
          <a:p>
            <a:pPr lvl="0">
              <a:spcBef>
                <a:spcPts val="0"/>
              </a:spcBef>
              <a:buNone/>
            </a:pPr>
            <a:r>
              <a:rPr lang="en-US" b="0" dirty="0" smtClean="0"/>
              <a:t>jennellverow@gmail.com</a:t>
            </a:r>
            <a:endParaRPr lang="en-US" b="0" dirty="0"/>
          </a:p>
          <a:p>
            <a:pPr lvl="0">
              <a:spcBef>
                <a:spcPts val="0"/>
              </a:spcBef>
              <a:buNone/>
            </a:pPr>
            <a:endParaRPr dirty="0"/>
          </a:p>
          <a:p>
            <a:pPr lvl="0">
              <a:spcBef>
                <a:spcPts val="0"/>
              </a:spcBef>
              <a:buNone/>
            </a:pPr>
            <a:endParaRPr dirty="0"/>
          </a:p>
          <a:p>
            <a:pPr lvl="0">
              <a:spcBef>
                <a:spcPts val="0"/>
              </a:spcBef>
              <a:buNone/>
            </a:pPr>
            <a:r>
              <a:rPr lang="en-US" dirty="0" smtClean="0"/>
              <a:t>Clare </a:t>
            </a:r>
            <a:r>
              <a:rPr lang="en-US" dirty="0"/>
              <a:t>Vickland </a:t>
            </a:r>
            <a:endParaRPr lang="en-US" dirty="0" smtClean="0"/>
          </a:p>
          <a:p>
            <a:pPr lvl="0">
              <a:spcBef>
                <a:spcPts val="0"/>
              </a:spcBef>
              <a:buNone/>
            </a:pPr>
            <a:r>
              <a:rPr lang="en-US" b="0" dirty="0" smtClean="0"/>
              <a:t>Director of Student Services</a:t>
            </a:r>
          </a:p>
          <a:p>
            <a:pPr lvl="0">
              <a:spcBef>
                <a:spcPts val="0"/>
              </a:spcBef>
              <a:buNone/>
            </a:pPr>
            <a:r>
              <a:rPr lang="en-US" b="0" dirty="0" smtClean="0"/>
              <a:t>CO Charter School Institute</a:t>
            </a:r>
          </a:p>
          <a:p>
            <a:pPr lvl="0">
              <a:spcBef>
                <a:spcPts val="0"/>
              </a:spcBef>
              <a:buNone/>
            </a:pPr>
            <a:r>
              <a:rPr lang="en-US" b="0" dirty="0" smtClean="0"/>
              <a:t>clarevickland@csi.state.co.us</a:t>
            </a:r>
            <a:endParaRPr lang="en-US" b="0" dirty="0"/>
          </a:p>
        </p:txBody>
      </p:sp>
      <p:sp>
        <p:nvSpPr>
          <p:cNvPr id="263" name="Shape 263"/>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Contact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a:solidFill>
                  <a:schemeClr val="lt1"/>
                </a:solidFill>
                <a:latin typeface="Arial"/>
                <a:ea typeface="Arial"/>
                <a:cs typeface="Arial"/>
                <a:sym typeface="Arial"/>
              </a:rPr>
              <a:t>Topics</a:t>
            </a:r>
          </a:p>
        </p:txBody>
      </p:sp>
      <p:sp>
        <p:nvSpPr>
          <p:cNvPr id="94" name="Shape 94"/>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a:solidFill>
                  <a:srgbClr val="5C6670"/>
                </a:solidFill>
                <a:latin typeface="Calibri"/>
                <a:ea typeface="Calibri"/>
                <a:cs typeface="Calibri"/>
                <a:sym typeface="Calibri"/>
              </a:rPr>
              <a:t>Evaluation Cycle Best Practices</a:t>
            </a:r>
          </a:p>
          <a:p>
            <a:pPr marR="0" lvl="1" algn="l" rtl="0">
              <a:spcBef>
                <a:spcPts val="0"/>
              </a:spcBef>
              <a:spcAft>
                <a:spcPts val="0"/>
              </a:spcAft>
              <a:buClr>
                <a:schemeClr val="accent2"/>
              </a:buClr>
              <a:buSzPct val="110000"/>
              <a:buFont typeface="Noto Sans Symbols"/>
              <a:buChar char="▪"/>
            </a:pPr>
            <a:r>
              <a:rPr lang="en-US"/>
              <a:t>Goal Setting</a:t>
            </a:r>
          </a:p>
          <a:p>
            <a:pPr marR="0" lvl="1" algn="l" rtl="0">
              <a:spcBef>
                <a:spcPts val="0"/>
              </a:spcBef>
              <a:spcAft>
                <a:spcPts val="0"/>
              </a:spcAft>
              <a:buClr>
                <a:schemeClr val="accent2"/>
              </a:buClr>
              <a:buSzPct val="110000"/>
              <a:buFont typeface="Noto Sans Symbols"/>
              <a:buChar char="▪"/>
            </a:pPr>
            <a:r>
              <a:rPr lang="en-US"/>
              <a:t>Timelines </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a:solidFill>
                  <a:srgbClr val="5C6670"/>
                </a:solidFill>
                <a:latin typeface="Calibri"/>
                <a:ea typeface="Calibri"/>
                <a:cs typeface="Calibri"/>
                <a:sym typeface="Calibri"/>
              </a:rPr>
              <a:t>Coaching </a:t>
            </a:r>
          </a:p>
          <a:p>
            <a:pPr marL="548640" marR="0" lvl="1" indent="-193040" algn="l" rtl="0">
              <a:spcBef>
                <a:spcPts val="440"/>
              </a:spcBef>
              <a:spcAft>
                <a:spcPts val="0"/>
              </a:spcAft>
              <a:buClr>
                <a:schemeClr val="accent2"/>
              </a:buClr>
              <a:buSzPct val="110000"/>
              <a:buFont typeface="Noto Sans Symbols"/>
              <a:buChar char="▪"/>
            </a:pPr>
            <a:r>
              <a:rPr lang="en-US" sz="2200" b="0" i="0" u="none" strike="noStrike" cap="none">
                <a:solidFill>
                  <a:srgbClr val="5C6670"/>
                </a:solidFill>
                <a:latin typeface="Calibri"/>
                <a:ea typeface="Calibri"/>
                <a:cs typeface="Calibri"/>
                <a:sym typeface="Calibri"/>
              </a:rPr>
              <a:t>Observations </a:t>
            </a:r>
          </a:p>
          <a:p>
            <a:pPr marL="548640" marR="0" lvl="1" indent="-193040" algn="l" rtl="0">
              <a:spcBef>
                <a:spcPts val="440"/>
              </a:spcBef>
              <a:spcAft>
                <a:spcPts val="0"/>
              </a:spcAft>
              <a:buClr>
                <a:schemeClr val="accent2"/>
              </a:buClr>
              <a:buSzPct val="110000"/>
              <a:buFont typeface="Noto Sans Symbols"/>
              <a:buChar char="▪"/>
            </a:pPr>
            <a:r>
              <a:rPr lang="en-US" sz="2200" b="0" i="0" u="none" strike="noStrike" cap="none">
                <a:solidFill>
                  <a:srgbClr val="5C6670"/>
                </a:solidFill>
                <a:latin typeface="Calibri"/>
                <a:ea typeface="Calibri"/>
                <a:cs typeface="Calibri"/>
                <a:sym typeface="Calibri"/>
              </a:rPr>
              <a:t>Feedback</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a:solidFill>
                  <a:srgbClr val="5C6670"/>
                </a:solidFill>
                <a:latin typeface="Calibri"/>
                <a:ea typeface="Calibri"/>
                <a:cs typeface="Calibri"/>
                <a:sym typeface="Calibri"/>
              </a:rPr>
              <a:t>End of Year Evaluations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a:solidFill>
                  <a:srgbClr val="5C6670"/>
                </a:solidFill>
                <a:latin typeface="Calibri"/>
                <a:ea typeface="Calibri"/>
                <a:cs typeface="Calibri"/>
                <a:sym typeface="Calibri"/>
              </a:rPr>
              <a:t>Next steps </a:t>
            </a:r>
          </a:p>
          <a:p>
            <a:pPr marL="548640" marR="0" lvl="1" indent="-193040" algn="l" rtl="0">
              <a:spcBef>
                <a:spcPts val="440"/>
              </a:spcBef>
              <a:spcAft>
                <a:spcPts val="0"/>
              </a:spcAft>
              <a:buClr>
                <a:schemeClr val="accent2"/>
              </a:buClr>
              <a:buSzPct val="110000"/>
              <a:buFont typeface="Noto Sans Symbols"/>
              <a:buChar char="▪"/>
            </a:pPr>
            <a:r>
              <a:rPr lang="en-US" sz="2200" b="0" i="0" u="none" strike="noStrike" cap="none">
                <a:solidFill>
                  <a:srgbClr val="5C6670"/>
                </a:solidFill>
                <a:latin typeface="Calibri"/>
                <a:ea typeface="Calibri"/>
                <a:cs typeface="Calibri"/>
                <a:sym typeface="Calibri"/>
              </a:rPr>
              <a:t>PD Plan for next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a:t>Evaluation Cycle</a:t>
            </a:r>
          </a:p>
        </p:txBody>
      </p:sp>
      <p:sp>
        <p:nvSpPr>
          <p:cNvPr id="100" name="Shape 100"/>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4</a:t>
            </a:fld>
            <a:endParaRPr lang="en-US" sz="1000" b="1" i="0" u="none" strike="noStrike" cap="none">
              <a:solidFill>
                <a:srgbClr val="45454C"/>
              </a:solidFill>
              <a:latin typeface="Calibri"/>
              <a:ea typeface="Calibri"/>
              <a:cs typeface="Calibri"/>
              <a:sym typeface="Calibri"/>
            </a:endParaRPr>
          </a:p>
        </p:txBody>
      </p:sp>
      <p:pic>
        <p:nvPicPr>
          <p:cNvPr id="101" name="Shape 101"/>
          <p:cNvPicPr preferRelativeResize="0"/>
          <p:nvPr/>
        </p:nvPicPr>
        <p:blipFill>
          <a:blip r:embed="rId3">
            <a:alphaModFix/>
          </a:blip>
          <a:stretch>
            <a:fillRect/>
          </a:stretch>
        </p:blipFill>
        <p:spPr>
          <a:xfrm>
            <a:off x="1909049" y="1766000"/>
            <a:ext cx="5223650" cy="5088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Best Practice</a:t>
            </a:r>
          </a:p>
        </p:txBody>
      </p:sp>
      <p:pic>
        <p:nvPicPr>
          <p:cNvPr id="108" name="Shape 108"/>
          <p:cNvPicPr preferRelativeResize="0"/>
          <p:nvPr/>
        </p:nvPicPr>
        <p:blipFill>
          <a:blip r:embed="rId3">
            <a:alphaModFix/>
          </a:blip>
          <a:stretch>
            <a:fillRect/>
          </a:stretch>
        </p:blipFill>
        <p:spPr>
          <a:xfrm>
            <a:off x="152400" y="1867546"/>
            <a:ext cx="8839200" cy="41127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380998" y="1719071"/>
            <a:ext cx="8407800" cy="4407300"/>
          </a:xfrm>
          <a:prstGeom prst="rect">
            <a:avLst/>
          </a:prstGeom>
        </p:spPr>
        <p:txBody>
          <a:bodyPr lIns="91425" tIns="91425" rIns="91425" bIns="91425" anchor="t" anchorCtr="0">
            <a:noAutofit/>
          </a:bodyPr>
          <a:lstStyle/>
          <a:p>
            <a:pPr lvl="0">
              <a:spcBef>
                <a:spcPts val="0"/>
              </a:spcBef>
              <a:buNone/>
            </a:pPr>
            <a:r>
              <a:rPr lang="en-US"/>
              <a:t>Big Picture:</a:t>
            </a:r>
          </a:p>
          <a:p>
            <a:pPr marL="457200" lvl="0" indent="-228600" rtl="0">
              <a:spcBef>
                <a:spcPts val="0"/>
              </a:spcBef>
            </a:pPr>
            <a:r>
              <a:rPr lang="en-US"/>
              <a:t>Alignment to mission/vision?</a:t>
            </a:r>
          </a:p>
          <a:p>
            <a:pPr marL="457200" lvl="0" indent="-228600" rtl="0">
              <a:spcBef>
                <a:spcPts val="0"/>
              </a:spcBef>
            </a:pPr>
            <a:r>
              <a:rPr lang="en-US"/>
              <a:t>Beliefs about learning and student engagement?</a:t>
            </a:r>
          </a:p>
          <a:p>
            <a:pPr marL="457200" lvl="0" indent="-228600" rtl="0">
              <a:spcBef>
                <a:spcPts val="0"/>
              </a:spcBef>
            </a:pPr>
            <a:r>
              <a:rPr lang="en-US"/>
              <a:t>Priorities?</a:t>
            </a:r>
          </a:p>
          <a:p>
            <a:pPr marL="0" lvl="0" indent="0" rtl="0">
              <a:spcBef>
                <a:spcPts val="0"/>
              </a:spcBef>
              <a:buNone/>
            </a:pPr>
            <a:endParaRPr/>
          </a:p>
        </p:txBody>
      </p:sp>
      <p:sp>
        <p:nvSpPr>
          <p:cNvPr id="115" name="Shape 115"/>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Questions to Consider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380998" y="1566671"/>
            <a:ext cx="8407800" cy="4407300"/>
          </a:xfrm>
          <a:prstGeom prst="rect">
            <a:avLst/>
          </a:prstGeom>
        </p:spPr>
        <p:txBody>
          <a:bodyPr lIns="91425" tIns="91425" rIns="91425" bIns="91425" anchor="t" anchorCtr="0">
            <a:noAutofit/>
          </a:bodyPr>
          <a:lstStyle/>
          <a:p>
            <a:pPr marL="457200" lvl="0" indent="-228600" rtl="0">
              <a:spcBef>
                <a:spcPts val="0"/>
              </a:spcBef>
              <a:buAutoNum type="arabicPeriod"/>
            </a:pPr>
            <a:r>
              <a:rPr lang="en-US"/>
              <a:t>Initial PD/Onboarding</a:t>
            </a:r>
          </a:p>
          <a:p>
            <a:pPr marL="457200" lvl="0" indent="-228600" rtl="0">
              <a:spcBef>
                <a:spcPts val="0"/>
              </a:spcBef>
              <a:buAutoNum type="arabicPeriod"/>
            </a:pPr>
            <a:r>
              <a:rPr lang="en-US"/>
              <a:t>Annual Goal Setting (SMART)</a:t>
            </a:r>
          </a:p>
          <a:p>
            <a:pPr marL="914400" lvl="1" indent="-228600" rtl="0">
              <a:spcBef>
                <a:spcPts val="0"/>
              </a:spcBef>
              <a:buAutoNum type="alphaLcPeriod"/>
            </a:pPr>
            <a:r>
              <a:rPr lang="en-US"/>
              <a:t>BOY Goal Meeting (Aug/Sept)</a:t>
            </a:r>
          </a:p>
          <a:p>
            <a:pPr marL="914400" lvl="1" indent="-228600" rtl="0">
              <a:spcBef>
                <a:spcPts val="0"/>
              </a:spcBef>
              <a:buAutoNum type="alphaLcPeriod"/>
            </a:pPr>
            <a:r>
              <a:rPr lang="en-US"/>
              <a:t>MOY Goal Meeting (Dec/Jan)</a:t>
            </a:r>
          </a:p>
          <a:p>
            <a:pPr marL="914400" lvl="1" indent="-228600" rtl="0">
              <a:spcBef>
                <a:spcPts val="0"/>
              </a:spcBef>
              <a:buAutoNum type="alphaLcPeriod"/>
            </a:pPr>
            <a:r>
              <a:rPr lang="en-US"/>
              <a:t>EOY Goal Meeting (before end of evaluation cycle)</a:t>
            </a:r>
          </a:p>
          <a:p>
            <a:pPr marL="457200" lvl="0" indent="-228600" rtl="0">
              <a:spcBef>
                <a:spcPts val="0"/>
              </a:spcBef>
              <a:buAutoNum type="arabicPeriod"/>
            </a:pPr>
            <a:r>
              <a:rPr lang="en-US"/>
              <a:t>Data Collection (throughout school year)</a:t>
            </a:r>
          </a:p>
          <a:p>
            <a:pPr marL="914400" lvl="1" indent="-228600" rtl="0">
              <a:spcBef>
                <a:spcPts val="0"/>
              </a:spcBef>
              <a:buAutoNum type="alphaLcPeriod"/>
            </a:pPr>
            <a:r>
              <a:rPr lang="en-US"/>
              <a:t>Walkthroughs</a:t>
            </a:r>
          </a:p>
          <a:p>
            <a:pPr marL="914400" lvl="1" indent="-228600" rtl="0">
              <a:spcBef>
                <a:spcPts val="0"/>
              </a:spcBef>
              <a:buAutoNum type="alphaLcPeriod"/>
            </a:pPr>
            <a:r>
              <a:rPr lang="en-US"/>
              <a:t>Check in meetings</a:t>
            </a:r>
          </a:p>
          <a:p>
            <a:pPr marL="457200" lvl="0" indent="-228600" rtl="0">
              <a:spcBef>
                <a:spcPts val="0"/>
              </a:spcBef>
              <a:buAutoNum type="arabicPeriod"/>
            </a:pPr>
            <a:r>
              <a:rPr lang="en-US"/>
              <a:t>Formal Cycle</a:t>
            </a:r>
          </a:p>
          <a:p>
            <a:pPr marL="914400" lvl="1" indent="-228600" rtl="0">
              <a:spcBef>
                <a:spcPts val="0"/>
              </a:spcBef>
              <a:buAutoNum type="alphaLcPeriod"/>
            </a:pPr>
            <a:r>
              <a:rPr lang="en-US"/>
              <a:t>Pre Observation Meeting</a:t>
            </a:r>
          </a:p>
          <a:p>
            <a:pPr marL="914400" lvl="1" indent="-228600" rtl="0">
              <a:spcBef>
                <a:spcPts val="0"/>
              </a:spcBef>
              <a:buAutoNum type="alphaLcPeriod"/>
            </a:pPr>
            <a:r>
              <a:rPr lang="en-US"/>
              <a:t>Formal Observation</a:t>
            </a:r>
          </a:p>
          <a:p>
            <a:pPr marL="914400" lvl="1" indent="-228600" rtl="0">
              <a:spcBef>
                <a:spcPts val="0"/>
              </a:spcBef>
              <a:buAutoNum type="alphaLcPeriod"/>
            </a:pPr>
            <a:r>
              <a:rPr lang="en-US"/>
              <a:t>Post Observation Feedback Meeting</a:t>
            </a:r>
          </a:p>
          <a:p>
            <a:pPr marL="457200" lvl="0" indent="-228600" rtl="0">
              <a:spcBef>
                <a:spcPts val="0"/>
              </a:spcBef>
              <a:buAutoNum type="arabicPeriod"/>
            </a:pPr>
            <a:r>
              <a:rPr lang="en-US"/>
              <a:t>Formal Evaluation Completion and Check in</a:t>
            </a:r>
          </a:p>
        </p:txBody>
      </p:sp>
      <p:sp>
        <p:nvSpPr>
          <p:cNvPr id="122" name="Shape 122"/>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Sample Evaluation Protocol/Cycle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rtl="0">
              <a:spcBef>
                <a:spcPts val="0"/>
              </a:spcBef>
              <a:buNone/>
            </a:pPr>
            <a:r>
              <a:rPr lang="en-US"/>
              <a:t>Evaluator Sample Checklist </a:t>
            </a:r>
          </a:p>
        </p:txBody>
      </p:sp>
      <p:pic>
        <p:nvPicPr>
          <p:cNvPr id="129" name="Shape 129"/>
          <p:cNvPicPr preferRelativeResize="0"/>
          <p:nvPr/>
        </p:nvPicPr>
        <p:blipFill>
          <a:blip r:embed="rId3">
            <a:alphaModFix/>
          </a:blip>
          <a:stretch>
            <a:fillRect/>
          </a:stretch>
        </p:blipFill>
        <p:spPr>
          <a:xfrm>
            <a:off x="533400" y="1562750"/>
            <a:ext cx="8295575" cy="529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en-US"/>
              <a:t>Teacher/Staff Sample Checklist </a:t>
            </a:r>
          </a:p>
        </p:txBody>
      </p:sp>
      <p:pic>
        <p:nvPicPr>
          <p:cNvPr id="136" name="Shape 136"/>
          <p:cNvPicPr preferRelativeResize="0"/>
          <p:nvPr/>
        </p:nvPicPr>
        <p:blipFill>
          <a:blip r:embed="rId3">
            <a:alphaModFix/>
          </a:blip>
          <a:stretch>
            <a:fillRect/>
          </a:stretch>
        </p:blipFill>
        <p:spPr>
          <a:xfrm>
            <a:off x="381000" y="1562750"/>
            <a:ext cx="8609999" cy="5295250"/>
          </a:xfrm>
          <a:prstGeom prst="rect">
            <a:avLst/>
          </a:prstGeom>
          <a:noFill/>
          <a:ln>
            <a:noFill/>
          </a:ln>
        </p:spPr>
      </p:pic>
    </p:spTree>
  </p:cSld>
  <p:clrMapOvr>
    <a:masterClrMapping/>
  </p:clrMapOvr>
</p:sld>
</file>

<file path=ppt/theme/theme1.xml><?xml version="1.0" encoding="utf-8"?>
<a:theme xmlns:a="http://schemas.openxmlformats.org/drawingml/2006/main" name="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1980</Words>
  <Application>Microsoft Office PowerPoint</Application>
  <PresentationFormat>On-screen Show (4:3)</PresentationFormat>
  <Paragraphs>273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Noto Sans Symbols</vt:lpstr>
      <vt:lpstr>CDE THEME</vt:lpstr>
      <vt:lpstr>Evaluation Practices</vt:lpstr>
      <vt:lpstr>Presenters</vt:lpstr>
      <vt:lpstr>Topics</vt:lpstr>
      <vt:lpstr>Evaluation Cycle</vt:lpstr>
      <vt:lpstr>Best Practice</vt:lpstr>
      <vt:lpstr>Questions to Consider</vt:lpstr>
      <vt:lpstr>Sample Evaluation Protocol/Cycle</vt:lpstr>
      <vt:lpstr>Evaluator Sample Checklist </vt:lpstr>
      <vt:lpstr>Teacher/Staff Sample Checklist </vt:lpstr>
      <vt:lpstr>Self-Evaluations</vt:lpstr>
      <vt:lpstr>Goal Setting</vt:lpstr>
      <vt:lpstr>Observation Feedback</vt:lpstr>
      <vt:lpstr>Observation Feedback</vt:lpstr>
      <vt:lpstr>Observations</vt:lpstr>
      <vt:lpstr>PowerPoint Presentation</vt:lpstr>
      <vt:lpstr>Rater Agreement</vt:lpstr>
      <vt:lpstr>Fitting it all In</vt:lpstr>
      <vt:lpstr>Performance Improvement Plans</vt:lpstr>
      <vt:lpstr> Performance Improvement Plans </vt:lpstr>
      <vt:lpstr>Use of Data</vt:lpstr>
      <vt:lpstr>Use of Data</vt:lpstr>
      <vt:lpstr>Use of Data</vt:lpstr>
      <vt:lpstr>EOY Evaluations</vt:lpstr>
      <vt:lpstr>Next Steps</vt:lpstr>
      <vt:lpstr>Questions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Practices</dc:title>
  <dc:creator>Vickland, Clare</dc:creator>
  <cp:lastModifiedBy>Vickland, Clare</cp:lastModifiedBy>
  <cp:revision>2</cp:revision>
  <dcterms:modified xsi:type="dcterms:W3CDTF">2017-02-17T19:35:53Z</dcterms:modified>
</cp:coreProperties>
</file>