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8"/>
  </p:notesMasterIdLst>
  <p:handoutMasterIdLst>
    <p:handoutMasterId r:id="rId19"/>
  </p:handoutMasterIdLst>
  <p:sldIdLst>
    <p:sldId id="262" r:id="rId2"/>
    <p:sldId id="314" r:id="rId3"/>
    <p:sldId id="316" r:id="rId4"/>
    <p:sldId id="322" r:id="rId5"/>
    <p:sldId id="324" r:id="rId6"/>
    <p:sldId id="267" r:id="rId7"/>
    <p:sldId id="327" r:id="rId8"/>
    <p:sldId id="326" r:id="rId9"/>
    <p:sldId id="268" r:id="rId10"/>
    <p:sldId id="328" r:id="rId11"/>
    <p:sldId id="329" r:id="rId12"/>
    <p:sldId id="330" r:id="rId13"/>
    <p:sldId id="271" r:id="rId14"/>
    <p:sldId id="331" r:id="rId15"/>
    <p:sldId id="332" r:id="rId16"/>
    <p:sldId id="27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79" autoAdjust="0"/>
    <p:restoredTop sz="91741" autoAdjust="0"/>
  </p:normalViewPr>
  <p:slideViewPr>
    <p:cSldViewPr snapToGrid="0" snapToObjects="1">
      <p:cViewPr varScale="1">
        <p:scale>
          <a:sx n="107" d="100"/>
          <a:sy n="107" d="100"/>
        </p:scale>
        <p:origin x="-173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1438" tIns="45719" rIns="91438" bIns="45719" rtlCol="0"/>
          <a:lstStyle>
            <a:lvl1pPr algn="r">
              <a:defRPr sz="1200"/>
            </a:lvl1pPr>
          </a:lstStyle>
          <a:p>
            <a:fld id="{EEC664B4-81F1-E24F-90AF-27DC019489E9}" type="datetime1">
              <a:rPr lang="en-US" smtClean="0"/>
              <a:t>6/14/2016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4820"/>
          </a:xfrm>
          <a:prstGeom prst="rect">
            <a:avLst/>
          </a:prstGeom>
        </p:spPr>
        <p:txBody>
          <a:bodyPr vert="horz" lIns="91438" tIns="45719" rIns="91438" bIns="45719"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1438" tIns="45719" rIns="91438" bIns="45719" rtlCol="0"/>
          <a:lstStyle>
            <a:lvl1pPr algn="r">
              <a:defRPr sz="1200"/>
            </a:lvl1pPr>
          </a:lstStyle>
          <a:p>
            <a:fld id="{DF7F1863-8423-8E48-8D02-88636C918AC7}" type="datetime1">
              <a:rPr lang="en-US" smtClean="0"/>
              <a:t>6/14/2016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3037840" cy="464820"/>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4820"/>
          </a:xfrm>
          <a:prstGeom prst="rect">
            <a:avLst/>
          </a:prstGeom>
        </p:spPr>
        <p:txBody>
          <a:bodyPr vert="horz" lIns="91438" tIns="45719" rIns="91438" bIns="45719"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a:t>
            </a:fld>
            <a:endParaRPr lang="en-US" dirty="0"/>
          </a:p>
        </p:txBody>
      </p:sp>
    </p:spTree>
    <p:extLst>
      <p:ext uri="{BB962C8B-B14F-4D97-AF65-F5344CB8AC3E}">
        <p14:creationId xmlns:p14="http://schemas.microsoft.com/office/powerpoint/2010/main" val="678642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smtClean="0">
                <a:latin typeface="Calibri" charset="0"/>
              </a:rPr>
              <a:t>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To answer that, we have to look no farther than our Mission and Vision statements.  While you all can read exactly what our Vision and Mission statements are, let</a:t>
            </a:r>
            <a:r>
              <a:rPr lang="ja-JP" altLang="en-US" dirty="0" smtClean="0">
                <a:latin typeface="Calibri" charset="0"/>
              </a:rPr>
              <a:t>’</a:t>
            </a:r>
            <a:r>
              <a:rPr lang="en-US" dirty="0" smtClean="0">
                <a:latin typeface="Calibri" charset="0"/>
              </a:rPr>
              <a:t>s boil it down to its most basic meaning.  </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First, with our vision statement we</a:t>
            </a:r>
            <a:r>
              <a:rPr lang="ja-JP" altLang="en-US" dirty="0" smtClean="0">
                <a:latin typeface="Calibri" charset="0"/>
              </a:rPr>
              <a:t>’</a:t>
            </a:r>
            <a:r>
              <a:rPr lang="en-US" dirty="0" smtClean="0">
                <a:latin typeface="Calibri" charset="0"/>
              </a:rPr>
              <a:t>re telling you about our ultimate goal for why CDE does what it does. We</a:t>
            </a:r>
            <a:r>
              <a:rPr lang="ja-JP" altLang="en-US" dirty="0" smtClean="0">
                <a:latin typeface="Calibri" charset="0"/>
              </a:rPr>
              <a:t>’</a:t>
            </a:r>
            <a:r>
              <a:rPr lang="en-US" dirty="0" smtClean="0">
                <a:latin typeface="Calibri" charset="0"/>
              </a:rPr>
              <a:t>re doing our work so all kids are fully prepared after they leave school.</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Our mission tells you what we</a:t>
            </a:r>
            <a:r>
              <a:rPr lang="ja-JP" altLang="en-US" dirty="0" smtClean="0">
                <a:latin typeface="Calibri" charset="0"/>
              </a:rPr>
              <a:t>’</a:t>
            </a:r>
            <a:r>
              <a:rPr lang="en-US" dirty="0" smtClean="0">
                <a:latin typeface="Calibri" charset="0"/>
              </a:rPr>
              <a:t>re about and in this statement we</a:t>
            </a:r>
            <a:r>
              <a:rPr lang="ja-JP" altLang="en-US" dirty="0" smtClean="0">
                <a:latin typeface="Calibri" charset="0"/>
              </a:rPr>
              <a:t>’</a:t>
            </a:r>
            <a:r>
              <a:rPr lang="en-US" dirty="0" smtClean="0">
                <a:latin typeface="Calibri" charset="0"/>
              </a:rPr>
              <a:t>re essentially explaining that we</a:t>
            </a:r>
            <a:r>
              <a:rPr lang="ja-JP" altLang="en-US" dirty="0" smtClean="0">
                <a:latin typeface="Calibri" charset="0"/>
              </a:rPr>
              <a:t>’</a:t>
            </a:r>
            <a:r>
              <a:rPr lang="en-US" dirty="0" smtClean="0">
                <a:latin typeface="Calibri" charset="0"/>
              </a:rPr>
              <a:t>re the </a:t>
            </a:r>
            <a:r>
              <a:rPr lang="ja-JP" altLang="en-US" dirty="0" smtClean="0">
                <a:latin typeface="Calibri" charset="0"/>
              </a:rPr>
              <a:t>“</a:t>
            </a:r>
            <a:r>
              <a:rPr lang="en-US" dirty="0" smtClean="0">
                <a:latin typeface="Calibri" charset="0"/>
              </a:rPr>
              <a:t>official</a:t>
            </a:r>
            <a:r>
              <a:rPr lang="ja-JP" altLang="en-US" dirty="0" smtClean="0">
                <a:latin typeface="Calibri" charset="0"/>
              </a:rPr>
              <a:t>”</a:t>
            </a:r>
            <a:r>
              <a:rPr lang="en-US" dirty="0" smtClean="0">
                <a:latin typeface="Calibri" charset="0"/>
              </a:rPr>
              <a:t> state level support of schools and what you do for kids.  (That</a:t>
            </a:r>
            <a:r>
              <a:rPr lang="ja-JP" altLang="en-US" dirty="0" smtClean="0">
                <a:latin typeface="Calibri" charset="0"/>
              </a:rPr>
              <a:t>’</a:t>
            </a:r>
            <a:r>
              <a:rPr lang="en-US" dirty="0" smtClean="0">
                <a:latin typeface="Calibri" charset="0"/>
              </a:rPr>
              <a:t>s the broadest explanation of CDE.)</a:t>
            </a:r>
          </a:p>
          <a:p>
            <a:pPr eaLnBrk="1" hangingPunct="1">
              <a:spcBef>
                <a:spcPct val="0"/>
              </a:spcBef>
            </a:pPr>
            <a:endParaRPr lang="en-US" dirty="0" smtClean="0">
              <a:latin typeface="Calibri" charset="0"/>
            </a:endParaRPr>
          </a:p>
          <a:p>
            <a:pPr eaLnBrk="1" hangingPunct="1">
              <a:spcBef>
                <a:spcPct val="0"/>
              </a:spcBef>
            </a:pPr>
            <a:r>
              <a:rPr lang="en-US" dirty="0" smtClean="0">
                <a:latin typeface="Calibri" charset="0"/>
              </a:rPr>
              <a:t>Those are laymen explanations for what is CDE and why we do what we do.  Those encompass the biggest and most basic picture of what CDE is.</a:t>
            </a:r>
            <a:endParaRPr lang="en-US" dirty="0">
              <a:latin typeface="Calibri" charset="0"/>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2</a:t>
            </a:fld>
            <a:endParaRPr lang="en-US" dirty="0"/>
          </a:p>
        </p:txBody>
      </p:sp>
    </p:spTree>
    <p:extLst>
      <p:ext uri="{BB962C8B-B14F-4D97-AF65-F5344CB8AC3E}">
        <p14:creationId xmlns:p14="http://schemas.microsoft.com/office/powerpoint/2010/main" val="532425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b="1" dirty="0" smtClean="0">
                <a:latin typeface="Calibri" charset="0"/>
              </a:rPr>
              <a:t>Main goal</a:t>
            </a:r>
            <a:r>
              <a:rPr lang="en-US" b="1" baseline="0" dirty="0" smtClean="0">
                <a:latin typeface="Calibri" charset="0"/>
              </a:rPr>
              <a:t> is</a:t>
            </a:r>
            <a:r>
              <a:rPr lang="en-US" b="1" dirty="0" smtClean="0">
                <a:latin typeface="Calibri" charset="0"/>
              </a:rPr>
              <a:t> distribution…getting</a:t>
            </a:r>
            <a:r>
              <a:rPr lang="en-US" b="1" baseline="0" dirty="0" smtClean="0">
                <a:latin typeface="Calibri" charset="0"/>
              </a:rPr>
              <a:t> the money out</a:t>
            </a:r>
            <a:endParaRPr lang="en-US" dirty="0">
              <a:latin typeface="Calibri" charset="0"/>
            </a:endParaRPr>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dirty="0"/>
          </a:p>
        </p:txBody>
      </p:sp>
    </p:spTree>
    <p:extLst>
      <p:ext uri="{BB962C8B-B14F-4D97-AF65-F5344CB8AC3E}">
        <p14:creationId xmlns:p14="http://schemas.microsoft.com/office/powerpoint/2010/main" val="3372703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6</a:t>
            </a:fld>
            <a:endParaRPr lang="en-US" dirty="0"/>
          </a:p>
        </p:txBody>
      </p:sp>
    </p:spTree>
    <p:extLst>
      <p:ext uri="{BB962C8B-B14F-4D97-AF65-F5344CB8AC3E}">
        <p14:creationId xmlns:p14="http://schemas.microsoft.com/office/powerpoint/2010/main" val="1869695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9</a:t>
            </a:fld>
            <a:endParaRPr lang="en-US" dirty="0"/>
          </a:p>
        </p:txBody>
      </p:sp>
    </p:spTree>
    <p:extLst>
      <p:ext uri="{BB962C8B-B14F-4D97-AF65-F5344CB8AC3E}">
        <p14:creationId xmlns:p14="http://schemas.microsoft.com/office/powerpoint/2010/main" val="190059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 The uniform guidance consolidates cost principles previously found in three circulars — Circulars A-21, A-87 and A-122, again each targeted to a different category of grantee.</a:t>
            </a:r>
            <a:endParaRPr lang="en-US" b="0"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dirty="0"/>
          </a:p>
        </p:txBody>
      </p:sp>
    </p:spTree>
    <p:extLst>
      <p:ext uri="{BB962C8B-B14F-4D97-AF65-F5344CB8AC3E}">
        <p14:creationId xmlns:p14="http://schemas.microsoft.com/office/powerpoint/2010/main" val="1464022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Procurement must include conflict of interest.</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6/14/2016</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16</a:t>
            </a:fld>
            <a:endParaRPr lang="en-US" dirty="0"/>
          </a:p>
        </p:txBody>
      </p:sp>
    </p:spTree>
    <p:extLst>
      <p:ext uri="{BB962C8B-B14F-4D97-AF65-F5344CB8AC3E}">
        <p14:creationId xmlns:p14="http://schemas.microsoft.com/office/powerpoint/2010/main" val="3607560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6"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hdr="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3452244"/>
            <a:ext cx="8341851" cy="1270891"/>
          </a:xfrm>
        </p:spPr>
        <p:txBody>
          <a:bodyPr/>
          <a:lstStyle/>
          <a:p>
            <a:r>
              <a:rPr lang="en-US" dirty="0" smtClean="0"/>
              <a:t>Charter School </a:t>
            </a:r>
            <a:r>
              <a:rPr lang="en-US" dirty="0" smtClean="0"/>
              <a:t>2016 </a:t>
            </a:r>
            <a:r>
              <a:rPr lang="en-US" dirty="0" smtClean="0"/>
              <a:t>Annual Finance Seminar</a:t>
            </a:r>
          </a:p>
          <a:p>
            <a:r>
              <a:rPr lang="en-US" dirty="0" smtClean="0"/>
              <a:t>Grant Management</a:t>
            </a:r>
          </a:p>
        </p:txBody>
      </p:sp>
      <p:sp>
        <p:nvSpPr>
          <p:cNvPr id="5" name="Title 4"/>
          <p:cNvSpPr>
            <a:spLocks noGrp="1"/>
          </p:cNvSpPr>
          <p:nvPr>
            <p:ph type="title"/>
          </p:nvPr>
        </p:nvSpPr>
        <p:spPr/>
        <p:txBody>
          <a:bodyPr/>
          <a:lstStyle/>
          <a:p>
            <a:r>
              <a:rPr lang="en-US" dirty="0" smtClean="0"/>
              <a:t>Office of Grants Fiscal</a:t>
            </a:r>
            <a:br>
              <a:rPr lang="en-US" dirty="0" smtClean="0"/>
            </a:br>
            <a:endParaRPr lang="en-US" dirty="0"/>
          </a:p>
        </p:txBody>
      </p:sp>
      <p:sp>
        <p:nvSpPr>
          <p:cNvPr id="7" name="Text Placeholder 6"/>
          <p:cNvSpPr>
            <a:spLocks noGrp="1"/>
          </p:cNvSpPr>
          <p:nvPr>
            <p:ph type="body" sz="quarter" idx="10"/>
          </p:nvPr>
        </p:nvSpPr>
        <p:spPr/>
        <p:txBody>
          <a:bodyPr/>
          <a:lstStyle/>
          <a:p>
            <a:r>
              <a:rPr lang="en-US" dirty="0" smtClean="0"/>
              <a:t>June 15, 2016</a:t>
            </a:r>
            <a:endParaRPr lang="en-US" dirty="0" smtClean="0"/>
          </a:p>
          <a:p>
            <a:endParaRPr lang="en-US" dirty="0"/>
          </a:p>
        </p:txBody>
      </p:sp>
    </p:spTree>
    <p:extLst>
      <p:ext uri="{BB962C8B-B14F-4D97-AF65-F5344CB8AC3E}">
        <p14:creationId xmlns:p14="http://schemas.microsoft.com/office/powerpoint/2010/main" val="1589051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b="0" dirty="0" smtClean="0">
                <a:latin typeface="Calibri" panose="020F0502020204030204" pitchFamily="34" charset="0"/>
              </a:rPr>
              <a:t>The most current budget document is being submitted with the requested changes</a:t>
            </a:r>
          </a:p>
          <a:p>
            <a:r>
              <a:rPr lang="en-US" sz="2000" b="0" dirty="0" smtClean="0">
                <a:latin typeface="Calibri" panose="020F0502020204030204" pitchFamily="34" charset="0"/>
              </a:rPr>
              <a:t>The authorizer is copied on the submission</a:t>
            </a:r>
          </a:p>
          <a:p>
            <a:r>
              <a:rPr lang="en-US" sz="2000" b="0" dirty="0" smtClean="0">
                <a:latin typeface="Calibri" panose="020F0502020204030204" pitchFamily="34" charset="0"/>
              </a:rPr>
              <a:t>The Cover Page has been updated</a:t>
            </a:r>
          </a:p>
          <a:p>
            <a:r>
              <a:rPr lang="en-US" sz="2000" b="0" dirty="0" smtClean="0">
                <a:latin typeface="Calibri" panose="020F0502020204030204" pitchFamily="34" charset="0"/>
              </a:rPr>
              <a:t>The revision is entered on the next available column available</a:t>
            </a:r>
          </a:p>
          <a:p>
            <a:r>
              <a:rPr lang="en-US" sz="2000" b="0" dirty="0" smtClean="0">
                <a:latin typeface="Calibri" panose="020F0502020204030204" pitchFamily="34" charset="0"/>
              </a:rPr>
              <a:t>A description is included that provides sufficient detail to support the request-including # of books, # of </a:t>
            </a:r>
            <a:r>
              <a:rPr lang="en-US" sz="2000" b="0" dirty="0" err="1" smtClean="0">
                <a:latin typeface="Calibri" panose="020F0502020204030204" pitchFamily="34" charset="0"/>
              </a:rPr>
              <a:t>i</a:t>
            </a:r>
            <a:r>
              <a:rPr lang="en-US" sz="2000" b="0" dirty="0" smtClean="0">
                <a:latin typeface="Calibri" panose="020F0502020204030204" pitchFamily="34" charset="0"/>
              </a:rPr>
              <a:t>-pad covers, </a:t>
            </a:r>
            <a:r>
              <a:rPr lang="en-US" sz="2000" b="0" dirty="0" err="1" smtClean="0">
                <a:latin typeface="Calibri" panose="020F0502020204030204" pitchFamily="34" charset="0"/>
              </a:rPr>
              <a:t>etc</a:t>
            </a:r>
            <a:endParaRPr lang="en-US" sz="2000" b="0" dirty="0" smtClean="0">
              <a:latin typeface="Calibri" panose="020F0502020204030204" pitchFamily="34" charset="0"/>
            </a:endParaRPr>
          </a:p>
          <a:p>
            <a:r>
              <a:rPr lang="en-US" sz="2000" b="0" dirty="0" smtClean="0">
                <a:latin typeface="Calibri" panose="020F0502020204030204" pitchFamily="34" charset="0"/>
              </a:rPr>
              <a:t>Expected Date of Completion is entered</a:t>
            </a:r>
          </a:p>
          <a:p>
            <a:r>
              <a:rPr lang="en-US" sz="2000" b="0" dirty="0" smtClean="0">
                <a:latin typeface="Calibri" panose="020F0502020204030204" pitchFamily="34" charset="0"/>
              </a:rPr>
              <a:t>On revisions the Notes column must have the additional information to explain the increase or decrease of a budget line</a:t>
            </a:r>
          </a:p>
          <a:p>
            <a:endParaRPr lang="en-US" b="0" dirty="0"/>
          </a:p>
        </p:txBody>
      </p:sp>
      <p:sp>
        <p:nvSpPr>
          <p:cNvPr id="3" name="Title 2"/>
          <p:cNvSpPr>
            <a:spLocks noGrp="1"/>
          </p:cNvSpPr>
          <p:nvPr>
            <p:ph type="title"/>
          </p:nvPr>
        </p:nvSpPr>
        <p:spPr/>
        <p:txBody>
          <a:bodyPr/>
          <a:lstStyle/>
          <a:p>
            <a:r>
              <a:rPr lang="en-US" dirty="0"/>
              <a:t>Elements of a Budget Revision That Will Receive Approval</a:t>
            </a:r>
          </a:p>
        </p:txBody>
      </p:sp>
      <p:sp>
        <p:nvSpPr>
          <p:cNvPr id="4" name="Footer Placeholder 3"/>
          <p:cNvSpPr>
            <a:spLocks noGrp="1"/>
          </p:cNvSpPr>
          <p:nvPr>
            <p:ph type="ftr" sz="quarter" idx="3"/>
          </p:nvPr>
        </p:nvSpPr>
        <p:spPr/>
        <p:txBody>
          <a:bodyPr/>
          <a:lstStyle/>
          <a:p>
            <a:fld id="{757A2F4E-5D54-B04B-91BD-7E78EE1FE9FD}" type="slidenum">
              <a:rPr lang="en-US" smtClean="0"/>
              <a:pPr/>
              <a:t>10</a:t>
            </a:fld>
            <a:endParaRPr lang="en-US" dirty="0" smtClean="0"/>
          </a:p>
        </p:txBody>
      </p:sp>
    </p:spTree>
    <p:extLst>
      <p:ext uri="{BB962C8B-B14F-4D97-AF65-F5344CB8AC3E}">
        <p14:creationId xmlns:p14="http://schemas.microsoft.com/office/powerpoint/2010/main" val="2171058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b="0" dirty="0" smtClean="0">
                <a:latin typeface="Calibri" panose="020F0502020204030204" pitchFamily="34" charset="0"/>
              </a:rPr>
              <a:t>Follow the guidance in the Charter School Handbook to determine if costs are allowable.  If in doubt, send an e-mail to OGF and CDE Charter School Program Office.</a:t>
            </a:r>
          </a:p>
          <a:p>
            <a:r>
              <a:rPr lang="en-US" sz="2000" b="0" dirty="0" smtClean="0">
                <a:latin typeface="Calibri" panose="020F0502020204030204" pitchFamily="34" charset="0"/>
              </a:rPr>
              <a:t>The new Uniform Administrative Requirements, Costs Principles and Audit Requirements for Federal Awards-2 C.F.R. Part 200 will be the guidance followed effective July 1, 2015.</a:t>
            </a:r>
          </a:p>
          <a:p>
            <a:r>
              <a:rPr lang="en-US" sz="2000" b="0" dirty="0" smtClean="0">
                <a:latin typeface="Calibri" panose="020F0502020204030204" pitchFamily="34" charset="0"/>
              </a:rPr>
              <a:t>Enter the expenditures on the appropriate worksheet</a:t>
            </a:r>
          </a:p>
          <a:p>
            <a:r>
              <a:rPr lang="en-US" sz="2000" b="0" dirty="0" smtClean="0">
                <a:latin typeface="Calibri" panose="020F0502020204030204" pitchFamily="34" charset="0"/>
              </a:rPr>
              <a:t>Professional Development budget lines should clearly identify that training is for a new cohort of teachers or progressive from previous years’.</a:t>
            </a:r>
            <a:endParaRPr lang="en-US" sz="2000" b="0" dirty="0">
              <a:latin typeface="Calibri" panose="020F0502020204030204" pitchFamily="34" charset="0"/>
            </a:endParaRPr>
          </a:p>
        </p:txBody>
      </p:sp>
      <p:sp>
        <p:nvSpPr>
          <p:cNvPr id="3" name="Title 2"/>
          <p:cNvSpPr>
            <a:spLocks noGrp="1"/>
          </p:cNvSpPr>
          <p:nvPr>
            <p:ph type="title"/>
          </p:nvPr>
        </p:nvSpPr>
        <p:spPr/>
        <p:txBody>
          <a:bodyPr/>
          <a:lstStyle/>
          <a:p>
            <a:r>
              <a:rPr lang="en-US" dirty="0" smtClean="0"/>
              <a:t>Elements of a Budget Revision That Will Receive Approval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11</a:t>
            </a:fld>
            <a:endParaRPr lang="en-US" dirty="0" smtClean="0"/>
          </a:p>
        </p:txBody>
      </p:sp>
    </p:spTree>
    <p:extLst>
      <p:ext uri="{BB962C8B-B14F-4D97-AF65-F5344CB8AC3E}">
        <p14:creationId xmlns:p14="http://schemas.microsoft.com/office/powerpoint/2010/main" val="1142241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b="0" dirty="0" smtClean="0">
                <a:latin typeface="Calibri" panose="020F0502020204030204" pitchFamily="34" charset="0"/>
              </a:rPr>
              <a:t>When budgeting costs in years two or three that were charged to the grant in the previous year(s), clarify that it is for a new cohort of students/classrooms.  </a:t>
            </a:r>
          </a:p>
          <a:p>
            <a:endParaRPr lang="en-US" sz="2000" dirty="0">
              <a:latin typeface="Calibri" panose="020F0502020204030204" pitchFamily="34" charset="0"/>
            </a:endParaRPr>
          </a:p>
        </p:txBody>
      </p:sp>
      <p:sp>
        <p:nvSpPr>
          <p:cNvPr id="3" name="Title 2"/>
          <p:cNvSpPr>
            <a:spLocks noGrp="1"/>
          </p:cNvSpPr>
          <p:nvPr>
            <p:ph type="title"/>
          </p:nvPr>
        </p:nvSpPr>
        <p:spPr/>
        <p:txBody>
          <a:bodyPr/>
          <a:lstStyle/>
          <a:p>
            <a:r>
              <a:rPr lang="en-US" dirty="0"/>
              <a:t>Elements of a Budget Revision That Will Receive Approval</a:t>
            </a:r>
          </a:p>
        </p:txBody>
      </p:sp>
      <p:sp>
        <p:nvSpPr>
          <p:cNvPr id="4" name="Footer Placeholder 3"/>
          <p:cNvSpPr>
            <a:spLocks noGrp="1"/>
          </p:cNvSpPr>
          <p:nvPr>
            <p:ph type="ftr" sz="quarter" idx="3"/>
          </p:nvPr>
        </p:nvSpPr>
        <p:spPr/>
        <p:txBody>
          <a:bodyPr/>
          <a:lstStyle/>
          <a:p>
            <a:fld id="{757A2F4E-5D54-B04B-91BD-7E78EE1FE9FD}" type="slidenum">
              <a:rPr lang="en-US" smtClean="0"/>
              <a:pPr/>
              <a:t>12</a:t>
            </a:fld>
            <a:endParaRPr lang="en-US" dirty="0" smtClean="0"/>
          </a:p>
        </p:txBody>
      </p:sp>
    </p:spTree>
    <p:extLst>
      <p:ext uri="{BB962C8B-B14F-4D97-AF65-F5344CB8AC3E}">
        <p14:creationId xmlns:p14="http://schemas.microsoft.com/office/powerpoint/2010/main" val="3862000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b="0" dirty="0" smtClean="0"/>
              <a:t>OGF processes requests for funds once a month.  The Charter School Requests must be submitted by your authorizer to OGF by the close of business on the 15</a:t>
            </a:r>
            <a:r>
              <a:rPr lang="en-US" sz="2000" b="0" baseline="30000" dirty="0" smtClean="0"/>
              <a:t>th</a:t>
            </a:r>
            <a:r>
              <a:rPr lang="en-US" sz="2000" b="0" dirty="0" smtClean="0"/>
              <a:t> in order to be processed for payment.  If they are late, they will not be processed until the next month.</a:t>
            </a:r>
          </a:p>
          <a:p>
            <a:pPr marL="45720" indent="0">
              <a:buNone/>
            </a:pPr>
            <a:endParaRPr lang="en-US" sz="2000" b="0" dirty="0"/>
          </a:p>
          <a:p>
            <a:r>
              <a:rPr lang="en-US" sz="2000" b="0" dirty="0" smtClean="0"/>
              <a:t>Your authorizer has established reimbursement processes for Charter Schools.  </a:t>
            </a:r>
            <a:endParaRPr lang="en-US" sz="2000" b="0" dirty="0"/>
          </a:p>
        </p:txBody>
      </p:sp>
      <p:sp>
        <p:nvSpPr>
          <p:cNvPr id="3" name="Title 2"/>
          <p:cNvSpPr>
            <a:spLocks noGrp="1"/>
          </p:cNvSpPr>
          <p:nvPr>
            <p:ph type="title"/>
          </p:nvPr>
        </p:nvSpPr>
        <p:spPr/>
        <p:txBody>
          <a:bodyPr/>
          <a:lstStyle/>
          <a:p>
            <a:r>
              <a:rPr lang="en-US" dirty="0" smtClean="0"/>
              <a:t>Reimbursement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Tree>
    <p:extLst>
      <p:ext uri="{BB962C8B-B14F-4D97-AF65-F5344CB8AC3E}">
        <p14:creationId xmlns:p14="http://schemas.microsoft.com/office/powerpoint/2010/main" val="3938005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0" dirty="0" smtClean="0"/>
              <a:t>Your authorizer is </a:t>
            </a:r>
            <a:r>
              <a:rPr lang="en-US" b="0" dirty="0"/>
              <a:t>required </a:t>
            </a:r>
            <a:r>
              <a:rPr lang="en-US" b="0" dirty="0" smtClean="0"/>
              <a:t>to:</a:t>
            </a:r>
            <a:endParaRPr lang="en-US" b="0" dirty="0"/>
          </a:p>
          <a:p>
            <a:r>
              <a:rPr lang="en-US" b="0" dirty="0" smtClean="0"/>
              <a:t>Verify </a:t>
            </a:r>
            <a:r>
              <a:rPr lang="en-US" b="0" dirty="0"/>
              <a:t>the expenditures submitted are on the latest approved </a:t>
            </a:r>
            <a:r>
              <a:rPr lang="en-US" b="0" dirty="0" smtClean="0"/>
              <a:t>budget</a:t>
            </a:r>
          </a:p>
          <a:p>
            <a:r>
              <a:rPr lang="en-US" b="0" dirty="0" smtClean="0"/>
              <a:t>Review the receipts submitted to ensure they are complete and reflect the amount paid by the charter school</a:t>
            </a:r>
          </a:p>
          <a:p>
            <a:r>
              <a:rPr lang="en-US" b="0" dirty="0" smtClean="0"/>
              <a:t>Ensure the appropriate charter school staff has submitted the request as established in the agreement between the school and authorizer</a:t>
            </a:r>
          </a:p>
          <a:p>
            <a:r>
              <a:rPr lang="en-US" b="0" dirty="0" smtClean="0"/>
              <a:t>Complete the CDE Request for Funds Form and submit it to CDE once it has been signed by the Authorized Representative for the District</a:t>
            </a:r>
            <a:endParaRPr lang="en-US" b="0" dirty="0"/>
          </a:p>
          <a:p>
            <a:endParaRPr lang="en-US" dirty="0"/>
          </a:p>
          <a:p>
            <a:endParaRPr lang="en-US" dirty="0"/>
          </a:p>
        </p:txBody>
      </p:sp>
      <p:sp>
        <p:nvSpPr>
          <p:cNvPr id="3" name="Title 2"/>
          <p:cNvSpPr>
            <a:spLocks noGrp="1"/>
          </p:cNvSpPr>
          <p:nvPr>
            <p:ph type="title"/>
          </p:nvPr>
        </p:nvSpPr>
        <p:spPr/>
        <p:txBody>
          <a:bodyPr/>
          <a:lstStyle/>
          <a:p>
            <a:r>
              <a:rPr lang="en-US" dirty="0" smtClean="0"/>
              <a:t>Reimbursement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Tree>
    <p:extLst>
      <p:ext uri="{BB962C8B-B14F-4D97-AF65-F5344CB8AC3E}">
        <p14:creationId xmlns:p14="http://schemas.microsoft.com/office/powerpoint/2010/main" val="3528127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New language on the RFF:</a:t>
            </a:r>
          </a:p>
          <a:p>
            <a:pPr marL="45720" indent="0">
              <a:buNone/>
            </a:pPr>
            <a:endParaRPr lang="en-US" dirty="0" smtClean="0"/>
          </a:p>
          <a:p>
            <a:pPr marL="45720" indent="0">
              <a:buNone/>
            </a:pPr>
            <a:r>
              <a:rPr lang="en-US" sz="2000" b="0" dirty="0" smtClean="0">
                <a:latin typeface="Calibri" panose="020F0502020204030204" pitchFamily="34" charset="0"/>
              </a:rPr>
              <a:t>By </a:t>
            </a:r>
            <a:r>
              <a:rPr lang="en-US" sz="2000" b="0" dirty="0">
                <a:latin typeface="Calibri" panose="020F0502020204030204" pitchFamily="34" charset="0"/>
              </a:rPr>
              <a:t>signing this report, I certify to the best of my knowledge and belief that the report is true, complete and accurate, and the expenditures, disbursements and cash receipts are for the purposes and objectives set forth in the terms and conditions of the Federal award.  I am aware that any false, fictitious, or fraudulent information, or the omission of any material fact, may subject me to criminal, civil or administrative penalties for fraud, false statements, false claims or otherwise.  (2 CFR 200.415)</a:t>
            </a:r>
            <a:endParaRPr lang="en-US" sz="2000" b="0" dirty="0" smtClean="0">
              <a:latin typeface="Calibri" panose="020F0502020204030204" pitchFamily="34" charset="0"/>
            </a:endParaRPr>
          </a:p>
        </p:txBody>
      </p:sp>
      <p:sp>
        <p:nvSpPr>
          <p:cNvPr id="3" name="Title 2"/>
          <p:cNvSpPr>
            <a:spLocks noGrp="1"/>
          </p:cNvSpPr>
          <p:nvPr>
            <p:ph type="title"/>
          </p:nvPr>
        </p:nvSpPr>
        <p:spPr/>
        <p:txBody>
          <a:bodyPr/>
          <a:lstStyle/>
          <a:p>
            <a:r>
              <a:rPr lang="en-US" dirty="0" smtClean="0"/>
              <a:t>Reimbursement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15</a:t>
            </a:fld>
            <a:endParaRPr lang="en-US" dirty="0" smtClean="0"/>
          </a:p>
        </p:txBody>
      </p:sp>
    </p:spTree>
    <p:extLst>
      <p:ext uri="{BB962C8B-B14F-4D97-AF65-F5344CB8AC3E}">
        <p14:creationId xmlns:p14="http://schemas.microsoft.com/office/powerpoint/2010/main" val="4095198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b="0" dirty="0" smtClean="0"/>
              <a:t>More emphasis given to written policies and procedures:</a:t>
            </a:r>
          </a:p>
          <a:p>
            <a:pPr marL="45720" indent="0">
              <a:buNone/>
            </a:pPr>
            <a:r>
              <a:rPr lang="en-US" b="0" dirty="0" smtClean="0"/>
              <a:t>Five written policies:</a:t>
            </a:r>
          </a:p>
          <a:p>
            <a:pPr marL="777240" lvl="1" indent="-457200">
              <a:buFont typeface="+mj-lt"/>
              <a:buAutoNum type="arabicPeriod"/>
            </a:pPr>
            <a:r>
              <a:rPr lang="en-US" dirty="0"/>
              <a:t>Financial Management </a:t>
            </a:r>
            <a:r>
              <a:rPr lang="en-US" dirty="0" smtClean="0"/>
              <a:t>200.305 </a:t>
            </a:r>
          </a:p>
          <a:p>
            <a:pPr marL="777240" lvl="1" indent="-457200">
              <a:buFont typeface="+mj-lt"/>
              <a:buAutoNum type="arabicPeriod"/>
            </a:pPr>
            <a:r>
              <a:rPr lang="en-US" dirty="0" smtClean="0"/>
              <a:t>Procurement 200.318</a:t>
            </a:r>
          </a:p>
          <a:p>
            <a:pPr marL="777240" lvl="1" indent="-457200">
              <a:buFont typeface="+mj-lt"/>
              <a:buAutoNum type="arabicPeriod"/>
            </a:pPr>
            <a:r>
              <a:rPr lang="en-US" dirty="0" smtClean="0"/>
              <a:t>Allowability 200.302 b(7)</a:t>
            </a:r>
          </a:p>
          <a:p>
            <a:pPr marL="777240" lvl="1" indent="-457200">
              <a:buFont typeface="+mj-lt"/>
              <a:buAutoNum type="arabicPeriod"/>
            </a:pPr>
            <a:r>
              <a:rPr lang="en-US" dirty="0" smtClean="0"/>
              <a:t>Cash Management 200.302b(6)</a:t>
            </a:r>
          </a:p>
          <a:p>
            <a:pPr marL="777240" lvl="1" indent="-457200">
              <a:buFont typeface="+mj-lt"/>
              <a:buAutoNum type="arabicPeriod"/>
            </a:pPr>
            <a:r>
              <a:rPr lang="en-US" dirty="0" smtClean="0"/>
              <a:t>Inventory Management </a:t>
            </a:r>
            <a:r>
              <a:rPr lang="en-US" dirty="0"/>
              <a:t>200.302b(4)</a:t>
            </a:r>
          </a:p>
          <a:p>
            <a:pPr marL="45720" indent="0">
              <a:buNone/>
            </a:pPr>
            <a:r>
              <a:rPr lang="en-US" dirty="0"/>
              <a:t>	</a:t>
            </a:r>
            <a:endParaRPr lang="en-US" dirty="0" smtClean="0"/>
          </a:p>
          <a:p>
            <a:endParaRPr lang="en-US" dirty="0" smtClean="0"/>
          </a:p>
          <a:p>
            <a:endParaRPr lang="en-US" dirty="0" smtClean="0"/>
          </a:p>
          <a:p>
            <a:endParaRPr lang="en-US" dirty="0"/>
          </a:p>
          <a:p>
            <a:endParaRPr lang="en-US" dirty="0"/>
          </a:p>
          <a:p>
            <a:endParaRPr lang="en-US" dirty="0"/>
          </a:p>
        </p:txBody>
      </p:sp>
      <p:sp>
        <p:nvSpPr>
          <p:cNvPr id="3" name="Title 2"/>
          <p:cNvSpPr>
            <a:spLocks noGrp="1"/>
          </p:cNvSpPr>
          <p:nvPr>
            <p:ph type="title"/>
          </p:nvPr>
        </p:nvSpPr>
        <p:spPr>
          <a:xfrm>
            <a:off x="381000" y="355847"/>
            <a:ext cx="8301087" cy="1054394"/>
          </a:xfrm>
        </p:spPr>
        <p:txBody>
          <a:bodyPr/>
          <a:lstStyle/>
          <a:p>
            <a:r>
              <a:rPr lang="en-US" dirty="0" smtClean="0"/>
              <a:t>Charter School Policy Update</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16</a:t>
            </a:fld>
            <a:endParaRPr lang="en-US" dirty="0" smtClean="0"/>
          </a:p>
        </p:txBody>
      </p:sp>
    </p:spTree>
    <p:extLst>
      <p:ext uri="{BB962C8B-B14F-4D97-AF65-F5344CB8AC3E}">
        <p14:creationId xmlns:p14="http://schemas.microsoft.com/office/powerpoint/2010/main" val="710168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1366779" y="2009239"/>
            <a:ext cx="6244155" cy="4407408"/>
          </a:xfrm>
        </p:spPr>
        <p:txBody>
          <a:bodyPr/>
          <a:lstStyle/>
          <a:p>
            <a:pPr marL="0" indent="0" algn="ctr">
              <a:spcBef>
                <a:spcPts val="1200"/>
              </a:spcBef>
              <a:buNone/>
            </a:pPr>
            <a:r>
              <a:rPr lang="en-US" dirty="0">
                <a:solidFill>
                  <a:srgbClr val="2F699E"/>
                </a:solidFill>
              </a:rPr>
              <a:t>Vision</a:t>
            </a:r>
          </a:p>
          <a:p>
            <a:pPr marL="0" indent="0" algn="ctr">
              <a:spcBef>
                <a:spcPts val="1200"/>
              </a:spcBef>
              <a:buNone/>
            </a:pPr>
            <a:r>
              <a:rPr lang="en-US" sz="2000" b="0" dirty="0"/>
              <a:t>All students in Colorado will become educated and productive citizens capable of succeeding in society, </a:t>
            </a:r>
            <a:br>
              <a:rPr lang="en-US" sz="2000" b="0" dirty="0"/>
            </a:br>
            <a:r>
              <a:rPr lang="en-US" sz="2000" b="0" dirty="0"/>
              <a:t>the workforce, and life.</a:t>
            </a:r>
          </a:p>
          <a:p>
            <a:pPr marL="0" indent="0" algn="ctr">
              <a:spcBef>
                <a:spcPts val="1200"/>
              </a:spcBef>
              <a:buNone/>
            </a:pPr>
            <a:endParaRPr lang="en-US" sz="2000" dirty="0">
              <a:solidFill>
                <a:schemeClr val="accent4">
                  <a:lumMod val="75000"/>
                </a:schemeClr>
              </a:solidFill>
            </a:endParaRPr>
          </a:p>
          <a:p>
            <a:pPr marL="0" indent="0" algn="ctr">
              <a:spcBef>
                <a:spcPts val="1200"/>
              </a:spcBef>
              <a:buNone/>
            </a:pPr>
            <a:r>
              <a:rPr lang="en-US" dirty="0">
                <a:solidFill>
                  <a:schemeClr val="accent1">
                    <a:lumMod val="75000"/>
                  </a:schemeClr>
                </a:solidFill>
              </a:rPr>
              <a:t>Mission</a:t>
            </a:r>
          </a:p>
          <a:p>
            <a:pPr marL="45720" indent="0" algn="ctr">
              <a:buNone/>
            </a:pPr>
            <a:r>
              <a:rPr lang="en-US" sz="2000" b="0" dirty="0"/>
              <a:t>The mission of the Colorado Department of Education is to ensure that all students are prepared for success in society, work, and life by providing excellent leadership, service, and support to schools, districts, and communities across the state.</a:t>
            </a:r>
          </a:p>
          <a:p>
            <a:endParaRPr lang="en-US" dirty="0"/>
          </a:p>
        </p:txBody>
      </p:sp>
      <p:sp>
        <p:nvSpPr>
          <p:cNvPr id="3" name="Title 2"/>
          <p:cNvSpPr>
            <a:spLocks noGrp="1"/>
          </p:cNvSpPr>
          <p:nvPr>
            <p:ph type="title"/>
          </p:nvPr>
        </p:nvSpPr>
        <p:spPr/>
        <p:txBody>
          <a:bodyPr/>
          <a:lstStyle/>
          <a:p>
            <a:r>
              <a:rPr lang="en-US" dirty="0" smtClean="0"/>
              <a:t>Together We Can</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2</a:t>
            </a:fld>
            <a:endParaRPr lang="en-US" dirty="0" smtClean="0"/>
          </a:p>
        </p:txBody>
      </p:sp>
      <p:pic>
        <p:nvPicPr>
          <p:cNvPr id="5" name="Picture 4" descr="Globe-02.jpg"/>
          <p:cNvPicPr>
            <a:picLocks noChangeAspect="1"/>
          </p:cNvPicPr>
          <p:nvPr/>
        </p:nvPicPr>
        <p:blipFill>
          <a:blip r:embed="rId3" cstate="email">
            <a:duotone>
              <a:schemeClr val="bg2">
                <a:shade val="45000"/>
                <a:satMod val="135000"/>
              </a:schemeClr>
              <a:prstClr val="white"/>
            </a:duotone>
            <a:alphaModFix amt="33000"/>
            <a:extLst>
              <a:ext uri="{BEBA8EAE-BF5A-486C-A8C5-ECC9F3942E4B}">
                <a14:imgProps xmlns:a14="http://schemas.microsoft.com/office/drawing/2010/main">
                  <a14:imgLayer r:embed="rId4">
                    <a14:imgEffect>
                      <a14:backgroundRemoval t="5302" b="89912" l="3952" r="97097">
                        <a14:foregroundMark x1="10726" y1="3535" x2="10726" y2="3535"/>
                        <a14:foregroundMark x1="4032" y1="3240" x2="4032" y2="3240"/>
                        <a14:foregroundMark x1="25484" y1="589" x2="25484" y2="589"/>
                      </a14:backgroundRemoval>
                    </a14:imgEffect>
                  </a14:imgLayer>
                </a14:imgProps>
              </a:ext>
              <a:ext uri="{28A0092B-C50C-407E-A947-70E740481C1C}">
                <a14:useLocalDpi xmlns:a14="http://schemas.microsoft.com/office/drawing/2010/main" val="0"/>
              </a:ext>
            </a:extLst>
          </a:blip>
          <a:stretch>
            <a:fillRect/>
          </a:stretch>
        </p:blipFill>
        <p:spPr>
          <a:xfrm>
            <a:off x="2113280" y="1509615"/>
            <a:ext cx="4754880" cy="5207360"/>
          </a:xfrm>
          <a:prstGeom prst="rect">
            <a:avLst/>
          </a:prstGeom>
          <a:noFill/>
        </p:spPr>
      </p:pic>
    </p:spTree>
    <p:extLst>
      <p:ext uri="{BB962C8B-B14F-4D97-AF65-F5344CB8AC3E}">
        <p14:creationId xmlns:p14="http://schemas.microsoft.com/office/powerpoint/2010/main" val="2501083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
          <p:cNvSpPr>
            <a:spLocks noGrp="1"/>
          </p:cNvSpPr>
          <p:nvPr>
            <p:ph idx="1"/>
          </p:nvPr>
        </p:nvSpPr>
        <p:spPr>
          <a:xfrm>
            <a:off x="1366779" y="2009239"/>
            <a:ext cx="6244155" cy="4407408"/>
          </a:xfrm>
        </p:spPr>
        <p:txBody>
          <a:bodyPr/>
          <a:lstStyle/>
          <a:p>
            <a:pPr marL="0" indent="0" algn="ctr">
              <a:spcBef>
                <a:spcPts val="1200"/>
              </a:spcBef>
              <a:buNone/>
            </a:pPr>
            <a:r>
              <a:rPr lang="en-US" sz="2800" b="1" dirty="0" smtClean="0">
                <a:solidFill>
                  <a:schemeClr val="accent1">
                    <a:lumMod val="50000"/>
                  </a:schemeClr>
                </a:solidFill>
              </a:rPr>
              <a:t>Office of Grants Fiscal goals and</a:t>
            </a:r>
          </a:p>
          <a:p>
            <a:pPr marL="0" indent="0" algn="ctr">
              <a:spcBef>
                <a:spcPts val="1200"/>
              </a:spcBef>
              <a:buNone/>
            </a:pPr>
            <a:r>
              <a:rPr lang="en-US" sz="2800" spc="0" dirty="0" smtClean="0">
                <a:solidFill>
                  <a:schemeClr val="accent1">
                    <a:lumMod val="50000"/>
                  </a:schemeClr>
                </a:solidFill>
              </a:rPr>
              <a:t> services we provide for the LEA</a:t>
            </a:r>
          </a:p>
          <a:p>
            <a:pPr marL="0" indent="0" algn="ctr">
              <a:spcBef>
                <a:spcPts val="1200"/>
              </a:spcBef>
              <a:buNone/>
            </a:pPr>
            <a:endParaRPr lang="en-US" sz="2000" b="0" spc="0" dirty="0">
              <a:solidFill>
                <a:srgbClr val="45454C"/>
              </a:solidFill>
            </a:endParaRPr>
          </a:p>
          <a:p>
            <a:r>
              <a:rPr lang="en-US" sz="1600" b="0" dirty="0" smtClean="0"/>
              <a:t>Distributions</a:t>
            </a:r>
          </a:p>
          <a:p>
            <a:pPr lvl="1"/>
            <a:r>
              <a:rPr lang="en-US" sz="1400" b="0" dirty="0" smtClean="0"/>
              <a:t>Our number 1 priority is to make sure distributions are accurate and timely.</a:t>
            </a:r>
          </a:p>
          <a:p>
            <a:pPr lvl="1"/>
            <a:r>
              <a:rPr lang="en-US" sz="1400" b="0" dirty="0" smtClean="0"/>
              <a:t>We process distributions twice a month on the 1</a:t>
            </a:r>
            <a:r>
              <a:rPr lang="en-US" sz="1400" b="0" baseline="30000" dirty="0" smtClean="0"/>
              <a:t>st</a:t>
            </a:r>
            <a:r>
              <a:rPr lang="en-US" sz="1400" b="0" dirty="0" smtClean="0"/>
              <a:t> and 15</a:t>
            </a:r>
            <a:r>
              <a:rPr lang="en-US" sz="1400" b="0" baseline="30000" dirty="0" smtClean="0"/>
              <a:t>th</a:t>
            </a:r>
            <a:r>
              <a:rPr lang="en-US" sz="1400" b="0" dirty="0" smtClean="0"/>
              <a:t>.</a:t>
            </a:r>
          </a:p>
          <a:p>
            <a:endParaRPr lang="en-US" sz="1600" b="0" dirty="0" smtClean="0"/>
          </a:p>
          <a:p>
            <a:r>
              <a:rPr lang="en-US" sz="1600" b="0" dirty="0" smtClean="0"/>
              <a:t>Technical Assistance</a:t>
            </a:r>
          </a:p>
          <a:p>
            <a:pPr lvl="1"/>
            <a:r>
              <a:rPr lang="en-US" sz="1400" dirty="0"/>
              <a:t>A</a:t>
            </a:r>
            <a:r>
              <a:rPr lang="en-US" sz="1400" b="0" dirty="0" smtClean="0"/>
              <a:t>ll fiscal aspects of grant management</a:t>
            </a:r>
            <a:endParaRPr lang="en-US" sz="1400" b="0" dirty="0"/>
          </a:p>
          <a:p>
            <a:pPr lvl="1"/>
            <a:r>
              <a:rPr lang="en-US" sz="1400" dirty="0" smtClean="0"/>
              <a:t>Understanding rules and regulations</a:t>
            </a:r>
          </a:p>
          <a:p>
            <a:pPr lvl="1"/>
            <a:r>
              <a:rPr lang="en-US" sz="1400" b="0" dirty="0" smtClean="0"/>
              <a:t>EDGAR – OMB Circulars – etc…</a:t>
            </a:r>
          </a:p>
        </p:txBody>
      </p:sp>
      <p:sp>
        <p:nvSpPr>
          <p:cNvPr id="3" name="Title 2"/>
          <p:cNvSpPr>
            <a:spLocks noGrp="1"/>
          </p:cNvSpPr>
          <p:nvPr>
            <p:ph type="title"/>
          </p:nvPr>
        </p:nvSpPr>
        <p:spPr/>
        <p:txBody>
          <a:bodyPr/>
          <a:lstStyle/>
          <a:p>
            <a:r>
              <a:rPr lang="en-US" dirty="0" smtClean="0"/>
              <a:t>Office of Grants Fiscal</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3</a:t>
            </a:fld>
            <a:endParaRPr lang="en-US" dirty="0" smtClean="0"/>
          </a:p>
        </p:txBody>
      </p:sp>
      <p:pic>
        <p:nvPicPr>
          <p:cNvPr id="5" name="Picture 4" descr="Globe-02.jpg"/>
          <p:cNvPicPr>
            <a:picLocks noChangeAspect="1"/>
          </p:cNvPicPr>
          <p:nvPr/>
        </p:nvPicPr>
        <p:blipFill>
          <a:blip r:embed="rId3" cstate="email">
            <a:duotone>
              <a:schemeClr val="bg2">
                <a:shade val="45000"/>
                <a:satMod val="135000"/>
              </a:schemeClr>
              <a:prstClr val="white"/>
            </a:duotone>
            <a:alphaModFix amt="33000"/>
            <a:extLst>
              <a:ext uri="{BEBA8EAE-BF5A-486C-A8C5-ECC9F3942E4B}">
                <a14:imgProps xmlns:a14="http://schemas.microsoft.com/office/drawing/2010/main">
                  <a14:imgLayer r:embed="rId4">
                    <a14:imgEffect>
                      <a14:backgroundRemoval t="5302" b="89912" l="3952" r="97097">
                        <a14:foregroundMark x1="10726" y1="3535" x2="10726" y2="3535"/>
                        <a14:foregroundMark x1="4032" y1="3240" x2="4032" y2="3240"/>
                        <a14:foregroundMark x1="25484" y1="589" x2="25484" y2="589"/>
                      </a14:backgroundRemoval>
                    </a14:imgEffect>
                  </a14:imgLayer>
                </a14:imgProps>
              </a:ext>
              <a:ext uri="{28A0092B-C50C-407E-A947-70E740481C1C}">
                <a14:useLocalDpi xmlns:a14="http://schemas.microsoft.com/office/drawing/2010/main" val="0"/>
              </a:ext>
            </a:extLst>
          </a:blip>
          <a:stretch>
            <a:fillRect/>
          </a:stretch>
        </p:blipFill>
        <p:spPr>
          <a:xfrm>
            <a:off x="2113280" y="1509615"/>
            <a:ext cx="4754880" cy="5207360"/>
          </a:xfrm>
          <a:prstGeom prst="rect">
            <a:avLst/>
          </a:prstGeom>
          <a:noFill/>
        </p:spPr>
      </p:pic>
    </p:spTree>
    <p:extLst>
      <p:ext uri="{BB962C8B-B14F-4D97-AF65-F5344CB8AC3E}">
        <p14:creationId xmlns:p14="http://schemas.microsoft.com/office/powerpoint/2010/main" val="2291028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0999" y="1719071"/>
            <a:ext cx="8508477" cy="4407408"/>
          </a:xfrm>
        </p:spPr>
        <p:txBody>
          <a:bodyPr/>
          <a:lstStyle/>
          <a:p>
            <a:pPr marL="45720" indent="0">
              <a:buNone/>
            </a:pPr>
            <a:r>
              <a:rPr lang="en-US" dirty="0" smtClean="0"/>
              <a:t>Charter Schools Entering Year Two</a:t>
            </a:r>
          </a:p>
          <a:p>
            <a:pPr marL="45720" indent="0">
              <a:buNone/>
            </a:pPr>
            <a:r>
              <a:rPr lang="en-US" b="0" dirty="0"/>
              <a:t>	</a:t>
            </a:r>
            <a:r>
              <a:rPr lang="en-US" dirty="0" smtClean="0">
                <a:latin typeface="Calibri" panose="020F0502020204030204" pitchFamily="34" charset="0"/>
              </a:rPr>
              <a:t>Annual Financial Report (AFR) due September 30</a:t>
            </a:r>
            <a:r>
              <a:rPr lang="en-US" baseline="30000" dirty="0" smtClean="0">
                <a:latin typeface="Calibri" panose="020F0502020204030204" pitchFamily="34" charset="0"/>
              </a:rPr>
              <a:t>th </a:t>
            </a:r>
            <a:r>
              <a:rPr lang="en-US" dirty="0" smtClean="0">
                <a:latin typeface="Calibri" panose="020F0502020204030204" pitchFamily="34" charset="0"/>
              </a:rPr>
              <a:t> </a:t>
            </a:r>
          </a:p>
          <a:p>
            <a:pPr marL="45720" indent="0">
              <a:buNone/>
            </a:pPr>
            <a:r>
              <a:rPr lang="en-US" sz="2000" b="0" dirty="0" smtClean="0">
                <a:latin typeface="Calibri" panose="020F0502020204030204" pitchFamily="34" charset="0"/>
              </a:rPr>
              <a:t>The Office of Grant Fiscal (OGF) will review the expenditure information.  Once the AFR  is approved, OGF will work with the CDE Charter School Program Staff to determine if 25% of the </a:t>
            </a:r>
            <a:r>
              <a:rPr lang="en-US" sz="2000" b="0" dirty="0" smtClean="0">
                <a:latin typeface="Calibri" panose="020F0502020204030204" pitchFamily="34" charset="0"/>
              </a:rPr>
              <a:t>FY16-17 </a:t>
            </a:r>
            <a:r>
              <a:rPr lang="en-US" sz="2000" b="0" dirty="0" smtClean="0">
                <a:latin typeface="Calibri" panose="020F0502020204030204" pitchFamily="34" charset="0"/>
              </a:rPr>
              <a:t>funding can be released.</a:t>
            </a:r>
          </a:p>
          <a:p>
            <a:pPr marL="45720" indent="0">
              <a:buNone/>
            </a:pPr>
            <a:endParaRPr lang="en-US" sz="2000" b="0" dirty="0" smtClean="0">
              <a:latin typeface="Calibri" panose="020F0502020204030204" pitchFamily="34" charset="0"/>
            </a:endParaRPr>
          </a:p>
          <a:p>
            <a:pPr marL="45720" indent="0">
              <a:buNone/>
            </a:pPr>
            <a:r>
              <a:rPr lang="en-US" sz="2000" b="0" dirty="0" smtClean="0">
                <a:latin typeface="Calibri" panose="020F0502020204030204" pitchFamily="34" charset="0"/>
              </a:rPr>
              <a:t>If approved the charter school and their authorizer will receive a grant award notice (previously called fiscal agreement) and request for funds.</a:t>
            </a:r>
          </a:p>
          <a:p>
            <a:pPr marL="45720" indent="0">
              <a:buNone/>
            </a:pPr>
            <a:endParaRPr lang="en-US" sz="2000" b="0" dirty="0">
              <a:latin typeface="Calibri" panose="020F0502020204030204" pitchFamily="34" charset="0"/>
            </a:endParaRPr>
          </a:p>
          <a:p>
            <a:pPr marL="45720" indent="0">
              <a:buNone/>
            </a:pPr>
            <a:r>
              <a:rPr lang="en-US" sz="2000" b="0" dirty="0" smtClean="0">
                <a:latin typeface="Calibri" panose="020F0502020204030204" pitchFamily="34" charset="0"/>
              </a:rPr>
              <a:t>If not approved, the charter school and authorizer will be contacted to address the additional requirements</a:t>
            </a:r>
            <a:r>
              <a:rPr lang="en-US" sz="2000" b="0" dirty="0" smtClean="0"/>
              <a:t>.</a:t>
            </a:r>
            <a:endParaRPr lang="en-US" sz="2000" b="0" dirty="0"/>
          </a:p>
        </p:txBody>
      </p:sp>
      <p:sp>
        <p:nvSpPr>
          <p:cNvPr id="2" name="Title 1"/>
          <p:cNvSpPr>
            <a:spLocks noGrp="1"/>
          </p:cNvSpPr>
          <p:nvPr>
            <p:ph type="title"/>
          </p:nvPr>
        </p:nvSpPr>
        <p:spPr/>
        <p:txBody>
          <a:bodyPr/>
          <a:lstStyle/>
          <a:p>
            <a:r>
              <a:rPr lang="en-US" dirty="0" smtClean="0"/>
              <a:t>Fiscal Renewal Process</a:t>
            </a:r>
            <a:endParaRPr lang="en-US" dirty="0"/>
          </a:p>
        </p:txBody>
      </p:sp>
      <p:sp>
        <p:nvSpPr>
          <p:cNvPr id="3" name="Footer Placeholder 2"/>
          <p:cNvSpPr>
            <a:spLocks noGrp="1"/>
          </p:cNvSpPr>
          <p:nvPr>
            <p:ph type="ftr" sz="quarter" idx="3"/>
          </p:nvPr>
        </p:nvSpPr>
        <p:spPr/>
        <p:txBody>
          <a:bodyPr/>
          <a:lstStyle/>
          <a:p>
            <a:fld id="{757A2F4E-5D54-B04B-91BD-7E78EE1FE9FD}" type="slidenum">
              <a:rPr lang="en-US" smtClean="0"/>
              <a:pPr/>
              <a:t>4</a:t>
            </a:fld>
            <a:endParaRPr lang="en-US" dirty="0" smtClean="0"/>
          </a:p>
        </p:txBody>
      </p:sp>
    </p:spTree>
    <p:extLst>
      <p:ext uri="{BB962C8B-B14F-4D97-AF65-F5344CB8AC3E}">
        <p14:creationId xmlns:p14="http://schemas.microsoft.com/office/powerpoint/2010/main" val="368390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Charter School Entering Year Three</a:t>
            </a:r>
          </a:p>
          <a:p>
            <a:pPr marL="45720" indent="0">
              <a:buNone/>
            </a:pPr>
            <a:r>
              <a:rPr lang="en-US" dirty="0"/>
              <a:t>	</a:t>
            </a:r>
            <a:r>
              <a:rPr lang="en-US" dirty="0" smtClean="0"/>
              <a:t>Annual Financial Report due September 30</a:t>
            </a:r>
            <a:r>
              <a:rPr lang="en-US" baseline="30000" dirty="0" smtClean="0"/>
              <a:t>th</a:t>
            </a:r>
            <a:endParaRPr lang="en-US" dirty="0" smtClean="0"/>
          </a:p>
          <a:p>
            <a:pPr marL="45720" indent="0">
              <a:buNone/>
            </a:pPr>
            <a:endParaRPr lang="en-US" dirty="0"/>
          </a:p>
          <a:p>
            <a:pPr marL="45720" indent="0">
              <a:buNone/>
            </a:pPr>
            <a:r>
              <a:rPr lang="en-US" sz="2000" b="0" dirty="0" smtClean="0"/>
              <a:t>The OGF will review the expenditure information.  Once the AFR is approved, OGF will notify the CDE Charter School Program Staff and the Year Three Grant Award Notice and Request for Funds will be released.</a:t>
            </a:r>
          </a:p>
          <a:p>
            <a:pPr marL="45720" indent="0">
              <a:buNone/>
            </a:pPr>
            <a:endParaRPr lang="en-US" sz="2000" b="0" dirty="0"/>
          </a:p>
          <a:p>
            <a:pPr marL="45720" indent="0">
              <a:buNone/>
            </a:pPr>
            <a:r>
              <a:rPr lang="en-US" sz="2000" b="0" dirty="0" smtClean="0"/>
              <a:t>If there are any additional requirements, they will be communicated to the charter school and their authorizer.</a:t>
            </a:r>
            <a:endParaRPr lang="en-US" sz="2000" b="0" dirty="0"/>
          </a:p>
        </p:txBody>
      </p:sp>
      <p:sp>
        <p:nvSpPr>
          <p:cNvPr id="3" name="Title 2"/>
          <p:cNvSpPr>
            <a:spLocks noGrp="1"/>
          </p:cNvSpPr>
          <p:nvPr>
            <p:ph type="title"/>
          </p:nvPr>
        </p:nvSpPr>
        <p:spPr/>
        <p:txBody>
          <a:bodyPr/>
          <a:lstStyle/>
          <a:p>
            <a:r>
              <a:rPr lang="en-US" dirty="0" smtClean="0"/>
              <a:t>Fiscal Renewal Process  Cont.’</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5</a:t>
            </a:fld>
            <a:endParaRPr lang="en-US" dirty="0" smtClean="0"/>
          </a:p>
        </p:txBody>
      </p:sp>
    </p:spTree>
    <p:extLst>
      <p:ext uri="{BB962C8B-B14F-4D97-AF65-F5344CB8AC3E}">
        <p14:creationId xmlns:p14="http://schemas.microsoft.com/office/powerpoint/2010/main" val="2906830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000" b="0" dirty="0" smtClean="0"/>
              <a:t>The most current approved budget is used to complete the annual financial report.</a:t>
            </a:r>
          </a:p>
          <a:p>
            <a:pPr marL="45720" indent="0">
              <a:buNone/>
            </a:pPr>
            <a:endParaRPr lang="en-US" sz="2000" b="0" dirty="0"/>
          </a:p>
          <a:p>
            <a:pPr marL="45720" indent="0">
              <a:buNone/>
            </a:pPr>
            <a:r>
              <a:rPr lang="en-US" sz="2000" b="0" dirty="0" smtClean="0"/>
              <a:t>The file is submitted by the Charter School after the Authorizer has reviewed and approved the submission.</a:t>
            </a:r>
          </a:p>
          <a:p>
            <a:pPr marL="45720" indent="0">
              <a:buNone/>
            </a:pPr>
            <a:endParaRPr lang="en-US" sz="2000" b="0" dirty="0"/>
          </a:p>
          <a:p>
            <a:pPr marL="45720" lvl="1" indent="0">
              <a:buClr>
                <a:schemeClr val="accent1"/>
              </a:buClr>
              <a:buNone/>
            </a:pPr>
            <a:r>
              <a:rPr lang="en-US" sz="2000" dirty="0" smtClean="0"/>
              <a:t>The </a:t>
            </a:r>
            <a:r>
              <a:rPr lang="en-US" sz="2000" dirty="0"/>
              <a:t>annual financial </a:t>
            </a:r>
            <a:r>
              <a:rPr lang="en-US" sz="2000" dirty="0" smtClean="0"/>
              <a:t>report is submitted to CDE, the authorizer copied and the Sheet </a:t>
            </a:r>
            <a:r>
              <a:rPr lang="en-US" sz="2000" dirty="0"/>
              <a:t>8-Annual Financial Report signed by the </a:t>
            </a:r>
            <a:r>
              <a:rPr lang="en-US" sz="2000" dirty="0" smtClean="0"/>
              <a:t>authorizer  (not </a:t>
            </a:r>
            <a:r>
              <a:rPr lang="en-US" sz="2000" dirty="0"/>
              <a:t>the charter </a:t>
            </a:r>
            <a:r>
              <a:rPr lang="en-US" sz="2000" dirty="0" smtClean="0"/>
              <a:t>school)  </a:t>
            </a:r>
            <a:endParaRPr lang="en-US" sz="2000" dirty="0"/>
          </a:p>
          <a:p>
            <a:pPr marL="45720" indent="0">
              <a:buNone/>
            </a:pPr>
            <a:endParaRPr lang="en-US" sz="2000" b="0" dirty="0" smtClean="0"/>
          </a:p>
          <a:p>
            <a:pPr lvl="1"/>
            <a:endParaRPr lang="en-US" sz="2600" dirty="0"/>
          </a:p>
        </p:txBody>
      </p:sp>
      <p:sp>
        <p:nvSpPr>
          <p:cNvPr id="3" name="Title 2"/>
          <p:cNvSpPr>
            <a:spLocks noGrp="1"/>
          </p:cNvSpPr>
          <p:nvPr>
            <p:ph type="title"/>
          </p:nvPr>
        </p:nvSpPr>
        <p:spPr>
          <a:xfrm>
            <a:off x="381000" y="254524"/>
            <a:ext cx="8381260" cy="1155717"/>
          </a:xfrm>
        </p:spPr>
        <p:txBody>
          <a:bodyPr/>
          <a:lstStyle/>
          <a:p>
            <a:r>
              <a:rPr lang="en-US" sz="2800" dirty="0" smtClean="0"/>
              <a:t/>
            </a:r>
            <a:br>
              <a:rPr lang="en-US" sz="2800" dirty="0" smtClean="0"/>
            </a:br>
            <a:r>
              <a:rPr lang="en-US" sz="2800" dirty="0" smtClean="0"/>
              <a:t>Elements of an Annual Financial Report that will Receive Approval</a:t>
            </a:r>
            <a:r>
              <a:rPr lang="en-US" dirty="0" smtClean="0"/>
              <a:t/>
            </a:r>
            <a:br>
              <a:rPr lang="en-US" dirty="0" smtClean="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6</a:t>
            </a:fld>
            <a:endParaRPr lang="en-US" dirty="0" smtClean="0"/>
          </a:p>
        </p:txBody>
      </p:sp>
    </p:spTree>
    <p:extLst>
      <p:ext uri="{BB962C8B-B14F-4D97-AF65-F5344CB8AC3E}">
        <p14:creationId xmlns:p14="http://schemas.microsoft.com/office/powerpoint/2010/main" val="895135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sz="2000" dirty="0">
                <a:latin typeface="Calibri" panose="020F0502020204030204" pitchFamily="34" charset="0"/>
              </a:rPr>
              <a:t>Sheet 5-AFR Expenditure Detail </a:t>
            </a:r>
          </a:p>
          <a:p>
            <a:pPr lvl="1"/>
            <a:r>
              <a:rPr lang="en-US" sz="2000" dirty="0">
                <a:latin typeface="Calibri" panose="020F0502020204030204" pitchFamily="34" charset="0"/>
              </a:rPr>
              <a:t>	Is complete and provides clear description of the </a:t>
            </a:r>
            <a:r>
              <a:rPr lang="en-US" sz="2000" dirty="0" smtClean="0">
                <a:latin typeface="Calibri" panose="020F0502020204030204" pitchFamily="34" charset="0"/>
              </a:rPr>
              <a:t>expenditures</a:t>
            </a:r>
            <a:endParaRPr lang="en-US" sz="2000" dirty="0">
              <a:latin typeface="Calibri" panose="020F0502020204030204" pitchFamily="34" charset="0"/>
            </a:endParaRPr>
          </a:p>
          <a:p>
            <a:pPr lvl="1"/>
            <a:r>
              <a:rPr lang="en-US" sz="2000" dirty="0">
                <a:latin typeface="Calibri" panose="020F0502020204030204" pitchFamily="34" charset="0"/>
              </a:rPr>
              <a:t> 	No unallowable costs are included (food costs)</a:t>
            </a:r>
          </a:p>
          <a:p>
            <a:pPr lvl="1"/>
            <a:r>
              <a:rPr lang="en-US" sz="2000" dirty="0">
                <a:latin typeface="Calibri" panose="020F0502020204030204" pitchFamily="34" charset="0"/>
              </a:rPr>
              <a:t> 	Equipment is not reported on this </a:t>
            </a:r>
            <a:r>
              <a:rPr lang="en-US" sz="2000" dirty="0" smtClean="0">
                <a:latin typeface="Calibri" panose="020F0502020204030204" pitchFamily="34" charset="0"/>
              </a:rPr>
              <a:t>sheet</a:t>
            </a:r>
          </a:p>
          <a:p>
            <a:pPr marL="365760" lvl="1" indent="0">
              <a:buNone/>
            </a:pPr>
            <a:endParaRPr lang="en-US" sz="2000" dirty="0">
              <a:latin typeface="Calibri" panose="020F0502020204030204" pitchFamily="34" charset="0"/>
            </a:endParaRPr>
          </a:p>
          <a:p>
            <a:r>
              <a:rPr lang="en-US" sz="2000" dirty="0">
                <a:latin typeface="Calibri" panose="020F0502020204030204" pitchFamily="34" charset="0"/>
              </a:rPr>
              <a:t>Sheet 7-AFR Equipment</a:t>
            </a:r>
          </a:p>
          <a:p>
            <a:pPr lvl="1"/>
            <a:r>
              <a:rPr lang="en-US" sz="2000" dirty="0">
                <a:latin typeface="Calibri" panose="020F0502020204030204" pitchFamily="34" charset="0"/>
              </a:rPr>
              <a:t>Serial numbers or asset tags are listed for every item</a:t>
            </a:r>
          </a:p>
          <a:p>
            <a:pPr lvl="1"/>
            <a:r>
              <a:rPr lang="en-US" sz="2000" dirty="0">
                <a:latin typeface="Calibri" panose="020F0502020204030204" pitchFamily="34" charset="0"/>
              </a:rPr>
              <a:t>Items are not listed as Equipment that should be listed under the Expenditure Detail sheet (student chairs that are under $120/chair, computer cases, software)</a:t>
            </a:r>
          </a:p>
          <a:p>
            <a:pPr lvl="1"/>
            <a:endParaRPr lang="en-US" dirty="0"/>
          </a:p>
          <a:p>
            <a:pPr marL="45720" indent="0">
              <a:buNone/>
            </a:pPr>
            <a:endParaRPr lang="en-US" dirty="0"/>
          </a:p>
        </p:txBody>
      </p:sp>
      <p:sp>
        <p:nvSpPr>
          <p:cNvPr id="3" name="Title 2"/>
          <p:cNvSpPr>
            <a:spLocks noGrp="1"/>
          </p:cNvSpPr>
          <p:nvPr>
            <p:ph type="title"/>
          </p:nvPr>
        </p:nvSpPr>
        <p:spPr/>
        <p:txBody>
          <a:bodyPr/>
          <a:lstStyle/>
          <a:p>
            <a:r>
              <a:rPr lang="en-US" sz="2800" dirty="0"/>
              <a:t>Elements of an Annual Financial Report that will Receive Approval</a:t>
            </a:r>
            <a:r>
              <a:rPr lang="en-US" dirty="0"/>
              <a:t/>
            </a:r>
            <a:br>
              <a:rPr lang="en-US"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7</a:t>
            </a:fld>
            <a:endParaRPr lang="en-US" dirty="0" smtClean="0"/>
          </a:p>
        </p:txBody>
      </p:sp>
    </p:spTree>
    <p:extLst>
      <p:ext uri="{BB962C8B-B14F-4D97-AF65-F5344CB8AC3E}">
        <p14:creationId xmlns:p14="http://schemas.microsoft.com/office/powerpoint/2010/main" val="349147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Sheet 8-Annual Financial Report</a:t>
            </a:r>
          </a:p>
          <a:p>
            <a:pPr lvl="1"/>
            <a:r>
              <a:rPr lang="en-US" sz="2000" dirty="0" smtClean="0"/>
              <a:t>OGF will review the variances to determine if they are reasonable---</a:t>
            </a:r>
          </a:p>
          <a:p>
            <a:pPr lvl="3"/>
            <a:r>
              <a:rPr lang="en-US" dirty="0" smtClean="0"/>
              <a:t>There is a 10% variance +/- that aligns with the federal guidance establishing when a revision must be submitted.  </a:t>
            </a:r>
          </a:p>
          <a:p>
            <a:pPr lvl="3"/>
            <a:r>
              <a:rPr lang="en-US" dirty="0" smtClean="0"/>
              <a:t>If Supplies are under 9% and Purchased Professional is over 9% a budget revision was not required and this variance will not cause delays in approving the AFR</a:t>
            </a:r>
          </a:p>
          <a:p>
            <a:pPr lvl="3"/>
            <a:r>
              <a:rPr lang="en-US" dirty="0" smtClean="0"/>
              <a:t>If there are any variances on the sheet that exceed 10%, an explanation must be provided on the NOTES tab.  OGF will contact the charter school and authorizer if additional information is required.</a:t>
            </a:r>
            <a:endParaRPr lang="en-US" dirty="0"/>
          </a:p>
          <a:p>
            <a:pPr marL="45720" indent="0">
              <a:buNone/>
            </a:pPr>
            <a:r>
              <a:rPr lang="en-US" sz="2000" b="0" dirty="0" smtClean="0">
                <a:latin typeface="Calibri" panose="020F0502020204030204" pitchFamily="34" charset="0"/>
              </a:rPr>
              <a:t>CDE will protect the cells on the Expenditure Detail and Equipment sheets and return the approved annual financial report to the charter school and authorizer.  This document must be used for future submissions of budget revisions.</a:t>
            </a:r>
          </a:p>
        </p:txBody>
      </p:sp>
      <p:sp>
        <p:nvSpPr>
          <p:cNvPr id="3" name="Title 2"/>
          <p:cNvSpPr>
            <a:spLocks noGrp="1"/>
          </p:cNvSpPr>
          <p:nvPr>
            <p:ph type="title"/>
          </p:nvPr>
        </p:nvSpPr>
        <p:spPr/>
        <p:txBody>
          <a:bodyPr/>
          <a:lstStyle/>
          <a:p>
            <a:r>
              <a:rPr lang="en-US" sz="2400" dirty="0"/>
              <a:t>Elements of an Annual Financial Report that will Receive Approval</a:t>
            </a:r>
            <a:r>
              <a:rPr lang="en-US" dirty="0"/>
              <a:t/>
            </a:r>
            <a:br>
              <a:rPr lang="en-US" dirty="0"/>
            </a:b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8</a:t>
            </a:fld>
            <a:endParaRPr lang="en-US" dirty="0" smtClean="0"/>
          </a:p>
        </p:txBody>
      </p:sp>
    </p:spTree>
    <p:extLst>
      <p:ext uri="{BB962C8B-B14F-4D97-AF65-F5344CB8AC3E}">
        <p14:creationId xmlns:p14="http://schemas.microsoft.com/office/powerpoint/2010/main" val="4209902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US" dirty="0" smtClean="0"/>
              <a:t>General Overview</a:t>
            </a:r>
          </a:p>
          <a:p>
            <a:r>
              <a:rPr lang="en-US" sz="2000" b="0" dirty="0" smtClean="0">
                <a:latin typeface="Calibri" panose="020F0502020204030204" pitchFamily="34" charset="0"/>
              </a:rPr>
              <a:t>The budget document submitted with the RFP will be the document that is utilized for the life of the grant.</a:t>
            </a:r>
            <a:endParaRPr lang="en-US" sz="2000" b="0" dirty="0">
              <a:latin typeface="Calibri" panose="020F0502020204030204" pitchFamily="34" charset="0"/>
            </a:endParaRPr>
          </a:p>
          <a:p>
            <a:r>
              <a:rPr lang="en-US" sz="2000" b="0" dirty="0" smtClean="0">
                <a:latin typeface="Calibri" panose="020F0502020204030204" pitchFamily="34" charset="0"/>
              </a:rPr>
              <a:t>It is critical that the Cover Page be updated every time the document is submitted to CDE.</a:t>
            </a:r>
          </a:p>
          <a:p>
            <a:r>
              <a:rPr lang="en-US" sz="2000" b="0" dirty="0" smtClean="0">
                <a:latin typeface="Calibri" panose="020F0502020204030204" pitchFamily="34" charset="0"/>
              </a:rPr>
              <a:t>Once a revision has been approved, the cells will be locked to save the history, this includes the description column.</a:t>
            </a:r>
            <a:endParaRPr lang="en-US" sz="2000" b="0" dirty="0">
              <a:latin typeface="Calibri" panose="020F0502020204030204" pitchFamily="34" charset="0"/>
            </a:endParaRPr>
          </a:p>
          <a:p>
            <a:r>
              <a:rPr lang="en-US" sz="2000" b="0" dirty="0" smtClean="0">
                <a:latin typeface="Calibri" panose="020F0502020204030204" pitchFamily="34" charset="0"/>
              </a:rPr>
              <a:t>The charter school is able to submit their budget revisions to CDE, they will be required to copy their authorizer each time they submit a revision effective July 1, </a:t>
            </a:r>
            <a:r>
              <a:rPr lang="en-US" sz="2000" b="0" dirty="0" smtClean="0">
                <a:latin typeface="Calibri" panose="020F0502020204030204" pitchFamily="34" charset="0"/>
              </a:rPr>
              <a:t>2016</a:t>
            </a:r>
            <a:endParaRPr lang="en-US" sz="2000" b="0" dirty="0">
              <a:latin typeface="Calibri" panose="020F0502020204030204" pitchFamily="34" charset="0"/>
            </a:endParaRPr>
          </a:p>
          <a:p>
            <a:endParaRPr lang="en-US" b="0" dirty="0"/>
          </a:p>
        </p:txBody>
      </p:sp>
      <p:sp>
        <p:nvSpPr>
          <p:cNvPr id="3" name="Title 2"/>
          <p:cNvSpPr>
            <a:spLocks noGrp="1"/>
          </p:cNvSpPr>
          <p:nvPr>
            <p:ph type="title"/>
          </p:nvPr>
        </p:nvSpPr>
        <p:spPr/>
        <p:txBody>
          <a:bodyPr/>
          <a:lstStyle/>
          <a:p>
            <a:r>
              <a:rPr lang="en-US" dirty="0" smtClean="0"/>
              <a:t>Budget Revision Process</a:t>
            </a:r>
            <a:endParaRPr lang="en-US" dirty="0"/>
          </a:p>
        </p:txBody>
      </p:sp>
      <p:sp>
        <p:nvSpPr>
          <p:cNvPr id="4" name="Footer Placeholder 3"/>
          <p:cNvSpPr>
            <a:spLocks noGrp="1"/>
          </p:cNvSpPr>
          <p:nvPr>
            <p:ph type="ftr" sz="quarter" idx="3"/>
          </p:nvPr>
        </p:nvSpPr>
        <p:spPr/>
        <p:txBody>
          <a:bodyPr/>
          <a:lstStyle/>
          <a:p>
            <a:fld id="{757A2F4E-5D54-B04B-91BD-7E78EE1FE9FD}" type="slidenum">
              <a:rPr lang="en-US" smtClean="0"/>
              <a:pPr/>
              <a:t>9</a:t>
            </a:fld>
            <a:endParaRPr lang="en-US" dirty="0" smtClean="0"/>
          </a:p>
        </p:txBody>
      </p:sp>
    </p:spTree>
    <p:extLst>
      <p:ext uri="{BB962C8B-B14F-4D97-AF65-F5344CB8AC3E}">
        <p14:creationId xmlns:p14="http://schemas.microsoft.com/office/powerpoint/2010/main" val="2312274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10237</TotalTime>
  <Words>1189</Words>
  <Application>Microsoft Office PowerPoint</Application>
  <PresentationFormat>On-screen Show (4:3)</PresentationFormat>
  <Paragraphs>147</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CDE THEME</vt:lpstr>
      <vt:lpstr>Office of Grants Fiscal </vt:lpstr>
      <vt:lpstr>Together We Can</vt:lpstr>
      <vt:lpstr>Office of Grants Fiscal</vt:lpstr>
      <vt:lpstr>Fiscal Renewal Process</vt:lpstr>
      <vt:lpstr>Fiscal Renewal Process  Cont.’</vt:lpstr>
      <vt:lpstr> Elements of an Annual Financial Report that will Receive Approval </vt:lpstr>
      <vt:lpstr>Elements of an Annual Financial Report that will Receive Approval </vt:lpstr>
      <vt:lpstr>Elements of an Annual Financial Report that will Receive Approval </vt:lpstr>
      <vt:lpstr>Budget Revision Process</vt:lpstr>
      <vt:lpstr>Elements of a Budget Revision That Will Receive Approval</vt:lpstr>
      <vt:lpstr>Elements of a Budget Revision That Will Receive Approval</vt:lpstr>
      <vt:lpstr>Elements of a Budget Revision That Will Receive Approval</vt:lpstr>
      <vt:lpstr>Reimbursement</vt:lpstr>
      <vt:lpstr>Reimbursement  Cont.</vt:lpstr>
      <vt:lpstr>Reimbursement  Cont.</vt:lpstr>
      <vt:lpstr>Charter School Policy Update</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Rodriguez, Marti</cp:lastModifiedBy>
  <cp:revision>225</cp:revision>
  <cp:lastPrinted>2016-05-10T19:56:21Z</cp:lastPrinted>
  <dcterms:created xsi:type="dcterms:W3CDTF">2012-07-16T02:29:43Z</dcterms:created>
  <dcterms:modified xsi:type="dcterms:W3CDTF">2016-06-14T20:41:49Z</dcterms:modified>
</cp:coreProperties>
</file>