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1" r:id="rId3"/>
    <p:sldId id="284" r:id="rId4"/>
    <p:sldId id="274" r:id="rId5"/>
    <p:sldId id="265" r:id="rId6"/>
    <p:sldId id="281" r:id="rId7"/>
    <p:sldId id="282" r:id="rId8"/>
    <p:sldId id="283" r:id="rId9"/>
    <p:sldId id="279" r:id="rId10"/>
    <p:sldId id="28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4D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9" autoAdjust="0"/>
    <p:restoredTop sz="94680" autoAdjust="0"/>
  </p:normalViewPr>
  <p:slideViewPr>
    <p:cSldViewPr snapToGrid="0" snapToObjects="1">
      <p:cViewPr varScale="1">
        <p:scale>
          <a:sx n="74" d="100"/>
          <a:sy n="74" d="100"/>
        </p:scale>
        <p:origin x="2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0D28D-2ED8-455D-8E29-22D7B6C590CF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055A3F-C0E7-4F4F-952D-0F963ADE576D}">
      <dgm:prSet phldrT="[Text]"/>
      <dgm:spPr/>
      <dgm:t>
        <a:bodyPr/>
        <a:lstStyle/>
        <a:p>
          <a:r>
            <a:rPr lang="en-US" dirty="0" smtClean="0"/>
            <a:t>Charter Authorizer Staff</a:t>
          </a:r>
          <a:endParaRPr lang="en-US" dirty="0"/>
        </a:p>
      </dgm:t>
    </dgm:pt>
    <dgm:pt modelId="{D71FA5D3-0789-48FF-AC45-CCF7D738B72C}" type="parTrans" cxnId="{EECFEAE8-9E63-4E6B-A767-22E15DD5AFA7}">
      <dgm:prSet/>
      <dgm:spPr/>
      <dgm:t>
        <a:bodyPr/>
        <a:lstStyle/>
        <a:p>
          <a:endParaRPr lang="en-US"/>
        </a:p>
      </dgm:t>
    </dgm:pt>
    <dgm:pt modelId="{2506B831-D1D9-45B5-B968-41419E2BA8F8}" type="sibTrans" cxnId="{EECFEAE8-9E63-4E6B-A767-22E15DD5AFA7}">
      <dgm:prSet/>
      <dgm:spPr/>
      <dgm:t>
        <a:bodyPr/>
        <a:lstStyle/>
        <a:p>
          <a:endParaRPr lang="en-US"/>
        </a:p>
      </dgm:t>
    </dgm:pt>
    <dgm:pt modelId="{A2F9F7AB-24DF-43C6-A9A1-596E861DB686}">
      <dgm:prSet phldrT="[Text]"/>
      <dgm:spPr/>
      <dgm:t>
        <a:bodyPr/>
        <a:lstStyle/>
        <a:p>
          <a:r>
            <a:rPr lang="en-US" dirty="0" smtClean="0"/>
            <a:t>Charter Authorizer Board</a:t>
          </a:r>
          <a:endParaRPr lang="en-US" dirty="0"/>
        </a:p>
      </dgm:t>
    </dgm:pt>
    <dgm:pt modelId="{C3C08A2B-784D-4DE0-9AC8-9B00389F24F6}" type="parTrans" cxnId="{CDCA411E-886A-48BD-82FC-A2F12D7FC611}">
      <dgm:prSet/>
      <dgm:spPr/>
      <dgm:t>
        <a:bodyPr/>
        <a:lstStyle/>
        <a:p>
          <a:endParaRPr lang="en-US"/>
        </a:p>
      </dgm:t>
    </dgm:pt>
    <dgm:pt modelId="{57AEE818-8ED0-4ED4-8A51-8F565C83B3DB}" type="sibTrans" cxnId="{CDCA411E-886A-48BD-82FC-A2F12D7FC611}">
      <dgm:prSet/>
      <dgm:spPr/>
      <dgm:t>
        <a:bodyPr/>
        <a:lstStyle/>
        <a:p>
          <a:endParaRPr lang="en-US"/>
        </a:p>
      </dgm:t>
    </dgm:pt>
    <dgm:pt modelId="{F63D8FAD-C401-4C3E-9E7A-DED0FC2E43FB}">
      <dgm:prSet phldrT="[Text]" phldr="1"/>
      <dgm:spPr>
        <a:noFill/>
      </dgm:spPr>
      <dgm:t>
        <a:bodyPr/>
        <a:lstStyle/>
        <a:p>
          <a:endParaRPr lang="en-US"/>
        </a:p>
      </dgm:t>
    </dgm:pt>
    <dgm:pt modelId="{0C18107D-99E5-410F-99A8-FBF24716C2AA}" type="parTrans" cxnId="{E91C00DF-EF18-45CC-94F2-08E7E206DE22}">
      <dgm:prSet/>
      <dgm:spPr/>
      <dgm:t>
        <a:bodyPr/>
        <a:lstStyle/>
        <a:p>
          <a:endParaRPr lang="en-US"/>
        </a:p>
      </dgm:t>
    </dgm:pt>
    <dgm:pt modelId="{F0A748E4-6E57-4BB8-A024-B7165A562DD5}" type="sibTrans" cxnId="{E91C00DF-EF18-45CC-94F2-08E7E206DE22}">
      <dgm:prSet/>
      <dgm:spPr/>
      <dgm:t>
        <a:bodyPr/>
        <a:lstStyle/>
        <a:p>
          <a:endParaRPr lang="en-US"/>
        </a:p>
      </dgm:t>
    </dgm:pt>
    <dgm:pt modelId="{A94F5ED4-FA14-4CE3-96FB-4ED7C6C3CA84}">
      <dgm:prSet phldrT="[Text]"/>
      <dgm:spPr/>
      <dgm:t>
        <a:bodyPr/>
        <a:lstStyle/>
        <a:p>
          <a:r>
            <a:rPr lang="en-US" dirty="0" smtClean="0"/>
            <a:t>Charter School Staff</a:t>
          </a:r>
          <a:endParaRPr lang="en-US" dirty="0"/>
        </a:p>
      </dgm:t>
    </dgm:pt>
    <dgm:pt modelId="{ACE29D13-5D49-40D6-975C-D84AB12A1766}" type="parTrans" cxnId="{6F2A3115-F932-4481-A326-8B9FB6947096}">
      <dgm:prSet/>
      <dgm:spPr/>
      <dgm:t>
        <a:bodyPr/>
        <a:lstStyle/>
        <a:p>
          <a:endParaRPr lang="en-US"/>
        </a:p>
      </dgm:t>
    </dgm:pt>
    <dgm:pt modelId="{436F5608-7FD3-4E4F-A0B0-F191A03D83E1}" type="sibTrans" cxnId="{6F2A3115-F932-4481-A326-8B9FB6947096}">
      <dgm:prSet/>
      <dgm:spPr/>
      <dgm:t>
        <a:bodyPr/>
        <a:lstStyle/>
        <a:p>
          <a:endParaRPr lang="en-US"/>
        </a:p>
      </dgm:t>
    </dgm:pt>
    <dgm:pt modelId="{D8ED2719-CF25-48AE-A64E-484A09D44240}">
      <dgm:prSet phldrT="[Text]"/>
      <dgm:spPr/>
      <dgm:t>
        <a:bodyPr/>
        <a:lstStyle/>
        <a:p>
          <a:r>
            <a:rPr lang="en-US" dirty="0" smtClean="0"/>
            <a:t>Charter School Board</a:t>
          </a:r>
          <a:endParaRPr lang="en-US" dirty="0"/>
        </a:p>
      </dgm:t>
    </dgm:pt>
    <dgm:pt modelId="{2D388CDF-872D-4853-9CC7-BE2C0218F236}" type="parTrans" cxnId="{8A8C82E1-350B-46CE-A91A-EB3CE985F0CB}">
      <dgm:prSet/>
      <dgm:spPr/>
      <dgm:t>
        <a:bodyPr/>
        <a:lstStyle/>
        <a:p>
          <a:endParaRPr lang="en-US"/>
        </a:p>
      </dgm:t>
    </dgm:pt>
    <dgm:pt modelId="{95118625-D120-4B95-A7C7-01DDF1D6C79F}" type="sibTrans" cxnId="{8A8C82E1-350B-46CE-A91A-EB3CE985F0CB}">
      <dgm:prSet/>
      <dgm:spPr/>
      <dgm:t>
        <a:bodyPr/>
        <a:lstStyle/>
        <a:p>
          <a:endParaRPr lang="en-US"/>
        </a:p>
      </dgm:t>
    </dgm:pt>
    <dgm:pt modelId="{824AEE7A-F718-4B2A-814F-1F9542810525}">
      <dgm:prSet phldrT="[Text]" custT="1"/>
      <dgm:spPr/>
      <dgm:t>
        <a:bodyPr/>
        <a:lstStyle/>
        <a:p>
          <a:endParaRPr lang="en-US" sz="1800" dirty="0">
            <a:solidFill>
              <a:srgbClr val="D4DEED"/>
            </a:solidFill>
          </a:endParaRPr>
        </a:p>
      </dgm:t>
    </dgm:pt>
    <dgm:pt modelId="{07E9FEF7-149F-455D-AE13-423D35A1C0C3}" type="sibTrans" cxnId="{4A7D3388-ACDC-4C94-A66D-049AA1577FFB}">
      <dgm:prSet/>
      <dgm:spPr/>
      <dgm:t>
        <a:bodyPr/>
        <a:lstStyle/>
        <a:p>
          <a:endParaRPr lang="en-US"/>
        </a:p>
      </dgm:t>
    </dgm:pt>
    <dgm:pt modelId="{1B41391B-02C7-43E8-9340-9F6EDC92FF1C}" type="parTrans" cxnId="{4A7D3388-ACDC-4C94-A66D-049AA1577FFB}">
      <dgm:prSet/>
      <dgm:spPr/>
      <dgm:t>
        <a:bodyPr/>
        <a:lstStyle/>
        <a:p>
          <a:endParaRPr lang="en-US"/>
        </a:p>
      </dgm:t>
    </dgm:pt>
    <dgm:pt modelId="{078D448B-462C-48F1-9F3F-A066DC1D538A}">
      <dgm:prSet phldrT="[Text]"/>
      <dgm:spPr/>
      <dgm:t>
        <a:bodyPr/>
        <a:lstStyle/>
        <a:p>
          <a:endParaRPr lang="en-US" dirty="0"/>
        </a:p>
      </dgm:t>
    </dgm:pt>
    <dgm:pt modelId="{D27675AA-7AAA-420B-AD1F-24AB88D83645}" type="sibTrans" cxnId="{30A577AC-F506-41D1-8ACC-9F44AFB179C0}">
      <dgm:prSet/>
      <dgm:spPr/>
      <dgm:t>
        <a:bodyPr/>
        <a:lstStyle/>
        <a:p>
          <a:endParaRPr lang="en-US"/>
        </a:p>
      </dgm:t>
    </dgm:pt>
    <dgm:pt modelId="{16A60311-D68E-44D1-99C6-8D805332AE86}" type="parTrans" cxnId="{30A577AC-F506-41D1-8ACC-9F44AFB179C0}">
      <dgm:prSet/>
      <dgm:spPr/>
      <dgm:t>
        <a:bodyPr/>
        <a:lstStyle/>
        <a:p>
          <a:endParaRPr lang="en-US"/>
        </a:p>
      </dgm:t>
    </dgm:pt>
    <dgm:pt modelId="{41A5D15A-D866-4FB5-9301-518625D1EF78}" type="pres">
      <dgm:prSet presAssocID="{3F40D28D-2ED8-455D-8E29-22D7B6C590CF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8E8243-BDE4-40D6-9E9A-99625DEBEA36}" type="pres">
      <dgm:prSet presAssocID="{3F40D28D-2ED8-455D-8E29-22D7B6C590CF}" presName="dummyMaxCanvas" presStyleCnt="0"/>
      <dgm:spPr/>
    </dgm:pt>
    <dgm:pt modelId="{D104DC63-A661-4889-9F53-75D546504F6D}" type="pres">
      <dgm:prSet presAssocID="{3F40D28D-2ED8-455D-8E29-22D7B6C590CF}" presName="parentComposite" presStyleCnt="0"/>
      <dgm:spPr/>
    </dgm:pt>
    <dgm:pt modelId="{BC12BD82-4890-43F1-BC64-9E34FCF351FA}" type="pres">
      <dgm:prSet presAssocID="{3F40D28D-2ED8-455D-8E29-22D7B6C590CF}" presName="parent1" presStyleLbl="alignAccFollowNode1" presStyleIdx="0" presStyleCnt="4" custFlipVert="0" custFlipHor="0" custScaleX="18752" custScaleY="18859" custLinFactY="155186" custLinFactNeighborX="17095" custLinFactNeighborY="20000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2C4FEA7-9835-4786-83F1-5A5A1E898C4B}" type="pres">
      <dgm:prSet presAssocID="{3F40D28D-2ED8-455D-8E29-22D7B6C590CF}" presName="parent2" presStyleLbl="alignAccFollowNode1" presStyleIdx="1" presStyleCnt="4" custFlipVert="1" custFlipHor="1" custScaleX="12610" custScaleY="4673" custLinFactX="-16161" custLinFactY="161250" custLinFactNeighborX="-100000" custLinFactNeighborY="20000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AD87CE6D-0C21-42AD-BF59-647303C57EB2}" type="pres">
      <dgm:prSet presAssocID="{3F40D28D-2ED8-455D-8E29-22D7B6C590CF}" presName="childrenComposite" presStyleCnt="0"/>
      <dgm:spPr/>
    </dgm:pt>
    <dgm:pt modelId="{F3E1716E-D289-4071-9286-F706BC7217AA}" type="pres">
      <dgm:prSet presAssocID="{3F40D28D-2ED8-455D-8E29-22D7B6C590CF}" presName="dummyMaxCanvas_ChildArea" presStyleCnt="0"/>
      <dgm:spPr/>
    </dgm:pt>
    <dgm:pt modelId="{D52CC92F-A739-41F1-805D-E6C9EE157BCA}" type="pres">
      <dgm:prSet presAssocID="{3F40D28D-2ED8-455D-8E29-22D7B6C590CF}" presName="fulcrum" presStyleLbl="alignAccFollowNode1" presStyleIdx="2" presStyleCnt="4"/>
      <dgm:spPr/>
    </dgm:pt>
    <dgm:pt modelId="{AE533CED-8E63-4AE6-BFDE-C69BB9C8A283}" type="pres">
      <dgm:prSet presAssocID="{3F40D28D-2ED8-455D-8E29-22D7B6C590CF}" presName="balance_23" presStyleLbl="alignAccFollowNode1" presStyleIdx="3" presStyleCnt="4" custLinFactNeighborX="-307" custLinFactNeighborY="-2720">
        <dgm:presLayoutVars>
          <dgm:bulletEnabled val="1"/>
        </dgm:presLayoutVars>
      </dgm:prSet>
      <dgm:spPr/>
    </dgm:pt>
    <dgm:pt modelId="{1B443C3C-8CA7-4789-B40A-D4115858EC6C}" type="pres">
      <dgm:prSet presAssocID="{3F40D28D-2ED8-455D-8E29-22D7B6C590CF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55C23-694B-464A-9F9E-BB77B57834ED}" type="pres">
      <dgm:prSet presAssocID="{3F40D28D-2ED8-455D-8E29-22D7B6C590CF}" presName="right_23_2" presStyleLbl="node1" presStyleIdx="1" presStyleCnt="5" custLinFactNeighborX="-3897" custLinFactNeighborY="93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9E831-54EA-4838-8FEA-440286C2CADD}" type="pres">
      <dgm:prSet presAssocID="{3F40D28D-2ED8-455D-8E29-22D7B6C590CF}" presName="right_23_3" presStyleLbl="node1" presStyleIdx="2" presStyleCnt="5" custLinFactNeighborX="-2369" custLinFactNeighborY="913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71927-CEA1-4E5A-834A-BA32AF5E319D}" type="pres">
      <dgm:prSet presAssocID="{3F40D28D-2ED8-455D-8E29-22D7B6C590CF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5F5E5-317F-4502-8241-F38FE441B596}" type="pres">
      <dgm:prSet presAssocID="{3F40D28D-2ED8-455D-8E29-22D7B6C590CF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3CE6DB-4653-40B5-A58A-114F24D0F4F4}" type="presOf" srcId="{F63D8FAD-C401-4C3E-9E7A-DED0FC2E43FB}" destId="{1B443C3C-8CA7-4789-B40A-D4115858EC6C}" srcOrd="0" destOrd="0" presId="urn:microsoft.com/office/officeart/2005/8/layout/balance1"/>
    <dgm:cxn modelId="{0F57B05A-F90A-41F2-9745-365324824AA4}" type="presOf" srcId="{824AEE7A-F718-4B2A-814F-1F9542810525}" destId="{BC12BD82-4890-43F1-BC64-9E34FCF351FA}" srcOrd="0" destOrd="0" presId="urn:microsoft.com/office/officeart/2005/8/layout/balance1"/>
    <dgm:cxn modelId="{9BFEE155-7DC0-4729-A117-8F5BBBC66180}" type="presOf" srcId="{A94F5ED4-FA14-4CE3-96FB-4ED7C6C3CA84}" destId="{05C55C23-694B-464A-9F9E-BB77B57834ED}" srcOrd="0" destOrd="0" presId="urn:microsoft.com/office/officeart/2005/8/layout/balance1"/>
    <dgm:cxn modelId="{E8AA653A-32B5-4055-8ED0-8130CE7B6EAF}" type="presOf" srcId="{3F40D28D-2ED8-455D-8E29-22D7B6C590CF}" destId="{41A5D15A-D866-4FB5-9301-518625D1EF78}" srcOrd="0" destOrd="0" presId="urn:microsoft.com/office/officeart/2005/8/layout/balance1"/>
    <dgm:cxn modelId="{CDCA411E-886A-48BD-82FC-A2F12D7FC611}" srcId="{824AEE7A-F718-4B2A-814F-1F9542810525}" destId="{A2F9F7AB-24DF-43C6-A9A1-596E861DB686}" srcOrd="1" destOrd="0" parTransId="{C3C08A2B-784D-4DE0-9AC8-9B00389F24F6}" sibTransId="{57AEE818-8ED0-4ED4-8A51-8F565C83B3DB}"/>
    <dgm:cxn modelId="{D1BE73D5-61C5-4FC3-A28B-07065B872206}" type="presOf" srcId="{E0055A3F-C0E7-4F4F-952D-0F963ADE576D}" destId="{41871927-CEA1-4E5A-834A-BA32AF5E319D}" srcOrd="0" destOrd="0" presId="urn:microsoft.com/office/officeart/2005/8/layout/balance1"/>
    <dgm:cxn modelId="{E91C00DF-EF18-45CC-94F2-08E7E206DE22}" srcId="{078D448B-462C-48F1-9F3F-A066DC1D538A}" destId="{F63D8FAD-C401-4C3E-9E7A-DED0FC2E43FB}" srcOrd="0" destOrd="0" parTransId="{0C18107D-99E5-410F-99A8-FBF24716C2AA}" sibTransId="{F0A748E4-6E57-4BB8-A024-B7165A562DD5}"/>
    <dgm:cxn modelId="{6F2A3115-F932-4481-A326-8B9FB6947096}" srcId="{078D448B-462C-48F1-9F3F-A066DC1D538A}" destId="{A94F5ED4-FA14-4CE3-96FB-4ED7C6C3CA84}" srcOrd="1" destOrd="0" parTransId="{ACE29D13-5D49-40D6-975C-D84AB12A1766}" sibTransId="{436F5608-7FD3-4E4F-A0B0-F191A03D83E1}"/>
    <dgm:cxn modelId="{EECFEAE8-9E63-4E6B-A767-22E15DD5AFA7}" srcId="{824AEE7A-F718-4B2A-814F-1F9542810525}" destId="{E0055A3F-C0E7-4F4F-952D-0F963ADE576D}" srcOrd="0" destOrd="0" parTransId="{D71FA5D3-0789-48FF-AC45-CCF7D738B72C}" sibTransId="{2506B831-D1D9-45B5-B968-41419E2BA8F8}"/>
    <dgm:cxn modelId="{8A8C82E1-350B-46CE-A91A-EB3CE985F0CB}" srcId="{078D448B-462C-48F1-9F3F-A066DC1D538A}" destId="{D8ED2719-CF25-48AE-A64E-484A09D44240}" srcOrd="2" destOrd="0" parTransId="{2D388CDF-872D-4853-9CC7-BE2C0218F236}" sibTransId="{95118625-D120-4B95-A7C7-01DDF1D6C79F}"/>
    <dgm:cxn modelId="{4A7D3388-ACDC-4C94-A66D-049AA1577FFB}" srcId="{3F40D28D-2ED8-455D-8E29-22D7B6C590CF}" destId="{824AEE7A-F718-4B2A-814F-1F9542810525}" srcOrd="0" destOrd="0" parTransId="{1B41391B-02C7-43E8-9340-9F6EDC92FF1C}" sibTransId="{07E9FEF7-149F-455D-AE13-423D35A1C0C3}"/>
    <dgm:cxn modelId="{9716E744-2752-4FDC-B76B-209851D0EEE4}" type="presOf" srcId="{078D448B-462C-48F1-9F3F-A066DC1D538A}" destId="{52C4FEA7-9835-4786-83F1-5A5A1E898C4B}" srcOrd="0" destOrd="0" presId="urn:microsoft.com/office/officeart/2005/8/layout/balance1"/>
    <dgm:cxn modelId="{F42F5625-5CA9-4733-B8E7-0D9BB8D57F46}" type="presOf" srcId="{A2F9F7AB-24DF-43C6-A9A1-596E861DB686}" destId="{F3C5F5E5-317F-4502-8241-F38FE441B596}" srcOrd="0" destOrd="0" presId="urn:microsoft.com/office/officeart/2005/8/layout/balance1"/>
    <dgm:cxn modelId="{30A577AC-F506-41D1-8ACC-9F44AFB179C0}" srcId="{3F40D28D-2ED8-455D-8E29-22D7B6C590CF}" destId="{078D448B-462C-48F1-9F3F-A066DC1D538A}" srcOrd="1" destOrd="0" parTransId="{16A60311-D68E-44D1-99C6-8D805332AE86}" sibTransId="{D27675AA-7AAA-420B-AD1F-24AB88D83645}"/>
    <dgm:cxn modelId="{C22722D8-0857-4B2C-821E-655B8866A011}" type="presOf" srcId="{D8ED2719-CF25-48AE-A64E-484A09D44240}" destId="{7899E831-54EA-4838-8FEA-440286C2CADD}" srcOrd="0" destOrd="0" presId="urn:microsoft.com/office/officeart/2005/8/layout/balance1"/>
    <dgm:cxn modelId="{5F01B044-017F-4BEF-809C-44EB45781AD6}" type="presParOf" srcId="{41A5D15A-D866-4FB5-9301-518625D1EF78}" destId="{BC8E8243-BDE4-40D6-9E9A-99625DEBEA36}" srcOrd="0" destOrd="0" presId="urn:microsoft.com/office/officeart/2005/8/layout/balance1"/>
    <dgm:cxn modelId="{3B96458D-1870-4BEF-9496-78B01661E03D}" type="presParOf" srcId="{41A5D15A-D866-4FB5-9301-518625D1EF78}" destId="{D104DC63-A661-4889-9F53-75D546504F6D}" srcOrd="1" destOrd="0" presId="urn:microsoft.com/office/officeart/2005/8/layout/balance1"/>
    <dgm:cxn modelId="{689AF520-C0D8-4483-956C-16C69D3320EA}" type="presParOf" srcId="{D104DC63-A661-4889-9F53-75D546504F6D}" destId="{BC12BD82-4890-43F1-BC64-9E34FCF351FA}" srcOrd="0" destOrd="0" presId="urn:microsoft.com/office/officeart/2005/8/layout/balance1"/>
    <dgm:cxn modelId="{048CC0EA-7316-4AAB-89EE-FB5BC5DA38C8}" type="presParOf" srcId="{D104DC63-A661-4889-9F53-75D546504F6D}" destId="{52C4FEA7-9835-4786-83F1-5A5A1E898C4B}" srcOrd="1" destOrd="0" presId="urn:microsoft.com/office/officeart/2005/8/layout/balance1"/>
    <dgm:cxn modelId="{F7353D9C-2729-4603-8F8F-D26F709944B6}" type="presParOf" srcId="{41A5D15A-D866-4FB5-9301-518625D1EF78}" destId="{AD87CE6D-0C21-42AD-BF59-647303C57EB2}" srcOrd="2" destOrd="0" presId="urn:microsoft.com/office/officeart/2005/8/layout/balance1"/>
    <dgm:cxn modelId="{DD98D91A-C315-4416-BE9A-07D9EDC2D41F}" type="presParOf" srcId="{AD87CE6D-0C21-42AD-BF59-647303C57EB2}" destId="{F3E1716E-D289-4071-9286-F706BC7217AA}" srcOrd="0" destOrd="0" presId="urn:microsoft.com/office/officeart/2005/8/layout/balance1"/>
    <dgm:cxn modelId="{B206B101-C001-40CA-85C1-1CF4CEFD56D4}" type="presParOf" srcId="{AD87CE6D-0C21-42AD-BF59-647303C57EB2}" destId="{D52CC92F-A739-41F1-805D-E6C9EE157BCA}" srcOrd="1" destOrd="0" presId="urn:microsoft.com/office/officeart/2005/8/layout/balance1"/>
    <dgm:cxn modelId="{93326FB1-C05B-48E4-BFF7-CA83EE674625}" type="presParOf" srcId="{AD87CE6D-0C21-42AD-BF59-647303C57EB2}" destId="{AE533CED-8E63-4AE6-BFDE-C69BB9C8A283}" srcOrd="2" destOrd="0" presId="urn:microsoft.com/office/officeart/2005/8/layout/balance1"/>
    <dgm:cxn modelId="{E996C256-C511-4120-BB05-95B60E2FFE50}" type="presParOf" srcId="{AD87CE6D-0C21-42AD-BF59-647303C57EB2}" destId="{1B443C3C-8CA7-4789-B40A-D4115858EC6C}" srcOrd="3" destOrd="0" presId="urn:microsoft.com/office/officeart/2005/8/layout/balance1"/>
    <dgm:cxn modelId="{3662BC44-B2C6-48BE-8825-186C3640ACD6}" type="presParOf" srcId="{AD87CE6D-0C21-42AD-BF59-647303C57EB2}" destId="{05C55C23-694B-464A-9F9E-BB77B57834ED}" srcOrd="4" destOrd="0" presId="urn:microsoft.com/office/officeart/2005/8/layout/balance1"/>
    <dgm:cxn modelId="{3B282A0F-083B-442C-9F35-1A26E18979E2}" type="presParOf" srcId="{AD87CE6D-0C21-42AD-BF59-647303C57EB2}" destId="{7899E831-54EA-4838-8FEA-440286C2CADD}" srcOrd="5" destOrd="0" presId="urn:microsoft.com/office/officeart/2005/8/layout/balance1"/>
    <dgm:cxn modelId="{81A74E87-960C-4349-9C81-E4767CC35700}" type="presParOf" srcId="{AD87CE6D-0C21-42AD-BF59-647303C57EB2}" destId="{41871927-CEA1-4E5A-834A-BA32AF5E319D}" srcOrd="6" destOrd="0" presId="urn:microsoft.com/office/officeart/2005/8/layout/balance1"/>
    <dgm:cxn modelId="{A5E3E18B-7201-40E2-8E00-D561A74D8BA1}" type="presParOf" srcId="{AD87CE6D-0C21-42AD-BF59-647303C57EB2}" destId="{F3C5F5E5-317F-4502-8241-F38FE441B596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2BD82-4890-43F1-BC64-9E34FCF351FA}">
      <dsp:nvSpPr>
        <dsp:cNvPr id="0" name=""/>
        <dsp:cNvSpPr/>
      </dsp:nvSpPr>
      <dsp:spPr>
        <a:xfrm>
          <a:off x="1249601" y="5074109"/>
          <a:ext cx="308642" cy="1724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rgbClr val="D4DEED"/>
            </a:solidFill>
          </a:endParaRPr>
        </a:p>
      </dsp:txBody>
      <dsp:txXfrm>
        <a:off x="1254652" y="5079160"/>
        <a:ext cx="298540" cy="162344"/>
      </dsp:txXfrm>
    </dsp:sp>
    <dsp:sp modelId="{52C4FEA7-9835-4786-83F1-5A5A1E898C4B}">
      <dsp:nvSpPr>
        <dsp:cNvPr id="0" name=""/>
        <dsp:cNvSpPr/>
      </dsp:nvSpPr>
      <dsp:spPr>
        <a:xfrm flipH="1" flipV="1">
          <a:off x="1484300" y="5194416"/>
          <a:ext cx="207550" cy="4272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1485551" y="5195667"/>
        <a:ext cx="205048" cy="40227"/>
      </dsp:txXfrm>
    </dsp:sp>
    <dsp:sp modelId="{D52CC92F-A739-41F1-805D-E6C9EE157BCA}">
      <dsp:nvSpPr>
        <dsp:cNvPr id="0" name=""/>
        <dsp:cNvSpPr/>
      </dsp:nvSpPr>
      <dsp:spPr>
        <a:xfrm>
          <a:off x="1943099" y="5341511"/>
          <a:ext cx="685799" cy="685799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533CED-8E63-4AE6-BFDE-C69BB9C8A283}">
      <dsp:nvSpPr>
        <dsp:cNvPr id="0" name=""/>
        <dsp:cNvSpPr/>
      </dsp:nvSpPr>
      <dsp:spPr>
        <a:xfrm rot="240000">
          <a:off x="227971" y="5032019"/>
          <a:ext cx="4116055" cy="2878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43C3C-8CA7-4789-B40A-D4115858EC6C}">
      <dsp:nvSpPr>
        <dsp:cNvPr id="0" name=""/>
        <dsp:cNvSpPr/>
      </dsp:nvSpPr>
      <dsp:spPr>
        <a:xfrm rot="240000">
          <a:off x="2699305" y="4328011"/>
          <a:ext cx="1642267" cy="765128"/>
        </a:xfrm>
        <a:prstGeom prst="round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736655" y="4365361"/>
        <a:ext cx="1567567" cy="690428"/>
      </dsp:txXfrm>
    </dsp:sp>
    <dsp:sp modelId="{05C55C23-694B-464A-9F9E-BB77B57834ED}">
      <dsp:nvSpPr>
        <dsp:cNvPr id="0" name=""/>
        <dsp:cNvSpPr/>
      </dsp:nvSpPr>
      <dsp:spPr>
        <a:xfrm rot="240000">
          <a:off x="2692818" y="4323955"/>
          <a:ext cx="1642267" cy="765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Charter School Staff</a:t>
          </a:r>
          <a:endParaRPr lang="en-US" sz="1600" kern="1200" dirty="0"/>
        </a:p>
      </dsp:txBody>
      <dsp:txXfrm>
        <a:off x="2730168" y="4361305"/>
        <a:ext cx="1567567" cy="690428"/>
      </dsp:txXfrm>
    </dsp:sp>
    <dsp:sp modelId="{7899E831-54EA-4838-8FEA-440286C2CADD}">
      <dsp:nvSpPr>
        <dsp:cNvPr id="0" name=""/>
        <dsp:cNvSpPr/>
      </dsp:nvSpPr>
      <dsp:spPr>
        <a:xfrm rot="240000">
          <a:off x="2778102" y="3502061"/>
          <a:ext cx="1642267" cy="765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Charter School Board</a:t>
          </a:r>
          <a:endParaRPr lang="en-US" sz="1600" kern="1200" dirty="0"/>
        </a:p>
      </dsp:txBody>
      <dsp:txXfrm>
        <a:off x="2815452" y="3539411"/>
        <a:ext cx="1567567" cy="690428"/>
      </dsp:txXfrm>
    </dsp:sp>
    <dsp:sp modelId="{41871927-CEA1-4E5A-834A-BA32AF5E319D}">
      <dsp:nvSpPr>
        <dsp:cNvPr id="0" name=""/>
        <dsp:cNvSpPr/>
      </dsp:nvSpPr>
      <dsp:spPr>
        <a:xfrm rot="240000">
          <a:off x="344726" y="4163419"/>
          <a:ext cx="1642267" cy="765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Charter Authorizer Staff</a:t>
          </a:r>
          <a:endParaRPr lang="en-US" sz="1600" kern="1200" dirty="0"/>
        </a:p>
      </dsp:txBody>
      <dsp:txXfrm>
        <a:off x="382076" y="4200769"/>
        <a:ext cx="1567567" cy="690428"/>
      </dsp:txXfrm>
    </dsp:sp>
    <dsp:sp modelId="{F3C5F5E5-317F-4502-8241-F38FE441B596}">
      <dsp:nvSpPr>
        <dsp:cNvPr id="0" name=""/>
        <dsp:cNvSpPr/>
      </dsp:nvSpPr>
      <dsp:spPr>
        <a:xfrm rot="240000">
          <a:off x="404162" y="3340459"/>
          <a:ext cx="1642267" cy="765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Charter Authorizer Board</a:t>
          </a:r>
          <a:endParaRPr lang="en-US" sz="1600" kern="1200" dirty="0"/>
        </a:p>
      </dsp:txBody>
      <dsp:txXfrm>
        <a:off x="441512" y="3377809"/>
        <a:ext cx="1567567" cy="690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C664B4-81F1-E24F-90AF-27DC019489E9}" type="datetime1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ABA64B-06F0-2A40-A38F-AA9E1DC3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46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7F1863-8423-8E48-8D02-88636C918AC7}" type="datetime1">
              <a:rPr lang="en-US" smtClean="0"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7242FB-F25E-544B-B72F-E0B5A499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763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4191023"/>
            <a:ext cx="8341851" cy="1167558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2441770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0999" y="5995124"/>
            <a:ext cx="8341851" cy="407987"/>
          </a:xfrm>
        </p:spPr>
        <p:txBody>
          <a:bodyPr/>
          <a:lstStyle>
            <a:lvl1pPr marL="45720" indent="0" algn="ctr">
              <a:buFontTx/>
              <a:buNone/>
              <a:defRPr sz="1600" b="0" spc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  <p:pic>
        <p:nvPicPr>
          <p:cNvPr id="13" name="Picture 12" descr="co_cde__dept_rgb.eps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4383" r="28033" b="44574"/>
          <a:stretch/>
        </p:blipFill>
        <p:spPr>
          <a:xfrm>
            <a:off x="1657019" y="1007895"/>
            <a:ext cx="5825528" cy="12617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19" y="6356350"/>
            <a:ext cx="1824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chemeClr val="tx1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171510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57912" y="1036320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9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19" y="6356350"/>
            <a:ext cx="17732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791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8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7737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528" y="6356350"/>
            <a:ext cx="1676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5C66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rgbClr val="5C66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 spc="0"/>
            </a:lvl1pPr>
            <a:lvl2pPr marL="548640" indent="-182880">
              <a:buFont typeface="Wingdings" charset="2"/>
              <a:buChar char="§"/>
              <a:defRPr spc="0"/>
            </a:lvl2pPr>
            <a:lvl3pPr marL="822960" indent="-182880">
              <a:buFont typeface="Wingdings" charset="2"/>
              <a:buChar char="§"/>
              <a:defRPr spc="0"/>
            </a:lvl3pPr>
            <a:lvl4pPr marL="1097280" indent="-182880">
              <a:buFont typeface="Wingdings" charset="2"/>
              <a:buChar char="§"/>
              <a:defRPr spc="0"/>
            </a:lvl4pPr>
            <a:lvl5pPr marL="1280160" indent="-182880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useo Slab 500"/>
                <a:cs typeface="Museo Slab 50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48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44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65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5" name="Picture 4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rgbClr val="45454C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7" r:id="rId4"/>
    <p:sldLayoutId id="2147483666" r:id="rId5"/>
    <p:sldLayoutId id="2147483678" r:id="rId6"/>
    <p:sldLayoutId id="2147483679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72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cap="none" spc="200" baseline="0">
          <a:ln>
            <a:noFill/>
          </a:ln>
          <a:solidFill>
            <a:schemeClr val="bg1"/>
          </a:solidFill>
          <a:effectLst/>
          <a:latin typeface="Museo Slab 500"/>
          <a:ea typeface="+mj-ea"/>
          <a:cs typeface="Museo Slab 500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rgbClr val="5C6670"/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rgbClr val="5C6670"/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rgbClr val="5C6670"/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rgbClr val="5C6670"/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rgbClr val="5C6670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0999" y="2801155"/>
            <a:ext cx="8341851" cy="2472744"/>
          </a:xfrm>
        </p:spPr>
        <p:txBody>
          <a:bodyPr/>
          <a:lstStyle/>
          <a:p>
            <a:r>
              <a:rPr lang="en-US" sz="3600" dirty="0" smtClean="0"/>
              <a:t>Fostering a Working Relationship with Charter Authorizers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4926170"/>
            <a:ext cx="9144000" cy="1584101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Bill Kottenstette, Executive Director, CDE’s Schools of Choice Office</a:t>
            </a:r>
          </a:p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Elizabeth Anzalone, Charter School Lead, CDE’s Schools of Choice</a:t>
            </a:r>
          </a:p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 Clare Vickland, Charter School Institute, Director of Student Services</a:t>
            </a:r>
          </a:p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Ruben Pacheco, former Board Member for Adams County District 50</a:t>
            </a:r>
          </a:p>
          <a:p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</a:rPr>
              <a:t>Presenters</a:t>
            </a:r>
            <a:endParaRPr lang="en-US" sz="20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5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5400" dirty="0" smtClean="0"/>
              <a:t>Questions?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548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0999" y="1880315"/>
            <a:ext cx="8407893" cy="4750355"/>
          </a:xfrm>
        </p:spPr>
        <p:txBody>
          <a:bodyPr/>
          <a:lstStyle/>
          <a:p>
            <a:r>
              <a:rPr lang="en-US" dirty="0" smtClean="0"/>
              <a:t>A charter school may operate free from specified school district policies and free from state statute and rules.</a:t>
            </a:r>
          </a:p>
          <a:p>
            <a:pPr lvl="1"/>
            <a:r>
              <a:rPr lang="en-US" i="1" dirty="0"/>
              <a:t>e</a:t>
            </a:r>
            <a:r>
              <a:rPr lang="en-US" i="1" dirty="0" smtClean="0"/>
              <a:t>.g.</a:t>
            </a:r>
            <a:r>
              <a:rPr lang="en-US" dirty="0" smtClean="0"/>
              <a:t>, school vision and culture; educational programming, design and use of time; personnel and budgeting.</a:t>
            </a:r>
          </a:p>
          <a:p>
            <a:pPr marL="45720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To encourage the active pursuit of new and innovative methods of educating children to achieve and maintain high student performance.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55847"/>
            <a:ext cx="9144000" cy="1054394"/>
          </a:xfrm>
        </p:spPr>
        <p:txBody>
          <a:bodyPr/>
          <a:lstStyle/>
          <a:p>
            <a:r>
              <a:rPr lang="en-US" sz="2800" dirty="0" smtClean="0"/>
              <a:t>Charter Schools:</a:t>
            </a:r>
            <a:br>
              <a:rPr lang="en-US" sz="2800" dirty="0" smtClean="0"/>
            </a:br>
            <a:r>
              <a:rPr lang="en-US" sz="2800" dirty="0" smtClean="0"/>
              <a:t>Philosophy and Approach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625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55847"/>
            <a:ext cx="9144000" cy="1054394"/>
          </a:xfrm>
        </p:spPr>
        <p:txBody>
          <a:bodyPr/>
          <a:lstStyle/>
          <a:p>
            <a:r>
              <a:rPr lang="en-US" sz="2800" dirty="0" smtClean="0"/>
              <a:t>The Relationship Between </a:t>
            </a:r>
            <a:br>
              <a:rPr lang="en-US" sz="2800" dirty="0" smtClean="0"/>
            </a:br>
            <a:r>
              <a:rPr lang="en-US" sz="2800" dirty="0" smtClean="0"/>
              <a:t>Charter </a:t>
            </a:r>
            <a:r>
              <a:rPr lang="en-US" sz="2800" dirty="0"/>
              <a:t>A</a:t>
            </a:r>
            <a:r>
              <a:rPr lang="en-US" sz="2800" dirty="0" smtClean="0"/>
              <a:t>uthorizers and Charter </a:t>
            </a:r>
            <a:r>
              <a:rPr lang="en-US" sz="2800" dirty="0"/>
              <a:t>S</a:t>
            </a:r>
            <a:r>
              <a:rPr lang="en-US" sz="2800" dirty="0" smtClean="0"/>
              <a:t>chools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-73152" y="3344520"/>
            <a:ext cx="914400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i="0" kern="1200" cap="none" spc="200" baseline="0">
                <a:ln>
                  <a:noFill/>
                </a:ln>
                <a:solidFill>
                  <a:schemeClr val="bg1"/>
                </a:solidFill>
                <a:effectLst/>
                <a:latin typeface="Museo Slab 500"/>
                <a:ea typeface="+mj-ea"/>
                <a:cs typeface="Museo Slab 500"/>
              </a:defRPr>
            </a:lvl1pPr>
          </a:lstStyle>
          <a:p>
            <a:r>
              <a:rPr lang="en-US" sz="2800" dirty="0" smtClean="0">
                <a:solidFill>
                  <a:srgbClr val="000000"/>
                </a:solidFill>
              </a:rPr>
              <a:t>Autonomy                          Accountability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Shared Services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Left Arrow 6" descr="Arrow from Accountability to Autonomy to represent that the exchange of accountability for autonomy between a charter authroizer and charter school." title="Arrow"/>
          <p:cNvSpPr/>
          <p:nvPr/>
        </p:nvSpPr>
        <p:spPr>
          <a:xfrm>
            <a:off x="3052679" y="2557358"/>
            <a:ext cx="1918952" cy="1931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 descr="Arrow from Accountability to Autonomy to represent that the exchange of accountability for autonomy between a charter authroizer and charter school." title="Arrow"/>
          <p:cNvSpPr/>
          <p:nvPr/>
        </p:nvSpPr>
        <p:spPr>
          <a:xfrm>
            <a:off x="3052679" y="2917966"/>
            <a:ext cx="1918952" cy="1931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 descr="Arrow from autonomy to shared services to represent that the exchange of autonomy for shared services between a charter authroizer and charter school." title="Arrow"/>
          <p:cNvSpPr/>
          <p:nvPr/>
        </p:nvSpPr>
        <p:spPr>
          <a:xfrm rot="2198543">
            <a:off x="1289174" y="4038739"/>
            <a:ext cx="1918952" cy="1931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 descr="Arrow from autonomy to shared services to represent that the exchange of autonomy for shared services between a charter authroizer and charter school." title="Arrow"/>
          <p:cNvSpPr/>
          <p:nvPr/>
        </p:nvSpPr>
        <p:spPr>
          <a:xfrm rot="12971501">
            <a:off x="1441574" y="3797947"/>
            <a:ext cx="1918952" cy="1931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 descr="Arrow from accountability to shared services to represent that the exchange of accountability for shared services between a charter authroizer and charter school." title="Arrow"/>
          <p:cNvSpPr/>
          <p:nvPr/>
        </p:nvSpPr>
        <p:spPr>
          <a:xfrm rot="8113528">
            <a:off x="5190614" y="3843667"/>
            <a:ext cx="1918952" cy="1931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 descr="Arrow from accountability to shared services to represent that the exchange of accountability for shared services between a charter authroizer and charter school." title="Arrow"/>
          <p:cNvSpPr/>
          <p:nvPr/>
        </p:nvSpPr>
        <p:spPr>
          <a:xfrm rot="18886486">
            <a:off x="5553326" y="3913771"/>
            <a:ext cx="1918952" cy="1931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1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Boards and Staff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750291" y="1719263"/>
            <a:ext cx="4264919" cy="4406900"/>
          </a:xfrm>
        </p:spPr>
        <p:txBody>
          <a:bodyPr/>
          <a:lstStyle/>
          <a:p>
            <a:pPr marL="45720" indent="0">
              <a:buNone/>
            </a:pPr>
            <a:r>
              <a:rPr lang="en-US" u="sng" dirty="0"/>
              <a:t>Charter Authorizer</a:t>
            </a:r>
          </a:p>
          <a:p>
            <a:r>
              <a:rPr lang="en-US" dirty="0"/>
              <a:t>Authorization practices</a:t>
            </a:r>
          </a:p>
          <a:p>
            <a:r>
              <a:rPr lang="en-US" dirty="0"/>
              <a:t>Funding</a:t>
            </a:r>
          </a:p>
          <a:p>
            <a:r>
              <a:rPr lang="en-US" dirty="0"/>
              <a:t>Special </a:t>
            </a:r>
            <a:r>
              <a:rPr lang="en-US" dirty="0" smtClean="0"/>
              <a:t>Education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u="sng" dirty="0" smtClean="0"/>
              <a:t>Charter School</a:t>
            </a:r>
          </a:p>
          <a:p>
            <a:r>
              <a:rPr lang="en-US" dirty="0" smtClean="0"/>
              <a:t>Operational Compliance</a:t>
            </a:r>
          </a:p>
          <a:p>
            <a:r>
              <a:rPr lang="en-US" dirty="0" smtClean="0"/>
              <a:t>Academics</a:t>
            </a:r>
          </a:p>
          <a:p>
            <a:r>
              <a:rPr lang="en-US" dirty="0" smtClean="0"/>
              <a:t>Financial Health </a:t>
            </a:r>
          </a:p>
          <a:p>
            <a:endParaRPr lang="en-US" dirty="0"/>
          </a:p>
        </p:txBody>
      </p:sp>
      <p:graphicFrame>
        <p:nvGraphicFramePr>
          <p:cNvPr id="8" name="Content Placeholder 4" descr="balance beam with building blocks on top.  on the right side is a &quot;charter school staff&quot; building block with a &quot;charter school board&quot; building block stacked on top.  on the left side is a &quot;charter authorizer staff&quot; building block with a &quot;charter authorizer staff&quot; building block stacked on top." title="balance beam with building blocks on to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759550"/>
              </p:ext>
            </p:extLst>
          </p:nvPr>
        </p:nvGraphicFramePr>
        <p:xfrm>
          <a:off x="1" y="-721216"/>
          <a:ext cx="4571999" cy="7482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8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parties to the charter contract?</a:t>
            </a:r>
          </a:p>
          <a:p>
            <a:pPr lvl="1"/>
            <a:r>
              <a:rPr lang="en-US" dirty="0" smtClean="0"/>
              <a:t>Charter authorizer board and charter school board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is the charter contract formed?</a:t>
            </a:r>
          </a:p>
          <a:p>
            <a:pPr lvl="1"/>
            <a:r>
              <a:rPr lang="en-US" dirty="0" smtClean="0"/>
              <a:t>After approval of charter application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is the charter contract formed?</a:t>
            </a:r>
          </a:p>
          <a:p>
            <a:pPr lvl="1"/>
            <a:r>
              <a:rPr lang="en-US" dirty="0" smtClean="0"/>
              <a:t>Negotiation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is the purpose of the charter contract?</a:t>
            </a:r>
          </a:p>
          <a:p>
            <a:pPr lvl="1"/>
            <a:r>
              <a:rPr lang="en-US" dirty="0" smtClean="0"/>
              <a:t>Governing document, accountability tool</a:t>
            </a:r>
          </a:p>
          <a:p>
            <a:pPr lvl="1"/>
            <a:r>
              <a:rPr lang="en-US" dirty="0" smtClean="0"/>
              <a:t>Specifies shared services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Charter Contract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086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Charter authorizer unilaterally imposing conditions on charter school.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Charter school appealing its charter authorizer’s decision to State Board. 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Charter authorizer imposing a fee on charter school.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Short/mid-run impact of student count moving from district to charter schools.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Strains on the Relationship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2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46503"/>
            <a:ext cx="8407893" cy="4407408"/>
          </a:xfrm>
        </p:spPr>
        <p:txBody>
          <a:bodyPr/>
          <a:lstStyle/>
          <a:p>
            <a:r>
              <a:rPr lang="en-US" dirty="0"/>
              <a:t>K</a:t>
            </a:r>
            <a:r>
              <a:rPr lang="en-US" dirty="0" smtClean="0"/>
              <a:t>now and understand charter contract. </a:t>
            </a:r>
          </a:p>
          <a:p>
            <a:r>
              <a:rPr lang="en-US" dirty="0" smtClean="0"/>
              <a:t>Meet compliance and reporting requirements.</a:t>
            </a:r>
          </a:p>
          <a:p>
            <a:r>
              <a:rPr lang="en-US" dirty="0" smtClean="0"/>
              <a:t>Engage in transparent and regular communication.</a:t>
            </a:r>
          </a:p>
          <a:p>
            <a:r>
              <a:rPr lang="en-US" dirty="0" smtClean="0"/>
              <a:t>Offer technical assistance when needed.</a:t>
            </a:r>
          </a:p>
          <a:p>
            <a:r>
              <a:rPr lang="en-US" dirty="0" smtClean="0"/>
              <a:t>Run a great school!</a:t>
            </a:r>
            <a:endParaRPr lang="en-US" dirty="0"/>
          </a:p>
          <a:p>
            <a:r>
              <a:rPr lang="en-US" dirty="0" smtClean="0"/>
              <a:t>Open your doors and host visitors.</a:t>
            </a:r>
            <a:endParaRPr lang="en-US" dirty="0"/>
          </a:p>
          <a:p>
            <a:r>
              <a:rPr lang="en-US" dirty="0" smtClean="0"/>
              <a:t>Engage in systems-level work of the authorizer (DAC, Capitol Asset Planning, etc.)</a:t>
            </a:r>
          </a:p>
          <a:p>
            <a:r>
              <a:rPr lang="en-US" dirty="0" smtClean="0"/>
              <a:t>Ask questions!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 8 </a:t>
            </a:r>
            <a:r>
              <a:rPr lang="en-US" dirty="0" smtClean="0"/>
              <a:t>Things to Do to Foster a Healthy Relationship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67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to communicate.</a:t>
            </a:r>
          </a:p>
          <a:p>
            <a:pPr lvl="1"/>
            <a:r>
              <a:rPr lang="en-US" dirty="0" smtClean="0"/>
              <a:t>Looming problems</a:t>
            </a:r>
          </a:p>
          <a:p>
            <a:pPr lvl="1"/>
            <a:r>
              <a:rPr lang="en-US" dirty="0" smtClean="0"/>
              <a:t>Strategic activities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DON’T avoid accountability agreements.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DON’T try to do it all yourself.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DON’T overlook reporting.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DON’T disparage the authorizer – it’s about all students.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5 Things </a:t>
            </a:r>
            <a:r>
              <a:rPr lang="en-US" dirty="0" smtClean="0"/>
              <a:t>Not to Do When Fostering </a:t>
            </a:r>
            <a:r>
              <a:rPr lang="en-US" dirty="0"/>
              <a:t>a </a:t>
            </a:r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Colorado Department of Education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National Association of Charter School Authorizers 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Colorado League of Charter Schools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Colorado Association of School Boards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Colorado Association of School Business Officials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 &amp; Networking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99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BCo CDE MS Color Palette FINAL">
      <a:dk1>
        <a:srgbClr val="5C6670"/>
      </a:dk1>
      <a:lt1>
        <a:sysClr val="window" lastClr="FFFFFF"/>
      </a:lt1>
      <a:dk2>
        <a:srgbClr val="8FC6E8"/>
      </a:dk2>
      <a:lt2>
        <a:srgbClr val="D3CCBC"/>
      </a:lt2>
      <a:accent1>
        <a:srgbClr val="488BC9"/>
      </a:accent1>
      <a:accent2>
        <a:srgbClr val="FFC846"/>
      </a:accent2>
      <a:accent3>
        <a:srgbClr val="8DC63F"/>
      </a:accent3>
      <a:accent4>
        <a:srgbClr val="6D3A5D"/>
      </a:accent4>
      <a:accent5>
        <a:srgbClr val="46797A"/>
      </a:accent5>
      <a:accent6>
        <a:srgbClr val="EF7521"/>
      </a:accent6>
      <a:hlink>
        <a:srgbClr val="101E8E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 THEME.thmx</Template>
  <TotalTime>9149</TotalTime>
  <Words>389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Museo Slab 500</vt:lpstr>
      <vt:lpstr>Wingdings</vt:lpstr>
      <vt:lpstr>CDE THEME</vt:lpstr>
      <vt:lpstr>Fostering a Working Relationship with Charter Authorizers </vt:lpstr>
      <vt:lpstr>Charter Schools: Philosophy and Approach</vt:lpstr>
      <vt:lpstr>The Relationship Between  Charter Authorizers and Charter Schools</vt:lpstr>
      <vt:lpstr>The Role of Boards and Staff</vt:lpstr>
      <vt:lpstr>The Charter Contract</vt:lpstr>
      <vt:lpstr>Examples of Strains on the Relationship</vt:lpstr>
      <vt:lpstr>Top 8 Things to Do to Foster a Healthy Relationship</vt:lpstr>
      <vt:lpstr>Top 5 Things Not to Do When Fostering a Relationship</vt:lpstr>
      <vt:lpstr>Professional Development &amp; Networking</vt:lpstr>
      <vt:lpstr>PowerPoint Presentation</vt:lpstr>
    </vt:vector>
  </TitlesOfParts>
  <Company>Colorado State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Anzalone, Elizabeth</cp:lastModifiedBy>
  <cp:revision>192</cp:revision>
  <cp:lastPrinted>2017-12-05T15:25:00Z</cp:lastPrinted>
  <dcterms:created xsi:type="dcterms:W3CDTF">2012-07-16T02:29:43Z</dcterms:created>
  <dcterms:modified xsi:type="dcterms:W3CDTF">2017-12-06T16:51:38Z</dcterms:modified>
</cp:coreProperties>
</file>