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257" r:id="rId5"/>
    <p:sldId id="287" r:id="rId6"/>
    <p:sldId id="286" r:id="rId7"/>
    <p:sldId id="293" r:id="rId8"/>
    <p:sldId id="294" r:id="rId9"/>
    <p:sldId id="296" r:id="rId10"/>
    <p:sldId id="297" r:id="rId11"/>
    <p:sldId id="298" r:id="rId12"/>
  </p:sldIdLst>
  <p:sldSz cx="9144000" cy="5143500" type="screen16x9"/>
  <p:notesSz cx="6858000" cy="9144000"/>
  <p:embeddedFontLst>
    <p:embeddedFont>
      <p:font typeface="Roboto" panose="02000000000000000000" pitchFamily="2" charset="0"/>
      <p:regular r:id="rId14"/>
      <p:bold r:id="rId15"/>
      <p:italic r:id="rId16"/>
      <p:boldItalic r:id="rId17"/>
    </p:embeddedFont>
    <p:embeddedFont>
      <p:font typeface="Roboto Medium" panose="02000000000000000000" pitchFamily="2" charset="0"/>
      <p:regular r:id="rId18"/>
      <p:bold r:id="rId19"/>
      <p:italic r:id="rId20"/>
      <p:boldItalic r:id="rId21"/>
    </p:embeddedFont>
    <p:embeddedFont>
      <p:font typeface="Rockwell" panose="02060603020205020403"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C2A99C-5580-60CB-C8A1-A012A6EDAFE0}" name="Prael, Michelle" initials="PM" userId="S::prael_m@cde.state.co.us::0a51a797-5dd2-4055-ba07-d9378c419489" providerId="AD"/>
  <p188:author id="{2B767DF3-AA9F-09EF-0021-D009F38B232D}" name="Hollingshead, Jess" initials="" userId="S::Hollingshead_J@cde.state.co.us::72828a8d-9361-4fc4-a85c-ed48cb67a6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FC7ED-8E66-C1EB-540C-46AF6BD1CD4F}" v="660" dt="2024-10-08T16:42:45.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64" autoAdjust="0"/>
  </p:normalViewPr>
  <p:slideViewPr>
    <p:cSldViewPr snapToGrid="0">
      <p:cViewPr varScale="1">
        <p:scale>
          <a:sx n="144" d="100"/>
          <a:sy n="144" d="100"/>
        </p:scale>
        <p:origin x="252" y="12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51" Type="http://schemas.microsoft.com/office/2018/10/relationships/authors" Target="authors.xml"/><Relationship Id="rId3" Type="http://schemas.openxmlformats.org/officeDocument/2006/relationships/customXml" Target="../customXml/item3.xml"/><Relationship Id="rId21" Type="http://schemas.openxmlformats.org/officeDocument/2006/relationships/font" Target="fonts/font8.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pp.smartsheet.com/b/form/1b099d46ede044d1bc3547a2264bb927"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Burnham_k@cde.state.co.us" TargetMode="External"/><Relationship Id="rId2" Type="http://schemas.openxmlformats.org/officeDocument/2006/relationships/hyperlink" Target="mailto:Monaco_c@cde.state.co.us" TargetMode="External"/><Relationship Id="rId1" Type="http://schemas.openxmlformats.org/officeDocument/2006/relationships/slideLayout" Target="../slideLayouts/slideLayout1.xml"/><Relationship Id="rId4" Type="http://schemas.openxmlformats.org/officeDocument/2006/relationships/hyperlink" Target="mailto:Prael_m@cde.state.co.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g278539799a0_0_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r>
              <a:rPr lang="en-US" dirty="0"/>
              <a:t>GAINS Access</a:t>
            </a:r>
          </a:p>
        </p:txBody>
      </p:sp>
      <p:sp>
        <p:nvSpPr>
          <p:cNvPr id="3" name="Title 2">
            <a:extLst>
              <a:ext uri="{FF2B5EF4-FFF2-40B4-BE49-F238E27FC236}">
                <a16:creationId xmlns:a16="http://schemas.microsoft.com/office/drawing/2014/main" id="{76ECBC69-00DF-0710-9FEB-EA16466FDC2A}"/>
              </a:ext>
            </a:extLst>
          </p:cNvPr>
          <p:cNvSpPr>
            <a:spLocks noGrp="1"/>
          </p:cNvSpPr>
          <p:nvPr>
            <p:ph type="title"/>
          </p:nvPr>
        </p:nvSpPr>
        <p:spPr/>
        <p:txBody>
          <a:bodyPr/>
          <a:lstStyle/>
          <a:p>
            <a:r>
              <a:rPr lang="en-US" dirty="0"/>
              <a:t>Purple Star Schools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F07F-9FC0-E2F7-22C1-B2205D3A0D86}"/>
              </a:ext>
            </a:extLst>
          </p:cNvPr>
          <p:cNvSpPr>
            <a:spLocks noGrp="1"/>
          </p:cNvSpPr>
          <p:nvPr>
            <p:ph type="title"/>
          </p:nvPr>
        </p:nvSpPr>
        <p:spPr/>
        <p:txBody>
          <a:bodyPr/>
          <a:lstStyle/>
          <a:p>
            <a:r>
              <a:rPr lang="en-US" dirty="0"/>
              <a:t>Step 1: GAINS Access</a:t>
            </a:r>
          </a:p>
        </p:txBody>
      </p:sp>
      <p:sp>
        <p:nvSpPr>
          <p:cNvPr id="4" name="Text Placeholder 3">
            <a:extLst>
              <a:ext uri="{FF2B5EF4-FFF2-40B4-BE49-F238E27FC236}">
                <a16:creationId xmlns:a16="http://schemas.microsoft.com/office/drawing/2014/main" id="{AA108824-D319-D847-554C-5A953F427075}"/>
              </a:ext>
            </a:extLst>
          </p:cNvPr>
          <p:cNvSpPr>
            <a:spLocks noGrp="1"/>
          </p:cNvSpPr>
          <p:nvPr>
            <p:ph type="body" idx="1"/>
          </p:nvPr>
        </p:nvSpPr>
        <p:spPr>
          <a:xfrm>
            <a:off x="311700" y="1152475"/>
            <a:ext cx="3671350" cy="3034800"/>
          </a:xfrm>
        </p:spPr>
        <p:txBody>
          <a:bodyPr>
            <a:normAutofit fontScale="85000" lnSpcReduction="10000"/>
          </a:bodyPr>
          <a:lstStyle/>
          <a:p>
            <a:pPr marL="419100" indent="-342900">
              <a:lnSpc>
                <a:spcPct val="90000"/>
              </a:lnSpc>
              <a:spcBef>
                <a:spcPts val="1000"/>
              </a:spcBef>
            </a:pPr>
            <a:r>
              <a:rPr lang="en-US" sz="2200">
                <a:latin typeface="Calibri"/>
                <a:ea typeface="Calibri"/>
                <a:cs typeface="Calibri"/>
              </a:rPr>
              <a:t>To access GAINS, you will need to complete the </a:t>
            </a:r>
            <a:r>
              <a:rPr lang="en-US" sz="2200" dirty="0">
                <a:latin typeface="Calibri"/>
                <a:ea typeface="Calibri"/>
                <a:cs typeface="Calibri"/>
                <a:hlinkClick r:id="rId2"/>
              </a:rPr>
              <a:t>Intent to Apply</a:t>
            </a:r>
            <a:r>
              <a:rPr lang="en-US" sz="2200" dirty="0">
                <a:latin typeface="Calibri"/>
                <a:ea typeface="Calibri"/>
                <a:cs typeface="Calibri"/>
              </a:rPr>
              <a:t> </a:t>
            </a:r>
            <a:r>
              <a:rPr lang="en-US" sz="2200">
                <a:latin typeface="Calibri"/>
                <a:ea typeface="Calibri"/>
                <a:cs typeface="Calibri"/>
              </a:rPr>
              <a:t>prior to accessing GAINS. </a:t>
            </a:r>
          </a:p>
          <a:p>
            <a:pPr marL="876300" lvl="1" indent="-342900">
              <a:lnSpc>
                <a:spcPct val="90000"/>
              </a:lnSpc>
              <a:spcBef>
                <a:spcPts val="500"/>
              </a:spcBef>
              <a:buFont typeface="Courier New,monospace"/>
              <a:buChar char="o"/>
            </a:pPr>
            <a:r>
              <a:rPr lang="en-US" sz="1800" dirty="0">
                <a:latin typeface="Calibri"/>
                <a:ea typeface="Calibri"/>
                <a:cs typeface="Calibri"/>
              </a:rPr>
              <a:t>Based on the form, CDE will setup users within GAINS.</a:t>
            </a:r>
          </a:p>
          <a:p>
            <a:pPr marL="876300" lvl="1" indent="-342900">
              <a:lnSpc>
                <a:spcPct val="90000"/>
              </a:lnSpc>
              <a:spcBef>
                <a:spcPts val="500"/>
              </a:spcBef>
              <a:buFont typeface="Courier New,monospace"/>
              <a:buChar char="o"/>
            </a:pPr>
            <a:r>
              <a:rPr lang="en-US" sz="1800">
                <a:latin typeface="Calibri"/>
                <a:ea typeface="Calibri"/>
                <a:cs typeface="Calibri"/>
              </a:rPr>
              <a:t>Once CDE creates the users, each user will receive an email from GAINS to setup their password. </a:t>
            </a:r>
          </a:p>
          <a:p>
            <a:pPr marL="876300" lvl="1" indent="-342900">
              <a:lnSpc>
                <a:spcPct val="90000"/>
              </a:lnSpc>
              <a:spcBef>
                <a:spcPts val="500"/>
              </a:spcBef>
              <a:buFont typeface="Courier New,monospace"/>
              <a:buChar char="o"/>
            </a:pPr>
            <a:r>
              <a:rPr lang="en-US" sz="1800">
                <a:latin typeface="Calibri"/>
                <a:ea typeface="Calibri"/>
                <a:cs typeface="Calibri"/>
              </a:rPr>
              <a:t>Once the password is created, users will sign into GAINS through the Native Authentication.</a:t>
            </a:r>
          </a:p>
        </p:txBody>
      </p:sp>
      <p:grpSp>
        <p:nvGrpSpPr>
          <p:cNvPr id="6" name="Group 5"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10;&#10;The blue arrow directs users to the native authentication which is above the IdM link.">
            <a:extLst>
              <a:ext uri="{FF2B5EF4-FFF2-40B4-BE49-F238E27FC236}">
                <a16:creationId xmlns:a16="http://schemas.microsoft.com/office/drawing/2014/main" id="{CA286F80-ECD7-DD65-D47F-AD1E12E1E45F}"/>
              </a:ext>
            </a:extLst>
          </p:cNvPr>
          <p:cNvGrpSpPr/>
          <p:nvPr/>
        </p:nvGrpSpPr>
        <p:grpSpPr>
          <a:xfrm>
            <a:off x="4093730" y="1286597"/>
            <a:ext cx="5048382" cy="2706104"/>
            <a:chOff x="2195080" y="3724997"/>
            <a:chExt cx="5048382" cy="2706104"/>
          </a:xfrm>
        </p:grpSpPr>
        <p:pic>
          <p:nvPicPr>
            <p:cNvPr id="7" name="Picture 6"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
              <a:extLst>
                <a:ext uri="{FF2B5EF4-FFF2-40B4-BE49-F238E27FC236}">
                  <a16:creationId xmlns:a16="http://schemas.microsoft.com/office/drawing/2014/main" id="{3089620A-9CF2-7F1A-838D-903AADA78E08}"/>
                </a:ext>
              </a:extLst>
            </p:cNvPr>
            <p:cNvPicPr>
              <a:picLocks noChangeAspect="1"/>
            </p:cNvPicPr>
            <p:nvPr/>
          </p:nvPicPr>
          <p:blipFill>
            <a:blip r:embed="rId3"/>
            <a:stretch>
              <a:fillRect/>
            </a:stretch>
          </p:blipFill>
          <p:spPr>
            <a:xfrm>
              <a:off x="2195080" y="3724997"/>
              <a:ext cx="4429724" cy="2706104"/>
            </a:xfrm>
            <a:prstGeom prst="rect">
              <a:avLst/>
            </a:prstGeom>
          </p:spPr>
        </p:pic>
        <p:sp>
          <p:nvSpPr>
            <p:cNvPr id="8" name="Arrow: Left 7">
              <a:extLst>
                <a:ext uri="{FF2B5EF4-FFF2-40B4-BE49-F238E27FC236}">
                  <a16:creationId xmlns:a16="http://schemas.microsoft.com/office/drawing/2014/main" id="{2B338866-7384-D4C0-86B1-C1E442AF89F6}"/>
                </a:ext>
              </a:extLst>
            </p:cNvPr>
            <p:cNvSpPr/>
            <p:nvPr/>
          </p:nvSpPr>
          <p:spPr>
            <a:xfrm>
              <a:off x="6196379" y="4426618"/>
              <a:ext cx="1047083" cy="43961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sp>
        <p:nvSpPr>
          <p:cNvPr id="3" name="Title 2">
            <a:extLst>
              <a:ext uri="{FF2B5EF4-FFF2-40B4-BE49-F238E27FC236}">
                <a16:creationId xmlns:a16="http://schemas.microsoft.com/office/drawing/2014/main" id="{D450C3DA-0BE1-4E5A-2D27-58FF51348EBB}"/>
              </a:ext>
            </a:extLst>
          </p:cNvPr>
          <p:cNvSpPr>
            <a:spLocks noGrp="1"/>
          </p:cNvSpPr>
          <p:nvPr>
            <p:ph type="title" idx="2"/>
          </p:nvPr>
        </p:nvSpPr>
        <p:spPr/>
        <p:txBody>
          <a:bodyPr/>
          <a:lstStyle/>
          <a:p>
            <a:r>
              <a:rPr lang="en-US" dirty="0"/>
              <a:t>Purple Star Schools</a:t>
            </a:r>
          </a:p>
        </p:txBody>
      </p:sp>
    </p:spTree>
    <p:extLst>
      <p:ext uri="{BB962C8B-B14F-4D97-AF65-F5344CB8AC3E}">
        <p14:creationId xmlns:p14="http://schemas.microsoft.com/office/powerpoint/2010/main" val="1195837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4AA5-D7B2-480F-A411-38BF76DDA581}"/>
              </a:ext>
            </a:extLst>
          </p:cNvPr>
          <p:cNvSpPr>
            <a:spLocks noGrp="1"/>
          </p:cNvSpPr>
          <p:nvPr>
            <p:ph type="title"/>
          </p:nvPr>
        </p:nvSpPr>
        <p:spPr/>
        <p:txBody>
          <a:bodyPr/>
          <a:lstStyle/>
          <a:p>
            <a:r>
              <a:rPr lang="en-US" dirty="0"/>
              <a:t>Step 2: Find the Application Supplements  </a:t>
            </a:r>
          </a:p>
        </p:txBody>
      </p:sp>
      <p:sp>
        <p:nvSpPr>
          <p:cNvPr id="4" name="Text Placeholder 3">
            <a:extLst>
              <a:ext uri="{FF2B5EF4-FFF2-40B4-BE49-F238E27FC236}">
                <a16:creationId xmlns:a16="http://schemas.microsoft.com/office/drawing/2014/main" id="{298DF336-7580-2650-97C9-089295E49C84}"/>
              </a:ext>
            </a:extLst>
          </p:cNvPr>
          <p:cNvSpPr>
            <a:spLocks noGrp="1"/>
          </p:cNvSpPr>
          <p:nvPr>
            <p:ph type="body" idx="1"/>
          </p:nvPr>
        </p:nvSpPr>
        <p:spPr>
          <a:xfrm>
            <a:off x="311700" y="1152475"/>
            <a:ext cx="3874550" cy="3034800"/>
          </a:xfrm>
        </p:spPr>
        <p:txBody>
          <a:bodyPr/>
          <a:lstStyle/>
          <a:p>
            <a:r>
              <a:rPr lang="en-US" dirty="0"/>
              <a:t>Once logged in, hover over </a:t>
            </a:r>
            <a:r>
              <a:rPr lang="en-US" b="1" dirty="0"/>
              <a:t>Application Supplement </a:t>
            </a:r>
            <a:r>
              <a:rPr lang="en-US" dirty="0"/>
              <a:t>in the left navigation menu and select, </a:t>
            </a:r>
            <a:r>
              <a:rPr lang="en-US" b="1" dirty="0"/>
              <a:t>Application Supplements. </a:t>
            </a:r>
            <a:endParaRPr lang="en-US" dirty="0"/>
          </a:p>
        </p:txBody>
      </p:sp>
      <p:pic>
        <p:nvPicPr>
          <p:cNvPr id="6" name="Picture 5" descr="Users will hover over the Application Supplement, located in the left navigation menu of the GAINS platform. By hovering, this will open an option the right that says, &quot;Application Supplements.&quot; Users will need to select &quot;Application Supplements.&quot; ">
            <a:extLst>
              <a:ext uri="{FF2B5EF4-FFF2-40B4-BE49-F238E27FC236}">
                <a16:creationId xmlns:a16="http://schemas.microsoft.com/office/drawing/2014/main" id="{6A2799D3-3DB0-2153-0E1A-EB8F2BE234D2}"/>
              </a:ext>
            </a:extLst>
          </p:cNvPr>
          <p:cNvPicPr>
            <a:picLocks noChangeAspect="1"/>
          </p:cNvPicPr>
          <p:nvPr/>
        </p:nvPicPr>
        <p:blipFill>
          <a:blip r:embed="rId2"/>
          <a:stretch>
            <a:fillRect/>
          </a:stretch>
        </p:blipFill>
        <p:spPr>
          <a:xfrm>
            <a:off x="4848225" y="1279525"/>
            <a:ext cx="3867150" cy="2419350"/>
          </a:xfrm>
          <a:prstGeom prst="rect">
            <a:avLst/>
          </a:prstGeom>
        </p:spPr>
      </p:pic>
      <p:sp>
        <p:nvSpPr>
          <p:cNvPr id="5" name="Title 4">
            <a:extLst>
              <a:ext uri="{FF2B5EF4-FFF2-40B4-BE49-F238E27FC236}">
                <a16:creationId xmlns:a16="http://schemas.microsoft.com/office/drawing/2014/main" id="{872B164A-BC6A-7BFB-EB7E-7DF62C709318}"/>
              </a:ext>
            </a:extLst>
          </p:cNvPr>
          <p:cNvSpPr>
            <a:spLocks noGrp="1"/>
          </p:cNvSpPr>
          <p:nvPr>
            <p:ph type="title" idx="2"/>
          </p:nvPr>
        </p:nvSpPr>
        <p:spPr/>
        <p:txBody>
          <a:bodyPr/>
          <a:lstStyle/>
          <a:p>
            <a:r>
              <a:rPr lang="en-US" dirty="0"/>
              <a:t>Purple Star Schools</a:t>
            </a:r>
          </a:p>
        </p:txBody>
      </p:sp>
    </p:spTree>
    <p:extLst>
      <p:ext uri="{BB962C8B-B14F-4D97-AF65-F5344CB8AC3E}">
        <p14:creationId xmlns:p14="http://schemas.microsoft.com/office/powerpoint/2010/main" val="535189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4AA5-D7B2-480F-A411-38BF76DDA581}"/>
              </a:ext>
            </a:extLst>
          </p:cNvPr>
          <p:cNvSpPr>
            <a:spLocks noGrp="1"/>
          </p:cNvSpPr>
          <p:nvPr>
            <p:ph type="title"/>
          </p:nvPr>
        </p:nvSpPr>
        <p:spPr/>
        <p:txBody>
          <a:bodyPr/>
          <a:lstStyle/>
          <a:p>
            <a:r>
              <a:rPr lang="en-US" dirty="0"/>
              <a:t>Step 3: Locate the Purple Star Schools Award</a:t>
            </a:r>
          </a:p>
        </p:txBody>
      </p:sp>
      <p:sp>
        <p:nvSpPr>
          <p:cNvPr id="4" name="Text Placeholder 3">
            <a:extLst>
              <a:ext uri="{FF2B5EF4-FFF2-40B4-BE49-F238E27FC236}">
                <a16:creationId xmlns:a16="http://schemas.microsoft.com/office/drawing/2014/main" id="{298DF336-7580-2650-97C9-089295E49C84}"/>
              </a:ext>
            </a:extLst>
          </p:cNvPr>
          <p:cNvSpPr>
            <a:spLocks noGrp="1"/>
          </p:cNvSpPr>
          <p:nvPr>
            <p:ph type="body" idx="1"/>
          </p:nvPr>
        </p:nvSpPr>
        <p:spPr>
          <a:xfrm>
            <a:off x="311700" y="1152475"/>
            <a:ext cx="3874550" cy="3034800"/>
          </a:xfrm>
        </p:spPr>
        <p:txBody>
          <a:bodyPr/>
          <a:lstStyle/>
          <a:p>
            <a:r>
              <a:rPr lang="en-US" dirty="0"/>
              <a:t>Select the </a:t>
            </a:r>
            <a:r>
              <a:rPr lang="en-US" b="1" dirty="0"/>
              <a:t>Purple Star Schools Award</a:t>
            </a:r>
          </a:p>
        </p:txBody>
      </p:sp>
      <p:pic>
        <p:nvPicPr>
          <p:cNvPr id="3" name="Picture 2" descr="Once on the application supplements page, it will display all active, 2025 application supplements. This includes the Purple Star Schools Award which is third down on the list. Users should select &quot;Purple Star Schools Award.&quot;">
            <a:extLst>
              <a:ext uri="{FF2B5EF4-FFF2-40B4-BE49-F238E27FC236}">
                <a16:creationId xmlns:a16="http://schemas.microsoft.com/office/drawing/2014/main" id="{761072F7-542B-BFA1-3464-4F0E65B46179}"/>
              </a:ext>
            </a:extLst>
          </p:cNvPr>
          <p:cNvPicPr>
            <a:picLocks noChangeAspect="1"/>
          </p:cNvPicPr>
          <p:nvPr/>
        </p:nvPicPr>
        <p:blipFill>
          <a:blip r:embed="rId2"/>
          <a:stretch>
            <a:fillRect/>
          </a:stretch>
        </p:blipFill>
        <p:spPr>
          <a:xfrm>
            <a:off x="4818063" y="1282700"/>
            <a:ext cx="3114675" cy="2247900"/>
          </a:xfrm>
          <a:prstGeom prst="rect">
            <a:avLst/>
          </a:prstGeom>
        </p:spPr>
      </p:pic>
      <p:sp>
        <p:nvSpPr>
          <p:cNvPr id="5" name="Title 4">
            <a:extLst>
              <a:ext uri="{FF2B5EF4-FFF2-40B4-BE49-F238E27FC236}">
                <a16:creationId xmlns:a16="http://schemas.microsoft.com/office/drawing/2014/main" id="{872B164A-BC6A-7BFB-EB7E-7DF62C709318}"/>
              </a:ext>
            </a:extLst>
          </p:cNvPr>
          <p:cNvSpPr>
            <a:spLocks noGrp="1"/>
          </p:cNvSpPr>
          <p:nvPr>
            <p:ph type="title" idx="2"/>
          </p:nvPr>
        </p:nvSpPr>
        <p:spPr/>
        <p:txBody>
          <a:bodyPr/>
          <a:lstStyle/>
          <a:p>
            <a:r>
              <a:rPr lang="en-US" dirty="0"/>
              <a:t>Purple Star Schools</a:t>
            </a:r>
          </a:p>
        </p:txBody>
      </p:sp>
    </p:spTree>
    <p:extLst>
      <p:ext uri="{BB962C8B-B14F-4D97-AF65-F5344CB8AC3E}">
        <p14:creationId xmlns:p14="http://schemas.microsoft.com/office/powerpoint/2010/main" val="971240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4AA5-D7B2-480F-A411-38BF76DDA581}"/>
              </a:ext>
            </a:extLst>
          </p:cNvPr>
          <p:cNvSpPr>
            <a:spLocks noGrp="1"/>
          </p:cNvSpPr>
          <p:nvPr>
            <p:ph type="title"/>
          </p:nvPr>
        </p:nvSpPr>
        <p:spPr/>
        <p:txBody>
          <a:bodyPr/>
          <a:lstStyle/>
          <a:p>
            <a:r>
              <a:rPr lang="en-US" dirty="0"/>
              <a:t>Step 4: Start the Purple Star Schools Award</a:t>
            </a:r>
          </a:p>
        </p:txBody>
      </p:sp>
      <p:sp>
        <p:nvSpPr>
          <p:cNvPr id="4" name="Text Placeholder 3">
            <a:extLst>
              <a:ext uri="{FF2B5EF4-FFF2-40B4-BE49-F238E27FC236}">
                <a16:creationId xmlns:a16="http://schemas.microsoft.com/office/drawing/2014/main" id="{298DF336-7580-2650-97C9-089295E49C84}"/>
              </a:ext>
            </a:extLst>
          </p:cNvPr>
          <p:cNvSpPr>
            <a:spLocks noGrp="1"/>
          </p:cNvSpPr>
          <p:nvPr>
            <p:ph type="body" idx="1"/>
          </p:nvPr>
        </p:nvSpPr>
        <p:spPr>
          <a:xfrm>
            <a:off x="311700" y="2282775"/>
            <a:ext cx="5157250" cy="577350"/>
          </a:xfrm>
        </p:spPr>
        <p:txBody>
          <a:bodyPr/>
          <a:lstStyle/>
          <a:p>
            <a:pPr algn="ctr"/>
            <a:r>
              <a:rPr lang="en-US" dirty="0"/>
              <a:t>Be sure to change the status to </a:t>
            </a:r>
            <a:r>
              <a:rPr lang="en-US" b="1" dirty="0"/>
              <a:t>Draft Started</a:t>
            </a:r>
            <a:r>
              <a:rPr lang="en-US" dirty="0"/>
              <a:t>.  </a:t>
            </a:r>
            <a:endParaRPr lang="en-US" b="1" dirty="0"/>
          </a:p>
        </p:txBody>
      </p:sp>
      <p:sp>
        <p:nvSpPr>
          <p:cNvPr id="5" name="Title 4">
            <a:extLst>
              <a:ext uri="{FF2B5EF4-FFF2-40B4-BE49-F238E27FC236}">
                <a16:creationId xmlns:a16="http://schemas.microsoft.com/office/drawing/2014/main" id="{872B164A-BC6A-7BFB-EB7E-7DF62C709318}"/>
              </a:ext>
            </a:extLst>
          </p:cNvPr>
          <p:cNvSpPr>
            <a:spLocks noGrp="1"/>
          </p:cNvSpPr>
          <p:nvPr>
            <p:ph type="title" idx="2"/>
          </p:nvPr>
        </p:nvSpPr>
        <p:spPr/>
        <p:txBody>
          <a:bodyPr/>
          <a:lstStyle/>
          <a:p>
            <a:r>
              <a:rPr lang="en-US" dirty="0"/>
              <a:t>Purple Star Schools</a:t>
            </a:r>
          </a:p>
        </p:txBody>
      </p:sp>
      <p:pic>
        <p:nvPicPr>
          <p:cNvPr id="6" name="Picture 5" descr="While in the Purple Star Schools Award section, users will see the status of the application and the various pages. Users should first click Draft Started which is next to &quot;Changes Status to&quot; and below the current status of Not Started. ">
            <a:extLst>
              <a:ext uri="{FF2B5EF4-FFF2-40B4-BE49-F238E27FC236}">
                <a16:creationId xmlns:a16="http://schemas.microsoft.com/office/drawing/2014/main" id="{0769DE50-AB30-606B-2702-59A1D3CFA2B3}"/>
              </a:ext>
            </a:extLst>
          </p:cNvPr>
          <p:cNvPicPr>
            <a:picLocks noChangeAspect="1"/>
          </p:cNvPicPr>
          <p:nvPr/>
        </p:nvPicPr>
        <p:blipFill>
          <a:blip r:embed="rId2"/>
          <a:stretch>
            <a:fillRect/>
          </a:stretch>
        </p:blipFill>
        <p:spPr>
          <a:xfrm>
            <a:off x="5712350" y="0"/>
            <a:ext cx="3434300" cy="5143500"/>
          </a:xfrm>
          <a:prstGeom prst="rect">
            <a:avLst/>
          </a:prstGeom>
        </p:spPr>
      </p:pic>
    </p:spTree>
    <p:extLst>
      <p:ext uri="{BB962C8B-B14F-4D97-AF65-F5344CB8AC3E}">
        <p14:creationId xmlns:p14="http://schemas.microsoft.com/office/powerpoint/2010/main" val="36881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4AA5-D7B2-480F-A411-38BF76DDA581}"/>
              </a:ext>
            </a:extLst>
          </p:cNvPr>
          <p:cNvSpPr>
            <a:spLocks noGrp="1"/>
          </p:cNvSpPr>
          <p:nvPr>
            <p:ph type="title"/>
          </p:nvPr>
        </p:nvSpPr>
        <p:spPr/>
        <p:txBody>
          <a:bodyPr/>
          <a:lstStyle/>
          <a:p>
            <a:r>
              <a:rPr lang="en-US" dirty="0"/>
              <a:t>Step 5: Complete the Purple Star Schools Award</a:t>
            </a:r>
          </a:p>
        </p:txBody>
      </p:sp>
      <p:sp>
        <p:nvSpPr>
          <p:cNvPr id="4" name="Text Placeholder 3">
            <a:extLst>
              <a:ext uri="{FF2B5EF4-FFF2-40B4-BE49-F238E27FC236}">
                <a16:creationId xmlns:a16="http://schemas.microsoft.com/office/drawing/2014/main" id="{298DF336-7580-2650-97C9-089295E49C84}"/>
              </a:ext>
            </a:extLst>
          </p:cNvPr>
          <p:cNvSpPr>
            <a:spLocks noGrp="1"/>
          </p:cNvSpPr>
          <p:nvPr>
            <p:ph type="body" idx="1"/>
          </p:nvPr>
        </p:nvSpPr>
        <p:spPr>
          <a:xfrm>
            <a:off x="121200" y="1019125"/>
            <a:ext cx="8630700" cy="2863350"/>
          </a:xfrm>
        </p:spPr>
        <p:txBody>
          <a:bodyPr>
            <a:normAutofit/>
          </a:bodyPr>
          <a:lstStyle/>
          <a:p>
            <a:r>
              <a:rPr lang="en-US" dirty="0"/>
              <a:t>Go through and complete each page within the GAINS platform.   </a:t>
            </a:r>
            <a:endParaRPr lang="en-US"/>
          </a:p>
          <a:p>
            <a:pPr>
              <a:lnSpc>
                <a:spcPct val="114999"/>
              </a:lnSpc>
            </a:pPr>
            <a:r>
              <a:rPr lang="en-US" dirty="0"/>
              <a:t>Every item with an asterisk (*) is required and will prevent submission of the application until the asterisk has been fill out. </a:t>
            </a:r>
          </a:p>
          <a:p>
            <a:pPr>
              <a:lnSpc>
                <a:spcPct val="114999"/>
              </a:lnSpc>
            </a:pPr>
            <a:r>
              <a:rPr lang="en-US" dirty="0"/>
              <a:t>Any validation messages found on the sections page will need to be addressed. </a:t>
            </a:r>
          </a:p>
        </p:txBody>
      </p:sp>
      <p:pic>
        <p:nvPicPr>
          <p:cNvPr id="8" name="Picture 7" descr="As users complete the application, the validation column (which is to the right of the various pages within the sections page), messages will appear. These messages contain error and warning messages that may prevent submission. ">
            <a:extLst>
              <a:ext uri="{FF2B5EF4-FFF2-40B4-BE49-F238E27FC236}">
                <a16:creationId xmlns:a16="http://schemas.microsoft.com/office/drawing/2014/main" id="{821A3859-DF28-79F9-D1CB-34793B50CCCF}"/>
              </a:ext>
            </a:extLst>
          </p:cNvPr>
          <p:cNvPicPr>
            <a:picLocks noChangeAspect="1"/>
          </p:cNvPicPr>
          <p:nvPr/>
        </p:nvPicPr>
        <p:blipFill>
          <a:blip r:embed="rId2"/>
          <a:stretch>
            <a:fillRect/>
          </a:stretch>
        </p:blipFill>
        <p:spPr>
          <a:xfrm>
            <a:off x="1631950" y="2295668"/>
            <a:ext cx="5880100" cy="1396713"/>
          </a:xfrm>
          <a:prstGeom prst="rect">
            <a:avLst/>
          </a:prstGeom>
        </p:spPr>
      </p:pic>
      <p:pic>
        <p:nvPicPr>
          <p:cNvPr id="7" name="Picture 6" descr="Once a user clicks into the validation messages, the message will appear and identify it as an error or warning. In the example, it says, &quot;Questions marked with an asterisk (*) require a response.&quot; Applicants can click on Review, which is to the right of the message, to actually go to the page that has a missing a response.">
            <a:extLst>
              <a:ext uri="{FF2B5EF4-FFF2-40B4-BE49-F238E27FC236}">
                <a16:creationId xmlns:a16="http://schemas.microsoft.com/office/drawing/2014/main" id="{B1D55211-19A1-EC4E-04C4-C683DBC55229}"/>
              </a:ext>
            </a:extLst>
          </p:cNvPr>
          <p:cNvPicPr>
            <a:picLocks noChangeAspect="1"/>
          </p:cNvPicPr>
          <p:nvPr/>
        </p:nvPicPr>
        <p:blipFill>
          <a:blip r:embed="rId3"/>
          <a:srcRect t="114" r="1312" b="-541"/>
          <a:stretch/>
        </p:blipFill>
        <p:spPr>
          <a:xfrm>
            <a:off x="63500" y="3882547"/>
            <a:ext cx="9023994" cy="1183410"/>
          </a:xfrm>
          <a:prstGeom prst="rect">
            <a:avLst/>
          </a:prstGeom>
        </p:spPr>
      </p:pic>
      <p:sp>
        <p:nvSpPr>
          <p:cNvPr id="5" name="Title 4">
            <a:extLst>
              <a:ext uri="{FF2B5EF4-FFF2-40B4-BE49-F238E27FC236}">
                <a16:creationId xmlns:a16="http://schemas.microsoft.com/office/drawing/2014/main" id="{872B164A-BC6A-7BFB-EB7E-7DF62C709318}"/>
              </a:ext>
            </a:extLst>
          </p:cNvPr>
          <p:cNvSpPr>
            <a:spLocks noGrp="1"/>
          </p:cNvSpPr>
          <p:nvPr>
            <p:ph type="title" idx="2"/>
          </p:nvPr>
        </p:nvSpPr>
        <p:spPr/>
        <p:txBody>
          <a:bodyPr/>
          <a:lstStyle/>
          <a:p>
            <a:r>
              <a:rPr lang="en-US" dirty="0"/>
              <a:t>Purple Star Schools</a:t>
            </a:r>
          </a:p>
        </p:txBody>
      </p:sp>
    </p:spTree>
    <p:extLst>
      <p:ext uri="{BB962C8B-B14F-4D97-AF65-F5344CB8AC3E}">
        <p14:creationId xmlns:p14="http://schemas.microsoft.com/office/powerpoint/2010/main" val="307102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4AA5-D7B2-480F-A411-38BF76DDA581}"/>
              </a:ext>
            </a:extLst>
          </p:cNvPr>
          <p:cNvSpPr>
            <a:spLocks noGrp="1"/>
          </p:cNvSpPr>
          <p:nvPr>
            <p:ph type="title"/>
          </p:nvPr>
        </p:nvSpPr>
        <p:spPr/>
        <p:txBody>
          <a:bodyPr/>
          <a:lstStyle/>
          <a:p>
            <a:r>
              <a:rPr lang="en-US" dirty="0"/>
              <a:t>Step 6: Submit the Purple Star Schools Award</a:t>
            </a:r>
          </a:p>
        </p:txBody>
      </p:sp>
      <p:sp>
        <p:nvSpPr>
          <p:cNvPr id="4" name="Text Placeholder 3">
            <a:extLst>
              <a:ext uri="{FF2B5EF4-FFF2-40B4-BE49-F238E27FC236}">
                <a16:creationId xmlns:a16="http://schemas.microsoft.com/office/drawing/2014/main" id="{298DF336-7580-2650-97C9-089295E49C84}"/>
              </a:ext>
            </a:extLst>
          </p:cNvPr>
          <p:cNvSpPr>
            <a:spLocks noGrp="1"/>
          </p:cNvSpPr>
          <p:nvPr>
            <p:ph type="body" idx="1"/>
          </p:nvPr>
        </p:nvSpPr>
        <p:spPr>
          <a:xfrm>
            <a:off x="413300" y="1425525"/>
            <a:ext cx="5157250" cy="672600"/>
          </a:xfrm>
        </p:spPr>
        <p:txBody>
          <a:bodyPr>
            <a:normAutofit fontScale="85000" lnSpcReduction="10000"/>
          </a:bodyPr>
          <a:lstStyle/>
          <a:p>
            <a:r>
              <a:rPr lang="en-US" dirty="0"/>
              <a:t>Once the validation messages are addressed and you are ready to submit, change the status to </a:t>
            </a:r>
            <a:r>
              <a:rPr lang="en-US" b="1" dirty="0"/>
              <a:t>Draft Completed.</a:t>
            </a:r>
            <a:r>
              <a:rPr lang="en-US" dirty="0"/>
              <a:t>  </a:t>
            </a:r>
            <a:endParaRPr lang="en-US" b="1" dirty="0"/>
          </a:p>
        </p:txBody>
      </p:sp>
      <p:pic>
        <p:nvPicPr>
          <p:cNvPr id="3" name="Picture 2" descr="Users will change the status to Draft completed. Which is next to &quot;Changes Status to&quot; and below the current status of Draft Started. ">
            <a:extLst>
              <a:ext uri="{FF2B5EF4-FFF2-40B4-BE49-F238E27FC236}">
                <a16:creationId xmlns:a16="http://schemas.microsoft.com/office/drawing/2014/main" id="{2017E80C-5B87-8E0C-C79C-E0B4F8DBB340}"/>
              </a:ext>
            </a:extLst>
          </p:cNvPr>
          <p:cNvPicPr>
            <a:picLocks noChangeAspect="1"/>
          </p:cNvPicPr>
          <p:nvPr/>
        </p:nvPicPr>
        <p:blipFill>
          <a:blip r:embed="rId2"/>
          <a:stretch>
            <a:fillRect/>
          </a:stretch>
        </p:blipFill>
        <p:spPr>
          <a:xfrm>
            <a:off x="6037263" y="996950"/>
            <a:ext cx="2390775" cy="1428750"/>
          </a:xfrm>
          <a:prstGeom prst="rect">
            <a:avLst/>
          </a:prstGeom>
        </p:spPr>
      </p:pic>
      <p:sp>
        <p:nvSpPr>
          <p:cNvPr id="9" name="Text Placeholder 3">
            <a:extLst>
              <a:ext uri="{FF2B5EF4-FFF2-40B4-BE49-F238E27FC236}">
                <a16:creationId xmlns:a16="http://schemas.microsoft.com/office/drawing/2014/main" id="{34500AB6-219B-CDF5-6775-6198D261581C}"/>
              </a:ext>
            </a:extLst>
          </p:cNvPr>
          <p:cNvSpPr txBox="1">
            <a:spLocks/>
          </p:cNvSpPr>
          <p:nvPr/>
        </p:nvSpPr>
        <p:spPr>
          <a:xfrm>
            <a:off x="413300" y="2860625"/>
            <a:ext cx="5157250" cy="837700"/>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r>
              <a:rPr lang="en-US" dirty="0"/>
              <a:t>Once in Draft Completed, the LEA Authorized Representative will be notified that they need to approve the application. The LEA Authorized Representative will then need to login to GAINS and approve the application if there are no changes. </a:t>
            </a:r>
          </a:p>
        </p:txBody>
      </p:sp>
      <p:pic>
        <p:nvPicPr>
          <p:cNvPr id="7" name="Picture 6" descr="Users will change the status to LEA Authorized Representative Approved. Which is next to &quot;Changes Status to&quot; and below the current status of Draft Completed. ">
            <a:extLst>
              <a:ext uri="{FF2B5EF4-FFF2-40B4-BE49-F238E27FC236}">
                <a16:creationId xmlns:a16="http://schemas.microsoft.com/office/drawing/2014/main" id="{091413F1-5BD2-297A-0604-98345D165923}"/>
              </a:ext>
            </a:extLst>
          </p:cNvPr>
          <p:cNvPicPr>
            <a:picLocks noChangeAspect="1"/>
          </p:cNvPicPr>
          <p:nvPr/>
        </p:nvPicPr>
        <p:blipFill>
          <a:blip r:embed="rId3"/>
          <a:stretch>
            <a:fillRect/>
          </a:stretch>
        </p:blipFill>
        <p:spPr>
          <a:xfrm>
            <a:off x="5853113" y="2642722"/>
            <a:ext cx="3070225" cy="1276350"/>
          </a:xfrm>
          <a:prstGeom prst="rect">
            <a:avLst/>
          </a:prstGeom>
        </p:spPr>
      </p:pic>
      <p:sp>
        <p:nvSpPr>
          <p:cNvPr id="10" name="Text Placeholder 3">
            <a:extLst>
              <a:ext uri="{FF2B5EF4-FFF2-40B4-BE49-F238E27FC236}">
                <a16:creationId xmlns:a16="http://schemas.microsoft.com/office/drawing/2014/main" id="{A0463DBE-824E-F6B0-D4EB-987207AAE891}"/>
              </a:ext>
            </a:extLst>
          </p:cNvPr>
          <p:cNvSpPr txBox="1">
            <a:spLocks/>
          </p:cNvSpPr>
          <p:nvPr/>
        </p:nvSpPr>
        <p:spPr>
          <a:xfrm>
            <a:off x="1994449" y="4352875"/>
            <a:ext cx="5157250" cy="786900"/>
          </a:xfrm>
          <a:prstGeom prst="rect">
            <a:avLst/>
          </a:prstGeom>
          <a:solidFill>
            <a:srgbClr val="7030A0"/>
          </a:solidFill>
          <a:ln w="57150">
            <a:solidFill>
              <a:srgbClr val="7030A0"/>
            </a:solid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lgn="ctr">
              <a:lnSpc>
                <a:spcPct val="114999"/>
              </a:lnSpc>
              <a:buNone/>
            </a:pPr>
            <a:r>
              <a:rPr lang="en-US" dirty="0">
                <a:solidFill>
                  <a:schemeClr val="bg1"/>
                </a:solidFill>
              </a:rPr>
              <a:t>The application is officially submitted to CDE once in, </a:t>
            </a:r>
            <a:r>
              <a:rPr lang="en-US" b="1" dirty="0">
                <a:solidFill>
                  <a:schemeClr val="bg1"/>
                </a:solidFill>
              </a:rPr>
              <a:t>LEA Authorized Representative Approved </a:t>
            </a:r>
            <a:r>
              <a:rPr lang="en-US" dirty="0">
                <a:solidFill>
                  <a:schemeClr val="bg1"/>
                </a:solidFill>
              </a:rPr>
              <a:t>status.</a:t>
            </a:r>
            <a:endParaRPr lang="en-US" b="1" dirty="0">
              <a:solidFill>
                <a:schemeClr val="bg1"/>
              </a:solidFill>
            </a:endParaRPr>
          </a:p>
        </p:txBody>
      </p:sp>
      <p:sp>
        <p:nvSpPr>
          <p:cNvPr id="5" name="Title 4">
            <a:extLst>
              <a:ext uri="{FF2B5EF4-FFF2-40B4-BE49-F238E27FC236}">
                <a16:creationId xmlns:a16="http://schemas.microsoft.com/office/drawing/2014/main" id="{872B164A-BC6A-7BFB-EB7E-7DF62C709318}"/>
              </a:ext>
            </a:extLst>
          </p:cNvPr>
          <p:cNvSpPr>
            <a:spLocks noGrp="1"/>
          </p:cNvSpPr>
          <p:nvPr>
            <p:ph type="title" idx="2"/>
          </p:nvPr>
        </p:nvSpPr>
        <p:spPr/>
        <p:txBody>
          <a:bodyPr/>
          <a:lstStyle/>
          <a:p>
            <a:r>
              <a:rPr lang="en-US" dirty="0"/>
              <a:t>Purple Star Schools</a:t>
            </a:r>
          </a:p>
        </p:txBody>
      </p:sp>
    </p:spTree>
    <p:extLst>
      <p:ext uri="{BB962C8B-B14F-4D97-AF65-F5344CB8AC3E}">
        <p14:creationId xmlns:p14="http://schemas.microsoft.com/office/powerpoint/2010/main" val="28536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4AA5-D7B2-480F-A411-38BF76DDA581}"/>
              </a:ext>
            </a:extLst>
          </p:cNvPr>
          <p:cNvSpPr>
            <a:spLocks noGrp="1"/>
          </p:cNvSpPr>
          <p:nvPr>
            <p:ph type="title"/>
          </p:nvPr>
        </p:nvSpPr>
        <p:spPr/>
        <p:txBody>
          <a:bodyPr/>
          <a:lstStyle/>
          <a:p>
            <a:r>
              <a:rPr lang="en-US" dirty="0"/>
              <a:t>Contacts</a:t>
            </a:r>
          </a:p>
        </p:txBody>
      </p:sp>
      <p:sp>
        <p:nvSpPr>
          <p:cNvPr id="4" name="Text Placeholder 3">
            <a:extLst>
              <a:ext uri="{FF2B5EF4-FFF2-40B4-BE49-F238E27FC236}">
                <a16:creationId xmlns:a16="http://schemas.microsoft.com/office/drawing/2014/main" id="{298DF336-7580-2650-97C9-089295E49C84}"/>
              </a:ext>
            </a:extLst>
          </p:cNvPr>
          <p:cNvSpPr>
            <a:spLocks noGrp="1"/>
          </p:cNvSpPr>
          <p:nvPr>
            <p:ph type="body" idx="1"/>
          </p:nvPr>
        </p:nvSpPr>
        <p:spPr>
          <a:xfrm>
            <a:off x="127550" y="974675"/>
            <a:ext cx="8668800" cy="3218950"/>
          </a:xfrm>
        </p:spPr>
        <p:txBody>
          <a:bodyPr>
            <a:normAutofit lnSpcReduction="10000"/>
          </a:bodyPr>
          <a:lstStyle/>
          <a:p>
            <a:pPr marL="127000" indent="0" algn="ctr">
              <a:lnSpc>
                <a:spcPct val="114999"/>
              </a:lnSpc>
              <a:buNone/>
            </a:pPr>
            <a:r>
              <a:rPr lang="en-US" b="1" dirty="0"/>
              <a:t>Program Questions:</a:t>
            </a:r>
            <a:endParaRPr lang="en-US" dirty="0"/>
          </a:p>
          <a:p>
            <a:pPr marL="127000" indent="0" algn="ctr">
              <a:lnSpc>
                <a:spcPct val="114999"/>
              </a:lnSpc>
              <a:buNone/>
            </a:pPr>
            <a:r>
              <a:rPr lang="en-US" dirty="0"/>
              <a:t>Christina Monaco, Field Services and Supports Executive Director</a:t>
            </a:r>
          </a:p>
          <a:p>
            <a:pPr marL="127000" indent="0" algn="ctr">
              <a:lnSpc>
                <a:spcPct val="114999"/>
              </a:lnSpc>
              <a:buNone/>
            </a:pPr>
            <a:r>
              <a:rPr lang="en-US" dirty="0"/>
              <a:t>303-981-6513 | </a:t>
            </a:r>
            <a:r>
              <a:rPr lang="en-US" dirty="0">
                <a:hlinkClick r:id="rId2"/>
              </a:rPr>
              <a:t>Monaco_c@cde.state.co.us</a:t>
            </a:r>
            <a:endParaRPr lang="en-US"/>
          </a:p>
          <a:p>
            <a:pPr algn="ctr">
              <a:lnSpc>
                <a:spcPct val="114999"/>
              </a:lnSpc>
            </a:pPr>
            <a:endParaRPr lang="en-US"/>
          </a:p>
          <a:p>
            <a:pPr algn="ctr">
              <a:lnSpc>
                <a:spcPct val="114999"/>
              </a:lnSpc>
            </a:pPr>
            <a:endParaRPr lang="en-US" dirty="0"/>
          </a:p>
          <a:p>
            <a:pPr marL="127000" indent="0" algn="ctr">
              <a:lnSpc>
                <a:spcPct val="114999"/>
              </a:lnSpc>
              <a:buNone/>
            </a:pPr>
            <a:r>
              <a:rPr lang="en-US" b="1" dirty="0"/>
              <a:t>GAINS Application System Questions: </a:t>
            </a:r>
            <a:endParaRPr lang="en-US" dirty="0"/>
          </a:p>
          <a:p>
            <a:pPr marL="127000" indent="0" algn="ctr">
              <a:lnSpc>
                <a:spcPct val="114999"/>
              </a:lnSpc>
              <a:buNone/>
            </a:pPr>
            <a:r>
              <a:rPr lang="en-US" dirty="0"/>
              <a:t>Kim Burnham, Competitive Grants and Awards Supervisor</a:t>
            </a:r>
          </a:p>
          <a:p>
            <a:pPr marL="127000" indent="0" algn="ctr">
              <a:lnSpc>
                <a:spcPct val="114999"/>
              </a:lnSpc>
              <a:buNone/>
            </a:pPr>
            <a:r>
              <a:rPr lang="en-US" dirty="0"/>
              <a:t>720-607-1495| </a:t>
            </a:r>
            <a:r>
              <a:rPr lang="en-US" dirty="0">
                <a:hlinkClick r:id="rId3"/>
              </a:rPr>
              <a:t>Burnham_k@cde.state.co.us</a:t>
            </a:r>
            <a:endParaRPr lang="en-US"/>
          </a:p>
          <a:p>
            <a:pPr algn="ctr">
              <a:lnSpc>
                <a:spcPct val="114999"/>
              </a:lnSpc>
            </a:pPr>
            <a:endParaRPr lang="en-US"/>
          </a:p>
          <a:p>
            <a:pPr marL="127000" indent="0" algn="ctr">
              <a:lnSpc>
                <a:spcPct val="114999"/>
              </a:lnSpc>
              <a:buNone/>
            </a:pPr>
            <a:r>
              <a:rPr lang="en-US" dirty="0"/>
              <a:t>Michelle </a:t>
            </a:r>
            <a:r>
              <a:rPr lang="en-US" err="1"/>
              <a:t>Prael</a:t>
            </a:r>
            <a:r>
              <a:rPr lang="en-US" dirty="0"/>
              <a:t>, Senior Consultant</a:t>
            </a:r>
          </a:p>
          <a:p>
            <a:pPr marL="127000" indent="0" algn="ctr">
              <a:lnSpc>
                <a:spcPct val="114999"/>
              </a:lnSpc>
              <a:buNone/>
            </a:pPr>
            <a:r>
              <a:rPr lang="en-US" dirty="0"/>
              <a:t>720-545-7368 | </a:t>
            </a:r>
            <a:r>
              <a:rPr lang="en-US" dirty="0">
                <a:hlinkClick r:id="rId4"/>
              </a:rPr>
              <a:t>Prael_m@cde.state.co.us</a:t>
            </a:r>
            <a:r>
              <a:rPr lang="en-US" dirty="0"/>
              <a:t> </a:t>
            </a:r>
          </a:p>
          <a:p>
            <a:pPr>
              <a:lnSpc>
                <a:spcPct val="114999"/>
              </a:lnSpc>
            </a:pPr>
            <a:endParaRPr lang="en-US" dirty="0"/>
          </a:p>
        </p:txBody>
      </p:sp>
      <p:sp>
        <p:nvSpPr>
          <p:cNvPr id="5" name="Title 4">
            <a:extLst>
              <a:ext uri="{FF2B5EF4-FFF2-40B4-BE49-F238E27FC236}">
                <a16:creationId xmlns:a16="http://schemas.microsoft.com/office/drawing/2014/main" id="{872B164A-BC6A-7BFB-EB7E-7DF62C709318}"/>
              </a:ext>
            </a:extLst>
          </p:cNvPr>
          <p:cNvSpPr>
            <a:spLocks noGrp="1"/>
          </p:cNvSpPr>
          <p:nvPr>
            <p:ph type="title" idx="2"/>
          </p:nvPr>
        </p:nvSpPr>
        <p:spPr/>
        <p:txBody>
          <a:bodyPr/>
          <a:lstStyle/>
          <a:p>
            <a:r>
              <a:rPr lang="en-US" dirty="0"/>
              <a:t>Purple Star Schools</a:t>
            </a:r>
          </a:p>
        </p:txBody>
      </p:sp>
    </p:spTree>
    <p:extLst>
      <p:ext uri="{BB962C8B-B14F-4D97-AF65-F5344CB8AC3E}">
        <p14:creationId xmlns:p14="http://schemas.microsoft.com/office/powerpoint/2010/main" val="16060907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Props1.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124</TotalTime>
  <Words>266</Words>
  <Application>Microsoft Office PowerPoint</Application>
  <PresentationFormat>On-screen Show (16:9)</PresentationFormat>
  <Paragraphs>36</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Simple Light</vt:lpstr>
      <vt:lpstr>GAINS Access</vt:lpstr>
      <vt:lpstr>Step 1: GAINS Access</vt:lpstr>
      <vt:lpstr>Step 2: Find the Application Supplements  </vt:lpstr>
      <vt:lpstr>Step 3: Locate the Purple Star Schools Award</vt:lpstr>
      <vt:lpstr>Step 4: Start the Purple Star Schools Award</vt:lpstr>
      <vt:lpstr>Step 5: Complete the Purple Star Schools Award</vt:lpstr>
      <vt:lpstr>Step 6: Submit the Purple Star Schools Award</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the CDE PowerPoint Deck</dc:title>
  <dc:creator>Dailey, Bridgett</dc:creator>
  <cp:lastModifiedBy>Dailey, Bridgett</cp:lastModifiedBy>
  <cp:revision>493</cp:revision>
  <dcterms:modified xsi:type="dcterms:W3CDTF">2024-10-08T20:22:15Z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