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3" r:id="rId2"/>
  </p:sldMasterIdLst>
  <p:notesMasterIdLst>
    <p:notesMasterId r:id="rId24"/>
  </p:notesMasterIdLst>
  <p:sldIdLst>
    <p:sldId id="367" r:id="rId3"/>
    <p:sldId id="359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51" r:id="rId12"/>
    <p:sldId id="352" r:id="rId13"/>
    <p:sldId id="327" r:id="rId14"/>
    <p:sldId id="356" r:id="rId15"/>
    <p:sldId id="355" r:id="rId16"/>
    <p:sldId id="348" r:id="rId17"/>
    <p:sldId id="357" r:id="rId18"/>
    <p:sldId id="331" r:id="rId19"/>
    <p:sldId id="328" r:id="rId20"/>
    <p:sldId id="307" r:id="rId21"/>
    <p:sldId id="358" r:id="rId22"/>
    <p:sldId id="28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61F725A-DE34-069F-8012-7F44CCEA999E}" name="Meyer, Sharon" initials="MS" userId="S::meyer_s@cde.state.co.us::ce2cb6ac-bbe6-4fea-b31c-8308411108f8" providerId="AD"/>
  <p188:author id="{543B17AA-6C21-C2B8-5638-F1E56868D560}" name="Meyer, Sharon" initials="MS" userId="S::Meyer_s@cde.state.co.us::ce2cb6ac-bbe6-4fea-b31c-8308411108f8" providerId="AD"/>
  <p188:author id="{C85AB7D2-B550-BD79-B8E2-7E1BEF75532D}" name="Hollingshead, Jessica" initials="HJ" userId="S::hollingshead_j@cde.state.co.us::72828a8d-9361-4fc4-a85c-ed48cb67a617" providerId="AD"/>
  <p188:author id="{A097A4D8-243D-BBFD-2216-0919175B9E7C}" name="Merrit, Elena" initials="ME" userId="S::merrit_e@cde.state.co.us::56ed5ba6-6a52-4b2c-ac53-99effd67ecb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schman, Sarah" initials="FS" lastIdx="19" clrIdx="0">
    <p:extLst>
      <p:ext uri="{19B8F6BF-5375-455C-9EA6-DF929625EA0E}">
        <p15:presenceInfo xmlns:p15="http://schemas.microsoft.com/office/powerpoint/2012/main" userId="S::Fischman_S@cde.state.co.us::504dfa0f-7e19-4e0d-8d31-0608b86c6b8a" providerId="AD"/>
      </p:ext>
    </p:extLst>
  </p:cmAuthor>
  <p:cmAuthor id="2" name="Michal, Carey" initials="MC" lastIdx="18" clrIdx="1">
    <p:extLst>
      <p:ext uri="{19B8F6BF-5375-455C-9EA6-DF929625EA0E}">
        <p15:presenceInfo xmlns:p15="http://schemas.microsoft.com/office/powerpoint/2012/main" userId="S::Michal_C@cde.state.co.us::1c941eff-c4e4-42d7-8846-fef4557c2a1d" providerId="AD"/>
      </p:ext>
    </p:extLst>
  </p:cmAuthor>
  <p:cmAuthor id="3" name="Meyer, Sharon" initials="MS" lastIdx="45" clrIdx="2">
    <p:extLst>
      <p:ext uri="{19B8F6BF-5375-455C-9EA6-DF929625EA0E}">
        <p15:presenceInfo xmlns:p15="http://schemas.microsoft.com/office/powerpoint/2012/main" userId="S::Meyer_s@cde.state.co.us::ce2cb6ac-bbe6-4fea-b31c-8308411108f8" providerId="AD"/>
      </p:ext>
    </p:extLst>
  </p:cmAuthor>
  <p:cmAuthor id="4" name="Lombardi, Cindy" initials="LC" lastIdx="33" clrIdx="3">
    <p:extLst>
      <p:ext uri="{19B8F6BF-5375-455C-9EA6-DF929625EA0E}">
        <p15:presenceInfo xmlns:p15="http://schemas.microsoft.com/office/powerpoint/2012/main" userId="S::Lombardi_c@cde.state.co.us::96050757-78d4-466d-a64e-e71f2b16e8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7521"/>
    <a:srgbClr val="488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C2C5A1-8937-3C3A-60FD-04F62C44B803}" v="2" dt="2022-10-11T20:51:43.321"/>
    <p1510:client id="{94065BBF-25C1-C124-CAD3-CC5D953C75FA}" v="61" dt="2022-10-06T18:43:48.979"/>
    <p1510:client id="{D0B8800A-D1EC-90F9-93E1-A8DF258A58C4}" v="16" dt="2022-10-11T14:18:18.921"/>
    <p1510:client id="{D140970E-C972-ED39-44C2-D5447173C66D}" v="1" dt="2022-10-11T15:05:40.916"/>
    <p1510:client id="{DE74B7D4-7D8B-E10D-823D-B296A9021195}" v="19" dt="2022-10-11T00:32:54.0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8/10/relationships/authors" Target="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E894-E0CE-40CF-8CA0-23F05C6E40C6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3E97E-4890-4915-A7C2-F3D207C5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9" name="Google Shape;18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/>
          </a:p>
        </p:txBody>
      </p:sp>
      <p:sp>
        <p:nvSpPr>
          <p:cNvPr id="195" name="Google Shape;1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/>
            <a:r>
              <a:rPr lang="en-US"/>
              <a:t>If you are not sure if your school has a school code, visit the GAENS website and click on the CDE non-public schools statistics link to search for your school. If your school is not listed, use the "submit a request" for a school code link. </a:t>
            </a:r>
          </a:p>
        </p:txBody>
      </p:sp>
      <p:sp>
        <p:nvSpPr>
          <p:cNvPr id="201" name="Google Shape;2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4" name="Google Shape;24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EM</a:t>
            </a:r>
            <a:endParaRPr/>
          </a:p>
        </p:txBody>
      </p:sp>
      <p:sp>
        <p:nvSpPr>
          <p:cNvPr id="245" name="Google Shape;245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2" name="Google Shape;252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EM</a:t>
            </a:r>
            <a:endParaRPr/>
          </a:p>
        </p:txBody>
      </p:sp>
      <p:sp>
        <p:nvSpPr>
          <p:cNvPr id="253" name="Google Shape;253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479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318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4675238"/>
            <a:ext cx="9144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EF7521">
                  <a:alpha val="2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36239"/>
            <a:ext cx="7772400" cy="1216589"/>
          </a:xfrm>
        </p:spPr>
        <p:txBody>
          <a:bodyPr anchor="t" anchorCtr="0">
            <a:normAutofit/>
          </a:bodyPr>
          <a:lstStyle>
            <a:lvl1pPr algn="ctr">
              <a:defRPr sz="3600"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73444"/>
            <a:ext cx="7772400" cy="106592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737" y="632706"/>
            <a:ext cx="2821173" cy="1762730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685800" y="2772696"/>
            <a:ext cx="7801897" cy="0"/>
          </a:xfrm>
          <a:prstGeom prst="line">
            <a:avLst/>
          </a:prstGeom>
          <a:ln w="19050">
            <a:solidFill>
              <a:srgbClr val="EF75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75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471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0389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4079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88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2193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06613-4CD9-4FC2-8F5F-29E2F48E5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37E449-A7CF-4042-BDF8-16978DE8EE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0A104B-BABD-4D68-831B-3D896C002A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03CB48-10B0-4FB7-95BD-A24812195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199BC8-67A4-4EDA-B039-335D4012D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10/11/22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F3843-6C18-48CF-92D3-00A19659F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3437-A7F0-4F3D-A7AF-6AC7DBF5A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991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/>
          <p:nvPr/>
        </p:nvSpPr>
        <p:spPr>
          <a:xfrm>
            <a:off x="0" y="4675240"/>
            <a:ext cx="9144000" cy="2182761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EF7521">
                  <a:alpha val="20000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685800" y="3236241"/>
            <a:ext cx="7772400" cy="1216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27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685800" y="5073446"/>
            <a:ext cx="7772400" cy="106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165737" y="632706"/>
            <a:ext cx="2821173" cy="176273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" name="Google Shape;18;p2"/>
          <p:cNvCxnSpPr/>
          <p:nvPr/>
        </p:nvCxnSpPr>
        <p:spPr>
          <a:xfrm>
            <a:off x="685801" y="2772696"/>
            <a:ext cx="7801897" cy="0"/>
          </a:xfrm>
          <a:prstGeom prst="straightConnector1">
            <a:avLst/>
          </a:prstGeom>
          <a:noFill/>
          <a:ln w="19050" cap="flat" cmpd="sng">
            <a:solidFill>
              <a:srgbClr val="EF752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9" name="Google Shape;19;p2"/>
          <p:cNvSpPr txBox="1">
            <a:spLocks noGrp="1"/>
          </p:cNvSpPr>
          <p:nvPr>
            <p:ph type="sldNum" idx="12"/>
          </p:nvPr>
        </p:nvSpPr>
        <p:spPr>
          <a:xfrm>
            <a:off x="223071" y="642702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" y="0"/>
            <a:ext cx="9143997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245194" y="254514"/>
            <a:ext cx="6081865" cy="756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28650" y="1463040"/>
            <a:ext cx="78867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342900" lvl="0" indent="-2857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800" lvl="1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4" name="Google Shape;2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172202"/>
            <a:ext cx="1143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223071" y="642702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2"/>
            <a:ext cx="9144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4"/>
          <p:cNvSpPr txBox="1"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3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164079" y="642702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" y="0"/>
            <a:ext cx="9143997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26"/>
          <p:cNvSpPr txBox="1">
            <a:spLocks noGrp="1"/>
          </p:cNvSpPr>
          <p:nvPr>
            <p:ph type="title"/>
          </p:nvPr>
        </p:nvSpPr>
        <p:spPr>
          <a:xfrm>
            <a:off x="1168812" y="420330"/>
            <a:ext cx="5158247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6"/>
          <p:cNvSpPr txBox="1">
            <a:spLocks noGrp="1"/>
          </p:cNvSpPr>
          <p:nvPr>
            <p:ph type="body" idx="1"/>
          </p:nvPr>
        </p:nvSpPr>
        <p:spPr>
          <a:xfrm>
            <a:off x="628650" y="1463040"/>
            <a:ext cx="78867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342900" lvl="0" indent="-2857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800" lvl="1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6" name="Google Shape;126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172202"/>
            <a:ext cx="1143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6"/>
          <p:cNvSpPr txBox="1">
            <a:spLocks noGrp="1"/>
          </p:cNvSpPr>
          <p:nvPr>
            <p:ph type="sldNum" idx="12"/>
          </p:nvPr>
        </p:nvSpPr>
        <p:spPr>
          <a:xfrm>
            <a:off x="223071" y="642702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pic>
        <p:nvPicPr>
          <p:cNvPr id="128" name="Google Shape;128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7220" y="41458"/>
            <a:ext cx="934373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" y="0"/>
            <a:ext cx="9143997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27"/>
          <p:cNvSpPr txBox="1">
            <a:spLocks noGrp="1"/>
          </p:cNvSpPr>
          <p:nvPr>
            <p:ph type="title"/>
          </p:nvPr>
        </p:nvSpPr>
        <p:spPr>
          <a:xfrm>
            <a:off x="1168812" y="420330"/>
            <a:ext cx="5158247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7"/>
          <p:cNvSpPr txBox="1">
            <a:spLocks noGrp="1"/>
          </p:cNvSpPr>
          <p:nvPr>
            <p:ph type="body" idx="1"/>
          </p:nvPr>
        </p:nvSpPr>
        <p:spPr>
          <a:xfrm>
            <a:off x="628650" y="1463040"/>
            <a:ext cx="78867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342900" lvl="0" indent="-2857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800" lvl="1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33" name="Google Shape;133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172202"/>
            <a:ext cx="1143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27"/>
          <p:cNvSpPr txBox="1">
            <a:spLocks noGrp="1"/>
          </p:cNvSpPr>
          <p:nvPr>
            <p:ph type="sldNum" idx="12"/>
          </p:nvPr>
        </p:nvSpPr>
        <p:spPr>
          <a:xfrm>
            <a:off x="223071" y="642702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pic>
        <p:nvPicPr>
          <p:cNvPr id="135" name="Google Shape;135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7220" y="41458"/>
            <a:ext cx="934373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43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" y="0"/>
            <a:ext cx="9143997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8"/>
          <p:cNvSpPr txBox="1">
            <a:spLocks noGrp="1"/>
          </p:cNvSpPr>
          <p:nvPr>
            <p:ph type="title"/>
          </p:nvPr>
        </p:nvSpPr>
        <p:spPr>
          <a:xfrm>
            <a:off x="1168812" y="420330"/>
            <a:ext cx="5158247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8"/>
          <p:cNvSpPr txBox="1">
            <a:spLocks noGrp="1"/>
          </p:cNvSpPr>
          <p:nvPr>
            <p:ph type="body" idx="1"/>
          </p:nvPr>
        </p:nvSpPr>
        <p:spPr>
          <a:xfrm>
            <a:off x="628650" y="1463040"/>
            <a:ext cx="78867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342900" lvl="0" indent="-2857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800" lvl="1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40" name="Google Shape;140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172202"/>
            <a:ext cx="1143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8"/>
          <p:cNvSpPr txBox="1">
            <a:spLocks noGrp="1"/>
          </p:cNvSpPr>
          <p:nvPr>
            <p:ph type="sldNum" idx="12"/>
          </p:nvPr>
        </p:nvSpPr>
        <p:spPr>
          <a:xfrm>
            <a:off x="223071" y="642702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pic>
        <p:nvPicPr>
          <p:cNvPr id="142" name="Google Shape;142;p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7220" y="41458"/>
            <a:ext cx="934373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and Content">
  <p:cSld name="4_Title and Content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" y="0"/>
            <a:ext cx="9143997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29"/>
          <p:cNvSpPr txBox="1">
            <a:spLocks noGrp="1"/>
          </p:cNvSpPr>
          <p:nvPr>
            <p:ph type="title"/>
          </p:nvPr>
        </p:nvSpPr>
        <p:spPr>
          <a:xfrm>
            <a:off x="1168812" y="420330"/>
            <a:ext cx="5158247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9"/>
          <p:cNvSpPr txBox="1">
            <a:spLocks noGrp="1"/>
          </p:cNvSpPr>
          <p:nvPr>
            <p:ph type="body" idx="1"/>
          </p:nvPr>
        </p:nvSpPr>
        <p:spPr>
          <a:xfrm>
            <a:off x="628650" y="1463040"/>
            <a:ext cx="78867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342900" lvl="0" indent="-2857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800" lvl="1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47" name="Google Shape;147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172202"/>
            <a:ext cx="1143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9"/>
          <p:cNvSpPr txBox="1">
            <a:spLocks noGrp="1"/>
          </p:cNvSpPr>
          <p:nvPr>
            <p:ph type="sldNum" idx="12"/>
          </p:nvPr>
        </p:nvSpPr>
        <p:spPr>
          <a:xfrm>
            <a:off x="223071" y="642702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pic>
        <p:nvPicPr>
          <p:cNvPr id="149" name="Google Shape;149;p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7220" y="41458"/>
            <a:ext cx="934373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le and Content">
  <p:cSld name="5_Title and Content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" y="0"/>
            <a:ext cx="9143997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30"/>
          <p:cNvSpPr txBox="1">
            <a:spLocks noGrp="1"/>
          </p:cNvSpPr>
          <p:nvPr>
            <p:ph type="title"/>
          </p:nvPr>
        </p:nvSpPr>
        <p:spPr>
          <a:xfrm>
            <a:off x="1168812" y="420330"/>
            <a:ext cx="5158247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30"/>
          <p:cNvSpPr txBox="1">
            <a:spLocks noGrp="1"/>
          </p:cNvSpPr>
          <p:nvPr>
            <p:ph type="body" idx="1"/>
          </p:nvPr>
        </p:nvSpPr>
        <p:spPr>
          <a:xfrm>
            <a:off x="628650" y="1463040"/>
            <a:ext cx="78867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342900" lvl="0" indent="-2857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800" lvl="1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54" name="Google Shape;154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172202"/>
            <a:ext cx="1143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30"/>
          <p:cNvSpPr txBox="1">
            <a:spLocks noGrp="1"/>
          </p:cNvSpPr>
          <p:nvPr>
            <p:ph type="sldNum" idx="12"/>
          </p:nvPr>
        </p:nvSpPr>
        <p:spPr>
          <a:xfrm>
            <a:off x="223071" y="642702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pic>
        <p:nvPicPr>
          <p:cNvPr id="156" name="Google Shape;156;p3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7220" y="41458"/>
            <a:ext cx="934373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itle and Content">
  <p:cSld name="6_Title and Conten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" y="0"/>
            <a:ext cx="9143997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31"/>
          <p:cNvSpPr txBox="1">
            <a:spLocks noGrp="1"/>
          </p:cNvSpPr>
          <p:nvPr>
            <p:ph type="title"/>
          </p:nvPr>
        </p:nvSpPr>
        <p:spPr>
          <a:xfrm>
            <a:off x="1168812" y="420330"/>
            <a:ext cx="5158247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31"/>
          <p:cNvSpPr txBox="1">
            <a:spLocks noGrp="1"/>
          </p:cNvSpPr>
          <p:nvPr>
            <p:ph type="body" idx="1"/>
          </p:nvPr>
        </p:nvSpPr>
        <p:spPr>
          <a:xfrm>
            <a:off x="628650" y="1463040"/>
            <a:ext cx="78867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342900" lvl="0" indent="-2857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800" lvl="1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61" name="Google Shape;161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172202"/>
            <a:ext cx="1143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31"/>
          <p:cNvSpPr txBox="1">
            <a:spLocks noGrp="1"/>
          </p:cNvSpPr>
          <p:nvPr>
            <p:ph type="sldNum" idx="12"/>
          </p:nvPr>
        </p:nvSpPr>
        <p:spPr>
          <a:xfrm>
            <a:off x="223071" y="642702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pic>
        <p:nvPicPr>
          <p:cNvPr id="163" name="Google Shape;163;p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7220" y="41458"/>
            <a:ext cx="934373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2"/>
          <p:cNvSpPr txBox="1">
            <a:spLocks noGrp="1"/>
          </p:cNvSpPr>
          <p:nvPr>
            <p:ph type="body" idx="1"/>
          </p:nvPr>
        </p:nvSpPr>
        <p:spPr>
          <a:xfrm>
            <a:off x="628650" y="1463042"/>
            <a:ext cx="3886200" cy="4583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857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800" lvl="1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6" name="Google Shape;166;p32"/>
          <p:cNvSpPr txBox="1">
            <a:spLocks noGrp="1"/>
          </p:cNvSpPr>
          <p:nvPr>
            <p:ph type="body" idx="2"/>
          </p:nvPr>
        </p:nvSpPr>
        <p:spPr>
          <a:xfrm>
            <a:off x="4629150" y="1463042"/>
            <a:ext cx="3886200" cy="4583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857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800" lvl="1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67" name="Google Shape;167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" y="0"/>
            <a:ext cx="9143997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32"/>
          <p:cNvSpPr txBox="1">
            <a:spLocks noGrp="1"/>
          </p:cNvSpPr>
          <p:nvPr>
            <p:ph type="title"/>
          </p:nvPr>
        </p:nvSpPr>
        <p:spPr>
          <a:xfrm>
            <a:off x="245194" y="254514"/>
            <a:ext cx="6081865" cy="756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69" name="Google Shape;169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172202"/>
            <a:ext cx="1143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32"/>
          <p:cNvSpPr txBox="1">
            <a:spLocks noGrp="1"/>
          </p:cNvSpPr>
          <p:nvPr>
            <p:ph type="sldNum" idx="12"/>
          </p:nvPr>
        </p:nvSpPr>
        <p:spPr>
          <a:xfrm>
            <a:off x="223071" y="642702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3"/>
          <p:cNvSpPr txBox="1">
            <a:spLocks noGrp="1"/>
          </p:cNvSpPr>
          <p:nvPr>
            <p:ph type="sldNum" idx="12"/>
          </p:nvPr>
        </p:nvSpPr>
        <p:spPr>
          <a:xfrm>
            <a:off x="223071" y="642702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173" name="Google Shape;173;p33"/>
          <p:cNvSpPr txBox="1">
            <a:spLocks noGrp="1"/>
          </p:cNvSpPr>
          <p:nvPr>
            <p:ph type="title"/>
          </p:nvPr>
        </p:nvSpPr>
        <p:spPr>
          <a:xfrm>
            <a:off x="245194" y="254514"/>
            <a:ext cx="6081865" cy="756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4"/>
          <p:cNvSpPr txBox="1">
            <a:spLocks noGrp="1"/>
          </p:cNvSpPr>
          <p:nvPr>
            <p:ph type="title"/>
          </p:nvPr>
        </p:nvSpPr>
        <p:spPr>
          <a:xfrm>
            <a:off x="245194" y="254514"/>
            <a:ext cx="6081865" cy="756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Google Shape;177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2"/>
            <a:ext cx="9143999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35"/>
          <p:cNvSpPr txBox="1"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3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9" name="Google Shape;179;p35"/>
          <p:cNvSpPr txBox="1">
            <a:spLocks noGrp="1"/>
          </p:cNvSpPr>
          <p:nvPr>
            <p:ph type="sldNum" idx="12"/>
          </p:nvPr>
        </p:nvSpPr>
        <p:spPr>
          <a:xfrm>
            <a:off x="223071" y="642702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6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36"/>
          <p:cNvSpPr>
            <a:spLocks noGrp="1"/>
          </p:cNvSpPr>
          <p:nvPr>
            <p:ph type="pic" idx="2"/>
          </p:nvPr>
        </p:nvSpPr>
        <p:spPr>
          <a:xfrm>
            <a:off x="3887391" y="987428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3" name="Google Shape;183;p36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788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75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563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563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563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563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563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563"/>
            </a:lvl9pPr>
          </a:lstStyle>
          <a:p>
            <a:endParaRPr/>
          </a:p>
        </p:txBody>
      </p:sp>
      <p:sp>
        <p:nvSpPr>
          <p:cNvPr id="184" name="Google Shape;184;p36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5" name="Google Shape;185;p36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6" name="Google Shape;186;p36"/>
          <p:cNvSpPr txBox="1">
            <a:spLocks noGrp="1"/>
          </p:cNvSpPr>
          <p:nvPr>
            <p:ph type="sldNum" idx="12"/>
          </p:nvPr>
        </p:nvSpPr>
        <p:spPr>
          <a:xfrm>
            <a:off x="245193" y="63606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7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69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93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88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945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62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63040"/>
            <a:ext cx="3886200" cy="4583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63040"/>
            <a:ext cx="3886200" cy="4583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206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5193" y="6360652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9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0" r:id="rId3"/>
    <p:sldLayoutId id="2147483671" r:id="rId4"/>
    <p:sldLayoutId id="2147483684" r:id="rId5"/>
    <p:sldLayoutId id="2147483685" r:id="rId6"/>
    <p:sldLayoutId id="2147483686" r:id="rId7"/>
    <p:sldLayoutId id="2147483687" r:id="rId8"/>
    <p:sldLayoutId id="2147483664" r:id="rId9"/>
    <p:sldLayoutId id="2147483666" r:id="rId10"/>
    <p:sldLayoutId id="2147483667" r:id="rId11"/>
    <p:sldLayoutId id="2147483668" r:id="rId12"/>
    <p:sldLayoutId id="2147483669" r:id="rId13"/>
    <p:sldLayoutId id="2147483688" r:id="rId1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245193" y="63606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eansapplications@cde.state.co.u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merrit_e@cde.state.co.u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de.state.co.us/caresact/gaens" TargetMode="External"/><Relationship Id="rId4" Type="http://schemas.openxmlformats.org/officeDocument/2006/relationships/hyperlink" Target="mailto:eansproc@cde.state.co.u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e.state.co.us/datapipeline/non-public_schoo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spe.hhs.gov/topics/poverty-economic-mobility/poverty-guidelines/prior-hhs-poverty-guidelines-federal-register-references/2020-poverty-guidelines" TargetMode="Externa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7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/>
          </a:bodyPr>
          <a:lstStyle/>
          <a:p>
            <a:pPr>
              <a:buSzPct val="100000"/>
            </a:pPr>
            <a:r>
              <a:rPr lang="en-US" i="0">
                <a:solidFill>
                  <a:srgbClr val="000000"/>
                </a:solidFill>
                <a:effectLst/>
              </a:rPr>
              <a:t>Governor's Additional Emergency Assistance Non-Public Schools</a:t>
            </a:r>
            <a:r>
              <a:rPr lang="en-US">
                <a:solidFill>
                  <a:srgbClr val="000000"/>
                </a:solidFill>
              </a:rPr>
              <a:t> (GAENS)</a:t>
            </a:r>
            <a:endParaRPr/>
          </a:p>
        </p:txBody>
      </p:sp>
      <p:sp>
        <p:nvSpPr>
          <p:cNvPr id="192" name="Google Shape;192;p37"/>
          <p:cNvSpPr txBox="1">
            <a:spLocks noGrp="1"/>
          </p:cNvSpPr>
          <p:nvPr>
            <p:ph type="subTitle" idx="1"/>
          </p:nvPr>
        </p:nvSpPr>
        <p:spPr>
          <a:xfrm>
            <a:off x="685800" y="4424890"/>
            <a:ext cx="7772400" cy="1714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/>
          </a:bodyPr>
          <a:lstStyle/>
          <a:p>
            <a:pPr marL="0" indent="0">
              <a:spcBef>
                <a:spcPts val="0"/>
              </a:spcBef>
            </a:pPr>
            <a:r>
              <a:rPr lang="en-US" sz="2000" b="1">
                <a:latin typeface="Arial"/>
              </a:rPr>
              <a:t>Procurement Training</a:t>
            </a:r>
          </a:p>
          <a:p>
            <a:pPr marL="0" indent="0">
              <a:spcBef>
                <a:spcPts val="0"/>
              </a:spcBef>
            </a:pPr>
            <a:endParaRPr lang="en-US"/>
          </a:p>
          <a:p>
            <a:pPr marL="0" indent="0">
              <a:spcBef>
                <a:spcPts val="0"/>
              </a:spcBef>
            </a:pPr>
            <a:endParaRPr lang="en-US"/>
          </a:p>
          <a:p>
            <a:pPr marL="0" indent="0">
              <a:spcBef>
                <a:spcPts val="0"/>
              </a:spcBef>
            </a:pPr>
            <a:r>
              <a:rPr lang="en-US"/>
              <a:t>October 11th, 2022, Office Hours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19488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0C2EC-DBA9-4170-B3C4-499453821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Conflict of Interest/Ethics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78CE5-4792-4FE2-A67A-86A682024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0"/>
            <a:ext cx="7886700" cy="4849149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>
                <a:effectLst/>
                <a:ea typeface="Calibri" panose="020F0502020204030204" pitchFamily="34" charset="0"/>
              </a:rPr>
              <a:t>Federal and state laws and policies require ethical behavior and avoidance of conflicts of interest.</a:t>
            </a:r>
          </a:p>
          <a:p>
            <a:pPr marL="0" indent="0">
              <a:spcBef>
                <a:spcPts val="0"/>
              </a:spcBef>
              <a:buNone/>
            </a:pPr>
            <a:endParaRPr lang="en-US">
              <a:effectLst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>
                <a:effectLst/>
                <a:ea typeface="Calibri" panose="020F0502020204030204" pitchFamily="34" charset="0"/>
              </a:rPr>
              <a:t>GAENS procurements are subject to audit</a:t>
            </a:r>
          </a:p>
          <a:p>
            <a:pPr>
              <a:spcBef>
                <a:spcPts val="0"/>
              </a:spcBef>
            </a:pPr>
            <a:r>
              <a:rPr lang="en-US">
                <a:effectLst/>
                <a:ea typeface="Calibri" panose="020F0502020204030204" pitchFamily="34" charset="0"/>
              </a:rPr>
              <a:t>When spending public funds, it is essential to always act ethically</a:t>
            </a:r>
          </a:p>
          <a:p>
            <a:pPr>
              <a:spcBef>
                <a:spcPts val="0"/>
              </a:spcBef>
            </a:pPr>
            <a:r>
              <a:rPr lang="en-US"/>
              <a:t>Do not request approval for purchases f</a:t>
            </a:r>
            <a:r>
              <a:rPr lang="en-US">
                <a:latin typeface="+mn-lt"/>
              </a:rPr>
              <a:t>rom family members or other vendors with potential conflicts of interest </a:t>
            </a:r>
          </a:p>
          <a:p>
            <a:pPr>
              <a:spcBef>
                <a:spcPts val="0"/>
              </a:spcBef>
            </a:pPr>
            <a:r>
              <a:rPr lang="en-US">
                <a:latin typeface="+mn-lt"/>
              </a:rPr>
              <a:t>Do not accept gifts or other incentives from GAENS vendors or potential GAENS vendors</a:t>
            </a:r>
          </a:p>
          <a:p>
            <a:pPr>
              <a:spcBef>
                <a:spcPts val="0"/>
              </a:spcBef>
            </a:pPr>
            <a:endParaRPr lang="en-US"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/>
              <a:t>If you have any questions regarding conflicts of interest or ethics, contact </a:t>
            </a:r>
            <a:r>
              <a:rPr lang="en-US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eansapplications@cde.state.co.us</a:t>
            </a:r>
            <a:endParaRPr lang="en-US">
              <a:latin typeface="+mn-lt"/>
            </a:endParaRPr>
          </a:p>
          <a:p>
            <a:pPr>
              <a:spcBef>
                <a:spcPts val="0"/>
              </a:spcBef>
            </a:pPr>
            <a:endParaRPr lang="en-US" sz="2000">
              <a:latin typeface="+mn-lt"/>
            </a:endParaRPr>
          </a:p>
          <a:p>
            <a:pPr>
              <a:spcBef>
                <a:spcPts val="0"/>
              </a:spcBef>
            </a:pPr>
            <a:endParaRPr lang="en-US" sz="2000"/>
          </a:p>
          <a:p>
            <a:pPr marL="0" indent="0">
              <a:buNone/>
            </a:pPr>
            <a:endParaRPr lang="en-US"/>
          </a:p>
          <a:p>
            <a:endParaRPr lang="en-US"/>
          </a:p>
          <a:p>
            <a:endParaRPr lang="en-US">
              <a:latin typeface="Arial" panose="020B0604020202020204" pitchFamily="34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53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884C3-753C-4A3A-BC05-350ECAFB6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GAENS Purchasing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1A6F0-D9B8-4DD0-A966-24F356922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/>
          <a:lstStyle/>
          <a:p>
            <a:pPr marL="0" indent="0">
              <a:buNone/>
            </a:pPr>
            <a:r>
              <a:rPr lang="en-US" u="sng"/>
              <a:t>Reminder</a:t>
            </a:r>
            <a:r>
              <a:rPr lang="en-US"/>
              <a:t>:  No reimbursements are allowed for GAENS. Schools may not directly make any purchases.  </a:t>
            </a:r>
          </a:p>
          <a:p>
            <a:pPr marL="0" indent="0">
              <a:buNone/>
            </a:pPr>
            <a:r>
              <a:rPr lang="en-US"/>
              <a:t>CDE has contracted with FACTS Education (FACTS ED) to purchase certain GAENS goods and services for schools.</a:t>
            </a:r>
          </a:p>
          <a:p>
            <a:pPr marL="0" indent="0">
              <a:buNone/>
            </a:pPr>
            <a:r>
              <a:rPr lang="en-US"/>
              <a:t>Purchases will be handled as follows: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E4824CF-9524-41BE-8610-A8DBCF3A63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242254"/>
              </p:ext>
            </p:extLst>
          </p:nvPr>
        </p:nvGraphicFramePr>
        <p:xfrm>
          <a:off x="628650" y="3432717"/>
          <a:ext cx="7581073" cy="2670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8981">
                  <a:extLst>
                    <a:ext uri="{9D8B030D-6E8A-4147-A177-3AD203B41FA5}">
                      <a16:colId xmlns:a16="http://schemas.microsoft.com/office/drawing/2014/main" val="4290514579"/>
                    </a:ext>
                  </a:extLst>
                </a:gridCol>
                <a:gridCol w="4752092">
                  <a:extLst>
                    <a:ext uri="{9D8B030D-6E8A-4147-A177-3AD203B41FA5}">
                      <a16:colId xmlns:a16="http://schemas.microsoft.com/office/drawing/2014/main" val="3669485911"/>
                    </a:ext>
                  </a:extLst>
                </a:gridCol>
              </a:tblGrid>
              <a:tr h="2670997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</a:rPr>
                        <a:t>FACTS ED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</a:rPr>
                        <a:t>Personal services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</a:rPr>
                        <a:t>Purchase of goods totaling up to $50,000 per vendor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</a:rPr>
                        <a:t>CDE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</a:rPr>
                        <a:t>Purchase of goods totaling over $50,000, per vendor or related goods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</a:rPr>
                        <a:t>Purchase of goods and related services over $50,000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</a:rPr>
                        <a:t>Purchase of projects over $50,000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199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0392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6CCA1-966A-417A-8395-09C880C10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193" y="254514"/>
            <a:ext cx="7317657" cy="756418"/>
          </a:xfrm>
        </p:spPr>
        <p:txBody>
          <a:bodyPr>
            <a:noAutofit/>
          </a:bodyPr>
          <a:lstStyle/>
          <a:p>
            <a:r>
              <a:rPr lang="en-US" sz="3200"/>
              <a:t>CDE Procurement – Over $50k Form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21499BFB-EF0F-DE27-2773-3EB33AF91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0BE7551-B6BE-C999-6F35-9C0B7532BD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193" y="1341783"/>
            <a:ext cx="8794992" cy="551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420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885CC-8496-CF78-6E84-84B69B3E2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193" y="254514"/>
            <a:ext cx="8103677" cy="756418"/>
          </a:xfrm>
        </p:spPr>
        <p:txBody>
          <a:bodyPr>
            <a:noAutofit/>
          </a:bodyPr>
          <a:lstStyle/>
          <a:p>
            <a:r>
              <a:rPr lang="en-US" sz="3200"/>
              <a:t>CDE Procurement - – Over $50k Form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FAFA118-DFCD-6FC2-A052-7D42ED212C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5497" y="1669774"/>
            <a:ext cx="7305260" cy="4434164"/>
          </a:xfrm>
        </p:spPr>
      </p:pic>
    </p:spTree>
    <p:extLst>
      <p:ext uri="{BB962C8B-B14F-4D97-AF65-F5344CB8AC3E}">
        <p14:creationId xmlns:p14="http://schemas.microsoft.com/office/powerpoint/2010/main" val="2827649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6CCA1-966A-417A-8395-09C880C10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193" y="254514"/>
            <a:ext cx="7317657" cy="756418"/>
          </a:xfrm>
        </p:spPr>
        <p:txBody>
          <a:bodyPr>
            <a:noAutofit/>
          </a:bodyPr>
          <a:lstStyle/>
          <a:p>
            <a:r>
              <a:rPr lang="en-US" sz="3200"/>
              <a:t>CDE Procurement – Over $50k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FB0B6-3F71-4187-B2CB-981D3D010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8637"/>
            <a:ext cx="8058150" cy="4942040"/>
          </a:xfrm>
        </p:spPr>
        <p:txBody>
          <a:bodyPr vert="horz" lIns="0" tIns="0" rIns="0" bIns="45720" rtlCol="0" anchor="t">
            <a:normAutofit fontScale="25000" lnSpcReduction="20000"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1200" b="1">
                <a:ea typeface="Calibri" panose="020F0502020204030204" pitchFamily="34" charset="0"/>
                <a:cs typeface="Calibri"/>
              </a:rPr>
              <a:t>CDE Purchases Over $50k form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sz="360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9600">
                <a:ea typeface="Calibri" panose="020F0502020204030204" pitchFamily="34" charset="0"/>
                <a:cs typeface="Calibri"/>
              </a:rPr>
              <a:t>Include: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9600">
                <a:effectLst/>
                <a:ea typeface="Calibri" panose="020F0502020204030204" pitchFamily="34" charset="0"/>
                <a:cs typeface="Calibri"/>
              </a:rPr>
              <a:t>Detailed specifications or statement of work for what needs to be purchased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9600">
                <a:ea typeface="Calibri" panose="020F0502020204030204" pitchFamily="34" charset="0"/>
                <a:cs typeface="Calibri"/>
              </a:rPr>
              <a:t>Examples for goods: model numbers, part numbers, quantity, size, location for delivery, quotes, related services (installation)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9600">
                <a:ea typeface="Calibri" panose="020F0502020204030204" pitchFamily="34" charset="0"/>
                <a:cs typeface="Calibri"/>
              </a:rPr>
              <a:t>Examples for services: scope of the project, expected outcome, timeline, location of services, quotes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9600">
                <a:effectLst/>
                <a:ea typeface="Calibri" panose="020F0502020204030204" pitchFamily="34" charset="0"/>
                <a:cs typeface="Calibri"/>
              </a:rPr>
              <a:t>Any other information that may be related to the purchase (i.e., compatibility concerns)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9600">
                <a:ea typeface="Calibri" panose="020F0502020204030204" pitchFamily="34" charset="0"/>
                <a:cs typeface="Calibri"/>
              </a:rPr>
              <a:t>Description of how the requested purchase will address learning loss caused by COVID-19</a:t>
            </a:r>
            <a:endParaRPr lang="en-US" sz="9600">
              <a:effectLst/>
              <a:ea typeface="Calibri" panose="020F050202020403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9760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8F5CB-F0E7-4141-B958-32239C495A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0525" y="1514476"/>
            <a:ext cx="7491205" cy="4677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0" i="0" u="sng">
                <a:solidFill>
                  <a:srgbClr val="333333"/>
                </a:solidFill>
                <a:effectLst/>
              </a:rPr>
              <a:t>Scenario</a:t>
            </a:r>
            <a:r>
              <a:rPr lang="en-US" sz="2800" b="0" i="0">
                <a:solidFill>
                  <a:srgbClr val="333333"/>
                </a:solidFill>
                <a:effectLst/>
              </a:rPr>
              <a:t>: Your purchase is estimated at $350 each for 150 units (total of $52,500). The total of $52,500 exceeds the $50,000 procurement threshold requiring competition. </a:t>
            </a:r>
          </a:p>
          <a:p>
            <a:pPr marL="457200" lvl="1" indent="0">
              <a:buNone/>
            </a:pPr>
            <a:r>
              <a:rPr lang="en-US" sz="2800">
                <a:solidFill>
                  <a:srgbClr val="333333"/>
                </a:solidFill>
              </a:rPr>
              <a:t>Result: This purchase requires competition. This is based upon total price, not unit price.  School must complete the “Purchases Over $50k” form for this purchase</a:t>
            </a:r>
            <a:endParaRPr lang="en-US" sz="2800" b="0" i="0">
              <a:solidFill>
                <a:srgbClr val="333333"/>
              </a:solidFill>
              <a:effectLst/>
            </a:endParaRPr>
          </a:p>
          <a:p>
            <a:pPr marL="0" indent="0">
              <a:buNone/>
            </a:pPr>
            <a:endParaRPr lang="en-US" sz="280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9C32C8-ED28-43D3-BBE7-22D70A8D8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/>
              <a:t>CDE Procurement</a:t>
            </a:r>
            <a:br>
              <a:rPr lang="en-US" sz="2500"/>
            </a:br>
            <a:r>
              <a:rPr lang="en-US" sz="250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72301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BE26AC-83E9-927C-40B5-F0C5F97A00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6652" y="1463040"/>
            <a:ext cx="7921487" cy="45837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/>
              <a:t>Related items that total over $50,000 are considered a single purchase when a school is completing the GAENS application and determining whether to complete the “Purchases Over $50k Form”</a:t>
            </a:r>
          </a:p>
          <a:p>
            <a:pPr marL="0" indent="0">
              <a:buNone/>
            </a:pPr>
            <a:endParaRPr lang="en-US" sz="900" u="sng"/>
          </a:p>
          <a:p>
            <a:pPr marL="0" indent="0">
              <a:buNone/>
            </a:pPr>
            <a:r>
              <a:rPr lang="en-US" u="sng"/>
              <a:t>Example #1 </a:t>
            </a:r>
            <a:r>
              <a:rPr lang="en-US"/>
              <a:t>– if requesting to purchase Chromebooks, charging stations and Google licenses from the same vendor/manufacturer, this is a single purchase</a:t>
            </a:r>
          </a:p>
          <a:p>
            <a:pPr marL="0" indent="0">
              <a:buNone/>
            </a:pPr>
            <a:endParaRPr lang="en-US" sz="800"/>
          </a:p>
          <a:p>
            <a:pPr marL="0" indent="0">
              <a:buNone/>
            </a:pPr>
            <a:r>
              <a:rPr lang="en-US" u="sng"/>
              <a:t>Example #2 </a:t>
            </a:r>
            <a:r>
              <a:rPr lang="en-US"/>
              <a:t>– if requesting to purchase math, science and social studies curriculum from the same vendor, this is a single purchase</a:t>
            </a:r>
          </a:p>
          <a:p>
            <a:pPr marL="0" indent="0">
              <a:buNone/>
            </a:pPr>
            <a:endParaRPr lang="en-US" sz="800"/>
          </a:p>
          <a:p>
            <a:pPr marL="0" indent="0">
              <a:buNone/>
            </a:pPr>
            <a:r>
              <a:rPr lang="en-US" u="sng"/>
              <a:t>Example #3 </a:t>
            </a:r>
            <a:r>
              <a:rPr lang="en-US"/>
              <a:t>– if requesting to purchase A/V equipment, such as display boards, and installation, this is a single purchase</a:t>
            </a:r>
          </a:p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B5AF51C-1D38-743B-779B-47A92CF49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CDE Procurement</a:t>
            </a:r>
          </a:p>
        </p:txBody>
      </p:sp>
    </p:spTree>
    <p:extLst>
      <p:ext uri="{BB962C8B-B14F-4D97-AF65-F5344CB8AC3E}">
        <p14:creationId xmlns:p14="http://schemas.microsoft.com/office/powerpoint/2010/main" val="30234608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FA60C-11D5-4D29-9AE4-0D28A8904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CDE Procurement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E95CB-8FFA-4C6B-BCFB-59FFE4530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989" y="1463675"/>
            <a:ext cx="8177420" cy="4640674"/>
          </a:xfrm>
        </p:spPr>
        <p:txBody>
          <a:bodyPr>
            <a:normAutofit fontScale="325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6200"/>
              <a:t>School submits application by the deadline. The application includes a completed “CDE Purchases Over $50k” form.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6200"/>
              <a:t>CDE notifies school in writing that the application is approved.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6200"/>
              <a:t>CDE Procurement selects a vendor based upon input from school and vendor responses.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6200"/>
              <a:t>CDE issues purchase order.</a:t>
            </a:r>
          </a:p>
          <a:p>
            <a:pPr marL="514350" indent="-514350">
              <a:lnSpc>
                <a:spcPct val="120000"/>
              </a:lnSpc>
              <a:buFont typeface="Arial" panose="020B0604020202020204" pitchFamily="34" charset="0"/>
              <a:buAutoNum type="arabicPeriod"/>
            </a:pPr>
            <a:r>
              <a:rPr lang="en-US" sz="6200"/>
              <a:t>School must ensure that no goods/services are delivered </a:t>
            </a:r>
            <a:r>
              <a:rPr lang="en-US" sz="6200" u="sng"/>
              <a:t>prior</a:t>
            </a:r>
            <a:r>
              <a:rPr lang="en-US" sz="6200"/>
              <a:t> to issuance of a purchase order or contract, if required (violation of law and delays processing).  </a:t>
            </a:r>
          </a:p>
          <a:p>
            <a:pPr marL="514350" indent="-514350">
              <a:lnSpc>
                <a:spcPct val="120000"/>
              </a:lnSpc>
              <a:buFont typeface="Arial" panose="020B0604020202020204" pitchFamily="34" charset="0"/>
              <a:buAutoNum type="arabicPeriod"/>
            </a:pPr>
            <a:r>
              <a:rPr lang="en-US" sz="6200"/>
              <a:t>Vendor delivers goods/performs services. </a:t>
            </a:r>
          </a:p>
          <a:p>
            <a:pPr marL="514350" indent="-514350">
              <a:lnSpc>
                <a:spcPct val="120000"/>
              </a:lnSpc>
              <a:buFont typeface="Arial" panose="020B0604020202020204" pitchFamily="34" charset="0"/>
              <a:buAutoNum type="arabicPeriod"/>
            </a:pPr>
            <a:r>
              <a:rPr lang="en-US" sz="6200"/>
              <a:t>School emails CDE to confirms delivery and/or performance.</a:t>
            </a:r>
          </a:p>
          <a:p>
            <a:pPr marL="514350" indent="-514350">
              <a:lnSpc>
                <a:spcPct val="120000"/>
              </a:lnSpc>
              <a:buFont typeface="Arial" panose="020B0604020202020204" pitchFamily="34" charset="0"/>
              <a:buAutoNum type="arabicPeriod"/>
            </a:pPr>
            <a:r>
              <a:rPr lang="en-US" sz="6200"/>
              <a:t>CDE pays vendor.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en-US" sz="320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en-US" sz="300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en-US" sz="3000">
              <a:highlight>
                <a:srgbClr val="FFFF00"/>
              </a:highlight>
            </a:endParaRPr>
          </a:p>
          <a:p>
            <a:pPr marL="457200" lvl="1" indent="0">
              <a:buNone/>
            </a:pPr>
            <a:endParaRPr lang="en-US" sz="2200">
              <a:latin typeface="SourceSansProRegular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CC5217-8A17-4DFC-AA39-5CBFADD7EE5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257800" y="1463675"/>
            <a:ext cx="3886200" cy="4962525"/>
          </a:xfrm>
        </p:spPr>
        <p:txBody>
          <a:bodyPr>
            <a:normAutofit/>
          </a:bodyPr>
          <a:lstStyle/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endParaRPr lang="en-US" sz="24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280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8D244-AD29-4D46-B39F-1565328F5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CDE Procurement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F7777-2122-476B-802B-2631DF623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45720" rtlCol="0" anchor="t">
            <a:normAutofit/>
          </a:bodyPr>
          <a:lstStyle/>
          <a:p>
            <a:pPr marL="0" indent="0">
              <a:buNone/>
            </a:pPr>
            <a:r>
              <a:rPr lang="en-US"/>
              <a:t>CDE Procurement will consider all methods available and decide on the </a:t>
            </a:r>
            <a:r>
              <a:rPr lang="en-US" b="1"/>
              <a:t>best method </a:t>
            </a:r>
            <a:r>
              <a:rPr lang="en-US"/>
              <a:t>to use for each purchase.</a:t>
            </a:r>
          </a:p>
          <a:p>
            <a:pPr marL="0" indent="0">
              <a:buNone/>
            </a:pPr>
            <a:r>
              <a:rPr lang="en-US"/>
              <a:t>There are several methods to choose a vendor, including but not limited to:</a:t>
            </a:r>
            <a:endParaRPr lang="en-US">
              <a:ea typeface="Calibri"/>
              <a:cs typeface="Calibri"/>
            </a:endParaRPr>
          </a:p>
          <a:p>
            <a:pPr lvl="1"/>
            <a:r>
              <a:rPr lang="en-US" sz="2400"/>
              <a:t>State price agreements </a:t>
            </a:r>
            <a:endParaRPr lang="en-US" sz="2400">
              <a:ea typeface="Calibri"/>
              <a:cs typeface="Calibri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/>
              <a:t>Existing state contracts for commonly sourced goods</a:t>
            </a:r>
            <a:endParaRPr lang="en-US" sz="2200">
              <a:ea typeface="Calibri"/>
              <a:cs typeface="Calibri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/>
              <a:t>Multiple vendors</a:t>
            </a:r>
            <a:endParaRPr lang="en-US" sz="2200">
              <a:ea typeface="Calibri"/>
              <a:cs typeface="Calibri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/>
              <a:t>Pre-negotiated with competitive pricing</a:t>
            </a:r>
            <a:endParaRPr lang="en-US" sz="2200">
              <a:ea typeface="Calibri"/>
              <a:cs typeface="Calibri"/>
            </a:endParaRPr>
          </a:p>
          <a:p>
            <a:pPr lvl="1"/>
            <a:r>
              <a:rPr lang="en-US" sz="2400"/>
              <a:t>State approved cooperative agreements</a:t>
            </a:r>
            <a:endParaRPr lang="en-US" sz="2400">
              <a:ea typeface="Calibri"/>
              <a:cs typeface="Calibri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/>
              <a:t>As approved by the State Chief Procurement Officer for use by CDE</a:t>
            </a:r>
            <a:endParaRPr lang="en-US" sz="2200">
              <a:ea typeface="Calibri"/>
              <a:cs typeface="Calibri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/>
              <a:t>Pre-negotiated with competitive pricing</a:t>
            </a:r>
            <a:endParaRPr lang="en-US" sz="2200">
              <a:ea typeface="Calibri"/>
              <a:cs typeface="Calibri"/>
            </a:endParaRPr>
          </a:p>
          <a:p>
            <a:pPr marL="0" indent="0">
              <a:buNone/>
            </a:pP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4686720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70891-A5F0-4502-8456-E3A9F2C40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>
                <a:latin typeface="Museo Slab 500"/>
              </a:rPr>
              <a:t>Vendor Agreements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C992A-E53C-4871-8274-422C24C02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en-US" sz="3300" b="1"/>
              <a:t>DO NOT SIGN VENDOR AGREEMENTS</a:t>
            </a:r>
          </a:p>
          <a:p>
            <a:pPr marL="0" indent="0">
              <a:buNone/>
            </a:pPr>
            <a:r>
              <a:rPr lang="en-US">
                <a:latin typeface="SourceSansProRegular"/>
              </a:rPr>
              <a:t>Often vendors will provide agreements for software, licenses, services, and maintenance or support.</a:t>
            </a:r>
          </a:p>
          <a:p>
            <a:pPr marL="0" indent="0">
              <a:buNone/>
            </a:pPr>
            <a:r>
              <a:rPr lang="en-US">
                <a:latin typeface="SourceSansProRegular"/>
              </a:rPr>
              <a:t>Sometimes vendors will include terms and conditions on an estimate or invoice.  Do not sign.  If the vendor requires a delivery signature, line through the terms and initial.</a:t>
            </a:r>
          </a:p>
          <a:p>
            <a:pPr marL="0" indent="0">
              <a:buNone/>
            </a:pPr>
            <a:r>
              <a:rPr lang="en-US" sz="3100"/>
              <a:t>Reasons </a:t>
            </a:r>
            <a:r>
              <a:rPr lang="en-US" sz="3100" u="sng"/>
              <a:t>not</a:t>
            </a:r>
            <a:r>
              <a:rPr lang="en-US" sz="3100"/>
              <a:t> to sign vendor agreements</a:t>
            </a:r>
            <a:r>
              <a:rPr lang="en-US" sz="2600"/>
              <a:t>:</a:t>
            </a:r>
            <a:endParaRPr lang="en-US" sz="2600">
              <a:ea typeface="Calibri"/>
              <a:cs typeface="Calibri"/>
            </a:endParaRPr>
          </a:p>
          <a:p>
            <a:r>
              <a:rPr lang="en-US">
                <a:latin typeface="SourceSansProRegular"/>
              </a:rPr>
              <a:t>A non-public school does not have authority to bind CDE or the State.</a:t>
            </a:r>
          </a:p>
          <a:p>
            <a:r>
              <a:rPr lang="en-US">
                <a:latin typeface="SourceSansProRegular"/>
              </a:rPr>
              <a:t>Signing an agreement puts the school at risk as well as CDE and the State.</a:t>
            </a:r>
          </a:p>
          <a:p>
            <a:r>
              <a:rPr lang="en-US">
                <a:latin typeface="SourceSansProRegular"/>
              </a:rPr>
              <a:t>Certain terms in vendor agreements are not permissible for the State (ex: indemnification, binding arbitration, certain limitations of liability, automatic renewals).</a:t>
            </a:r>
          </a:p>
          <a:p>
            <a:r>
              <a:rPr lang="en-US">
                <a:latin typeface="SourceSansProRegular"/>
              </a:rPr>
              <a:t>Vendor agreement fine print may include additional costs/requirements.</a:t>
            </a:r>
          </a:p>
          <a:p>
            <a:pPr marL="0" indent="0">
              <a:buNone/>
            </a:pPr>
            <a:r>
              <a:rPr lang="en-US">
                <a:latin typeface="SourceSansProRegular"/>
              </a:rPr>
              <a:t>If the vendor insists upon a signature, contact CDE Procurement.</a:t>
            </a:r>
          </a:p>
        </p:txBody>
      </p:sp>
    </p:spTree>
    <p:extLst>
      <p:ext uri="{BB962C8B-B14F-4D97-AF65-F5344CB8AC3E}">
        <p14:creationId xmlns:p14="http://schemas.microsoft.com/office/powerpoint/2010/main" val="638769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r>
              <a:rPr lang="en-US"/>
              <a:t>GAENS Overview</a:t>
            </a:r>
            <a:endParaRPr/>
          </a:p>
        </p:txBody>
      </p:sp>
      <p:sp>
        <p:nvSpPr>
          <p:cNvPr id="198" name="Google Shape;198;p38"/>
          <p:cNvSpPr txBox="1">
            <a:spLocks noGrp="1"/>
          </p:cNvSpPr>
          <p:nvPr>
            <p:ph type="body" idx="1"/>
          </p:nvPr>
        </p:nvSpPr>
        <p:spPr>
          <a:xfrm>
            <a:off x="628650" y="2398283"/>
            <a:ext cx="7886700" cy="2566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34275" anchor="t" anchorCtr="0">
            <a:normAutofit/>
          </a:bodyPr>
          <a:lstStyle/>
          <a:p>
            <a:pPr marL="76200" indent="0">
              <a:lnSpc>
                <a:spcPct val="114999"/>
              </a:lnSpc>
              <a:spcBef>
                <a:spcPts val="0"/>
              </a:spcBef>
              <a:buNone/>
            </a:pPr>
            <a:r>
              <a:rPr lang="en-US" sz="1100">
                <a:solidFill>
                  <a:srgbClr val="000000"/>
                </a:solidFill>
                <a:latin typeface="+mj-lt"/>
              </a:rPr>
              <a:t>The Governor’s Office re-awarded $2,000,000 to CDE for the administering of the “Governor’s Additional Emergency Nonpublic School” (GAENS) program to assist with addressing learning loss caused by COVID-19 in non-public schools.</a:t>
            </a:r>
            <a:endParaRPr lang="en-US" sz="1100">
              <a:solidFill>
                <a:srgbClr val="000000"/>
              </a:solidFill>
            </a:endParaRPr>
          </a:p>
          <a:p>
            <a:pPr marL="76200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1125">
              <a:solidFill>
                <a:srgbClr val="333333"/>
              </a:solidFill>
              <a:latin typeface="+mj-lt"/>
              <a:ea typeface="Source Sans Pro"/>
              <a:cs typeface="Source Sans Pro"/>
              <a:sym typeface="Source Sans Pro"/>
            </a:endParaRPr>
          </a:p>
          <a:p>
            <a:pPr marL="7620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100">
                <a:solidFill>
                  <a:srgbClr val="333333"/>
                </a:solidFill>
                <a:latin typeface="+mj-lt"/>
                <a:ea typeface="Source Sans Pro"/>
                <a:cs typeface="Source Sans Pro"/>
                <a:sym typeface="Source Sans Pro"/>
              </a:rPr>
              <a:t>Nonpublic schools can apply for these funds for “secular, neutral, and non-ideological” services and assistance, including sanitization, personal protective equipment, COVID testing, educational technology, and connectivity.</a:t>
            </a:r>
            <a:endParaRPr lang="en-US" sz="1100">
              <a:solidFill>
                <a:srgbClr val="333333"/>
              </a:solidFill>
              <a:latin typeface="+mj-lt"/>
              <a:ea typeface="Source Sans Pro"/>
              <a:cs typeface="Source Sans Pro"/>
            </a:endParaRPr>
          </a:p>
          <a:p>
            <a:pPr marL="76200" indent="0">
              <a:lnSpc>
                <a:spcPct val="115000"/>
              </a:lnSpc>
              <a:spcBef>
                <a:spcPts val="0"/>
              </a:spcBef>
              <a:buNone/>
            </a:pPr>
            <a:endParaRPr sz="1125">
              <a:highlight>
                <a:srgbClr val="FFFF00"/>
              </a:highlight>
              <a:latin typeface="+mj-lt"/>
            </a:endParaRPr>
          </a:p>
          <a:p>
            <a:pPr marL="514350" indent="-171450">
              <a:buClr>
                <a:srgbClr val="333333"/>
              </a:buClr>
            </a:pPr>
            <a:r>
              <a:rPr lang="en-US" sz="1100">
                <a:solidFill>
                  <a:srgbClr val="333333"/>
                </a:solidFill>
                <a:latin typeface="+mj-lt"/>
                <a:ea typeface="Source Sans Pro"/>
                <a:cs typeface="Source Sans Pro"/>
                <a:sym typeface="Source Sans Pro"/>
              </a:rPr>
              <a:t>Application due: 5:00pm, October 21</a:t>
            </a:r>
            <a:r>
              <a:rPr lang="en-US" sz="1100" baseline="30000">
                <a:solidFill>
                  <a:srgbClr val="333333"/>
                </a:solidFill>
                <a:latin typeface="+mj-lt"/>
                <a:ea typeface="Source Sans Pro"/>
                <a:cs typeface="Source Sans Pro"/>
                <a:sym typeface="Source Sans Pro"/>
              </a:rPr>
              <a:t>st, </a:t>
            </a:r>
            <a:r>
              <a:rPr lang="en-US" sz="1100">
                <a:solidFill>
                  <a:srgbClr val="333333"/>
                </a:solidFill>
                <a:latin typeface="+mj-lt"/>
                <a:ea typeface="Source Sans Pro"/>
                <a:cs typeface="Source Sans Pro"/>
                <a:sym typeface="Source Sans Pro"/>
              </a:rPr>
              <a:t>2022 </a:t>
            </a:r>
            <a:endParaRPr sz="1125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808981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738BD-DACD-C9EE-54B5-23804E122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CDE Procurement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7303C-3D42-AC1E-F147-6E75CBDF5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259" y="1520686"/>
            <a:ext cx="7886700" cy="44593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/>
              <a:t>QUESTIONS?</a:t>
            </a:r>
          </a:p>
        </p:txBody>
      </p:sp>
      <p:pic>
        <p:nvPicPr>
          <p:cNvPr id="10" name="Picture 9" descr="Question mark on green pastel background">
            <a:extLst>
              <a:ext uri="{FF2B5EF4-FFF2-40B4-BE49-F238E27FC236}">
                <a16:creationId xmlns:a16="http://schemas.microsoft.com/office/drawing/2014/main" id="{3A4A1439-4C09-1618-A060-58D3515212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592" y="2057400"/>
            <a:ext cx="6062869" cy="3922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8294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2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9144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5058" y="640080"/>
            <a:ext cx="8190312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6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6018" y="960109"/>
            <a:ext cx="7708392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AC2E800-4ADA-4543-8461-5EDFBF28D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045" y="1369938"/>
            <a:ext cx="2408140" cy="4114800"/>
          </a:xfrm>
        </p:spPr>
        <p:txBody>
          <a:bodyPr>
            <a:normAutofit/>
          </a:bodyPr>
          <a:lstStyle/>
          <a:p>
            <a:pPr algn="r"/>
            <a:r>
              <a:rPr lang="en-US" sz="2800">
                <a:solidFill>
                  <a:schemeClr val="tx1"/>
                </a:solidFill>
              </a:rPr>
              <a:t>Contacts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24" name="Straight Connector 18">
            <a:extLst>
              <a:ext uri="{FF2B5EF4-FFF2-40B4-BE49-F238E27FC236}">
                <a16:creationId xmlns:a16="http://schemas.microsoft.com/office/drawing/2014/main" id="{F492F8DF-EE34-4FC5-9FFE-76EB2E3B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1976411" y="3429000"/>
            <a:ext cx="3200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F5B781-DA57-4685-BE95-940F1ED22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5227" y="1540717"/>
            <a:ext cx="4607505" cy="4114800"/>
          </a:xfrm>
        </p:spPr>
        <p:txBody>
          <a:bodyPr anchor="ctr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900" b="1" kern="800">
                <a:latin typeface="SourceSansProRegular"/>
                <a:ea typeface="Calibri" panose="020F0502020204030204" pitchFamily="34" charset="0"/>
              </a:rPr>
              <a:t>Application and Program Questions: </a:t>
            </a:r>
            <a:endParaRPr lang="en-US" sz="1900" kern="800">
              <a:latin typeface="SourceSansProRegular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900" kern="800">
                <a:latin typeface="SourceSansProRegular"/>
                <a:ea typeface="Calibri" panose="020F0502020204030204" pitchFamily="34" charset="0"/>
              </a:rPr>
              <a:t>Elena Merrit </a:t>
            </a:r>
            <a:r>
              <a:rPr lang="en-US" sz="1900" kern="800">
                <a:latin typeface="SourceSansProRegular"/>
                <a:ea typeface="Calibri" panose="020F0502020204030204" pitchFamily="34" charset="0"/>
                <a:hlinkClick r:id="rId3"/>
              </a:rPr>
              <a:t>merrit_e@cde.state.co.us</a:t>
            </a:r>
            <a:endParaRPr lang="en-US" sz="1900" kern="800">
              <a:latin typeface="SourceSansProRegular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900" kern="800">
              <a:latin typeface="SourceSansProRegular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800">
                <a:latin typeface="SourceSansProRegular"/>
                <a:ea typeface="Calibri" panose="020F0502020204030204" pitchFamily="34" charset="0"/>
              </a:rPr>
              <a:t>CDE Purchasing Questions: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kern="800">
                <a:latin typeface="SourceSansProRegular"/>
                <a:ea typeface="Calibri" panose="020F0502020204030204" pitchFamily="34" charset="0"/>
              </a:rPr>
              <a:t>Sharon Meyer and Trish Bohm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kern="800">
                <a:latin typeface="SourceSansProRegular"/>
                <a:ea typeface="Calibri" panose="020F0502020204030204" pitchFamily="34" charset="0"/>
                <a:hlinkClick r:id="rId4"/>
              </a:rPr>
              <a:t>eansproc@cde.state.co.us</a:t>
            </a:r>
            <a:endParaRPr lang="en-US" sz="1900" kern="800">
              <a:latin typeface="SourceSansProRegular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900" kern="800">
              <a:latin typeface="SourceSansProRegular"/>
              <a:ea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1" kern="800">
                <a:latin typeface="SourceSansProRegular"/>
                <a:ea typeface="Calibri" panose="020F0502020204030204" pitchFamily="34" charset="0"/>
              </a:rPr>
              <a:t>Website:</a:t>
            </a:r>
            <a:r>
              <a:rPr lang="en-US" sz="1900" kern="800">
                <a:latin typeface="SourceSansProRegular"/>
                <a:ea typeface="Calibri" panose="020F0502020204030204" pitchFamily="34" charset="0"/>
              </a:rPr>
              <a:t> </a:t>
            </a:r>
            <a:r>
              <a:rPr lang="en-US" sz="1900" kern="800">
                <a:latin typeface="SourceSansProRegular"/>
                <a:ea typeface="Calibri" panose="020F0502020204030204" pitchFamily="34" charset="0"/>
                <a:hlinkClick r:id="rId5"/>
              </a:rPr>
              <a:t>GAENS</a:t>
            </a:r>
            <a:endParaRPr lang="en-US" sz="1900">
              <a:latin typeface="SourceSansProRegula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6D19A0-BB1E-6762-7431-5D2CF12BB9CE}"/>
              </a:ext>
            </a:extLst>
          </p:cNvPr>
          <p:cNvSpPr txBox="1"/>
          <p:nvPr/>
        </p:nvSpPr>
        <p:spPr>
          <a:xfrm>
            <a:off x="2286000" y="324433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04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6586A-3FDC-FFEF-2365-12F4E54B4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Available Funds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0A630B-6FB9-479E-5056-B44B09329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8167" y="2084564"/>
            <a:ext cx="5915025" cy="3191545"/>
          </a:xfrm>
        </p:spPr>
        <p:txBody>
          <a:bodyPr spcFirstLastPara="1" wrap="square" lIns="0" tIns="0" rIns="0" bIns="34275" anchor="t" anchorCtr="0">
            <a:noAutofit/>
          </a:bodyPr>
          <a:lstStyle/>
          <a:p>
            <a:pPr marL="57150" indent="0">
              <a:buNone/>
            </a:pPr>
            <a:r>
              <a:rPr lang="en-US" sz="1500">
                <a:latin typeface="Arial"/>
              </a:rPr>
              <a:t>The Colorado Department of Education will award $2,000,000 for this program. Eligible applicants are invited to submit applications that meet the needs of their proposal up to a maximum of $100,000 (per application). Submission of an application does not guarantee funding or funding at the requested level.</a:t>
            </a:r>
          </a:p>
          <a:p>
            <a:pPr marL="57150" indent="0">
              <a:buNone/>
            </a:pPr>
            <a:endParaRPr lang="en-US" sz="1500">
              <a:latin typeface="Arial"/>
            </a:endParaRPr>
          </a:p>
          <a:p>
            <a:r>
              <a:rPr lang="en-US" sz="1500" b="1">
                <a:latin typeface="Arial"/>
              </a:rPr>
              <a:t>Application Period:</a:t>
            </a:r>
            <a:r>
              <a:rPr lang="en-US" sz="1500">
                <a:latin typeface="Arial"/>
              </a:rPr>
              <a:t> September 23rd, 2022- October 21st, 2022</a:t>
            </a:r>
          </a:p>
          <a:p>
            <a:r>
              <a:rPr lang="en-US" sz="1500" b="1">
                <a:latin typeface="Arial"/>
              </a:rPr>
              <a:t>Amount available for distribution:</a:t>
            </a:r>
            <a:r>
              <a:rPr lang="en-US" sz="1500">
                <a:latin typeface="Arial"/>
              </a:rPr>
              <a:t> $2,000,000</a:t>
            </a:r>
            <a:endParaRPr lang="en-US"/>
          </a:p>
          <a:p>
            <a:r>
              <a:rPr lang="en-US" sz="1500" b="1">
                <a:latin typeface="Arial"/>
              </a:rPr>
              <a:t>Period of Availability: </a:t>
            </a:r>
            <a:r>
              <a:rPr lang="en-US" sz="1500">
                <a:latin typeface="Arial"/>
              </a:rPr>
              <a:t>November 1, 2022 – September 30, 2023</a:t>
            </a:r>
          </a:p>
          <a:p>
            <a:endParaRPr lang="en-US" sz="1500">
              <a:latin typeface="Arial"/>
            </a:endParaRPr>
          </a:p>
          <a:p>
            <a:pPr marL="57150" indent="0">
              <a:buNone/>
            </a:pPr>
            <a:r>
              <a:rPr lang="en-US" sz="1500">
                <a:latin typeface="Arial"/>
              </a:rPr>
              <a:t>All funds must be spent by September 30, 2023. No extensions, no exceptions.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17A9F2-200B-B4E8-D5C4-82AB536505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07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r>
              <a:rPr lang="en-US"/>
              <a:t>Eligibility</a:t>
            </a:r>
            <a:endParaRPr/>
          </a:p>
        </p:txBody>
      </p:sp>
      <p:sp>
        <p:nvSpPr>
          <p:cNvPr id="204" name="Google Shape;204;p3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34275" anchor="t" anchorCtr="0"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Clr>
                <a:srgbClr val="333333"/>
              </a:buClr>
              <a:buSzPct val="100000"/>
              <a:buNone/>
            </a:pPr>
            <a:r>
              <a:rPr lang="en-US" b="0" i="0">
                <a:solidFill>
                  <a:srgbClr val="333333"/>
                </a:solidFill>
                <a:latin typeface="+mj-lt"/>
                <a:ea typeface="Source Sans Pro"/>
                <a:cs typeface="Source Sans Pro"/>
                <a:sym typeface="Source Sans Pro"/>
              </a:rPr>
              <a:t>Funds are available to non-public schools that meet the following definitions below:</a:t>
            </a:r>
            <a:endParaRPr>
              <a:latin typeface="+mj-lt"/>
            </a:endParaRPr>
          </a:p>
          <a:p>
            <a:pPr marL="0" indent="0">
              <a:buSzPct val="100000"/>
              <a:buNone/>
            </a:pPr>
            <a:endParaRPr lang="en-US" sz="1500">
              <a:solidFill>
                <a:srgbClr val="333333"/>
              </a:solidFill>
              <a:latin typeface="Source Sans Pro"/>
              <a:ea typeface="Source Sans Pro"/>
              <a:cs typeface="Source Sans Pro"/>
            </a:endParaRPr>
          </a:p>
          <a:p>
            <a:pPr marL="514350" indent="-171450">
              <a:spcBef>
                <a:spcPts val="0"/>
              </a:spcBef>
              <a:buClr>
                <a:srgbClr val="333333"/>
              </a:buClr>
              <a:buSzPct val="100000"/>
            </a:pPr>
            <a:r>
              <a:rPr lang="en-US" sz="1500">
                <a:solidFill>
                  <a:srgbClr val="333333"/>
                </a:solidFill>
                <a:latin typeface="+mj-lt"/>
                <a:ea typeface="Source Sans Pro"/>
                <a:cs typeface="Source Sans Pro"/>
                <a:sym typeface="Source Sans Pro"/>
              </a:rPr>
              <a:t>Non-public elementary and secondary schools</a:t>
            </a:r>
            <a:endParaRPr lang="en-US" sz="1500">
              <a:latin typeface="+mj-lt"/>
            </a:endParaRPr>
          </a:p>
          <a:p>
            <a:pPr marL="514350" indent="-171450">
              <a:spcBef>
                <a:spcPts val="0"/>
              </a:spcBef>
              <a:buClr>
                <a:srgbClr val="333333"/>
              </a:buClr>
              <a:buSzPct val="100000"/>
            </a:pPr>
            <a:endParaRPr lang="en-US" sz="1500">
              <a:solidFill>
                <a:srgbClr val="333333"/>
              </a:solidFill>
              <a:latin typeface="+mj-lt"/>
            </a:endParaRPr>
          </a:p>
          <a:p>
            <a:pPr marL="514350" indent="-171450">
              <a:spcBef>
                <a:spcPts val="0"/>
              </a:spcBef>
              <a:buClr>
                <a:srgbClr val="333333"/>
              </a:buClr>
              <a:buSzPct val="100000"/>
            </a:pPr>
            <a:r>
              <a:rPr lang="en-US" sz="1500">
                <a:solidFill>
                  <a:srgbClr val="333333"/>
                </a:solidFill>
                <a:latin typeface="+mj-lt"/>
              </a:rPr>
              <a:t>Have a CDE </a:t>
            </a:r>
            <a:r>
              <a:rPr lang="en-US" sz="1500">
                <a:solidFill>
                  <a:srgbClr val="333333"/>
                </a:solidFill>
                <a:latin typeface="+mj-lt"/>
                <a:hlinkClick r:id="rId3"/>
              </a:rPr>
              <a:t>School Code</a:t>
            </a:r>
          </a:p>
          <a:p>
            <a:pPr indent="0">
              <a:spcBef>
                <a:spcPts val="0"/>
              </a:spcBef>
              <a:buClr>
                <a:srgbClr val="333333"/>
              </a:buClr>
              <a:buSzPct val="100000"/>
              <a:buNone/>
            </a:pPr>
            <a:endParaRPr lang="en-US" sz="1500">
              <a:solidFill>
                <a:srgbClr val="000000"/>
              </a:solidFill>
              <a:latin typeface="+mj-lt"/>
            </a:endParaRPr>
          </a:p>
          <a:p>
            <a:pPr marL="514350" indent="-171450">
              <a:spcBef>
                <a:spcPts val="0"/>
              </a:spcBef>
              <a:buClr>
                <a:srgbClr val="333333"/>
              </a:buClr>
              <a:buSzPct val="100000"/>
            </a:pPr>
            <a:r>
              <a:rPr lang="en-US" sz="1500">
                <a:solidFill>
                  <a:srgbClr val="000000"/>
                </a:solidFill>
                <a:latin typeface="+mj-lt"/>
              </a:rPr>
              <a:t>Consortium of non-public schools - An organization that represents a group of non-public elementary, secondary and postsecondary schools and has governing authority over the schools listed in the application.</a:t>
            </a:r>
          </a:p>
          <a:p>
            <a:pPr marL="514350" indent="-171450">
              <a:spcBef>
                <a:spcPts val="0"/>
              </a:spcBef>
              <a:buClr>
                <a:srgbClr val="333333"/>
              </a:buClr>
              <a:buSzPct val="100000"/>
            </a:pPr>
            <a:endParaRPr lang="en-US" sz="1500">
              <a:solidFill>
                <a:srgbClr val="000000"/>
              </a:solidFill>
              <a:latin typeface="+mj-lt"/>
            </a:endParaRPr>
          </a:p>
          <a:p>
            <a:pPr marL="514350" indent="-171450">
              <a:spcBef>
                <a:spcPts val="0"/>
              </a:spcBef>
              <a:buClr>
                <a:srgbClr val="333333"/>
              </a:buClr>
              <a:buSzPct val="100000"/>
            </a:pPr>
            <a:r>
              <a:rPr lang="en-US" sz="1500">
                <a:solidFill>
                  <a:srgbClr val="000000"/>
                </a:solidFill>
                <a:latin typeface="+mj-lt"/>
              </a:rPr>
              <a:t>Non-Governing Consortium non-public schools - an organization that is aggregating support for a group of non-public schools. </a:t>
            </a:r>
            <a:endParaRPr lang="en-US" sz="1500">
              <a:solidFill>
                <a:srgbClr val="333333"/>
              </a:solidFill>
              <a:latin typeface="+mj-lt"/>
              <a:ea typeface="Source Sans Pro"/>
              <a:cs typeface="Source Sans Pro"/>
              <a:sym typeface="Source Sans Pro"/>
            </a:endParaRPr>
          </a:p>
          <a:p>
            <a:pPr marL="57150" indent="0" algn="just" fontAlgn="base">
              <a:spcBef>
                <a:spcPts val="0"/>
              </a:spcBef>
              <a:buNone/>
            </a:pPr>
            <a:endParaRPr lang="en-US" sz="1200">
              <a:solidFill>
                <a:srgbClr val="000000"/>
              </a:solidFill>
              <a:latin typeface="+mj-lt"/>
            </a:endParaRPr>
          </a:p>
          <a:p>
            <a:pPr marL="0" indent="0">
              <a:buSzPct val="100000"/>
              <a:buNone/>
            </a:pPr>
            <a:r>
              <a:rPr lang="en-US" b="1"/>
              <a:t>Note: There is no requirement to have a specific number of low-income students to be eligible for funding. </a:t>
            </a:r>
            <a:r>
              <a:rPr lang="en-US"/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1308177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794A4-BB94-3F25-C173-6B2A7A078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Prioritizing Funding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7A3AAD-EC53-45E4-D0F5-7C7224F948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57150" indent="0">
              <a:buNone/>
            </a:pPr>
            <a:r>
              <a:rPr lang="en-US"/>
              <a:t>The GAENS application will collect the total number of students as well as the number of students from low-income families. This data can come from free or reduced-price lunch data or from a different source, such as scholarship or financial assistance data. The poverty data must be consistent across sources and cannot exceed 185% of the </a:t>
            </a:r>
            <a:r>
              <a:rPr lang="en-US">
                <a:hlinkClick r:id="rId2"/>
              </a:rPr>
              <a:t>2020 Federal poverty level</a:t>
            </a:r>
            <a:r>
              <a:rPr lang="en-US"/>
              <a:t>. </a:t>
            </a:r>
          </a:p>
          <a:p>
            <a:pPr marL="57150" indent="0">
              <a:buNone/>
            </a:pPr>
            <a:endParaRPr lang="en-US"/>
          </a:p>
          <a:p>
            <a:pPr marL="57150" indent="0">
              <a:buNone/>
            </a:pPr>
            <a:r>
              <a:rPr lang="en-US"/>
              <a:t>If CDE receives requests exceeding the funds available, priority will be given to schools with a higher percentage of Free/Reduced Lunch students.</a:t>
            </a:r>
          </a:p>
          <a:p>
            <a:r>
              <a:rPr lang="en-US"/>
              <a:t>Poverty data will not be used to determine the amount of funds available to non-public schools. Each school can apply for up to $100,000. </a:t>
            </a:r>
          </a:p>
          <a:p>
            <a:r>
              <a:rPr lang="en-US"/>
              <a:t>Schools need to be thoughtful about what is being requested because there are limited funds available. </a:t>
            </a:r>
          </a:p>
          <a:p>
            <a:pPr>
              <a:buNone/>
            </a:pPr>
            <a:endParaRPr lang="en-US"/>
          </a:p>
          <a:p>
            <a:pPr marL="57150" indent="0">
              <a:buNone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1FBCE6-A0A8-CF8B-06E4-8B0AAC8AC3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590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r>
              <a:rPr lang="en-US"/>
              <a:t>Allowable Use of Funds</a:t>
            </a:r>
            <a:endParaRPr/>
          </a:p>
        </p:txBody>
      </p:sp>
      <p:sp>
        <p:nvSpPr>
          <p:cNvPr id="248" name="Google Shape;248;p45"/>
          <p:cNvSpPr txBox="1">
            <a:spLocks noGrp="1"/>
          </p:cNvSpPr>
          <p:nvPr>
            <p:ph type="body" idx="1"/>
          </p:nvPr>
        </p:nvSpPr>
        <p:spPr>
          <a:xfrm>
            <a:off x="1632164" y="1952544"/>
            <a:ext cx="5897350" cy="2817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34275" anchor="t" anchorCtr="0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SzPts val="1100"/>
              <a:buNone/>
            </a:pPr>
            <a:r>
              <a:rPr lang="en-US">
                <a:solidFill>
                  <a:srgbClr val="262626"/>
                </a:solidFill>
                <a:latin typeface="Arial"/>
              </a:rPr>
              <a:t>A non-public school may apply to receive services or assistance from the SEA or its contractors to address educational impact from COVID-19 for: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1100"/>
              <a:buNone/>
            </a:pPr>
            <a:endParaRPr lang="en-US" sz="1350">
              <a:solidFill>
                <a:srgbClr val="262626"/>
              </a:solidFill>
              <a:latin typeface="Arial"/>
            </a:endParaRPr>
          </a:p>
          <a:p>
            <a:pPr marL="214313" indent="-214313" algn="just"/>
            <a:r>
              <a:rPr lang="en-US" sz="1500">
                <a:latin typeface="Arial"/>
              </a:rPr>
              <a:t>Providing additional mental health support services, specifically in the areas of counseling, speech therapy, language, development, emotional and physiological impact from the pandemic contribute to academic excellence;</a:t>
            </a:r>
          </a:p>
          <a:p>
            <a:pPr marL="214313" indent="-214313" algn="just"/>
            <a:endParaRPr lang="en-US" sz="1500">
              <a:latin typeface="Arial"/>
            </a:endParaRPr>
          </a:p>
          <a:p>
            <a:pPr marL="214313" indent="-214313" algn="just"/>
            <a:r>
              <a:rPr lang="en-US" sz="1500">
                <a:latin typeface="Arial"/>
              </a:rPr>
              <a:t>Offering tutoring services and other enriched programs that would aim to increase students’ academic and social-emotional well-being; </a:t>
            </a:r>
          </a:p>
          <a:p>
            <a:pPr marL="214313" indent="-214313" algn="just"/>
            <a:endParaRPr lang="en-US" sz="1050"/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1100"/>
              <a:buNone/>
            </a:pPr>
            <a:endParaRPr lang="en-US" sz="1050">
              <a:solidFill>
                <a:srgbClr val="262626"/>
              </a:solidFill>
            </a:endParaRPr>
          </a:p>
          <a:p>
            <a:pPr algn="just" fontAlgn="base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050">
              <a:solidFill>
                <a:srgbClr val="000000"/>
              </a:solidFill>
              <a:latin typeface="Arial"/>
            </a:endParaRPr>
          </a:p>
          <a:p>
            <a:pPr marL="57150" indent="0">
              <a:buNone/>
            </a:pPr>
            <a:br>
              <a:rPr lang="en-US" sz="900"/>
            </a:br>
            <a:endParaRPr lang="en-US" sz="1125">
              <a:solidFill>
                <a:srgbClr val="262626"/>
              </a:solidFill>
            </a:endParaRPr>
          </a:p>
        </p:txBody>
      </p:sp>
      <p:sp>
        <p:nvSpPr>
          <p:cNvPr id="249" name="Google Shape;249;p45"/>
          <p:cNvSpPr txBox="1">
            <a:spLocks noGrp="1"/>
          </p:cNvSpPr>
          <p:nvPr>
            <p:ph type="sldNum" idx="12"/>
          </p:nvPr>
        </p:nvSpPr>
        <p:spPr>
          <a:xfrm>
            <a:off x="1310303" y="5677514"/>
            <a:ext cx="154305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fld id="{00000000-1234-1234-1234-123412341234}" type="slidenum">
              <a:rPr lang="en-US"/>
              <a:p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11212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61DE9-D7B6-3464-45A9-83EB919EA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Allowable Use of Funds cont.  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4D6166-F56A-AF9E-25C0-A4D00CDF9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14488" y="1954530"/>
            <a:ext cx="5915025" cy="3422714"/>
          </a:xfrm>
        </p:spPr>
        <p:txBody>
          <a:bodyPr>
            <a:normAutofit/>
          </a:bodyPr>
          <a:lstStyle/>
          <a:p>
            <a:pPr marL="214313" indent="-214313" algn="just"/>
            <a:r>
              <a:rPr lang="en-US" sz="1275">
                <a:latin typeface="Arial"/>
              </a:rPr>
              <a:t>Implementing other activities as specified in federal GEER requirements.</a:t>
            </a:r>
          </a:p>
          <a:p>
            <a:pPr marL="557213" indent="-214313" algn="just"/>
            <a:r>
              <a:rPr lang="en-US" sz="1275">
                <a:latin typeface="Arial"/>
              </a:rPr>
              <a:t>Activities to prevent, prepare for, and respond to the COVID-19 pandemic, including those activities allowed under ESSER including but not limited to:</a:t>
            </a:r>
          </a:p>
          <a:p>
            <a:pPr marL="1243013" lvl="2" indent="-214313" algn="just"/>
            <a:r>
              <a:rPr lang="en-US" sz="1275">
                <a:latin typeface="Arial"/>
              </a:rPr>
              <a:t>coordination with public health; </a:t>
            </a:r>
          </a:p>
          <a:p>
            <a:pPr marL="1243013" lvl="2" indent="-214313" algn="just"/>
            <a:r>
              <a:rPr lang="en-US" sz="1275">
                <a:latin typeface="Arial"/>
              </a:rPr>
              <a:t>purchasing educational technology; </a:t>
            </a:r>
          </a:p>
          <a:p>
            <a:pPr marL="1243013" lvl="2" indent="-214313" algn="just"/>
            <a:r>
              <a:rPr lang="en-US" sz="1275">
                <a:latin typeface="Arial"/>
              </a:rPr>
              <a:t>planning for long term closures; </a:t>
            </a:r>
          </a:p>
          <a:p>
            <a:pPr marL="1243013" lvl="2" indent="-214313" algn="just"/>
            <a:r>
              <a:rPr lang="en-US" sz="1275">
                <a:latin typeface="Arial"/>
              </a:rPr>
              <a:t>training and supplies for sanitation; </a:t>
            </a:r>
          </a:p>
          <a:p>
            <a:pPr marL="1243013" lvl="2" indent="-214313" algn="just"/>
            <a:r>
              <a:rPr lang="en-US" sz="1275">
                <a:latin typeface="Arial"/>
              </a:rPr>
              <a:t>summer school and after school programs; </a:t>
            </a:r>
          </a:p>
          <a:p>
            <a:pPr marL="1243013" lvl="2" indent="-214313" algn="just"/>
            <a:r>
              <a:rPr lang="en-US" sz="1275">
                <a:latin typeface="Arial"/>
              </a:rPr>
              <a:t>funds for principals to address local needs aligned with GEER requirements; </a:t>
            </a:r>
          </a:p>
          <a:p>
            <a:pPr marL="1243013" lvl="2" indent="-214313" algn="just"/>
            <a:r>
              <a:rPr lang="en-US" sz="1275">
                <a:latin typeface="Arial"/>
              </a:rPr>
              <a:t>other activities to continue school operations and employment of existing staff if the expenses are reasonable and necessary to respond to COVID-19; </a:t>
            </a:r>
          </a:p>
          <a:p>
            <a:pPr marL="1243013" lvl="2" indent="-214313" algn="just"/>
            <a:r>
              <a:rPr lang="en-US" sz="1125">
                <a:latin typeface="Arial"/>
              </a:rPr>
              <a:t>Professional development and training for teachers on effective strategies for the delivery of remote and digital instruction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BE2A1A-D901-AD63-5E87-699F41799C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305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r>
              <a:rPr lang="en-US"/>
              <a:t>Unallowable Uses of EANS Funds</a:t>
            </a:r>
            <a:endParaRPr/>
          </a:p>
        </p:txBody>
      </p:sp>
      <p:sp>
        <p:nvSpPr>
          <p:cNvPr id="256" name="Google Shape;256;p46"/>
          <p:cNvSpPr txBox="1">
            <a:spLocks noGrp="1"/>
          </p:cNvSpPr>
          <p:nvPr>
            <p:ph type="body" idx="1"/>
          </p:nvPr>
        </p:nvSpPr>
        <p:spPr>
          <a:xfrm>
            <a:off x="628650" y="2250366"/>
            <a:ext cx="7886700" cy="2418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34275" anchor="t" anchorCtr="0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25">
                <a:solidFill>
                  <a:srgbClr val="262626"/>
                </a:solidFill>
                <a:latin typeface="Arial"/>
              </a:rPr>
              <a:t>GAENS Funds cannot be used for the following: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sz="1125">
              <a:solidFill>
                <a:srgbClr val="262626"/>
              </a:solidFill>
              <a:latin typeface="Arial"/>
            </a:endParaRPr>
          </a:p>
          <a:p>
            <a:pPr indent="-242888">
              <a:lnSpc>
                <a:spcPct val="100000"/>
              </a:lnSpc>
              <a:spcBef>
                <a:spcPts val="0"/>
              </a:spcBef>
              <a:buSzPts val="1500"/>
              <a:buFont typeface="Times New Roman"/>
              <a:buChar char="●"/>
            </a:pPr>
            <a:r>
              <a:rPr lang="en-US" sz="1125">
                <a:solidFill>
                  <a:srgbClr val="262626"/>
                </a:solidFill>
                <a:latin typeface="Arial"/>
              </a:rPr>
              <a:t>to provide direct or indirect financial assistance to scholarship granting organizations or related entities for elementary or secondary education </a:t>
            </a:r>
            <a:endParaRPr sz="1125">
              <a:solidFill>
                <a:srgbClr val="262626"/>
              </a:solidFill>
              <a:latin typeface="Arial"/>
            </a:endParaRPr>
          </a:p>
          <a:p>
            <a:pPr indent="-242888">
              <a:lnSpc>
                <a:spcPct val="100000"/>
              </a:lnSpc>
              <a:spcBef>
                <a:spcPts val="0"/>
              </a:spcBef>
              <a:buSzPts val="1500"/>
              <a:buFont typeface="Times New Roman"/>
              <a:buChar char="●"/>
            </a:pPr>
            <a:r>
              <a:rPr lang="en-US" sz="1125">
                <a:solidFill>
                  <a:srgbClr val="262626"/>
                </a:solidFill>
                <a:latin typeface="Arial"/>
              </a:rPr>
              <a:t>to provide or support vouchers, tuition tax credit programs, education savings accounts, scholarships, scholarship programs, or tuition-assistance programs for elementary or secondary education</a:t>
            </a:r>
            <a:endParaRPr sz="1125">
              <a:latin typeface="Arial"/>
              <a:ea typeface="Times New Roman"/>
              <a:cs typeface="Times New Roman"/>
            </a:endParaRPr>
          </a:p>
          <a:p>
            <a:pPr indent="-242888">
              <a:lnSpc>
                <a:spcPct val="115000"/>
              </a:lnSpc>
              <a:spcBef>
                <a:spcPts val="0"/>
              </a:spcBef>
              <a:buClr>
                <a:srgbClr val="FF0000"/>
              </a:buClr>
              <a:buSzPts val="1500"/>
              <a:buFont typeface="Calibri"/>
              <a:buChar char="●"/>
            </a:pPr>
            <a:r>
              <a:rPr lang="en-US" sz="1125" b="1">
                <a:solidFill>
                  <a:srgbClr val="FF0000"/>
                </a:solidFill>
                <a:latin typeface="Arial"/>
              </a:rPr>
              <a:t>for services, instructional materials and other materials that are non-secular, ideological and/or faith based</a:t>
            </a:r>
            <a:endParaRPr sz="1125" b="1">
              <a:solidFill>
                <a:srgbClr val="FF0000"/>
              </a:solidFill>
              <a:latin typeface="Arial"/>
            </a:endParaRPr>
          </a:p>
          <a:p>
            <a:pPr indent="-242888">
              <a:spcBef>
                <a:spcPts val="0"/>
              </a:spcBef>
              <a:buClr>
                <a:srgbClr val="262626"/>
              </a:buClr>
              <a:buSzPts val="1500"/>
              <a:buFont typeface="Calibri"/>
              <a:buChar char="●"/>
            </a:pPr>
            <a:r>
              <a:rPr lang="en-US" sz="1125">
                <a:solidFill>
                  <a:srgbClr val="262626"/>
                </a:solidFill>
                <a:latin typeface="Arial"/>
              </a:rPr>
              <a:t>Construction and/or capital improvement to the building</a:t>
            </a:r>
            <a:endParaRPr sz="1125">
              <a:solidFill>
                <a:srgbClr val="262626"/>
              </a:solidFill>
              <a:latin typeface="Arial"/>
            </a:endParaRPr>
          </a:p>
          <a:p>
            <a:pPr indent="-242888">
              <a:lnSpc>
                <a:spcPct val="115000"/>
              </a:lnSpc>
              <a:spcBef>
                <a:spcPts val="0"/>
              </a:spcBef>
              <a:buClr>
                <a:srgbClr val="262626"/>
              </a:buClr>
              <a:buSzPts val="1500"/>
              <a:buFont typeface="Calibri"/>
              <a:buChar char="●"/>
            </a:pPr>
            <a:r>
              <a:rPr lang="en-US" sz="1125">
                <a:solidFill>
                  <a:srgbClr val="262626"/>
                </a:solidFill>
                <a:latin typeface="Arial"/>
              </a:rPr>
              <a:t>Services, subscriptions, licenses or warranties that exceed the GAENS performance period (9.30.2023)</a:t>
            </a:r>
            <a:endParaRPr sz="1125">
              <a:solidFill>
                <a:srgbClr val="262626"/>
              </a:solidFill>
              <a:highlight>
                <a:srgbClr val="FFFF00"/>
              </a:highlight>
              <a:latin typeface="Arial"/>
            </a:endParaRPr>
          </a:p>
          <a:p>
            <a:pPr indent="-242888">
              <a:lnSpc>
                <a:spcPct val="115000"/>
              </a:lnSpc>
              <a:spcBef>
                <a:spcPts val="0"/>
              </a:spcBef>
              <a:buClr>
                <a:srgbClr val="262626"/>
              </a:buClr>
              <a:buSzPts val="1500"/>
              <a:buFont typeface="Calibri"/>
              <a:buChar char="●"/>
            </a:pPr>
            <a:r>
              <a:rPr lang="en-US" sz="1125">
                <a:solidFill>
                  <a:srgbClr val="262626"/>
                </a:solidFill>
                <a:latin typeface="Arial"/>
              </a:rPr>
              <a:t>Supplemental disinfecting systems, such as</a:t>
            </a:r>
            <a:r>
              <a:rPr lang="en-US" sz="1125">
                <a:latin typeface="Arial"/>
              </a:rPr>
              <a:t> peroxide or bi-polar ionization</a:t>
            </a:r>
            <a:r>
              <a:rPr lang="en-US" sz="1125">
                <a:solidFill>
                  <a:srgbClr val="262626"/>
                </a:solidFill>
                <a:latin typeface="Arial"/>
              </a:rPr>
              <a:t> </a:t>
            </a:r>
            <a:endParaRPr sz="1125">
              <a:solidFill>
                <a:srgbClr val="262626"/>
              </a:solidFill>
              <a:latin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sz="1125">
              <a:solidFill>
                <a:srgbClr val="262626"/>
              </a:solidFill>
              <a:latin typeface="Arial"/>
            </a:endParaRP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275" b="1">
                <a:solidFill>
                  <a:srgbClr val="262626"/>
                </a:solidFill>
                <a:latin typeface="Arial"/>
              </a:rPr>
              <a:t>Reimbursement is not allowed</a:t>
            </a:r>
            <a:endParaRPr sz="1275" b="1">
              <a:solidFill>
                <a:srgbClr val="262626"/>
              </a:solidFill>
              <a:latin typeface="Arial"/>
            </a:endParaRPr>
          </a:p>
        </p:txBody>
      </p:sp>
      <p:sp>
        <p:nvSpPr>
          <p:cNvPr id="257" name="Google Shape;257;p46"/>
          <p:cNvSpPr txBox="1">
            <a:spLocks noGrp="1"/>
          </p:cNvSpPr>
          <p:nvPr>
            <p:ph type="sldNum" idx="12"/>
          </p:nvPr>
        </p:nvSpPr>
        <p:spPr>
          <a:xfrm>
            <a:off x="1310303" y="5677514"/>
            <a:ext cx="154305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fld id="{00000000-1234-1234-1234-123412341234}" type="slidenum">
              <a:rPr lang="en-US"/>
              <a:p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27980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9D932-B6DB-FDFC-E3DE-E2E21426B2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885" y="3061959"/>
            <a:ext cx="7772400" cy="630386"/>
          </a:xfrm>
        </p:spPr>
        <p:txBody>
          <a:bodyPr/>
          <a:lstStyle/>
          <a:p>
            <a:r>
              <a:rPr lang="en-US"/>
              <a:t>Procurement Training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9AFC62-12FE-D79E-7F0C-44AE4CB28A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914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On-screen Show (4:3)</PresentationFormat>
  <Slides>21</Slides>
  <Notes>7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Office Theme</vt:lpstr>
      <vt:lpstr>Governor's Additional Emergency Assistance Non-Public Schools (GAENS)</vt:lpstr>
      <vt:lpstr>GAENS Overview</vt:lpstr>
      <vt:lpstr>Available Funds</vt:lpstr>
      <vt:lpstr>Eligibility</vt:lpstr>
      <vt:lpstr>Prioritizing Funding</vt:lpstr>
      <vt:lpstr>Allowable Use of Funds</vt:lpstr>
      <vt:lpstr>Allowable Use of Funds cont.  </vt:lpstr>
      <vt:lpstr>Unallowable Uses of EANS Funds</vt:lpstr>
      <vt:lpstr>Procurement Training</vt:lpstr>
      <vt:lpstr>Conflict of Interest/Ethics</vt:lpstr>
      <vt:lpstr>GAENS Purchasing Overview</vt:lpstr>
      <vt:lpstr>CDE Procurement – Over $50k Form</vt:lpstr>
      <vt:lpstr>CDE Procurement - – Over $50k Form</vt:lpstr>
      <vt:lpstr>CDE Procurement – Over $50k Form</vt:lpstr>
      <vt:lpstr>CDE Procurement  </vt:lpstr>
      <vt:lpstr>CDE Procurement</vt:lpstr>
      <vt:lpstr>CDE Procurement Process</vt:lpstr>
      <vt:lpstr>CDE Procurement</vt:lpstr>
      <vt:lpstr>Vendor Agreements </vt:lpstr>
      <vt:lpstr>CDE Procurement</vt:lpstr>
      <vt:lpstr>Contacts </vt:lpstr>
    </vt:vector>
  </TitlesOfParts>
  <Company>Colorado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Madorin, Acacia</dc:creator>
  <cp:revision>4</cp:revision>
  <dcterms:created xsi:type="dcterms:W3CDTF">2019-06-25T17:30:52Z</dcterms:created>
  <dcterms:modified xsi:type="dcterms:W3CDTF">2022-10-12T16:05:32Z</dcterms:modified>
</cp:coreProperties>
</file>