
<file path=[Content_Types].xml><?xml version="1.0" encoding="utf-8"?>
<Types xmlns="http://schemas.openxmlformats.org/package/2006/content-types">
  <Default Extension="png" ContentType="image/png"/>
  <Default Extension="jpeg" ContentType="image/jpeg"/>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slides/slide27.xml" ContentType="application/vnd.openxmlformats-officedocument.presentationml.slide+xml"/>
  <Override PartName="/ppt/slides/slide28.xml" ContentType="application/vnd.openxmlformats-officedocument.presentationml.slide+xml"/>
  <Override PartName="/ppt/slides/slide29.xml" ContentType="application/vnd.openxmlformats-officedocument.presentationml.slide+xml"/>
  <Override PartName="/ppt/slides/slide30.xml" ContentType="application/vnd.openxmlformats-officedocument.presentationml.slide+xml"/>
  <Override PartName="/ppt/slides/slide31.xml" ContentType="application/vnd.openxmlformats-officedocument.presentationml.slide+xml"/>
  <Override PartName="/ppt/slides/slide32.xml" ContentType="application/vnd.openxmlformats-officedocument.presentationml.slide+xml"/>
  <Override PartName="/ppt/slides/slide33.xml" ContentType="application/vnd.openxmlformats-officedocument.presentationml.slide+xml"/>
  <Override PartName="/ppt/slides/slide34.xml" ContentType="application/vnd.openxmlformats-officedocument.presentationml.slide+xml"/>
  <Override PartName="/ppt/slides/slide35.xml" ContentType="application/vnd.openxmlformats-officedocument.presentationml.slide+xml"/>
  <Override PartName="/ppt/slides/slide36.xml" ContentType="application/vnd.openxmlformats-officedocument.presentationml.slide+xml"/>
  <Override PartName="/ppt/slides/slide37.xml" ContentType="application/vnd.openxmlformats-officedocument.presentationml.slide+xml"/>
  <Override PartName="/ppt/slides/slide38.xml" ContentType="application/vnd.openxmlformats-officedocument.presentationml.slide+xml"/>
  <Override PartName="/ppt/slides/slide39.xml" ContentType="application/vnd.openxmlformats-officedocument.presentationml.slide+xml"/>
  <Override PartName="/ppt/notesMasters/notesMaster1.xml" ContentType="application/vnd.openxmlformats-officedocument.presentationml.notes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41"/>
  </p:notesMasterIdLst>
  <p:sldIdLst>
    <p:sldId id="269" r:id="rId2"/>
    <p:sldId id="270" r:id="rId3"/>
    <p:sldId id="271" r:id="rId4"/>
    <p:sldId id="272" r:id="rId5"/>
    <p:sldId id="273" r:id="rId6"/>
    <p:sldId id="274" r:id="rId7"/>
    <p:sldId id="275" r:id="rId8"/>
    <p:sldId id="276" r:id="rId9"/>
    <p:sldId id="277" r:id="rId10"/>
    <p:sldId id="313" r:id="rId11"/>
    <p:sldId id="279" r:id="rId12"/>
    <p:sldId id="280" r:id="rId13"/>
    <p:sldId id="281" r:id="rId14"/>
    <p:sldId id="282" r:id="rId15"/>
    <p:sldId id="283" r:id="rId16"/>
    <p:sldId id="314" r:id="rId17"/>
    <p:sldId id="284" r:id="rId18"/>
    <p:sldId id="285" r:id="rId19"/>
    <p:sldId id="286" r:id="rId20"/>
    <p:sldId id="287" r:id="rId21"/>
    <p:sldId id="288" r:id="rId22"/>
    <p:sldId id="289" r:id="rId23"/>
    <p:sldId id="290" r:id="rId24"/>
    <p:sldId id="291" r:id="rId25"/>
    <p:sldId id="292" r:id="rId26"/>
    <p:sldId id="293" r:id="rId27"/>
    <p:sldId id="294" r:id="rId28"/>
    <p:sldId id="295" r:id="rId29"/>
    <p:sldId id="296" r:id="rId30"/>
    <p:sldId id="297" r:id="rId31"/>
    <p:sldId id="298" r:id="rId32"/>
    <p:sldId id="299" r:id="rId33"/>
    <p:sldId id="300" r:id="rId34"/>
    <p:sldId id="301" r:id="rId35"/>
    <p:sldId id="302" r:id="rId36"/>
    <p:sldId id="304" r:id="rId37"/>
    <p:sldId id="310" r:id="rId38"/>
    <p:sldId id="311" r:id="rId39"/>
    <p:sldId id="312" r:id="rId40"/>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2880" userDrawn="1">
          <p15:clr>
            <a:srgbClr val="A4A3A4"/>
          </p15:clr>
        </p15:guide>
      </p15:sldGuideLst>
    </p:ext>
  </p:extLst>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Pearson, Alyssa" initials="AP" lastIdx="1" clrIdx="0"/>
</p:cmAuthorLst>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101E8E"/>
    <a:srgbClr val="EF7521"/>
    <a:srgbClr val="46797A"/>
    <a:srgbClr val="86BE40"/>
    <a:srgbClr val="FFC846"/>
    <a:srgbClr val="5C6670"/>
    <a:srgbClr val="488BC9"/>
    <a:srgbClr val="82797A"/>
    <a:srgbClr val="6EC4E8"/>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6014" autoAdjust="0"/>
    <p:restoredTop sz="89133" autoAdjust="0"/>
  </p:normalViewPr>
  <p:slideViewPr>
    <p:cSldViewPr snapToGrid="0" showGuides="1">
      <p:cViewPr varScale="1">
        <p:scale>
          <a:sx n="70" d="100"/>
          <a:sy n="70" d="100"/>
        </p:scale>
        <p:origin x="498" y="72"/>
      </p:cViewPr>
      <p:guideLst>
        <p:guide orient="horz" pos="2160"/>
        <p:guide pos="2880"/>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3708"/>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3" Type="http://schemas.openxmlformats.org/officeDocument/2006/relationships/slide" Target="slides/slide2.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commentAuthors" Target="commentAuthor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slide" Target="slides/slide28.xml"/><Relationship Id="rId41" Type="http://schemas.openxmlformats.org/officeDocument/2006/relationships/notesMaster" Target="notesMasters/notes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theme" Target="theme/theme1.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dirty="0"/>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1E68FDDF-4F05-43AA-A352-D3BC014618CA}" type="datetimeFigureOut">
              <a:rPr lang="en-US" smtClean="0"/>
              <a:t>10/12/2017</a:t>
            </a:fld>
            <a:endParaRPr lang="en-US" dirty="0"/>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dirty="0"/>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dirty="0"/>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976AB643-1C83-46B1-A4FF-8E4A58FA665A}" type="slidenum">
              <a:rPr lang="en-US" smtClean="0"/>
              <a:t>‹#›</a:t>
            </a:fld>
            <a:endParaRPr lang="en-US" dirty="0"/>
          </a:p>
        </p:txBody>
      </p:sp>
    </p:spTree>
    <p:extLst>
      <p:ext uri="{BB962C8B-B14F-4D97-AF65-F5344CB8AC3E}">
        <p14:creationId xmlns:p14="http://schemas.microsoft.com/office/powerpoint/2010/main" val="2457026446"/>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3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3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3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36.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38.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20.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21.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22.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23.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25.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26.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EA63E4-907E-4BD6-B667-D231F83B6057}" type="slidenum">
              <a:rPr lang="en-US" smtClean="0"/>
              <a:t>1</a:t>
            </a:fld>
            <a:endParaRPr lang="en-US" dirty="0"/>
          </a:p>
        </p:txBody>
      </p:sp>
    </p:spTree>
    <p:extLst>
      <p:ext uri="{BB962C8B-B14F-4D97-AF65-F5344CB8AC3E}">
        <p14:creationId xmlns:p14="http://schemas.microsoft.com/office/powerpoint/2010/main" val="49745363"/>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EA63E4-907E-4BD6-B667-D231F83B6057}" type="slidenum">
              <a:rPr lang="en-US" smtClean="0"/>
              <a:t>30</a:t>
            </a:fld>
            <a:endParaRPr lang="en-US" dirty="0"/>
          </a:p>
        </p:txBody>
      </p:sp>
    </p:spTree>
    <p:extLst>
      <p:ext uri="{BB962C8B-B14F-4D97-AF65-F5344CB8AC3E}">
        <p14:creationId xmlns:p14="http://schemas.microsoft.com/office/powerpoint/2010/main" val="570605426"/>
      </p:ext>
    </p:extLst>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sz="1200" b="1" kern="1200" dirty="0" smtClean="0">
                <a:solidFill>
                  <a:schemeClr val="tx1"/>
                </a:solidFill>
                <a:effectLst/>
                <a:latin typeface="+mn-lt"/>
                <a:ea typeface="+mn-ea"/>
                <a:cs typeface="+mn-cs"/>
              </a:rPr>
              <a:t>Note</a:t>
            </a:r>
            <a:r>
              <a:rPr lang="en-US" sz="1200" kern="1200" dirty="0" smtClean="0">
                <a:solidFill>
                  <a:schemeClr val="tx1"/>
                </a:solidFill>
                <a:effectLst/>
                <a:latin typeface="+mn-lt"/>
                <a:ea typeface="+mn-ea"/>
                <a:cs typeface="+mn-cs"/>
              </a:rPr>
              <a:t>: If any district upgraded to Windows 10S Anniversary update - version </a:t>
            </a:r>
            <a:r>
              <a:rPr lang="en-US" sz="1200" b="1" kern="1200" dirty="0" smtClean="0">
                <a:solidFill>
                  <a:schemeClr val="tx1"/>
                </a:solidFill>
                <a:effectLst/>
                <a:latin typeface="+mn-lt"/>
                <a:ea typeface="+mn-ea"/>
                <a:cs typeface="+mn-cs"/>
              </a:rPr>
              <a:t>1607</a:t>
            </a:r>
            <a:r>
              <a:rPr lang="en-US" sz="1200" kern="1200" dirty="0" smtClean="0">
                <a:solidFill>
                  <a:schemeClr val="tx1"/>
                </a:solidFill>
                <a:effectLst/>
                <a:latin typeface="+mn-lt"/>
                <a:ea typeface="+mn-ea"/>
                <a:cs typeface="+mn-cs"/>
              </a:rPr>
              <a:t> or later they can install the app from the Windows app store and this version </a:t>
            </a:r>
            <a:r>
              <a:rPr lang="en-US" sz="1200" b="1" kern="1200" dirty="0" smtClean="0">
                <a:solidFill>
                  <a:schemeClr val="tx1"/>
                </a:solidFill>
                <a:effectLst/>
                <a:latin typeface="+mn-lt"/>
                <a:ea typeface="+mn-ea"/>
                <a:cs typeface="+mn-cs"/>
              </a:rPr>
              <a:t>supports</a:t>
            </a:r>
            <a:r>
              <a:rPr lang="en-US" sz="1200" kern="1200" dirty="0" smtClean="0">
                <a:solidFill>
                  <a:schemeClr val="tx1"/>
                </a:solidFill>
                <a:effectLst/>
                <a:latin typeface="+mn-lt"/>
                <a:ea typeface="+mn-ea"/>
                <a:cs typeface="+mn-cs"/>
              </a:rPr>
              <a:t> auto updates!!</a:t>
            </a:r>
            <a:endParaRPr lang="en-US" sz="1200" kern="1200" dirty="0">
              <a:solidFill>
                <a:schemeClr val="tx1"/>
              </a:solidFill>
              <a:effectLst/>
              <a:latin typeface="+mn-lt"/>
              <a:ea typeface="+mn-ea"/>
              <a:cs typeface="+mn-cs"/>
            </a:endParaRPr>
          </a:p>
        </p:txBody>
      </p:sp>
      <p:sp>
        <p:nvSpPr>
          <p:cNvPr id="4" name="Slide Number Placeholder 3"/>
          <p:cNvSpPr>
            <a:spLocks noGrp="1"/>
          </p:cNvSpPr>
          <p:nvPr>
            <p:ph type="sldNum" sz="quarter" idx="10"/>
          </p:nvPr>
        </p:nvSpPr>
        <p:spPr/>
        <p:txBody>
          <a:bodyPr/>
          <a:lstStyle/>
          <a:p>
            <a:fld id="{73EA63E4-907E-4BD6-B667-D231F83B6057}" type="slidenum">
              <a:rPr lang="en-US" smtClean="0"/>
              <a:t>31</a:t>
            </a:fld>
            <a:endParaRPr lang="en-US" dirty="0"/>
          </a:p>
        </p:txBody>
      </p:sp>
    </p:spTree>
    <p:extLst>
      <p:ext uri="{BB962C8B-B14F-4D97-AF65-F5344CB8AC3E}">
        <p14:creationId xmlns:p14="http://schemas.microsoft.com/office/powerpoint/2010/main" val="3051362571"/>
      </p:ext>
    </p:extLst>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Header Placeholder 3"/>
          <p:cNvSpPr>
            <a:spLocks noGrp="1"/>
          </p:cNvSpPr>
          <p:nvPr>
            <p:ph type="hdr" sz="quarter" idx="10"/>
          </p:nvPr>
        </p:nvSpPr>
        <p:spPr/>
        <p:txBody>
          <a:bodyPr/>
          <a:lstStyle/>
          <a:p>
            <a:endParaRPr lang="en-US" dirty="0"/>
          </a:p>
        </p:txBody>
      </p:sp>
      <p:sp>
        <p:nvSpPr>
          <p:cNvPr id="5" name="Date Placeholder 4"/>
          <p:cNvSpPr>
            <a:spLocks noGrp="1"/>
          </p:cNvSpPr>
          <p:nvPr>
            <p:ph type="dt" idx="11"/>
          </p:nvPr>
        </p:nvSpPr>
        <p:spPr/>
        <p:txBody>
          <a:bodyPr/>
          <a:lstStyle/>
          <a:p>
            <a:fld id="{DF7F1863-8423-8E48-8D02-88636C918AC7}" type="datetime1">
              <a:rPr lang="en-US" smtClean="0"/>
              <a:t>10/12/2017</a:t>
            </a:fld>
            <a:endParaRPr lang="en-US" dirty="0"/>
          </a:p>
        </p:txBody>
      </p:sp>
      <p:sp>
        <p:nvSpPr>
          <p:cNvPr id="6" name="Footer Placeholder 5"/>
          <p:cNvSpPr>
            <a:spLocks noGrp="1"/>
          </p:cNvSpPr>
          <p:nvPr>
            <p:ph type="ftr" sz="quarter" idx="12"/>
          </p:nvPr>
        </p:nvSpPr>
        <p:spPr/>
        <p:txBody>
          <a:bodyPr/>
          <a:lstStyle/>
          <a:p>
            <a:endParaRPr lang="en-US" dirty="0"/>
          </a:p>
        </p:txBody>
      </p:sp>
      <p:sp>
        <p:nvSpPr>
          <p:cNvPr id="7" name="Slide Number Placeholder 6"/>
          <p:cNvSpPr>
            <a:spLocks noGrp="1"/>
          </p:cNvSpPr>
          <p:nvPr>
            <p:ph type="sldNum" sz="quarter" idx="13"/>
          </p:nvPr>
        </p:nvSpPr>
        <p:spPr/>
        <p:txBody>
          <a:bodyPr/>
          <a:lstStyle/>
          <a:p>
            <a:fld id="{3F7242FB-F25E-544B-B72F-E0B5A499AB48}" type="slidenum">
              <a:rPr lang="en-US" smtClean="0"/>
              <a:t>32</a:t>
            </a:fld>
            <a:endParaRPr lang="en-US" dirty="0"/>
          </a:p>
        </p:txBody>
      </p:sp>
    </p:spTree>
    <p:extLst>
      <p:ext uri="{BB962C8B-B14F-4D97-AF65-F5344CB8AC3E}">
        <p14:creationId xmlns:p14="http://schemas.microsoft.com/office/powerpoint/2010/main" val="3346951556"/>
      </p:ext>
    </p:extLst>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EA63E4-907E-4BD6-B667-D231F83B6057}" type="slidenum">
              <a:rPr lang="en-US" smtClean="0"/>
              <a:t>36</a:t>
            </a:fld>
            <a:endParaRPr lang="en-US" dirty="0"/>
          </a:p>
        </p:txBody>
      </p:sp>
    </p:spTree>
    <p:extLst>
      <p:ext uri="{BB962C8B-B14F-4D97-AF65-F5344CB8AC3E}">
        <p14:creationId xmlns:p14="http://schemas.microsoft.com/office/powerpoint/2010/main" val="1965902239"/>
      </p:ext>
    </p:extLst>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EA63E4-907E-4BD6-B667-D231F83B6057}" type="slidenum">
              <a:rPr lang="en-US" smtClean="0"/>
              <a:t>38</a:t>
            </a:fld>
            <a:endParaRPr lang="en-US" dirty="0"/>
          </a:p>
        </p:txBody>
      </p:sp>
    </p:spTree>
    <p:extLst>
      <p:ext uri="{BB962C8B-B14F-4D97-AF65-F5344CB8AC3E}">
        <p14:creationId xmlns:p14="http://schemas.microsoft.com/office/powerpoint/2010/main" val="2322832009"/>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5</a:t>
            </a:fld>
            <a:endParaRPr lang="en-US" dirty="0"/>
          </a:p>
        </p:txBody>
      </p:sp>
    </p:spTree>
    <p:extLst>
      <p:ext uri="{BB962C8B-B14F-4D97-AF65-F5344CB8AC3E}">
        <p14:creationId xmlns:p14="http://schemas.microsoft.com/office/powerpoint/2010/main" val="1381055055"/>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EA63E4-907E-4BD6-B667-D231F83B6057}" type="slidenum">
              <a:rPr lang="en-US" smtClean="0"/>
              <a:t>11</a:t>
            </a:fld>
            <a:endParaRPr lang="en-US" dirty="0"/>
          </a:p>
        </p:txBody>
      </p:sp>
    </p:spTree>
    <p:extLst>
      <p:ext uri="{BB962C8B-B14F-4D97-AF65-F5344CB8AC3E}">
        <p14:creationId xmlns:p14="http://schemas.microsoft.com/office/powerpoint/2010/main" val="223204925"/>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dirty="0" smtClean="0"/>
              <a:t>?</a:t>
            </a:r>
            <a:endParaRPr lang="en-US" dirty="0"/>
          </a:p>
        </p:txBody>
      </p:sp>
      <p:sp>
        <p:nvSpPr>
          <p:cNvPr id="4" name="Slide Number Placeholder 3"/>
          <p:cNvSpPr>
            <a:spLocks noGrp="1"/>
          </p:cNvSpPr>
          <p:nvPr>
            <p:ph type="sldNum" sz="quarter" idx="10"/>
          </p:nvPr>
        </p:nvSpPr>
        <p:spPr/>
        <p:txBody>
          <a:bodyPr/>
          <a:lstStyle/>
          <a:p>
            <a:fld id="{73EA63E4-907E-4BD6-B667-D231F83B6057}" type="slidenum">
              <a:rPr lang="en-US" smtClean="0"/>
              <a:t>20</a:t>
            </a:fld>
            <a:endParaRPr lang="en-US" dirty="0"/>
          </a:p>
        </p:txBody>
      </p:sp>
    </p:spTree>
    <p:extLst>
      <p:ext uri="{BB962C8B-B14F-4D97-AF65-F5344CB8AC3E}">
        <p14:creationId xmlns:p14="http://schemas.microsoft.com/office/powerpoint/2010/main" val="1341558074"/>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73EA63E4-907E-4BD6-B667-D231F83B6057}" type="slidenum">
              <a:rPr lang="en-US" smtClean="0"/>
              <a:t>21</a:t>
            </a:fld>
            <a:endParaRPr lang="en-US" dirty="0"/>
          </a:p>
        </p:txBody>
      </p:sp>
    </p:spTree>
    <p:extLst>
      <p:ext uri="{BB962C8B-B14F-4D97-AF65-F5344CB8AC3E}">
        <p14:creationId xmlns:p14="http://schemas.microsoft.com/office/powerpoint/2010/main" val="325613183"/>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22</a:t>
            </a:fld>
            <a:endParaRPr lang="en-US" dirty="0"/>
          </a:p>
        </p:txBody>
      </p:sp>
    </p:spTree>
    <p:extLst>
      <p:ext uri="{BB962C8B-B14F-4D97-AF65-F5344CB8AC3E}">
        <p14:creationId xmlns:p14="http://schemas.microsoft.com/office/powerpoint/2010/main" val="3315229303"/>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23</a:t>
            </a:fld>
            <a:endParaRPr lang="en-US" dirty="0"/>
          </a:p>
        </p:txBody>
      </p:sp>
    </p:spTree>
    <p:extLst>
      <p:ext uri="{BB962C8B-B14F-4D97-AF65-F5344CB8AC3E}">
        <p14:creationId xmlns:p14="http://schemas.microsoft.com/office/powerpoint/2010/main" val="1675341729"/>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defTabSz="931774">
              <a:defRPr/>
            </a:pPr>
            <a:r>
              <a:rPr lang="en-US" dirty="0" smtClean="0"/>
              <a:t>Operating system vendors such as Google, Microsoft, and Apple are moving to a model where operating system updates occur automatically in the background. Update processes running in the background on testing devices consume CPU and memory, and can affect the testing experience—audio playback may be choppy and Speaking test responses may be distorted. To avoid this situation, verify that no background processes are running on testing devices during testing. Also, if a testing device is set to accept operating system updates automatically, verify that it has the most current version of the operating system before the test session starts.</a:t>
            </a:r>
          </a:p>
          <a:p>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25</a:t>
            </a:fld>
            <a:endParaRPr lang="en-US" dirty="0"/>
          </a:p>
        </p:txBody>
      </p:sp>
    </p:spTree>
    <p:extLst>
      <p:ext uri="{BB962C8B-B14F-4D97-AF65-F5344CB8AC3E}">
        <p14:creationId xmlns:p14="http://schemas.microsoft.com/office/powerpoint/2010/main" val="4265238955"/>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r>
              <a:rPr lang="en-US" dirty="0" smtClean="0"/>
              <a:t>These activities help free available memory. Devices that lack sufficient memory during testing may experience issues.</a:t>
            </a:r>
            <a:endParaRPr lang="en-US" dirty="0"/>
          </a:p>
        </p:txBody>
      </p:sp>
      <p:sp>
        <p:nvSpPr>
          <p:cNvPr id="4" name="Slide Number Placeholder 3"/>
          <p:cNvSpPr>
            <a:spLocks noGrp="1"/>
          </p:cNvSpPr>
          <p:nvPr>
            <p:ph type="sldNum" sz="quarter" idx="10"/>
          </p:nvPr>
        </p:nvSpPr>
        <p:spPr/>
        <p:txBody>
          <a:bodyPr/>
          <a:lstStyle/>
          <a:p>
            <a:fld id="{976AB643-1C83-46B1-A4FF-8E4A58FA665A}" type="slidenum">
              <a:rPr lang="en-US" smtClean="0"/>
              <a:t>26</a:t>
            </a:fld>
            <a:endParaRPr lang="en-US" dirty="0"/>
          </a:p>
        </p:txBody>
      </p:sp>
    </p:spTree>
    <p:extLst>
      <p:ext uri="{BB962C8B-B14F-4D97-AF65-F5344CB8AC3E}">
        <p14:creationId xmlns:p14="http://schemas.microsoft.com/office/powerpoint/2010/main" val="3657083215"/>
      </p:ext>
    </p:extLst>
  </p:cSld>
  <p:clrMapOvr>
    <a:masterClrMapping/>
  </p:clrMapOvr>
</p:notes>
</file>

<file path=ppt/slideLayouts/_rels/slideLayout1.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2" Type="http://schemas.openxmlformats.org/officeDocument/2006/relationships/image" Target="../media/image8.png"/><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3" Type="http://schemas.openxmlformats.org/officeDocument/2006/relationships/image" Target="../media/image9.emf"/><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2" Type="http://schemas.openxmlformats.org/officeDocument/2006/relationships/image" Target="../media/image9.emf"/><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2" Type="http://schemas.openxmlformats.org/officeDocument/2006/relationships/image" Target="../media/image10.png"/><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3" Type="http://schemas.openxmlformats.org/officeDocument/2006/relationships/image" Target="../media/image2.jpeg"/><Relationship Id="rId2" Type="http://schemas.openxmlformats.org/officeDocument/2006/relationships/image" Target="../media/image4.png"/><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3" Type="http://schemas.openxmlformats.org/officeDocument/2006/relationships/image" Target="../media/image7.emf"/><Relationship Id="rId2" Type="http://schemas.openxmlformats.org/officeDocument/2006/relationships/image" Target="../media/image6.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Title Slide">
    <p:spTree>
      <p:nvGrpSpPr>
        <p:cNvPr id="1" name=""/>
        <p:cNvGrpSpPr/>
        <p:nvPr/>
      </p:nvGrpSpPr>
      <p:grpSpPr>
        <a:xfrm>
          <a:off x="0" y="0"/>
          <a:ext cx="0" cy="0"/>
          <a:chOff x="0" y="0"/>
          <a:chExt cx="0" cy="0"/>
        </a:xfrm>
      </p:grpSpPr>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0"/>
            <a:ext cx="9144000" cy="6858000"/>
          </a:xfrm>
          <a:prstGeom prst="rect">
            <a:avLst/>
          </a:prstGeom>
        </p:spPr>
      </p:pic>
      <p:sp>
        <p:nvSpPr>
          <p:cNvPr id="5" name="Text Placeholder 2"/>
          <p:cNvSpPr>
            <a:spLocks noGrp="1"/>
          </p:cNvSpPr>
          <p:nvPr>
            <p:ph idx="1" hasCustomPrompt="1"/>
          </p:nvPr>
        </p:nvSpPr>
        <p:spPr>
          <a:xfrm>
            <a:off x="628650" y="4305600"/>
            <a:ext cx="7886700" cy="2080800"/>
          </a:xfrm>
          <a:prstGeom prst="rect">
            <a:avLst/>
          </a:prstGeom>
        </p:spPr>
        <p:txBody>
          <a:bodyPr vert="horz" lIns="91440" tIns="45720" rIns="91440" bIns="45720" rtlCol="0">
            <a:normAutofit/>
          </a:bodyPr>
          <a:lstStyle>
            <a:lvl1pPr marL="0" indent="0" algn="ctr">
              <a:buNone/>
              <a:defRPr sz="3600">
                <a:latin typeface="Museo Slab 500" panose="02000000000000000000" pitchFamily="50" charset="0"/>
              </a:defRPr>
            </a:lvl1pPr>
          </a:lstStyle>
          <a:p>
            <a:pPr lvl="0"/>
            <a:r>
              <a:rPr lang="en-US" dirty="0" smtClean="0"/>
              <a:t>TITLE</a:t>
            </a:r>
            <a:endParaRPr lang="en-US" dirty="0"/>
          </a:p>
        </p:txBody>
      </p:sp>
    </p:spTree>
    <p:extLst>
      <p:ext uri="{BB962C8B-B14F-4D97-AF65-F5344CB8AC3E}">
        <p14:creationId xmlns:p14="http://schemas.microsoft.com/office/powerpoint/2010/main" val="727910163"/>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titleOnly">
  <p:cSld name="Title Only Blue Narrow Bar">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Title 5"/>
          <p:cNvSpPr>
            <a:spLocks noGrp="1"/>
          </p:cNvSpPr>
          <p:nvPr>
            <p:ph type="title"/>
          </p:nvPr>
        </p:nvSpPr>
        <p:spPr>
          <a:xfrm>
            <a:off x="381000" y="355847"/>
            <a:ext cx="8381260" cy="782073"/>
          </a:xfrm>
        </p:spPr>
        <p:txBody>
          <a:bodyPr/>
          <a:lstStyle/>
          <a:p>
            <a:r>
              <a:rPr lang="en-US" smtClean="0"/>
              <a:t>Click to edit Master title style</a:t>
            </a:r>
            <a:endParaRPr lang="en-US" dirty="0"/>
          </a:p>
        </p:txBody>
      </p:sp>
      <p:sp>
        <p:nvSpPr>
          <p:cNvPr id="7"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a:p>
        </p:txBody>
      </p:sp>
    </p:spTree>
    <p:extLst>
      <p:ext uri="{BB962C8B-B14F-4D97-AF65-F5344CB8AC3E}">
        <p14:creationId xmlns:p14="http://schemas.microsoft.com/office/powerpoint/2010/main" val="569004211"/>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blank">
  <p:cSld name="Blank">
    <p:bg>
      <p:bgPr>
        <a:blipFill rotWithShape="1">
          <a:blip r:embed="rId2"/>
          <a:stretch>
            <a:fillRect/>
          </a:stretch>
        </a:blipFill>
        <a:effectLst/>
      </p:bgPr>
    </p:bg>
    <p:spTree>
      <p:nvGrpSpPr>
        <p:cNvPr id="1" name=""/>
        <p:cNvGrpSpPr/>
        <p:nvPr/>
      </p:nvGrpSpPr>
      <p:grpSpPr>
        <a:xfrm>
          <a:off x="0" y="0"/>
          <a:ext cx="0" cy="0"/>
          <a:chOff x="0" y="0"/>
          <a:chExt cx="0" cy="0"/>
        </a:xfrm>
      </p:grpSpPr>
      <p:sp>
        <p:nvSpPr>
          <p:cNvPr id="6"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a:p>
        </p:txBody>
      </p:sp>
      <p:pic>
        <p:nvPicPr>
          <p:cNvPr id="5" name="Picture 4" descr="co_cde_shield_rgb.eps"/>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369345819"/>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showMasterSp="0" type="secHead">
  <p:cSld name="Section Divider Orange">
    <p:bg>
      <p:bgPr>
        <a:solidFill>
          <a:schemeClr val="tx1"/>
        </a:solidFill>
        <a:effectLst/>
      </p:bgPr>
    </p:bg>
    <p:spTree>
      <p:nvGrpSpPr>
        <p:cNvPr id="1" name=""/>
        <p:cNvGrpSpPr/>
        <p:nvPr/>
      </p:nvGrpSpPr>
      <p:grpSpPr>
        <a:xfrm>
          <a:off x="0" y="0"/>
          <a:ext cx="0" cy="0"/>
          <a:chOff x="0" y="0"/>
          <a:chExt cx="0" cy="0"/>
        </a:xfrm>
      </p:grpSpPr>
      <p:sp>
        <p:nvSpPr>
          <p:cNvPr id="3" name="Text Placeholder 2"/>
          <p:cNvSpPr>
            <a:spLocks noGrp="1"/>
          </p:cNvSpPr>
          <p:nvPr>
            <p:ph type="body" idx="1"/>
          </p:nvPr>
        </p:nvSpPr>
        <p:spPr>
          <a:xfrm>
            <a:off x="380999" y="3412607"/>
            <a:ext cx="8341851" cy="1645920"/>
          </a:xfrm>
        </p:spPr>
        <p:txBody>
          <a:bodyPr anchor="ctr">
            <a:normAutofit/>
          </a:bodyPr>
          <a:lstStyle>
            <a:lvl1pPr marL="0" indent="0" algn="ctr">
              <a:buNone/>
              <a:defRPr sz="2400">
                <a:solidFill>
                  <a:srgbClr val="404040"/>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2" name="Title 11"/>
          <p:cNvSpPr>
            <a:spLocks noGrp="1"/>
          </p:cNvSpPr>
          <p:nvPr>
            <p:ph type="title"/>
          </p:nvPr>
        </p:nvSpPr>
        <p:spPr>
          <a:xfrm>
            <a:off x="380999" y="1740195"/>
            <a:ext cx="8341851" cy="1645920"/>
          </a:xfrm>
        </p:spPr>
        <p:txBody>
          <a:bodyPr/>
          <a:lstStyle>
            <a:lvl1pPr algn="ctr">
              <a:defRPr sz="4200" spc="150" baseline="0">
                <a:solidFill>
                  <a:srgbClr val="FFFFFF"/>
                </a:solidFill>
              </a:defRPr>
            </a:lvl1pPr>
          </a:lstStyle>
          <a:p>
            <a:r>
              <a:rPr lang="en-US" smtClean="0"/>
              <a:t>Click to edit Master title style</a:t>
            </a:r>
            <a:endParaRPr lang="en-US" dirty="0"/>
          </a:p>
        </p:txBody>
      </p:sp>
      <p:pic>
        <p:nvPicPr>
          <p:cNvPr id="6" name="Picture 5" descr="co_cde_shield_rgb.eps"/>
          <p:cNvPicPr>
            <a:picLocks noChangeAspect="1"/>
          </p:cNvPicPr>
          <p:nvPr/>
        </p:nvPicPr>
        <p:blipFill>
          <a:blip r:embed="rId2" cstate="print">
            <a:extLst>
              <a:ext uri="{28A0092B-C50C-407E-A947-70E740481C1C}">
                <a14:useLocalDpi xmlns:a14="http://schemas.microsoft.com/office/drawing/2010/main" val="0"/>
              </a:ext>
            </a:extLst>
          </a:blip>
          <a:stretch>
            <a:fillRect/>
          </a:stretch>
        </p:blipFill>
        <p:spPr>
          <a:xfrm>
            <a:off x="7726529" y="6078532"/>
            <a:ext cx="1161161" cy="682117"/>
          </a:xfrm>
          <a:prstGeom prst="rect">
            <a:avLst/>
          </a:prstGeom>
        </p:spPr>
      </p:pic>
    </p:spTree>
    <p:extLst>
      <p:ext uri="{BB962C8B-B14F-4D97-AF65-F5344CB8AC3E}">
        <p14:creationId xmlns:p14="http://schemas.microsoft.com/office/powerpoint/2010/main" val="3310893986"/>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twoObj">
  <p:cSld name="1_Two Content">
    <p:bg>
      <p:bgPr>
        <a:blipFill rotWithShape="1">
          <a:blip r:embed="rId2"/>
          <a:stretch>
            <a:fillRect/>
          </a:stretch>
        </a:blipFill>
        <a:effectLst/>
      </p:bgPr>
    </p:bg>
    <p:spTree>
      <p:nvGrpSpPr>
        <p:cNvPr id="1" name=""/>
        <p:cNvGrpSpPr/>
        <p:nvPr/>
      </p:nvGrpSpPr>
      <p:grpSpPr>
        <a:xfrm>
          <a:off x="0" y="0"/>
          <a:ext cx="0" cy="0"/>
          <a:chOff x="0" y="0"/>
          <a:chExt cx="0" cy="0"/>
        </a:xfrm>
      </p:grpSpPr>
      <p:sp>
        <p:nvSpPr>
          <p:cNvPr id="3" name="Content Placeholder 2"/>
          <p:cNvSpPr>
            <a:spLocks noGrp="1"/>
          </p:cNvSpPr>
          <p:nvPr>
            <p:ph sz="half" idx="1"/>
          </p:nvPr>
        </p:nvSpPr>
        <p:spPr>
          <a:xfrm>
            <a:off x="391159" y="1719072"/>
            <a:ext cx="4038600" cy="4407408"/>
          </a:xfrm>
        </p:spPr>
        <p:txBody>
          <a:bodyPr/>
          <a:lstStyle>
            <a:lvl1pPr>
              <a:defRPr sz="2400" spc="0"/>
            </a:lvl1pPr>
            <a:lvl2pPr>
              <a:defRPr sz="2200" spc="0"/>
            </a:lvl2pPr>
            <a:lvl3pPr>
              <a:defRPr sz="2000" spc="0"/>
            </a:lvl3pPr>
            <a:lvl4pPr>
              <a:defRPr sz="1800" spc="0"/>
            </a:lvl4pPr>
            <a:lvl5pPr>
              <a:defRPr sz="1600" spc="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4" name="Content Placeholder 3"/>
          <p:cNvSpPr>
            <a:spLocks noGrp="1"/>
          </p:cNvSpPr>
          <p:nvPr>
            <p:ph sz="half" idx="2"/>
          </p:nvPr>
        </p:nvSpPr>
        <p:spPr>
          <a:xfrm>
            <a:off x="4723660" y="1719072"/>
            <a:ext cx="4038600" cy="4407408"/>
          </a:xfrm>
        </p:spPr>
        <p:txBody>
          <a:bodyPr/>
          <a:lstStyle>
            <a:lvl1pPr>
              <a:defRPr sz="2400" b="1" i="0" spc="0"/>
            </a:lvl1pPr>
            <a:lvl2pPr>
              <a:defRPr sz="2200" b="0" i="0" spc="0"/>
            </a:lvl2pPr>
            <a:lvl3pPr>
              <a:defRPr sz="2000" b="0" i="0" spc="0"/>
            </a:lvl3pPr>
            <a:lvl4pPr>
              <a:defRPr sz="1800" b="0" i="0" spc="0"/>
            </a:lvl4pPr>
            <a:lvl5pPr>
              <a:defRPr sz="1600" b="0" i="0" spc="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dirty="0"/>
          </a:p>
        </p:txBody>
      </p:sp>
      <p:sp>
        <p:nvSpPr>
          <p:cNvPr id="8" name="Title 7"/>
          <p:cNvSpPr>
            <a:spLocks noGrp="1"/>
          </p:cNvSpPr>
          <p:nvPr>
            <p:ph type="title" hasCustomPrompt="1"/>
          </p:nvPr>
        </p:nvSpPr>
        <p:spPr/>
        <p:txBody>
          <a:bodyPr/>
          <a:lstStyle/>
          <a:p>
            <a:r>
              <a:rPr lang="en-US" dirty="0" smtClean="0"/>
              <a:t>Click To Edit Master Title Style</a:t>
            </a:r>
            <a:endParaRPr lang="en-US" dirty="0"/>
          </a:p>
        </p:txBody>
      </p:sp>
      <p:sp>
        <p:nvSpPr>
          <p:cNvPr id="9" name="Footer Placeholder 4"/>
          <p:cNvSpPr>
            <a:spLocks noGrp="1"/>
          </p:cNvSpPr>
          <p:nvPr>
            <p:ph type="ftr" sz="quarter" idx="3"/>
          </p:nvPr>
        </p:nvSpPr>
        <p:spPr>
          <a:xfrm>
            <a:off x="380999" y="6356350"/>
            <a:ext cx="3352800" cy="274320"/>
          </a:xfrm>
          <a:prstGeom prst="rect">
            <a:avLst/>
          </a:prstGeom>
        </p:spPr>
        <p:txBody>
          <a:bodyPr vert="horz" lIns="91440" tIns="45720" rIns="91440" bIns="45720" rtlCol="0" anchor="ctr"/>
          <a:lstStyle>
            <a:lvl1pPr algn="l">
              <a:defRPr sz="1100">
                <a:solidFill>
                  <a:srgbClr val="45454C"/>
                </a:solidFill>
              </a:defRPr>
            </a:lvl1pPr>
          </a:lstStyle>
          <a:p>
            <a:endParaRPr lang="en-US" dirty="0"/>
          </a:p>
        </p:txBody>
      </p:sp>
    </p:spTree>
    <p:extLst>
      <p:ext uri="{BB962C8B-B14F-4D97-AF65-F5344CB8AC3E}">
        <p14:creationId xmlns:p14="http://schemas.microsoft.com/office/powerpoint/2010/main" val="402927382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9" name="Footer Placeholder 4"/>
          <p:cNvSpPr>
            <a:spLocks noGrp="1"/>
          </p:cNvSpPr>
          <p:nvPr>
            <p:ph type="ftr" sz="quarter" idx="11"/>
          </p:nvPr>
        </p:nvSpPr>
        <p:spPr>
          <a:xfrm>
            <a:off x="3028950" y="6508800"/>
            <a:ext cx="3086100" cy="212676"/>
          </a:xfrm>
        </p:spPr>
        <p:txBody>
          <a:bodyPr/>
          <a:lstStyle/>
          <a:p>
            <a:endParaRPr lang="en-US" dirty="0"/>
          </a:p>
        </p:txBody>
      </p:sp>
      <p:sp>
        <p:nvSpPr>
          <p:cNvPr id="12"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10/12/2017</a:t>
            </a:fld>
            <a:endParaRPr lang="en-US" dirty="0"/>
          </a:p>
        </p:txBody>
      </p:sp>
      <p:sp>
        <p:nvSpPr>
          <p:cNvPr id="13" name="Rectangle 12"/>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5" name="Rectangle 14"/>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6" name="Picture 1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18"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1"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2298690560"/>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Title Only">
    <p:spTree>
      <p:nvGrpSpPr>
        <p:cNvPr id="1" name=""/>
        <p:cNvGrpSpPr/>
        <p:nvPr/>
      </p:nvGrpSpPr>
      <p:grpSpPr>
        <a:xfrm>
          <a:off x="0" y="0"/>
          <a:ext cx="0" cy="0"/>
          <a:chOff x="0" y="0"/>
          <a:chExt cx="0" cy="0"/>
        </a:xfrm>
      </p:grpSpPr>
      <p:pic>
        <p:nvPicPr>
          <p:cNvPr id="17" name="Picture 16"/>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116" y="2669749"/>
            <a:ext cx="2700533" cy="3681991"/>
          </a:xfrm>
          <a:prstGeom prst="rect">
            <a:avLst/>
          </a:prstGeom>
        </p:spPr>
      </p:pic>
      <p:sp>
        <p:nvSpPr>
          <p:cNvPr id="9" name="Content Placeholder 2"/>
          <p:cNvSpPr>
            <a:spLocks noGrp="1"/>
          </p:cNvSpPr>
          <p:nvPr>
            <p:ph idx="1"/>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0" name="Footer Placeholder 4"/>
          <p:cNvSpPr>
            <a:spLocks noGrp="1"/>
          </p:cNvSpPr>
          <p:nvPr>
            <p:ph type="ftr" sz="quarter" idx="11"/>
          </p:nvPr>
        </p:nvSpPr>
        <p:spPr>
          <a:xfrm>
            <a:off x="3028950" y="6508800"/>
            <a:ext cx="3086100" cy="212676"/>
          </a:xfrm>
        </p:spPr>
        <p:txBody>
          <a:bodyPr/>
          <a:lstStyle/>
          <a:p>
            <a:endParaRPr lang="en-US" dirty="0"/>
          </a:p>
        </p:txBody>
      </p:sp>
      <p:sp>
        <p:nvSpPr>
          <p:cNvPr id="11"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10/12/2017</a:t>
            </a:fld>
            <a:endParaRPr lang="en-US" dirty="0"/>
          </a:p>
        </p:txBody>
      </p:sp>
      <p:sp>
        <p:nvSpPr>
          <p:cNvPr id="12" name="Rectangle 11"/>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4" name="Rectangle 13"/>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9" name="Picture 18"/>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1"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3"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314608690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preserve="1" userDrawn="1">
  <p:cSld name="Custom Layout">
    <p:spTree>
      <p:nvGrpSpPr>
        <p:cNvPr id="1" name=""/>
        <p:cNvGrpSpPr/>
        <p:nvPr/>
      </p:nvGrpSpPr>
      <p:grpSpPr>
        <a:xfrm>
          <a:off x="0" y="0"/>
          <a:ext cx="0" cy="0"/>
          <a:chOff x="0" y="0"/>
          <a:chExt cx="0" cy="0"/>
        </a:xfrm>
      </p:grpSpPr>
      <p:sp>
        <p:nvSpPr>
          <p:cNvPr id="14" name="Content Placeholder 2"/>
          <p:cNvSpPr>
            <a:spLocks noGrp="1"/>
          </p:cNvSpPr>
          <p:nvPr>
            <p:ph idx="10"/>
          </p:nvPr>
        </p:nvSpPr>
        <p:spPr>
          <a:xfrm>
            <a:off x="628650" y="1202400"/>
            <a:ext cx="7886700" cy="5037025"/>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pic>
        <p:nvPicPr>
          <p:cNvPr id="13" name="Picture 12"/>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0" y="2910843"/>
            <a:ext cx="6108204" cy="3965456"/>
          </a:xfrm>
          <a:prstGeom prst="rect">
            <a:avLst/>
          </a:prstGeom>
        </p:spPr>
      </p:pic>
      <p:sp>
        <p:nvSpPr>
          <p:cNvPr id="15" name="Footer Placeholder 4"/>
          <p:cNvSpPr>
            <a:spLocks noGrp="1"/>
          </p:cNvSpPr>
          <p:nvPr>
            <p:ph type="ftr" sz="quarter" idx="11"/>
          </p:nvPr>
        </p:nvSpPr>
        <p:spPr>
          <a:xfrm>
            <a:off x="3028950" y="6508800"/>
            <a:ext cx="3086100" cy="212676"/>
          </a:xfrm>
        </p:spPr>
        <p:txBody>
          <a:bodyPr/>
          <a:lstStyle/>
          <a:p>
            <a:endParaRPr lang="en-US" dirty="0"/>
          </a:p>
        </p:txBody>
      </p:sp>
      <p:sp>
        <p:nvSpPr>
          <p:cNvPr id="16"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10/12/2017</a:t>
            </a:fld>
            <a:endParaRPr lang="en-US" dirty="0"/>
          </a:p>
        </p:txBody>
      </p:sp>
      <p:sp>
        <p:nvSpPr>
          <p:cNvPr id="17" name="Rectangle 16"/>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8" name="Rectangle 17"/>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9" name="Rectangle 18"/>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0" name="Picture 19"/>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2"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2"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322307773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preserve="1" userDrawn="1">
  <p:cSld name="Two Content">
    <p:spTree>
      <p:nvGrpSpPr>
        <p:cNvPr id="1" name=""/>
        <p:cNvGrpSpPr/>
        <p:nvPr/>
      </p:nvGrpSpPr>
      <p:grpSpPr>
        <a:xfrm>
          <a:off x="0" y="0"/>
          <a:ext cx="0" cy="0"/>
          <a:chOff x="0" y="0"/>
          <a:chExt cx="0" cy="0"/>
        </a:xfrm>
      </p:grpSpPr>
      <p:sp>
        <p:nvSpPr>
          <p:cNvPr id="20" name="Footer Placeholder 4"/>
          <p:cNvSpPr>
            <a:spLocks noGrp="1"/>
          </p:cNvSpPr>
          <p:nvPr>
            <p:ph type="ftr" sz="quarter" idx="11"/>
          </p:nvPr>
        </p:nvSpPr>
        <p:spPr>
          <a:xfrm>
            <a:off x="3028950" y="6508800"/>
            <a:ext cx="3086100" cy="212676"/>
          </a:xfrm>
        </p:spPr>
        <p:txBody>
          <a:bodyPr/>
          <a:lstStyle/>
          <a:p>
            <a:endParaRPr lang="en-US" dirty="0"/>
          </a:p>
        </p:txBody>
      </p:sp>
      <p:sp>
        <p:nvSpPr>
          <p:cNvPr id="21" name="Date Placeholder 2"/>
          <p:cNvSpPr txBox="1">
            <a:spLocks/>
          </p:cNvSpPr>
          <p:nvPr userDrawn="1"/>
        </p:nvSpPr>
        <p:spPr>
          <a:xfrm>
            <a:off x="628650" y="6508800"/>
            <a:ext cx="2057400" cy="212676"/>
          </a:xfrm>
          <a:prstGeom prst="rect">
            <a:avLst/>
          </a:prstGeom>
        </p:spPr>
        <p:txBody>
          <a:bodyPr vert="horz" lIns="91440" tIns="45720" rIns="91440" bIns="45720" rtlCol="0" anchor="ctr"/>
          <a:lstStyle>
            <a:defPPr>
              <a:defRPr lang="en-US"/>
            </a:defPPr>
            <a:lvl1pPr marL="0" algn="l"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49B24EC9-D412-49F8-B26B-B7E454A540B6}" type="datetimeFigureOut">
              <a:rPr lang="en-US" smtClean="0"/>
              <a:pPr/>
              <a:t>10/12/2017</a:t>
            </a:fld>
            <a:endParaRPr lang="en-US" dirty="0"/>
          </a:p>
        </p:txBody>
      </p:sp>
      <p:sp>
        <p:nvSpPr>
          <p:cNvPr id="22" name="Rectangle 21"/>
          <p:cNvSpPr/>
          <p:nvPr userDrawn="1"/>
        </p:nvSpPr>
        <p:spPr>
          <a:xfrm>
            <a:off x="0" y="0"/>
            <a:ext cx="9144000" cy="793462"/>
          </a:xfrm>
          <a:prstGeom prst="rect">
            <a:avLst/>
          </a:prstGeom>
          <a:gradFill flip="none" rotWithShape="1">
            <a:gsLst>
              <a:gs pos="0">
                <a:srgbClr val="6EC4E8"/>
              </a:gs>
              <a:gs pos="81000">
                <a:srgbClr val="5C6670"/>
              </a:gs>
            </a:gsLst>
            <a:lin ang="0" scaled="1"/>
            <a:tileRect/>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3" name="Rectangle 22"/>
          <p:cNvSpPr/>
          <p:nvPr userDrawn="1"/>
        </p:nvSpPr>
        <p:spPr>
          <a:xfrm>
            <a:off x="0" y="787381"/>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24" name="Rectangle 23"/>
          <p:cNvSpPr/>
          <p:nvPr userDrawn="1"/>
        </p:nvSpPr>
        <p:spPr>
          <a:xfrm>
            <a:off x="0" y="6806227"/>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25" name="Picture 24"/>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
        <p:nvSpPr>
          <p:cNvPr id="27" name="Slide Number Placeholder 5"/>
          <p:cNvSpPr txBox="1">
            <a:spLocks/>
          </p:cNvSpPr>
          <p:nvPr userDrawn="1"/>
        </p:nvSpPr>
        <p:spPr>
          <a:xfrm>
            <a:off x="6457950" y="6508800"/>
            <a:ext cx="1257674" cy="212676"/>
          </a:xfrm>
          <a:prstGeom prst="rect">
            <a:avLst/>
          </a:prstGeom>
        </p:spPr>
        <p:txBody>
          <a:bodyPr vert="horz" lIns="91440" tIns="45720" rIns="91440" bIns="45720" rtlCol="0" anchor="ctr"/>
          <a:lstStyle>
            <a:defPPr>
              <a:defRPr lang="en-US"/>
            </a:defPPr>
            <a:lvl1pPr marL="0" algn="r" defTabSz="457200" rtl="0" eaLnBrk="1" latinLnBrk="0" hangingPunct="1">
              <a:defRPr sz="1200" kern="1200">
                <a:solidFill>
                  <a:schemeClr val="tx1">
                    <a:tint val="75000"/>
                  </a:schemeClr>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a:lstStyle>
          <a:p>
            <a:fld id="{34A3F748-31DA-4297-96EF-69DC737B5DDE}" type="slidenum">
              <a:rPr lang="en-US" smtClean="0"/>
              <a:pPr/>
              <a:t>‹#›</a:t>
            </a:fld>
            <a:endParaRPr lang="en-US" dirty="0"/>
          </a:p>
        </p:txBody>
      </p:sp>
      <p:sp>
        <p:nvSpPr>
          <p:cNvPr id="10" name="Content Placeholder 2"/>
          <p:cNvSpPr>
            <a:spLocks noGrp="1"/>
          </p:cNvSpPr>
          <p:nvPr>
            <p:ph idx="1"/>
          </p:nvPr>
        </p:nvSpPr>
        <p:spPr>
          <a:xfrm>
            <a:off x="628650" y="1207008"/>
            <a:ext cx="3859679" cy="5056992"/>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1" name="Content Placeholder 2"/>
          <p:cNvSpPr>
            <a:spLocks noGrp="1"/>
          </p:cNvSpPr>
          <p:nvPr>
            <p:ph idx="13"/>
          </p:nvPr>
        </p:nvSpPr>
        <p:spPr>
          <a:xfrm>
            <a:off x="4644838" y="1207008"/>
            <a:ext cx="3859679" cy="5056992"/>
          </a:xfrm>
        </p:spPr>
        <p:txBody>
          <a:bodyPr/>
          <a:lstStyle>
            <a:lvl1pPr>
              <a:buClr>
                <a:srgbClr val="0D1E8E"/>
              </a:buClr>
              <a:defRPr sz="2400">
                <a:latin typeface="Trebuchet MS" panose="020B0603020202020204" pitchFamily="34" charset="0"/>
              </a:defRPr>
            </a:lvl1pPr>
            <a:lvl2pPr>
              <a:buClr>
                <a:srgbClr val="00953A"/>
              </a:buClr>
              <a:defRPr sz="2000">
                <a:latin typeface="Trebuchet MS" panose="020B0603020202020204" pitchFamily="34" charset="0"/>
              </a:defRPr>
            </a:lvl2pPr>
            <a:lvl3pPr>
              <a:buClr>
                <a:srgbClr val="EF7521"/>
              </a:buClr>
              <a:defRPr sz="1800">
                <a:latin typeface="Trebuchet MS" panose="020B0603020202020204" pitchFamily="34" charset="0"/>
              </a:defRPr>
            </a:lvl3pPr>
            <a:lvl4pPr>
              <a:buClr>
                <a:srgbClr val="82BC00"/>
              </a:buClr>
              <a:defRPr sz="1800">
                <a:latin typeface="Trebuchet MS" panose="020B0603020202020204" pitchFamily="34" charset="0"/>
              </a:defRPr>
            </a:lvl4pPr>
            <a:lvl5pPr>
              <a:buClr>
                <a:srgbClr val="8FC6E8"/>
              </a:buClr>
              <a:defRPr sz="1800">
                <a:latin typeface="Trebuchet MS" panose="020B0603020202020204" pitchFamily="34" charset="0"/>
              </a:defRPr>
            </a:lvl5p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14"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lvl1pPr>
              <a:defRPr>
                <a:solidFill>
                  <a:schemeClr val="bg1"/>
                </a:solidFill>
              </a:defRPr>
            </a:lvl1pPr>
          </a:lstStyle>
          <a:p>
            <a:r>
              <a:rPr lang="en-US" dirty="0"/>
              <a:t>Click to edit </a:t>
            </a:r>
            <a:r>
              <a:rPr lang="en-US" dirty="0" smtClean="0"/>
              <a:t>master </a:t>
            </a:r>
            <a:r>
              <a:rPr lang="en-US" dirty="0"/>
              <a:t>title style</a:t>
            </a:r>
          </a:p>
        </p:txBody>
      </p:sp>
    </p:spTree>
    <p:extLst>
      <p:ext uri="{BB962C8B-B14F-4D97-AF65-F5344CB8AC3E}">
        <p14:creationId xmlns:p14="http://schemas.microsoft.com/office/powerpoint/2010/main" val="1983632372"/>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preserve="1" userDrawn="1">
  <p:cSld name="4_Custom Layout">
    <p:spTree>
      <p:nvGrpSpPr>
        <p:cNvPr id="1" name=""/>
        <p:cNvGrpSpPr/>
        <p:nvPr/>
      </p:nvGrpSpPr>
      <p:grpSpPr>
        <a:xfrm>
          <a:off x="0" y="0"/>
          <a:ext cx="0" cy="0"/>
          <a:chOff x="0" y="0"/>
          <a:chExt cx="0" cy="0"/>
        </a:xfrm>
      </p:grpSpPr>
      <p:sp>
        <p:nvSpPr>
          <p:cNvPr id="6" name="Rectangle 5"/>
          <p:cNvSpPr/>
          <p:nvPr userDrawn="1"/>
        </p:nvSpPr>
        <p:spPr>
          <a:xfrm>
            <a:off x="0" y="6127200"/>
            <a:ext cx="9144000" cy="730800"/>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36094"/>
            <a:ext cx="9144000" cy="6177506"/>
          </a:xfrm>
          <a:prstGeom prst="rect">
            <a:avLst/>
          </a:prstGeom>
          <a:gradFill>
            <a:gsLst>
              <a:gs pos="0">
                <a:srgbClr val="6EC4E8"/>
              </a:gs>
              <a:gs pos="50000">
                <a:schemeClr val="bg1"/>
              </a:gs>
              <a:gs pos="100000">
                <a:srgbClr val="5C667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0"/>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9" name="Rectangle 8"/>
          <p:cNvSpPr/>
          <p:nvPr userDrawn="1"/>
        </p:nvSpPr>
        <p:spPr>
          <a:xfrm>
            <a:off x="0" y="6785905"/>
            <a:ext cx="9144000" cy="72189"/>
          </a:xfrm>
          <a:prstGeom prst="rect">
            <a:avLst/>
          </a:prstGeom>
          <a:solidFill>
            <a:srgbClr val="6EC4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10" name="Picture 9"/>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pic>
        <p:nvPicPr>
          <p:cNvPr id="11" name="Picture 10"/>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00220" y="6369865"/>
            <a:ext cx="742988" cy="415946"/>
          </a:xfrm>
          <a:prstGeom prst="rect">
            <a:avLst/>
          </a:prstGeom>
        </p:spPr>
      </p:pic>
      <p:sp>
        <p:nvSpPr>
          <p:cNvPr id="2" name="Title 1"/>
          <p:cNvSpPr>
            <a:spLocks noGrp="1"/>
          </p:cNvSpPr>
          <p:nvPr>
            <p:ph type="title"/>
          </p:nvPr>
        </p:nvSpPr>
        <p:spPr/>
        <p:txBody>
          <a:bodyPr/>
          <a:lstStyle>
            <a:lvl1pPr>
              <a:defRPr>
                <a:solidFill>
                  <a:schemeClr val="bg1"/>
                </a:solidFill>
              </a:defRPr>
            </a:lvl1pPr>
          </a:lstStyle>
          <a:p>
            <a:r>
              <a:rPr lang="en-US" dirty="0" smtClean="0"/>
              <a:t>Click to edit Master title style</a:t>
            </a:r>
            <a:endParaRPr lang="en-US" dirty="0"/>
          </a:p>
        </p:txBody>
      </p:sp>
      <p:sp>
        <p:nvSpPr>
          <p:cNvPr id="3" name="Date Placeholder 2"/>
          <p:cNvSpPr>
            <a:spLocks noGrp="1"/>
          </p:cNvSpPr>
          <p:nvPr>
            <p:ph type="dt" sz="half" idx="10"/>
          </p:nvPr>
        </p:nvSpPr>
        <p:spPr/>
        <p:txBody>
          <a:bodyPr/>
          <a:lstStyle>
            <a:lvl1pPr>
              <a:defRPr>
                <a:solidFill>
                  <a:schemeClr val="bg1">
                    <a:lumMod val="85000"/>
                  </a:schemeClr>
                </a:solidFill>
              </a:defRPr>
            </a:lvl1pPr>
          </a:lstStyle>
          <a:p>
            <a:fld id="{49B24EC9-D412-49F8-B26B-B7E454A540B6}" type="datetimeFigureOut">
              <a:rPr lang="en-US" smtClean="0"/>
              <a:pPr/>
              <a:t>10/12/2017</a:t>
            </a:fld>
            <a:endParaRPr lang="en-US" dirty="0"/>
          </a:p>
        </p:txBody>
      </p:sp>
      <p:sp>
        <p:nvSpPr>
          <p:cNvPr id="4" name="Footer Placeholder 3"/>
          <p:cNvSpPr>
            <a:spLocks noGrp="1"/>
          </p:cNvSpPr>
          <p:nvPr>
            <p:ph type="ftr" sz="quarter" idx="11"/>
          </p:nvPr>
        </p:nvSpPr>
        <p:spPr/>
        <p:txBody>
          <a:bodyPr/>
          <a:lstStyle>
            <a:lvl1pPr>
              <a:defRPr>
                <a:solidFill>
                  <a:schemeClr val="bg1">
                    <a:lumMod val="85000"/>
                  </a:schemeClr>
                </a:solidFill>
              </a:defRPr>
            </a:lvl1pPr>
          </a:lstStyle>
          <a:p>
            <a:endParaRPr lang="en-US" dirty="0"/>
          </a:p>
        </p:txBody>
      </p:sp>
      <p:sp>
        <p:nvSpPr>
          <p:cNvPr id="5" name="Slide Number Placeholder 4"/>
          <p:cNvSpPr>
            <a:spLocks noGrp="1"/>
          </p:cNvSpPr>
          <p:nvPr>
            <p:ph type="sldNum" sz="quarter" idx="12"/>
          </p:nvPr>
        </p:nvSpPr>
        <p:spPr/>
        <p:txBody>
          <a:bodyPr/>
          <a:lstStyle>
            <a:lvl1pPr>
              <a:defRPr>
                <a:solidFill>
                  <a:schemeClr val="bg1">
                    <a:lumMod val="85000"/>
                  </a:schemeClr>
                </a:solidFill>
              </a:defRPr>
            </a:lvl1pPr>
          </a:lstStyle>
          <a:p>
            <a:fld id="{34A3F748-31DA-4297-96EF-69DC737B5DDE}" type="slidenum">
              <a:rPr lang="en-US" smtClean="0"/>
              <a:pPr/>
              <a:t>‹#›</a:t>
            </a:fld>
            <a:endParaRPr lang="en-US" dirty="0"/>
          </a:p>
        </p:txBody>
      </p:sp>
    </p:spTree>
    <p:extLst>
      <p:ext uri="{BB962C8B-B14F-4D97-AF65-F5344CB8AC3E}">
        <p14:creationId xmlns:p14="http://schemas.microsoft.com/office/powerpoint/2010/main" val="285086007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preserve="1" userDrawn="1">
  <p:cSld name="3_Custom Layout">
    <p:spTree>
      <p:nvGrpSpPr>
        <p:cNvPr id="1" name=""/>
        <p:cNvGrpSpPr/>
        <p:nvPr/>
      </p:nvGrpSpPr>
      <p:grpSpPr>
        <a:xfrm>
          <a:off x="0" y="0"/>
          <a:ext cx="0" cy="0"/>
          <a:chOff x="0" y="0"/>
          <a:chExt cx="0" cy="0"/>
        </a:xfrm>
      </p:grpSpPr>
      <p:sp>
        <p:nvSpPr>
          <p:cNvPr id="10" name="Rectangle 9"/>
          <p:cNvSpPr/>
          <p:nvPr userDrawn="1"/>
        </p:nvSpPr>
        <p:spPr>
          <a:xfrm>
            <a:off x="0" y="6127200"/>
            <a:ext cx="9144000" cy="730800"/>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8" name="Rectangle 7"/>
          <p:cNvSpPr/>
          <p:nvPr userDrawn="1"/>
        </p:nvSpPr>
        <p:spPr>
          <a:xfrm>
            <a:off x="0" y="36094"/>
            <a:ext cx="9144000" cy="6177506"/>
          </a:xfrm>
          <a:prstGeom prst="rect">
            <a:avLst/>
          </a:prstGeom>
          <a:gradFill>
            <a:gsLst>
              <a:gs pos="0">
                <a:srgbClr val="6EC4E8"/>
              </a:gs>
              <a:gs pos="50000">
                <a:schemeClr val="bg1"/>
              </a:gs>
              <a:gs pos="100000">
                <a:srgbClr val="5C6670"/>
              </a:gs>
            </a:gsLst>
            <a:lin ang="5400000" scaled="0"/>
          </a:gra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6" name="Rectangle 5"/>
          <p:cNvSpPr/>
          <p:nvPr userDrawn="1"/>
        </p:nvSpPr>
        <p:spPr>
          <a:xfrm>
            <a:off x="0" y="0"/>
            <a:ext cx="9144000" cy="72189"/>
          </a:xfrm>
          <a:prstGeom prst="rect">
            <a:avLst/>
          </a:prstGeom>
          <a:solidFill>
            <a:srgbClr val="5C6670"/>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7" name="Rectangle 6"/>
          <p:cNvSpPr/>
          <p:nvPr userDrawn="1"/>
        </p:nvSpPr>
        <p:spPr>
          <a:xfrm>
            <a:off x="0" y="6785905"/>
            <a:ext cx="9144000" cy="72189"/>
          </a:xfrm>
          <a:prstGeom prst="rect">
            <a:avLst/>
          </a:prstGeom>
          <a:solidFill>
            <a:srgbClr val="6EC4E8"/>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pic>
        <p:nvPicPr>
          <p:cNvPr id="9" name="Picture 8"/>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pic>
        <p:nvPicPr>
          <p:cNvPr id="12" name="Picture 11"/>
          <p:cNvPicPr>
            <a:picLocks noChangeAspect="1"/>
          </p:cNvPicPr>
          <p:nvPr userDrawn="1"/>
        </p:nvPicPr>
        <p:blipFill>
          <a:blip r:embed="rId3" cstate="print">
            <a:extLst>
              <a:ext uri="{28A0092B-C50C-407E-A947-70E740481C1C}">
                <a14:useLocalDpi xmlns:a14="http://schemas.microsoft.com/office/drawing/2010/main" val="0"/>
              </a:ext>
            </a:extLst>
          </a:blip>
          <a:stretch>
            <a:fillRect/>
          </a:stretch>
        </p:blipFill>
        <p:spPr>
          <a:xfrm>
            <a:off x="8200220" y="6369865"/>
            <a:ext cx="742988" cy="415946"/>
          </a:xfrm>
          <a:prstGeom prst="rect">
            <a:avLst/>
          </a:prstGeom>
        </p:spPr>
      </p:pic>
      <p:sp>
        <p:nvSpPr>
          <p:cNvPr id="13" name="Date Placeholder 2"/>
          <p:cNvSpPr>
            <a:spLocks noGrp="1"/>
          </p:cNvSpPr>
          <p:nvPr>
            <p:ph type="dt" sz="half" idx="10"/>
          </p:nvPr>
        </p:nvSpPr>
        <p:spPr>
          <a:xfrm>
            <a:off x="628650" y="6537600"/>
            <a:ext cx="2057400" cy="183876"/>
          </a:xfrm>
        </p:spPr>
        <p:txBody>
          <a:bodyPr/>
          <a:lstStyle>
            <a:lvl1pPr>
              <a:defRPr>
                <a:solidFill>
                  <a:schemeClr val="bg1">
                    <a:lumMod val="85000"/>
                  </a:schemeClr>
                </a:solidFill>
              </a:defRPr>
            </a:lvl1pPr>
          </a:lstStyle>
          <a:p>
            <a:fld id="{49B24EC9-D412-49F8-B26B-B7E454A540B6}" type="datetimeFigureOut">
              <a:rPr lang="en-US" smtClean="0"/>
              <a:pPr/>
              <a:t>10/12/2017</a:t>
            </a:fld>
            <a:endParaRPr lang="en-US" dirty="0"/>
          </a:p>
        </p:txBody>
      </p:sp>
      <p:sp>
        <p:nvSpPr>
          <p:cNvPr id="14" name="Footer Placeholder 3"/>
          <p:cNvSpPr>
            <a:spLocks noGrp="1"/>
          </p:cNvSpPr>
          <p:nvPr>
            <p:ph type="ftr" sz="quarter" idx="11"/>
          </p:nvPr>
        </p:nvSpPr>
        <p:spPr>
          <a:xfrm>
            <a:off x="3028950" y="6537600"/>
            <a:ext cx="3086100" cy="183876"/>
          </a:xfrm>
        </p:spPr>
        <p:txBody>
          <a:bodyPr/>
          <a:lstStyle>
            <a:lvl1pPr>
              <a:defRPr>
                <a:solidFill>
                  <a:schemeClr val="bg1">
                    <a:lumMod val="85000"/>
                  </a:schemeClr>
                </a:solidFill>
              </a:defRPr>
            </a:lvl1pPr>
          </a:lstStyle>
          <a:p>
            <a:endParaRPr lang="en-US" dirty="0"/>
          </a:p>
        </p:txBody>
      </p:sp>
      <p:sp>
        <p:nvSpPr>
          <p:cNvPr id="15" name="Slide Number Placeholder 4"/>
          <p:cNvSpPr>
            <a:spLocks noGrp="1"/>
          </p:cNvSpPr>
          <p:nvPr>
            <p:ph type="sldNum" sz="quarter" idx="12"/>
          </p:nvPr>
        </p:nvSpPr>
        <p:spPr>
          <a:xfrm>
            <a:off x="6457950" y="6537600"/>
            <a:ext cx="1620774" cy="183876"/>
          </a:xfrm>
        </p:spPr>
        <p:txBody>
          <a:bodyPr/>
          <a:lstStyle>
            <a:lvl1pPr>
              <a:defRPr>
                <a:solidFill>
                  <a:schemeClr val="bg1">
                    <a:lumMod val="85000"/>
                  </a:schemeClr>
                </a:solidFill>
              </a:defRPr>
            </a:lvl1pPr>
          </a:lstStyle>
          <a:p>
            <a:fld id="{34A3F748-31DA-4297-96EF-69DC737B5DDE}" type="slidenum">
              <a:rPr lang="en-US" smtClean="0"/>
              <a:pPr/>
              <a:t>‹#›</a:t>
            </a:fld>
            <a:endParaRPr lang="en-US" dirty="0"/>
          </a:p>
        </p:txBody>
      </p:sp>
      <p:sp>
        <p:nvSpPr>
          <p:cNvPr id="11" name="Text Placeholder 2"/>
          <p:cNvSpPr>
            <a:spLocks noGrp="1"/>
          </p:cNvSpPr>
          <p:nvPr>
            <p:ph idx="1" hasCustomPrompt="1"/>
          </p:nvPr>
        </p:nvSpPr>
        <p:spPr>
          <a:xfrm>
            <a:off x="628650" y="2282400"/>
            <a:ext cx="7886700" cy="2080800"/>
          </a:xfrm>
          <a:prstGeom prst="rect">
            <a:avLst/>
          </a:prstGeom>
        </p:spPr>
        <p:txBody>
          <a:bodyPr vert="horz" lIns="91440" tIns="45720" rIns="91440" bIns="45720" rtlCol="0">
            <a:normAutofit/>
          </a:bodyPr>
          <a:lstStyle>
            <a:lvl1pPr marL="0" indent="0" algn="ctr">
              <a:buNone/>
              <a:defRPr sz="2400" baseline="0">
                <a:latin typeface="Museo Slab 500" panose="02000000000000000000" pitchFamily="50" charset="0"/>
              </a:defRPr>
            </a:lvl1pPr>
          </a:lstStyle>
          <a:p>
            <a:pPr lvl="0"/>
            <a:r>
              <a:rPr lang="en-US" dirty="0" smtClean="0"/>
              <a:t>Transition slide. Insert image or graphic here.</a:t>
            </a:r>
            <a:endParaRPr lang="en-US" dirty="0"/>
          </a:p>
        </p:txBody>
      </p:sp>
    </p:spTree>
    <p:extLst>
      <p:ext uri="{BB962C8B-B14F-4D97-AF65-F5344CB8AC3E}">
        <p14:creationId xmlns:p14="http://schemas.microsoft.com/office/powerpoint/2010/main" val="1870155854"/>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preserve="1" userDrawn="1">
  <p:cSld name="2_Custom Layout">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9B24EC9-D412-49F8-B26B-B7E454A540B6}" type="datetimeFigureOut">
              <a:rPr lang="en-US" smtClean="0"/>
              <a:pPr/>
              <a:t>10/12/2017</a:t>
            </a:fld>
            <a:endParaRPr lang="en-US" dirty="0"/>
          </a:p>
        </p:txBody>
      </p:sp>
      <p:sp>
        <p:nvSpPr>
          <p:cNvPr id="4" name="Footer Placeholder 3"/>
          <p:cNvSpPr>
            <a:spLocks noGrp="1"/>
          </p:cNvSpPr>
          <p:nvPr>
            <p:ph type="ftr" sz="quarter" idx="11"/>
          </p:nvPr>
        </p:nvSpPr>
        <p:spPr/>
        <p:txBody>
          <a:bodyPr/>
          <a:lstStyle/>
          <a:p>
            <a:endParaRPr lang="en-US" dirty="0"/>
          </a:p>
        </p:txBody>
      </p:sp>
      <p:sp>
        <p:nvSpPr>
          <p:cNvPr id="5" name="Slide Number Placeholder 4"/>
          <p:cNvSpPr>
            <a:spLocks noGrp="1"/>
          </p:cNvSpPr>
          <p:nvPr>
            <p:ph type="sldNum" sz="quarter" idx="12"/>
          </p:nvPr>
        </p:nvSpPr>
        <p:spPr/>
        <p:txBody>
          <a:bodyPr/>
          <a:lstStyle/>
          <a:p>
            <a:fld id="{34A3F748-31DA-4297-96EF-69DC737B5DDE}" type="slidenum">
              <a:rPr lang="en-US" smtClean="0"/>
              <a:t>‹#›</a:t>
            </a:fld>
            <a:endParaRPr lang="en-US" dirty="0"/>
          </a:p>
        </p:txBody>
      </p:sp>
      <p:pic>
        <p:nvPicPr>
          <p:cNvPr id="6" name="Picture 5"/>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8258629" y="6418098"/>
            <a:ext cx="626171" cy="322362"/>
          </a:xfrm>
          <a:prstGeom prst="rect">
            <a:avLst/>
          </a:prstGeom>
        </p:spPr>
      </p:pic>
    </p:spTree>
    <p:extLst>
      <p:ext uri="{BB962C8B-B14F-4D97-AF65-F5344CB8AC3E}">
        <p14:creationId xmlns:p14="http://schemas.microsoft.com/office/powerpoint/2010/main" val="20381645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p:cSld name="1_Title Slide">
    <p:bg>
      <p:bgPr>
        <a:blipFill rotWithShape="1">
          <a:blip r:embed="rId2"/>
          <a:stretch>
            <a:fillRect/>
          </a:stretch>
        </a:blipFill>
        <a:effectLst/>
      </p:bgPr>
    </p:bg>
    <p:spTree>
      <p:nvGrpSpPr>
        <p:cNvPr id="1" name=""/>
        <p:cNvGrpSpPr/>
        <p:nvPr/>
      </p:nvGrpSpPr>
      <p:grpSpPr>
        <a:xfrm>
          <a:off x="0" y="0"/>
          <a:ext cx="0" cy="0"/>
          <a:chOff x="0" y="0"/>
          <a:chExt cx="0" cy="0"/>
        </a:xfrm>
      </p:grpSpPr>
      <p:sp>
        <p:nvSpPr>
          <p:cNvPr id="9" name="Text Placeholder 2"/>
          <p:cNvSpPr>
            <a:spLocks noGrp="1"/>
          </p:cNvSpPr>
          <p:nvPr>
            <p:ph type="body" idx="1"/>
          </p:nvPr>
        </p:nvSpPr>
        <p:spPr>
          <a:xfrm>
            <a:off x="380999" y="4191023"/>
            <a:ext cx="8341851" cy="1167558"/>
          </a:xfrm>
        </p:spPr>
        <p:txBody>
          <a:bodyPr anchor="ctr"/>
          <a:lstStyle>
            <a:lvl1pPr marL="0" indent="0" algn="ctr">
              <a:buNone/>
              <a:defRPr sz="2000">
                <a:solidFill>
                  <a:srgbClr val="45454C"/>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11" name="Title 11"/>
          <p:cNvSpPr>
            <a:spLocks noGrp="1"/>
          </p:cNvSpPr>
          <p:nvPr>
            <p:ph type="title"/>
          </p:nvPr>
        </p:nvSpPr>
        <p:spPr>
          <a:xfrm>
            <a:off x="380999" y="2441770"/>
            <a:ext cx="8341851" cy="1645920"/>
          </a:xfrm>
        </p:spPr>
        <p:txBody>
          <a:bodyPr/>
          <a:lstStyle>
            <a:lvl1pPr algn="ctr">
              <a:defRPr sz="4200" spc="150" baseline="0">
                <a:solidFill>
                  <a:schemeClr val="accent1">
                    <a:lumMod val="50000"/>
                  </a:schemeClr>
                </a:solidFill>
              </a:defRPr>
            </a:lvl1pPr>
          </a:lstStyle>
          <a:p>
            <a:r>
              <a:rPr lang="en-US" smtClean="0"/>
              <a:t>Click to edit Master title style</a:t>
            </a:r>
            <a:endParaRPr lang="en-US" dirty="0"/>
          </a:p>
        </p:txBody>
      </p:sp>
      <p:sp>
        <p:nvSpPr>
          <p:cNvPr id="3" name="Text Placeholder 2"/>
          <p:cNvSpPr>
            <a:spLocks noGrp="1"/>
          </p:cNvSpPr>
          <p:nvPr>
            <p:ph type="body" sz="quarter" idx="10" hasCustomPrompt="1"/>
          </p:nvPr>
        </p:nvSpPr>
        <p:spPr>
          <a:xfrm>
            <a:off x="380999" y="5995124"/>
            <a:ext cx="8341851" cy="407987"/>
          </a:xfrm>
        </p:spPr>
        <p:txBody>
          <a:bodyPr/>
          <a:lstStyle>
            <a:lvl1pPr marL="45720" indent="0" algn="ctr">
              <a:buFontTx/>
              <a:buNone/>
              <a:defRPr sz="1600" b="0" spc="0">
                <a:solidFill>
                  <a:schemeClr val="tx1">
                    <a:lumMod val="60000"/>
                    <a:lumOff val="40000"/>
                  </a:schemeClr>
                </a:solidFill>
              </a:defRPr>
            </a:lvl1pPr>
          </a:lstStyle>
          <a:p>
            <a:pPr lvl="0"/>
            <a:r>
              <a:rPr lang="en-US" dirty="0" smtClean="0"/>
              <a:t>Month Day Year</a:t>
            </a:r>
            <a:endParaRPr lang="en-US" dirty="0"/>
          </a:p>
        </p:txBody>
      </p:sp>
      <p:pic>
        <p:nvPicPr>
          <p:cNvPr id="13" name="Picture 12" descr="co_cde__dept_rgb.eps"/>
          <p:cNvPicPr>
            <a:picLocks noChangeAspect="1"/>
          </p:cNvPicPr>
          <p:nvPr/>
        </p:nvPicPr>
        <p:blipFill rotWithShape="1">
          <a:blip r:embed="rId3" cstate="email">
            <a:extLst>
              <a:ext uri="{28A0092B-C50C-407E-A947-70E740481C1C}">
                <a14:useLocalDpi xmlns:a14="http://schemas.microsoft.com/office/drawing/2010/main" val="0"/>
              </a:ext>
            </a:extLst>
          </a:blip>
          <a:srcRect l="3231" t="4383" r="28033" b="44574"/>
          <a:stretch/>
        </p:blipFill>
        <p:spPr>
          <a:xfrm>
            <a:off x="1657019" y="1007895"/>
            <a:ext cx="5825528" cy="1261751"/>
          </a:xfrm>
          <a:prstGeom prst="rect">
            <a:avLst/>
          </a:prstGeom>
        </p:spPr>
      </p:pic>
    </p:spTree>
    <p:extLst>
      <p:ext uri="{BB962C8B-B14F-4D97-AF65-F5344CB8AC3E}">
        <p14:creationId xmlns:p14="http://schemas.microsoft.com/office/powerpoint/2010/main" val="429054415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92024" y="192024"/>
            <a:ext cx="7886700" cy="521208"/>
          </a:xfrm>
          <a:prstGeom prst="rect">
            <a:avLst/>
          </a:prstGeom>
        </p:spPr>
        <p:txBody>
          <a:bodyPr vert="horz" lIns="91440" tIns="45720" rIns="91440" bIns="45720" rtlCol="0" anchor="ctr">
            <a:normAutofit/>
          </a:bodyPr>
          <a:lstStyle/>
          <a:p>
            <a:r>
              <a:rPr lang="en-US" dirty="0"/>
              <a:t>Click to edit </a:t>
            </a:r>
            <a:r>
              <a:rPr lang="en-US" dirty="0" smtClean="0"/>
              <a:t>master </a:t>
            </a:r>
            <a:r>
              <a:rPr lang="en-US" dirty="0"/>
              <a:t>title style</a:t>
            </a:r>
          </a:p>
        </p:txBody>
      </p:sp>
      <p:sp>
        <p:nvSpPr>
          <p:cNvPr id="3" name="Text Placeholder 2"/>
          <p:cNvSpPr>
            <a:spLocks noGrp="1"/>
          </p:cNvSpPr>
          <p:nvPr>
            <p:ph type="body" idx="1"/>
          </p:nvPr>
        </p:nvSpPr>
        <p:spPr>
          <a:xfrm>
            <a:off x="628650" y="1207008"/>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537600"/>
            <a:ext cx="2057400" cy="183876"/>
          </a:xfrm>
          <a:prstGeom prst="rect">
            <a:avLst/>
          </a:prstGeom>
        </p:spPr>
        <p:txBody>
          <a:bodyPr vert="horz" lIns="91440" tIns="45720" rIns="91440" bIns="45720" rtlCol="0" anchor="ctr"/>
          <a:lstStyle>
            <a:lvl1pPr algn="l">
              <a:defRPr sz="1000">
                <a:solidFill>
                  <a:schemeClr val="tx1">
                    <a:tint val="75000"/>
                  </a:schemeClr>
                </a:solidFill>
              </a:defRPr>
            </a:lvl1pPr>
          </a:lstStyle>
          <a:p>
            <a:fld id="{49B24EC9-D412-49F8-B26B-B7E454A540B6}" type="datetimeFigureOut">
              <a:rPr lang="en-US" smtClean="0"/>
              <a:pPr/>
              <a:t>10/12/2017</a:t>
            </a:fld>
            <a:endParaRPr lang="en-US" dirty="0"/>
          </a:p>
        </p:txBody>
      </p:sp>
      <p:sp>
        <p:nvSpPr>
          <p:cNvPr id="5" name="Footer Placeholder 4"/>
          <p:cNvSpPr>
            <a:spLocks noGrp="1"/>
          </p:cNvSpPr>
          <p:nvPr>
            <p:ph type="ftr" sz="quarter" idx="3"/>
          </p:nvPr>
        </p:nvSpPr>
        <p:spPr>
          <a:xfrm>
            <a:off x="3028950" y="6537600"/>
            <a:ext cx="3086100" cy="183876"/>
          </a:xfrm>
          <a:prstGeom prst="rect">
            <a:avLst/>
          </a:prstGeom>
        </p:spPr>
        <p:txBody>
          <a:bodyPr vert="horz" lIns="91440" tIns="45720" rIns="91440" bIns="45720" rtlCol="0" anchor="ctr"/>
          <a:lstStyle>
            <a:lvl1pPr algn="ctr">
              <a:defRPr sz="1000">
                <a:solidFill>
                  <a:schemeClr val="tx1">
                    <a:tint val="75000"/>
                  </a:schemeClr>
                </a:solidFill>
              </a:defRPr>
            </a:lvl1pPr>
          </a:lstStyle>
          <a:p>
            <a:endParaRPr lang="en-US" dirty="0"/>
          </a:p>
        </p:txBody>
      </p:sp>
      <p:sp>
        <p:nvSpPr>
          <p:cNvPr id="6" name="Slide Number Placeholder 5"/>
          <p:cNvSpPr>
            <a:spLocks noGrp="1"/>
          </p:cNvSpPr>
          <p:nvPr>
            <p:ph type="sldNum" sz="quarter" idx="4"/>
          </p:nvPr>
        </p:nvSpPr>
        <p:spPr>
          <a:xfrm>
            <a:off x="6457950" y="6537600"/>
            <a:ext cx="1620774" cy="183876"/>
          </a:xfrm>
          <a:prstGeom prst="rect">
            <a:avLst/>
          </a:prstGeom>
        </p:spPr>
        <p:txBody>
          <a:bodyPr vert="horz" lIns="91440" tIns="45720" rIns="91440" bIns="45720" rtlCol="0" anchor="ctr"/>
          <a:lstStyle>
            <a:lvl1pPr algn="r">
              <a:defRPr sz="1200">
                <a:solidFill>
                  <a:schemeClr val="tx1">
                    <a:tint val="75000"/>
                  </a:schemeClr>
                </a:solidFill>
              </a:defRPr>
            </a:lvl1pPr>
          </a:lstStyle>
          <a:p>
            <a:fld id="{34A3F748-31DA-4297-96EF-69DC737B5DDE}" type="slidenum">
              <a:rPr lang="en-US" smtClean="0"/>
              <a:t>‹#›</a:t>
            </a:fld>
            <a:endParaRPr lang="en-US" dirty="0"/>
          </a:p>
        </p:txBody>
      </p:sp>
    </p:spTree>
    <p:extLst>
      <p:ext uri="{BB962C8B-B14F-4D97-AF65-F5344CB8AC3E}">
        <p14:creationId xmlns:p14="http://schemas.microsoft.com/office/powerpoint/2010/main" val="193714751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6" r:id="rId3"/>
    <p:sldLayoutId id="2147483667" r:id="rId4"/>
    <p:sldLayoutId id="2147483664" r:id="rId5"/>
    <p:sldLayoutId id="2147483671" r:id="rId6"/>
    <p:sldLayoutId id="2147483670" r:id="rId7"/>
    <p:sldLayoutId id="2147483669" r:id="rId8"/>
    <p:sldLayoutId id="2147483672" r:id="rId9"/>
    <p:sldLayoutId id="2147483673" r:id="rId10"/>
    <p:sldLayoutId id="2147483674" r:id="rId11"/>
    <p:sldLayoutId id="2147483675" r:id="rId12"/>
    <p:sldLayoutId id="2147483676" r:id="rId13"/>
  </p:sldLayoutIdLst>
  <p:txStyles>
    <p:titleStyle>
      <a:lvl1pPr algn="l" defTabSz="914400" rtl="0" eaLnBrk="1" latinLnBrk="0" hangingPunct="1">
        <a:lnSpc>
          <a:spcPct val="90000"/>
        </a:lnSpc>
        <a:spcBef>
          <a:spcPct val="0"/>
        </a:spcBef>
        <a:buNone/>
        <a:defRPr sz="2800" kern="1200">
          <a:solidFill>
            <a:schemeClr val="tx1"/>
          </a:solidFill>
          <a:latin typeface="Museo Slab 500" panose="02000000000000000000" pitchFamily="50" charset="0"/>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11.jpeg"/><Relationship Id="rId2" Type="http://schemas.openxmlformats.org/officeDocument/2006/relationships/notesSlide" Target="../notesSlides/notesSlide3.xml"/><Relationship Id="rId1" Type="http://schemas.openxmlformats.org/officeDocument/2006/relationships/slideLayout" Target="../slideLayouts/slideLayout2.xml"/><Relationship Id="rId6" Type="http://schemas.openxmlformats.org/officeDocument/2006/relationships/image" Target="../media/image14.png"/><Relationship Id="rId5" Type="http://schemas.openxmlformats.org/officeDocument/2006/relationships/image" Target="../media/image13.png"/><Relationship Id="rId4" Type="http://schemas.openxmlformats.org/officeDocument/2006/relationships/image" Target="../media/image12.png"/></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hyperlink" Target="https://kiteassessments.org/sites/default/files/KITE_files/KITE_Client_Bandwidth_DLM.pdf" TargetMode="External"/><Relationship Id="rId1" Type="http://schemas.openxmlformats.org/officeDocument/2006/relationships/slideLayout" Target="../slideLayouts/slideLayout4.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hyperlink" Target="mailto:Bonner_C@cde.state.co.us" TargetMode="External"/><Relationship Id="rId1" Type="http://schemas.openxmlformats.org/officeDocument/2006/relationships/slideLayout" Target="../slideLayouts/slideLayout3.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8.xml"/></Relationships>
</file>

<file path=ppt/slides/_rels/slide21.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image" Target="../media/image15.png"/><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3" Type="http://schemas.openxmlformats.org/officeDocument/2006/relationships/hyperlink" Target="https://www.wida.us/DeviceToolkit.aspx" TargetMode="External"/><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8" Type="http://schemas.openxmlformats.org/officeDocument/2006/relationships/hyperlink" Target="https://api-gateway-cloud.drcedirect.com/" TargetMode="External"/><Relationship Id="rId13" Type="http://schemas.openxmlformats.org/officeDocument/2006/relationships/hyperlink" Target="https://drc-wbte-prod.s3.amazonaws.com/" TargetMode="External"/><Relationship Id="rId3" Type="http://schemas.openxmlformats.org/officeDocument/2006/relationships/hyperlink" Target="https://wida-insight.drcedirect.com/" TargetMode="External"/><Relationship Id="rId7" Type="http://schemas.openxmlformats.org/officeDocument/2006/relationships/hyperlink" Target="https://dtk.drcedirect.com/" TargetMode="External"/><Relationship Id="rId12" Type="http://schemas.openxmlformats.org/officeDocument/2006/relationships/hyperlink" Target="https://drc-centraloffice.com/" TargetMode="External"/><Relationship Id="rId2" Type="http://schemas.openxmlformats.org/officeDocument/2006/relationships/hyperlink" Target="http://wida-insight-client.drcedirect.com/" TargetMode="External"/><Relationship Id="rId1" Type="http://schemas.openxmlformats.org/officeDocument/2006/relationships/slideLayout" Target="../slideLayouts/slideLayout2.xml"/><Relationship Id="rId6" Type="http://schemas.openxmlformats.org/officeDocument/2006/relationships/hyperlink" Target="https://wida.drcedirect.com/" TargetMode="External"/><Relationship Id="rId11" Type="http://schemas.openxmlformats.org/officeDocument/2006/relationships/hyperlink" Target="https://cdn-download-prod.drcedirect.com/" TargetMode="External"/><Relationship Id="rId5" Type="http://schemas.openxmlformats.org/officeDocument/2006/relationships/hyperlink" Target="https://www.wida-ams.us/" TargetMode="External"/><Relationship Id="rId10" Type="http://schemas.openxmlformats.org/officeDocument/2006/relationships/hyperlink" Target="https://cdn-content-prod.drcedirect.com/" TargetMode="External"/><Relationship Id="rId4" Type="http://schemas.openxmlformats.org/officeDocument/2006/relationships/hyperlink" Target="https://wbte.drcedirect.com/" TargetMode="External"/><Relationship Id="rId9" Type="http://schemas.openxmlformats.org/officeDocument/2006/relationships/hyperlink" Target="https://api-gateway.drcedirect.com/" TargetMode="External"/><Relationship Id="rId14" Type="http://schemas.openxmlformats.org/officeDocument/2006/relationships/hyperlink" Target="https://www.drcedirect.com/" TargetMode="External"/></Relationships>
</file>

<file path=ppt/slides/_rels/slide25.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3" Type="http://schemas.openxmlformats.org/officeDocument/2006/relationships/hyperlink" Target="https://www.wida.us/assessment/ACCESS%202.0/WebinarRecordings.aspx" TargetMode="External"/><Relationship Id="rId2" Type="http://schemas.openxmlformats.org/officeDocument/2006/relationships/hyperlink" Target="https://www.wida.us/assessment/access%202.0/documents/ACCESSWebinarCalendar.pdf" TargetMode="External"/><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8.xml"/></Relationships>
</file>

<file path=ppt/slides/_rels/slide3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3.xml"/></Relationships>
</file>

<file path=ppt/slides/_rels/slide3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5.xml.rels><?xml version="1.0" encoding="UTF-8" standalone="yes"?>
<Relationships xmlns="http://schemas.openxmlformats.org/package/2006/relationships"><Relationship Id="rId3" Type="http://schemas.openxmlformats.org/officeDocument/2006/relationships/image" Target="../media/image17.png"/><Relationship Id="rId2" Type="http://schemas.openxmlformats.org/officeDocument/2006/relationships/image" Target="../media/image16.png"/><Relationship Id="rId1" Type="http://schemas.openxmlformats.org/officeDocument/2006/relationships/slideLayout" Target="../slideLayouts/slideLayout4.xml"/></Relationships>
</file>

<file path=ppt/slides/_rels/slide36.xml.rels><?xml version="1.0" encoding="UTF-8" standalone="yes"?>
<Relationships xmlns="http://schemas.openxmlformats.org/package/2006/relationships"><Relationship Id="rId3" Type="http://schemas.openxmlformats.org/officeDocument/2006/relationships/hyperlink" Target="http://www.cde.state.co.us/sites/default/files/docs/assessment/CMAS%20Science%20and%20Social%20Studies%20Infrastructure%20Trials_1.pdf" TargetMode="External"/><Relationship Id="rId2" Type="http://schemas.openxmlformats.org/officeDocument/2006/relationships/notesSlide" Target="../notesSlides/notesSlide13.xml"/><Relationship Id="rId1" Type="http://schemas.openxmlformats.org/officeDocument/2006/relationships/slideLayout" Target="../slideLayouts/slideLayout2.xml"/></Relationships>
</file>

<file path=ppt/slides/_rels/slide37.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8.xml.rels><?xml version="1.0" encoding="UTF-8" standalone="yes"?>
<Relationships xmlns="http://schemas.openxmlformats.org/package/2006/relationships"><Relationship Id="rId3" Type="http://schemas.openxmlformats.org/officeDocument/2006/relationships/hyperlink" Target="https://www.surveymonkey.com/r/H59HC9F" TargetMode="External"/><Relationship Id="rId2" Type="http://schemas.openxmlformats.org/officeDocument/2006/relationships/notesSlide" Target="../notesSlides/notesSlide14.xml"/><Relationship Id="rId1" Type="http://schemas.openxmlformats.org/officeDocument/2006/relationships/slideLayout" Target="../slideLayouts/slideLayout2.xml"/><Relationship Id="rId4" Type="http://schemas.openxmlformats.org/officeDocument/2006/relationships/hyperlink" Target="http://www.cde.state.co.us/assessment/newassess-dtc" TargetMode="External"/></Relationships>
</file>

<file path=ppt/slides/_rels/slide39.xml.rels><?xml version="1.0" encoding="UTF-8" standalone="yes"?>
<Relationships xmlns="http://schemas.openxmlformats.org/package/2006/relationships"><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Subtitle 2"/>
          <p:cNvSpPr>
            <a:spLocks noGrp="1"/>
          </p:cNvSpPr>
          <p:nvPr>
            <p:ph idx="1"/>
          </p:nvPr>
        </p:nvSpPr>
        <p:spPr>
          <a:xfrm>
            <a:off x="887505" y="4573388"/>
            <a:ext cx="8111939" cy="2080800"/>
          </a:xfrm>
        </p:spPr>
        <p:txBody>
          <a:bodyPr>
            <a:normAutofit/>
          </a:bodyPr>
          <a:lstStyle/>
          <a:p>
            <a:pPr algn="l">
              <a:defRPr/>
            </a:pPr>
            <a:r>
              <a:rPr lang="en-US" sz="2000" dirty="0"/>
              <a:t>Meeting One conference number:  1 866 783-5479</a:t>
            </a:r>
          </a:p>
          <a:p>
            <a:pPr algn="l">
              <a:defRPr/>
            </a:pPr>
            <a:r>
              <a:rPr lang="en-US" sz="2000" dirty="0"/>
              <a:t>Dial </a:t>
            </a:r>
            <a:r>
              <a:rPr lang="en-US" sz="2000" dirty="0">
                <a:solidFill>
                  <a:srgbClr val="000000"/>
                </a:solidFill>
              </a:rPr>
              <a:t>*#</a:t>
            </a:r>
            <a:r>
              <a:rPr lang="en-US" sz="2000" dirty="0"/>
              <a:t> to mute and unmute your phones.</a:t>
            </a:r>
          </a:p>
          <a:p>
            <a:pPr algn="l">
              <a:defRPr/>
            </a:pPr>
            <a:r>
              <a:rPr lang="en-US" sz="2000" dirty="0"/>
              <a:t>Please type your Name and District in the Chat box to check in!</a:t>
            </a:r>
          </a:p>
        </p:txBody>
      </p:sp>
      <p:sp>
        <p:nvSpPr>
          <p:cNvPr id="2" name="Title 1"/>
          <p:cNvSpPr>
            <a:spLocks noGrp="1"/>
          </p:cNvSpPr>
          <p:nvPr>
            <p:ph type="title" idx="4294967295"/>
          </p:nvPr>
        </p:nvSpPr>
        <p:spPr>
          <a:xfrm>
            <a:off x="1649832" y="3429000"/>
            <a:ext cx="5042648" cy="1291151"/>
          </a:xfrm>
        </p:spPr>
        <p:txBody>
          <a:bodyPr>
            <a:normAutofit/>
          </a:bodyPr>
          <a:lstStyle/>
          <a:p>
            <a:pPr algn="ctr"/>
            <a:r>
              <a:rPr lang="en-US" sz="4800" dirty="0" smtClean="0">
                <a:solidFill>
                  <a:schemeClr val="tx1">
                    <a:lumMod val="75000"/>
                  </a:schemeClr>
                </a:solidFill>
              </a:rPr>
              <a:t>DTC Kick-Off</a:t>
            </a:r>
            <a:endParaRPr lang="en-US" sz="4800" dirty="0">
              <a:solidFill>
                <a:schemeClr val="tx1">
                  <a:lumMod val="75000"/>
                </a:schemeClr>
              </a:solidFill>
            </a:endParaRPr>
          </a:p>
        </p:txBody>
      </p:sp>
      <p:sp>
        <p:nvSpPr>
          <p:cNvPr id="4" name="Text Placeholder 3"/>
          <p:cNvSpPr>
            <a:spLocks noGrp="1"/>
          </p:cNvSpPr>
          <p:nvPr>
            <p:ph type="body" sz="quarter" idx="4294967295"/>
          </p:nvPr>
        </p:nvSpPr>
        <p:spPr>
          <a:xfrm>
            <a:off x="0" y="6386400"/>
            <a:ext cx="8342313" cy="407988"/>
          </a:xfrm>
        </p:spPr>
        <p:txBody>
          <a:bodyPr>
            <a:normAutofit/>
          </a:bodyPr>
          <a:lstStyle/>
          <a:p>
            <a:pPr marL="0" indent="0">
              <a:buNone/>
            </a:pPr>
            <a:r>
              <a:rPr lang="en-US" sz="1900" dirty="0" smtClean="0"/>
              <a:t>October 12</a:t>
            </a:r>
            <a:r>
              <a:rPr lang="en-US" sz="1900" baseline="30000" dirty="0" smtClean="0"/>
              <a:t>th</a:t>
            </a:r>
            <a:r>
              <a:rPr lang="en-US" sz="1900" dirty="0" smtClean="0"/>
              <a:t> 2017</a:t>
            </a:r>
            <a:endParaRPr lang="en-US" sz="1900" dirty="0"/>
          </a:p>
          <a:p>
            <a:endParaRPr lang="en-US" dirty="0"/>
          </a:p>
        </p:txBody>
      </p:sp>
    </p:spTree>
    <p:extLst>
      <p:ext uri="{BB962C8B-B14F-4D97-AF65-F5344CB8AC3E}">
        <p14:creationId xmlns:p14="http://schemas.microsoft.com/office/powerpoint/2010/main" val="2726907343"/>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sz="4800" dirty="0"/>
              <a:t>Supporting 3 Platforms</a:t>
            </a:r>
          </a:p>
          <a:p>
            <a:endParaRPr lang="en-US" dirty="0"/>
          </a:p>
        </p:txBody>
      </p:sp>
    </p:spTree>
    <p:extLst>
      <p:ext uri="{BB962C8B-B14F-4D97-AF65-F5344CB8AC3E}">
        <p14:creationId xmlns:p14="http://schemas.microsoft.com/office/powerpoint/2010/main" val="1342477001"/>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Content Placeholder 2"/>
          <p:cNvGraphicFramePr>
            <a:graphicFrameLocks noGrp="1"/>
          </p:cNvGraphicFramePr>
          <p:nvPr>
            <p:ph idx="1"/>
            <p:extLst>
              <p:ext uri="{D42A27DB-BD31-4B8C-83A1-F6EECF244321}">
                <p14:modId xmlns:p14="http://schemas.microsoft.com/office/powerpoint/2010/main" val="2343059754"/>
              </p:ext>
            </p:extLst>
          </p:nvPr>
        </p:nvGraphicFramePr>
        <p:xfrm>
          <a:off x="192024" y="914401"/>
          <a:ext cx="8615800" cy="5396758"/>
        </p:xfrm>
        <a:graphic>
          <a:graphicData uri="http://schemas.openxmlformats.org/drawingml/2006/table">
            <a:tbl>
              <a:tblPr firstRow="1" bandRow="1">
                <a:tableStyleId>{5C22544A-7EE6-4342-B048-85BDC9FD1C3A}</a:tableStyleId>
              </a:tblPr>
              <a:tblGrid>
                <a:gridCol w="1825382"/>
                <a:gridCol w="1553363"/>
                <a:gridCol w="1874688"/>
                <a:gridCol w="3362367"/>
              </a:tblGrid>
              <a:tr h="383959">
                <a:tc>
                  <a:txBody>
                    <a:bodyPr/>
                    <a:lstStyle/>
                    <a:p>
                      <a:r>
                        <a:rPr lang="en-US" sz="1800" dirty="0" smtClean="0"/>
                        <a:t>Assessment</a:t>
                      </a:r>
                      <a:endParaRPr lang="en-US" sz="1800" dirty="0"/>
                    </a:p>
                  </a:txBody>
                  <a:tcPr marL="69208" marR="69208" marT="44598" marB="44598"/>
                </a:tc>
                <a:tc>
                  <a:txBody>
                    <a:bodyPr/>
                    <a:lstStyle/>
                    <a:p>
                      <a:r>
                        <a:rPr lang="en-US" sz="1800" dirty="0" smtClean="0"/>
                        <a:t>Test Engine</a:t>
                      </a:r>
                      <a:endParaRPr lang="en-US" sz="1800" dirty="0"/>
                    </a:p>
                  </a:txBody>
                  <a:tcPr marL="69208" marR="69208" marT="44598" marB="44598"/>
                </a:tc>
                <a:tc>
                  <a:txBody>
                    <a:bodyPr/>
                    <a:lstStyle/>
                    <a:p>
                      <a:r>
                        <a:rPr lang="en-US" sz="1800" dirty="0" smtClean="0"/>
                        <a:t>SIS</a:t>
                      </a:r>
                      <a:endParaRPr lang="en-US" sz="1800" dirty="0"/>
                    </a:p>
                  </a:txBody>
                  <a:tcPr marL="69208" marR="69208" marT="44598" marB="44598"/>
                </a:tc>
                <a:tc>
                  <a:txBody>
                    <a:bodyPr/>
                    <a:lstStyle/>
                    <a:p>
                      <a:r>
                        <a:rPr lang="en-US" sz="1800" dirty="0" smtClean="0"/>
                        <a:t>Notes</a:t>
                      </a:r>
                      <a:endParaRPr lang="en-US" sz="1800" dirty="0"/>
                    </a:p>
                  </a:txBody>
                  <a:tcPr marL="69208" marR="69208" marT="44598" marB="44598"/>
                </a:tc>
              </a:tr>
              <a:tr h="1542947">
                <a:tc>
                  <a:txBody>
                    <a:bodyPr/>
                    <a:lstStyle/>
                    <a:p>
                      <a:pPr marL="0" marR="0" algn="ctr">
                        <a:spcBef>
                          <a:spcPts val="0"/>
                        </a:spcBef>
                        <a:spcAft>
                          <a:spcPts val="0"/>
                        </a:spcAft>
                      </a:pPr>
                      <a:r>
                        <a:rPr lang="en-US" sz="1800" dirty="0" smtClean="0">
                          <a:effectLst/>
                        </a:rPr>
                        <a:t>ACCESS for ELLs®</a:t>
                      </a:r>
                      <a:endParaRPr lang="en-US" sz="1800" dirty="0" smtClean="0">
                        <a:solidFill>
                          <a:schemeClr val="tx1">
                            <a:lumMod val="50000"/>
                          </a:schemeClr>
                        </a:solidFill>
                        <a:effectLst/>
                      </a:endParaRPr>
                    </a:p>
                  </a:txBody>
                  <a:tcPr marL="69208" marR="69208" marT="44598" marB="44598" anchor="ctr"/>
                </a:tc>
                <a:tc>
                  <a:txBody>
                    <a:bodyPr/>
                    <a:lstStyle/>
                    <a:p>
                      <a:endParaRPr lang="en-US" sz="1800" dirty="0">
                        <a:solidFill>
                          <a:schemeClr val="tx1">
                            <a:lumMod val="50000"/>
                          </a:schemeClr>
                        </a:solidFill>
                      </a:endParaRPr>
                    </a:p>
                  </a:txBody>
                  <a:tcPr marL="69208" marR="69208" marT="44598" marB="44598"/>
                </a:tc>
                <a:tc>
                  <a:txBody>
                    <a:bodyPr/>
                    <a:lstStyle/>
                    <a:p>
                      <a:pPr algn="ctr"/>
                      <a:r>
                        <a:rPr lang="en-US" sz="1800" dirty="0" smtClean="0"/>
                        <a:t>WIDA Assessment Management System (WIDA AMS)</a:t>
                      </a:r>
                      <a:endParaRPr lang="en-US" sz="1800" dirty="0">
                        <a:solidFill>
                          <a:schemeClr val="tx1">
                            <a:lumMod val="50000"/>
                          </a:schemeClr>
                        </a:solidFill>
                      </a:endParaRPr>
                    </a:p>
                  </a:txBody>
                  <a:tcPr marL="69208" marR="69208" marT="44598" marB="44598" anchor="ctr"/>
                </a:tc>
                <a:tc>
                  <a:txBody>
                    <a:bodyPr/>
                    <a:lstStyle/>
                    <a:p>
                      <a:pPr marL="285750" indent="-285750">
                        <a:buFont typeface="Arial" panose="020B0604020202020204" pitchFamily="34" charset="0"/>
                        <a:buChar char="•"/>
                      </a:pPr>
                      <a:r>
                        <a:rPr lang="en-US" sz="1800" dirty="0" smtClean="0"/>
                        <a:t>Caching server</a:t>
                      </a:r>
                    </a:p>
                    <a:p>
                      <a:pPr marL="285750" indent="-285750">
                        <a:buFont typeface="Arial" panose="020B0604020202020204" pitchFamily="34" charset="0"/>
                        <a:buChar char="•"/>
                      </a:pPr>
                      <a:r>
                        <a:rPr lang="en-US" sz="1800" dirty="0" smtClean="0"/>
                        <a:t>Clients for Windows, Linux, Mac OSX,</a:t>
                      </a:r>
                      <a:r>
                        <a:rPr lang="en-US" sz="1800" baseline="0" dirty="0" smtClean="0"/>
                        <a:t> Chromebooks, iPads, and Android</a:t>
                      </a:r>
                      <a:endParaRPr lang="en-US" sz="1800" baseline="0" dirty="0" smtClean="0">
                        <a:solidFill>
                          <a:schemeClr val="tx1">
                            <a:lumMod val="50000"/>
                          </a:schemeClr>
                        </a:solidFill>
                      </a:endParaRPr>
                    </a:p>
                  </a:txBody>
                  <a:tcPr marL="69208" marR="69208" marT="44598" marB="44598" anchor="ctr"/>
                </a:tc>
              </a:tr>
              <a:tr h="12532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CMAS</a:t>
                      </a:r>
                      <a:endParaRPr lang="en-US" sz="1800" dirty="0" smtClean="0">
                        <a:solidFill>
                          <a:schemeClr val="tx1">
                            <a:lumMod val="50000"/>
                          </a:schemeClr>
                        </a:solidFill>
                      </a:endParaRPr>
                    </a:p>
                  </a:txBody>
                  <a:tcPr marL="69208" marR="69208" marT="44598" marB="44598" anchor="ctr"/>
                </a:tc>
                <a:tc>
                  <a:txBody>
                    <a:bodyPr/>
                    <a:lstStyle/>
                    <a:p>
                      <a:endParaRPr lang="en-US" sz="1800" dirty="0">
                        <a:solidFill>
                          <a:schemeClr val="tx1">
                            <a:lumMod val="50000"/>
                          </a:schemeClr>
                        </a:solidFill>
                      </a:endParaRPr>
                    </a:p>
                  </a:txBody>
                  <a:tcPr marL="69208" marR="69208" marT="44598" marB="44598"/>
                </a:tc>
                <a:tc>
                  <a:txBody>
                    <a:bodyPr/>
                    <a:lstStyle/>
                    <a:p>
                      <a:pPr algn="ctr"/>
                      <a:endParaRPr lang="en-US" sz="1800" dirty="0">
                        <a:solidFill>
                          <a:schemeClr val="tx1">
                            <a:lumMod val="50000"/>
                          </a:schemeClr>
                        </a:solidFill>
                      </a:endParaRPr>
                    </a:p>
                  </a:txBody>
                  <a:tcPr marL="69208" marR="69208" marT="44598" marB="44598" anchor="ctr"/>
                </a:tc>
                <a:tc>
                  <a:txBody>
                    <a:bodyPr/>
                    <a:lstStyle/>
                    <a:p>
                      <a:pPr marL="285750" marR="0" indent="-285750" algn="l" defTabSz="914400" rtl="0" eaLnBrk="1" fontAlgn="auto" latinLnBrk="0" hangingPunct="1">
                        <a:lnSpc>
                          <a:spcPct val="100000"/>
                        </a:lnSpc>
                        <a:spcBef>
                          <a:spcPts val="0"/>
                        </a:spcBef>
                        <a:spcAft>
                          <a:spcPts val="0"/>
                        </a:spcAft>
                        <a:buClrTx/>
                        <a:buSzTx/>
                        <a:buFont typeface="Arial" panose="020B0604020202020204" pitchFamily="34" charset="0"/>
                        <a:buChar char="•"/>
                        <a:tabLst/>
                        <a:defRPr/>
                      </a:pPr>
                      <a:r>
                        <a:rPr lang="en-US" sz="1800" dirty="0" smtClean="0"/>
                        <a:t>Caching server available</a:t>
                      </a:r>
                    </a:p>
                    <a:p>
                      <a:pPr marL="285750" indent="-285750">
                        <a:buFont typeface="Arial" panose="020B0604020202020204" pitchFamily="34" charset="0"/>
                        <a:buChar char="•"/>
                      </a:pPr>
                      <a:r>
                        <a:rPr lang="en-US" sz="1800" dirty="0" smtClean="0"/>
                        <a:t>Installable apps for desktop, </a:t>
                      </a:r>
                      <a:r>
                        <a:rPr lang="en-US" sz="1800" baseline="0" dirty="0" smtClean="0"/>
                        <a:t>Chromebooks , Androids, and iPads</a:t>
                      </a:r>
                      <a:endParaRPr lang="en-US" sz="1800" dirty="0">
                        <a:solidFill>
                          <a:schemeClr val="tx1">
                            <a:lumMod val="50000"/>
                          </a:schemeClr>
                        </a:solidFill>
                      </a:endParaRPr>
                    </a:p>
                  </a:txBody>
                  <a:tcPr marL="69208" marR="69208" marT="44598" marB="44598" anchor="ctr"/>
                </a:tc>
              </a:tr>
              <a:tr h="963452">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CoAlt Science and Social Studies</a:t>
                      </a:r>
                      <a:endParaRPr lang="en-US" sz="1800" dirty="0" smtClean="0">
                        <a:solidFill>
                          <a:schemeClr val="tx1">
                            <a:lumMod val="50000"/>
                          </a:schemeClr>
                        </a:solidFill>
                      </a:endParaRPr>
                    </a:p>
                  </a:txBody>
                  <a:tcPr marL="69208" marR="69208" marT="44598" marB="44598" anchor="ctr"/>
                </a:tc>
                <a:tc>
                  <a:txBody>
                    <a:bodyPr/>
                    <a:lstStyle/>
                    <a:p>
                      <a:pPr algn="ctr"/>
                      <a:r>
                        <a:rPr lang="en-US" sz="1800" dirty="0" smtClean="0"/>
                        <a:t>N/A</a:t>
                      </a:r>
                      <a:endParaRPr lang="en-US" sz="1800" dirty="0">
                        <a:solidFill>
                          <a:schemeClr val="tx1">
                            <a:lumMod val="50000"/>
                          </a:schemeClr>
                        </a:solidFill>
                      </a:endParaRPr>
                    </a:p>
                  </a:txBody>
                  <a:tcPr marL="69208" marR="69208" marT="44598" marB="44598" anchor="ctr"/>
                </a:tc>
                <a:tc>
                  <a:txBody>
                    <a:bodyPr/>
                    <a:lstStyle/>
                    <a:p>
                      <a:pPr algn="ctr"/>
                      <a:endParaRPr lang="en-US" sz="1800" dirty="0">
                        <a:solidFill>
                          <a:schemeClr val="tx1">
                            <a:lumMod val="50000"/>
                          </a:schemeClr>
                        </a:solidFill>
                      </a:endParaRPr>
                    </a:p>
                  </a:txBody>
                  <a:tcPr marL="69208" marR="69208" marT="44598" marB="44598" anchor="ctr"/>
                </a:tc>
                <a:tc>
                  <a:txBody>
                    <a:bodyPr/>
                    <a:lstStyle/>
                    <a:p>
                      <a:pPr marL="285750" indent="-285750">
                        <a:buFont typeface="Arial" panose="020B0604020202020204" pitchFamily="34" charset="0"/>
                        <a:buChar char="•"/>
                      </a:pPr>
                      <a:endParaRPr lang="en-US" sz="1800" dirty="0">
                        <a:solidFill>
                          <a:schemeClr val="tx1">
                            <a:lumMod val="50000"/>
                          </a:schemeClr>
                        </a:solidFill>
                      </a:endParaRPr>
                    </a:p>
                  </a:txBody>
                  <a:tcPr marL="69208" marR="69208" marT="44598" marB="44598" anchor="ctr"/>
                </a:tc>
              </a:tr>
              <a:tr h="12532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t>CoAlt ELA and Math (Dynamic Learning Maps (DLM))</a:t>
                      </a:r>
                      <a:endParaRPr lang="en-US" sz="1800" dirty="0" smtClean="0">
                        <a:solidFill>
                          <a:schemeClr val="tx1">
                            <a:lumMod val="50000"/>
                          </a:schemeClr>
                        </a:solidFill>
                      </a:endParaRPr>
                    </a:p>
                  </a:txBody>
                  <a:tcPr marL="69208" marR="69208" marT="44598" marB="44598" anchor="ctr"/>
                </a:tc>
                <a:tc>
                  <a:txBody>
                    <a:bodyPr/>
                    <a:lstStyle/>
                    <a:p>
                      <a:endParaRPr lang="en-US" sz="1800" dirty="0">
                        <a:solidFill>
                          <a:schemeClr val="tx1">
                            <a:lumMod val="50000"/>
                          </a:schemeClr>
                        </a:solidFill>
                      </a:endParaRPr>
                    </a:p>
                  </a:txBody>
                  <a:tcPr marL="69208" marR="69208" marT="44598" marB="44598"/>
                </a:tc>
                <a:tc>
                  <a:txBody>
                    <a:bodyPr/>
                    <a:lstStyle/>
                    <a:p>
                      <a:pPr algn="ctr"/>
                      <a:r>
                        <a:rPr lang="en-US" sz="1800" kern="1200" dirty="0" smtClean="0">
                          <a:effectLst/>
                        </a:rPr>
                        <a:t>Educator Portal</a:t>
                      </a:r>
                      <a:endParaRPr lang="en-US" sz="1800" b="0" dirty="0">
                        <a:solidFill>
                          <a:schemeClr val="tx1">
                            <a:lumMod val="50000"/>
                          </a:schemeClr>
                        </a:solidFill>
                      </a:endParaRPr>
                    </a:p>
                  </a:txBody>
                  <a:tcPr marL="69208" marR="69208" marT="44598" marB="44598" anchor="ctr"/>
                </a:tc>
                <a:tc>
                  <a:txBody>
                    <a:bodyPr/>
                    <a:lstStyle/>
                    <a:p>
                      <a:pPr marL="285750" indent="-285750">
                        <a:buFont typeface="Arial" panose="020B0604020202020204" pitchFamily="34" charset="0"/>
                        <a:buChar char="•"/>
                      </a:pPr>
                      <a:r>
                        <a:rPr lang="en-US" sz="1800" dirty="0" smtClean="0"/>
                        <a:t>KITE</a:t>
                      </a:r>
                      <a:r>
                        <a:rPr lang="en-US" sz="1800" baseline="0" dirty="0" smtClean="0"/>
                        <a:t> c</a:t>
                      </a:r>
                      <a:r>
                        <a:rPr lang="en-US" sz="1800" dirty="0" smtClean="0"/>
                        <a:t>lient install for each device</a:t>
                      </a:r>
                      <a:endParaRPr lang="en-US" sz="1800" dirty="0" smtClean="0">
                        <a:solidFill>
                          <a:schemeClr val="tx1">
                            <a:lumMod val="50000"/>
                          </a:schemeClr>
                        </a:solidFill>
                      </a:endParaRPr>
                    </a:p>
                  </a:txBody>
                  <a:tcPr marL="69208" marR="69208" marT="44598" marB="44598" anchor="ctr"/>
                </a:tc>
              </a:tr>
            </a:tbl>
          </a:graphicData>
        </a:graphic>
      </p:graphicFrame>
      <p:sp>
        <p:nvSpPr>
          <p:cNvPr id="4" name="Title 3"/>
          <p:cNvSpPr>
            <a:spLocks noGrp="1"/>
          </p:cNvSpPr>
          <p:nvPr>
            <p:ph type="title"/>
          </p:nvPr>
        </p:nvSpPr>
        <p:spPr/>
        <p:txBody>
          <a:bodyPr>
            <a:normAutofit/>
          </a:bodyPr>
          <a:lstStyle/>
          <a:p>
            <a:pPr algn="l"/>
            <a:r>
              <a:rPr lang="en-US" dirty="0" smtClean="0"/>
              <a:t>Online Assessment Platforms</a:t>
            </a:r>
            <a:endParaRPr lang="en-US" dirty="0"/>
          </a:p>
        </p:txBody>
      </p:sp>
      <p:pic>
        <p:nvPicPr>
          <p:cNvPr id="7" name="Picture 2" descr="http://www.pearsonassessments.com/content/dam/ped/ani/pa/us/LSA/TestNavlogo_V2.jpg"/>
          <p:cNvPicPr>
            <a:picLocks noChangeAspect="1" noChangeArrowheads="1"/>
          </p:cNvPicPr>
          <p:nvPr/>
        </p:nvPicPr>
        <p:blipFill>
          <a:blip r:embed="rId3" cstate="email">
            <a:extLst>
              <a:ext uri="{28A0092B-C50C-407E-A947-70E740481C1C}">
                <a14:useLocalDpi xmlns:a14="http://schemas.microsoft.com/office/drawing/2010/main" val="0"/>
              </a:ext>
            </a:extLst>
          </a:blip>
          <a:srcRect/>
          <a:stretch>
            <a:fillRect/>
          </a:stretch>
        </p:blipFill>
        <p:spPr bwMode="auto">
          <a:xfrm>
            <a:off x="2060246" y="3143863"/>
            <a:ext cx="1409942" cy="483721"/>
          </a:xfrm>
          <a:prstGeom prst="rect">
            <a:avLst/>
          </a:prstGeom>
          <a:noFill/>
          <a:extLst>
            <a:ext uri="{909E8E84-426E-40DD-AFC4-6F175D3DCCD1}">
              <a14:hiddenFill xmlns:a14="http://schemas.microsoft.com/office/drawing/2010/main">
                <a:solidFill>
                  <a:srgbClr val="FFFFFF"/>
                </a:solidFill>
              </a14:hiddenFill>
            </a:ext>
          </a:extLst>
        </p:spPr>
      </p:pic>
      <p:pic>
        <p:nvPicPr>
          <p:cNvPr id="1030" name="Picture 6" descr="https://educator.cete.us/AART/images/kite-aart-logo_80tall.png"/>
          <p:cNvPicPr>
            <a:picLocks noChangeAspect="1" noChangeArrowheads="1"/>
          </p:cNvPicPr>
          <p:nvPr/>
        </p:nvPicPr>
        <p:blipFill>
          <a:blip r:embed="rId4" cstate="email">
            <a:extLst>
              <a:ext uri="{28A0092B-C50C-407E-A947-70E740481C1C}">
                <a14:useLocalDpi xmlns:a14="http://schemas.microsoft.com/office/drawing/2010/main" val="0"/>
              </a:ext>
            </a:extLst>
          </a:blip>
          <a:srcRect/>
          <a:stretch>
            <a:fillRect/>
          </a:stretch>
        </p:blipFill>
        <p:spPr bwMode="auto">
          <a:xfrm>
            <a:off x="2060245" y="5257800"/>
            <a:ext cx="1190301" cy="361198"/>
          </a:xfrm>
          <a:prstGeom prst="rect">
            <a:avLst/>
          </a:prstGeom>
          <a:noFill/>
          <a:extLst>
            <a:ext uri="{909E8E84-426E-40DD-AFC4-6F175D3DCCD1}">
              <a14:hiddenFill xmlns:a14="http://schemas.microsoft.com/office/drawing/2010/main">
                <a:solidFill>
                  <a:srgbClr val="FFFFFF"/>
                </a:solidFill>
              </a14:hiddenFill>
            </a:ext>
          </a:extLst>
        </p:spPr>
      </p:pic>
      <p:pic>
        <p:nvPicPr>
          <p:cNvPr id="1029" name="Picture 5" descr="https://support.assessment.pearson.com/download/attachments/6029315/pearsonaccess-next-text-small-orange.png?version=1&amp;modificationDate=1414172621000&amp;api=v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599" y="3237034"/>
            <a:ext cx="1759313" cy="283711"/>
          </a:xfrm>
          <a:prstGeom prst="rect">
            <a:avLst/>
          </a:prstGeom>
          <a:noFill/>
          <a:extLst>
            <a:ext uri="{909E8E84-426E-40DD-AFC4-6F175D3DCCD1}">
              <a14:hiddenFill xmlns:a14="http://schemas.microsoft.com/office/drawing/2010/main">
                <a:solidFill>
                  <a:srgbClr val="FFFFFF"/>
                </a:solidFill>
              </a14:hiddenFill>
            </a:ext>
          </a:extLst>
        </p:spPr>
      </p:pic>
      <p:pic>
        <p:nvPicPr>
          <p:cNvPr id="11" name="Picture 5" descr="https://support.assessment.pearson.com/download/attachments/6029315/pearsonaccess-next-text-small-orange.png?version=1&amp;modificationDate=1414172621000&amp;api=v2"/>
          <p:cNvPicPr>
            <a:picLocks noChangeAspect="1" noChangeArrowheads="1"/>
          </p:cNvPicPr>
          <p:nvPr/>
        </p:nvPicPr>
        <p:blipFill>
          <a:blip r:embed="rId5">
            <a:extLst>
              <a:ext uri="{28A0092B-C50C-407E-A947-70E740481C1C}">
                <a14:useLocalDpi xmlns:a14="http://schemas.microsoft.com/office/drawing/2010/main" val="0"/>
              </a:ext>
            </a:extLst>
          </a:blip>
          <a:srcRect/>
          <a:stretch>
            <a:fillRect/>
          </a:stretch>
        </p:blipFill>
        <p:spPr bwMode="auto">
          <a:xfrm>
            <a:off x="3657600" y="4267200"/>
            <a:ext cx="1759313" cy="283711"/>
          </a:xfrm>
          <a:prstGeom prst="rect">
            <a:avLst/>
          </a:prstGeom>
          <a:noFill/>
          <a:extLst>
            <a:ext uri="{909E8E84-426E-40DD-AFC4-6F175D3DCCD1}">
              <a14:hiddenFill xmlns:a14="http://schemas.microsoft.com/office/drawing/2010/main">
                <a:solidFill>
                  <a:srgbClr val="FFFFFF"/>
                </a:solidFill>
              </a14:hiddenFill>
            </a:ext>
          </a:extLst>
        </p:spPr>
      </p:pic>
      <p:pic>
        <p:nvPicPr>
          <p:cNvPr id="5" name="Picture 2"/>
          <p:cNvPicPr>
            <a:picLocks noChangeAspect="1" noChangeArrowheads="1"/>
          </p:cNvPicPr>
          <p:nvPr/>
        </p:nvPicPr>
        <p:blipFill>
          <a:blip r:embed="rId6" cstate="email">
            <a:extLst>
              <a:ext uri="{28A0092B-C50C-407E-A947-70E740481C1C}">
                <a14:useLocalDpi xmlns:a14="http://schemas.microsoft.com/office/drawing/2010/main" val="0"/>
              </a:ext>
            </a:extLst>
          </a:blip>
          <a:srcRect/>
          <a:stretch>
            <a:fillRect/>
          </a:stretch>
        </p:blipFill>
        <p:spPr bwMode="auto">
          <a:xfrm>
            <a:off x="2063756" y="1822954"/>
            <a:ext cx="1402531" cy="530691"/>
          </a:xfrm>
          <a:prstGeom prst="rect">
            <a:avLst/>
          </a:prstGeom>
          <a:noFill/>
          <a:ln>
            <a:noFill/>
          </a:ln>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Lst>
        </p:spPr>
      </p:pic>
    </p:spTree>
    <p:extLst>
      <p:ext uri="{BB962C8B-B14F-4D97-AF65-F5344CB8AC3E}">
        <p14:creationId xmlns:p14="http://schemas.microsoft.com/office/powerpoint/2010/main" val="1701938772"/>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normAutofit fontScale="90000"/>
          </a:bodyPr>
          <a:lstStyle/>
          <a:p>
            <a:r>
              <a:rPr lang="en-US" dirty="0"/>
              <a:t>Dynamic Learning Maps</a:t>
            </a:r>
            <a:r>
              <a:rPr lang="en-US" dirty="0" smtClean="0"/>
              <a:t>’ KITE System</a:t>
            </a:r>
            <a:r>
              <a:rPr lang="en-US" dirty="0"/>
              <a:t/>
            </a:r>
            <a:br>
              <a:rPr lang="en-US" dirty="0"/>
            </a:br>
            <a:endParaRPr lang="en-US" dirty="0"/>
          </a:p>
        </p:txBody>
      </p:sp>
      <p:sp>
        <p:nvSpPr>
          <p:cNvPr id="6" name="Text Placeholder 5"/>
          <p:cNvSpPr>
            <a:spLocks noGrp="1"/>
          </p:cNvSpPr>
          <p:nvPr>
            <p:ph type="body" idx="1"/>
          </p:nvPr>
        </p:nvSpPr>
        <p:spPr/>
        <p:txBody>
          <a:bodyPr/>
          <a:lstStyle/>
          <a:p>
            <a:endParaRPr lang="en-US" dirty="0"/>
          </a:p>
        </p:txBody>
      </p:sp>
    </p:spTree>
    <p:extLst>
      <p:ext uri="{BB962C8B-B14F-4D97-AF65-F5344CB8AC3E}">
        <p14:creationId xmlns:p14="http://schemas.microsoft.com/office/powerpoint/2010/main" val="2824008087"/>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b="0" dirty="0" smtClean="0">
                <a:solidFill>
                  <a:srgbClr val="000000"/>
                </a:solidFill>
              </a:rPr>
              <a:t>Computer-based assessment</a:t>
            </a:r>
            <a:endParaRPr lang="en-US" b="0" dirty="0">
              <a:solidFill>
                <a:srgbClr val="000000"/>
              </a:solidFill>
            </a:endParaRPr>
          </a:p>
          <a:p>
            <a:r>
              <a:rPr lang="en-US" b="0" dirty="0">
                <a:solidFill>
                  <a:srgbClr val="000000"/>
                </a:solidFill>
              </a:rPr>
              <a:t>Individually </a:t>
            </a:r>
            <a:r>
              <a:rPr lang="en-US" b="0" dirty="0" smtClean="0">
                <a:solidFill>
                  <a:srgbClr val="000000"/>
                </a:solidFill>
              </a:rPr>
              <a:t>administered</a:t>
            </a:r>
          </a:p>
          <a:p>
            <a:r>
              <a:rPr lang="en-US" b="0" dirty="0" smtClean="0">
                <a:solidFill>
                  <a:srgbClr val="000000"/>
                </a:solidFill>
              </a:rPr>
              <a:t>Test Administrators/DACs use Educator Portal for student management</a:t>
            </a:r>
          </a:p>
          <a:p>
            <a:r>
              <a:rPr lang="en-US" b="0" dirty="0" smtClean="0">
                <a:solidFill>
                  <a:srgbClr val="000000"/>
                </a:solidFill>
              </a:rPr>
              <a:t>Students test using KITE Client</a:t>
            </a:r>
            <a:endParaRPr lang="en-US" b="0" dirty="0">
              <a:solidFill>
                <a:srgbClr val="000000"/>
              </a:solidFill>
            </a:endParaRPr>
          </a:p>
          <a:p>
            <a:pPr marL="45720" indent="0">
              <a:buNone/>
            </a:pPr>
            <a:endParaRPr lang="en-US" b="0" dirty="0">
              <a:solidFill>
                <a:srgbClr val="000000"/>
              </a:solidFill>
            </a:endParaRPr>
          </a:p>
          <a:p>
            <a:r>
              <a:rPr lang="en-US" b="0" dirty="0" smtClean="0">
                <a:solidFill>
                  <a:srgbClr val="000000"/>
                </a:solidFill>
              </a:rPr>
              <a:t>Same window as CMAS (PARCC) ELA and Math</a:t>
            </a:r>
          </a:p>
          <a:p>
            <a:pPr lvl="1"/>
            <a:r>
              <a:rPr lang="en-US" sz="2400" dirty="0">
                <a:solidFill>
                  <a:srgbClr val="000000"/>
                </a:solidFill>
              </a:rPr>
              <a:t>If using the </a:t>
            </a:r>
            <a:r>
              <a:rPr lang="en-US" sz="2400" dirty="0" smtClean="0">
                <a:solidFill>
                  <a:srgbClr val="000000"/>
                </a:solidFill>
              </a:rPr>
              <a:t>3-week </a:t>
            </a:r>
            <a:r>
              <a:rPr lang="en-US" sz="2400" dirty="0">
                <a:solidFill>
                  <a:srgbClr val="000000"/>
                </a:solidFill>
              </a:rPr>
              <a:t>window (paper-based or online), </a:t>
            </a:r>
            <a:r>
              <a:rPr lang="en-US" sz="2400" dirty="0" smtClean="0">
                <a:solidFill>
                  <a:srgbClr val="000000"/>
                </a:solidFill>
              </a:rPr>
              <a:t>have </a:t>
            </a:r>
            <a:r>
              <a:rPr lang="en-US" sz="2400" dirty="0">
                <a:solidFill>
                  <a:srgbClr val="000000"/>
                </a:solidFill>
              </a:rPr>
              <a:t>the same 3 week window for DLM.  </a:t>
            </a:r>
          </a:p>
          <a:p>
            <a:pPr lvl="1"/>
            <a:r>
              <a:rPr lang="en-US" sz="2400" dirty="0" smtClean="0">
                <a:solidFill>
                  <a:srgbClr val="000000"/>
                </a:solidFill>
              </a:rPr>
              <a:t>If using the 6-week extended window for the general online assessments, have the same 6-week window for DLM.</a:t>
            </a:r>
          </a:p>
        </p:txBody>
      </p:sp>
      <p:sp>
        <p:nvSpPr>
          <p:cNvPr id="3" name="Title 2"/>
          <p:cNvSpPr>
            <a:spLocks noGrp="1"/>
          </p:cNvSpPr>
          <p:nvPr>
            <p:ph type="title"/>
          </p:nvPr>
        </p:nvSpPr>
        <p:spPr/>
        <p:txBody>
          <a:bodyPr/>
          <a:lstStyle/>
          <a:p>
            <a:r>
              <a:rPr lang="en-US" dirty="0" smtClean="0"/>
              <a:t>CoAlt: ELA and Math (DLM)</a:t>
            </a:r>
            <a:endParaRPr lang="en-US" dirty="0"/>
          </a:p>
        </p:txBody>
      </p:sp>
    </p:spTree>
    <p:extLst>
      <p:ext uri="{BB962C8B-B14F-4D97-AF65-F5344CB8AC3E}">
        <p14:creationId xmlns:p14="http://schemas.microsoft.com/office/powerpoint/2010/main" val="332210076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a:t>DLM’s Administration System: KITE Components</a:t>
            </a:r>
            <a:endParaRPr lang="en-US" dirty="0">
              <a:solidFill>
                <a:srgbClr val="000000"/>
              </a:solidFill>
            </a:endParaRPr>
          </a:p>
        </p:txBody>
      </p:sp>
      <p:graphicFrame>
        <p:nvGraphicFramePr>
          <p:cNvPr id="3" name="Table 2"/>
          <p:cNvGraphicFramePr>
            <a:graphicFrameLocks noGrp="1"/>
          </p:cNvGraphicFramePr>
          <p:nvPr>
            <p:extLst>
              <p:ext uri="{D42A27DB-BD31-4B8C-83A1-F6EECF244321}">
                <p14:modId xmlns:p14="http://schemas.microsoft.com/office/powerpoint/2010/main" val="2926699960"/>
              </p:ext>
            </p:extLst>
          </p:nvPr>
        </p:nvGraphicFramePr>
        <p:xfrm>
          <a:off x="228600" y="1295400"/>
          <a:ext cx="8686804" cy="2926080"/>
        </p:xfrm>
        <a:graphic>
          <a:graphicData uri="http://schemas.openxmlformats.org/drawingml/2006/table">
            <a:tbl>
              <a:tblPr firstRow="1" bandRow="1">
                <a:tableStyleId>{5C22544A-7EE6-4342-B048-85BDC9FD1C3A}</a:tableStyleId>
              </a:tblPr>
              <a:tblGrid>
                <a:gridCol w="1447800"/>
                <a:gridCol w="1438275"/>
                <a:gridCol w="1557339"/>
                <a:gridCol w="1340759"/>
                <a:gridCol w="2902631"/>
              </a:tblGrid>
              <a:tr h="596128">
                <a:tc>
                  <a:txBody>
                    <a:bodyPr/>
                    <a:lstStyle/>
                    <a:p>
                      <a:pPr algn="ctr"/>
                      <a:r>
                        <a:rPr lang="en-US" sz="2000" dirty="0" smtClean="0"/>
                        <a:t>Component</a:t>
                      </a:r>
                      <a:endParaRPr lang="en-US" sz="2000" dirty="0"/>
                    </a:p>
                  </a:txBody>
                  <a:tcPr anchor="b"/>
                </a:tc>
                <a:tc>
                  <a:txBody>
                    <a:bodyPr/>
                    <a:lstStyle/>
                    <a:p>
                      <a:pPr algn="ctr"/>
                      <a:r>
                        <a:rPr lang="en-US" sz="2000" dirty="0" smtClean="0"/>
                        <a:t>Current Software Version</a:t>
                      </a:r>
                      <a:endParaRPr lang="en-US" sz="2000" dirty="0"/>
                    </a:p>
                  </a:txBody>
                  <a:tcPr anchor="b"/>
                </a:tc>
                <a:tc>
                  <a:txBody>
                    <a:bodyPr/>
                    <a:lstStyle/>
                    <a:p>
                      <a:pPr algn="ctr"/>
                      <a:r>
                        <a:rPr lang="en-US" sz="2000" dirty="0" smtClean="0"/>
                        <a:t>New Software Version</a:t>
                      </a:r>
                      <a:endParaRPr lang="en-US" sz="2000" dirty="0"/>
                    </a:p>
                  </a:txBody>
                  <a:tcPr anchor="b"/>
                </a:tc>
                <a:tc>
                  <a:txBody>
                    <a:bodyPr/>
                    <a:lstStyle/>
                    <a:p>
                      <a:pPr algn="ctr"/>
                      <a:r>
                        <a:rPr lang="en-US" sz="2000" dirty="0" smtClean="0"/>
                        <a:t>Next Release date</a:t>
                      </a:r>
                      <a:endParaRPr lang="en-US" sz="2000" dirty="0"/>
                    </a:p>
                  </a:txBody>
                  <a:tcPr anchor="b"/>
                </a:tc>
                <a:tc>
                  <a:txBody>
                    <a:bodyPr/>
                    <a:lstStyle/>
                    <a:p>
                      <a:pPr algn="ctr"/>
                      <a:r>
                        <a:rPr lang="en-US" sz="2000" dirty="0" smtClean="0"/>
                        <a:t>Notes</a:t>
                      </a:r>
                      <a:endParaRPr lang="en-US" sz="2000" dirty="0"/>
                    </a:p>
                  </a:txBody>
                  <a:tcPr anchor="b"/>
                </a:tc>
              </a:tr>
              <a:tr h="604408">
                <a:tc>
                  <a:txBody>
                    <a:bodyPr/>
                    <a:lstStyle/>
                    <a:p>
                      <a:pPr algn="ctr"/>
                      <a:r>
                        <a:rPr lang="en-US" sz="2000" dirty="0" smtClean="0">
                          <a:solidFill>
                            <a:srgbClr val="000000"/>
                          </a:solidFill>
                        </a:rPr>
                        <a:t>KITE Client</a:t>
                      </a:r>
                      <a:endParaRPr lang="en-US" sz="2000" dirty="0">
                        <a:solidFill>
                          <a:srgbClr val="00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0000"/>
                          </a:solidFill>
                        </a:rPr>
                        <a:t>3.0</a:t>
                      </a:r>
                      <a:endParaRPr lang="en-US" sz="2000" dirty="0">
                        <a:solidFill>
                          <a:srgbClr val="000000"/>
                        </a:solidFill>
                      </a:endParaRPr>
                    </a:p>
                  </a:txBody>
                  <a:tcPr/>
                </a:tc>
                <a:tc>
                  <a:txBody>
                    <a:bodyPr/>
                    <a:lstStyle/>
                    <a:p>
                      <a:pPr algn="ctr"/>
                      <a:r>
                        <a:rPr lang="en-US" sz="2000" dirty="0" smtClean="0">
                          <a:solidFill>
                            <a:srgbClr val="000000"/>
                          </a:solidFill>
                        </a:rPr>
                        <a:t>5.0</a:t>
                      </a:r>
                      <a:endParaRPr lang="en-US" sz="2000" dirty="0">
                        <a:solidFill>
                          <a:srgbClr val="000000"/>
                        </a:solidFill>
                      </a:endParaRPr>
                    </a:p>
                  </a:txBody>
                  <a:tcP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2000" dirty="0" smtClean="0">
                          <a:solidFill>
                            <a:srgbClr val="000000"/>
                          </a:solidFill>
                        </a:rPr>
                        <a:t>September2017</a:t>
                      </a:r>
                    </a:p>
                    <a:p>
                      <a:pPr algn="ctr"/>
                      <a:endParaRPr lang="en-US" sz="2000" dirty="0">
                        <a:solidFill>
                          <a:srgbClr val="000000"/>
                        </a:solidFill>
                      </a:endParaRPr>
                    </a:p>
                  </a:txBody>
                  <a:tcPr/>
                </a:tc>
                <a:tc>
                  <a:txBody>
                    <a:bodyPr/>
                    <a:lstStyle/>
                    <a:p>
                      <a:pPr algn="l"/>
                      <a:r>
                        <a:rPr lang="en-US" sz="2000" b="1" dirty="0" smtClean="0">
                          <a:solidFill>
                            <a:srgbClr val="000000"/>
                          </a:solidFill>
                        </a:rPr>
                        <a:t>Auto-update</a:t>
                      </a:r>
                      <a:r>
                        <a:rPr lang="en-US" sz="2000" dirty="0" smtClean="0">
                          <a:solidFill>
                            <a:srgbClr val="000000"/>
                          </a:solidFill>
                        </a:rPr>
                        <a:t> will be prompted when the device is powered on, connected to the internet, and KITE Client is launched</a:t>
                      </a:r>
                      <a:r>
                        <a:rPr lang="en-US" sz="2000" baseline="0" dirty="0" smtClean="0">
                          <a:solidFill>
                            <a:srgbClr val="000000"/>
                          </a:solidFill>
                        </a:rPr>
                        <a:t>.</a:t>
                      </a:r>
                    </a:p>
                  </a:txBody>
                  <a:tcPr/>
                </a:tc>
              </a:tr>
            </a:tbl>
          </a:graphicData>
        </a:graphic>
      </p:graphicFrame>
      <p:sp>
        <p:nvSpPr>
          <p:cNvPr id="4" name="TextBox 3"/>
          <p:cNvSpPr txBox="1"/>
          <p:nvPr/>
        </p:nvSpPr>
        <p:spPr>
          <a:xfrm>
            <a:off x="381000" y="4648200"/>
            <a:ext cx="7756482" cy="646331"/>
          </a:xfrm>
          <a:prstGeom prst="rect">
            <a:avLst/>
          </a:prstGeom>
          <a:noFill/>
        </p:spPr>
        <p:txBody>
          <a:bodyPr wrap="none" rtlCol="0">
            <a:spAutoFit/>
          </a:bodyPr>
          <a:lstStyle/>
          <a:p>
            <a:r>
              <a:rPr lang="en-US" dirty="0">
                <a:solidFill>
                  <a:srgbClr val="000000"/>
                </a:solidFill>
              </a:rPr>
              <a:t>After the update is downloaded, the user will prompted to restart the KITE Client</a:t>
            </a:r>
          </a:p>
          <a:p>
            <a:endParaRPr lang="en-US" dirty="0"/>
          </a:p>
        </p:txBody>
      </p:sp>
    </p:spTree>
    <p:extLst>
      <p:ext uri="{BB962C8B-B14F-4D97-AF65-F5344CB8AC3E}">
        <p14:creationId xmlns:p14="http://schemas.microsoft.com/office/powerpoint/2010/main" val="4123824740"/>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304364" y="1202400"/>
            <a:ext cx="7210985" cy="5037025"/>
          </a:xfrm>
        </p:spPr>
        <p:txBody>
          <a:bodyPr/>
          <a:lstStyle/>
          <a:p>
            <a:pPr marL="45720" indent="0">
              <a:buNone/>
            </a:pPr>
            <a:r>
              <a:rPr lang="en-US" b="0" dirty="0">
                <a:solidFill>
                  <a:srgbClr val="000000"/>
                </a:solidFill>
              </a:rPr>
              <a:t>Supported Platforms for KITE Client 2016-17</a:t>
            </a:r>
          </a:p>
          <a:p>
            <a:pPr lvl="1"/>
            <a:r>
              <a:rPr lang="en-US" b="0" dirty="0" smtClean="0">
                <a:solidFill>
                  <a:srgbClr val="000000"/>
                </a:solidFill>
              </a:rPr>
              <a:t>Windows </a:t>
            </a:r>
            <a:r>
              <a:rPr lang="en-US" b="0" dirty="0">
                <a:solidFill>
                  <a:srgbClr val="000000"/>
                </a:solidFill>
              </a:rPr>
              <a:t>7. 8.1, 10 (desktop, laptop)</a:t>
            </a:r>
          </a:p>
          <a:p>
            <a:pPr lvl="1"/>
            <a:r>
              <a:rPr lang="en-US" b="0" dirty="0" smtClean="0">
                <a:solidFill>
                  <a:srgbClr val="000000"/>
                </a:solidFill>
              </a:rPr>
              <a:t>MAC </a:t>
            </a:r>
            <a:r>
              <a:rPr lang="en-US" b="0" dirty="0">
                <a:solidFill>
                  <a:srgbClr val="000000"/>
                </a:solidFill>
              </a:rPr>
              <a:t>OS X 10.10 – </a:t>
            </a:r>
            <a:r>
              <a:rPr lang="en-US" b="0" dirty="0" smtClean="0">
                <a:solidFill>
                  <a:srgbClr val="000000"/>
                </a:solidFill>
              </a:rPr>
              <a:t>10.12</a:t>
            </a:r>
          </a:p>
          <a:p>
            <a:pPr lvl="1"/>
            <a:r>
              <a:rPr lang="en-US" dirty="0">
                <a:solidFill>
                  <a:srgbClr val="000000"/>
                </a:solidFill>
              </a:rPr>
              <a:t>macOS 10.13.0 users must complete a manual update for KITE Client </a:t>
            </a:r>
            <a:r>
              <a:rPr lang="en-US" dirty="0" smtClean="0">
                <a:solidFill>
                  <a:srgbClr val="000000"/>
                </a:solidFill>
              </a:rPr>
              <a:t>5.0</a:t>
            </a:r>
            <a:endParaRPr lang="en-US" b="0" dirty="0" smtClean="0">
              <a:solidFill>
                <a:srgbClr val="000000"/>
              </a:solidFill>
            </a:endParaRPr>
          </a:p>
          <a:p>
            <a:pPr lvl="1"/>
            <a:r>
              <a:rPr lang="en-US" b="0" dirty="0" smtClean="0">
                <a:solidFill>
                  <a:srgbClr val="000000"/>
                </a:solidFill>
              </a:rPr>
              <a:t>Chromebook with Chrome OS</a:t>
            </a:r>
            <a:endParaRPr lang="en-US" b="0" dirty="0">
              <a:solidFill>
                <a:srgbClr val="000000"/>
              </a:solidFill>
            </a:endParaRPr>
          </a:p>
          <a:p>
            <a:pPr lvl="1"/>
            <a:r>
              <a:rPr lang="en-US" b="0" dirty="0" smtClean="0">
                <a:solidFill>
                  <a:srgbClr val="000000"/>
                </a:solidFill>
              </a:rPr>
              <a:t>iPad</a:t>
            </a:r>
            <a:r>
              <a:rPr lang="en-US" b="0" dirty="0">
                <a:solidFill>
                  <a:srgbClr val="000000"/>
                </a:solidFill>
              </a:rPr>
              <a:t>, IOS </a:t>
            </a:r>
            <a:r>
              <a:rPr lang="en-US" b="0" dirty="0" smtClean="0">
                <a:solidFill>
                  <a:srgbClr val="000000"/>
                </a:solidFill>
              </a:rPr>
              <a:t>9 or 10</a:t>
            </a:r>
            <a:endParaRPr lang="en-US" b="0" dirty="0">
              <a:solidFill>
                <a:srgbClr val="000000"/>
              </a:solidFill>
            </a:endParaRPr>
          </a:p>
          <a:p>
            <a:pPr marL="45720" indent="0">
              <a:buNone/>
            </a:pPr>
            <a:r>
              <a:rPr lang="en-US" b="0" dirty="0">
                <a:solidFill>
                  <a:srgbClr val="000000"/>
                </a:solidFill>
              </a:rPr>
              <a:t>Educator Portal Supported </a:t>
            </a:r>
            <a:r>
              <a:rPr lang="en-US" b="0" dirty="0" smtClean="0">
                <a:solidFill>
                  <a:srgbClr val="000000"/>
                </a:solidFill>
              </a:rPr>
              <a:t>Browsers</a:t>
            </a:r>
            <a:endParaRPr lang="en-US" b="0" dirty="0">
              <a:solidFill>
                <a:srgbClr val="000000"/>
              </a:solidFill>
            </a:endParaRPr>
          </a:p>
          <a:p>
            <a:pPr lvl="1"/>
            <a:r>
              <a:rPr lang="en-US" dirty="0" smtClean="0">
                <a:solidFill>
                  <a:srgbClr val="000000"/>
                </a:solidFill>
              </a:rPr>
              <a:t>Firefox </a:t>
            </a:r>
            <a:r>
              <a:rPr lang="en-US" dirty="0">
                <a:solidFill>
                  <a:srgbClr val="000000"/>
                </a:solidFill>
              </a:rPr>
              <a:t>38.7.1 or above</a:t>
            </a:r>
          </a:p>
          <a:p>
            <a:pPr lvl="1"/>
            <a:r>
              <a:rPr lang="en-US" dirty="0" smtClean="0">
                <a:solidFill>
                  <a:srgbClr val="000000"/>
                </a:solidFill>
              </a:rPr>
              <a:t>Safari </a:t>
            </a:r>
            <a:r>
              <a:rPr lang="en-US" dirty="0">
                <a:solidFill>
                  <a:srgbClr val="000000"/>
                </a:solidFill>
              </a:rPr>
              <a:t>9.0.3 or above</a:t>
            </a:r>
          </a:p>
          <a:p>
            <a:pPr lvl="1"/>
            <a:r>
              <a:rPr lang="en-US" dirty="0" smtClean="0">
                <a:solidFill>
                  <a:srgbClr val="000000"/>
                </a:solidFill>
              </a:rPr>
              <a:t>Internet </a:t>
            </a:r>
            <a:r>
              <a:rPr lang="en-US" dirty="0">
                <a:solidFill>
                  <a:srgbClr val="000000"/>
                </a:solidFill>
              </a:rPr>
              <a:t>Explorer 11</a:t>
            </a:r>
          </a:p>
          <a:p>
            <a:pPr lvl="1"/>
            <a:r>
              <a:rPr lang="en-US" dirty="0" smtClean="0">
                <a:solidFill>
                  <a:srgbClr val="000000"/>
                </a:solidFill>
              </a:rPr>
              <a:t>Chrome </a:t>
            </a:r>
            <a:r>
              <a:rPr lang="en-US" dirty="0">
                <a:solidFill>
                  <a:srgbClr val="000000"/>
                </a:solidFill>
              </a:rPr>
              <a:t>35 or above</a:t>
            </a:r>
          </a:p>
        </p:txBody>
      </p:sp>
      <p:sp>
        <p:nvSpPr>
          <p:cNvPr id="3" name="Title 2"/>
          <p:cNvSpPr>
            <a:spLocks noGrp="1"/>
          </p:cNvSpPr>
          <p:nvPr>
            <p:ph type="title"/>
          </p:nvPr>
        </p:nvSpPr>
        <p:spPr/>
        <p:txBody>
          <a:bodyPr/>
          <a:lstStyle/>
          <a:p>
            <a:r>
              <a:rPr lang="en-US" dirty="0"/>
              <a:t>New Supported Platforms for KITE </a:t>
            </a:r>
          </a:p>
        </p:txBody>
      </p:sp>
    </p:spTree>
    <p:extLst>
      <p:ext uri="{BB962C8B-B14F-4D97-AF65-F5344CB8AC3E}">
        <p14:creationId xmlns:p14="http://schemas.microsoft.com/office/powerpoint/2010/main" val="337646118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0"/>
          </p:nvPr>
        </p:nvSpPr>
        <p:spPr>
          <a:xfrm>
            <a:off x="911038" y="1215847"/>
            <a:ext cx="7886700" cy="5037025"/>
          </a:xfrm>
        </p:spPr>
        <p:txBody>
          <a:bodyPr/>
          <a:lstStyle/>
          <a:p>
            <a:r>
              <a:rPr lang="en-US" dirty="0" smtClean="0"/>
              <a:t>Whitelist by domain or IP Address</a:t>
            </a:r>
          </a:p>
          <a:p>
            <a:pPr lvl="1"/>
            <a:r>
              <a:rPr lang="en-US" dirty="0" smtClean="0"/>
              <a:t>Domain</a:t>
            </a:r>
          </a:p>
          <a:p>
            <a:pPr lvl="2"/>
            <a:r>
              <a:rPr lang="en-US" dirty="0" smtClean="0"/>
              <a:t>*.</a:t>
            </a:r>
            <a:r>
              <a:rPr lang="en-US" dirty="0"/>
              <a:t>cete.us</a:t>
            </a:r>
          </a:p>
          <a:p>
            <a:pPr lvl="2"/>
            <a:r>
              <a:rPr lang="en-US" dirty="0"/>
              <a:t>*.</a:t>
            </a:r>
            <a:r>
              <a:rPr lang="en-US" dirty="0" smtClean="0"/>
              <a:t>s3.amazonaws.com</a:t>
            </a:r>
          </a:p>
          <a:p>
            <a:pPr lvl="1"/>
            <a:r>
              <a:rPr lang="en-US" dirty="0"/>
              <a:t>IP </a:t>
            </a:r>
            <a:r>
              <a:rPr lang="en-US" dirty="0" smtClean="0"/>
              <a:t>Addresses</a:t>
            </a:r>
          </a:p>
          <a:p>
            <a:pPr lvl="2"/>
            <a:endParaRPr lang="en-US" dirty="0" smtClean="0"/>
          </a:p>
          <a:p>
            <a:pPr lvl="2"/>
            <a:endParaRPr lang="en-US" dirty="0"/>
          </a:p>
          <a:p>
            <a:r>
              <a:rPr lang="en-US" dirty="0"/>
              <a:t>Files that Need Access Through the </a:t>
            </a:r>
            <a:r>
              <a:rPr lang="en-US" dirty="0" smtClean="0"/>
              <a:t>Firewall</a:t>
            </a:r>
          </a:p>
          <a:p>
            <a:pPr lvl="1"/>
            <a:r>
              <a:rPr lang="en-US" dirty="0"/>
              <a:t>kiteclientae.exe </a:t>
            </a:r>
            <a:endParaRPr lang="en-US" dirty="0" smtClean="0"/>
          </a:p>
          <a:p>
            <a:pPr lvl="1"/>
            <a:r>
              <a:rPr lang="en-US" dirty="0" smtClean="0"/>
              <a:t>kiteclient.exe </a:t>
            </a:r>
          </a:p>
          <a:p>
            <a:pPr lvl="1"/>
            <a:r>
              <a:rPr lang="en-US" dirty="0" smtClean="0"/>
              <a:t>tde.exe</a:t>
            </a:r>
          </a:p>
        </p:txBody>
      </p:sp>
      <p:sp>
        <p:nvSpPr>
          <p:cNvPr id="3" name="Title 2"/>
          <p:cNvSpPr>
            <a:spLocks noGrp="1"/>
          </p:cNvSpPr>
          <p:nvPr>
            <p:ph type="title"/>
          </p:nvPr>
        </p:nvSpPr>
        <p:spPr/>
        <p:txBody>
          <a:bodyPr/>
          <a:lstStyle/>
          <a:p>
            <a:r>
              <a:rPr lang="en-US" dirty="0"/>
              <a:t>KITE Client </a:t>
            </a:r>
            <a:r>
              <a:rPr lang="en-US" dirty="0" smtClean="0"/>
              <a:t>Whitelist </a:t>
            </a:r>
            <a:r>
              <a:rPr lang="en-US" dirty="0"/>
              <a:t>Settings</a:t>
            </a:r>
          </a:p>
        </p:txBody>
      </p:sp>
    </p:spTree>
    <p:extLst>
      <p:ext uri="{BB962C8B-B14F-4D97-AF65-F5344CB8AC3E}">
        <p14:creationId xmlns:p14="http://schemas.microsoft.com/office/powerpoint/2010/main" val="195285054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0"/>
          </p:nvPr>
        </p:nvSpPr>
        <p:spPr>
          <a:xfrm>
            <a:off x="911038" y="1215847"/>
            <a:ext cx="7886700" cy="5037025"/>
          </a:xfrm>
        </p:spPr>
        <p:txBody>
          <a:bodyPr/>
          <a:lstStyle/>
          <a:p>
            <a:r>
              <a:rPr lang="en-US" dirty="0"/>
              <a:t>DLM Technical Liaison Webinar</a:t>
            </a:r>
          </a:p>
          <a:p>
            <a:pPr lvl="1"/>
            <a:r>
              <a:rPr lang="en-US" sz="2400" dirty="0" smtClean="0"/>
              <a:t>Available now!</a:t>
            </a:r>
          </a:p>
          <a:p>
            <a:pPr lvl="1"/>
            <a:r>
              <a:rPr lang="en-US" sz="2400" dirty="0" smtClean="0"/>
              <a:t>Recorded </a:t>
            </a:r>
            <a:r>
              <a:rPr lang="en-US" sz="2400" dirty="0"/>
              <a:t>Webinar </a:t>
            </a:r>
            <a:r>
              <a:rPr lang="en-US" dirty="0">
                <a:hlinkClick r:id="rId2"/>
              </a:rPr>
              <a:t>https://</a:t>
            </a:r>
            <a:r>
              <a:rPr lang="en-US" dirty="0" smtClean="0">
                <a:hlinkClick r:id="rId2"/>
              </a:rPr>
              <a:t>kiteassessments.org/sites/default/files/KITE_files/KITE_Client_Bandwidth_DLM.pdf</a:t>
            </a:r>
            <a:endParaRPr lang="en-US" dirty="0" smtClean="0"/>
          </a:p>
        </p:txBody>
      </p:sp>
      <p:sp>
        <p:nvSpPr>
          <p:cNvPr id="3" name="Title 2"/>
          <p:cNvSpPr>
            <a:spLocks noGrp="1"/>
          </p:cNvSpPr>
          <p:nvPr>
            <p:ph type="title"/>
          </p:nvPr>
        </p:nvSpPr>
        <p:spPr/>
        <p:txBody>
          <a:bodyPr/>
          <a:lstStyle/>
          <a:p>
            <a:r>
              <a:rPr lang="en-US" dirty="0" smtClean="0"/>
              <a:t>KITE Events</a:t>
            </a:r>
            <a:endParaRPr lang="en-US" dirty="0"/>
          </a:p>
        </p:txBody>
      </p:sp>
    </p:spTree>
    <p:extLst>
      <p:ext uri="{BB962C8B-B14F-4D97-AF65-F5344CB8AC3E}">
        <p14:creationId xmlns:p14="http://schemas.microsoft.com/office/powerpoint/2010/main" val="2080846555"/>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KITE Questions?</a:t>
            </a:r>
          </a:p>
        </p:txBody>
      </p:sp>
    </p:spTree>
    <p:extLst>
      <p:ext uri="{BB962C8B-B14F-4D97-AF65-F5344CB8AC3E}">
        <p14:creationId xmlns:p14="http://schemas.microsoft.com/office/powerpoint/2010/main" val="2265761689"/>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dirty="0"/>
          </a:p>
        </p:txBody>
      </p:sp>
      <p:sp>
        <p:nvSpPr>
          <p:cNvPr id="4" name="Title 3"/>
          <p:cNvSpPr>
            <a:spLocks noGrp="1"/>
          </p:cNvSpPr>
          <p:nvPr>
            <p:ph type="title"/>
          </p:nvPr>
        </p:nvSpPr>
        <p:spPr>
          <a:xfrm>
            <a:off x="380999" y="1740194"/>
            <a:ext cx="8341851" cy="2222205"/>
          </a:xfrm>
        </p:spPr>
        <p:txBody>
          <a:bodyPr/>
          <a:lstStyle/>
          <a:p>
            <a:r>
              <a:rPr lang="en-US" dirty="0" smtClean="0"/>
              <a:t>Data Recognition Corporation’s ACCESS </a:t>
            </a:r>
            <a:r>
              <a:rPr lang="en-US" dirty="0"/>
              <a:t>for ELLs 2.0 </a:t>
            </a:r>
          </a:p>
        </p:txBody>
      </p:sp>
    </p:spTree>
    <p:extLst>
      <p:ext uri="{BB962C8B-B14F-4D97-AF65-F5344CB8AC3E}">
        <p14:creationId xmlns:p14="http://schemas.microsoft.com/office/powerpoint/2010/main" val="9691370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250576" y="1202400"/>
            <a:ext cx="7264774" cy="5037025"/>
          </a:xfrm>
        </p:spPr>
        <p:txBody>
          <a:bodyPr/>
          <a:lstStyle/>
          <a:p>
            <a:pPr marL="273050">
              <a:buFont typeface="Wingdings" pitchFamily="2" charset="2"/>
              <a:buChar char="§"/>
            </a:pPr>
            <a:r>
              <a:rPr lang="en-US" dirty="0" smtClean="0"/>
              <a:t>CDE - Collin </a:t>
            </a:r>
            <a:r>
              <a:rPr lang="en-US" dirty="0"/>
              <a:t>Bonner- </a:t>
            </a:r>
            <a:r>
              <a:rPr lang="en-US" dirty="0">
                <a:hlinkClick r:id="rId2"/>
              </a:rPr>
              <a:t>Bonner_C@cde.state.co.us</a:t>
            </a:r>
            <a:endParaRPr lang="en-US" dirty="0"/>
          </a:p>
          <a:p>
            <a:pPr marL="650240" lvl="2">
              <a:buFont typeface="Wingdings" pitchFamily="2" charset="2"/>
              <a:buChar char="§"/>
            </a:pPr>
            <a:r>
              <a:rPr lang="en-US" dirty="0"/>
              <a:t>Technology Specialist  Assessment Unit of CDE.</a:t>
            </a:r>
          </a:p>
          <a:p>
            <a:endParaRPr lang="en-US" dirty="0" smtClean="0"/>
          </a:p>
          <a:p>
            <a:r>
              <a:rPr lang="en-US" dirty="0" smtClean="0"/>
              <a:t>DRC </a:t>
            </a:r>
            <a:r>
              <a:rPr lang="en-US" dirty="0"/>
              <a:t>- Andrew </a:t>
            </a:r>
            <a:r>
              <a:rPr lang="en-US" dirty="0" smtClean="0"/>
              <a:t>Lenn</a:t>
            </a:r>
            <a:endParaRPr lang="en-US" dirty="0"/>
          </a:p>
          <a:p>
            <a:pPr marL="650240" lvl="2">
              <a:buFont typeface="Wingdings" pitchFamily="2" charset="2"/>
              <a:buChar char="§"/>
            </a:pPr>
            <a:r>
              <a:rPr lang="en-US" dirty="0"/>
              <a:t>Project Manager WIDA ACCESS Assessment</a:t>
            </a:r>
          </a:p>
          <a:p>
            <a:pPr marL="273050">
              <a:buFont typeface="Wingdings" pitchFamily="2" charset="2"/>
              <a:buChar char="§"/>
            </a:pPr>
            <a:endParaRPr lang="en-US" dirty="0" smtClean="0"/>
          </a:p>
          <a:p>
            <a:pPr marL="273050">
              <a:buFont typeface="Wingdings" pitchFamily="2" charset="2"/>
              <a:buChar char="§"/>
            </a:pPr>
            <a:r>
              <a:rPr lang="en-US" dirty="0" smtClean="0"/>
              <a:t>Pearson - </a:t>
            </a:r>
            <a:r>
              <a:rPr lang="en-US" dirty="0"/>
              <a:t>Jeramy Dichiera</a:t>
            </a:r>
            <a:r>
              <a:rPr lang="en-US" dirty="0" smtClean="0"/>
              <a:t> </a:t>
            </a:r>
          </a:p>
          <a:p>
            <a:pPr marL="650240" lvl="2">
              <a:buFont typeface="Wingdings" pitchFamily="2" charset="2"/>
              <a:buChar char="§"/>
            </a:pPr>
            <a:r>
              <a:rPr lang="en-US" dirty="0"/>
              <a:t>Field Engineer ATE - Infrastructure and Operations</a:t>
            </a:r>
          </a:p>
          <a:p>
            <a:pPr marL="365760" lvl="1" indent="0">
              <a:buNone/>
            </a:pPr>
            <a:endParaRPr lang="en-US" dirty="0"/>
          </a:p>
        </p:txBody>
      </p:sp>
      <p:sp>
        <p:nvSpPr>
          <p:cNvPr id="3" name="Title 2"/>
          <p:cNvSpPr>
            <a:spLocks noGrp="1"/>
          </p:cNvSpPr>
          <p:nvPr>
            <p:ph type="title"/>
          </p:nvPr>
        </p:nvSpPr>
        <p:spPr/>
        <p:txBody>
          <a:bodyPr/>
          <a:lstStyle/>
          <a:p>
            <a:r>
              <a:rPr lang="en-US" dirty="0" smtClean="0"/>
              <a:t>Introductions</a:t>
            </a:r>
            <a:endParaRPr lang="en-US" dirty="0"/>
          </a:p>
        </p:txBody>
      </p:sp>
    </p:spTree>
    <p:extLst>
      <p:ext uri="{BB962C8B-B14F-4D97-AF65-F5344CB8AC3E}">
        <p14:creationId xmlns:p14="http://schemas.microsoft.com/office/powerpoint/2010/main" val="409262769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4294967295"/>
            <p:extLst>
              <p:ext uri="{D42A27DB-BD31-4B8C-83A1-F6EECF244321}">
                <p14:modId xmlns:p14="http://schemas.microsoft.com/office/powerpoint/2010/main" val="2067106309"/>
              </p:ext>
            </p:extLst>
          </p:nvPr>
        </p:nvGraphicFramePr>
        <p:xfrm>
          <a:off x="228600" y="1371600"/>
          <a:ext cx="8915401" cy="4044680"/>
        </p:xfrm>
        <a:graphic>
          <a:graphicData uri="http://schemas.openxmlformats.org/drawingml/2006/table">
            <a:tbl>
              <a:tblPr firstRow="1" firstCol="1" bandRow="1">
                <a:tableStyleId>{5C22544A-7EE6-4342-B048-85BDC9FD1C3A}</a:tableStyleId>
              </a:tblPr>
              <a:tblGrid>
                <a:gridCol w="7010400"/>
                <a:gridCol w="1905001"/>
              </a:tblGrid>
              <a:tr h="36560">
                <a:tc>
                  <a:txBody>
                    <a:bodyPr/>
                    <a:lstStyle/>
                    <a:p>
                      <a:pPr marL="0" marR="0" algn="ctr">
                        <a:spcBef>
                          <a:spcPts val="0"/>
                        </a:spcBef>
                        <a:spcAft>
                          <a:spcPts val="0"/>
                        </a:spcAft>
                      </a:pPr>
                      <a:r>
                        <a:rPr lang="en-US" sz="1800" dirty="0" smtClean="0">
                          <a:effectLst/>
                        </a:rPr>
                        <a:t>Release</a:t>
                      </a:r>
                      <a:endParaRPr lang="en-US" sz="1800" dirty="0">
                        <a:effectLst/>
                        <a:latin typeface="Times New Roman"/>
                        <a:ea typeface="Calibri"/>
                      </a:endParaRPr>
                    </a:p>
                  </a:txBody>
                  <a:tcPr marL="0" marR="0" marT="0" marB="0" anchor="ctr"/>
                </a:tc>
                <a:tc>
                  <a:txBody>
                    <a:bodyPr/>
                    <a:lstStyle/>
                    <a:p>
                      <a:pPr marL="0" marR="0" algn="ctr">
                        <a:spcBef>
                          <a:spcPts val="0"/>
                        </a:spcBef>
                        <a:spcAft>
                          <a:spcPts val="0"/>
                        </a:spcAft>
                      </a:pPr>
                      <a:r>
                        <a:rPr lang="en-US" sz="1800" dirty="0" smtClean="0">
                          <a:effectLst/>
                        </a:rPr>
                        <a:t>Date</a:t>
                      </a:r>
                      <a:endParaRPr lang="en-US" sz="1800" dirty="0">
                        <a:effectLst/>
                        <a:latin typeface="Times New Roman"/>
                        <a:ea typeface="Calibri"/>
                      </a:endParaRPr>
                    </a:p>
                  </a:txBody>
                  <a:tcPr marL="0" marR="0" marT="0" marB="0" anchor="ctr"/>
                </a:tc>
              </a:tr>
              <a:tr h="563880">
                <a:tc>
                  <a:txBody>
                    <a:bodyPr/>
                    <a:lstStyle/>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kern="1200" dirty="0" smtClean="0">
                          <a:solidFill>
                            <a:schemeClr val="lt1"/>
                          </a:solidFill>
                          <a:effectLst/>
                          <a:latin typeface="+mn-lt"/>
                          <a:ea typeface="Calibri"/>
                          <a:cs typeface="+mn-cs"/>
                        </a:rPr>
                        <a:t> Supported System Requirements for ACCESS for ELLs 2.0  Update</a:t>
                      </a: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dirty="0" smtClean="0">
                          <a:solidFill>
                            <a:schemeClr val="dk1"/>
                          </a:solidFill>
                          <a:latin typeface="+mn-lt"/>
                          <a:ea typeface="+mn-ea"/>
                          <a:cs typeface="+mn-cs"/>
                        </a:rPr>
                        <a:t>10/2017</a:t>
                      </a:r>
                      <a:endParaRPr lang="en-US" sz="1800" b="0" i="0" u="none" strike="noStrike" kern="1200" baseline="0" dirty="0" smtClean="0">
                        <a:solidFill>
                          <a:schemeClr val="dk1"/>
                        </a:solidFill>
                        <a:latin typeface="+mn-lt"/>
                        <a:ea typeface="+mn-ea"/>
                        <a:cs typeface="+mn-cs"/>
                      </a:endParaRPr>
                    </a:p>
                  </a:txBody>
                  <a:tcPr marL="0" marR="0" marT="0" marB="0" anchor="ctr"/>
                </a:tc>
              </a:tr>
              <a:tr h="563880">
                <a:tc>
                  <a:txBody>
                    <a:bodyPr/>
                    <a:lstStyle/>
                    <a:p>
                      <a:pPr marL="0" marR="0" lvl="1"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kern="1200" dirty="0" smtClean="0">
                          <a:solidFill>
                            <a:schemeClr val="lt1"/>
                          </a:solidFill>
                          <a:effectLst/>
                          <a:latin typeface="+mn-lt"/>
                          <a:ea typeface="Calibri"/>
                          <a:cs typeface="+mn-cs"/>
                        </a:rPr>
                        <a:t> Final Site Technology Readiness Checklist</a:t>
                      </a: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dirty="0" smtClean="0">
                          <a:solidFill>
                            <a:schemeClr val="dk1"/>
                          </a:solidFill>
                          <a:latin typeface="+mn-lt"/>
                          <a:ea typeface="+mn-ea"/>
                          <a:cs typeface="+mn-cs"/>
                        </a:rPr>
                        <a:t>9/19/2017</a:t>
                      </a:r>
                      <a:endParaRPr lang="en-US" sz="1800" b="0" i="0" u="none" strike="noStrike" kern="1200" baseline="0" dirty="0" smtClean="0">
                        <a:solidFill>
                          <a:schemeClr val="dk1"/>
                        </a:solidFill>
                        <a:latin typeface="+mn-lt"/>
                        <a:ea typeface="+mn-ea"/>
                        <a:cs typeface="+mn-cs"/>
                      </a:endParaRPr>
                    </a:p>
                  </a:txBody>
                  <a:tcPr marL="0" marR="0" marT="0" marB="0" anchor="ctr"/>
                </a:tc>
              </a:tr>
              <a:tr h="539480">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1800" b="1" kern="1200" dirty="0" smtClean="0">
                          <a:solidFill>
                            <a:schemeClr val="lt1"/>
                          </a:solidFill>
                          <a:effectLst/>
                          <a:latin typeface="+mn-lt"/>
                          <a:ea typeface="+mn-ea"/>
                          <a:cs typeface="+mn-cs"/>
                        </a:rPr>
                        <a:t> Technology User Guide released</a:t>
                      </a: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dirty="0" smtClean="0">
                          <a:solidFill>
                            <a:schemeClr val="dk1"/>
                          </a:solidFill>
                          <a:latin typeface="+mn-lt"/>
                          <a:ea typeface="+mn-ea"/>
                          <a:cs typeface="+mn-cs"/>
                        </a:rPr>
                        <a:t>9/19/2017</a:t>
                      </a:r>
                      <a:endParaRPr lang="en-US" sz="1800" b="0" i="0" u="none" strike="noStrike" kern="1200" baseline="0" dirty="0" smtClean="0">
                        <a:solidFill>
                          <a:schemeClr val="dk1"/>
                        </a:solidFill>
                        <a:latin typeface="+mn-lt"/>
                        <a:ea typeface="+mn-ea"/>
                        <a:cs typeface="+mn-cs"/>
                      </a:endParaRPr>
                    </a:p>
                  </a:txBody>
                  <a:tcPr marL="0" marR="0" marT="0" marB="0" anchor="ctr"/>
                </a:tc>
              </a:tr>
              <a:tr h="746760">
                <a:tc>
                  <a:txBody>
                    <a:bodyPr/>
                    <a:lstStyle/>
                    <a:p>
                      <a:r>
                        <a:rPr lang="en-US" sz="1800" b="1" kern="1200" dirty="0" smtClean="0">
                          <a:solidFill>
                            <a:schemeClr val="lt1"/>
                          </a:solidFill>
                          <a:effectLst/>
                          <a:latin typeface="+mn-lt"/>
                          <a:ea typeface="+mn-ea"/>
                          <a:cs typeface="+mn-cs"/>
                        </a:rPr>
                        <a:t> INSIGHT secure browser 8.0 and Testing Site Manager 9.2 software</a:t>
                      </a:r>
                      <a:endParaRPr lang="en-US" sz="1800" b="1" kern="1200" dirty="0">
                        <a:solidFill>
                          <a:schemeClr val="lt1"/>
                        </a:solidFill>
                        <a:effectLst/>
                        <a:latin typeface="+mn-lt"/>
                        <a:ea typeface="+mn-ea"/>
                        <a:cs typeface="+mn-cs"/>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dirty="0" smtClean="0">
                          <a:solidFill>
                            <a:schemeClr val="dk1"/>
                          </a:solidFill>
                          <a:latin typeface="+mn-lt"/>
                          <a:ea typeface="+mn-ea"/>
                          <a:cs typeface="+mn-cs"/>
                        </a:rPr>
                        <a:t>9/6/2017</a:t>
                      </a:r>
                    </a:p>
                  </a:txBody>
                  <a:tcPr marL="0" marR="0" marT="0" marB="0" anchor="ctr"/>
                </a:tc>
              </a:tr>
              <a:tr h="746760">
                <a:tc>
                  <a:txBody>
                    <a:bodyPr/>
                    <a:lstStyle/>
                    <a:p>
                      <a:r>
                        <a:rPr lang="en-US" sz="1800" b="1" kern="1200" dirty="0" smtClean="0">
                          <a:solidFill>
                            <a:schemeClr val="lt1"/>
                          </a:solidFill>
                          <a:effectLst/>
                          <a:latin typeface="+mn-lt"/>
                          <a:ea typeface="+mn-ea"/>
                          <a:cs typeface="+mn-cs"/>
                        </a:rPr>
                        <a:t> WIDA AMS Test Setup Available</a:t>
                      </a: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1" i="0" u="none" strike="noStrike" kern="1200" baseline="0" dirty="0" smtClean="0">
                          <a:solidFill>
                            <a:schemeClr val="dk1"/>
                          </a:solidFill>
                          <a:latin typeface="+mn-lt"/>
                          <a:ea typeface="+mn-ea"/>
                          <a:cs typeface="+mn-cs"/>
                        </a:rPr>
                        <a:t>11/28/2017</a:t>
                      </a:r>
                    </a:p>
                  </a:txBody>
                  <a:tcPr marL="0" marR="0" marT="0" marB="0" anchor="ctr"/>
                </a:tc>
              </a:tr>
              <a:tr h="609600">
                <a:tc>
                  <a:txBody>
                    <a:bodyPr/>
                    <a:lstStyle/>
                    <a:p>
                      <a:pPr marL="0" marR="0" algn="l">
                        <a:spcBef>
                          <a:spcPts val="0"/>
                        </a:spcBef>
                        <a:spcAft>
                          <a:spcPts val="0"/>
                        </a:spcAft>
                      </a:pPr>
                      <a:r>
                        <a:rPr lang="en-US" sz="1800" dirty="0" smtClean="0">
                          <a:effectLst/>
                          <a:latin typeface="+mn-lt"/>
                        </a:rPr>
                        <a:t> ACCESS for ELLs 2.0 operational </a:t>
                      </a:r>
                      <a:r>
                        <a:rPr lang="en-US" sz="1800" baseline="0" dirty="0" smtClean="0">
                          <a:effectLst/>
                          <a:latin typeface="+mn-lt"/>
                        </a:rPr>
                        <a:t>testing</a:t>
                      </a:r>
                      <a:r>
                        <a:rPr lang="en-US" sz="1800" dirty="0" smtClean="0">
                          <a:effectLst/>
                          <a:latin typeface="+mn-lt"/>
                        </a:rPr>
                        <a:t> window</a:t>
                      </a:r>
                    </a:p>
                  </a:txBody>
                  <a:tcPr marL="0" marR="0" marT="0" marB="0" anchor="ctr"/>
                </a:tc>
                <a:tc>
                  <a:txBody>
                    <a:bodyPr/>
                    <a:lstStyle/>
                    <a:p>
                      <a:pPr algn="ctr"/>
                      <a:r>
                        <a:rPr lang="en-US" sz="1800" b="1" i="0" u="none" strike="noStrike" kern="1200" baseline="0" dirty="0" smtClean="0">
                          <a:solidFill>
                            <a:schemeClr val="dk1"/>
                          </a:solidFill>
                          <a:latin typeface="+mn-lt"/>
                          <a:ea typeface="+mn-ea"/>
                          <a:cs typeface="+mn-cs"/>
                        </a:rPr>
                        <a:t>January 8 - February 9, 2018</a:t>
                      </a:r>
                      <a:endParaRPr lang="en-US" sz="1800" b="0" i="0" u="none" strike="noStrike" kern="1200" baseline="0" dirty="0" smtClean="0">
                        <a:solidFill>
                          <a:schemeClr val="dk1"/>
                        </a:solidFill>
                        <a:latin typeface="+mn-lt"/>
                        <a:ea typeface="+mn-ea"/>
                        <a:cs typeface="+mn-cs"/>
                      </a:endParaRPr>
                    </a:p>
                  </a:txBody>
                  <a:tcPr marL="0" marR="0" marT="0" marB="0" anchor="ctr"/>
                </a:tc>
              </a:tr>
            </a:tbl>
          </a:graphicData>
        </a:graphic>
      </p:graphicFrame>
      <p:sp>
        <p:nvSpPr>
          <p:cNvPr id="3" name="Title 2"/>
          <p:cNvSpPr>
            <a:spLocks noGrp="1"/>
          </p:cNvSpPr>
          <p:nvPr>
            <p:ph type="title" idx="4294967295"/>
          </p:nvPr>
        </p:nvSpPr>
        <p:spPr>
          <a:xfrm>
            <a:off x="0" y="0"/>
            <a:ext cx="8382000" cy="782638"/>
          </a:xfrm>
        </p:spPr>
        <p:txBody>
          <a:bodyPr/>
          <a:lstStyle/>
          <a:p>
            <a:r>
              <a:rPr lang="en-US" dirty="0" smtClean="0">
                <a:solidFill>
                  <a:srgbClr val="0070C0"/>
                </a:solidFill>
              </a:rPr>
              <a:t>2017-2018 Timeline</a:t>
            </a:r>
            <a:endParaRPr lang="en-US" dirty="0">
              <a:solidFill>
                <a:srgbClr val="0070C0"/>
              </a:solidFill>
            </a:endParaRPr>
          </a:p>
        </p:txBody>
      </p:sp>
    </p:spTree>
    <p:extLst>
      <p:ext uri="{BB962C8B-B14F-4D97-AF65-F5344CB8AC3E}">
        <p14:creationId xmlns:p14="http://schemas.microsoft.com/office/powerpoint/2010/main" val="2504266758"/>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ACCESS for ELLs </a:t>
            </a:r>
            <a:r>
              <a:rPr lang="en-US" dirty="0" smtClean="0"/>
              <a:t>2.0 Components</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549655412"/>
              </p:ext>
            </p:extLst>
          </p:nvPr>
        </p:nvGraphicFramePr>
        <p:xfrm>
          <a:off x="114877" y="1295401"/>
          <a:ext cx="8876724" cy="4773645"/>
        </p:xfrm>
        <a:graphic>
          <a:graphicData uri="http://schemas.openxmlformats.org/drawingml/2006/table">
            <a:tbl>
              <a:tblPr firstRow="1" bandRow="1">
                <a:tableStyleId>{5C22544A-7EE6-4342-B048-85BDC9FD1C3A}</a:tableStyleId>
              </a:tblPr>
              <a:tblGrid>
                <a:gridCol w="3237356"/>
                <a:gridCol w="1426195"/>
                <a:gridCol w="1426195"/>
                <a:gridCol w="2786978"/>
              </a:tblGrid>
              <a:tr h="1113695">
                <a:tc>
                  <a:txBody>
                    <a:bodyPr/>
                    <a:lstStyle/>
                    <a:p>
                      <a:r>
                        <a:rPr lang="en-US" sz="2200" dirty="0" smtClean="0"/>
                        <a:t>Component</a:t>
                      </a:r>
                      <a:endParaRPr lang="en-US" sz="2200" dirty="0"/>
                    </a:p>
                  </a:txBody>
                  <a:tcPr/>
                </a:tc>
                <a:tc>
                  <a:txBody>
                    <a:bodyPr/>
                    <a:lstStyle/>
                    <a:p>
                      <a:r>
                        <a:rPr lang="en-US" sz="2200" dirty="0" smtClean="0"/>
                        <a:t>Current Software Version</a:t>
                      </a:r>
                      <a:endParaRPr lang="en-US" sz="2200" dirty="0"/>
                    </a:p>
                  </a:txBody>
                  <a:tcPr/>
                </a:tc>
                <a:tc>
                  <a:txBody>
                    <a:bodyPr/>
                    <a:lstStyle/>
                    <a:p>
                      <a:r>
                        <a:rPr lang="en-US" sz="2200" dirty="0" smtClean="0"/>
                        <a:t>Next Release date</a:t>
                      </a:r>
                      <a:endParaRPr lang="en-US" sz="2200" dirty="0"/>
                    </a:p>
                  </a:txBody>
                  <a:tcPr/>
                </a:tc>
                <a:tc>
                  <a:txBody>
                    <a:bodyPr/>
                    <a:lstStyle/>
                    <a:p>
                      <a:r>
                        <a:rPr lang="en-US" sz="2200" dirty="0" smtClean="0"/>
                        <a:t>Notes</a:t>
                      </a:r>
                      <a:endParaRPr lang="en-US" sz="2200" dirty="0"/>
                    </a:p>
                  </a:txBody>
                  <a:tcPr/>
                </a:tc>
              </a:tr>
              <a:tr h="1113695">
                <a:tc>
                  <a:txBody>
                    <a:bodyPr/>
                    <a:lstStyle/>
                    <a:p>
                      <a:r>
                        <a:rPr lang="en-US" sz="2200" kern="1200" dirty="0" smtClean="0">
                          <a:solidFill>
                            <a:schemeClr val="dk1"/>
                          </a:solidFill>
                          <a:effectLst/>
                          <a:latin typeface="+mn-lt"/>
                          <a:ea typeface="+mn-ea"/>
                          <a:cs typeface="+mn-cs"/>
                        </a:rPr>
                        <a:t>WIDA Assessment Management System (WIDA AMS) </a:t>
                      </a:r>
                      <a:endParaRPr lang="en-US" sz="2200" dirty="0"/>
                    </a:p>
                  </a:txBody>
                  <a:tcPr/>
                </a:tc>
                <a:tc>
                  <a:txBody>
                    <a:bodyPr/>
                    <a:lstStyle/>
                    <a:p>
                      <a:r>
                        <a:rPr lang="en-US" sz="2200" dirty="0" smtClean="0"/>
                        <a:t>NA</a:t>
                      </a:r>
                      <a:endParaRPr lang="en-US" sz="2200" dirty="0"/>
                    </a:p>
                  </a:txBody>
                  <a:tcPr/>
                </a:tc>
                <a:tc>
                  <a:txBody>
                    <a:bodyPr/>
                    <a:lstStyle/>
                    <a:p>
                      <a:r>
                        <a:rPr lang="en-US" sz="2200" baseline="0" dirty="0" smtClean="0"/>
                        <a:t> Available</a:t>
                      </a:r>
                      <a:endParaRPr lang="en-US" sz="2200" dirty="0"/>
                    </a:p>
                  </a:txBody>
                  <a:tcPr/>
                </a:tc>
                <a:tc>
                  <a:txBody>
                    <a:bodyPr/>
                    <a:lstStyle/>
                    <a:p>
                      <a:r>
                        <a:rPr lang="en-US" sz="2200" kern="1200" dirty="0" smtClean="0">
                          <a:solidFill>
                            <a:schemeClr val="dk1"/>
                          </a:solidFill>
                          <a:effectLst/>
                          <a:latin typeface="+mn-lt"/>
                          <a:ea typeface="+mn-ea"/>
                          <a:cs typeface="+mn-cs"/>
                        </a:rPr>
                        <a:t>Device Toolkit is enhanced.</a:t>
                      </a:r>
                      <a:endParaRPr lang="en-US" sz="2200" dirty="0"/>
                    </a:p>
                  </a:txBody>
                  <a:tcPr/>
                </a:tc>
              </a:tr>
              <a:tr h="1113695">
                <a:tc>
                  <a:txBody>
                    <a:bodyPr/>
                    <a:lstStyle/>
                    <a:p>
                      <a:r>
                        <a:rPr lang="en-US" sz="2200" kern="1200" dirty="0" smtClean="0">
                          <a:solidFill>
                            <a:schemeClr val="dk1"/>
                          </a:solidFill>
                          <a:effectLst/>
                          <a:latin typeface="+mn-lt"/>
                          <a:ea typeface="+mn-ea"/>
                          <a:cs typeface="+mn-cs"/>
                        </a:rPr>
                        <a:t>Testing Site Manager (TSM)  Caching Software</a:t>
                      </a:r>
                      <a:endParaRPr lang="en-US" sz="2200" dirty="0"/>
                    </a:p>
                  </a:txBody>
                  <a:tcPr/>
                </a:tc>
                <a:tc>
                  <a:txBody>
                    <a:bodyPr/>
                    <a:lstStyle/>
                    <a:p>
                      <a:r>
                        <a:rPr lang="en-US" sz="2200" dirty="0" smtClean="0"/>
                        <a:t>v9.2</a:t>
                      </a:r>
                      <a:endParaRPr lang="en-US" sz="2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aseline="0" dirty="0" smtClean="0"/>
                        <a:t>9/6/2017</a:t>
                      </a:r>
                      <a:endParaRPr lang="en-US" sz="2200" dirty="0"/>
                    </a:p>
                  </a:txBody>
                  <a:tcPr/>
                </a:tc>
                <a:tc>
                  <a:txBody>
                    <a:bodyPr/>
                    <a:lstStyle/>
                    <a:p>
                      <a:pPr marL="0" marR="0" indent="0" algn="l" defTabSz="914400" rtl="0" eaLnBrk="1" fontAlgn="auto" latinLnBrk="0" hangingPunct="1">
                        <a:lnSpc>
                          <a:spcPct val="100000"/>
                        </a:lnSpc>
                        <a:spcBef>
                          <a:spcPts val="0"/>
                        </a:spcBef>
                        <a:spcAft>
                          <a:spcPts val="0"/>
                        </a:spcAft>
                        <a:buClrTx/>
                        <a:buSzTx/>
                        <a:buFont typeface="Arial" panose="020B0604020202020204" pitchFamily="34" charset="0"/>
                        <a:buNone/>
                        <a:tabLst/>
                        <a:defRPr/>
                      </a:pPr>
                      <a:r>
                        <a:rPr lang="en-US" sz="2200" kern="1200" dirty="0" smtClean="0">
                          <a:solidFill>
                            <a:schemeClr val="dk1"/>
                          </a:solidFill>
                          <a:effectLst/>
                          <a:latin typeface="+mn-lt"/>
                          <a:ea typeface="+mn-ea"/>
                          <a:cs typeface="+mn-cs"/>
                        </a:rPr>
                        <a:t>Auto Update if the option is selected in the web interface</a:t>
                      </a:r>
                      <a:r>
                        <a:rPr lang="en-US" sz="2200" kern="1200" dirty="0">
                          <a:solidFill>
                            <a:schemeClr val="dk1"/>
                          </a:solidFill>
                          <a:effectLst/>
                          <a:latin typeface="+mn-lt"/>
                          <a:ea typeface="+mn-ea"/>
                          <a:cs typeface="+mn-cs"/>
                        </a:rPr>
                        <a:t>.</a:t>
                      </a:r>
                      <a:endParaRPr lang="en-US" sz="2200" kern="1200" dirty="0" smtClean="0">
                        <a:solidFill>
                          <a:schemeClr val="dk1"/>
                        </a:solidFill>
                        <a:effectLst/>
                        <a:latin typeface="+mn-lt"/>
                        <a:ea typeface="+mn-ea"/>
                        <a:cs typeface="+mn-cs"/>
                      </a:endParaRPr>
                    </a:p>
                  </a:txBody>
                  <a:tcPr/>
                </a:tc>
              </a:tr>
              <a:tr h="1383316">
                <a:tc>
                  <a:txBody>
                    <a:bodyPr/>
                    <a:lstStyle/>
                    <a:p>
                      <a:r>
                        <a:rPr lang="en-US" sz="2200" kern="1200" dirty="0" smtClean="0">
                          <a:solidFill>
                            <a:schemeClr val="dk1"/>
                          </a:solidFill>
                          <a:effectLst/>
                          <a:latin typeface="+mn-lt"/>
                          <a:ea typeface="+mn-ea"/>
                          <a:cs typeface="+mn-cs"/>
                        </a:rPr>
                        <a:t>INSIGHT Test Engine </a:t>
                      </a:r>
                      <a:endParaRPr lang="en-US" sz="2200" dirty="0"/>
                    </a:p>
                  </a:txBody>
                  <a:tcPr/>
                </a:tc>
                <a:tc>
                  <a:txBody>
                    <a:bodyPr/>
                    <a:lstStyle/>
                    <a:p>
                      <a:r>
                        <a:rPr lang="en-US" sz="2200" dirty="0" smtClean="0"/>
                        <a:t>v8.0</a:t>
                      </a:r>
                      <a:endParaRPr lang="en-US" sz="2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baseline="0" dirty="0" smtClean="0"/>
                        <a:t>9/6/2017</a:t>
                      </a:r>
                      <a:endParaRPr lang="en-US" sz="2200" dirty="0" smtClean="0"/>
                    </a:p>
                    <a:p>
                      <a:pPr marL="0" marR="0" indent="0" algn="l" defTabSz="914400" rtl="0" eaLnBrk="1" fontAlgn="auto" latinLnBrk="0" hangingPunct="1">
                        <a:lnSpc>
                          <a:spcPct val="100000"/>
                        </a:lnSpc>
                        <a:spcBef>
                          <a:spcPts val="0"/>
                        </a:spcBef>
                        <a:spcAft>
                          <a:spcPts val="0"/>
                        </a:spcAft>
                        <a:buClrTx/>
                        <a:buSzTx/>
                        <a:buFontTx/>
                        <a:buNone/>
                        <a:tabLst/>
                        <a:defRPr/>
                      </a:pPr>
                      <a:endParaRPr lang="en-US" sz="2200" dirty="0"/>
                    </a:p>
                  </a:txBody>
                  <a:tcPr/>
                </a:tc>
                <a:tc>
                  <a:txBody>
                    <a:bodyPr/>
                    <a:lstStyle/>
                    <a:p>
                      <a:pPr marL="0" marR="0" indent="0" algn="l" defTabSz="914400" rtl="0" eaLnBrk="1" fontAlgn="auto" latinLnBrk="0" hangingPunct="1">
                        <a:lnSpc>
                          <a:spcPct val="100000"/>
                        </a:lnSpc>
                        <a:spcBef>
                          <a:spcPts val="0"/>
                        </a:spcBef>
                        <a:spcAft>
                          <a:spcPts val="0"/>
                        </a:spcAft>
                        <a:buClrTx/>
                        <a:buSzTx/>
                        <a:buFontTx/>
                        <a:buNone/>
                        <a:tabLst/>
                        <a:defRPr/>
                      </a:pPr>
                      <a:r>
                        <a:rPr lang="en-US" sz="2200" kern="1200" dirty="0" smtClean="0">
                          <a:solidFill>
                            <a:schemeClr val="dk1"/>
                          </a:solidFill>
                          <a:effectLst/>
                          <a:latin typeface="+mn-lt"/>
                          <a:ea typeface="+mn-ea"/>
                          <a:cs typeface="+mn-cs"/>
                        </a:rPr>
                        <a:t>Auto Update if auto</a:t>
                      </a:r>
                      <a:r>
                        <a:rPr lang="en-US" sz="2200" kern="1200" baseline="0" dirty="0" smtClean="0">
                          <a:solidFill>
                            <a:schemeClr val="dk1"/>
                          </a:solidFill>
                          <a:effectLst/>
                          <a:latin typeface="+mn-lt"/>
                          <a:ea typeface="+mn-ea"/>
                          <a:cs typeface="+mn-cs"/>
                        </a:rPr>
                        <a:t> update is selected in the Device Tool Kit</a:t>
                      </a:r>
                      <a:endParaRPr lang="en-US" sz="2200" kern="1200" dirty="0" smtClean="0">
                        <a:solidFill>
                          <a:schemeClr val="dk1"/>
                        </a:solidFill>
                        <a:effectLst/>
                        <a:latin typeface="+mn-lt"/>
                        <a:ea typeface="+mn-ea"/>
                        <a:cs typeface="+mn-cs"/>
                      </a:endParaRPr>
                    </a:p>
                    <a:p>
                      <a:endParaRPr lang="en-US" sz="2200" dirty="0"/>
                    </a:p>
                  </a:txBody>
                  <a:tcPr/>
                </a:tc>
              </a:tr>
            </a:tbl>
          </a:graphicData>
        </a:graphic>
      </p:graphicFrame>
    </p:spTree>
    <p:extLst>
      <p:ext uri="{BB962C8B-B14F-4D97-AF65-F5344CB8AC3E}">
        <p14:creationId xmlns:p14="http://schemas.microsoft.com/office/powerpoint/2010/main" val="3020832029"/>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pPr marL="45720" indent="0">
              <a:buNone/>
            </a:pPr>
            <a:r>
              <a:rPr lang="en-US" sz="3200" spc="0" dirty="0" smtClean="0">
                <a:solidFill>
                  <a:srgbClr val="000000"/>
                </a:solidFill>
              </a:rPr>
              <a:t>Device Toolkit Enhancements</a:t>
            </a:r>
          </a:p>
        </p:txBody>
      </p:sp>
      <p:sp>
        <p:nvSpPr>
          <p:cNvPr id="2" name="Title 1"/>
          <p:cNvSpPr>
            <a:spLocks noGrp="1"/>
          </p:cNvSpPr>
          <p:nvPr>
            <p:ph type="title"/>
          </p:nvPr>
        </p:nvSpPr>
        <p:spPr/>
        <p:txBody>
          <a:bodyPr>
            <a:normAutofit/>
          </a:bodyPr>
          <a:lstStyle/>
          <a:p>
            <a:pPr algn="l"/>
            <a:r>
              <a:rPr lang="en-US" dirty="0" smtClean="0"/>
              <a:t>WIDA AMS Updates</a:t>
            </a:r>
            <a:endParaRPr lang="en-US" dirty="0"/>
          </a:p>
        </p:txBody>
      </p:sp>
      <p:pic>
        <p:nvPicPr>
          <p:cNvPr id="5" name="Picture 4"/>
          <p:cNvPicPr/>
          <p:nvPr/>
        </p:nvPicPr>
        <p:blipFill>
          <a:blip r:embed="rId3"/>
          <a:stretch>
            <a:fillRect/>
          </a:stretch>
        </p:blipFill>
        <p:spPr>
          <a:xfrm>
            <a:off x="918458" y="1905000"/>
            <a:ext cx="7306344" cy="4191000"/>
          </a:xfrm>
          <a:prstGeom prst="rect">
            <a:avLst/>
          </a:prstGeom>
        </p:spPr>
      </p:pic>
    </p:spTree>
    <p:extLst>
      <p:ext uri="{BB962C8B-B14F-4D97-AF65-F5344CB8AC3E}">
        <p14:creationId xmlns:p14="http://schemas.microsoft.com/office/powerpoint/2010/main" val="2126081630"/>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sz="3200" spc="0" dirty="0">
                <a:solidFill>
                  <a:srgbClr val="000000"/>
                </a:solidFill>
              </a:rPr>
              <a:t>Device Toolkit </a:t>
            </a:r>
            <a:r>
              <a:rPr lang="en-US" sz="3200" spc="0" dirty="0" smtClean="0">
                <a:solidFill>
                  <a:srgbClr val="000000"/>
                </a:solidFill>
              </a:rPr>
              <a:t>Enhancements</a:t>
            </a:r>
          </a:p>
          <a:p>
            <a:pPr lvl="1"/>
            <a:r>
              <a:rPr lang="en-US" sz="2000" dirty="0">
                <a:solidFill>
                  <a:srgbClr val="000000"/>
                </a:solidFill>
              </a:rPr>
              <a:t>It provides easy monitoring of your TSM devices and testing </a:t>
            </a:r>
            <a:r>
              <a:rPr lang="en-US" sz="2000" dirty="0" smtClean="0">
                <a:solidFill>
                  <a:srgbClr val="000000"/>
                </a:solidFill>
              </a:rPr>
              <a:t>devices</a:t>
            </a:r>
          </a:p>
          <a:p>
            <a:pPr lvl="1"/>
            <a:r>
              <a:rPr lang="en-US" dirty="0" smtClean="0">
                <a:solidFill>
                  <a:srgbClr val="000000"/>
                </a:solidFill>
              </a:rPr>
              <a:t>ORG </a:t>
            </a:r>
            <a:r>
              <a:rPr lang="en-US" dirty="0">
                <a:solidFill>
                  <a:srgbClr val="000000"/>
                </a:solidFill>
              </a:rPr>
              <a:t>Units </a:t>
            </a:r>
            <a:r>
              <a:rPr lang="en-US" dirty="0" smtClean="0">
                <a:solidFill>
                  <a:srgbClr val="000000"/>
                </a:solidFill>
              </a:rPr>
              <a:t>are now called Configurations </a:t>
            </a:r>
          </a:p>
          <a:p>
            <a:pPr lvl="1"/>
            <a:r>
              <a:rPr lang="en-US" dirty="0">
                <a:solidFill>
                  <a:srgbClr val="000000"/>
                </a:solidFill>
              </a:rPr>
              <a:t>Device Toolkit </a:t>
            </a:r>
            <a:r>
              <a:rPr lang="en-US" dirty="0" smtClean="0">
                <a:solidFill>
                  <a:srgbClr val="000000"/>
                </a:solidFill>
              </a:rPr>
              <a:t>Dashboard allows you to see all Configurations cross your district</a:t>
            </a:r>
          </a:p>
          <a:p>
            <a:pPr lvl="1"/>
            <a:r>
              <a:rPr lang="en-US" dirty="0">
                <a:solidFill>
                  <a:srgbClr val="000000"/>
                </a:solidFill>
              </a:rPr>
              <a:t>All of the TSMs previously defined in your ORG Units are defined in the new configurations</a:t>
            </a:r>
            <a:endParaRPr lang="en-US" dirty="0" smtClean="0">
              <a:solidFill>
                <a:srgbClr val="000000"/>
              </a:solidFill>
            </a:endParaRPr>
          </a:p>
          <a:p>
            <a:pPr lvl="1"/>
            <a:r>
              <a:rPr lang="en-US" dirty="0" smtClean="0">
                <a:solidFill>
                  <a:srgbClr val="000000"/>
                </a:solidFill>
              </a:rPr>
              <a:t>Configuration&gt;Locations&gt; to turn on Content Caching </a:t>
            </a:r>
            <a:r>
              <a:rPr lang="en-US" dirty="0">
                <a:solidFill>
                  <a:srgbClr val="000000"/>
                </a:solidFill>
              </a:rPr>
              <a:t>(</a:t>
            </a:r>
            <a:r>
              <a:rPr lang="en-US" dirty="0" smtClean="0">
                <a:solidFill>
                  <a:srgbClr val="000000"/>
                </a:solidFill>
              </a:rPr>
              <a:t>required) and Response Caching (optional)</a:t>
            </a:r>
            <a:endParaRPr lang="en-US" sz="1800" dirty="0">
              <a:solidFill>
                <a:srgbClr val="000000"/>
              </a:solidFill>
            </a:endParaRPr>
          </a:p>
          <a:p>
            <a:pPr lvl="1"/>
            <a:r>
              <a:rPr lang="en-US" dirty="0" smtClean="0">
                <a:solidFill>
                  <a:srgbClr val="000000"/>
                </a:solidFill>
              </a:rPr>
              <a:t>Documentation can </a:t>
            </a:r>
            <a:r>
              <a:rPr lang="en-US" dirty="0">
                <a:solidFill>
                  <a:srgbClr val="000000"/>
                </a:solidFill>
              </a:rPr>
              <a:t>be found </a:t>
            </a:r>
            <a:r>
              <a:rPr lang="en-US" dirty="0" smtClean="0">
                <a:solidFill>
                  <a:srgbClr val="000000"/>
                </a:solidFill>
              </a:rPr>
              <a:t>here: </a:t>
            </a:r>
          </a:p>
          <a:p>
            <a:pPr lvl="3"/>
            <a:r>
              <a:rPr lang="en-US" dirty="0" smtClean="0">
                <a:solidFill>
                  <a:srgbClr val="000000"/>
                </a:solidFill>
                <a:hlinkClick r:id="rId3"/>
              </a:rPr>
              <a:t>https</a:t>
            </a:r>
            <a:r>
              <a:rPr lang="en-US" dirty="0">
                <a:solidFill>
                  <a:srgbClr val="000000"/>
                </a:solidFill>
                <a:hlinkClick r:id="rId3"/>
              </a:rPr>
              <a:t>://</a:t>
            </a:r>
            <a:r>
              <a:rPr lang="en-US" dirty="0" smtClean="0">
                <a:solidFill>
                  <a:srgbClr val="000000"/>
                </a:solidFill>
                <a:hlinkClick r:id="rId3"/>
              </a:rPr>
              <a:t>www.wida.us/DeviceToolkit.aspx</a:t>
            </a:r>
            <a:r>
              <a:rPr lang="en-US" dirty="0" smtClean="0">
                <a:solidFill>
                  <a:srgbClr val="000000"/>
                </a:solidFill>
              </a:rPr>
              <a:t> </a:t>
            </a:r>
            <a:endParaRPr lang="en-US" dirty="0">
              <a:solidFill>
                <a:srgbClr val="000000"/>
              </a:solidFill>
            </a:endParaRPr>
          </a:p>
        </p:txBody>
      </p:sp>
      <p:sp>
        <p:nvSpPr>
          <p:cNvPr id="2" name="Title 1"/>
          <p:cNvSpPr>
            <a:spLocks noGrp="1"/>
          </p:cNvSpPr>
          <p:nvPr>
            <p:ph type="title"/>
          </p:nvPr>
        </p:nvSpPr>
        <p:spPr/>
        <p:txBody>
          <a:bodyPr>
            <a:normAutofit/>
          </a:bodyPr>
          <a:lstStyle/>
          <a:p>
            <a:pPr algn="l"/>
            <a:r>
              <a:rPr lang="en-US" dirty="0" smtClean="0"/>
              <a:t>WIDA AMS Updates</a:t>
            </a:r>
            <a:endParaRPr lang="en-US" dirty="0"/>
          </a:p>
        </p:txBody>
      </p:sp>
    </p:spTree>
    <p:extLst>
      <p:ext uri="{BB962C8B-B14F-4D97-AF65-F5344CB8AC3E}">
        <p14:creationId xmlns:p14="http://schemas.microsoft.com/office/powerpoint/2010/main" val="1754586618"/>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b="1" dirty="0"/>
              <a:t>N</a:t>
            </a:r>
            <a:r>
              <a:rPr lang="en-US" b="1" dirty="0" smtClean="0"/>
              <a:t>ew </a:t>
            </a:r>
            <a:r>
              <a:rPr lang="en-US" b="1" dirty="0"/>
              <a:t>W</a:t>
            </a:r>
            <a:r>
              <a:rPr lang="en-US" b="1" dirty="0" smtClean="0"/>
              <a:t>hitelisting </a:t>
            </a:r>
            <a:r>
              <a:rPr lang="en-US" b="1" dirty="0"/>
              <a:t>I</a:t>
            </a:r>
            <a:r>
              <a:rPr lang="en-US" b="1" dirty="0" smtClean="0"/>
              <a:t>nformation</a:t>
            </a:r>
            <a:endParaRPr lang="en-US" dirty="0"/>
          </a:p>
        </p:txBody>
      </p:sp>
      <p:graphicFrame>
        <p:nvGraphicFramePr>
          <p:cNvPr id="3" name="Table 2"/>
          <p:cNvGraphicFramePr>
            <a:graphicFrameLocks noGrp="1"/>
          </p:cNvGraphicFramePr>
          <p:nvPr>
            <p:extLst>
              <p:ext uri="{D42A27DB-BD31-4B8C-83A1-F6EECF244321}">
                <p14:modId xmlns:p14="http://schemas.microsoft.com/office/powerpoint/2010/main" val="3031455704"/>
              </p:ext>
            </p:extLst>
          </p:nvPr>
        </p:nvGraphicFramePr>
        <p:xfrm>
          <a:off x="689161" y="1182147"/>
          <a:ext cx="7772400" cy="4907280"/>
        </p:xfrm>
        <a:graphic>
          <a:graphicData uri="http://schemas.openxmlformats.org/drawingml/2006/table">
            <a:tbl>
              <a:tblPr firstRow="1" firstCol="1" bandRow="1">
                <a:tableStyleId>{3B4B98B0-60AC-42C2-AFA5-B58CD77FA1E5}</a:tableStyleId>
              </a:tblPr>
              <a:tblGrid>
                <a:gridCol w="6640497"/>
                <a:gridCol w="1131903"/>
              </a:tblGrid>
              <a:tr h="298502">
                <a:tc>
                  <a:txBody>
                    <a:bodyPr/>
                    <a:lstStyle/>
                    <a:p>
                      <a:pPr marL="0" marR="0">
                        <a:lnSpc>
                          <a:spcPct val="115000"/>
                        </a:lnSpc>
                        <a:spcBef>
                          <a:spcPts val="0"/>
                        </a:spcBef>
                        <a:spcAft>
                          <a:spcPts val="0"/>
                        </a:spcAft>
                      </a:pPr>
                      <a:r>
                        <a:rPr lang="en-US" sz="2000" dirty="0">
                          <a:effectLst/>
                        </a:rPr>
                        <a:t>Address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effectLst/>
                        </a:rPr>
                        <a:t>Ports</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9166">
                <a:tc>
                  <a:txBody>
                    <a:bodyPr/>
                    <a:lstStyle/>
                    <a:p>
                      <a:pPr marL="0" marR="0">
                        <a:lnSpc>
                          <a:spcPct val="115000"/>
                        </a:lnSpc>
                        <a:spcBef>
                          <a:spcPts val="0"/>
                        </a:spcBef>
                        <a:spcAft>
                          <a:spcPts val="0"/>
                        </a:spcAft>
                      </a:pPr>
                      <a:r>
                        <a:rPr lang="en-US" sz="2000" u="sng" dirty="0">
                          <a:effectLst/>
                          <a:hlinkClick r:id="rId2"/>
                        </a:rPr>
                        <a:t>http://wida-insight-client.drcedirect.com/</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effectLst/>
                        </a:rPr>
                        <a:t>80, 443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9166">
                <a:tc>
                  <a:txBody>
                    <a:bodyPr/>
                    <a:lstStyle/>
                    <a:p>
                      <a:pPr marL="0" marR="0">
                        <a:lnSpc>
                          <a:spcPct val="115000"/>
                        </a:lnSpc>
                        <a:spcBef>
                          <a:spcPts val="0"/>
                        </a:spcBef>
                        <a:spcAft>
                          <a:spcPts val="0"/>
                        </a:spcAft>
                      </a:pPr>
                      <a:r>
                        <a:rPr lang="en-US" sz="2000" u="sng" dirty="0">
                          <a:effectLst/>
                          <a:hlinkClick r:id="rId3"/>
                        </a:rPr>
                        <a:t>https://wida-insight.drcedirect.com/</a:t>
                      </a:r>
                      <a:r>
                        <a:rPr lang="en-US" sz="2000" dirty="0">
                          <a:effectLst/>
                        </a:rPr>
                        <a:t> </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effectLst/>
                        </a:rPr>
                        <a:t>80, 443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9166">
                <a:tc>
                  <a:txBody>
                    <a:bodyPr/>
                    <a:lstStyle/>
                    <a:p>
                      <a:pPr marL="0" marR="0">
                        <a:lnSpc>
                          <a:spcPct val="115000"/>
                        </a:lnSpc>
                        <a:spcBef>
                          <a:spcPts val="0"/>
                        </a:spcBef>
                        <a:spcAft>
                          <a:spcPts val="0"/>
                        </a:spcAft>
                      </a:pPr>
                      <a:r>
                        <a:rPr lang="en-US" sz="2000" u="sng" dirty="0">
                          <a:effectLst/>
                          <a:hlinkClick r:id="rId4"/>
                        </a:rPr>
                        <a:t>https://wbte.drcedirect.com/</a:t>
                      </a:r>
                      <a:r>
                        <a:rPr lang="en-US" sz="2000" dirty="0">
                          <a:effectLst/>
                        </a:rPr>
                        <a:t> </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effectLst/>
                        </a:rPr>
                        <a:t>80, 443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9166">
                <a:tc>
                  <a:txBody>
                    <a:bodyPr/>
                    <a:lstStyle/>
                    <a:p>
                      <a:pPr marL="0" marR="0">
                        <a:lnSpc>
                          <a:spcPct val="115000"/>
                        </a:lnSpc>
                        <a:spcBef>
                          <a:spcPts val="0"/>
                        </a:spcBef>
                        <a:spcAft>
                          <a:spcPts val="0"/>
                        </a:spcAft>
                      </a:pPr>
                      <a:r>
                        <a:rPr lang="en-US" sz="2000" u="sng" dirty="0">
                          <a:effectLst/>
                          <a:hlinkClick r:id="rId5"/>
                        </a:rPr>
                        <a:t>https://www.wida-ams.us/</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effectLst/>
                        </a:rPr>
                        <a:t>80, 443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9166">
                <a:tc>
                  <a:txBody>
                    <a:bodyPr/>
                    <a:lstStyle/>
                    <a:p>
                      <a:pPr marL="0" marR="0">
                        <a:lnSpc>
                          <a:spcPct val="115000"/>
                        </a:lnSpc>
                        <a:spcBef>
                          <a:spcPts val="0"/>
                        </a:spcBef>
                        <a:spcAft>
                          <a:spcPts val="0"/>
                        </a:spcAft>
                      </a:pPr>
                      <a:r>
                        <a:rPr lang="en-US" sz="2000" u="sng" dirty="0">
                          <a:effectLst/>
                          <a:hlinkClick r:id="rId6"/>
                        </a:rPr>
                        <a:t>https://wida.drcedirect.com/</a:t>
                      </a:r>
                      <a:r>
                        <a:rPr lang="en-US" sz="2000" dirty="0">
                          <a:effectLst/>
                        </a:rPr>
                        <a:t> </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effectLst/>
                        </a:rPr>
                        <a:t>80, 443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9166">
                <a:tc>
                  <a:txBody>
                    <a:bodyPr/>
                    <a:lstStyle/>
                    <a:p>
                      <a:pPr marL="0" marR="0">
                        <a:lnSpc>
                          <a:spcPct val="115000"/>
                        </a:lnSpc>
                        <a:spcBef>
                          <a:spcPts val="0"/>
                        </a:spcBef>
                        <a:spcAft>
                          <a:spcPts val="0"/>
                        </a:spcAft>
                      </a:pPr>
                      <a:r>
                        <a:rPr lang="en-US" sz="2000" u="sng" dirty="0">
                          <a:effectLst/>
                          <a:hlinkClick r:id="rId7"/>
                        </a:rPr>
                        <a:t>https://dtk.drcedirect.com/</a:t>
                      </a:r>
                      <a:r>
                        <a:rPr lang="en-US" sz="2000" dirty="0">
                          <a:effectLst/>
                        </a:rPr>
                        <a:t> </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effectLst/>
                        </a:rPr>
                        <a:t>80, 443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9166">
                <a:tc>
                  <a:txBody>
                    <a:bodyPr/>
                    <a:lstStyle/>
                    <a:p>
                      <a:pPr marL="0" marR="0">
                        <a:lnSpc>
                          <a:spcPct val="115000"/>
                        </a:lnSpc>
                        <a:spcBef>
                          <a:spcPts val="0"/>
                        </a:spcBef>
                        <a:spcAft>
                          <a:spcPts val="0"/>
                        </a:spcAft>
                      </a:pPr>
                      <a:r>
                        <a:rPr lang="en-US" sz="2000" u="sng" dirty="0">
                          <a:effectLst/>
                          <a:hlinkClick r:id="rId8"/>
                        </a:rPr>
                        <a:t>https://api-gateway-cloud.drcedirect.com/</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effectLst/>
                        </a:rPr>
                        <a:t>80, 443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9166">
                <a:tc>
                  <a:txBody>
                    <a:bodyPr/>
                    <a:lstStyle/>
                    <a:p>
                      <a:pPr marL="0" marR="0">
                        <a:lnSpc>
                          <a:spcPct val="115000"/>
                        </a:lnSpc>
                        <a:spcBef>
                          <a:spcPts val="0"/>
                        </a:spcBef>
                        <a:spcAft>
                          <a:spcPts val="0"/>
                        </a:spcAft>
                      </a:pPr>
                      <a:r>
                        <a:rPr lang="en-US" sz="2000" u="sng" dirty="0">
                          <a:effectLst/>
                          <a:hlinkClick r:id="rId9"/>
                        </a:rPr>
                        <a:t>https://api-gateway.drcedirect.com/</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effectLst/>
                        </a:rPr>
                        <a:t>80, 443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9166">
                <a:tc>
                  <a:txBody>
                    <a:bodyPr/>
                    <a:lstStyle/>
                    <a:p>
                      <a:pPr marL="0" marR="0">
                        <a:lnSpc>
                          <a:spcPct val="115000"/>
                        </a:lnSpc>
                        <a:spcBef>
                          <a:spcPts val="0"/>
                        </a:spcBef>
                        <a:spcAft>
                          <a:spcPts val="0"/>
                        </a:spcAft>
                      </a:pPr>
                      <a:r>
                        <a:rPr lang="en-US" sz="2000" u="sng" dirty="0">
                          <a:effectLst/>
                          <a:hlinkClick r:id="rId10"/>
                        </a:rPr>
                        <a:t>https://cdn-content-prod.drcedirect.com/</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effectLst/>
                        </a:rPr>
                        <a:t>80, 443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9166">
                <a:tc>
                  <a:txBody>
                    <a:bodyPr/>
                    <a:lstStyle/>
                    <a:p>
                      <a:pPr marL="0" marR="0">
                        <a:lnSpc>
                          <a:spcPct val="115000"/>
                        </a:lnSpc>
                        <a:spcBef>
                          <a:spcPts val="0"/>
                        </a:spcBef>
                        <a:spcAft>
                          <a:spcPts val="0"/>
                        </a:spcAft>
                      </a:pPr>
                      <a:r>
                        <a:rPr lang="en-US" sz="2000" u="sng" dirty="0">
                          <a:effectLst/>
                          <a:hlinkClick r:id="rId11"/>
                        </a:rPr>
                        <a:t>https://cdn-download-prod.drcedirect.com/</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effectLst/>
                        </a:rPr>
                        <a:t>80, 443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9166">
                <a:tc>
                  <a:txBody>
                    <a:bodyPr/>
                    <a:lstStyle/>
                    <a:p>
                      <a:pPr marL="0" marR="0">
                        <a:lnSpc>
                          <a:spcPct val="115000"/>
                        </a:lnSpc>
                        <a:spcBef>
                          <a:spcPts val="0"/>
                        </a:spcBef>
                        <a:spcAft>
                          <a:spcPts val="0"/>
                        </a:spcAft>
                      </a:pPr>
                      <a:r>
                        <a:rPr lang="en-US" sz="2000" u="sng" dirty="0">
                          <a:effectLst/>
                          <a:hlinkClick r:id="rId12"/>
                        </a:rPr>
                        <a:t>https://drc-centraloffice.com/</a:t>
                      </a:r>
                      <a:r>
                        <a:rPr lang="en-US" sz="2000" dirty="0">
                          <a:effectLst/>
                        </a:rPr>
                        <a:t> </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effectLst/>
                        </a:rPr>
                        <a:t>80, 443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9166">
                <a:tc>
                  <a:txBody>
                    <a:bodyPr/>
                    <a:lstStyle/>
                    <a:p>
                      <a:pPr marL="0" marR="0">
                        <a:lnSpc>
                          <a:spcPct val="115000"/>
                        </a:lnSpc>
                        <a:spcBef>
                          <a:spcPts val="0"/>
                        </a:spcBef>
                        <a:spcAft>
                          <a:spcPts val="0"/>
                        </a:spcAft>
                      </a:pPr>
                      <a:r>
                        <a:rPr lang="en-US" sz="2000" u="sng" dirty="0">
                          <a:effectLst/>
                          <a:hlinkClick r:id="rId13"/>
                        </a:rPr>
                        <a:t>https://drc-wbte-prod.s3.amazonaws.com</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effectLst/>
                        </a:rPr>
                        <a:t>80, 443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r h="349166">
                <a:tc>
                  <a:txBody>
                    <a:bodyPr/>
                    <a:lstStyle/>
                    <a:p>
                      <a:pPr marL="0" marR="0">
                        <a:lnSpc>
                          <a:spcPct val="115000"/>
                        </a:lnSpc>
                        <a:spcBef>
                          <a:spcPts val="0"/>
                        </a:spcBef>
                        <a:spcAft>
                          <a:spcPts val="0"/>
                        </a:spcAft>
                      </a:pPr>
                      <a:r>
                        <a:rPr lang="en-US" sz="2000" u="sng" dirty="0">
                          <a:effectLst/>
                          <a:hlinkClick r:id="rId14"/>
                        </a:rPr>
                        <a:t>https://www.drcedirect.com</a:t>
                      </a:r>
                      <a:endParaRPr lang="en-US" sz="2000" dirty="0">
                        <a:solidFill>
                          <a:schemeClr val="bg1"/>
                        </a:solidFill>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c>
                  <a:txBody>
                    <a:bodyPr/>
                    <a:lstStyle/>
                    <a:p>
                      <a:pPr marL="0" marR="0">
                        <a:lnSpc>
                          <a:spcPct val="115000"/>
                        </a:lnSpc>
                        <a:spcBef>
                          <a:spcPts val="0"/>
                        </a:spcBef>
                        <a:spcAft>
                          <a:spcPts val="0"/>
                        </a:spcAft>
                      </a:pPr>
                      <a:r>
                        <a:rPr lang="en-US" sz="2000" dirty="0">
                          <a:effectLst/>
                        </a:rPr>
                        <a:t>80, 443</a:t>
                      </a:r>
                      <a:endParaRPr lang="en-US" sz="2000" dirty="0">
                        <a:effectLst/>
                        <a:latin typeface="Calibri" panose="020F0502020204030204" pitchFamily="34" charset="0"/>
                        <a:ea typeface="Calibri" panose="020F0502020204030204" pitchFamily="34" charset="0"/>
                        <a:cs typeface="Times New Roman" panose="02020603050405020304" pitchFamily="18" charset="0"/>
                      </a:endParaRPr>
                    </a:p>
                  </a:txBody>
                  <a:tcPr marL="68580" marR="68580" marT="0" marB="0"/>
                </a:tc>
              </a:tr>
            </a:tbl>
          </a:graphicData>
        </a:graphic>
      </p:graphicFrame>
    </p:spTree>
    <p:extLst>
      <p:ext uri="{BB962C8B-B14F-4D97-AF65-F5344CB8AC3E}">
        <p14:creationId xmlns:p14="http://schemas.microsoft.com/office/powerpoint/2010/main" val="1438234523"/>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lnSpcReduction="10000"/>
          </a:bodyPr>
          <a:lstStyle/>
          <a:p>
            <a:r>
              <a:rPr lang="en-US" sz="2200" spc="0" dirty="0">
                <a:solidFill>
                  <a:srgbClr val="000000"/>
                </a:solidFill>
                <a:latin typeface="+mn-lt"/>
              </a:rPr>
              <a:t>Chrome OS Support and Chrome Devices</a:t>
            </a:r>
          </a:p>
          <a:p>
            <a:pPr lvl="1"/>
            <a:r>
              <a:rPr lang="en-US" sz="2000" spc="0" dirty="0">
                <a:solidFill>
                  <a:srgbClr val="000000"/>
                </a:solidFill>
                <a:latin typeface="+mn-lt"/>
              </a:rPr>
              <a:t>As of July 2017, DRC </a:t>
            </a:r>
            <a:r>
              <a:rPr lang="en-US" sz="2000" spc="0" dirty="0" smtClean="0">
                <a:solidFill>
                  <a:srgbClr val="000000"/>
                </a:solidFill>
                <a:latin typeface="+mn-lt"/>
              </a:rPr>
              <a:t>offers the </a:t>
            </a:r>
            <a:r>
              <a:rPr lang="en-US" sz="2000" spc="0" dirty="0">
                <a:solidFill>
                  <a:srgbClr val="000000"/>
                </a:solidFill>
                <a:latin typeface="+mn-lt"/>
              </a:rPr>
              <a:t>following levels of support for Chrome </a:t>
            </a:r>
            <a:r>
              <a:rPr lang="en-US" sz="2000" spc="0" dirty="0" smtClean="0">
                <a:solidFill>
                  <a:srgbClr val="000000"/>
                </a:solidFill>
                <a:latin typeface="+mn-lt"/>
              </a:rPr>
              <a:t>OS:</a:t>
            </a:r>
            <a:endParaRPr lang="en-US" sz="2000" spc="0" dirty="0">
              <a:solidFill>
                <a:srgbClr val="000000"/>
              </a:solidFill>
              <a:latin typeface="+mn-lt"/>
            </a:endParaRPr>
          </a:p>
          <a:p>
            <a:pPr lvl="2"/>
            <a:r>
              <a:rPr lang="en-US" sz="1800" spc="0" dirty="0" smtClean="0">
                <a:solidFill>
                  <a:srgbClr val="000000"/>
                </a:solidFill>
                <a:latin typeface="+mn-lt"/>
              </a:rPr>
              <a:t>Full </a:t>
            </a:r>
            <a:r>
              <a:rPr lang="en-US" sz="1800" spc="0" dirty="0">
                <a:solidFill>
                  <a:srgbClr val="000000"/>
                </a:solidFill>
                <a:latin typeface="+mn-lt"/>
              </a:rPr>
              <a:t>Support for the current stable channel level</a:t>
            </a:r>
          </a:p>
          <a:p>
            <a:pPr lvl="2"/>
            <a:r>
              <a:rPr lang="en-US" sz="1800" spc="0" dirty="0" smtClean="0">
                <a:solidFill>
                  <a:srgbClr val="000000"/>
                </a:solidFill>
                <a:latin typeface="+mn-lt"/>
              </a:rPr>
              <a:t>Best </a:t>
            </a:r>
            <a:r>
              <a:rPr lang="en-US" sz="1800" spc="0" dirty="0">
                <a:solidFill>
                  <a:srgbClr val="000000"/>
                </a:solidFill>
                <a:latin typeface="+mn-lt"/>
              </a:rPr>
              <a:t>Effort Support for stable channel levels between </a:t>
            </a:r>
            <a:r>
              <a:rPr lang="en-US" sz="1800" spc="0" dirty="0" smtClean="0">
                <a:solidFill>
                  <a:srgbClr val="000000"/>
                </a:solidFill>
                <a:latin typeface="+mn-lt"/>
              </a:rPr>
              <a:t>58 </a:t>
            </a:r>
            <a:r>
              <a:rPr lang="en-US" sz="1800" spc="0" dirty="0">
                <a:solidFill>
                  <a:srgbClr val="000000"/>
                </a:solidFill>
                <a:latin typeface="+mn-lt"/>
              </a:rPr>
              <a:t>and the current stable channel level</a:t>
            </a:r>
          </a:p>
          <a:p>
            <a:pPr lvl="2"/>
            <a:r>
              <a:rPr lang="en-US" sz="1800" spc="0" dirty="0" smtClean="0">
                <a:solidFill>
                  <a:srgbClr val="000000"/>
                </a:solidFill>
                <a:latin typeface="+mn-lt"/>
              </a:rPr>
              <a:t>End </a:t>
            </a:r>
            <a:r>
              <a:rPr lang="en-US" sz="1800" spc="0" dirty="0">
                <a:solidFill>
                  <a:srgbClr val="000000"/>
                </a:solidFill>
                <a:latin typeface="+mn-lt"/>
              </a:rPr>
              <a:t>of Support (no support) for stable channel levels below </a:t>
            </a:r>
            <a:r>
              <a:rPr lang="en-US" sz="1800" spc="0" dirty="0" smtClean="0">
                <a:solidFill>
                  <a:srgbClr val="000000"/>
                </a:solidFill>
                <a:latin typeface="+mn-lt"/>
              </a:rPr>
              <a:t>58</a:t>
            </a:r>
          </a:p>
          <a:p>
            <a:r>
              <a:rPr lang="en-US" sz="2200" spc="0" dirty="0">
                <a:solidFill>
                  <a:srgbClr val="000000"/>
                </a:solidFill>
                <a:latin typeface="+mn-lt"/>
              </a:rPr>
              <a:t>Automatic Operating System Updates and Other Background Processes</a:t>
            </a:r>
          </a:p>
          <a:p>
            <a:pPr lvl="1"/>
            <a:r>
              <a:rPr lang="en-US" sz="2000" spc="0" dirty="0">
                <a:solidFill>
                  <a:srgbClr val="000000"/>
                </a:solidFill>
                <a:latin typeface="+mn-lt"/>
              </a:rPr>
              <a:t>Impacts Google, Microsoft, and Apple </a:t>
            </a:r>
          </a:p>
          <a:p>
            <a:pPr lvl="1"/>
            <a:r>
              <a:rPr lang="en-US" sz="2000" spc="0" dirty="0">
                <a:solidFill>
                  <a:srgbClr val="000000"/>
                </a:solidFill>
                <a:latin typeface="+mn-lt"/>
              </a:rPr>
              <a:t>Update processes running in the background on testing devices consume CPU and memory</a:t>
            </a:r>
          </a:p>
          <a:p>
            <a:pPr lvl="1"/>
            <a:r>
              <a:rPr lang="en-US" sz="2000" spc="0" dirty="0">
                <a:solidFill>
                  <a:srgbClr val="000000"/>
                </a:solidFill>
                <a:latin typeface="+mn-lt"/>
              </a:rPr>
              <a:t>Can affect the testing experience</a:t>
            </a:r>
          </a:p>
          <a:p>
            <a:pPr lvl="2"/>
            <a:r>
              <a:rPr lang="en-US" sz="1800" spc="0" dirty="0">
                <a:solidFill>
                  <a:srgbClr val="000000"/>
                </a:solidFill>
                <a:latin typeface="+mn-lt"/>
              </a:rPr>
              <a:t>Audio playback may be choppy </a:t>
            </a:r>
          </a:p>
          <a:p>
            <a:pPr lvl="2"/>
            <a:r>
              <a:rPr lang="en-US" sz="1800" spc="0" dirty="0">
                <a:solidFill>
                  <a:srgbClr val="000000"/>
                </a:solidFill>
                <a:latin typeface="+mn-lt"/>
              </a:rPr>
              <a:t>Speaking test responses may be </a:t>
            </a:r>
            <a:r>
              <a:rPr lang="en-US" sz="1800" spc="0" dirty="0" smtClean="0">
                <a:solidFill>
                  <a:srgbClr val="000000"/>
                </a:solidFill>
                <a:latin typeface="+mn-lt"/>
              </a:rPr>
              <a:t>distorted</a:t>
            </a:r>
          </a:p>
          <a:p>
            <a:pPr marL="0" lvl="2" indent="0">
              <a:buClr>
                <a:srgbClr val="0D1E8E"/>
              </a:buClr>
              <a:buNone/>
            </a:pPr>
            <a:r>
              <a:rPr lang="en-US" sz="2200" b="1" spc="0" dirty="0" smtClean="0">
                <a:solidFill>
                  <a:srgbClr val="000000"/>
                </a:solidFill>
                <a:latin typeface="+mn-lt"/>
              </a:rPr>
              <a:t>Verify devices have the most current version of the operating system before the test session starts to avoid issues.</a:t>
            </a:r>
          </a:p>
          <a:p>
            <a:endParaRPr lang="en-US" dirty="0">
              <a:solidFill>
                <a:srgbClr val="000000"/>
              </a:solidFill>
              <a:latin typeface="+mn-lt"/>
            </a:endParaRPr>
          </a:p>
        </p:txBody>
      </p:sp>
      <p:sp>
        <p:nvSpPr>
          <p:cNvPr id="2" name="Title 1"/>
          <p:cNvSpPr>
            <a:spLocks noGrp="1"/>
          </p:cNvSpPr>
          <p:nvPr>
            <p:ph type="title"/>
          </p:nvPr>
        </p:nvSpPr>
        <p:spPr/>
        <p:txBody>
          <a:bodyPr>
            <a:normAutofit/>
          </a:bodyPr>
          <a:lstStyle/>
          <a:p>
            <a:pPr algn="l"/>
            <a:r>
              <a:rPr lang="en-US" dirty="0" smtClean="0"/>
              <a:t>DRC Component Updates</a:t>
            </a:r>
            <a:endParaRPr lang="en-US" dirty="0"/>
          </a:p>
        </p:txBody>
      </p:sp>
    </p:spTree>
    <p:extLst>
      <p:ext uri="{BB962C8B-B14F-4D97-AF65-F5344CB8AC3E}">
        <p14:creationId xmlns:p14="http://schemas.microsoft.com/office/powerpoint/2010/main" val="1742106126"/>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spc="0" dirty="0">
                <a:solidFill>
                  <a:srgbClr val="000000"/>
                </a:solidFill>
                <a:latin typeface="+mn-lt"/>
              </a:rPr>
              <a:t>Tablet/Netbook/Chromebook </a:t>
            </a:r>
            <a:r>
              <a:rPr lang="en-US" spc="0" dirty="0" smtClean="0">
                <a:solidFill>
                  <a:srgbClr val="000000"/>
                </a:solidFill>
                <a:latin typeface="+mn-lt"/>
              </a:rPr>
              <a:t>Devices</a:t>
            </a:r>
          </a:p>
          <a:p>
            <a:pPr lvl="1"/>
            <a:r>
              <a:rPr lang="en-US" spc="0" dirty="0">
                <a:solidFill>
                  <a:srgbClr val="000000"/>
                </a:solidFill>
                <a:latin typeface="+mn-lt"/>
              </a:rPr>
              <a:t>DRC recommends that these devices </a:t>
            </a:r>
            <a:r>
              <a:rPr lang="en-US" spc="0" dirty="0" smtClean="0">
                <a:solidFill>
                  <a:srgbClr val="000000"/>
                </a:solidFill>
                <a:latin typeface="+mn-lt"/>
              </a:rPr>
              <a:t>be streamlined </a:t>
            </a:r>
            <a:r>
              <a:rPr lang="en-US" spc="0" dirty="0">
                <a:solidFill>
                  <a:srgbClr val="000000"/>
                </a:solidFill>
                <a:latin typeface="+mn-lt"/>
              </a:rPr>
              <a:t>for the DRC INSIGHT App </a:t>
            </a:r>
            <a:endParaRPr lang="en-US" spc="0" dirty="0" smtClean="0">
              <a:solidFill>
                <a:srgbClr val="000000"/>
              </a:solidFill>
              <a:latin typeface="+mn-lt"/>
            </a:endParaRPr>
          </a:p>
          <a:p>
            <a:pPr lvl="2"/>
            <a:r>
              <a:rPr lang="en-US" spc="0" dirty="0" smtClean="0">
                <a:solidFill>
                  <a:srgbClr val="000000"/>
                </a:solidFill>
                <a:latin typeface="+mn-lt"/>
              </a:rPr>
              <a:t>All </a:t>
            </a:r>
            <a:r>
              <a:rPr lang="en-US" spc="0" dirty="0">
                <a:solidFill>
                  <a:srgbClr val="000000"/>
                </a:solidFill>
                <a:latin typeface="+mn-lt"/>
              </a:rPr>
              <a:t>applications and features that are unnecessary for testing should be disabled, removed, or turned off to ensure that the </a:t>
            </a:r>
            <a:r>
              <a:rPr lang="en-US" spc="0" dirty="0" smtClean="0">
                <a:solidFill>
                  <a:srgbClr val="000000"/>
                </a:solidFill>
                <a:latin typeface="+mn-lt"/>
              </a:rPr>
              <a:t>maximum amount </a:t>
            </a:r>
            <a:r>
              <a:rPr lang="en-US" spc="0" dirty="0">
                <a:solidFill>
                  <a:srgbClr val="000000"/>
                </a:solidFill>
                <a:latin typeface="+mn-lt"/>
              </a:rPr>
              <a:t>of device memory is available for testing. </a:t>
            </a:r>
            <a:endParaRPr lang="en-US" spc="0" dirty="0" smtClean="0">
              <a:solidFill>
                <a:srgbClr val="000000"/>
              </a:solidFill>
              <a:latin typeface="+mn-lt"/>
            </a:endParaRPr>
          </a:p>
          <a:p>
            <a:pPr lvl="3"/>
            <a:r>
              <a:rPr lang="en-US" dirty="0" smtClean="0">
                <a:solidFill>
                  <a:srgbClr val="000000"/>
                </a:solidFill>
                <a:latin typeface="+mn-lt"/>
              </a:rPr>
              <a:t>This </a:t>
            </a:r>
            <a:r>
              <a:rPr lang="en-US" dirty="0">
                <a:solidFill>
                  <a:srgbClr val="000000"/>
                </a:solidFill>
                <a:latin typeface="+mn-lt"/>
              </a:rPr>
              <a:t>includes services such as Bluetooth (unless a Bluetooth keyboard or mouse is needed), GPS, and </a:t>
            </a:r>
            <a:r>
              <a:rPr lang="en-US" dirty="0" smtClean="0">
                <a:solidFill>
                  <a:srgbClr val="000000"/>
                </a:solidFill>
                <a:latin typeface="+mn-lt"/>
              </a:rPr>
              <a:t>power saving </a:t>
            </a:r>
            <a:r>
              <a:rPr lang="en-US" dirty="0">
                <a:solidFill>
                  <a:srgbClr val="000000"/>
                </a:solidFill>
                <a:latin typeface="+mn-lt"/>
              </a:rPr>
              <a:t>modes that reduce performance to maximize battery life.</a:t>
            </a:r>
          </a:p>
          <a:p>
            <a:pPr lvl="2"/>
            <a:r>
              <a:rPr lang="en-US" spc="0" dirty="0">
                <a:solidFill>
                  <a:srgbClr val="000000"/>
                </a:solidFill>
                <a:latin typeface="+mn-lt"/>
              </a:rPr>
              <a:t>DRC </a:t>
            </a:r>
            <a:r>
              <a:rPr lang="en-US" spc="0" dirty="0" smtClean="0">
                <a:solidFill>
                  <a:srgbClr val="000000"/>
                </a:solidFill>
                <a:latin typeface="+mn-lt"/>
              </a:rPr>
              <a:t>recommends </a:t>
            </a:r>
            <a:r>
              <a:rPr lang="en-US" spc="0" dirty="0">
                <a:solidFill>
                  <a:srgbClr val="000000"/>
                </a:solidFill>
                <a:latin typeface="+mn-lt"/>
              </a:rPr>
              <a:t>rebooting </a:t>
            </a:r>
            <a:r>
              <a:rPr lang="en-US" spc="0" dirty="0" smtClean="0">
                <a:solidFill>
                  <a:srgbClr val="000000"/>
                </a:solidFill>
                <a:latin typeface="+mn-lt"/>
              </a:rPr>
              <a:t>devices </a:t>
            </a:r>
            <a:r>
              <a:rPr lang="en-US" spc="0" dirty="0">
                <a:solidFill>
                  <a:srgbClr val="000000"/>
                </a:solidFill>
                <a:latin typeface="+mn-lt"/>
              </a:rPr>
              <a:t>before testing. </a:t>
            </a:r>
            <a:endParaRPr lang="en-US" spc="0" dirty="0" smtClean="0">
              <a:solidFill>
                <a:srgbClr val="000000"/>
              </a:solidFill>
              <a:latin typeface="+mn-lt"/>
            </a:endParaRPr>
          </a:p>
          <a:p>
            <a:r>
              <a:rPr lang="en-US" spc="0" dirty="0">
                <a:solidFill>
                  <a:srgbClr val="000000"/>
                </a:solidFill>
              </a:rPr>
              <a:t>IPA Software</a:t>
            </a:r>
          </a:p>
          <a:p>
            <a:pPr lvl="1"/>
            <a:r>
              <a:rPr lang="en-US" sz="1800" spc="0" dirty="0" smtClean="0">
                <a:solidFill>
                  <a:srgbClr val="000000"/>
                </a:solidFill>
                <a:latin typeface="+mn-lt"/>
              </a:rPr>
              <a:t>Intelligent personal assistant (IPA) software, such as Siri for iOS and MacOS, or Cortana for Windows 10, should be disabled during testing for the appropriate devices</a:t>
            </a:r>
          </a:p>
          <a:p>
            <a:pPr lvl="1"/>
            <a:r>
              <a:rPr lang="en-US" sz="1800" spc="0" dirty="0" smtClean="0">
                <a:solidFill>
                  <a:srgbClr val="000000"/>
                </a:solidFill>
                <a:latin typeface="+mn-lt"/>
              </a:rPr>
              <a:t>If </a:t>
            </a:r>
            <a:r>
              <a:rPr lang="en-US" sz="1800" spc="0" dirty="0">
                <a:solidFill>
                  <a:srgbClr val="000000"/>
                </a:solidFill>
                <a:latin typeface="+mn-lt"/>
              </a:rPr>
              <a:t>IPA software is not disabled, the testing site is responsible for ensuring the security and integrity of the test by actively monitoring that students are not using these applications</a:t>
            </a:r>
          </a:p>
          <a:p>
            <a:endParaRPr lang="en-US" spc="0" dirty="0" smtClean="0">
              <a:solidFill>
                <a:srgbClr val="000000"/>
              </a:solidFill>
              <a:latin typeface="+mn-lt"/>
            </a:endParaRPr>
          </a:p>
        </p:txBody>
      </p:sp>
      <p:sp>
        <p:nvSpPr>
          <p:cNvPr id="2" name="Title 1"/>
          <p:cNvSpPr>
            <a:spLocks noGrp="1"/>
          </p:cNvSpPr>
          <p:nvPr>
            <p:ph type="title"/>
          </p:nvPr>
        </p:nvSpPr>
        <p:spPr/>
        <p:txBody>
          <a:bodyPr>
            <a:normAutofit/>
          </a:bodyPr>
          <a:lstStyle/>
          <a:p>
            <a:pPr algn="l"/>
            <a:r>
              <a:rPr lang="en-US" dirty="0" smtClean="0"/>
              <a:t>DRC Configuration Updates</a:t>
            </a:r>
            <a:endParaRPr lang="en-US" dirty="0"/>
          </a:p>
        </p:txBody>
      </p:sp>
    </p:spTree>
    <p:extLst>
      <p:ext uri="{BB962C8B-B14F-4D97-AF65-F5344CB8AC3E}">
        <p14:creationId xmlns:p14="http://schemas.microsoft.com/office/powerpoint/2010/main" val="2312216072"/>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dirty="0" smtClean="0"/>
              <a:t>Software </a:t>
            </a:r>
            <a:r>
              <a:rPr lang="en-US" dirty="0"/>
              <a:t>Updates &amp; Technology Readiness Checklist </a:t>
            </a:r>
          </a:p>
          <a:p>
            <a:pPr lvl="1"/>
            <a:r>
              <a:rPr lang="en-US" dirty="0" smtClean="0"/>
              <a:t>Thursday</a:t>
            </a:r>
            <a:r>
              <a:rPr lang="en-US" dirty="0"/>
              <a:t>, September 28 from 1:00pm–2:00pm CT</a:t>
            </a:r>
          </a:p>
          <a:p>
            <a:r>
              <a:rPr lang="en-US" dirty="0" smtClean="0"/>
              <a:t>Technology </a:t>
            </a:r>
            <a:r>
              <a:rPr lang="en-US" dirty="0"/>
              <a:t>Installations </a:t>
            </a:r>
          </a:p>
          <a:p>
            <a:pPr lvl="1"/>
            <a:r>
              <a:rPr lang="en-US" dirty="0" smtClean="0"/>
              <a:t>Thursday</a:t>
            </a:r>
            <a:r>
              <a:rPr lang="en-US" dirty="0"/>
              <a:t>, October 5 from 1:00pm- 2:30pm CT</a:t>
            </a:r>
          </a:p>
          <a:p>
            <a:r>
              <a:rPr lang="en-US" dirty="0" smtClean="0"/>
              <a:t>Technology </a:t>
            </a:r>
            <a:r>
              <a:rPr lang="en-US" dirty="0"/>
              <a:t>Coordinator Support for Test Administration </a:t>
            </a:r>
          </a:p>
          <a:p>
            <a:pPr lvl="1"/>
            <a:r>
              <a:rPr lang="en-US" dirty="0" smtClean="0"/>
              <a:t>Thursday</a:t>
            </a:r>
            <a:r>
              <a:rPr lang="en-US" dirty="0"/>
              <a:t>, November 9 from 1:00pm–2:00pm CT</a:t>
            </a:r>
          </a:p>
          <a:p>
            <a:r>
              <a:rPr lang="en-US" dirty="0" smtClean="0"/>
              <a:t>Technology </a:t>
            </a:r>
            <a:r>
              <a:rPr lang="en-US" dirty="0"/>
              <a:t>Troubleshooting</a:t>
            </a:r>
          </a:p>
          <a:p>
            <a:pPr lvl="1"/>
            <a:r>
              <a:rPr lang="en-US" dirty="0" smtClean="0"/>
              <a:t>Thursday</a:t>
            </a:r>
            <a:r>
              <a:rPr lang="en-US" dirty="0"/>
              <a:t>, December 14 from 1:00pm–2:00pm </a:t>
            </a:r>
            <a:r>
              <a:rPr lang="en-US" dirty="0" smtClean="0"/>
              <a:t>CT</a:t>
            </a:r>
          </a:p>
          <a:p>
            <a:r>
              <a:rPr lang="en-US" dirty="0" smtClean="0"/>
              <a:t>Web Links</a:t>
            </a:r>
          </a:p>
          <a:p>
            <a:pPr lvl="1"/>
            <a:r>
              <a:rPr lang="en-US" u="sng" dirty="0">
                <a:hlinkClick r:id="rId2"/>
              </a:rPr>
              <a:t>View full 2017-18 ACCESS for ELLs 2.0 Webinar Schedule</a:t>
            </a:r>
            <a:r>
              <a:rPr lang="en-US" dirty="0"/>
              <a:t> </a:t>
            </a:r>
            <a:endParaRPr lang="en-US" dirty="0" smtClean="0"/>
          </a:p>
          <a:p>
            <a:pPr lvl="1"/>
            <a:r>
              <a:rPr lang="en-US" u="sng" dirty="0">
                <a:hlinkClick r:id="rId3"/>
              </a:rPr>
              <a:t>View Past Webinar Recordings</a:t>
            </a:r>
            <a:endParaRPr lang="en-US" dirty="0"/>
          </a:p>
        </p:txBody>
      </p:sp>
      <p:sp>
        <p:nvSpPr>
          <p:cNvPr id="3" name="Title 2"/>
          <p:cNvSpPr>
            <a:spLocks noGrp="1"/>
          </p:cNvSpPr>
          <p:nvPr>
            <p:ph type="title"/>
          </p:nvPr>
        </p:nvSpPr>
        <p:spPr/>
        <p:txBody>
          <a:bodyPr>
            <a:normAutofit fontScale="90000"/>
          </a:bodyPr>
          <a:lstStyle/>
          <a:p>
            <a:r>
              <a:rPr lang="en-US" b="1" dirty="0"/>
              <a:t>ACCESS for ELLs 2.0 Technology Webinars</a:t>
            </a:r>
            <a:endParaRPr lang="en-US" dirty="0"/>
          </a:p>
        </p:txBody>
      </p:sp>
    </p:spTree>
    <p:extLst>
      <p:ext uri="{BB962C8B-B14F-4D97-AF65-F5344CB8AC3E}">
        <p14:creationId xmlns:p14="http://schemas.microsoft.com/office/powerpoint/2010/main" val="943007305"/>
      </p:ext>
    </p:extLst>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Footer Placeholder 3"/>
          <p:cNvSpPr>
            <a:spLocks noGrp="1"/>
          </p:cNvSpPr>
          <p:nvPr>
            <p:ph type="ftr" sz="quarter" idx="11"/>
          </p:nvPr>
        </p:nvSpPr>
        <p:spPr/>
        <p:txBody>
          <a:bodyPr/>
          <a:lstStyle/>
          <a:p>
            <a:fld id="{757A2F4E-5D54-B04B-91BD-7E78EE1FE9FD}" type="slidenum">
              <a:rPr lang="en-US" smtClean="0"/>
              <a:pPr/>
              <a:t>28</a:t>
            </a:fld>
            <a:endParaRPr lang="en-US" dirty="0" smtClean="0"/>
          </a:p>
        </p:txBody>
      </p:sp>
      <p:sp>
        <p:nvSpPr>
          <p:cNvPr id="3" name="Content Placeholder 2"/>
          <p:cNvSpPr>
            <a:spLocks noGrp="1"/>
          </p:cNvSpPr>
          <p:nvPr>
            <p:ph idx="1"/>
          </p:nvPr>
        </p:nvSpPr>
        <p:spPr/>
        <p:txBody>
          <a:bodyPr/>
          <a:lstStyle/>
          <a:p>
            <a:r>
              <a:rPr lang="en-US" dirty="0"/>
              <a:t>DRC Questions?</a:t>
            </a:r>
          </a:p>
        </p:txBody>
      </p:sp>
    </p:spTree>
    <p:extLst>
      <p:ext uri="{BB962C8B-B14F-4D97-AF65-F5344CB8AC3E}">
        <p14:creationId xmlns:p14="http://schemas.microsoft.com/office/powerpoint/2010/main" val="3733141177"/>
      </p:ext>
    </p:extLst>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ext Placeholder 4"/>
          <p:cNvSpPr>
            <a:spLocks noGrp="1"/>
          </p:cNvSpPr>
          <p:nvPr>
            <p:ph type="body" idx="1"/>
          </p:nvPr>
        </p:nvSpPr>
        <p:spPr/>
        <p:txBody>
          <a:bodyPr/>
          <a:lstStyle/>
          <a:p>
            <a:endParaRPr lang="en-US" dirty="0"/>
          </a:p>
        </p:txBody>
      </p:sp>
      <p:sp>
        <p:nvSpPr>
          <p:cNvPr id="4" name="Title 3"/>
          <p:cNvSpPr>
            <a:spLocks noGrp="1"/>
          </p:cNvSpPr>
          <p:nvPr>
            <p:ph type="title"/>
          </p:nvPr>
        </p:nvSpPr>
        <p:spPr/>
        <p:txBody>
          <a:bodyPr/>
          <a:lstStyle/>
          <a:p>
            <a:r>
              <a:rPr lang="en-US" dirty="0" smtClean="0"/>
              <a:t>Pearson’s TestNav</a:t>
            </a:r>
            <a:endParaRPr lang="en-US" dirty="0"/>
          </a:p>
        </p:txBody>
      </p:sp>
    </p:spTree>
    <p:extLst>
      <p:ext uri="{BB962C8B-B14F-4D97-AF65-F5344CB8AC3E}">
        <p14:creationId xmlns:p14="http://schemas.microsoft.com/office/powerpoint/2010/main" val="425110549"/>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p:nvPr>
        </p:nvSpPr>
        <p:spPr/>
        <p:txBody>
          <a:bodyPr/>
          <a:lstStyle/>
          <a:p>
            <a:r>
              <a:rPr lang="en-US" dirty="0" smtClean="0"/>
              <a:t>Colorado Assessments Breakdown</a:t>
            </a:r>
            <a:endParaRPr lang="en-US" dirty="0"/>
          </a:p>
        </p:txBody>
      </p:sp>
      <p:sp>
        <p:nvSpPr>
          <p:cNvPr id="6" name="Text Box 2"/>
          <p:cNvSpPr txBox="1">
            <a:spLocks noChangeArrowheads="1"/>
          </p:cNvSpPr>
          <p:nvPr/>
        </p:nvSpPr>
        <p:spPr bwMode="auto">
          <a:xfrm>
            <a:off x="101471" y="1306406"/>
            <a:ext cx="2832230" cy="658495"/>
          </a:xfrm>
          <a:prstGeom prst="rect">
            <a:avLst/>
          </a:prstGeom>
          <a:solidFill>
            <a:srgbClr val="488BC9"/>
          </a:solidFill>
          <a:ln w="9525">
            <a:solidFill>
              <a:srgbClr val="000000"/>
            </a:solidFill>
            <a:miter lim="800000"/>
            <a:headEnd/>
            <a:tailEnd/>
          </a:ln>
        </p:spPr>
        <p:txBody>
          <a:bodyPr rot="0" vert="horz" wrap="square" lIns="91440" tIns="45720" rIns="91440" bIns="45720" anchor="t" anchorCtr="0">
            <a:spAutoFit/>
          </a:bodyPr>
          <a:lstStyle/>
          <a:p>
            <a:pPr algn="ctr"/>
            <a:r>
              <a:rPr lang="en-US" dirty="0">
                <a:solidFill>
                  <a:prstClr val="white"/>
                </a:solidFill>
                <a:latin typeface="Trebuchet MS" panose="020B0603020202020204" pitchFamily="34" charset="0"/>
                <a:ea typeface="Calibri"/>
                <a:cs typeface="Times New Roman"/>
              </a:rPr>
              <a:t>Colorado Measures of Academic Success (CMAS)</a:t>
            </a:r>
            <a:endParaRPr lang="en-US" sz="1200" dirty="0">
              <a:solidFill>
                <a:prstClr val="white"/>
              </a:solidFill>
              <a:latin typeface="Trebuchet MS" panose="020B0603020202020204" pitchFamily="34" charset="0"/>
              <a:ea typeface="Calibri"/>
              <a:cs typeface="Times New Roman"/>
            </a:endParaRPr>
          </a:p>
        </p:txBody>
      </p:sp>
      <p:sp>
        <p:nvSpPr>
          <p:cNvPr id="7" name="Text Box 2"/>
          <p:cNvSpPr txBox="1">
            <a:spLocks noChangeArrowheads="1"/>
          </p:cNvSpPr>
          <p:nvPr/>
        </p:nvSpPr>
        <p:spPr bwMode="auto">
          <a:xfrm>
            <a:off x="101470" y="2163656"/>
            <a:ext cx="2832231" cy="646331"/>
          </a:xfrm>
          <a:prstGeom prst="rect">
            <a:avLst/>
          </a:prstGeom>
          <a:solidFill>
            <a:schemeClr val="accent1">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algn="ctr"/>
            <a:r>
              <a:rPr lang="en-US" dirty="0" smtClean="0">
                <a:solidFill>
                  <a:srgbClr val="000000"/>
                </a:solidFill>
                <a:latin typeface="Trebuchet MS" panose="020B0603020202020204" pitchFamily="34" charset="0"/>
                <a:ea typeface="Calibri"/>
                <a:cs typeface="Times New Roman"/>
              </a:rPr>
              <a:t>ELA (including CSLA***) and CoAlt ELA (DLM)**</a:t>
            </a:r>
            <a:endParaRPr lang="en-US" sz="1200" dirty="0">
              <a:solidFill>
                <a:srgbClr val="000000"/>
              </a:solidFill>
              <a:latin typeface="Trebuchet MS" panose="020B0603020202020204" pitchFamily="34" charset="0"/>
              <a:ea typeface="Calibri"/>
              <a:cs typeface="Times New Roman"/>
            </a:endParaRPr>
          </a:p>
        </p:txBody>
      </p:sp>
      <p:sp>
        <p:nvSpPr>
          <p:cNvPr id="18" name="Text Box 2"/>
          <p:cNvSpPr txBox="1">
            <a:spLocks noChangeArrowheads="1"/>
          </p:cNvSpPr>
          <p:nvPr/>
        </p:nvSpPr>
        <p:spPr bwMode="auto">
          <a:xfrm>
            <a:off x="5086017" y="1306406"/>
            <a:ext cx="1866900" cy="658495"/>
          </a:xfrm>
          <a:prstGeom prst="rect">
            <a:avLst/>
          </a:prstGeom>
          <a:solidFill>
            <a:schemeClr val="accent4"/>
          </a:solidFill>
          <a:ln w="9525">
            <a:solidFill>
              <a:srgbClr val="000000"/>
            </a:solidFill>
            <a:miter lim="800000"/>
            <a:headEnd/>
            <a:tailEnd/>
          </a:ln>
        </p:spPr>
        <p:txBody>
          <a:bodyPr rot="0" vert="horz" wrap="square" lIns="91440" tIns="45720" rIns="91440" bIns="45720" anchor="t" anchorCtr="0">
            <a:spAutoFit/>
          </a:bodyPr>
          <a:lstStyle/>
          <a:p>
            <a:pPr algn="ctr"/>
            <a:r>
              <a:rPr lang="en-US" dirty="0">
                <a:solidFill>
                  <a:srgbClr val="000000"/>
                </a:solidFill>
                <a:latin typeface="Trebuchet MS" panose="020B0603020202020204" pitchFamily="34" charset="0"/>
                <a:ea typeface="Calibri"/>
                <a:cs typeface="Times New Roman"/>
              </a:rPr>
              <a:t>WIDA: ACCESS </a:t>
            </a:r>
            <a:r>
              <a:rPr lang="en-US" dirty="0" smtClean="0">
                <a:solidFill>
                  <a:srgbClr val="000000"/>
                </a:solidFill>
                <a:latin typeface="Trebuchet MS" panose="020B0603020202020204" pitchFamily="34" charset="0"/>
                <a:ea typeface="Calibri"/>
                <a:cs typeface="Times New Roman"/>
              </a:rPr>
              <a:t>2.0 for ELLs**</a:t>
            </a:r>
            <a:endParaRPr lang="en-US" sz="1200" dirty="0">
              <a:solidFill>
                <a:srgbClr val="000000"/>
              </a:solidFill>
              <a:latin typeface="Trebuchet MS" panose="020B0603020202020204" pitchFamily="34" charset="0"/>
              <a:ea typeface="Calibri"/>
              <a:cs typeface="Times New Roman"/>
            </a:endParaRPr>
          </a:p>
        </p:txBody>
      </p:sp>
      <p:sp>
        <p:nvSpPr>
          <p:cNvPr id="19" name="Text Box 2"/>
          <p:cNvSpPr txBox="1">
            <a:spLocks noChangeArrowheads="1"/>
          </p:cNvSpPr>
          <p:nvPr/>
        </p:nvSpPr>
        <p:spPr bwMode="auto">
          <a:xfrm>
            <a:off x="7171825" y="1306406"/>
            <a:ext cx="1866900" cy="2031325"/>
          </a:xfrm>
          <a:prstGeom prst="rect">
            <a:avLst/>
          </a:prstGeom>
          <a:solidFill>
            <a:schemeClr val="bg2"/>
          </a:solidFill>
          <a:ln w="9525">
            <a:solidFill>
              <a:srgbClr val="000000"/>
            </a:solidFill>
            <a:miter lim="800000"/>
            <a:headEnd/>
            <a:tailEnd/>
          </a:ln>
        </p:spPr>
        <p:txBody>
          <a:bodyPr rot="0" vert="horz" wrap="square" lIns="91440" tIns="45720" rIns="91440" bIns="45720" anchor="t" anchorCtr="0">
            <a:spAutoFit/>
          </a:bodyPr>
          <a:lstStyle/>
          <a:p>
            <a:pPr algn="ctr"/>
            <a:r>
              <a:rPr lang="en-US" dirty="0">
                <a:solidFill>
                  <a:srgbClr val="000000"/>
                </a:solidFill>
                <a:latin typeface="Trebuchet MS" panose="020B0603020202020204" pitchFamily="34" charset="0"/>
                <a:ea typeface="Calibri"/>
                <a:cs typeface="Times New Roman"/>
              </a:rPr>
              <a:t>National Assessment of Educational Progress (NAEP</a:t>
            </a:r>
            <a:r>
              <a:rPr lang="en-US" dirty="0" smtClean="0">
                <a:solidFill>
                  <a:srgbClr val="000000"/>
                </a:solidFill>
                <a:latin typeface="Trebuchet MS" panose="020B0603020202020204" pitchFamily="34" charset="0"/>
                <a:ea typeface="Calibri"/>
                <a:cs typeface="Times New Roman"/>
              </a:rPr>
              <a:t>)**** </a:t>
            </a:r>
          </a:p>
          <a:p>
            <a:pPr algn="ctr"/>
            <a:r>
              <a:rPr lang="en-US" dirty="0" smtClean="0">
                <a:solidFill>
                  <a:srgbClr val="000000"/>
                </a:solidFill>
                <a:latin typeface="Trebuchet MS" panose="020B0603020202020204" pitchFamily="34" charset="0"/>
                <a:ea typeface="Calibri"/>
                <a:cs typeface="Times New Roman"/>
              </a:rPr>
              <a:t>&amp; International Assessments</a:t>
            </a:r>
            <a:endParaRPr lang="en-US" sz="1200" dirty="0">
              <a:solidFill>
                <a:srgbClr val="000000"/>
              </a:solidFill>
              <a:latin typeface="Trebuchet MS" panose="020B0603020202020204" pitchFamily="34" charset="0"/>
              <a:ea typeface="Calibri"/>
              <a:cs typeface="Times New Roman"/>
            </a:endParaRPr>
          </a:p>
        </p:txBody>
      </p:sp>
      <p:sp>
        <p:nvSpPr>
          <p:cNvPr id="20" name="Text Box 2"/>
          <p:cNvSpPr txBox="1">
            <a:spLocks noChangeArrowheads="1"/>
          </p:cNvSpPr>
          <p:nvPr/>
        </p:nvSpPr>
        <p:spPr bwMode="auto">
          <a:xfrm>
            <a:off x="3152609" y="2163656"/>
            <a:ext cx="1714500" cy="646331"/>
          </a:xfrm>
          <a:prstGeom prst="rect">
            <a:avLst/>
          </a:prstGeom>
          <a:solidFill>
            <a:schemeClr val="accent6">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algn="ctr"/>
            <a:r>
              <a:rPr lang="en-US" dirty="0" smtClean="0">
                <a:solidFill>
                  <a:srgbClr val="000000"/>
                </a:solidFill>
                <a:latin typeface="Trebuchet MS" panose="020B0603020202020204" pitchFamily="34" charset="0"/>
                <a:ea typeface="Calibri"/>
                <a:cs typeface="Times New Roman"/>
              </a:rPr>
              <a:t>SAT </a:t>
            </a:r>
          </a:p>
          <a:p>
            <a:pPr algn="ctr"/>
            <a:r>
              <a:rPr lang="en-US" dirty="0" smtClean="0">
                <a:solidFill>
                  <a:srgbClr val="000000"/>
                </a:solidFill>
                <a:latin typeface="Trebuchet MS" panose="020B0603020202020204" pitchFamily="34" charset="0"/>
                <a:ea typeface="Calibri"/>
                <a:cs typeface="Times New Roman"/>
              </a:rPr>
              <a:t>(11</a:t>
            </a:r>
            <a:r>
              <a:rPr lang="en-US" baseline="30000" dirty="0" smtClean="0">
                <a:solidFill>
                  <a:srgbClr val="000000"/>
                </a:solidFill>
                <a:latin typeface="Trebuchet MS" panose="020B0603020202020204" pitchFamily="34" charset="0"/>
                <a:ea typeface="Calibri"/>
                <a:cs typeface="Times New Roman"/>
              </a:rPr>
              <a:t>th</a:t>
            </a:r>
            <a:r>
              <a:rPr lang="en-US" dirty="0" smtClean="0">
                <a:solidFill>
                  <a:srgbClr val="000000"/>
                </a:solidFill>
                <a:latin typeface="Trebuchet MS" panose="020B0603020202020204" pitchFamily="34" charset="0"/>
                <a:ea typeface="Calibri"/>
                <a:cs typeface="Times New Roman"/>
              </a:rPr>
              <a:t> </a:t>
            </a:r>
            <a:r>
              <a:rPr lang="en-US" dirty="0">
                <a:solidFill>
                  <a:srgbClr val="000000"/>
                </a:solidFill>
                <a:latin typeface="Trebuchet MS" panose="020B0603020202020204" pitchFamily="34" charset="0"/>
                <a:ea typeface="Calibri"/>
                <a:cs typeface="Times New Roman"/>
              </a:rPr>
              <a:t>Grade</a:t>
            </a:r>
            <a:r>
              <a:rPr lang="en-US" dirty="0" smtClean="0">
                <a:solidFill>
                  <a:srgbClr val="000000"/>
                </a:solidFill>
                <a:latin typeface="Trebuchet MS" panose="020B0603020202020204" pitchFamily="34" charset="0"/>
                <a:ea typeface="Calibri"/>
                <a:cs typeface="Times New Roman"/>
              </a:rPr>
              <a:t>)**</a:t>
            </a:r>
            <a:endParaRPr lang="en-US" sz="1200" dirty="0">
              <a:solidFill>
                <a:srgbClr val="000000"/>
              </a:solidFill>
              <a:latin typeface="Trebuchet MS" panose="020B0603020202020204" pitchFamily="34" charset="0"/>
              <a:ea typeface="Calibri"/>
              <a:cs typeface="Times New Roman"/>
            </a:endParaRPr>
          </a:p>
        </p:txBody>
      </p:sp>
      <p:sp>
        <p:nvSpPr>
          <p:cNvPr id="21" name="Text Box 2"/>
          <p:cNvSpPr txBox="1">
            <a:spLocks noChangeArrowheads="1"/>
          </p:cNvSpPr>
          <p:nvPr/>
        </p:nvSpPr>
        <p:spPr bwMode="auto">
          <a:xfrm>
            <a:off x="3156632" y="3005764"/>
            <a:ext cx="1714500" cy="646331"/>
          </a:xfrm>
          <a:prstGeom prst="rect">
            <a:avLst/>
          </a:prstGeom>
          <a:solidFill>
            <a:schemeClr val="accent6">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algn="ctr"/>
            <a:r>
              <a:rPr lang="en-US" dirty="0" smtClean="0">
                <a:solidFill>
                  <a:srgbClr val="000000"/>
                </a:solidFill>
                <a:latin typeface="Trebuchet MS" panose="020B0603020202020204" pitchFamily="34" charset="0"/>
                <a:ea typeface="Calibri"/>
                <a:cs typeface="Times New Roman"/>
              </a:rPr>
              <a:t>PSAT 10</a:t>
            </a:r>
          </a:p>
          <a:p>
            <a:pPr algn="ctr"/>
            <a:r>
              <a:rPr lang="en-US" dirty="0" smtClean="0">
                <a:solidFill>
                  <a:srgbClr val="000000"/>
                </a:solidFill>
                <a:latin typeface="Trebuchet MS" panose="020B0603020202020204" pitchFamily="34" charset="0"/>
                <a:ea typeface="Calibri"/>
                <a:cs typeface="Times New Roman"/>
              </a:rPr>
              <a:t>(10</a:t>
            </a:r>
            <a:r>
              <a:rPr lang="en-US" baseline="30000" dirty="0" smtClean="0">
                <a:solidFill>
                  <a:srgbClr val="000000"/>
                </a:solidFill>
                <a:latin typeface="Trebuchet MS" panose="020B0603020202020204" pitchFamily="34" charset="0"/>
                <a:ea typeface="Calibri"/>
                <a:cs typeface="Times New Roman"/>
              </a:rPr>
              <a:t>th</a:t>
            </a:r>
            <a:r>
              <a:rPr lang="en-US" dirty="0" smtClean="0">
                <a:solidFill>
                  <a:srgbClr val="000000"/>
                </a:solidFill>
                <a:latin typeface="Trebuchet MS" panose="020B0603020202020204" pitchFamily="34" charset="0"/>
                <a:ea typeface="Calibri"/>
                <a:cs typeface="Times New Roman"/>
              </a:rPr>
              <a:t> </a:t>
            </a:r>
            <a:r>
              <a:rPr lang="en-US" dirty="0">
                <a:solidFill>
                  <a:srgbClr val="000000"/>
                </a:solidFill>
                <a:latin typeface="Trebuchet MS" panose="020B0603020202020204" pitchFamily="34" charset="0"/>
                <a:ea typeface="Calibri"/>
                <a:cs typeface="Times New Roman"/>
              </a:rPr>
              <a:t>Grade</a:t>
            </a:r>
            <a:r>
              <a:rPr lang="en-US" dirty="0" smtClean="0">
                <a:solidFill>
                  <a:srgbClr val="000000"/>
                </a:solidFill>
                <a:latin typeface="Trebuchet MS" panose="020B0603020202020204" pitchFamily="34" charset="0"/>
                <a:ea typeface="Calibri"/>
                <a:cs typeface="Times New Roman"/>
              </a:rPr>
              <a:t>)*</a:t>
            </a:r>
            <a:endParaRPr lang="en-US" sz="1200" dirty="0">
              <a:solidFill>
                <a:srgbClr val="000000"/>
              </a:solidFill>
              <a:latin typeface="Trebuchet MS" panose="020B0603020202020204" pitchFamily="34" charset="0"/>
              <a:ea typeface="Calibri"/>
              <a:cs typeface="Times New Roman"/>
            </a:endParaRPr>
          </a:p>
        </p:txBody>
      </p:sp>
      <p:sp>
        <p:nvSpPr>
          <p:cNvPr id="2" name="TextBox 1"/>
          <p:cNvSpPr txBox="1"/>
          <p:nvPr/>
        </p:nvSpPr>
        <p:spPr>
          <a:xfrm>
            <a:off x="3536276" y="5150119"/>
            <a:ext cx="4966382" cy="1200329"/>
          </a:xfrm>
          <a:prstGeom prst="rect">
            <a:avLst/>
          </a:prstGeom>
          <a:noFill/>
          <a:ln>
            <a:solidFill>
              <a:schemeClr val="accent1"/>
            </a:solidFill>
          </a:ln>
        </p:spPr>
        <p:txBody>
          <a:bodyPr wrap="square" rtlCol="0">
            <a:spAutoFit/>
          </a:bodyPr>
          <a:lstStyle/>
          <a:p>
            <a:r>
              <a:rPr lang="en-US" dirty="0" smtClean="0">
                <a:solidFill>
                  <a:srgbClr val="000000"/>
                </a:solidFill>
                <a:latin typeface="Trebuchet MS" panose="020B0603020202020204" pitchFamily="34" charset="0"/>
              </a:rPr>
              <a:t>* Required by Colorado law</a:t>
            </a:r>
          </a:p>
          <a:p>
            <a:r>
              <a:rPr lang="en-US" dirty="0" smtClean="0">
                <a:solidFill>
                  <a:srgbClr val="000000"/>
                </a:solidFill>
                <a:latin typeface="Trebuchet MS" panose="020B0603020202020204" pitchFamily="34" charset="0"/>
              </a:rPr>
              <a:t>** Required by Colorado and federal law</a:t>
            </a:r>
          </a:p>
          <a:p>
            <a:r>
              <a:rPr lang="en-US" dirty="0" smtClean="0">
                <a:solidFill>
                  <a:srgbClr val="000000"/>
                </a:solidFill>
                <a:latin typeface="Trebuchet MS" panose="020B0603020202020204" pitchFamily="34" charset="0"/>
              </a:rPr>
              <a:t>*** Allowed by Colorado law</a:t>
            </a:r>
          </a:p>
          <a:p>
            <a:r>
              <a:rPr lang="en-US" dirty="0" smtClean="0">
                <a:solidFill>
                  <a:srgbClr val="000000"/>
                </a:solidFill>
                <a:latin typeface="Trebuchet MS" panose="020B0603020202020204" pitchFamily="34" charset="0"/>
              </a:rPr>
              <a:t>**** Not administered in Colorado in 2018</a:t>
            </a:r>
          </a:p>
        </p:txBody>
      </p:sp>
      <p:sp>
        <p:nvSpPr>
          <p:cNvPr id="15" name="Text Box 2"/>
          <p:cNvSpPr txBox="1">
            <a:spLocks noChangeArrowheads="1"/>
          </p:cNvSpPr>
          <p:nvPr/>
        </p:nvSpPr>
        <p:spPr bwMode="auto">
          <a:xfrm>
            <a:off x="3152609" y="3847872"/>
            <a:ext cx="1714500" cy="646331"/>
          </a:xfrm>
          <a:prstGeom prst="rect">
            <a:avLst/>
          </a:prstGeom>
          <a:solidFill>
            <a:schemeClr val="accent6">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algn="ctr"/>
            <a:r>
              <a:rPr lang="en-US" dirty="0" smtClean="0">
                <a:solidFill>
                  <a:srgbClr val="000000"/>
                </a:solidFill>
                <a:latin typeface="Trebuchet MS" panose="020B0603020202020204" pitchFamily="34" charset="0"/>
                <a:ea typeface="Calibri"/>
                <a:cs typeface="Times New Roman"/>
              </a:rPr>
              <a:t>PSAT 8/9</a:t>
            </a:r>
          </a:p>
          <a:p>
            <a:pPr algn="ctr"/>
            <a:r>
              <a:rPr lang="en-US" dirty="0" smtClean="0">
                <a:solidFill>
                  <a:srgbClr val="000000"/>
                </a:solidFill>
                <a:latin typeface="Trebuchet MS" panose="020B0603020202020204" pitchFamily="34" charset="0"/>
                <a:ea typeface="Calibri"/>
                <a:cs typeface="Times New Roman"/>
              </a:rPr>
              <a:t>(9</a:t>
            </a:r>
            <a:r>
              <a:rPr lang="en-US" baseline="30000" dirty="0" smtClean="0">
                <a:solidFill>
                  <a:srgbClr val="000000"/>
                </a:solidFill>
                <a:latin typeface="Trebuchet MS" panose="020B0603020202020204" pitchFamily="34" charset="0"/>
                <a:ea typeface="Calibri"/>
                <a:cs typeface="Times New Roman"/>
              </a:rPr>
              <a:t>th</a:t>
            </a:r>
            <a:r>
              <a:rPr lang="en-US" dirty="0" smtClean="0">
                <a:solidFill>
                  <a:srgbClr val="000000"/>
                </a:solidFill>
                <a:latin typeface="Trebuchet MS" panose="020B0603020202020204" pitchFamily="34" charset="0"/>
                <a:ea typeface="Calibri"/>
                <a:cs typeface="Times New Roman"/>
              </a:rPr>
              <a:t> </a:t>
            </a:r>
            <a:r>
              <a:rPr lang="en-US" dirty="0">
                <a:solidFill>
                  <a:srgbClr val="000000"/>
                </a:solidFill>
                <a:latin typeface="Trebuchet MS" panose="020B0603020202020204" pitchFamily="34" charset="0"/>
                <a:ea typeface="Calibri"/>
                <a:cs typeface="Times New Roman"/>
              </a:rPr>
              <a:t>Grade</a:t>
            </a:r>
            <a:r>
              <a:rPr lang="en-US" dirty="0" smtClean="0">
                <a:solidFill>
                  <a:srgbClr val="000000"/>
                </a:solidFill>
                <a:latin typeface="Trebuchet MS" panose="020B0603020202020204" pitchFamily="34" charset="0"/>
                <a:ea typeface="Calibri"/>
                <a:cs typeface="Times New Roman"/>
              </a:rPr>
              <a:t>)*</a:t>
            </a:r>
            <a:endParaRPr lang="en-US" sz="1200" dirty="0">
              <a:solidFill>
                <a:srgbClr val="000000"/>
              </a:solidFill>
              <a:latin typeface="Trebuchet MS" panose="020B0603020202020204" pitchFamily="34" charset="0"/>
              <a:ea typeface="Calibri"/>
              <a:cs typeface="Times New Roman"/>
            </a:endParaRPr>
          </a:p>
        </p:txBody>
      </p:sp>
      <p:sp>
        <p:nvSpPr>
          <p:cNvPr id="16" name="Text Box 2"/>
          <p:cNvSpPr txBox="1">
            <a:spLocks noChangeArrowheads="1"/>
          </p:cNvSpPr>
          <p:nvPr/>
        </p:nvSpPr>
        <p:spPr bwMode="auto">
          <a:xfrm>
            <a:off x="101470" y="3005764"/>
            <a:ext cx="2832231" cy="646331"/>
          </a:xfrm>
          <a:prstGeom prst="rect">
            <a:avLst/>
          </a:prstGeom>
          <a:solidFill>
            <a:schemeClr val="accent1">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algn="ctr"/>
            <a:r>
              <a:rPr lang="en-US" dirty="0" smtClean="0">
                <a:solidFill>
                  <a:srgbClr val="000000"/>
                </a:solidFill>
                <a:latin typeface="Trebuchet MS" panose="020B0603020202020204" pitchFamily="34" charset="0"/>
                <a:ea typeface="Calibri"/>
                <a:cs typeface="Times New Roman"/>
              </a:rPr>
              <a:t>Math and CoAlt Math (DLM)**</a:t>
            </a:r>
            <a:endParaRPr lang="en-US" sz="1200" dirty="0">
              <a:solidFill>
                <a:srgbClr val="000000"/>
              </a:solidFill>
              <a:latin typeface="Trebuchet MS" panose="020B0603020202020204" pitchFamily="34" charset="0"/>
              <a:ea typeface="Calibri"/>
              <a:cs typeface="Times New Roman"/>
            </a:endParaRPr>
          </a:p>
        </p:txBody>
      </p:sp>
      <p:sp>
        <p:nvSpPr>
          <p:cNvPr id="17" name="Text Box 2"/>
          <p:cNvSpPr txBox="1">
            <a:spLocks noChangeArrowheads="1"/>
          </p:cNvSpPr>
          <p:nvPr/>
        </p:nvSpPr>
        <p:spPr bwMode="auto">
          <a:xfrm>
            <a:off x="101470" y="3847872"/>
            <a:ext cx="2832231" cy="646331"/>
          </a:xfrm>
          <a:prstGeom prst="rect">
            <a:avLst/>
          </a:prstGeom>
          <a:solidFill>
            <a:schemeClr val="accent1">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algn="ctr"/>
            <a:r>
              <a:rPr lang="en-US" dirty="0" smtClean="0">
                <a:solidFill>
                  <a:srgbClr val="000000"/>
                </a:solidFill>
                <a:latin typeface="Trebuchet MS" panose="020B0603020202020204" pitchFamily="34" charset="0"/>
                <a:ea typeface="Calibri"/>
                <a:cs typeface="Times New Roman"/>
              </a:rPr>
              <a:t>Science and CoAlt Science**</a:t>
            </a:r>
            <a:endParaRPr lang="en-US" sz="1200" dirty="0">
              <a:solidFill>
                <a:srgbClr val="000000"/>
              </a:solidFill>
              <a:latin typeface="Trebuchet MS" panose="020B0603020202020204" pitchFamily="34" charset="0"/>
              <a:ea typeface="Calibri"/>
              <a:cs typeface="Times New Roman"/>
            </a:endParaRPr>
          </a:p>
        </p:txBody>
      </p:sp>
      <p:sp>
        <p:nvSpPr>
          <p:cNvPr id="22" name="Text Box 2"/>
          <p:cNvSpPr txBox="1">
            <a:spLocks noChangeArrowheads="1"/>
          </p:cNvSpPr>
          <p:nvPr/>
        </p:nvSpPr>
        <p:spPr bwMode="auto">
          <a:xfrm>
            <a:off x="101470" y="4689980"/>
            <a:ext cx="2832231" cy="646331"/>
          </a:xfrm>
          <a:prstGeom prst="rect">
            <a:avLst/>
          </a:prstGeom>
          <a:solidFill>
            <a:schemeClr val="accent1">
              <a:lumMod val="40000"/>
              <a:lumOff val="60000"/>
            </a:schemeClr>
          </a:solidFill>
          <a:ln w="9525">
            <a:solidFill>
              <a:srgbClr val="000000"/>
            </a:solidFill>
            <a:miter lim="800000"/>
            <a:headEnd/>
            <a:tailEnd/>
          </a:ln>
        </p:spPr>
        <p:txBody>
          <a:bodyPr rot="0" vert="horz" wrap="square" lIns="91440" tIns="45720" rIns="91440" bIns="45720" anchor="t" anchorCtr="0">
            <a:spAutoFit/>
          </a:bodyPr>
          <a:lstStyle/>
          <a:p>
            <a:pPr algn="ctr"/>
            <a:r>
              <a:rPr lang="en-US" dirty="0" smtClean="0">
                <a:solidFill>
                  <a:srgbClr val="000000"/>
                </a:solidFill>
                <a:latin typeface="Trebuchet MS" panose="020B0603020202020204" pitchFamily="34" charset="0"/>
                <a:ea typeface="Calibri"/>
                <a:cs typeface="Times New Roman"/>
              </a:rPr>
              <a:t>Social Studies and CoAlt Social Studies*</a:t>
            </a:r>
            <a:endParaRPr lang="en-US" sz="1200" dirty="0">
              <a:solidFill>
                <a:srgbClr val="000000"/>
              </a:solidFill>
              <a:latin typeface="Trebuchet MS" panose="020B0603020202020204" pitchFamily="34" charset="0"/>
              <a:ea typeface="Calibri"/>
              <a:cs typeface="Times New Roman"/>
            </a:endParaRPr>
          </a:p>
        </p:txBody>
      </p:sp>
      <p:sp>
        <p:nvSpPr>
          <p:cNvPr id="23" name="Text Box 2"/>
          <p:cNvSpPr txBox="1">
            <a:spLocks noChangeArrowheads="1"/>
          </p:cNvSpPr>
          <p:nvPr/>
        </p:nvSpPr>
        <p:spPr bwMode="auto">
          <a:xfrm>
            <a:off x="3152609" y="1311055"/>
            <a:ext cx="1714500" cy="646331"/>
          </a:xfrm>
          <a:prstGeom prst="rect">
            <a:avLst/>
          </a:prstGeom>
          <a:solidFill>
            <a:schemeClr val="accent6"/>
          </a:solidFill>
          <a:ln w="9525">
            <a:solidFill>
              <a:srgbClr val="000000"/>
            </a:solidFill>
            <a:miter lim="800000"/>
            <a:headEnd/>
            <a:tailEnd/>
          </a:ln>
        </p:spPr>
        <p:txBody>
          <a:bodyPr rot="0" vert="horz" wrap="square" lIns="91440" tIns="45720" rIns="91440" bIns="45720" anchor="t" anchorCtr="0">
            <a:spAutoFit/>
          </a:bodyPr>
          <a:lstStyle/>
          <a:p>
            <a:pPr algn="ctr"/>
            <a:r>
              <a:rPr lang="en-US" dirty="0" smtClean="0">
                <a:solidFill>
                  <a:srgbClr val="000000"/>
                </a:solidFill>
                <a:latin typeface="Trebuchet MS" panose="020B0603020202020204" pitchFamily="34" charset="0"/>
                <a:ea typeface="Calibri"/>
                <a:cs typeface="Times New Roman"/>
              </a:rPr>
              <a:t>CO PSAT </a:t>
            </a:r>
          </a:p>
          <a:p>
            <a:pPr algn="ctr"/>
            <a:r>
              <a:rPr lang="en-US" dirty="0" smtClean="0">
                <a:solidFill>
                  <a:srgbClr val="000000"/>
                </a:solidFill>
                <a:latin typeface="Trebuchet MS" panose="020B0603020202020204" pitchFamily="34" charset="0"/>
                <a:ea typeface="Calibri"/>
                <a:cs typeface="Times New Roman"/>
              </a:rPr>
              <a:t>&amp; SAT</a:t>
            </a:r>
            <a:endParaRPr lang="en-US" sz="1200" dirty="0">
              <a:solidFill>
                <a:srgbClr val="000000"/>
              </a:solidFill>
              <a:latin typeface="Trebuchet MS" panose="020B0603020202020204" pitchFamily="34" charset="0"/>
              <a:ea typeface="Calibri"/>
              <a:cs typeface="Times New Roman"/>
            </a:endParaRPr>
          </a:p>
        </p:txBody>
      </p:sp>
    </p:spTree>
    <p:extLst>
      <p:ext uri="{BB962C8B-B14F-4D97-AF65-F5344CB8AC3E}">
        <p14:creationId xmlns:p14="http://schemas.microsoft.com/office/powerpoint/2010/main" val="1061467389"/>
      </p:ext>
    </p:extLst>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2"/>
          <p:cNvSpPr>
            <a:spLocks noGrp="1"/>
          </p:cNvSpPr>
          <p:nvPr>
            <p:ph type="title" idx="4294967295"/>
          </p:nvPr>
        </p:nvSpPr>
        <p:spPr>
          <a:xfrm>
            <a:off x="0" y="-25400"/>
            <a:ext cx="8382000" cy="782638"/>
          </a:xfrm>
        </p:spPr>
        <p:txBody>
          <a:bodyPr/>
          <a:lstStyle/>
          <a:p>
            <a:r>
              <a:rPr lang="en-US" dirty="0" smtClean="0">
                <a:solidFill>
                  <a:srgbClr val="0070C0"/>
                </a:solidFill>
              </a:rPr>
              <a:t>2017-2018 </a:t>
            </a:r>
            <a:r>
              <a:rPr lang="en-US" dirty="0">
                <a:solidFill>
                  <a:srgbClr val="0070C0"/>
                </a:solidFill>
              </a:rPr>
              <a:t>Timeline</a:t>
            </a:r>
          </a:p>
        </p:txBody>
      </p:sp>
      <p:graphicFrame>
        <p:nvGraphicFramePr>
          <p:cNvPr id="5" name="Content Placeholder 4"/>
          <p:cNvGraphicFramePr>
            <a:graphicFrameLocks noGrp="1"/>
          </p:cNvGraphicFramePr>
          <p:nvPr>
            <p:ph idx="4294967295"/>
            <p:extLst>
              <p:ext uri="{D42A27DB-BD31-4B8C-83A1-F6EECF244321}">
                <p14:modId xmlns:p14="http://schemas.microsoft.com/office/powerpoint/2010/main" val="3498564461"/>
              </p:ext>
            </p:extLst>
          </p:nvPr>
        </p:nvGraphicFramePr>
        <p:xfrm>
          <a:off x="0" y="609600"/>
          <a:ext cx="8991600" cy="6172199"/>
        </p:xfrm>
        <a:graphic>
          <a:graphicData uri="http://schemas.openxmlformats.org/drawingml/2006/table">
            <a:tbl>
              <a:tblPr firstRow="1" firstCol="1" bandRow="1">
                <a:tableStyleId>{5C22544A-7EE6-4342-B048-85BDC9FD1C3A}</a:tableStyleId>
              </a:tblPr>
              <a:tblGrid>
                <a:gridCol w="2971800"/>
                <a:gridCol w="4724399"/>
                <a:gridCol w="1295401"/>
              </a:tblGrid>
              <a:tr h="479950">
                <a:tc>
                  <a:txBody>
                    <a:bodyPr/>
                    <a:lstStyle/>
                    <a:p>
                      <a:pPr marL="0" marR="0" algn="ctr">
                        <a:spcBef>
                          <a:spcPts val="0"/>
                        </a:spcBef>
                        <a:spcAft>
                          <a:spcPts val="0"/>
                        </a:spcAft>
                      </a:pPr>
                      <a:r>
                        <a:rPr lang="en-US" sz="1800" dirty="0" smtClean="0">
                          <a:effectLst/>
                        </a:rPr>
                        <a:t>Task</a:t>
                      </a:r>
                      <a:endParaRPr lang="en-US" sz="1800" dirty="0">
                        <a:effectLst/>
                        <a:latin typeface="Times New Roman"/>
                        <a:ea typeface="Calibri"/>
                      </a:endParaRPr>
                    </a:p>
                  </a:txBody>
                  <a:tcPr marL="0" marR="0" marT="0" marB="0" anchor="ctr"/>
                </a:tc>
                <a:tc>
                  <a:txBody>
                    <a:bodyPr/>
                    <a:lstStyle/>
                    <a:p>
                      <a:pPr marL="0" marR="0" algn="ctr">
                        <a:spcBef>
                          <a:spcPts val="0"/>
                        </a:spcBef>
                        <a:spcAft>
                          <a:spcPts val="0"/>
                        </a:spcAft>
                      </a:pPr>
                      <a:r>
                        <a:rPr lang="en-US" sz="1800" dirty="0" smtClean="0">
                          <a:effectLst/>
                        </a:rPr>
                        <a:t>Description</a:t>
                      </a:r>
                      <a:endParaRPr lang="en-US" sz="1800" dirty="0">
                        <a:effectLst/>
                        <a:latin typeface="Times New Roman"/>
                        <a:ea typeface="Calibri"/>
                      </a:endParaRPr>
                    </a:p>
                  </a:txBody>
                  <a:tcPr marL="0" marR="0" marT="0" marB="0" anchor="ctr"/>
                </a:tc>
                <a:tc>
                  <a:txBody>
                    <a:bodyPr/>
                    <a:lstStyle/>
                    <a:p>
                      <a:pPr marL="0" marR="0" algn="ctr">
                        <a:spcBef>
                          <a:spcPts val="0"/>
                        </a:spcBef>
                        <a:spcAft>
                          <a:spcPts val="0"/>
                        </a:spcAft>
                      </a:pPr>
                      <a:r>
                        <a:rPr lang="en-US" sz="1800" dirty="0" smtClean="0">
                          <a:effectLst/>
                        </a:rPr>
                        <a:t>Date</a:t>
                      </a:r>
                      <a:endParaRPr lang="en-US" sz="1800" dirty="0">
                        <a:effectLst/>
                        <a:latin typeface="Times New Roman"/>
                        <a:ea typeface="Calibri"/>
                      </a:endParaRPr>
                    </a:p>
                  </a:txBody>
                  <a:tcPr marL="0" marR="0" marT="0" marB="0" anchor="ctr"/>
                </a:tc>
              </a:tr>
              <a:tr h="56825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smtClean="0">
                          <a:effectLst/>
                          <a:latin typeface="+mn-lt"/>
                          <a:ea typeface="Calibri"/>
                        </a:rPr>
                        <a:t>Update Proctor Cache Device</a:t>
                      </a:r>
                      <a:endParaRPr lang="en-US" sz="1800" b="0" dirty="0">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mn-ea"/>
                        </a:rPr>
                        <a:t>Software Install</a:t>
                      </a: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Calibri"/>
                        </a:rPr>
                        <a:t>Now</a:t>
                      </a:r>
                      <a:endParaRPr lang="en-US" sz="1800" dirty="0">
                        <a:solidFill>
                          <a:srgbClr val="000000"/>
                        </a:solidFill>
                        <a:effectLst/>
                        <a:latin typeface="+mn-lt"/>
                        <a:ea typeface="Calibri"/>
                      </a:endParaRPr>
                    </a:p>
                  </a:txBody>
                  <a:tcPr marL="0" marR="0" marT="0" marB="0" anchor="ctr"/>
                </a:tc>
              </a:tr>
              <a:tr h="751022">
                <a:tc>
                  <a:txBody>
                    <a:bodyPr/>
                    <a:lstStyle/>
                    <a:p>
                      <a:pPr algn="ctr">
                        <a:spcAft>
                          <a:spcPts val="0"/>
                        </a:spcAft>
                      </a:pPr>
                      <a:r>
                        <a:rPr lang="en-US" b="0" dirty="0" smtClean="0">
                          <a:effectLst/>
                        </a:rPr>
                        <a:t>CMAS (ELA, Math, Science, Social Studies) SR/PNP upload </a:t>
                      </a: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mn-ea"/>
                        </a:rPr>
                        <a:t>Student Registration Upload</a:t>
                      </a: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Calibri"/>
                        </a:rPr>
                        <a:t>January</a:t>
                      </a:r>
                      <a:endParaRPr lang="en-US" sz="1800" dirty="0">
                        <a:solidFill>
                          <a:srgbClr val="000000"/>
                        </a:solidFill>
                        <a:effectLst/>
                        <a:latin typeface="+mn-lt"/>
                        <a:ea typeface="Calibri"/>
                      </a:endParaRPr>
                    </a:p>
                  </a:txBody>
                  <a:tcPr marL="0" marR="0" marT="0" marB="0" anchor="ctr"/>
                </a:tc>
              </a:tr>
              <a:tr h="719014">
                <a:tc>
                  <a:txBody>
                    <a:bodyPr/>
                    <a:lstStyle/>
                    <a:p>
                      <a:pPr marL="0" marR="0" algn="ctr">
                        <a:spcBef>
                          <a:spcPts val="0"/>
                        </a:spcBef>
                        <a:spcAft>
                          <a:spcPts val="0"/>
                        </a:spcAft>
                      </a:pPr>
                      <a:r>
                        <a:rPr lang="en-US" sz="1800" b="0" dirty="0" smtClean="0">
                          <a:effectLst/>
                          <a:latin typeface="+mn-lt"/>
                          <a:ea typeface="Calibri"/>
                        </a:rPr>
                        <a:t> Site Readiness Pearson TestNav Technical Training</a:t>
                      </a:r>
                      <a:endParaRPr lang="en-US" sz="1800" b="0" dirty="0">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Calibri"/>
                        </a:rPr>
                        <a:t>Webinar</a:t>
                      </a:r>
                      <a:endParaRPr lang="en-US" sz="1800" dirty="0">
                        <a:solidFill>
                          <a:srgbClr val="000000"/>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Calibri"/>
                        </a:rPr>
                        <a:t>TBD</a:t>
                      </a:r>
                      <a:endParaRPr lang="en-US" sz="1800" dirty="0">
                        <a:solidFill>
                          <a:srgbClr val="000000"/>
                        </a:solidFill>
                        <a:effectLst/>
                        <a:latin typeface="+mn-lt"/>
                        <a:ea typeface="Calibri"/>
                      </a:endParaRPr>
                    </a:p>
                  </a:txBody>
                  <a:tcPr marL="0" marR="0" marT="0" marB="0" anchor="ctr"/>
                </a:tc>
              </a:tr>
              <a:tr h="903519">
                <a:tc>
                  <a:txBody>
                    <a:bodyPr/>
                    <a:lstStyle/>
                    <a:p>
                      <a:pPr marL="0" marR="0" algn="ctr">
                        <a:spcBef>
                          <a:spcPts val="0"/>
                        </a:spcBef>
                        <a:spcAft>
                          <a:spcPts val="0"/>
                        </a:spcAft>
                      </a:pPr>
                      <a:r>
                        <a:rPr lang="en-US" sz="1800" b="0" dirty="0" smtClean="0">
                          <a:effectLst/>
                          <a:latin typeface="+mn-lt"/>
                        </a:rPr>
                        <a:t>PAN Training Access</a:t>
                      </a: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Calibri"/>
                        </a:rPr>
                        <a:t>Create practice tests. Tests proctor cache device, TN config, student devices, and</a:t>
                      </a:r>
                      <a:r>
                        <a:rPr lang="en-US" sz="1800" baseline="0" dirty="0" smtClean="0">
                          <a:solidFill>
                            <a:srgbClr val="000000"/>
                          </a:solidFill>
                          <a:effectLst/>
                          <a:latin typeface="+mn-lt"/>
                          <a:ea typeface="Calibri"/>
                        </a:rPr>
                        <a:t> capacity. Does not use SRF files in PAN training.</a:t>
                      </a:r>
                      <a:endParaRPr lang="en-US" sz="1800" dirty="0">
                        <a:solidFill>
                          <a:srgbClr val="000000"/>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Calibri"/>
                        </a:rPr>
                        <a:t>Now</a:t>
                      </a:r>
                      <a:endParaRPr lang="en-US" sz="1800" dirty="0">
                        <a:solidFill>
                          <a:srgbClr val="000000"/>
                        </a:solidFill>
                        <a:effectLst/>
                        <a:latin typeface="+mn-lt"/>
                        <a:ea typeface="Calibri"/>
                      </a:endParaRPr>
                    </a:p>
                  </a:txBody>
                  <a:tcPr marL="0" marR="0" marT="0" marB="0" anchor="ctr"/>
                </a:tc>
              </a:tr>
              <a:tr h="871900">
                <a:tc>
                  <a:txBody>
                    <a:bodyPr/>
                    <a:lstStyle/>
                    <a:p>
                      <a:pPr marL="0" marR="0" algn="ctr">
                        <a:spcBef>
                          <a:spcPts val="0"/>
                        </a:spcBef>
                        <a:spcAft>
                          <a:spcPts val="0"/>
                        </a:spcAft>
                      </a:pPr>
                      <a:r>
                        <a:rPr lang="en-US" sz="1800" b="0" dirty="0" smtClean="0">
                          <a:effectLst/>
                          <a:latin typeface="+mn-lt"/>
                        </a:rPr>
                        <a:t>TestNav Configuration in PAN</a:t>
                      </a: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Calibri"/>
                        </a:rPr>
                        <a:t>Points sessions to proctor caching’s IP address</a:t>
                      </a:r>
                      <a:endParaRPr lang="en-US" sz="1800" dirty="0">
                        <a:solidFill>
                          <a:srgbClr val="000000"/>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Calibri"/>
                        </a:rPr>
                        <a:t>Now</a:t>
                      </a:r>
                      <a:endParaRPr lang="en-US" sz="1800" dirty="0">
                        <a:solidFill>
                          <a:srgbClr val="000000"/>
                        </a:solidFill>
                        <a:effectLst/>
                        <a:latin typeface="+mn-lt"/>
                        <a:ea typeface="Calibri"/>
                      </a:endParaRPr>
                    </a:p>
                  </a:txBody>
                  <a:tcPr marL="0" marR="0" marT="0" marB="0" anchor="ctr"/>
                </a:tc>
              </a:tr>
              <a:tr h="103739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endParaRPr lang="en-US" sz="1800" b="0" dirty="0" smtClean="0">
                        <a:effectLst/>
                        <a:latin typeface="+mn-lt"/>
                        <a:ea typeface="Calibri"/>
                      </a:endParaRPr>
                    </a:p>
                    <a:p>
                      <a:pPr marL="0" marR="0" indent="0" algn="ctr" defTabSz="914400" rtl="0" eaLnBrk="1" fontAlgn="auto" latinLnBrk="0" hangingPunct="1">
                        <a:lnSpc>
                          <a:spcPct val="100000"/>
                        </a:lnSpc>
                        <a:spcBef>
                          <a:spcPts val="0"/>
                        </a:spcBef>
                        <a:spcAft>
                          <a:spcPts val="0"/>
                        </a:spcAft>
                        <a:buClrTx/>
                        <a:buSzTx/>
                        <a:buFontTx/>
                        <a:buNone/>
                        <a:tabLst/>
                        <a:defRPr/>
                      </a:pPr>
                      <a:r>
                        <a:rPr lang="en-US" sz="1800" b="0" dirty="0" smtClean="0">
                          <a:effectLst/>
                          <a:latin typeface="+mn-lt"/>
                          <a:ea typeface="Calibri"/>
                        </a:rPr>
                        <a:t>Device Student Preparation</a:t>
                      </a:r>
                    </a:p>
                    <a:p>
                      <a:pPr marL="0" marR="0" algn="ctr">
                        <a:spcBef>
                          <a:spcPts val="0"/>
                        </a:spcBef>
                        <a:spcAft>
                          <a:spcPts val="0"/>
                        </a:spcAft>
                      </a:pPr>
                      <a:endParaRPr lang="en-US" sz="1800" b="0" dirty="0" smtClean="0">
                        <a:effectLst/>
                        <a:latin typeface="+mn-lt"/>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Calibri"/>
                        </a:rPr>
                        <a:t>Install Client or Prepare Test Components</a:t>
                      </a:r>
                      <a:endParaRPr lang="en-US" sz="1800" dirty="0">
                        <a:solidFill>
                          <a:srgbClr val="000000"/>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Calibri"/>
                        </a:rPr>
                        <a:t>Now</a:t>
                      </a:r>
                      <a:endParaRPr lang="en-US" sz="1800" dirty="0">
                        <a:solidFill>
                          <a:srgbClr val="000000"/>
                        </a:solidFill>
                        <a:effectLst/>
                        <a:latin typeface="+mn-lt"/>
                        <a:ea typeface="Calibri"/>
                      </a:endParaRPr>
                    </a:p>
                  </a:txBody>
                  <a:tcPr marL="0" marR="0" marT="0" marB="0" anchor="ctr"/>
                </a:tc>
              </a:tr>
              <a:tr h="841144">
                <a:tc>
                  <a:txBody>
                    <a:bodyPr/>
                    <a:lstStyle/>
                    <a:p>
                      <a:pPr marL="0" marR="0" algn="ctr">
                        <a:spcBef>
                          <a:spcPts val="0"/>
                        </a:spcBef>
                        <a:spcAft>
                          <a:spcPts val="0"/>
                        </a:spcAft>
                      </a:pPr>
                      <a:r>
                        <a:rPr lang="en-US" sz="1800" b="0" dirty="0" smtClean="0">
                          <a:effectLst/>
                          <a:latin typeface="+mn-lt"/>
                        </a:rPr>
                        <a:t>Cache Test Content</a:t>
                      </a: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solidFill>
                            <a:srgbClr val="040404"/>
                          </a:solidFill>
                          <a:effectLst/>
                          <a:latin typeface="+mn-lt"/>
                          <a:ea typeface="Calibri"/>
                        </a:rPr>
                        <a:t>Decide</a:t>
                      </a:r>
                      <a:r>
                        <a:rPr lang="en-US" sz="1800" baseline="0" dirty="0" smtClean="0">
                          <a:solidFill>
                            <a:srgbClr val="040404"/>
                          </a:solidFill>
                          <a:effectLst/>
                          <a:latin typeface="+mn-lt"/>
                          <a:ea typeface="Calibri"/>
                        </a:rPr>
                        <a:t> if Cashing by Test or by Session</a:t>
                      </a:r>
                      <a:endParaRPr lang="en-US" sz="1800" dirty="0" smtClean="0">
                        <a:solidFill>
                          <a:srgbClr val="040404"/>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solidFill>
                            <a:srgbClr val="000000"/>
                          </a:solidFill>
                          <a:effectLst/>
                          <a:latin typeface="+mn-lt"/>
                          <a:ea typeface="Calibri"/>
                        </a:rPr>
                        <a:t>March</a:t>
                      </a:r>
                    </a:p>
                  </a:txBody>
                  <a:tcPr marL="0" marR="0" marT="0" marB="0" anchor="ctr"/>
                </a:tc>
              </a:tr>
            </a:tbl>
          </a:graphicData>
        </a:graphic>
      </p:graphicFrame>
    </p:spTree>
    <p:extLst>
      <p:ext uri="{BB962C8B-B14F-4D97-AF65-F5344CB8AC3E}">
        <p14:creationId xmlns:p14="http://schemas.microsoft.com/office/powerpoint/2010/main" val="294183651"/>
      </p:ext>
    </p:extLst>
  </p:cSld>
  <p:clrMapOvr>
    <a:masterClrMapping/>
  </p:clrMapOvr>
  <mc:AlternateContent xmlns:mc="http://schemas.openxmlformats.org/markup-compatibility/2006" xmlns:p14="http://schemas.microsoft.com/office/powerpoint/2010/main">
    <mc:Choice Requires="p14">
      <p:transition spd="slow" p14:dur="2000"/>
    </mc:Choice>
    <mc:Fallback xmlns="">
      <p:transition spd="slow"/>
    </mc:Fallback>
  </mc:AlternateContent>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2017-2018 TestNav </a:t>
            </a:r>
            <a:r>
              <a:rPr lang="en-US" dirty="0"/>
              <a:t>Components</a:t>
            </a:r>
          </a:p>
        </p:txBody>
      </p:sp>
      <p:graphicFrame>
        <p:nvGraphicFramePr>
          <p:cNvPr id="3" name="Table 3"/>
          <p:cNvGraphicFramePr>
            <a:graphicFrameLocks noGrp="1"/>
          </p:cNvGraphicFramePr>
          <p:nvPr>
            <p:extLst>
              <p:ext uri="{D42A27DB-BD31-4B8C-83A1-F6EECF244321}">
                <p14:modId xmlns:p14="http://schemas.microsoft.com/office/powerpoint/2010/main" val="3291337709"/>
              </p:ext>
            </p:extLst>
          </p:nvPr>
        </p:nvGraphicFramePr>
        <p:xfrm>
          <a:off x="152400" y="932329"/>
          <a:ext cx="8991600" cy="5416593"/>
        </p:xfrm>
        <a:graphic>
          <a:graphicData uri="http://schemas.openxmlformats.org/drawingml/2006/table">
            <a:tbl>
              <a:tblPr firstRow="1" bandRow="1">
                <a:tableStyleId>{5C22544A-7EE6-4342-B048-85BDC9FD1C3A}</a:tableStyleId>
              </a:tblPr>
              <a:tblGrid>
                <a:gridCol w="1590842"/>
                <a:gridCol w="1352216"/>
                <a:gridCol w="1749927"/>
                <a:gridCol w="4298615"/>
              </a:tblGrid>
              <a:tr h="1006227">
                <a:tc>
                  <a:txBody>
                    <a:bodyPr/>
                    <a:lstStyle/>
                    <a:p>
                      <a:r>
                        <a:rPr lang="en-US" sz="2000" dirty="0" smtClean="0"/>
                        <a:t>Component</a:t>
                      </a:r>
                      <a:endParaRPr lang="en-US" sz="2000" dirty="0"/>
                    </a:p>
                  </a:txBody>
                  <a:tcPr/>
                </a:tc>
                <a:tc>
                  <a:txBody>
                    <a:bodyPr/>
                    <a:lstStyle/>
                    <a:p>
                      <a:r>
                        <a:rPr lang="en-US" sz="2000" dirty="0" smtClean="0"/>
                        <a:t>Current Software Version</a:t>
                      </a:r>
                      <a:endParaRPr lang="en-US" sz="2000" dirty="0"/>
                    </a:p>
                  </a:txBody>
                  <a:tcPr/>
                </a:tc>
                <a:tc>
                  <a:txBody>
                    <a:bodyPr/>
                    <a:lstStyle/>
                    <a:p>
                      <a:r>
                        <a:rPr lang="en-US" sz="2000" dirty="0" smtClean="0"/>
                        <a:t>Next Release date</a:t>
                      </a:r>
                      <a:endParaRPr lang="en-US" sz="2000" dirty="0"/>
                    </a:p>
                  </a:txBody>
                  <a:tcPr/>
                </a:tc>
                <a:tc>
                  <a:txBody>
                    <a:bodyPr/>
                    <a:lstStyle/>
                    <a:p>
                      <a:r>
                        <a:rPr lang="en-US" sz="2000" dirty="0" smtClean="0"/>
                        <a:t>Installation</a:t>
                      </a:r>
                      <a:endParaRPr lang="en-US" sz="2000" dirty="0"/>
                    </a:p>
                  </a:txBody>
                  <a:tcPr/>
                </a:tc>
              </a:tr>
              <a:tr h="962334">
                <a:tc>
                  <a:txBody>
                    <a:bodyPr/>
                    <a:lstStyle/>
                    <a:p>
                      <a:r>
                        <a:rPr lang="en-US" dirty="0" smtClean="0">
                          <a:solidFill>
                            <a:srgbClr val="000000"/>
                          </a:solidFill>
                        </a:rPr>
                        <a:t>Proctor Caching</a:t>
                      </a:r>
                      <a:endParaRPr lang="en-US" dirty="0">
                        <a:solidFill>
                          <a:srgbClr val="000000"/>
                        </a:solidFill>
                      </a:endParaRPr>
                    </a:p>
                  </a:txBody>
                  <a:tcPr/>
                </a:tc>
                <a:tc>
                  <a:txBody>
                    <a:bodyPr/>
                    <a:lstStyle/>
                    <a:p>
                      <a:r>
                        <a:rPr lang="en-US" dirty="0" smtClean="0">
                          <a:solidFill>
                            <a:srgbClr val="000000"/>
                          </a:solidFill>
                        </a:rPr>
                        <a:t>v2017.16</a:t>
                      </a:r>
                      <a:endParaRPr lang="en-US" dirty="0">
                        <a:solidFill>
                          <a:srgbClr val="000000"/>
                        </a:solidFill>
                      </a:endParaRPr>
                    </a:p>
                  </a:txBody>
                  <a:tcPr/>
                </a:tc>
                <a:tc>
                  <a:txBody>
                    <a:bodyPr/>
                    <a:lstStyle/>
                    <a:p>
                      <a:r>
                        <a:rPr lang="en-US" dirty="0" smtClean="0">
                          <a:solidFill>
                            <a:srgbClr val="000000"/>
                          </a:solidFill>
                        </a:rPr>
                        <a:t>TBD</a:t>
                      </a:r>
                      <a:endParaRPr lang="en-US" dirty="0">
                        <a:solidFill>
                          <a:srgbClr val="000000"/>
                        </a:solidFill>
                      </a:endParaRPr>
                    </a:p>
                  </a:txBody>
                  <a:tcPr/>
                </a:tc>
                <a:tc>
                  <a:txBody>
                    <a:bodyPr/>
                    <a:lstStyle/>
                    <a:p>
                      <a:r>
                        <a:rPr lang="en-US" dirty="0" smtClean="0">
                          <a:solidFill>
                            <a:srgbClr val="000000"/>
                          </a:solidFill>
                        </a:rPr>
                        <a:t>Uninstall and reinstall newest version</a:t>
                      </a:r>
                      <a:endParaRPr lang="en-US" dirty="0">
                        <a:solidFill>
                          <a:srgbClr val="000000"/>
                        </a:solidFill>
                      </a:endParaRPr>
                    </a:p>
                  </a:txBody>
                  <a:tcPr/>
                </a:tc>
              </a:tr>
              <a:tr h="1155639">
                <a:tc>
                  <a:txBody>
                    <a:bodyPr/>
                    <a:lstStyle/>
                    <a:p>
                      <a:r>
                        <a:rPr lang="en-US" dirty="0" smtClean="0">
                          <a:solidFill>
                            <a:srgbClr val="000000"/>
                          </a:solidFill>
                        </a:rPr>
                        <a:t>TestNav Server</a:t>
                      </a:r>
                      <a:r>
                        <a:rPr lang="en-US" baseline="0" dirty="0" smtClean="0">
                          <a:solidFill>
                            <a:srgbClr val="000000"/>
                          </a:solidFill>
                        </a:rPr>
                        <a:t> side software</a:t>
                      </a:r>
                      <a:endParaRPr lang="en-US" dirty="0">
                        <a:solidFill>
                          <a:srgbClr val="000000"/>
                        </a:solidFill>
                      </a:endParaRPr>
                    </a:p>
                  </a:txBody>
                  <a:tcPr/>
                </a:tc>
                <a:tc>
                  <a:txBody>
                    <a:bodyPr/>
                    <a:lstStyle/>
                    <a:p>
                      <a:r>
                        <a:rPr lang="en-US" dirty="0" smtClean="0">
                          <a:solidFill>
                            <a:srgbClr val="000000"/>
                          </a:solidFill>
                        </a:rPr>
                        <a:t>v8.9</a:t>
                      </a:r>
                      <a:endParaRPr lang="en-US" dirty="0">
                        <a:solidFill>
                          <a:srgbClr val="000000"/>
                        </a:solidFill>
                      </a:endParaRPr>
                    </a:p>
                  </a:txBody>
                  <a:tcPr/>
                </a:tc>
                <a:tc>
                  <a:txBody>
                    <a:bodyPr/>
                    <a:lstStyle/>
                    <a:p>
                      <a:r>
                        <a:rPr lang="en-US" b="1" dirty="0" smtClean="0">
                          <a:solidFill>
                            <a:srgbClr val="000000"/>
                          </a:solidFill>
                        </a:rPr>
                        <a:t>v8.10</a:t>
                      </a:r>
                      <a:r>
                        <a:rPr lang="en-US" baseline="0" dirty="0" smtClean="0">
                          <a:solidFill>
                            <a:srgbClr val="000000"/>
                          </a:solidFill>
                        </a:rPr>
                        <a:t> anticipated January</a:t>
                      </a:r>
                      <a:endParaRPr lang="en-US" dirty="0">
                        <a:solidFill>
                          <a:srgbClr val="000000"/>
                        </a:solidFill>
                      </a:endParaRPr>
                    </a:p>
                  </a:txBody>
                  <a:tcPr/>
                </a:tc>
                <a:tc>
                  <a:txBody>
                    <a:bodyPr/>
                    <a:lstStyle/>
                    <a:p>
                      <a:r>
                        <a:rPr lang="en-US" dirty="0" smtClean="0">
                          <a:solidFill>
                            <a:srgbClr val="000000"/>
                          </a:solidFill>
                        </a:rPr>
                        <a:t>No Install required apps are automatically updated</a:t>
                      </a:r>
                      <a:endParaRPr lang="en-US" dirty="0">
                        <a:solidFill>
                          <a:srgbClr val="000000"/>
                        </a:solidFill>
                      </a:endParaRPr>
                    </a:p>
                  </a:txBody>
                  <a:tcPr/>
                </a:tc>
              </a:tr>
              <a:tr h="727862">
                <a:tc>
                  <a:txBody>
                    <a:bodyPr/>
                    <a:lstStyle/>
                    <a:p>
                      <a:r>
                        <a:rPr lang="en-US" dirty="0" smtClean="0">
                          <a:solidFill>
                            <a:srgbClr val="000000"/>
                          </a:solidFill>
                        </a:rPr>
                        <a:t>Desktop App</a:t>
                      </a:r>
                      <a:endParaRPr lang="en-US" dirty="0">
                        <a:solidFill>
                          <a:srgbClr val="000000"/>
                        </a:solidFill>
                      </a:endParaRPr>
                    </a:p>
                  </a:txBody>
                  <a:tcPr/>
                </a:tc>
                <a:tc>
                  <a:txBody>
                    <a:bodyPr/>
                    <a:lstStyle/>
                    <a:p>
                      <a:r>
                        <a:rPr lang="en-US" dirty="0" smtClean="0">
                          <a:solidFill>
                            <a:srgbClr val="000000"/>
                          </a:solidFill>
                        </a:rPr>
                        <a:t>V1.6.5</a:t>
                      </a:r>
                      <a:endParaRPr lang="en-US" dirty="0">
                        <a:solidFill>
                          <a:srgbClr val="000000"/>
                        </a:solidFill>
                      </a:endParaRPr>
                    </a:p>
                  </a:txBody>
                  <a:tcPr/>
                </a:tc>
                <a:tc>
                  <a:txBody>
                    <a:bodyPr/>
                    <a:lstStyle/>
                    <a:p>
                      <a:r>
                        <a:rPr lang="en-US" dirty="0" smtClean="0">
                          <a:solidFill>
                            <a:srgbClr val="000000"/>
                          </a:solidFill>
                        </a:rPr>
                        <a:t>TBD</a:t>
                      </a:r>
                      <a:endParaRPr lang="en-US" dirty="0">
                        <a:solidFill>
                          <a:srgbClr val="000000"/>
                        </a:solidFill>
                      </a:endParaRPr>
                    </a:p>
                  </a:txBody>
                  <a:tcPr/>
                </a:tc>
                <a:tc>
                  <a:txBody>
                    <a:bodyPr/>
                    <a:lstStyle/>
                    <a:p>
                      <a:r>
                        <a:rPr lang="en-US" dirty="0" smtClean="0">
                          <a:solidFill>
                            <a:srgbClr val="000000"/>
                          </a:solidFill>
                        </a:rPr>
                        <a:t>The new app can be pushed out to Mac OS or Windows OS devices without the need to uninstall the old version.</a:t>
                      </a:r>
                      <a:endParaRPr lang="en-US" dirty="0">
                        <a:solidFill>
                          <a:srgbClr val="000000"/>
                        </a:solidFill>
                      </a:endParaRPr>
                    </a:p>
                  </a:txBody>
                  <a:tcPr/>
                </a:tc>
              </a:tr>
              <a:tr h="673634">
                <a:tc>
                  <a:txBody>
                    <a:bodyPr/>
                    <a:lstStyle/>
                    <a:p>
                      <a:r>
                        <a:rPr lang="en-US" dirty="0" smtClean="0">
                          <a:solidFill>
                            <a:srgbClr val="000000"/>
                          </a:solidFill>
                        </a:rPr>
                        <a:t>iPad App</a:t>
                      </a:r>
                      <a:endParaRPr lang="en-US" dirty="0">
                        <a:solidFill>
                          <a:srgbClr val="000000"/>
                        </a:solidFill>
                      </a:endParaRPr>
                    </a:p>
                  </a:txBody>
                  <a:tcPr/>
                </a:tc>
                <a:tc>
                  <a:txBody>
                    <a:bodyPr/>
                    <a:lstStyle/>
                    <a:p>
                      <a:r>
                        <a:rPr lang="en-US" dirty="0" smtClean="0">
                          <a:solidFill>
                            <a:srgbClr val="000000"/>
                          </a:solidFill>
                        </a:rPr>
                        <a:t>v1.6.1</a:t>
                      </a:r>
                      <a:endParaRPr lang="en-US" dirty="0">
                        <a:solidFill>
                          <a:srgbClr val="000000"/>
                        </a:solidFill>
                      </a:endParaRPr>
                    </a:p>
                  </a:txBody>
                  <a:tcPr/>
                </a:tc>
                <a:tc>
                  <a:txBody>
                    <a:bodyPr/>
                    <a:lstStyle/>
                    <a:p>
                      <a:r>
                        <a:rPr lang="en-US" dirty="0" smtClean="0">
                          <a:solidFill>
                            <a:srgbClr val="000000"/>
                          </a:solidFill>
                        </a:rPr>
                        <a:t>TBD</a:t>
                      </a:r>
                      <a:endParaRPr lang="en-US" dirty="0">
                        <a:solidFill>
                          <a:srgbClr val="000000"/>
                        </a:solidFill>
                      </a:endParaRPr>
                    </a:p>
                  </a:txBody>
                  <a:tcPr/>
                </a:tc>
                <a:tc>
                  <a:txBody>
                    <a:bodyPr/>
                    <a:lstStyle/>
                    <a:p>
                      <a:r>
                        <a:rPr lang="en-US" dirty="0" smtClean="0">
                          <a:solidFill>
                            <a:srgbClr val="000000"/>
                          </a:solidFill>
                        </a:rPr>
                        <a:t>Auto updates are supported</a:t>
                      </a:r>
                      <a:endParaRPr lang="en-US" dirty="0">
                        <a:solidFill>
                          <a:srgbClr val="000000"/>
                        </a:solidFill>
                      </a:endParaRPr>
                    </a:p>
                  </a:txBody>
                  <a:tcPr/>
                </a:tc>
              </a:tr>
              <a:tr h="704359">
                <a:tc>
                  <a:txBody>
                    <a:bodyPr/>
                    <a:lstStyle/>
                    <a:p>
                      <a:r>
                        <a:rPr lang="en-US" dirty="0" smtClean="0">
                          <a:solidFill>
                            <a:srgbClr val="000000"/>
                          </a:solidFill>
                        </a:rPr>
                        <a:t>Chromebook App</a:t>
                      </a:r>
                      <a:endParaRPr lang="en-US" dirty="0">
                        <a:solidFill>
                          <a:srgbClr val="000000"/>
                        </a:solidFill>
                      </a:endParaRPr>
                    </a:p>
                  </a:txBody>
                  <a:tcPr/>
                </a:tc>
                <a:tc>
                  <a:txBody>
                    <a:bodyPr/>
                    <a:lstStyle/>
                    <a:p>
                      <a:r>
                        <a:rPr lang="en-US" dirty="0" smtClean="0">
                          <a:solidFill>
                            <a:srgbClr val="000000"/>
                          </a:solidFill>
                        </a:rPr>
                        <a:t>v1.6.91</a:t>
                      </a:r>
                      <a:endParaRPr lang="en-US" dirty="0">
                        <a:solidFill>
                          <a:srgbClr val="000000"/>
                        </a:solidFill>
                      </a:endParaRPr>
                    </a:p>
                  </a:txBody>
                  <a:tcPr/>
                </a:tc>
                <a:tc>
                  <a:txBody>
                    <a:bodyPr/>
                    <a:lstStyle/>
                    <a:p>
                      <a:r>
                        <a:rPr lang="en-US" dirty="0" smtClean="0">
                          <a:solidFill>
                            <a:srgbClr val="000000"/>
                          </a:solidFill>
                        </a:rPr>
                        <a:t>TBD</a:t>
                      </a:r>
                      <a:endParaRPr lang="en-US" dirty="0">
                        <a:solidFill>
                          <a:srgbClr val="000000"/>
                        </a:solidFill>
                      </a:endParaRPr>
                    </a:p>
                  </a:txBody>
                  <a:tcPr/>
                </a:tc>
                <a:tc>
                  <a:txBody>
                    <a:bodyPr/>
                    <a:lstStyle/>
                    <a:p>
                      <a:r>
                        <a:rPr lang="en-US" dirty="0" smtClean="0">
                          <a:solidFill>
                            <a:srgbClr val="000000"/>
                          </a:solidFill>
                        </a:rPr>
                        <a:t>Auto updates are supported</a:t>
                      </a:r>
                      <a:endParaRPr lang="en-US" dirty="0">
                        <a:solidFill>
                          <a:srgbClr val="000000"/>
                        </a:solidFill>
                      </a:endParaRPr>
                    </a:p>
                  </a:txBody>
                  <a:tcPr/>
                </a:tc>
              </a:tr>
            </a:tbl>
          </a:graphicData>
        </a:graphic>
      </p:graphicFrame>
    </p:spTree>
    <p:extLst>
      <p:ext uri="{BB962C8B-B14F-4D97-AF65-F5344CB8AC3E}">
        <p14:creationId xmlns:p14="http://schemas.microsoft.com/office/powerpoint/2010/main" val="4041026256"/>
      </p:ext>
    </p:extLst>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a:xfrm>
            <a:off x="1448920" y="1027588"/>
            <a:ext cx="6189009" cy="5037025"/>
          </a:xfrm>
        </p:spPr>
        <p:txBody>
          <a:bodyPr/>
          <a:lstStyle/>
          <a:p>
            <a:pPr marL="457200" lvl="0">
              <a:spcAft>
                <a:spcPts val="1000"/>
              </a:spcAft>
            </a:pPr>
            <a:r>
              <a:rPr lang="en-GB" spc="0" dirty="0">
                <a:solidFill>
                  <a:srgbClr val="000000"/>
                </a:solidFill>
                <a:latin typeface="+mn-lt"/>
              </a:rPr>
              <a:t>Support ending for: </a:t>
            </a:r>
          </a:p>
          <a:p>
            <a:pPr marL="914400" lvl="1">
              <a:spcAft>
                <a:spcPts val="1000"/>
              </a:spcAft>
              <a:buClr>
                <a:schemeClr val="dk1"/>
              </a:buClr>
            </a:pPr>
            <a:r>
              <a:rPr lang="en-GB" spc="0" dirty="0">
                <a:solidFill>
                  <a:srgbClr val="000000"/>
                </a:solidFill>
                <a:latin typeface="+mn-lt"/>
              </a:rPr>
              <a:t>iOS 9</a:t>
            </a:r>
          </a:p>
          <a:p>
            <a:pPr marL="914400" lvl="1">
              <a:spcAft>
                <a:spcPts val="1000"/>
              </a:spcAft>
              <a:buClr>
                <a:schemeClr val="dk1"/>
              </a:buClr>
            </a:pPr>
            <a:r>
              <a:rPr lang="en-GB" spc="0" dirty="0" smtClean="0">
                <a:solidFill>
                  <a:srgbClr val="000000"/>
                </a:solidFill>
                <a:latin typeface="+mn-lt"/>
              </a:rPr>
              <a:t>iPad </a:t>
            </a:r>
            <a:r>
              <a:rPr lang="en-GB" spc="0" dirty="0">
                <a:solidFill>
                  <a:srgbClr val="000000"/>
                </a:solidFill>
                <a:latin typeface="+mn-lt"/>
              </a:rPr>
              <a:t>2 &amp; 3</a:t>
            </a:r>
          </a:p>
          <a:p>
            <a:pPr marL="914400" lvl="1">
              <a:spcAft>
                <a:spcPts val="1000"/>
              </a:spcAft>
              <a:buClr>
                <a:schemeClr val="dk1"/>
              </a:buClr>
            </a:pPr>
            <a:r>
              <a:rPr lang="en-GB" spc="0" dirty="0">
                <a:solidFill>
                  <a:srgbClr val="000000"/>
                </a:solidFill>
                <a:latin typeface="+mn-lt"/>
              </a:rPr>
              <a:t>Android 5 &amp; 6</a:t>
            </a:r>
          </a:p>
          <a:p>
            <a:pPr marL="914400" lvl="1">
              <a:spcAft>
                <a:spcPts val="1000"/>
              </a:spcAft>
              <a:buClr>
                <a:schemeClr val="dk1"/>
              </a:buClr>
            </a:pPr>
            <a:r>
              <a:rPr lang="en-GB" spc="0" dirty="0">
                <a:solidFill>
                  <a:srgbClr val="000000"/>
                </a:solidFill>
                <a:latin typeface="+mn-lt"/>
              </a:rPr>
              <a:t>Chrome OS 50-56</a:t>
            </a:r>
          </a:p>
          <a:p>
            <a:pPr marL="457200" lvl="0" indent="0">
              <a:spcBef>
                <a:spcPts val="1000"/>
              </a:spcBef>
              <a:spcAft>
                <a:spcPts val="1000"/>
              </a:spcAft>
              <a:buNone/>
            </a:pPr>
            <a:endParaRPr lang="en-GB" sz="1600" spc="0" dirty="0">
              <a:solidFill>
                <a:srgbClr val="000000"/>
              </a:solidFill>
              <a:highlight>
                <a:srgbClr val="FFFFFF"/>
              </a:highlight>
              <a:latin typeface="+mn-lt"/>
            </a:endParaRPr>
          </a:p>
          <a:p>
            <a:pPr marL="457200" lvl="0">
              <a:spcAft>
                <a:spcPts val="1000"/>
              </a:spcAft>
            </a:pPr>
            <a:r>
              <a:rPr lang="en-GB" spc="0" dirty="0">
                <a:solidFill>
                  <a:srgbClr val="000000"/>
                </a:solidFill>
                <a:latin typeface="+mn-lt"/>
              </a:rPr>
              <a:t>Increased minimum requirements</a:t>
            </a:r>
          </a:p>
          <a:p>
            <a:pPr marL="914400" lvl="1">
              <a:lnSpc>
                <a:spcPct val="115000"/>
              </a:lnSpc>
              <a:spcAft>
                <a:spcPts val="1000"/>
              </a:spcAft>
              <a:buClr>
                <a:schemeClr val="dk1"/>
              </a:buClr>
            </a:pPr>
            <a:r>
              <a:rPr lang="en-GB" spc="0" dirty="0">
                <a:solidFill>
                  <a:srgbClr val="000000"/>
                </a:solidFill>
                <a:latin typeface="+mn-lt"/>
              </a:rPr>
              <a:t>1GB - iOS</a:t>
            </a:r>
          </a:p>
          <a:p>
            <a:pPr marL="914400" lvl="1">
              <a:lnSpc>
                <a:spcPct val="115000"/>
              </a:lnSpc>
              <a:spcAft>
                <a:spcPts val="1000"/>
              </a:spcAft>
              <a:buClr>
                <a:schemeClr val="dk1"/>
              </a:buClr>
            </a:pPr>
            <a:r>
              <a:rPr lang="en-GB" spc="0" dirty="0">
                <a:solidFill>
                  <a:srgbClr val="000000"/>
                </a:solidFill>
                <a:latin typeface="+mn-lt"/>
              </a:rPr>
              <a:t>2GB - Android, M</a:t>
            </a:r>
            <a:r>
              <a:rPr lang="en-GB" spc="0" dirty="0" smtClean="0">
                <a:solidFill>
                  <a:srgbClr val="000000"/>
                </a:solidFill>
                <a:latin typeface="+mn-lt"/>
              </a:rPr>
              <a:t>acOS</a:t>
            </a:r>
            <a:r>
              <a:rPr lang="en-GB" spc="0" dirty="0">
                <a:solidFill>
                  <a:srgbClr val="000000"/>
                </a:solidFill>
                <a:latin typeface="+mn-lt"/>
              </a:rPr>
              <a:t>, Windows</a:t>
            </a:r>
          </a:p>
          <a:p>
            <a:pPr marL="0" lvl="0" indent="0">
              <a:spcBef>
                <a:spcPts val="0"/>
              </a:spcBef>
              <a:spcAft>
                <a:spcPts val="1000"/>
              </a:spcAft>
              <a:buNone/>
            </a:pPr>
            <a:endParaRPr lang="en-GB" dirty="0"/>
          </a:p>
          <a:p>
            <a:pPr marL="0" lvl="0" indent="0">
              <a:lnSpc>
                <a:spcPct val="118750"/>
              </a:lnSpc>
              <a:spcBef>
                <a:spcPts val="0"/>
              </a:spcBef>
              <a:buClr>
                <a:schemeClr val="dk1"/>
              </a:buClr>
              <a:buSzPct val="25000"/>
              <a:buNone/>
            </a:pPr>
            <a:endParaRPr lang="en-GB" sz="1600" b="0" dirty="0">
              <a:solidFill>
                <a:srgbClr val="000000"/>
              </a:solidFill>
              <a:latin typeface="Arial"/>
              <a:ea typeface="Arial"/>
              <a:cs typeface="Arial"/>
              <a:sym typeface="Arial"/>
            </a:endParaRPr>
          </a:p>
        </p:txBody>
      </p:sp>
      <p:sp>
        <p:nvSpPr>
          <p:cNvPr id="3" name="Title 2"/>
          <p:cNvSpPr>
            <a:spLocks noGrp="1"/>
          </p:cNvSpPr>
          <p:nvPr>
            <p:ph type="title"/>
          </p:nvPr>
        </p:nvSpPr>
        <p:spPr/>
        <p:txBody>
          <a:bodyPr>
            <a:normAutofit/>
          </a:bodyPr>
          <a:lstStyle/>
          <a:p>
            <a:pPr algn="l"/>
            <a:r>
              <a:rPr lang="en-GB" dirty="0" smtClean="0"/>
              <a:t>TestNav Requirements </a:t>
            </a:r>
            <a:r>
              <a:rPr lang="en-US" dirty="0"/>
              <a:t>2017-18</a:t>
            </a:r>
          </a:p>
        </p:txBody>
      </p:sp>
    </p:spTree>
    <p:extLst>
      <p:ext uri="{BB962C8B-B14F-4D97-AF65-F5344CB8AC3E}">
        <p14:creationId xmlns:p14="http://schemas.microsoft.com/office/powerpoint/2010/main" val="2499861429"/>
      </p:ext>
    </p:extLst>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p:txBody>
          <a:bodyPr/>
          <a:lstStyle/>
          <a:p>
            <a:pPr marL="914400" lvl="1">
              <a:spcAft>
                <a:spcPts val="1000"/>
              </a:spcAft>
              <a:buClr>
                <a:schemeClr val="dk1"/>
              </a:buClr>
            </a:pPr>
            <a:r>
              <a:rPr lang="en-US" dirty="0">
                <a:solidFill>
                  <a:srgbClr val="000000"/>
                </a:solidFill>
                <a:latin typeface="+mn-lt"/>
              </a:rPr>
              <a:t>Supports changes made in TestNav 8.9 to better handle republished content.</a:t>
            </a:r>
          </a:p>
          <a:p>
            <a:pPr marL="914400" lvl="1">
              <a:spcAft>
                <a:spcPts val="1000"/>
              </a:spcAft>
              <a:buClr>
                <a:schemeClr val="dk1"/>
              </a:buClr>
            </a:pPr>
            <a:r>
              <a:rPr lang="en-US" dirty="0">
                <a:solidFill>
                  <a:srgbClr val="000000"/>
                </a:solidFill>
                <a:latin typeface="+mn-lt"/>
              </a:rPr>
              <a:t>Removed the Reload button from proctor caching. </a:t>
            </a:r>
          </a:p>
          <a:p>
            <a:pPr marL="914400" lvl="1">
              <a:spcAft>
                <a:spcPts val="1000"/>
              </a:spcAft>
              <a:buClr>
                <a:schemeClr val="dk1"/>
              </a:buClr>
            </a:pPr>
            <a:r>
              <a:rPr lang="en-US" dirty="0">
                <a:solidFill>
                  <a:srgbClr val="000000"/>
                </a:solidFill>
                <a:latin typeface="+mn-lt"/>
              </a:rPr>
              <a:t>Updated the Refresh button to only pull test content that failed to load successfully.</a:t>
            </a:r>
          </a:p>
          <a:p>
            <a:pPr marL="914400" lvl="1" fontAlgn="base">
              <a:spcAft>
                <a:spcPts val="1000"/>
              </a:spcAft>
              <a:buClr>
                <a:schemeClr val="dk1"/>
              </a:buClr>
            </a:pPr>
            <a:r>
              <a:rPr lang="en-US" dirty="0">
                <a:solidFill>
                  <a:srgbClr val="000000"/>
                </a:solidFill>
                <a:latin typeface="+mn-lt"/>
              </a:rPr>
              <a:t>Fixed an issue where the proctor caching password was displayed on the error page when invalid XML was </a:t>
            </a:r>
            <a:r>
              <a:rPr lang="en-US" dirty="0" smtClean="0">
                <a:solidFill>
                  <a:srgbClr val="000000"/>
                </a:solidFill>
                <a:latin typeface="+mn-lt"/>
              </a:rPr>
              <a:t>pre-cached</a:t>
            </a:r>
            <a:r>
              <a:rPr lang="en-US" dirty="0">
                <a:solidFill>
                  <a:srgbClr val="000000"/>
                </a:solidFill>
                <a:latin typeface="+mn-lt"/>
              </a:rPr>
              <a:t>.</a:t>
            </a:r>
          </a:p>
          <a:p>
            <a:pPr marL="914400" lvl="1" fontAlgn="base">
              <a:spcAft>
                <a:spcPts val="1000"/>
              </a:spcAft>
              <a:buClr>
                <a:schemeClr val="dk1"/>
              </a:buClr>
            </a:pPr>
            <a:r>
              <a:rPr lang="en-US" dirty="0">
                <a:solidFill>
                  <a:srgbClr val="000000"/>
                </a:solidFill>
                <a:latin typeface="+mn-lt"/>
              </a:rPr>
              <a:t>Updated the code-signing certificate for proctor caching installers.</a:t>
            </a:r>
          </a:p>
          <a:p>
            <a:pPr marL="45720" indent="0">
              <a:buNone/>
            </a:pPr>
            <a:endParaRPr lang="en-US" dirty="0"/>
          </a:p>
        </p:txBody>
      </p:sp>
      <p:sp>
        <p:nvSpPr>
          <p:cNvPr id="2" name="Title 1"/>
          <p:cNvSpPr>
            <a:spLocks noGrp="1"/>
          </p:cNvSpPr>
          <p:nvPr>
            <p:ph type="title"/>
          </p:nvPr>
        </p:nvSpPr>
        <p:spPr/>
        <p:txBody>
          <a:bodyPr/>
          <a:lstStyle/>
          <a:p>
            <a:r>
              <a:rPr lang="en-US" dirty="0" smtClean="0"/>
              <a:t>Proctor Cache Update</a:t>
            </a:r>
            <a:endParaRPr lang="en-US" dirty="0"/>
          </a:p>
        </p:txBody>
      </p:sp>
    </p:spTree>
    <p:extLst>
      <p:ext uri="{BB962C8B-B14F-4D97-AF65-F5344CB8AC3E}">
        <p14:creationId xmlns:p14="http://schemas.microsoft.com/office/powerpoint/2010/main" val="1120714049"/>
      </p:ext>
    </p:extLst>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0"/>
          </p:nvPr>
        </p:nvSpPr>
        <p:spPr/>
        <p:txBody>
          <a:bodyPr/>
          <a:lstStyle/>
          <a:p>
            <a:r>
              <a:rPr lang="en-US" spc="0" dirty="0">
                <a:solidFill>
                  <a:srgbClr val="000000"/>
                </a:solidFill>
                <a:latin typeface="+mn-lt"/>
              </a:rPr>
              <a:t>Firefox Extended Support Release (ESR)</a:t>
            </a:r>
          </a:p>
          <a:p>
            <a:pPr lvl="1"/>
            <a:r>
              <a:rPr lang="en-US" spc="0" dirty="0">
                <a:solidFill>
                  <a:srgbClr val="000000"/>
                </a:solidFill>
                <a:latin typeface="+mn-lt"/>
              </a:rPr>
              <a:t>Firefox </a:t>
            </a:r>
            <a:r>
              <a:rPr lang="en-US" spc="0" dirty="0" smtClean="0">
                <a:solidFill>
                  <a:srgbClr val="000000"/>
                </a:solidFill>
                <a:latin typeface="+mn-lt"/>
              </a:rPr>
              <a:t>52 ESR </a:t>
            </a:r>
            <a:r>
              <a:rPr lang="en-US" spc="0" dirty="0">
                <a:solidFill>
                  <a:srgbClr val="000000"/>
                </a:solidFill>
                <a:latin typeface="+mn-lt"/>
              </a:rPr>
              <a:t>32-bit browser will be the only browser supported </a:t>
            </a:r>
          </a:p>
          <a:p>
            <a:pPr lvl="1"/>
            <a:r>
              <a:rPr lang="en-US" spc="0" dirty="0">
                <a:solidFill>
                  <a:srgbClr val="000000"/>
                </a:solidFill>
                <a:latin typeface="+mn-lt"/>
              </a:rPr>
              <a:t>Students using assistive technologies must test with the Firefox </a:t>
            </a:r>
            <a:r>
              <a:rPr lang="en-US" spc="0" dirty="0" smtClean="0">
                <a:solidFill>
                  <a:srgbClr val="000000"/>
                </a:solidFill>
                <a:latin typeface="+mn-lt"/>
              </a:rPr>
              <a:t>52 </a:t>
            </a:r>
            <a:r>
              <a:rPr lang="en-US" spc="0" dirty="0">
                <a:solidFill>
                  <a:srgbClr val="000000"/>
                </a:solidFill>
                <a:latin typeface="+mn-lt"/>
              </a:rPr>
              <a:t>ESR 32-bit browser, which is only available on Windows and Mac</a:t>
            </a:r>
          </a:p>
          <a:p>
            <a:pPr lvl="1"/>
            <a:r>
              <a:rPr lang="en-US" b="1" spc="0" dirty="0">
                <a:solidFill>
                  <a:srgbClr val="000000"/>
                </a:solidFill>
                <a:latin typeface="+mn-lt"/>
              </a:rPr>
              <a:t>Note</a:t>
            </a:r>
            <a:r>
              <a:rPr lang="en-US" spc="0" dirty="0">
                <a:solidFill>
                  <a:srgbClr val="000000"/>
                </a:solidFill>
                <a:latin typeface="+mn-lt"/>
              </a:rPr>
              <a:t>: Oracle Corporation has posted notice that Java updates are scheduled on the following dates:</a:t>
            </a:r>
          </a:p>
          <a:p>
            <a:pPr lvl="4"/>
            <a:r>
              <a:rPr lang="en-US" b="0" spc="0" dirty="0" smtClean="0">
                <a:solidFill>
                  <a:srgbClr val="000000"/>
                </a:solidFill>
                <a:latin typeface="+mn-lt"/>
              </a:rPr>
              <a:t>October 17, </a:t>
            </a:r>
            <a:r>
              <a:rPr lang="en-US" b="0" spc="0" dirty="0">
                <a:solidFill>
                  <a:srgbClr val="000000"/>
                </a:solidFill>
                <a:latin typeface="+mn-lt"/>
              </a:rPr>
              <a:t>2017</a:t>
            </a:r>
          </a:p>
          <a:p>
            <a:pPr lvl="4"/>
            <a:r>
              <a:rPr lang="en-US" b="0" spc="0" dirty="0" smtClean="0">
                <a:solidFill>
                  <a:srgbClr val="000000"/>
                </a:solidFill>
                <a:latin typeface="+mn-lt"/>
              </a:rPr>
              <a:t>January 16, </a:t>
            </a:r>
            <a:r>
              <a:rPr lang="en-US" b="0" spc="0" dirty="0">
                <a:solidFill>
                  <a:srgbClr val="000000"/>
                </a:solidFill>
                <a:latin typeface="+mn-lt"/>
              </a:rPr>
              <a:t>2018</a:t>
            </a:r>
          </a:p>
          <a:p>
            <a:pPr lvl="4"/>
            <a:r>
              <a:rPr lang="en-US" b="0" spc="0" dirty="0" smtClean="0">
                <a:solidFill>
                  <a:srgbClr val="000000"/>
                </a:solidFill>
                <a:latin typeface="+mn-lt"/>
              </a:rPr>
              <a:t>April 17, </a:t>
            </a:r>
            <a:r>
              <a:rPr lang="en-US" b="0" spc="0" dirty="0">
                <a:solidFill>
                  <a:srgbClr val="000000"/>
                </a:solidFill>
                <a:latin typeface="+mn-lt"/>
              </a:rPr>
              <a:t>2018</a:t>
            </a:r>
          </a:p>
          <a:p>
            <a:endParaRPr lang="en-US" dirty="0"/>
          </a:p>
        </p:txBody>
      </p:sp>
      <p:sp>
        <p:nvSpPr>
          <p:cNvPr id="3" name="Title 2"/>
          <p:cNvSpPr>
            <a:spLocks noGrp="1"/>
          </p:cNvSpPr>
          <p:nvPr>
            <p:ph type="title"/>
          </p:nvPr>
        </p:nvSpPr>
        <p:spPr/>
        <p:txBody>
          <a:bodyPr>
            <a:normAutofit/>
          </a:bodyPr>
          <a:lstStyle/>
          <a:p>
            <a:pPr algn="l"/>
            <a:r>
              <a:rPr lang="en-US" dirty="0" smtClean="0"/>
              <a:t>TestNav Updates</a:t>
            </a:r>
            <a:endParaRPr lang="en-US" dirty="0"/>
          </a:p>
        </p:txBody>
      </p:sp>
    </p:spTree>
    <p:extLst>
      <p:ext uri="{BB962C8B-B14F-4D97-AF65-F5344CB8AC3E}">
        <p14:creationId xmlns:p14="http://schemas.microsoft.com/office/powerpoint/2010/main" val="3069234306"/>
      </p:ext>
    </p:extLst>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0"/>
          </p:nvPr>
        </p:nvSpPr>
        <p:spPr/>
        <p:txBody>
          <a:bodyPr/>
          <a:lstStyle/>
          <a:p>
            <a:r>
              <a:rPr lang="en-US" dirty="0" smtClean="0"/>
              <a:t>TestNav Configurations</a:t>
            </a:r>
          </a:p>
          <a:p>
            <a:pPr lvl="1"/>
            <a:endParaRPr lang="en-US" dirty="0" smtClean="0"/>
          </a:p>
          <a:p>
            <a:pPr lvl="1"/>
            <a:r>
              <a:rPr lang="en-US" dirty="0" smtClean="0"/>
              <a:t>Pre-Caching Computer </a:t>
            </a:r>
            <a:r>
              <a:rPr lang="en-US" dirty="0" smtClean="0"/>
              <a:t>Override selection box</a:t>
            </a:r>
          </a:p>
          <a:p>
            <a:pPr lvl="1"/>
            <a:endParaRPr lang="en-US" dirty="0"/>
          </a:p>
          <a:p>
            <a:pPr lvl="1"/>
            <a:endParaRPr lang="en-US" dirty="0" smtClean="0"/>
          </a:p>
          <a:p>
            <a:pPr lvl="1"/>
            <a:endParaRPr lang="en-US" dirty="0" smtClean="0"/>
          </a:p>
          <a:p>
            <a:pPr lvl="1"/>
            <a:r>
              <a:rPr lang="en-US" dirty="0" smtClean="0"/>
              <a:t>Configuration Identifier</a:t>
            </a:r>
            <a:endParaRPr lang="en-US" dirty="0"/>
          </a:p>
        </p:txBody>
      </p:sp>
      <p:sp>
        <p:nvSpPr>
          <p:cNvPr id="2" name="Title 1"/>
          <p:cNvSpPr>
            <a:spLocks noGrp="1"/>
          </p:cNvSpPr>
          <p:nvPr>
            <p:ph type="title"/>
          </p:nvPr>
        </p:nvSpPr>
        <p:spPr/>
        <p:txBody>
          <a:bodyPr/>
          <a:lstStyle/>
          <a:p>
            <a:r>
              <a:rPr lang="en-US" dirty="0" smtClean="0"/>
              <a:t>PaNext Updates</a:t>
            </a:r>
            <a:endParaRPr lang="en-US" dirty="0"/>
          </a:p>
        </p:txBody>
      </p:sp>
      <p:pic>
        <p:nvPicPr>
          <p:cNvPr id="8" name="Picture 7"/>
          <p:cNvPicPr>
            <a:picLocks noChangeAspect="1"/>
          </p:cNvPicPr>
          <p:nvPr/>
        </p:nvPicPr>
        <p:blipFill>
          <a:blip r:embed="rId2"/>
          <a:stretch>
            <a:fillRect/>
          </a:stretch>
        </p:blipFill>
        <p:spPr>
          <a:xfrm>
            <a:off x="7042932" y="1040483"/>
            <a:ext cx="2101068" cy="4963974"/>
          </a:xfrm>
          <a:prstGeom prst="rect">
            <a:avLst/>
          </a:prstGeom>
        </p:spPr>
      </p:pic>
      <p:pic>
        <p:nvPicPr>
          <p:cNvPr id="9" name="Picture 8"/>
          <p:cNvPicPr>
            <a:picLocks noChangeAspect="1"/>
          </p:cNvPicPr>
          <p:nvPr/>
        </p:nvPicPr>
        <p:blipFill>
          <a:blip r:embed="rId3"/>
          <a:stretch>
            <a:fillRect/>
          </a:stretch>
        </p:blipFill>
        <p:spPr>
          <a:xfrm>
            <a:off x="4790554" y="3522470"/>
            <a:ext cx="3724796" cy="1828798"/>
          </a:xfrm>
          <a:prstGeom prst="rect">
            <a:avLst/>
          </a:prstGeom>
        </p:spPr>
      </p:pic>
    </p:spTree>
    <p:extLst>
      <p:ext uri="{BB962C8B-B14F-4D97-AF65-F5344CB8AC3E}">
        <p14:creationId xmlns:p14="http://schemas.microsoft.com/office/powerpoint/2010/main" val="407267089"/>
      </p:ext>
    </p:extLst>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lstStyle/>
          <a:p>
            <a:r>
              <a:rPr lang="en-US" spc="0" dirty="0" smtClean="0">
                <a:solidFill>
                  <a:srgbClr val="000000"/>
                </a:solidFill>
                <a:latin typeface="+mn-lt"/>
              </a:rPr>
              <a:t>TestNav 8.10 available in January </a:t>
            </a:r>
          </a:p>
          <a:p>
            <a:r>
              <a:rPr lang="en-US" b="1" spc="0" dirty="0" smtClean="0">
                <a:solidFill>
                  <a:srgbClr val="000000"/>
                </a:solidFill>
                <a:latin typeface="+mn-lt"/>
              </a:rPr>
              <a:t>CDE recommends:</a:t>
            </a:r>
            <a:endParaRPr lang="en-US" spc="0" dirty="0">
              <a:solidFill>
                <a:srgbClr val="000000"/>
              </a:solidFill>
              <a:latin typeface="+mn-lt"/>
            </a:endParaRPr>
          </a:p>
          <a:p>
            <a:pPr lvl="1"/>
            <a:r>
              <a:rPr lang="en-US" b="1" spc="0" dirty="0">
                <a:solidFill>
                  <a:srgbClr val="000000"/>
                </a:solidFill>
              </a:rPr>
              <a:t>Preform Assess Testing </a:t>
            </a:r>
            <a:r>
              <a:rPr lang="en-US" b="1" spc="0" dirty="0" smtClean="0">
                <a:solidFill>
                  <a:srgbClr val="000000"/>
                </a:solidFill>
              </a:rPr>
              <a:t>Capacity in the Setup&gt; Organization in PA Next</a:t>
            </a:r>
            <a:endParaRPr lang="en-US" b="1" spc="0" dirty="0" smtClean="0">
              <a:solidFill>
                <a:srgbClr val="000000"/>
              </a:solidFill>
              <a:latin typeface="+mn-lt"/>
            </a:endParaRPr>
          </a:p>
          <a:p>
            <a:pPr lvl="1"/>
            <a:r>
              <a:rPr lang="en-US" b="1" spc="0" dirty="0" smtClean="0">
                <a:solidFill>
                  <a:srgbClr val="000000"/>
                </a:solidFill>
                <a:latin typeface="+mn-lt"/>
              </a:rPr>
              <a:t>Conduct </a:t>
            </a:r>
            <a:r>
              <a:rPr lang="en-US" b="1" spc="0" dirty="0">
                <a:solidFill>
                  <a:srgbClr val="000000"/>
                </a:solidFill>
                <a:latin typeface="+mn-lt"/>
              </a:rPr>
              <a:t>CMAS Infrastructure Trial </a:t>
            </a:r>
            <a:r>
              <a:rPr lang="en-US" b="1" spc="0" dirty="0" smtClean="0">
                <a:solidFill>
                  <a:srgbClr val="000000"/>
                </a:solidFill>
                <a:latin typeface="+mn-lt"/>
              </a:rPr>
              <a:t>through the PAnext Training Site</a:t>
            </a:r>
            <a:endParaRPr lang="en-US" b="1" spc="0" dirty="0">
              <a:solidFill>
                <a:srgbClr val="000000"/>
              </a:solidFill>
              <a:latin typeface="+mn-lt"/>
            </a:endParaRPr>
          </a:p>
          <a:p>
            <a:pPr lvl="2"/>
            <a:r>
              <a:rPr lang="en-US" spc="0" dirty="0">
                <a:solidFill>
                  <a:srgbClr val="000000"/>
                </a:solidFill>
                <a:latin typeface="+mn-lt"/>
              </a:rPr>
              <a:t>Provides a way to test </a:t>
            </a:r>
            <a:r>
              <a:rPr lang="en-US" spc="0" dirty="0" smtClean="0">
                <a:solidFill>
                  <a:srgbClr val="000000"/>
                </a:solidFill>
                <a:latin typeface="+mn-lt"/>
              </a:rPr>
              <a:t>the local online </a:t>
            </a:r>
            <a:r>
              <a:rPr lang="en-US" spc="0" dirty="0">
                <a:solidFill>
                  <a:srgbClr val="000000"/>
                </a:solidFill>
                <a:latin typeface="+mn-lt"/>
              </a:rPr>
              <a:t>assessment environment to verify that your network, proctor caching devices, and student testing devices are configured correctly using Colorado-specific item </a:t>
            </a:r>
            <a:r>
              <a:rPr lang="en-US" spc="0" dirty="0" smtClean="0">
                <a:solidFill>
                  <a:srgbClr val="000000"/>
                </a:solidFill>
                <a:latin typeface="+mn-lt"/>
              </a:rPr>
              <a:t>types </a:t>
            </a:r>
            <a:endParaRPr lang="en-US" spc="0" dirty="0">
              <a:solidFill>
                <a:srgbClr val="000000"/>
              </a:solidFill>
              <a:latin typeface="+mn-lt"/>
            </a:endParaRPr>
          </a:p>
          <a:p>
            <a:pPr lvl="2"/>
            <a:r>
              <a:rPr lang="en-US" spc="0" dirty="0">
                <a:solidFill>
                  <a:srgbClr val="000000"/>
                </a:solidFill>
                <a:latin typeface="+mn-lt"/>
              </a:rPr>
              <a:t>Highly recommended for districts and schools using a virtualized device solutions to see how Colorado-specific item types will preform during </a:t>
            </a:r>
            <a:r>
              <a:rPr lang="en-US" spc="0" dirty="0" smtClean="0">
                <a:solidFill>
                  <a:srgbClr val="000000"/>
                </a:solidFill>
                <a:latin typeface="+mn-lt"/>
              </a:rPr>
              <a:t>testing  </a:t>
            </a:r>
          </a:p>
          <a:p>
            <a:pPr lvl="2"/>
            <a:r>
              <a:rPr lang="en-US" dirty="0">
                <a:hlinkClick r:id="rId3"/>
              </a:rPr>
              <a:t>CMAS: Science and Social Studies Infrastructure Trials</a:t>
            </a:r>
            <a:endParaRPr lang="en-US" dirty="0">
              <a:solidFill>
                <a:srgbClr val="000000"/>
              </a:solidFill>
            </a:endParaRPr>
          </a:p>
          <a:p>
            <a:pPr lvl="2"/>
            <a:endParaRPr lang="en-US" spc="0" dirty="0">
              <a:solidFill>
                <a:srgbClr val="000000"/>
              </a:solidFill>
              <a:latin typeface="+mn-lt"/>
            </a:endParaRPr>
          </a:p>
          <a:p>
            <a:endParaRPr lang="en-US" dirty="0">
              <a:solidFill>
                <a:srgbClr val="000000"/>
              </a:solidFill>
            </a:endParaRPr>
          </a:p>
        </p:txBody>
      </p:sp>
      <p:sp>
        <p:nvSpPr>
          <p:cNvPr id="2" name="Title 1"/>
          <p:cNvSpPr>
            <a:spLocks noGrp="1"/>
          </p:cNvSpPr>
          <p:nvPr>
            <p:ph type="title"/>
          </p:nvPr>
        </p:nvSpPr>
        <p:spPr/>
        <p:txBody>
          <a:bodyPr>
            <a:normAutofit/>
          </a:bodyPr>
          <a:lstStyle/>
          <a:p>
            <a:pPr algn="l"/>
            <a:r>
              <a:rPr lang="en-US" dirty="0" smtClean="0"/>
              <a:t>Site Readiness Activities for 2017-18</a:t>
            </a:r>
            <a:endParaRPr lang="en-US" dirty="0"/>
          </a:p>
        </p:txBody>
      </p:sp>
    </p:spTree>
    <p:extLst>
      <p:ext uri="{BB962C8B-B14F-4D97-AF65-F5344CB8AC3E}">
        <p14:creationId xmlns:p14="http://schemas.microsoft.com/office/powerpoint/2010/main" val="3043761189"/>
      </p:ext>
    </p:extLst>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r>
              <a:rPr lang="en-US" dirty="0"/>
              <a:t>TestNav Questions?</a:t>
            </a:r>
          </a:p>
        </p:txBody>
      </p:sp>
    </p:spTree>
    <p:extLst>
      <p:ext uri="{BB962C8B-B14F-4D97-AF65-F5344CB8AC3E}">
        <p14:creationId xmlns:p14="http://schemas.microsoft.com/office/powerpoint/2010/main" val="3733141177"/>
      </p:ext>
    </p:extLst>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Content Placeholder 4"/>
          <p:cNvSpPr>
            <a:spLocks noGrp="1"/>
          </p:cNvSpPr>
          <p:nvPr>
            <p:ph idx="1"/>
          </p:nvPr>
        </p:nvSpPr>
        <p:spPr>
          <a:xfrm>
            <a:off x="407893" y="1234976"/>
            <a:ext cx="8407893" cy="5138929"/>
          </a:xfrm>
        </p:spPr>
        <p:txBody>
          <a:bodyPr>
            <a:normAutofit lnSpcReduction="10000"/>
          </a:bodyPr>
          <a:lstStyle/>
          <a:p>
            <a:r>
              <a:rPr lang="en-US" sz="2000" b="1" dirty="0" smtClean="0"/>
              <a:t>Technical Training Slide Decks – Detailed Training</a:t>
            </a:r>
          </a:p>
          <a:p>
            <a:pPr lvl="1"/>
            <a:r>
              <a:rPr lang="en-US" sz="1800" dirty="0" smtClean="0"/>
              <a:t>Follow the structure of documentation</a:t>
            </a:r>
          </a:p>
          <a:p>
            <a:pPr lvl="1"/>
            <a:r>
              <a:rPr lang="en-US" sz="1800" dirty="0" smtClean="0"/>
              <a:t>Detailed instructions with links to documentation</a:t>
            </a:r>
          </a:p>
          <a:p>
            <a:endParaRPr lang="en-US" sz="2000" b="1" dirty="0" smtClean="0"/>
          </a:p>
          <a:p>
            <a:r>
              <a:rPr lang="en-US" sz="2000" b="1" dirty="0" smtClean="0"/>
              <a:t>Regional </a:t>
            </a:r>
            <a:r>
              <a:rPr lang="en-US" sz="2000" b="1" dirty="0"/>
              <a:t>DTC Meeting </a:t>
            </a:r>
            <a:endParaRPr lang="en-US" sz="2000" b="1" dirty="0" smtClean="0"/>
          </a:p>
          <a:p>
            <a:pPr lvl="1"/>
            <a:r>
              <a:rPr lang="en-US" sz="1800" dirty="0" smtClean="0"/>
              <a:t>Deeper dives into real time testing support</a:t>
            </a:r>
          </a:p>
          <a:p>
            <a:pPr lvl="2"/>
            <a:r>
              <a:rPr lang="en-US" dirty="0" smtClean="0"/>
              <a:t>Reading log files</a:t>
            </a:r>
          </a:p>
          <a:p>
            <a:pPr lvl="2"/>
            <a:r>
              <a:rPr lang="en-US" dirty="0" smtClean="0"/>
              <a:t>Configuring and retrieving SRFs</a:t>
            </a:r>
          </a:p>
          <a:p>
            <a:pPr lvl="2"/>
            <a:r>
              <a:rPr lang="en-US" dirty="0" smtClean="0"/>
              <a:t>Case studies involving common testing scenarios.</a:t>
            </a:r>
          </a:p>
          <a:p>
            <a:pPr lvl="1"/>
            <a:r>
              <a:rPr lang="en-US" sz="1600" dirty="0">
                <a:hlinkClick r:id="rId3"/>
              </a:rPr>
              <a:t>https://</a:t>
            </a:r>
            <a:r>
              <a:rPr lang="en-US" sz="1600" dirty="0" smtClean="0">
                <a:hlinkClick r:id="rId3"/>
              </a:rPr>
              <a:t>www.surveymonkey.com/r/H59HC9F</a:t>
            </a:r>
            <a:r>
              <a:rPr lang="en-US" sz="1600" dirty="0" smtClean="0"/>
              <a:t> </a:t>
            </a:r>
          </a:p>
          <a:p>
            <a:endParaRPr lang="en-US" sz="2000" dirty="0" smtClean="0"/>
          </a:p>
          <a:p>
            <a:r>
              <a:rPr lang="en-US" sz="2000" dirty="0" smtClean="0"/>
              <a:t>Webinars</a:t>
            </a:r>
          </a:p>
          <a:p>
            <a:pPr lvl="1"/>
            <a:r>
              <a:rPr lang="en-US" sz="1800" dirty="0" smtClean="0"/>
              <a:t>Trainings - Cover Technical Training Slide Decks</a:t>
            </a:r>
          </a:p>
          <a:p>
            <a:pPr lvl="1"/>
            <a:r>
              <a:rPr lang="en-US" sz="1800" dirty="0"/>
              <a:t>Pearson Field Engineering </a:t>
            </a:r>
            <a:r>
              <a:rPr lang="en-US" sz="1800" dirty="0" smtClean="0"/>
              <a:t>Services meetings 15, 30, or 60 minutes</a:t>
            </a:r>
          </a:p>
          <a:p>
            <a:pPr lvl="1"/>
            <a:r>
              <a:rPr lang="en-US" sz="1800" dirty="0" smtClean="0"/>
              <a:t>Q &amp; A Sessions to answer specific questions </a:t>
            </a:r>
          </a:p>
          <a:p>
            <a:pPr lvl="1"/>
            <a:r>
              <a:rPr lang="en-US" sz="1800" dirty="0" smtClean="0"/>
              <a:t>Check</a:t>
            </a:r>
            <a:r>
              <a:rPr lang="en-US" sz="1800" dirty="0"/>
              <a:t> </a:t>
            </a:r>
            <a:r>
              <a:rPr lang="en-US" sz="1800" dirty="0" smtClean="0">
                <a:hlinkClick r:id="rId4"/>
              </a:rPr>
              <a:t>http</a:t>
            </a:r>
            <a:r>
              <a:rPr lang="en-US" sz="1800" dirty="0">
                <a:hlinkClick r:id="rId4"/>
              </a:rPr>
              <a:t>://</a:t>
            </a:r>
            <a:r>
              <a:rPr lang="en-US" sz="1800" dirty="0" smtClean="0">
                <a:hlinkClick r:id="rId4"/>
              </a:rPr>
              <a:t>www.cde.state.co.us/assessment/newassess-dtc</a:t>
            </a:r>
            <a:r>
              <a:rPr lang="en-US" sz="1800" dirty="0" smtClean="0"/>
              <a:t> for details.</a:t>
            </a:r>
          </a:p>
          <a:p>
            <a:pPr lvl="1"/>
            <a:endParaRPr lang="en-US" dirty="0" smtClean="0"/>
          </a:p>
          <a:p>
            <a:pPr lvl="1"/>
            <a:endParaRPr lang="en-US" dirty="0"/>
          </a:p>
        </p:txBody>
      </p:sp>
      <p:sp>
        <p:nvSpPr>
          <p:cNvPr id="4" name="Title 3"/>
          <p:cNvSpPr>
            <a:spLocks noGrp="1"/>
          </p:cNvSpPr>
          <p:nvPr>
            <p:ph type="title"/>
          </p:nvPr>
        </p:nvSpPr>
        <p:spPr/>
        <p:txBody>
          <a:bodyPr/>
          <a:lstStyle/>
          <a:p>
            <a:r>
              <a:rPr lang="en-US" dirty="0" smtClean="0"/>
              <a:t>CDE Support</a:t>
            </a:r>
            <a:endParaRPr lang="en-US" dirty="0"/>
          </a:p>
        </p:txBody>
      </p:sp>
    </p:spTree>
    <p:extLst>
      <p:ext uri="{BB962C8B-B14F-4D97-AF65-F5344CB8AC3E}">
        <p14:creationId xmlns:p14="http://schemas.microsoft.com/office/powerpoint/2010/main" val="3097162978"/>
      </p:ext>
    </p:extLst>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type="body" idx="1"/>
          </p:nvPr>
        </p:nvSpPr>
        <p:spPr/>
        <p:txBody>
          <a:bodyPr/>
          <a:lstStyle/>
          <a:p>
            <a:endParaRPr lang="en-US" dirty="0"/>
          </a:p>
        </p:txBody>
      </p:sp>
      <p:sp>
        <p:nvSpPr>
          <p:cNvPr id="3" name="Title 2"/>
          <p:cNvSpPr>
            <a:spLocks noGrp="1"/>
          </p:cNvSpPr>
          <p:nvPr>
            <p:ph type="title"/>
          </p:nvPr>
        </p:nvSpPr>
        <p:spPr/>
        <p:txBody>
          <a:bodyPr/>
          <a:lstStyle/>
          <a:p>
            <a:r>
              <a:rPr lang="en-US" dirty="0" smtClean="0"/>
              <a:t>Thanks for Your Time</a:t>
            </a:r>
            <a:endParaRPr lang="en-US" dirty="0"/>
          </a:p>
        </p:txBody>
      </p:sp>
    </p:spTree>
    <p:extLst>
      <p:ext uri="{BB962C8B-B14F-4D97-AF65-F5344CB8AC3E}">
        <p14:creationId xmlns:p14="http://schemas.microsoft.com/office/powerpoint/2010/main" val="3557464631"/>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lstStyle/>
          <a:p>
            <a:r>
              <a:rPr lang="en-US" dirty="0"/>
              <a:t>ACCESS for ELLs</a:t>
            </a:r>
            <a:r>
              <a:rPr lang="en-US" dirty="0" smtClean="0"/>
              <a:t>®</a:t>
            </a:r>
          </a:p>
          <a:p>
            <a:pPr lvl="1"/>
            <a:r>
              <a:rPr lang="en-US" dirty="0" smtClean="0"/>
              <a:t> Online test option for districts</a:t>
            </a:r>
          </a:p>
          <a:p>
            <a:r>
              <a:rPr lang="en-US" dirty="0" smtClean="0"/>
              <a:t>CMAS </a:t>
            </a:r>
          </a:p>
          <a:p>
            <a:pPr lvl="1"/>
            <a:r>
              <a:rPr lang="en-US" dirty="0"/>
              <a:t>English language arts and math</a:t>
            </a:r>
          </a:p>
          <a:p>
            <a:pPr lvl="2"/>
            <a:r>
              <a:rPr lang="en-US" dirty="0"/>
              <a:t>Including Colorado Spanish Language Arts</a:t>
            </a:r>
          </a:p>
          <a:p>
            <a:pPr lvl="1"/>
            <a:r>
              <a:rPr lang="en-US" dirty="0" smtClean="0"/>
              <a:t>Science and social studies </a:t>
            </a:r>
          </a:p>
          <a:p>
            <a:pPr lvl="2"/>
            <a:r>
              <a:rPr lang="en-US" dirty="0"/>
              <a:t>Social studies assessments will be administered on a sampling basis to one‐third of the schools each </a:t>
            </a:r>
            <a:r>
              <a:rPr lang="en-US" dirty="0" smtClean="0"/>
              <a:t>year.</a:t>
            </a:r>
            <a:endParaRPr lang="en-US" dirty="0"/>
          </a:p>
          <a:p>
            <a:r>
              <a:rPr lang="en-US" dirty="0" smtClean="0"/>
              <a:t>CoAlt </a:t>
            </a:r>
          </a:p>
          <a:p>
            <a:pPr lvl="1"/>
            <a:r>
              <a:rPr lang="en-US" dirty="0" smtClean="0"/>
              <a:t>science </a:t>
            </a:r>
            <a:r>
              <a:rPr lang="en-US" dirty="0"/>
              <a:t>and social </a:t>
            </a:r>
            <a:r>
              <a:rPr lang="en-US" dirty="0" smtClean="0"/>
              <a:t>studies</a:t>
            </a:r>
          </a:p>
          <a:p>
            <a:r>
              <a:rPr lang="en-US" dirty="0" smtClean="0"/>
              <a:t>CoAlt DLM</a:t>
            </a:r>
          </a:p>
          <a:p>
            <a:pPr lvl="1"/>
            <a:r>
              <a:rPr lang="en-US" dirty="0" smtClean="0"/>
              <a:t>English </a:t>
            </a:r>
            <a:r>
              <a:rPr lang="en-US" dirty="0"/>
              <a:t>language arts and </a:t>
            </a:r>
            <a:r>
              <a:rPr lang="en-US" dirty="0" smtClean="0"/>
              <a:t>math</a:t>
            </a:r>
          </a:p>
        </p:txBody>
      </p:sp>
      <p:sp>
        <p:nvSpPr>
          <p:cNvPr id="3" name="Title 2"/>
          <p:cNvSpPr>
            <a:spLocks noGrp="1"/>
          </p:cNvSpPr>
          <p:nvPr>
            <p:ph type="title"/>
          </p:nvPr>
        </p:nvSpPr>
        <p:spPr/>
        <p:txBody>
          <a:bodyPr/>
          <a:lstStyle/>
          <a:p>
            <a:r>
              <a:rPr lang="en-US" dirty="0" smtClean="0"/>
              <a:t>Online Assessments</a:t>
            </a:r>
            <a:endParaRPr lang="en-US" dirty="0"/>
          </a:p>
        </p:txBody>
      </p:sp>
    </p:spTree>
    <p:extLst>
      <p:ext uri="{BB962C8B-B14F-4D97-AF65-F5344CB8AC3E}">
        <p14:creationId xmlns:p14="http://schemas.microsoft.com/office/powerpoint/2010/main" val="1145148060"/>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Content Placeholder 4"/>
          <p:cNvGraphicFramePr>
            <a:graphicFrameLocks noGrp="1"/>
          </p:cNvGraphicFramePr>
          <p:nvPr>
            <p:ph idx="1"/>
            <p:extLst>
              <p:ext uri="{D42A27DB-BD31-4B8C-83A1-F6EECF244321}">
                <p14:modId xmlns:p14="http://schemas.microsoft.com/office/powerpoint/2010/main" val="3451979805"/>
              </p:ext>
            </p:extLst>
          </p:nvPr>
        </p:nvGraphicFramePr>
        <p:xfrm>
          <a:off x="332815" y="1080715"/>
          <a:ext cx="8515350" cy="4617720"/>
        </p:xfrm>
        <a:graphic>
          <a:graphicData uri="http://schemas.openxmlformats.org/drawingml/2006/table">
            <a:tbl>
              <a:tblPr firstRow="1" firstCol="1" bandRow="1">
                <a:tableStyleId>{5C22544A-7EE6-4342-B048-85BDC9FD1C3A}</a:tableStyleId>
              </a:tblPr>
              <a:tblGrid>
                <a:gridCol w="3117382"/>
                <a:gridCol w="960744"/>
                <a:gridCol w="4437224"/>
              </a:tblGrid>
              <a:tr h="310619">
                <a:tc>
                  <a:txBody>
                    <a:bodyPr/>
                    <a:lstStyle/>
                    <a:p>
                      <a:pPr marL="0" marR="0" algn="ctr">
                        <a:spcBef>
                          <a:spcPts val="0"/>
                        </a:spcBef>
                        <a:spcAft>
                          <a:spcPts val="0"/>
                        </a:spcAft>
                      </a:pPr>
                      <a:r>
                        <a:rPr lang="en-US" sz="1800" dirty="0" smtClean="0">
                          <a:effectLst/>
                        </a:rPr>
                        <a:t>Assessment</a:t>
                      </a:r>
                      <a:endParaRPr lang="en-US" sz="1800" dirty="0">
                        <a:solidFill>
                          <a:schemeClr val="bg1">
                            <a:lumMod val="10000"/>
                          </a:schemeClr>
                        </a:solidFill>
                        <a:effectLst/>
                        <a:latin typeface="Times New Roman"/>
                        <a:ea typeface="Calibri"/>
                      </a:endParaRPr>
                    </a:p>
                  </a:txBody>
                  <a:tcPr marL="0" marR="0" marT="0" marB="0" anchor="ctr"/>
                </a:tc>
                <a:tc>
                  <a:txBody>
                    <a:bodyPr/>
                    <a:lstStyle/>
                    <a:p>
                      <a:pPr marL="0" marR="0" algn="ctr">
                        <a:spcBef>
                          <a:spcPts val="0"/>
                        </a:spcBef>
                        <a:spcAft>
                          <a:spcPts val="0"/>
                        </a:spcAft>
                      </a:pPr>
                      <a:r>
                        <a:rPr lang="en-US" sz="1800" dirty="0" smtClean="0">
                          <a:effectLst/>
                        </a:rPr>
                        <a:t>Grade(s)</a:t>
                      </a:r>
                      <a:endParaRPr lang="en-US" sz="1800" dirty="0">
                        <a:solidFill>
                          <a:schemeClr val="bg1">
                            <a:lumMod val="10000"/>
                          </a:schemeClr>
                        </a:solidFill>
                        <a:effectLst/>
                        <a:latin typeface="Times New Roman"/>
                        <a:ea typeface="Calibri"/>
                      </a:endParaRPr>
                    </a:p>
                  </a:txBody>
                  <a:tcPr marL="0" marR="0" marT="0" marB="0" anchor="ctr"/>
                </a:tc>
                <a:tc>
                  <a:txBody>
                    <a:bodyPr/>
                    <a:lstStyle/>
                    <a:p>
                      <a:pPr marL="0" marR="0" algn="ctr">
                        <a:spcBef>
                          <a:spcPts val="0"/>
                        </a:spcBef>
                        <a:spcAft>
                          <a:spcPts val="0"/>
                        </a:spcAft>
                      </a:pPr>
                      <a:r>
                        <a:rPr lang="en-US" sz="1800" dirty="0">
                          <a:effectLst/>
                        </a:rPr>
                        <a:t>Tentative Windows</a:t>
                      </a:r>
                      <a:endParaRPr lang="en-US" sz="1800" dirty="0">
                        <a:solidFill>
                          <a:schemeClr val="bg1">
                            <a:lumMod val="10000"/>
                          </a:schemeClr>
                        </a:solidFill>
                        <a:effectLst/>
                        <a:latin typeface="Times New Roman"/>
                        <a:ea typeface="Calibri"/>
                      </a:endParaRPr>
                    </a:p>
                  </a:txBody>
                  <a:tcPr marL="0" marR="0" marT="0" marB="0" anchor="ctr"/>
                </a:tc>
              </a:tr>
              <a:tr h="527581">
                <a:tc>
                  <a:txBody>
                    <a:bodyPr/>
                    <a:lstStyle/>
                    <a:p>
                      <a:pPr marL="0" marR="0" algn="ctr">
                        <a:spcBef>
                          <a:spcPts val="0"/>
                        </a:spcBef>
                        <a:spcAft>
                          <a:spcPts val="0"/>
                        </a:spcAft>
                      </a:pPr>
                      <a:r>
                        <a:rPr lang="en-US" sz="1800" dirty="0" smtClean="0">
                          <a:effectLst/>
                        </a:rPr>
                        <a:t>ACCESS for ELLs® </a:t>
                      </a:r>
                      <a:endParaRPr lang="en-US" sz="1800" b="0" dirty="0" smtClean="0">
                        <a:solidFill>
                          <a:schemeClr val="tx1">
                            <a:lumMod val="50000"/>
                          </a:schemeClr>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effectLst/>
                        </a:rPr>
                        <a:t>K-12</a:t>
                      </a:r>
                      <a:endParaRPr lang="en-US" sz="1800" dirty="0">
                        <a:solidFill>
                          <a:srgbClr val="000000"/>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effectLst/>
                        </a:rPr>
                        <a:t>January 8 - February 9, 2018</a:t>
                      </a:r>
                      <a:endParaRPr lang="en-US" sz="1800" dirty="0">
                        <a:solidFill>
                          <a:srgbClr val="000000"/>
                        </a:solidFill>
                        <a:effectLst/>
                        <a:latin typeface="+mn-lt"/>
                        <a:ea typeface="Calibri"/>
                      </a:endParaRPr>
                    </a:p>
                  </a:txBody>
                  <a:tcPr marL="0" marR="0" marT="0" marB="0" anchor="ctr"/>
                </a:tc>
              </a:tr>
              <a:tr h="578644">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CMAS and CoAlt: Social Studies</a:t>
                      </a:r>
                      <a:endParaRPr lang="en-US" sz="1800" b="0" baseline="30000" dirty="0" smtClean="0">
                        <a:solidFill>
                          <a:schemeClr val="tx1">
                            <a:lumMod val="50000"/>
                          </a:schemeClr>
                        </a:solidFill>
                        <a:effectLst/>
                        <a:latin typeface="+mn-lt"/>
                        <a:ea typeface="Calibri"/>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4</a:t>
                      </a:r>
                      <a:r>
                        <a:rPr lang="en-US" sz="1800" baseline="30000" dirty="0" smtClean="0">
                          <a:effectLst/>
                        </a:rPr>
                        <a:t>1</a:t>
                      </a:r>
                      <a:r>
                        <a:rPr lang="en-US" sz="1800" dirty="0" smtClean="0">
                          <a:effectLst/>
                        </a:rPr>
                        <a:t>, 7</a:t>
                      </a:r>
                      <a:r>
                        <a:rPr lang="en-US" sz="1800" baseline="30000" dirty="0" smtClean="0">
                          <a:effectLst/>
                        </a:rPr>
                        <a:t>1</a:t>
                      </a:r>
                      <a:endParaRPr lang="en-US" sz="1800" baseline="30000" dirty="0">
                        <a:solidFill>
                          <a:srgbClr val="000000"/>
                        </a:solidFill>
                        <a:effectLst/>
                        <a:latin typeface="+mn-lt"/>
                        <a:ea typeface="Calibri"/>
                      </a:endParaRPr>
                    </a:p>
                  </a:txBody>
                  <a:tcPr marL="0" marR="0" marT="0" marB="0" anchor="ctr"/>
                </a:tc>
                <a:tc rowSpan="3">
                  <a:txBody>
                    <a:bodyPr/>
                    <a:lstStyle/>
                    <a:p>
                      <a:pPr marL="0" marR="0" algn="ctr">
                        <a:spcBef>
                          <a:spcPts val="0"/>
                        </a:spcBef>
                        <a:spcAft>
                          <a:spcPts val="0"/>
                        </a:spcAft>
                      </a:pPr>
                      <a:r>
                        <a:rPr lang="en-US" dirty="0" smtClean="0"/>
                        <a:t>April 9 - 27, 2018</a:t>
                      </a:r>
                      <a:endParaRPr lang="en-US" sz="1800" baseline="30000" dirty="0">
                        <a:solidFill>
                          <a:srgbClr val="000000"/>
                        </a:solidFill>
                        <a:effectLst/>
                        <a:latin typeface="+mn-lt"/>
                        <a:ea typeface="Calibri"/>
                      </a:endParaRPr>
                    </a:p>
                  </a:txBody>
                  <a:tcPr marL="0" marR="0" marT="0" marB="0" anchor="ctr"/>
                </a:tc>
              </a:tr>
              <a:tr h="488156">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CMAS and CoAlt: Science</a:t>
                      </a:r>
                      <a:endParaRPr lang="en-US" sz="1800" b="0" baseline="30000" dirty="0" smtClean="0">
                        <a:solidFill>
                          <a:schemeClr val="tx1">
                            <a:lumMod val="50000"/>
                          </a:schemeClr>
                        </a:solidFill>
                        <a:effectLst/>
                        <a:latin typeface="+mn-lt"/>
                        <a:ea typeface="Calibri"/>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5, 8, 11</a:t>
                      </a:r>
                      <a:r>
                        <a:rPr lang="en-US" baseline="30000" dirty="0" smtClean="0"/>
                        <a:t>2</a:t>
                      </a:r>
                      <a:endParaRPr lang="en-US" sz="1800" baseline="30000" dirty="0" smtClean="0">
                        <a:solidFill>
                          <a:srgbClr val="000000"/>
                        </a:solidFill>
                        <a:effectLst/>
                        <a:latin typeface="+mn-lt"/>
                        <a:ea typeface="Calibri"/>
                      </a:endParaRPr>
                    </a:p>
                  </a:txBody>
                  <a:tcPr marL="0" marR="0" marT="0" marB="0" anchor="ctr"/>
                </a:tc>
                <a:tc vMerge="1">
                  <a:txBody>
                    <a:bodyPr/>
                    <a:lstStyle/>
                    <a:p>
                      <a:pPr marL="0" marR="0" algn="ctr">
                        <a:spcBef>
                          <a:spcPts val="0"/>
                        </a:spcBef>
                        <a:spcAft>
                          <a:spcPts val="0"/>
                        </a:spcAft>
                      </a:pPr>
                      <a:endParaRPr lang="en-US" sz="1800" baseline="30000" dirty="0">
                        <a:solidFill>
                          <a:schemeClr val="tx1">
                            <a:lumMod val="50000"/>
                          </a:schemeClr>
                        </a:solidFill>
                        <a:effectLst/>
                        <a:latin typeface="+mn-lt"/>
                        <a:ea typeface="Calibri"/>
                      </a:endParaRPr>
                    </a:p>
                  </a:txBody>
                  <a:tcPr marL="0" marR="0" marT="0" marB="0" anchor="ctr"/>
                </a:tc>
              </a:tr>
              <a:tr h="533400">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CMAS:</a:t>
                      </a:r>
                      <a:r>
                        <a:rPr lang="en-US" sz="1800" baseline="0" dirty="0" smtClean="0">
                          <a:effectLst/>
                        </a:rPr>
                        <a:t> </a:t>
                      </a:r>
                      <a:r>
                        <a:rPr lang="en-US" sz="1800" dirty="0" smtClean="0">
                          <a:effectLst/>
                        </a:rPr>
                        <a:t>Math</a:t>
                      </a:r>
                      <a:r>
                        <a:rPr lang="en-US" sz="1800" baseline="0" dirty="0" smtClean="0">
                          <a:effectLst/>
                        </a:rPr>
                        <a:t> and ELA (CSLA</a:t>
                      </a:r>
                      <a:r>
                        <a:rPr lang="en-US" sz="1800" baseline="30000" dirty="0" smtClean="0">
                          <a:effectLst/>
                        </a:rPr>
                        <a:t>3)</a:t>
                      </a:r>
                      <a:r>
                        <a:rPr lang="en-US" sz="1800" dirty="0" smtClean="0">
                          <a:effectLst/>
                        </a:rPr>
                        <a:t> </a:t>
                      </a:r>
                      <a:endParaRPr lang="en-US" sz="1800" b="0" dirty="0" smtClean="0">
                        <a:solidFill>
                          <a:schemeClr val="tx1">
                            <a:lumMod val="50000"/>
                          </a:schemeClr>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effectLst/>
                        </a:rPr>
                        <a:t>3-8</a:t>
                      </a:r>
                      <a:r>
                        <a:rPr lang="en-US" sz="1800" baseline="30000" dirty="0" smtClean="0">
                          <a:effectLst/>
                        </a:rPr>
                        <a:t>2</a:t>
                      </a:r>
                      <a:endParaRPr lang="en-US" sz="1800" baseline="30000" dirty="0">
                        <a:solidFill>
                          <a:srgbClr val="000000"/>
                        </a:solidFill>
                        <a:effectLst/>
                        <a:latin typeface="+mn-lt"/>
                        <a:ea typeface="Calibri"/>
                      </a:endParaRPr>
                    </a:p>
                  </a:txBody>
                  <a:tcPr marL="0" marR="0" marT="0" marB="0" anchor="ctr"/>
                </a:tc>
                <a:tc vMerge="1">
                  <a:txBody>
                    <a:bodyPr/>
                    <a:lstStyle/>
                    <a:p>
                      <a:pPr marL="0" marR="0" algn="ctr">
                        <a:spcBef>
                          <a:spcPts val="0"/>
                        </a:spcBef>
                        <a:spcAft>
                          <a:spcPts val="0"/>
                        </a:spcAft>
                      </a:pPr>
                      <a:endParaRPr lang="en-US" sz="1800" b="0" baseline="0" dirty="0" smtClean="0">
                        <a:solidFill>
                          <a:schemeClr val="tx1">
                            <a:lumMod val="50000"/>
                          </a:schemeClr>
                        </a:solidFill>
                        <a:effectLst/>
                        <a:latin typeface="+mn-lt"/>
                        <a:ea typeface="Calibri"/>
                      </a:endParaRPr>
                    </a:p>
                  </a:txBody>
                  <a:tcPr marL="0" marR="0" marT="0" marB="0" anchor="ctr"/>
                </a:tc>
              </a:tr>
              <a:tr h="533400">
                <a:tc>
                  <a:txBody>
                    <a:bodyPr/>
                    <a:lstStyle/>
                    <a:p>
                      <a:pPr marL="0" marR="0" algn="ctr">
                        <a:spcBef>
                          <a:spcPts val="0"/>
                        </a:spcBef>
                        <a:spcAft>
                          <a:spcPts val="0"/>
                        </a:spcAft>
                      </a:pPr>
                      <a:r>
                        <a:rPr lang="en-US" sz="1800" dirty="0" smtClean="0">
                          <a:effectLst/>
                        </a:rPr>
                        <a:t>CoAlt: DLM ELA and</a:t>
                      </a:r>
                      <a:r>
                        <a:rPr lang="en-US" sz="1800" baseline="0" dirty="0" smtClean="0">
                          <a:effectLst/>
                        </a:rPr>
                        <a:t> Math</a:t>
                      </a:r>
                      <a:endParaRPr lang="en-US" sz="1800" b="0" dirty="0">
                        <a:solidFill>
                          <a:schemeClr val="tx1">
                            <a:lumMod val="50000"/>
                          </a:schemeClr>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effectLst/>
                        </a:rPr>
                        <a:t>3-11</a:t>
                      </a:r>
                      <a:endParaRPr lang="en-US" sz="1800" dirty="0">
                        <a:solidFill>
                          <a:srgbClr val="000000"/>
                        </a:solidFill>
                        <a:effectLst/>
                        <a:latin typeface="+mn-lt"/>
                        <a:ea typeface="Calibri"/>
                      </a:endParaRPr>
                    </a:p>
                  </a:txBody>
                  <a:tcPr marL="0" marR="0" marT="0" marB="0" anchor="ctr"/>
                </a:tc>
                <a:tc>
                  <a:txBody>
                    <a:bodyPr/>
                    <a:lstStyle/>
                    <a:p>
                      <a:pPr marL="0" marR="0" algn="ctr">
                        <a:spcBef>
                          <a:spcPts val="0"/>
                        </a:spcBef>
                        <a:spcAft>
                          <a:spcPts val="0"/>
                        </a:spcAft>
                      </a:pPr>
                      <a:r>
                        <a:rPr lang="en-US" sz="1800" dirty="0" smtClean="0">
                          <a:effectLst/>
                        </a:rPr>
                        <a:t>Aligned to CMAS: Math </a:t>
                      </a:r>
                      <a:r>
                        <a:rPr lang="en-US" sz="1800" baseline="0" dirty="0" smtClean="0">
                          <a:effectLst/>
                        </a:rPr>
                        <a:t>and ELA schedule</a:t>
                      </a:r>
                      <a:endParaRPr lang="en-US" sz="1800" dirty="0">
                        <a:solidFill>
                          <a:srgbClr val="000000"/>
                        </a:solidFill>
                        <a:effectLst/>
                        <a:latin typeface="+mn-lt"/>
                        <a:ea typeface="Calibri"/>
                      </a:endParaRPr>
                    </a:p>
                  </a:txBody>
                  <a:tcPr marL="0" marR="0" marT="0" marB="0" anchor="ctr"/>
                </a:tc>
              </a:tr>
              <a:tr h="640080">
                <a:tc>
                  <a:txBody>
                    <a:bodyPr/>
                    <a:lstStyle/>
                    <a:p>
                      <a:pPr marL="0" marR="0" algn="ctr">
                        <a:spcBef>
                          <a:spcPts val="0"/>
                        </a:spcBef>
                        <a:spcAft>
                          <a:spcPts val="0"/>
                        </a:spcAft>
                      </a:pPr>
                      <a:r>
                        <a:rPr lang="en-US" sz="1800" dirty="0" smtClean="0">
                          <a:effectLst/>
                        </a:rPr>
                        <a:t>CO PSAT</a:t>
                      </a:r>
                      <a:endParaRPr lang="en-US" sz="1800" b="0" baseline="0" dirty="0" smtClean="0">
                        <a:solidFill>
                          <a:schemeClr val="tx1">
                            <a:lumMod val="50000"/>
                          </a:schemeClr>
                        </a:solidFill>
                        <a:effectLst/>
                        <a:latin typeface="+mn-lt"/>
                        <a:ea typeface="Calibri"/>
                      </a:endParaRPr>
                    </a:p>
                  </a:txBody>
                  <a:tcPr marL="0" marR="0" marT="0" marB="0" anchor="ctr"/>
                </a:tc>
                <a:tc>
                  <a:txBody>
                    <a:bodyPr/>
                    <a:lstStyle/>
                    <a:p>
                      <a:pPr marL="0" marR="0" indent="0" algn="ctr" defTabSz="914400" rtl="0" eaLnBrk="1" fontAlgn="auto" latinLnBrk="0" hangingPunct="1">
                        <a:lnSpc>
                          <a:spcPct val="100000"/>
                        </a:lnSpc>
                        <a:spcBef>
                          <a:spcPts val="0"/>
                        </a:spcBef>
                        <a:spcAft>
                          <a:spcPts val="0"/>
                        </a:spcAft>
                        <a:buClrTx/>
                        <a:buSzTx/>
                        <a:buFontTx/>
                        <a:buNone/>
                        <a:tabLst/>
                        <a:defRPr/>
                      </a:pPr>
                      <a:r>
                        <a:rPr lang="en-US" sz="1800" dirty="0" smtClean="0">
                          <a:effectLst/>
                        </a:rPr>
                        <a:t>9,</a:t>
                      </a:r>
                      <a:r>
                        <a:rPr lang="en-US" sz="1800" baseline="0" dirty="0" smtClean="0">
                          <a:effectLst/>
                        </a:rPr>
                        <a:t> </a:t>
                      </a:r>
                      <a:r>
                        <a:rPr lang="en-US" sz="1800" dirty="0" smtClean="0">
                          <a:effectLst/>
                        </a:rPr>
                        <a:t>10</a:t>
                      </a:r>
                      <a:endParaRPr lang="en-US" sz="1800" dirty="0" smtClean="0">
                        <a:solidFill>
                          <a:srgbClr val="000000"/>
                        </a:solidFill>
                        <a:effectLst/>
                        <a:latin typeface="+mn-lt"/>
                        <a:ea typeface="Calibri"/>
                      </a:endParaRPr>
                    </a:p>
                  </a:txBody>
                  <a:tcPr marL="0" marR="0" marT="0" marB="0" anchor="ctr"/>
                </a:tc>
                <a:tc>
                  <a:txBody>
                    <a:bodyPr/>
                    <a:lstStyle/>
                    <a:p>
                      <a:pPr algn="ctr"/>
                      <a:r>
                        <a:rPr lang="en-US" sz="1800" kern="1200" dirty="0" smtClean="0">
                          <a:effectLst/>
                        </a:rPr>
                        <a:t>April 10,</a:t>
                      </a:r>
                      <a:r>
                        <a:rPr lang="en-US" sz="1800" kern="1200" baseline="0" dirty="0" smtClean="0">
                          <a:effectLst/>
                        </a:rPr>
                        <a:t> </a:t>
                      </a:r>
                      <a:r>
                        <a:rPr lang="en-US" sz="1800" kern="1200" dirty="0" smtClean="0">
                          <a:effectLst/>
                        </a:rPr>
                        <a:t>11 or 12, 2018</a:t>
                      </a:r>
                    </a:p>
                    <a:p>
                      <a:pPr algn="ctr"/>
                      <a:r>
                        <a:rPr lang="en-US" sz="1800" kern="1200" dirty="0" smtClean="0">
                          <a:effectLst/>
                        </a:rPr>
                        <a:t>April 11 - 20, 2018: Make-up window</a:t>
                      </a:r>
                    </a:p>
                    <a:p>
                      <a:pPr algn="ctr"/>
                      <a:r>
                        <a:rPr lang="en-US" sz="1800" kern="1200" dirty="0" smtClean="0">
                          <a:effectLst/>
                        </a:rPr>
                        <a:t>April 10 -</a:t>
                      </a:r>
                      <a:r>
                        <a:rPr lang="en-US" sz="1800" kern="1200" baseline="0" dirty="0" smtClean="0">
                          <a:effectLst/>
                        </a:rPr>
                        <a:t> 17, 2018: Accommodations window</a:t>
                      </a:r>
                      <a:endParaRPr lang="en-US" sz="1800" b="0" i="0" kern="1200" dirty="0">
                        <a:solidFill>
                          <a:srgbClr val="000000"/>
                        </a:solidFill>
                        <a:effectLst/>
                        <a:latin typeface="+mn-lt"/>
                        <a:ea typeface="+mn-ea"/>
                        <a:cs typeface="+mn-cs"/>
                      </a:endParaRPr>
                    </a:p>
                  </a:txBody>
                  <a:tcPr marL="0" marR="0" marT="0" marB="0" anchor="ctr"/>
                </a:tc>
              </a:tr>
              <a:tr h="702597">
                <a:tc>
                  <a:txBody>
                    <a:bodyPr/>
                    <a:lstStyle/>
                    <a:p>
                      <a:pPr marL="0" marR="0" algn="ctr">
                        <a:spcBef>
                          <a:spcPts val="0"/>
                        </a:spcBef>
                        <a:spcAft>
                          <a:spcPts val="0"/>
                        </a:spcAft>
                      </a:pPr>
                      <a:r>
                        <a:rPr lang="en-US" sz="1800" dirty="0" smtClean="0">
                          <a:effectLst/>
                        </a:rPr>
                        <a:t>CO SAT</a:t>
                      </a:r>
                      <a:endParaRPr lang="en-US" sz="1800" b="0" baseline="0" dirty="0" smtClean="0">
                        <a:solidFill>
                          <a:schemeClr val="tx1">
                            <a:lumMod val="50000"/>
                          </a:schemeClr>
                        </a:solidFill>
                        <a:effectLst/>
                        <a:latin typeface="+mn-lt"/>
                      </a:endParaRPr>
                    </a:p>
                  </a:txBody>
                  <a:tcPr marL="0" marR="0" marT="0" marB="0" anchor="ctr"/>
                </a:tc>
                <a:tc>
                  <a:txBody>
                    <a:bodyPr/>
                    <a:lstStyle/>
                    <a:p>
                      <a:pPr marL="0" marR="0" algn="ctr">
                        <a:spcBef>
                          <a:spcPts val="0"/>
                        </a:spcBef>
                        <a:spcAft>
                          <a:spcPts val="0"/>
                        </a:spcAft>
                      </a:pPr>
                      <a:r>
                        <a:rPr lang="en-US" sz="1800" dirty="0" smtClean="0">
                          <a:effectLst/>
                        </a:rPr>
                        <a:t>11</a:t>
                      </a:r>
                      <a:endParaRPr lang="en-US" sz="1800" dirty="0">
                        <a:solidFill>
                          <a:srgbClr val="000000"/>
                        </a:solidFill>
                        <a:effectLst/>
                        <a:latin typeface="+mn-lt"/>
                        <a:ea typeface="Calibri"/>
                      </a:endParaRPr>
                    </a:p>
                  </a:txBody>
                  <a:tcPr marL="0" marR="0" marT="0" marB="0" anchor="ctr"/>
                </a:tc>
                <a:tc>
                  <a:txBody>
                    <a:bodyPr/>
                    <a:lstStyle/>
                    <a:p>
                      <a:pPr algn="ctr"/>
                      <a:r>
                        <a:rPr lang="en-US" sz="1800" kern="1200" dirty="0" smtClean="0">
                          <a:effectLst/>
                        </a:rPr>
                        <a:t>April 10, 2018</a:t>
                      </a:r>
                    </a:p>
                    <a:p>
                      <a:pPr marL="0" marR="0" indent="0" algn="ctr" defTabSz="914400" rtl="0" eaLnBrk="1" fontAlgn="t" latinLnBrk="0" hangingPunct="1">
                        <a:lnSpc>
                          <a:spcPct val="100000"/>
                        </a:lnSpc>
                        <a:spcBef>
                          <a:spcPts val="0"/>
                        </a:spcBef>
                        <a:spcAft>
                          <a:spcPts val="0"/>
                        </a:spcAft>
                        <a:buClrTx/>
                        <a:buSzTx/>
                        <a:buFontTx/>
                        <a:buNone/>
                        <a:tabLst/>
                        <a:defRPr/>
                      </a:pPr>
                      <a:r>
                        <a:rPr lang="en-US" sz="1800" kern="1200" dirty="0" smtClean="0">
                          <a:effectLst/>
                        </a:rPr>
                        <a:t>April 24, 2018: Make-up test date</a:t>
                      </a:r>
                    </a:p>
                    <a:p>
                      <a:pPr algn="ctr" fontAlgn="t"/>
                      <a:r>
                        <a:rPr lang="en-US" sz="1800" dirty="0" smtClean="0">
                          <a:effectLst/>
                        </a:rPr>
                        <a:t>April 10 - 13, 2018: Accommodations window </a:t>
                      </a:r>
                      <a:endParaRPr lang="en-US" sz="1800" dirty="0" smtClean="0">
                        <a:solidFill>
                          <a:srgbClr val="000000"/>
                        </a:solidFill>
                        <a:effectLst/>
                      </a:endParaRPr>
                    </a:p>
                  </a:txBody>
                  <a:tcPr marL="0" marR="0" marT="0" marB="0" anchor="ctr"/>
                </a:tc>
              </a:tr>
            </a:tbl>
          </a:graphicData>
        </a:graphic>
      </p:graphicFrame>
      <p:sp>
        <p:nvSpPr>
          <p:cNvPr id="3" name="Title 2"/>
          <p:cNvSpPr>
            <a:spLocks noGrp="1"/>
          </p:cNvSpPr>
          <p:nvPr>
            <p:ph type="title"/>
          </p:nvPr>
        </p:nvSpPr>
        <p:spPr/>
        <p:txBody>
          <a:bodyPr/>
          <a:lstStyle/>
          <a:p>
            <a:r>
              <a:rPr lang="en-US" dirty="0" smtClean="0">
                <a:solidFill>
                  <a:srgbClr val="FFFFFF"/>
                </a:solidFill>
              </a:rPr>
              <a:t>2017-18 Assessment Calendar</a:t>
            </a:r>
            <a:endParaRPr lang="en-US" dirty="0">
              <a:solidFill>
                <a:srgbClr val="FFFFFF"/>
              </a:solidFill>
            </a:endParaRPr>
          </a:p>
        </p:txBody>
      </p:sp>
      <p:sp>
        <p:nvSpPr>
          <p:cNvPr id="2" name="TextBox 1"/>
          <p:cNvSpPr txBox="1"/>
          <p:nvPr/>
        </p:nvSpPr>
        <p:spPr>
          <a:xfrm>
            <a:off x="152400" y="5949910"/>
            <a:ext cx="8305800" cy="923330"/>
          </a:xfrm>
          <a:prstGeom prst="rect">
            <a:avLst/>
          </a:prstGeom>
          <a:noFill/>
        </p:spPr>
        <p:txBody>
          <a:bodyPr wrap="square" rtlCol="0">
            <a:spAutoFit/>
          </a:bodyPr>
          <a:lstStyle/>
          <a:p>
            <a:r>
              <a:rPr lang="en-US" baseline="30000" dirty="0" smtClean="0">
                <a:solidFill>
                  <a:srgbClr val="000000"/>
                </a:solidFill>
              </a:rPr>
              <a:t>1</a:t>
            </a:r>
            <a:r>
              <a:rPr lang="en-US" dirty="0" smtClean="0">
                <a:solidFill>
                  <a:srgbClr val="000000"/>
                </a:solidFill>
              </a:rPr>
              <a:t>Grades 4 and 7 Social Studies will be administered on a sampling basis</a:t>
            </a:r>
          </a:p>
          <a:p>
            <a:r>
              <a:rPr lang="en-US" baseline="30000" dirty="0" smtClean="0">
                <a:solidFill>
                  <a:srgbClr val="000000"/>
                </a:solidFill>
              </a:rPr>
              <a:t>2</a:t>
            </a:r>
            <a:r>
              <a:rPr lang="en-US" dirty="0" smtClean="0">
                <a:solidFill>
                  <a:srgbClr val="000000"/>
                </a:solidFill>
              </a:rPr>
              <a:t>See next two slides for early window options</a:t>
            </a:r>
          </a:p>
          <a:p>
            <a:r>
              <a:rPr lang="en-US" baseline="30000" dirty="0" smtClean="0">
                <a:solidFill>
                  <a:srgbClr val="000000"/>
                </a:solidFill>
              </a:rPr>
              <a:t>3</a:t>
            </a:r>
            <a:r>
              <a:rPr lang="en-US" dirty="0" smtClean="0">
                <a:solidFill>
                  <a:srgbClr val="000000"/>
                </a:solidFill>
              </a:rPr>
              <a:t>CSLA is for eligible English learners in grades 3 and 4 only</a:t>
            </a:r>
            <a:endParaRPr lang="en-US" dirty="0">
              <a:solidFill>
                <a:srgbClr val="000000"/>
              </a:solidFill>
            </a:endParaRPr>
          </a:p>
        </p:txBody>
      </p:sp>
    </p:spTree>
    <p:extLst>
      <p:ext uri="{BB962C8B-B14F-4D97-AF65-F5344CB8AC3E}">
        <p14:creationId xmlns:p14="http://schemas.microsoft.com/office/powerpoint/2010/main" val="2551176758"/>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682438" y="1484788"/>
            <a:ext cx="7886700" cy="5037025"/>
          </a:xfrm>
        </p:spPr>
        <p:txBody>
          <a:bodyPr/>
          <a:lstStyle/>
          <a:p>
            <a:r>
              <a:rPr lang="en-US" spc="0" dirty="0" smtClean="0">
                <a:solidFill>
                  <a:srgbClr val="000000"/>
                </a:solidFill>
                <a:latin typeface="+mn-lt"/>
              </a:rPr>
              <a:t>Official window: April 9 – 27, 2018</a:t>
            </a:r>
            <a:endParaRPr lang="en-US" spc="0" dirty="0">
              <a:solidFill>
                <a:srgbClr val="000000"/>
              </a:solidFill>
              <a:latin typeface="+mn-lt"/>
            </a:endParaRPr>
          </a:p>
          <a:p>
            <a:pPr lvl="1"/>
            <a:r>
              <a:rPr lang="en-US" spc="0" dirty="0">
                <a:solidFill>
                  <a:srgbClr val="000000"/>
                </a:solidFill>
                <a:latin typeface="+mn-lt"/>
              </a:rPr>
              <a:t>All </a:t>
            </a:r>
            <a:r>
              <a:rPr lang="en-US" spc="0" dirty="0" smtClean="0">
                <a:solidFill>
                  <a:srgbClr val="000000"/>
                </a:solidFill>
                <a:latin typeface="+mn-lt"/>
              </a:rPr>
              <a:t>elementary and middle school science </a:t>
            </a:r>
            <a:r>
              <a:rPr lang="en-US" spc="0" dirty="0">
                <a:solidFill>
                  <a:srgbClr val="000000"/>
                </a:solidFill>
                <a:latin typeface="+mn-lt"/>
              </a:rPr>
              <a:t>and social </a:t>
            </a:r>
            <a:r>
              <a:rPr lang="en-US" spc="0" dirty="0" smtClean="0">
                <a:solidFill>
                  <a:srgbClr val="000000"/>
                </a:solidFill>
                <a:latin typeface="+mn-lt"/>
              </a:rPr>
              <a:t>studies administrations must be completed within this window</a:t>
            </a:r>
            <a:endParaRPr lang="en-US" spc="0" dirty="0">
              <a:solidFill>
                <a:srgbClr val="000000"/>
              </a:solidFill>
              <a:latin typeface="+mn-lt"/>
            </a:endParaRPr>
          </a:p>
          <a:p>
            <a:pPr lvl="1"/>
            <a:r>
              <a:rPr lang="en-US" spc="0" dirty="0">
                <a:solidFill>
                  <a:srgbClr val="000000"/>
                </a:solidFill>
                <a:latin typeface="+mn-lt"/>
              </a:rPr>
              <a:t>All </a:t>
            </a:r>
            <a:r>
              <a:rPr lang="en-US" spc="0" dirty="0" smtClean="0">
                <a:solidFill>
                  <a:srgbClr val="000000"/>
                </a:solidFill>
                <a:latin typeface="+mn-lt"/>
              </a:rPr>
              <a:t>school-wide paper-based administrations for math and ELA must be completed within this window</a:t>
            </a:r>
          </a:p>
          <a:p>
            <a:pPr lvl="2"/>
            <a:r>
              <a:rPr lang="en-US" spc="0" dirty="0" smtClean="0">
                <a:solidFill>
                  <a:srgbClr val="000000"/>
                </a:solidFill>
                <a:latin typeface="+mn-lt"/>
              </a:rPr>
              <a:t>Students requiring paper accommodations in schools utilizing the extended online window options may test at the same time as their peers (this includes CSLA)</a:t>
            </a:r>
            <a:endParaRPr lang="en-US" spc="0" dirty="0">
              <a:solidFill>
                <a:srgbClr val="000000"/>
              </a:solidFill>
              <a:latin typeface="+mn-lt"/>
            </a:endParaRPr>
          </a:p>
          <a:p>
            <a:pPr marL="365760" lvl="1" indent="0">
              <a:buNone/>
            </a:pPr>
            <a:endParaRPr lang="en-US" sz="1100" dirty="0">
              <a:solidFill>
                <a:srgbClr val="000000"/>
              </a:solidFill>
            </a:endParaRPr>
          </a:p>
          <a:p>
            <a:pPr lvl="1"/>
            <a:endParaRPr lang="en-US" dirty="0">
              <a:solidFill>
                <a:srgbClr val="000000"/>
              </a:solidFill>
            </a:endParaRPr>
          </a:p>
          <a:p>
            <a:pPr marL="365760" lvl="1" indent="0">
              <a:buNone/>
            </a:pPr>
            <a:endParaRPr lang="en-US" dirty="0">
              <a:solidFill>
                <a:srgbClr val="000000"/>
              </a:solidFill>
            </a:endParaRPr>
          </a:p>
          <a:p>
            <a:endParaRPr lang="en-US" sz="1100" dirty="0">
              <a:solidFill>
                <a:srgbClr val="000000"/>
              </a:solidFill>
            </a:endParaRPr>
          </a:p>
        </p:txBody>
      </p:sp>
      <p:sp>
        <p:nvSpPr>
          <p:cNvPr id="3" name="Title 2"/>
          <p:cNvSpPr>
            <a:spLocks noGrp="1"/>
          </p:cNvSpPr>
          <p:nvPr>
            <p:ph type="title"/>
          </p:nvPr>
        </p:nvSpPr>
        <p:spPr/>
        <p:txBody>
          <a:bodyPr>
            <a:normAutofit/>
          </a:bodyPr>
          <a:lstStyle/>
          <a:p>
            <a:pPr algn="l"/>
            <a:r>
              <a:rPr lang="en-US" dirty="0" smtClean="0"/>
              <a:t>CMAS Assessment Window</a:t>
            </a:r>
            <a:endParaRPr lang="en-US" dirty="0"/>
          </a:p>
        </p:txBody>
      </p:sp>
    </p:spTree>
    <p:extLst>
      <p:ext uri="{BB962C8B-B14F-4D97-AF65-F5344CB8AC3E}">
        <p14:creationId xmlns:p14="http://schemas.microsoft.com/office/powerpoint/2010/main" val="2789194295"/>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Content Placeholder 1"/>
          <p:cNvSpPr>
            <a:spLocks noGrp="1"/>
          </p:cNvSpPr>
          <p:nvPr>
            <p:ph idx="1"/>
          </p:nvPr>
        </p:nvSpPr>
        <p:spPr/>
        <p:txBody>
          <a:bodyPr>
            <a:normAutofit/>
          </a:bodyPr>
          <a:lstStyle/>
          <a:p>
            <a:r>
              <a:rPr lang="en-US" spc="0" dirty="0" smtClean="0">
                <a:solidFill>
                  <a:srgbClr val="000000"/>
                </a:solidFill>
                <a:latin typeface="+mn-lt"/>
              </a:rPr>
              <a:t>Math and ELA</a:t>
            </a:r>
          </a:p>
          <a:p>
            <a:pPr lvl="1"/>
            <a:r>
              <a:rPr lang="en-US" sz="2000" spc="0" dirty="0" smtClean="0">
                <a:solidFill>
                  <a:srgbClr val="000000"/>
                </a:solidFill>
                <a:latin typeface="+mn-lt"/>
              </a:rPr>
              <a:t>To </a:t>
            </a:r>
            <a:r>
              <a:rPr lang="en-US" sz="2000" spc="0" dirty="0">
                <a:solidFill>
                  <a:srgbClr val="000000"/>
                </a:solidFill>
                <a:latin typeface="+mn-lt"/>
              </a:rPr>
              <a:t>compensate for technology </a:t>
            </a:r>
            <a:r>
              <a:rPr lang="en-US" sz="2000" spc="0" dirty="0" smtClean="0">
                <a:solidFill>
                  <a:srgbClr val="000000"/>
                </a:solidFill>
                <a:latin typeface="+mn-lt"/>
              </a:rPr>
              <a:t>capacity, the math and ELA window </a:t>
            </a:r>
            <a:r>
              <a:rPr lang="en-US" sz="2000" spc="0" dirty="0">
                <a:solidFill>
                  <a:srgbClr val="000000"/>
                </a:solidFill>
                <a:latin typeface="+mn-lt"/>
              </a:rPr>
              <a:t>can </a:t>
            </a:r>
            <a:r>
              <a:rPr lang="en-US" sz="2000" spc="0" dirty="0" smtClean="0">
                <a:solidFill>
                  <a:srgbClr val="000000"/>
                </a:solidFill>
                <a:latin typeface="+mn-lt"/>
              </a:rPr>
              <a:t>open early for </a:t>
            </a:r>
            <a:r>
              <a:rPr lang="en-US" sz="2000" u="sng" spc="0" dirty="0">
                <a:solidFill>
                  <a:srgbClr val="000000"/>
                </a:solidFill>
                <a:latin typeface="+mn-lt"/>
              </a:rPr>
              <a:t>online </a:t>
            </a:r>
            <a:r>
              <a:rPr lang="en-US" sz="2000" u="sng" spc="0" dirty="0" smtClean="0">
                <a:solidFill>
                  <a:srgbClr val="000000"/>
                </a:solidFill>
                <a:latin typeface="+mn-lt"/>
              </a:rPr>
              <a:t>administrations only</a:t>
            </a:r>
            <a:endParaRPr lang="en-US" sz="2000" spc="0" dirty="0" smtClean="0">
              <a:solidFill>
                <a:srgbClr val="000000"/>
              </a:solidFill>
              <a:latin typeface="+mn-lt"/>
            </a:endParaRPr>
          </a:p>
          <a:p>
            <a:pPr lvl="1"/>
            <a:r>
              <a:rPr lang="en-US" sz="2000" spc="0" dirty="0">
                <a:solidFill>
                  <a:srgbClr val="000000"/>
                </a:solidFill>
                <a:latin typeface="+mn-lt"/>
              </a:rPr>
              <a:t>Earliest start date for online math and ELA: March </a:t>
            </a:r>
            <a:r>
              <a:rPr lang="en-US" sz="2000" spc="0" dirty="0" smtClean="0">
                <a:solidFill>
                  <a:srgbClr val="000000"/>
                </a:solidFill>
                <a:latin typeface="+mn-lt"/>
              </a:rPr>
              <a:t>19, 2018</a:t>
            </a:r>
            <a:endParaRPr lang="en-US" sz="2000" spc="0" dirty="0">
              <a:solidFill>
                <a:srgbClr val="000000"/>
              </a:solidFill>
              <a:latin typeface="+mn-lt"/>
            </a:endParaRPr>
          </a:p>
          <a:p>
            <a:pPr lvl="1"/>
            <a:r>
              <a:rPr lang="en-US" sz="2000" spc="0" dirty="0" smtClean="0">
                <a:solidFill>
                  <a:srgbClr val="000000"/>
                </a:solidFill>
                <a:latin typeface="+mn-lt"/>
              </a:rPr>
              <a:t>This is an </a:t>
            </a:r>
            <a:r>
              <a:rPr lang="en-US" sz="2000" u="sng" spc="0" dirty="0" smtClean="0">
                <a:solidFill>
                  <a:srgbClr val="000000"/>
                </a:solidFill>
                <a:latin typeface="+mn-lt"/>
              </a:rPr>
              <a:t>extended</a:t>
            </a:r>
            <a:r>
              <a:rPr lang="en-US" sz="2000" spc="0" dirty="0" smtClean="0">
                <a:solidFill>
                  <a:srgbClr val="000000"/>
                </a:solidFill>
                <a:latin typeface="+mn-lt"/>
              </a:rPr>
              <a:t> window – total </a:t>
            </a:r>
            <a:r>
              <a:rPr lang="en-US" sz="2000" spc="0" dirty="0">
                <a:solidFill>
                  <a:srgbClr val="000000"/>
                </a:solidFill>
                <a:latin typeface="+mn-lt"/>
              </a:rPr>
              <a:t>of </a:t>
            </a:r>
            <a:r>
              <a:rPr lang="en-US" sz="2000" spc="0" dirty="0" smtClean="0">
                <a:solidFill>
                  <a:srgbClr val="000000"/>
                </a:solidFill>
                <a:latin typeface="+mn-lt"/>
              </a:rPr>
              <a:t>5 testing weeks</a:t>
            </a:r>
            <a:endParaRPr lang="en-US" sz="2000" spc="0" dirty="0">
              <a:solidFill>
                <a:srgbClr val="000000"/>
              </a:solidFill>
              <a:latin typeface="+mn-lt"/>
            </a:endParaRPr>
          </a:p>
          <a:p>
            <a:r>
              <a:rPr lang="en-US" spc="0" dirty="0" smtClean="0">
                <a:solidFill>
                  <a:srgbClr val="000000"/>
                </a:solidFill>
                <a:latin typeface="+mn-lt"/>
              </a:rPr>
              <a:t>High School Science </a:t>
            </a:r>
          </a:p>
          <a:p>
            <a:r>
              <a:rPr lang="en-US" sz="2000" spc="0" dirty="0" smtClean="0">
                <a:solidFill>
                  <a:srgbClr val="000000"/>
                </a:solidFill>
                <a:latin typeface="+mn-lt"/>
              </a:rPr>
              <a:t>To accommodated high school assessment schedules including SAT, AP, and IB exams, the high school science window can open and close early</a:t>
            </a:r>
          </a:p>
          <a:p>
            <a:pPr lvl="1"/>
            <a:r>
              <a:rPr lang="en-US" sz="2000" spc="0" dirty="0" smtClean="0">
                <a:solidFill>
                  <a:srgbClr val="000000"/>
                </a:solidFill>
                <a:latin typeface="+mn-lt"/>
              </a:rPr>
              <a:t>Early window options high school:</a:t>
            </a:r>
          </a:p>
          <a:p>
            <a:pPr lvl="2"/>
            <a:r>
              <a:rPr lang="en-US" spc="0" dirty="0" smtClean="0">
                <a:solidFill>
                  <a:srgbClr val="000000"/>
                </a:solidFill>
                <a:latin typeface="+mn-lt"/>
              </a:rPr>
              <a:t>March 26 – April 13, 2018</a:t>
            </a:r>
          </a:p>
          <a:p>
            <a:pPr lvl="2"/>
            <a:r>
              <a:rPr lang="en-US" spc="0" dirty="0" smtClean="0">
                <a:solidFill>
                  <a:srgbClr val="000000"/>
                </a:solidFill>
                <a:latin typeface="+mn-lt"/>
              </a:rPr>
              <a:t>April 2 – 20, 2018</a:t>
            </a:r>
          </a:p>
          <a:p>
            <a:pPr lvl="1"/>
            <a:r>
              <a:rPr lang="en-US" sz="2000" spc="0" dirty="0" smtClean="0">
                <a:solidFill>
                  <a:srgbClr val="000000"/>
                </a:solidFill>
                <a:latin typeface="+mn-lt"/>
              </a:rPr>
              <a:t>This is an </a:t>
            </a:r>
            <a:r>
              <a:rPr lang="en-US" sz="2000" u="sng" spc="0" dirty="0" smtClean="0">
                <a:solidFill>
                  <a:srgbClr val="000000"/>
                </a:solidFill>
                <a:latin typeface="+mn-lt"/>
              </a:rPr>
              <a:t>early</a:t>
            </a:r>
            <a:r>
              <a:rPr lang="en-US" sz="2000" spc="0" dirty="0" smtClean="0">
                <a:solidFill>
                  <a:srgbClr val="000000"/>
                </a:solidFill>
                <a:latin typeface="+mn-lt"/>
              </a:rPr>
              <a:t> window – total of 3 testing weeks </a:t>
            </a:r>
          </a:p>
          <a:p>
            <a:pPr marL="274320" lvl="1" indent="-228600">
              <a:buClr>
                <a:schemeClr val="accent1"/>
              </a:buClr>
            </a:pPr>
            <a:r>
              <a:rPr lang="en-US" b="1" spc="0" dirty="0">
                <a:solidFill>
                  <a:srgbClr val="000000"/>
                </a:solidFill>
                <a:latin typeface="+mn-lt"/>
              </a:rPr>
              <a:t>Districts will be asked at fall administration </a:t>
            </a:r>
            <a:r>
              <a:rPr lang="en-US" b="1" spc="0" dirty="0" smtClean="0">
                <a:solidFill>
                  <a:srgbClr val="000000"/>
                </a:solidFill>
                <a:latin typeface="+mn-lt"/>
              </a:rPr>
              <a:t>trainings to </a:t>
            </a:r>
            <a:r>
              <a:rPr lang="en-US" b="1" spc="0" dirty="0">
                <a:solidFill>
                  <a:srgbClr val="000000"/>
                </a:solidFill>
                <a:latin typeface="+mn-lt"/>
              </a:rPr>
              <a:t>notify CDE of intent to participate in </a:t>
            </a:r>
            <a:r>
              <a:rPr lang="en-US" b="1" spc="0" dirty="0" smtClean="0">
                <a:solidFill>
                  <a:srgbClr val="000000"/>
                </a:solidFill>
                <a:latin typeface="+mn-lt"/>
              </a:rPr>
              <a:t>early windows by December 15</a:t>
            </a:r>
            <a:endParaRPr lang="en-US" b="1" spc="0" dirty="0">
              <a:solidFill>
                <a:srgbClr val="000000"/>
              </a:solidFill>
              <a:latin typeface="+mn-lt"/>
            </a:endParaRPr>
          </a:p>
        </p:txBody>
      </p:sp>
      <p:sp>
        <p:nvSpPr>
          <p:cNvPr id="3" name="Title 2"/>
          <p:cNvSpPr>
            <a:spLocks noGrp="1"/>
          </p:cNvSpPr>
          <p:nvPr>
            <p:ph type="title"/>
          </p:nvPr>
        </p:nvSpPr>
        <p:spPr/>
        <p:txBody>
          <a:bodyPr>
            <a:normAutofit/>
          </a:bodyPr>
          <a:lstStyle/>
          <a:p>
            <a:pPr algn="l"/>
            <a:r>
              <a:rPr lang="en-US" dirty="0" smtClean="0"/>
              <a:t>CMAS Early Window Options</a:t>
            </a:r>
            <a:endParaRPr lang="en-US" dirty="0"/>
          </a:p>
        </p:txBody>
      </p:sp>
    </p:spTree>
    <p:extLst>
      <p:ext uri="{BB962C8B-B14F-4D97-AF65-F5344CB8AC3E}">
        <p14:creationId xmlns:p14="http://schemas.microsoft.com/office/powerpoint/2010/main" val="1325308009"/>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1613646" y="1202400"/>
            <a:ext cx="7180730" cy="5037025"/>
          </a:xfrm>
        </p:spPr>
        <p:txBody>
          <a:bodyPr/>
          <a:lstStyle/>
          <a:p>
            <a:r>
              <a:rPr lang="en-US" spc="0" dirty="0">
                <a:solidFill>
                  <a:srgbClr val="000000"/>
                </a:solidFill>
                <a:latin typeface="+mn-lt"/>
              </a:rPr>
              <a:t>Individual schools will be sampled once in three </a:t>
            </a:r>
            <a:r>
              <a:rPr lang="en-US" spc="0" dirty="0" smtClean="0">
                <a:solidFill>
                  <a:srgbClr val="000000"/>
                </a:solidFill>
                <a:latin typeface="+mn-lt"/>
              </a:rPr>
              <a:t>years</a:t>
            </a:r>
          </a:p>
          <a:p>
            <a:r>
              <a:rPr lang="en-US" spc="0" dirty="0" smtClean="0">
                <a:solidFill>
                  <a:srgbClr val="000000"/>
                </a:solidFill>
                <a:latin typeface="+mn-lt"/>
              </a:rPr>
              <a:t>Sampling plan priorities:</a:t>
            </a:r>
          </a:p>
          <a:p>
            <a:pPr lvl="1"/>
            <a:r>
              <a:rPr lang="en-US" spc="0" dirty="0">
                <a:solidFill>
                  <a:srgbClr val="000000"/>
                </a:solidFill>
                <a:latin typeface="+mn-lt"/>
              </a:rPr>
              <a:t>Reduce testing burden</a:t>
            </a:r>
          </a:p>
          <a:p>
            <a:pPr lvl="1"/>
            <a:r>
              <a:rPr lang="en-US" spc="0" dirty="0">
                <a:solidFill>
                  <a:srgbClr val="000000"/>
                </a:solidFill>
                <a:latin typeface="+mn-lt"/>
              </a:rPr>
              <a:t>Avoid creating cohorts of social studies students</a:t>
            </a:r>
          </a:p>
          <a:p>
            <a:pPr lvl="2"/>
            <a:r>
              <a:rPr lang="en-US" spc="0" dirty="0" smtClean="0">
                <a:solidFill>
                  <a:srgbClr val="000000"/>
                </a:solidFill>
                <a:latin typeface="+mn-lt"/>
              </a:rPr>
              <a:t>Minimize </a:t>
            </a:r>
            <a:r>
              <a:rPr lang="en-US" spc="0" dirty="0">
                <a:solidFill>
                  <a:srgbClr val="000000"/>
                </a:solidFill>
                <a:latin typeface="+mn-lt"/>
              </a:rPr>
              <a:t>the number of students who will test as 4</a:t>
            </a:r>
            <a:r>
              <a:rPr lang="en-US" spc="0" baseline="30000" dirty="0">
                <a:solidFill>
                  <a:srgbClr val="000000"/>
                </a:solidFill>
                <a:latin typeface="+mn-lt"/>
              </a:rPr>
              <a:t>th</a:t>
            </a:r>
            <a:r>
              <a:rPr lang="en-US" spc="0" dirty="0">
                <a:solidFill>
                  <a:srgbClr val="000000"/>
                </a:solidFill>
                <a:latin typeface="+mn-lt"/>
              </a:rPr>
              <a:t> </a:t>
            </a:r>
            <a:r>
              <a:rPr lang="en-US" spc="0" dirty="0" smtClean="0">
                <a:solidFill>
                  <a:srgbClr val="000000"/>
                </a:solidFill>
                <a:latin typeface="+mn-lt"/>
              </a:rPr>
              <a:t>and 7</a:t>
            </a:r>
            <a:r>
              <a:rPr lang="en-US" spc="0" baseline="30000" dirty="0" smtClean="0">
                <a:solidFill>
                  <a:srgbClr val="000000"/>
                </a:solidFill>
                <a:latin typeface="+mn-lt"/>
              </a:rPr>
              <a:t>th</a:t>
            </a:r>
            <a:r>
              <a:rPr lang="en-US" spc="0" dirty="0" smtClean="0">
                <a:solidFill>
                  <a:srgbClr val="000000"/>
                </a:solidFill>
                <a:latin typeface="+mn-lt"/>
              </a:rPr>
              <a:t> </a:t>
            </a:r>
            <a:r>
              <a:rPr lang="en-US" spc="0" dirty="0">
                <a:solidFill>
                  <a:srgbClr val="000000"/>
                </a:solidFill>
                <a:latin typeface="+mn-lt"/>
              </a:rPr>
              <a:t>graders</a:t>
            </a:r>
          </a:p>
          <a:p>
            <a:pPr lvl="1"/>
            <a:r>
              <a:rPr lang="en-US" spc="0" dirty="0" smtClean="0">
                <a:solidFill>
                  <a:srgbClr val="000000"/>
                </a:solidFill>
                <a:latin typeface="+mn-lt"/>
              </a:rPr>
              <a:t>Provide state </a:t>
            </a:r>
            <a:r>
              <a:rPr lang="en-US" spc="0" dirty="0">
                <a:solidFill>
                  <a:srgbClr val="000000"/>
                </a:solidFill>
                <a:latin typeface="+mn-lt"/>
              </a:rPr>
              <a:t>level results that can be compared from administration to </a:t>
            </a:r>
            <a:r>
              <a:rPr lang="en-US" spc="0" dirty="0" smtClean="0">
                <a:solidFill>
                  <a:srgbClr val="000000"/>
                </a:solidFill>
                <a:latin typeface="+mn-lt"/>
              </a:rPr>
              <a:t>administration</a:t>
            </a:r>
          </a:p>
          <a:p>
            <a:r>
              <a:rPr lang="en-US" spc="0" dirty="0" smtClean="0">
                <a:solidFill>
                  <a:srgbClr val="000000"/>
                </a:solidFill>
                <a:latin typeface="+mn-lt"/>
              </a:rPr>
              <a:t>See notification in Syncplicity (posted August 15, 2017)</a:t>
            </a:r>
          </a:p>
          <a:p>
            <a:endParaRPr lang="en-US" dirty="0" smtClean="0"/>
          </a:p>
          <a:p>
            <a:endParaRPr lang="en-US" dirty="0"/>
          </a:p>
        </p:txBody>
      </p:sp>
      <p:sp>
        <p:nvSpPr>
          <p:cNvPr id="2" name="Title 1"/>
          <p:cNvSpPr>
            <a:spLocks noGrp="1"/>
          </p:cNvSpPr>
          <p:nvPr>
            <p:ph type="title"/>
          </p:nvPr>
        </p:nvSpPr>
        <p:spPr/>
        <p:txBody>
          <a:bodyPr>
            <a:normAutofit/>
          </a:bodyPr>
          <a:lstStyle/>
          <a:p>
            <a:pPr algn="l"/>
            <a:r>
              <a:rPr lang="en-US" dirty="0" smtClean="0"/>
              <a:t>Social Studies</a:t>
            </a:r>
            <a:endParaRPr lang="en-US" dirty="0"/>
          </a:p>
        </p:txBody>
      </p:sp>
    </p:spTree>
    <p:extLst>
      <p:ext uri="{BB962C8B-B14F-4D97-AF65-F5344CB8AC3E}">
        <p14:creationId xmlns:p14="http://schemas.microsoft.com/office/powerpoint/2010/main" val="3735599007"/>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628650" y="1202400"/>
            <a:ext cx="8340538" cy="5037025"/>
          </a:xfrm>
        </p:spPr>
        <p:txBody>
          <a:bodyPr>
            <a:normAutofit fontScale="92500" lnSpcReduction="20000"/>
          </a:bodyPr>
          <a:lstStyle/>
          <a:p>
            <a:r>
              <a:rPr lang="en-US" sz="2000" dirty="0">
                <a:solidFill>
                  <a:srgbClr val="000000"/>
                </a:solidFill>
              </a:rPr>
              <a:t>Each LEP must adopt and implement a written policy by which it decides whether to request the paper form of the state assessments for its students.</a:t>
            </a:r>
          </a:p>
          <a:p>
            <a:pPr lvl="1"/>
            <a:r>
              <a:rPr lang="en-US" sz="1800" dirty="0">
                <a:solidFill>
                  <a:srgbClr val="000000"/>
                </a:solidFill>
              </a:rPr>
              <a:t>Decision must be made in consultation with schools and parents.</a:t>
            </a:r>
          </a:p>
          <a:p>
            <a:pPr lvl="1"/>
            <a:r>
              <a:rPr lang="en-US" sz="1800" dirty="0">
                <a:solidFill>
                  <a:srgbClr val="000000"/>
                </a:solidFill>
              </a:rPr>
              <a:t>Copy of policy must be shared with parents and posted on LEP website before the start of the fall semester.</a:t>
            </a:r>
          </a:p>
          <a:p>
            <a:pPr lvl="1"/>
            <a:r>
              <a:rPr lang="en-US" sz="1800" dirty="0">
                <a:solidFill>
                  <a:srgbClr val="000000"/>
                </a:solidFill>
              </a:rPr>
              <a:t>LEP may make the decision by school or class (i.e., by grade level and content area)</a:t>
            </a:r>
          </a:p>
          <a:p>
            <a:pPr lvl="1"/>
            <a:r>
              <a:rPr lang="en-US" sz="1800" dirty="0">
                <a:solidFill>
                  <a:srgbClr val="000000"/>
                </a:solidFill>
              </a:rPr>
              <a:t>LEP will report to CDE the number of students who will take the paper form. (Indicated prior to initial order deadline.)</a:t>
            </a:r>
          </a:p>
          <a:p>
            <a:r>
              <a:rPr lang="en-US" sz="2000" dirty="0">
                <a:solidFill>
                  <a:srgbClr val="000000"/>
                </a:solidFill>
              </a:rPr>
              <a:t>Considerations</a:t>
            </a:r>
          </a:p>
          <a:p>
            <a:pPr lvl="1"/>
            <a:r>
              <a:rPr lang="en-US" sz="1800" dirty="0">
                <a:solidFill>
                  <a:srgbClr val="000000"/>
                </a:solidFill>
              </a:rPr>
              <a:t>Technology capacity</a:t>
            </a:r>
          </a:p>
          <a:p>
            <a:pPr lvl="1"/>
            <a:r>
              <a:rPr lang="en-US" sz="1800" dirty="0">
                <a:solidFill>
                  <a:srgbClr val="000000"/>
                </a:solidFill>
              </a:rPr>
              <a:t>Logistics</a:t>
            </a:r>
          </a:p>
          <a:p>
            <a:pPr lvl="1"/>
            <a:r>
              <a:rPr lang="en-US" sz="1800" dirty="0">
                <a:solidFill>
                  <a:srgbClr val="000000"/>
                </a:solidFill>
              </a:rPr>
              <a:t>Must have the grade appropriate calculators for math (grades 6-8)</a:t>
            </a:r>
          </a:p>
          <a:p>
            <a:r>
              <a:rPr lang="en-US" sz="2000" dirty="0">
                <a:solidFill>
                  <a:srgbClr val="000000"/>
                </a:solidFill>
              </a:rPr>
              <a:t>Paper form always available to individual students as an accommodation.</a:t>
            </a:r>
          </a:p>
          <a:p>
            <a:pPr lvl="1"/>
            <a:r>
              <a:rPr lang="en-US" sz="1800" dirty="0">
                <a:solidFill>
                  <a:srgbClr val="000000"/>
                </a:solidFill>
              </a:rPr>
              <a:t>Online form is also available as an accommodation.</a:t>
            </a:r>
          </a:p>
          <a:p>
            <a:r>
              <a:rPr lang="en-US" sz="2000" dirty="0">
                <a:solidFill>
                  <a:srgbClr val="000000"/>
                </a:solidFill>
              </a:rPr>
              <a:t>Must commit to meeting the security requirements and accounting for all secure materials</a:t>
            </a:r>
          </a:p>
          <a:p>
            <a:pPr lvl="1"/>
            <a:r>
              <a:rPr lang="en-US" sz="1800" dirty="0">
                <a:solidFill>
                  <a:srgbClr val="000000"/>
                </a:solidFill>
              </a:rPr>
              <a:t>Chain-of-custody documentation and reports/documentation for missing materials</a:t>
            </a:r>
          </a:p>
          <a:p>
            <a:endParaRPr lang="en-US" dirty="0">
              <a:solidFill>
                <a:srgbClr val="000000"/>
              </a:solidFill>
            </a:endParaRPr>
          </a:p>
          <a:p>
            <a:endParaRPr lang="en-US" dirty="0"/>
          </a:p>
        </p:txBody>
      </p:sp>
      <p:sp>
        <p:nvSpPr>
          <p:cNvPr id="2" name="Title 1"/>
          <p:cNvSpPr>
            <a:spLocks noGrp="1"/>
          </p:cNvSpPr>
          <p:nvPr>
            <p:ph type="title"/>
          </p:nvPr>
        </p:nvSpPr>
        <p:spPr>
          <a:xfrm>
            <a:off x="192024" y="192024"/>
            <a:ext cx="8777164" cy="521208"/>
          </a:xfrm>
        </p:spPr>
        <p:txBody>
          <a:bodyPr>
            <a:normAutofit fontScale="90000"/>
          </a:bodyPr>
          <a:lstStyle/>
          <a:p>
            <a:pPr algn="l"/>
            <a:r>
              <a:rPr lang="en-US" sz="2000" dirty="0" smtClean="0"/>
              <a:t>Requirements </a:t>
            </a:r>
            <a:r>
              <a:rPr lang="en-US" sz="2000" dirty="0"/>
              <a:t>&amp; District Responsibilities</a:t>
            </a:r>
            <a:br>
              <a:rPr lang="en-US" sz="2000" dirty="0"/>
            </a:br>
            <a:r>
              <a:rPr lang="en-US" sz="2000" b="1" dirty="0">
                <a:latin typeface="Museo Slab 500" panose="02000000000000000000" pitchFamily="50" charset="0"/>
                <a:cs typeface="Courier New" panose="02070309020205020404" pitchFamily="49" charset="0"/>
              </a:rPr>
              <a:t>§</a:t>
            </a:r>
            <a:r>
              <a:rPr lang="en-US" sz="2000" dirty="0">
                <a:latin typeface="Museo Slab 500" panose="02000000000000000000" pitchFamily="50" charset="0"/>
                <a:cs typeface="Courier New" panose="02070309020205020404" pitchFamily="49" charset="0"/>
              </a:rPr>
              <a:t>22-7-1013(6</a:t>
            </a:r>
            <a:r>
              <a:rPr lang="en-US" sz="2000" dirty="0">
                <a:cs typeface="Courier New" panose="02070309020205020404" pitchFamily="49" charset="0"/>
              </a:rPr>
              <a:t>), </a:t>
            </a:r>
            <a:r>
              <a:rPr lang="en-US" sz="2000" b="1" dirty="0">
                <a:cs typeface="Courier New" panose="02070309020205020404" pitchFamily="49" charset="0"/>
              </a:rPr>
              <a:t>§</a:t>
            </a:r>
            <a:r>
              <a:rPr lang="en-US" sz="2000" dirty="0">
                <a:cs typeface="Courier New" panose="02070309020205020404" pitchFamily="49" charset="0"/>
              </a:rPr>
              <a:t>22-7-1006.3(1)(d-e)</a:t>
            </a:r>
            <a:endParaRPr lang="en-US" sz="2000" dirty="0"/>
          </a:p>
        </p:txBody>
      </p:sp>
      <p:sp>
        <p:nvSpPr>
          <p:cNvPr id="5" name="Content Placeholder 1"/>
          <p:cNvSpPr txBox="1">
            <a:spLocks/>
          </p:cNvSpPr>
          <p:nvPr/>
        </p:nvSpPr>
        <p:spPr>
          <a:xfrm>
            <a:off x="192024" y="2304993"/>
            <a:ext cx="9144000" cy="5983287"/>
          </a:xfrm>
          <a:prstGeom prst="rect">
            <a:avLst/>
          </a:prstGeom>
        </p:spPr>
        <p:txBody>
          <a:bodyPr vert="horz" lIns="91440" tIns="45720" rIns="91440" bIns="45720" rtlCol="0">
            <a:noAutofit/>
          </a:bodyPr>
          <a:lstStyle>
            <a:lvl1pPr marL="502920" indent="-457200" algn="l" defTabSz="914400" rtl="0" eaLnBrk="1" latinLnBrk="0" hangingPunct="1">
              <a:spcBef>
                <a:spcPct val="20000"/>
              </a:spcBef>
              <a:buClr>
                <a:schemeClr val="accent1"/>
              </a:buClr>
              <a:buSzPct val="110000"/>
              <a:buFont typeface="Wingdings" charset="2"/>
              <a:buChar char="§"/>
              <a:defRPr sz="2400" b="1" kern="1200" spc="150" baseline="0">
                <a:solidFill>
                  <a:srgbClr val="5C6670"/>
                </a:solidFill>
                <a:latin typeface="+mn-lt"/>
                <a:ea typeface="+mn-ea"/>
                <a:cs typeface="+mn-cs"/>
              </a:defRPr>
            </a:lvl1pPr>
            <a:lvl2pPr marL="822960" indent="-457200" algn="l" defTabSz="914400" rtl="0" eaLnBrk="1" latinLnBrk="0" hangingPunct="1">
              <a:spcBef>
                <a:spcPct val="20000"/>
              </a:spcBef>
              <a:buClr>
                <a:schemeClr val="accent2"/>
              </a:buClr>
              <a:buSzPct val="110000"/>
              <a:buFont typeface="Wingdings" charset="2"/>
              <a:buChar char="§"/>
              <a:defRPr sz="2200" kern="1200" spc="100" baseline="0">
                <a:solidFill>
                  <a:srgbClr val="5C6670"/>
                </a:solidFill>
                <a:latin typeface="+mn-lt"/>
                <a:ea typeface="+mn-ea"/>
                <a:cs typeface="+mn-cs"/>
              </a:defRPr>
            </a:lvl2pPr>
            <a:lvl3pPr marL="925830" indent="-285750" algn="l" defTabSz="914400" rtl="0" eaLnBrk="1" latinLnBrk="0" hangingPunct="1">
              <a:spcBef>
                <a:spcPct val="20000"/>
              </a:spcBef>
              <a:buClr>
                <a:schemeClr val="accent3"/>
              </a:buClr>
              <a:buSzPct val="110000"/>
              <a:buFont typeface="Wingdings" charset="2"/>
              <a:buChar char="§"/>
              <a:defRPr sz="2000" kern="1200" spc="100" baseline="0">
                <a:solidFill>
                  <a:srgbClr val="5C6670"/>
                </a:solidFill>
                <a:latin typeface="+mn-lt"/>
                <a:ea typeface="+mn-ea"/>
                <a:cs typeface="+mn-cs"/>
              </a:defRPr>
            </a:lvl3pPr>
            <a:lvl4pPr marL="1200150" indent="-285750" algn="l" defTabSz="914400" rtl="0" eaLnBrk="1" latinLnBrk="0" hangingPunct="1">
              <a:spcBef>
                <a:spcPct val="20000"/>
              </a:spcBef>
              <a:buClr>
                <a:schemeClr val="accent4"/>
              </a:buClr>
              <a:buSzPct val="110000"/>
              <a:buFont typeface="Wingdings" charset="2"/>
              <a:buChar char="§"/>
              <a:defRPr sz="1800" kern="1200">
                <a:solidFill>
                  <a:srgbClr val="5C6670"/>
                </a:solidFill>
                <a:latin typeface="+mn-lt"/>
                <a:ea typeface="+mn-ea"/>
                <a:cs typeface="+mn-cs"/>
              </a:defRPr>
            </a:lvl4pPr>
            <a:lvl5pPr marL="1383030" indent="-285750" algn="l" defTabSz="914400" rtl="0" eaLnBrk="1" latinLnBrk="0" hangingPunct="1">
              <a:spcBef>
                <a:spcPct val="20000"/>
              </a:spcBef>
              <a:buClr>
                <a:schemeClr val="accent6"/>
              </a:buClr>
              <a:buSzPct val="110000"/>
              <a:buFont typeface="Wingdings" charset="2"/>
              <a:buChar char="§"/>
              <a:defRPr sz="1600" kern="1200" spc="100" baseline="0">
                <a:solidFill>
                  <a:srgbClr val="5C6670"/>
                </a:solidFill>
                <a:latin typeface="+mn-lt"/>
                <a:ea typeface="+mn-ea"/>
                <a:cs typeface="+mn-cs"/>
              </a:defRPr>
            </a:lvl5pPr>
            <a:lvl6pPr marL="1554480" indent="-182880" algn="l" defTabSz="914400" rtl="0" eaLnBrk="1" latinLnBrk="0" hangingPunct="1">
              <a:spcBef>
                <a:spcPct val="20000"/>
              </a:spcBef>
              <a:buClr>
                <a:schemeClr val="accent1"/>
              </a:buClr>
              <a:buFont typeface="Wingdings" pitchFamily="2" charset="2"/>
              <a:buChar char="§"/>
              <a:defRPr sz="1200" kern="1200">
                <a:solidFill>
                  <a:schemeClr val="tx2"/>
                </a:solidFill>
                <a:latin typeface="+mn-lt"/>
                <a:ea typeface="+mn-ea"/>
                <a:cs typeface="+mn-cs"/>
              </a:defRPr>
            </a:lvl6pPr>
            <a:lvl7pPr marL="1828800" indent="-182880" algn="l" defTabSz="914400" rtl="0" eaLnBrk="1" latinLnBrk="0" hangingPunct="1">
              <a:spcBef>
                <a:spcPct val="20000"/>
              </a:spcBef>
              <a:buClr>
                <a:schemeClr val="accent2"/>
              </a:buClr>
              <a:buFont typeface="Wingdings" pitchFamily="2" charset="2"/>
              <a:buChar char="§"/>
              <a:defRPr sz="1200" kern="1200">
                <a:solidFill>
                  <a:schemeClr val="tx2"/>
                </a:solidFill>
                <a:latin typeface="+mn-lt"/>
                <a:ea typeface="+mn-ea"/>
                <a:cs typeface="+mn-cs"/>
              </a:defRPr>
            </a:lvl7pPr>
            <a:lvl8pPr marL="2103120" indent="-182880" algn="l" defTabSz="914400" rtl="0" eaLnBrk="1" latinLnBrk="0" hangingPunct="1">
              <a:spcBef>
                <a:spcPct val="20000"/>
              </a:spcBef>
              <a:buClr>
                <a:schemeClr val="accent3"/>
              </a:buClr>
              <a:buFont typeface="Wingdings" pitchFamily="2" charset="2"/>
              <a:buChar char="§"/>
              <a:defRPr sz="1200" kern="1200">
                <a:solidFill>
                  <a:schemeClr val="tx2"/>
                </a:solidFill>
                <a:latin typeface="+mn-lt"/>
                <a:ea typeface="+mn-ea"/>
                <a:cs typeface="+mn-cs"/>
              </a:defRPr>
            </a:lvl8pPr>
            <a:lvl9pPr marL="2377440" indent="-182880" algn="l" defTabSz="914400" rtl="0" eaLnBrk="1" latinLnBrk="0" hangingPunct="1">
              <a:spcBef>
                <a:spcPct val="20000"/>
              </a:spcBef>
              <a:buClr>
                <a:schemeClr val="accent5"/>
              </a:buClr>
              <a:buFont typeface="Wingdings" pitchFamily="2" charset="2"/>
              <a:buChar char="§"/>
              <a:defRPr sz="1200" kern="1200">
                <a:solidFill>
                  <a:schemeClr val="tx2"/>
                </a:solidFill>
                <a:latin typeface="+mn-lt"/>
                <a:ea typeface="+mn-ea"/>
                <a:cs typeface="+mn-cs"/>
              </a:defRPr>
            </a:lvl9pPr>
          </a:lstStyle>
          <a:p>
            <a:endParaRPr lang="en-US" spc="0" dirty="0">
              <a:solidFill>
                <a:srgbClr val="000000"/>
              </a:solidFill>
              <a:effectLst/>
            </a:endParaRPr>
          </a:p>
        </p:txBody>
      </p:sp>
    </p:spTree>
    <p:extLst>
      <p:ext uri="{BB962C8B-B14F-4D97-AF65-F5344CB8AC3E}">
        <p14:creationId xmlns:p14="http://schemas.microsoft.com/office/powerpoint/2010/main" val="3963803838"/>
      </p:ext>
    </p:extLst>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Office Theme</Template>
  <TotalTime>3319</TotalTime>
  <Words>2454</Words>
  <Application>Microsoft Office PowerPoint</Application>
  <PresentationFormat>On-screen Show (4:3)</PresentationFormat>
  <Paragraphs>426</Paragraphs>
  <Slides>39</Slides>
  <Notes>14</Notes>
  <HiddenSlides>0</HiddenSlides>
  <MMClips>0</MMClips>
  <ScaleCrop>false</ScaleCrop>
  <HeadingPairs>
    <vt:vector size="6" baseType="variant">
      <vt:variant>
        <vt:lpstr>Fonts Used</vt:lpstr>
      </vt:variant>
      <vt:variant>
        <vt:i4>7</vt:i4>
      </vt:variant>
      <vt:variant>
        <vt:lpstr>Theme</vt:lpstr>
      </vt:variant>
      <vt:variant>
        <vt:i4>1</vt:i4>
      </vt:variant>
      <vt:variant>
        <vt:lpstr>Slide Titles</vt:lpstr>
      </vt:variant>
      <vt:variant>
        <vt:i4>39</vt:i4>
      </vt:variant>
    </vt:vector>
  </HeadingPairs>
  <TitlesOfParts>
    <vt:vector size="47" baseType="lpstr">
      <vt:lpstr>Arial</vt:lpstr>
      <vt:lpstr>Calibri</vt:lpstr>
      <vt:lpstr>Courier New</vt:lpstr>
      <vt:lpstr>Museo Slab 500</vt:lpstr>
      <vt:lpstr>Times New Roman</vt:lpstr>
      <vt:lpstr>Trebuchet MS</vt:lpstr>
      <vt:lpstr>Wingdings</vt:lpstr>
      <vt:lpstr>Office Theme</vt:lpstr>
      <vt:lpstr>DTC Kick-Off</vt:lpstr>
      <vt:lpstr>Introductions</vt:lpstr>
      <vt:lpstr>Colorado Assessments Breakdown</vt:lpstr>
      <vt:lpstr>Online Assessments</vt:lpstr>
      <vt:lpstr>2017-18 Assessment Calendar</vt:lpstr>
      <vt:lpstr>CMAS Assessment Window</vt:lpstr>
      <vt:lpstr>CMAS Early Window Options</vt:lpstr>
      <vt:lpstr>Social Studies</vt:lpstr>
      <vt:lpstr>Requirements &amp; District Responsibilities §22-7-1013(6), §22-7-1006.3(1)(d-e)</vt:lpstr>
      <vt:lpstr>PowerPoint Presentation</vt:lpstr>
      <vt:lpstr>Online Assessment Platforms</vt:lpstr>
      <vt:lpstr>Dynamic Learning Maps’ KITE System </vt:lpstr>
      <vt:lpstr>CoAlt: ELA and Math (DLM)</vt:lpstr>
      <vt:lpstr>DLM’s Administration System: KITE Components</vt:lpstr>
      <vt:lpstr>New Supported Platforms for KITE </vt:lpstr>
      <vt:lpstr>KITE Client Whitelist Settings</vt:lpstr>
      <vt:lpstr>KITE Events</vt:lpstr>
      <vt:lpstr>PowerPoint Presentation</vt:lpstr>
      <vt:lpstr>Data Recognition Corporation’s ACCESS for ELLs 2.0 </vt:lpstr>
      <vt:lpstr>2017-2018 Timeline</vt:lpstr>
      <vt:lpstr>ACCESS for ELLs 2.0 Components</vt:lpstr>
      <vt:lpstr>WIDA AMS Updates</vt:lpstr>
      <vt:lpstr>WIDA AMS Updates</vt:lpstr>
      <vt:lpstr>New Whitelisting Information</vt:lpstr>
      <vt:lpstr>DRC Component Updates</vt:lpstr>
      <vt:lpstr>DRC Configuration Updates</vt:lpstr>
      <vt:lpstr>ACCESS for ELLs 2.0 Technology Webinars</vt:lpstr>
      <vt:lpstr>PowerPoint Presentation</vt:lpstr>
      <vt:lpstr>Pearson’s TestNav</vt:lpstr>
      <vt:lpstr>2017-2018 Timeline</vt:lpstr>
      <vt:lpstr>2017-2018 TestNav Components</vt:lpstr>
      <vt:lpstr>TestNav Requirements 2017-18</vt:lpstr>
      <vt:lpstr>Proctor Cache Update</vt:lpstr>
      <vt:lpstr>TestNav Updates</vt:lpstr>
      <vt:lpstr>PaNext Updates</vt:lpstr>
      <vt:lpstr>Site Readiness Activities for 2017-18</vt:lpstr>
      <vt:lpstr>PowerPoint Presentation</vt:lpstr>
      <vt:lpstr>CDE Support</vt:lpstr>
      <vt:lpstr>Thanks for Your Time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Acacia</dc:creator>
  <cp:lastModifiedBy>Bonner, Collin</cp:lastModifiedBy>
  <cp:revision>74</cp:revision>
  <dcterms:created xsi:type="dcterms:W3CDTF">2016-08-31T23:11:11Z</dcterms:created>
  <dcterms:modified xsi:type="dcterms:W3CDTF">2017-10-12T20:15:23Z</dcterms:modified>
  <cp:contentStatus/>
</cp:coreProperties>
</file>