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51" r:id="rId1"/>
  </p:sldMasterIdLst>
  <p:notesMasterIdLst>
    <p:notesMasterId r:id="rId39"/>
  </p:notesMasterIdLst>
  <p:sldIdLst>
    <p:sldId id="263" r:id="rId2"/>
    <p:sldId id="273" r:id="rId3"/>
    <p:sldId id="274" r:id="rId4"/>
    <p:sldId id="283" r:id="rId5"/>
    <p:sldId id="282" r:id="rId6"/>
    <p:sldId id="285" r:id="rId7"/>
    <p:sldId id="284" r:id="rId8"/>
    <p:sldId id="286" r:id="rId9"/>
    <p:sldId id="289" r:id="rId10"/>
    <p:sldId id="287" r:id="rId11"/>
    <p:sldId id="290" r:id="rId12"/>
    <p:sldId id="292" r:id="rId13"/>
    <p:sldId id="291" r:id="rId14"/>
    <p:sldId id="298" r:id="rId15"/>
    <p:sldId id="300" r:id="rId16"/>
    <p:sldId id="293" r:id="rId17"/>
    <p:sldId id="294" r:id="rId18"/>
    <p:sldId id="295" r:id="rId19"/>
    <p:sldId id="302" r:id="rId20"/>
    <p:sldId id="301" r:id="rId21"/>
    <p:sldId id="303" r:id="rId22"/>
    <p:sldId id="296" r:id="rId23"/>
    <p:sldId id="297" r:id="rId24"/>
    <p:sldId id="306" r:id="rId25"/>
    <p:sldId id="309" r:id="rId26"/>
    <p:sldId id="310" r:id="rId27"/>
    <p:sldId id="308" r:id="rId28"/>
    <p:sldId id="314" r:id="rId29"/>
    <p:sldId id="315" r:id="rId30"/>
    <p:sldId id="316" r:id="rId31"/>
    <p:sldId id="317" r:id="rId32"/>
    <p:sldId id="318" r:id="rId33"/>
    <p:sldId id="319" r:id="rId34"/>
    <p:sldId id="320" r:id="rId35"/>
    <p:sldId id="322" r:id="rId36"/>
    <p:sldId id="321" r:id="rId37"/>
    <p:sldId id="312" r:id="rId38"/>
  </p:sldIdLst>
  <p:sldSz cx="13004800" cy="9753600"/>
  <p:notesSz cx="6858000" cy="9144000"/>
  <p:defaultTextStyle>
    <a:defPPr>
      <a:defRPr lang="en-US"/>
    </a:defPPr>
    <a:lvl1pPr algn="l" defTabSz="584200" rtl="0" fontAlgn="base" hangingPunct="0">
      <a:spcBef>
        <a:spcPct val="0"/>
      </a:spcBef>
      <a:spcAft>
        <a:spcPct val="0"/>
      </a:spcAft>
      <a:defRPr kern="1200">
        <a:solidFill>
          <a:srgbClr val="5C6670"/>
        </a:solidFill>
        <a:latin typeface="Trebuchet MS" pitchFamily="-106" charset="0"/>
        <a:ea typeface="Trebuchet MS" pitchFamily="-106" charset="0"/>
        <a:cs typeface="Trebuchet MS" pitchFamily="-106" charset="0"/>
        <a:sym typeface="Trebuchet MS" pitchFamily="-106" charset="0"/>
      </a:defRPr>
    </a:lvl1pPr>
    <a:lvl2pPr marL="228600" indent="228600" algn="l" defTabSz="584200" rtl="0" fontAlgn="base" hangingPunct="0">
      <a:spcBef>
        <a:spcPct val="0"/>
      </a:spcBef>
      <a:spcAft>
        <a:spcPct val="0"/>
      </a:spcAft>
      <a:defRPr kern="1200">
        <a:solidFill>
          <a:srgbClr val="5C6670"/>
        </a:solidFill>
        <a:latin typeface="Trebuchet MS" pitchFamily="-106" charset="0"/>
        <a:ea typeface="Trebuchet MS" pitchFamily="-106" charset="0"/>
        <a:cs typeface="Trebuchet MS" pitchFamily="-106" charset="0"/>
        <a:sym typeface="Trebuchet MS" pitchFamily="-106" charset="0"/>
      </a:defRPr>
    </a:lvl2pPr>
    <a:lvl3pPr marL="457200" indent="457200" algn="l" defTabSz="584200" rtl="0" fontAlgn="base" hangingPunct="0">
      <a:spcBef>
        <a:spcPct val="0"/>
      </a:spcBef>
      <a:spcAft>
        <a:spcPct val="0"/>
      </a:spcAft>
      <a:defRPr kern="1200">
        <a:solidFill>
          <a:srgbClr val="5C6670"/>
        </a:solidFill>
        <a:latin typeface="Trebuchet MS" pitchFamily="-106" charset="0"/>
        <a:ea typeface="Trebuchet MS" pitchFamily="-106" charset="0"/>
        <a:cs typeface="Trebuchet MS" pitchFamily="-106" charset="0"/>
        <a:sym typeface="Trebuchet MS" pitchFamily="-106" charset="0"/>
      </a:defRPr>
    </a:lvl3pPr>
    <a:lvl4pPr marL="685800" indent="685800" algn="l" defTabSz="584200" rtl="0" fontAlgn="base" hangingPunct="0">
      <a:spcBef>
        <a:spcPct val="0"/>
      </a:spcBef>
      <a:spcAft>
        <a:spcPct val="0"/>
      </a:spcAft>
      <a:defRPr kern="1200">
        <a:solidFill>
          <a:srgbClr val="5C6670"/>
        </a:solidFill>
        <a:latin typeface="Trebuchet MS" pitchFamily="-106" charset="0"/>
        <a:ea typeface="Trebuchet MS" pitchFamily="-106" charset="0"/>
        <a:cs typeface="Trebuchet MS" pitchFamily="-106" charset="0"/>
        <a:sym typeface="Trebuchet MS" pitchFamily="-106" charset="0"/>
      </a:defRPr>
    </a:lvl4pPr>
    <a:lvl5pPr marL="914400" indent="914400" algn="l" defTabSz="584200" rtl="0" fontAlgn="base" hangingPunct="0">
      <a:spcBef>
        <a:spcPct val="0"/>
      </a:spcBef>
      <a:spcAft>
        <a:spcPct val="0"/>
      </a:spcAft>
      <a:defRPr kern="1200">
        <a:solidFill>
          <a:srgbClr val="5C6670"/>
        </a:solidFill>
        <a:latin typeface="Trebuchet MS" pitchFamily="-106" charset="0"/>
        <a:ea typeface="Trebuchet MS" pitchFamily="-106" charset="0"/>
        <a:cs typeface="Trebuchet MS" pitchFamily="-106" charset="0"/>
        <a:sym typeface="Trebuchet MS" pitchFamily="-106" charset="0"/>
      </a:defRPr>
    </a:lvl5pPr>
    <a:lvl6pPr marL="2286000" algn="l" defTabSz="457200" rtl="0" eaLnBrk="1" latinLnBrk="0" hangingPunct="1">
      <a:defRPr kern="1200">
        <a:solidFill>
          <a:srgbClr val="5C6670"/>
        </a:solidFill>
        <a:latin typeface="Trebuchet MS" pitchFamily="-106" charset="0"/>
        <a:ea typeface="Trebuchet MS" pitchFamily="-106" charset="0"/>
        <a:cs typeface="Trebuchet MS" pitchFamily="-106" charset="0"/>
        <a:sym typeface="Trebuchet MS" pitchFamily="-106" charset="0"/>
      </a:defRPr>
    </a:lvl6pPr>
    <a:lvl7pPr marL="2743200" algn="l" defTabSz="457200" rtl="0" eaLnBrk="1" latinLnBrk="0" hangingPunct="1">
      <a:defRPr kern="1200">
        <a:solidFill>
          <a:srgbClr val="5C6670"/>
        </a:solidFill>
        <a:latin typeface="Trebuchet MS" pitchFamily="-106" charset="0"/>
        <a:ea typeface="Trebuchet MS" pitchFamily="-106" charset="0"/>
        <a:cs typeface="Trebuchet MS" pitchFamily="-106" charset="0"/>
        <a:sym typeface="Trebuchet MS" pitchFamily="-106" charset="0"/>
      </a:defRPr>
    </a:lvl7pPr>
    <a:lvl8pPr marL="3200400" algn="l" defTabSz="457200" rtl="0" eaLnBrk="1" latinLnBrk="0" hangingPunct="1">
      <a:defRPr kern="1200">
        <a:solidFill>
          <a:srgbClr val="5C6670"/>
        </a:solidFill>
        <a:latin typeface="Trebuchet MS" pitchFamily="-106" charset="0"/>
        <a:ea typeface="Trebuchet MS" pitchFamily="-106" charset="0"/>
        <a:cs typeface="Trebuchet MS" pitchFamily="-106" charset="0"/>
        <a:sym typeface="Trebuchet MS" pitchFamily="-106" charset="0"/>
      </a:defRPr>
    </a:lvl8pPr>
    <a:lvl9pPr marL="3657600" algn="l" defTabSz="457200" rtl="0" eaLnBrk="1" latinLnBrk="0" hangingPunct="1">
      <a:defRPr kern="1200">
        <a:solidFill>
          <a:srgbClr val="5C6670"/>
        </a:solidFill>
        <a:latin typeface="Trebuchet MS" pitchFamily="-106" charset="0"/>
        <a:ea typeface="Trebuchet MS" pitchFamily="-106" charset="0"/>
        <a:cs typeface="Trebuchet MS" pitchFamily="-106" charset="0"/>
        <a:sym typeface="Trebuchet MS" pitchFamily="-106"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88BC9"/>
    <a:srgbClr val="FFC8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804" autoAdjust="0"/>
  </p:normalViewPr>
  <p:slideViewPr>
    <p:cSldViewPr>
      <p:cViewPr>
        <p:scale>
          <a:sx n="50" d="100"/>
          <a:sy n="50" d="100"/>
        </p:scale>
        <p:origin x="-1061" y="-250"/>
      </p:cViewPr>
      <p:guideLst>
        <p:guide orient="horz" pos="3072"/>
        <p:guide pos="409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1"/>
          <p:cNvSpPr>
            <a:spLocks noGrp="1" noRot="1" noChangeAspect="1"/>
          </p:cNvSpPr>
          <p:nvPr>
            <p:ph type="sldImg" idx="2"/>
          </p:nvPr>
        </p:nvSpPr>
        <p:spPr bwMode="auto">
          <a:xfrm>
            <a:off x="1143000" y="685800"/>
            <a:ext cx="4572000" cy="3429000"/>
          </a:xfrm>
          <a:prstGeom prst="rect">
            <a:avLst/>
          </a:prstGeom>
          <a:noFill/>
          <a:ln w="12700" cap="rnd">
            <a:noFill/>
            <a:round/>
            <a:headEnd/>
            <a:tailEnd/>
          </a:ln>
        </p:spPr>
      </p:sp>
      <p:sp>
        <p:nvSpPr>
          <p:cNvPr id="11266" name="Rectangle 2"/>
          <p:cNvSpPr>
            <a:spLocks noGrp="1"/>
          </p:cNvSpPr>
          <p:nvPr>
            <p:ph type="body" sz="quarter" idx="3"/>
          </p:nvPr>
        </p:nvSpPr>
        <p:spPr bwMode="auto">
          <a:xfrm>
            <a:off x="914400" y="4343400"/>
            <a:ext cx="5029200" cy="4114800"/>
          </a:xfrm>
          <a:prstGeom prst="rect">
            <a:avLst/>
          </a:prstGeom>
          <a:noFill/>
          <a:ln w="12700" cap="rnd"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pPr lvl="0"/>
            <a:r>
              <a:rPr lang="en-US" noProof="0">
                <a:sym typeface="Avenir" charset="0"/>
              </a:rPr>
              <a:t>Click to edit Master text styles</a:t>
            </a:r>
          </a:p>
          <a:p>
            <a:pPr lvl="1"/>
            <a:r>
              <a:rPr lang="en-US" noProof="0">
                <a:sym typeface="Avenir" charset="0"/>
              </a:rPr>
              <a:t>Second level</a:t>
            </a:r>
          </a:p>
          <a:p>
            <a:pPr lvl="2"/>
            <a:r>
              <a:rPr lang="en-US" noProof="0">
                <a:sym typeface="Avenir" charset="0"/>
              </a:rPr>
              <a:t>Third level</a:t>
            </a:r>
          </a:p>
          <a:p>
            <a:pPr lvl="3"/>
            <a:r>
              <a:rPr lang="en-US" noProof="0">
                <a:sym typeface="Avenir" charset="0"/>
              </a:rPr>
              <a:t>Fourth level</a:t>
            </a:r>
          </a:p>
          <a:p>
            <a:pPr lvl="4"/>
            <a:r>
              <a:rPr lang="en-US" noProof="0">
                <a:sym typeface="Avenir" charset="0"/>
              </a:rPr>
              <a:t>Fifth level</a:t>
            </a:r>
          </a:p>
        </p:txBody>
      </p:sp>
    </p:spTree>
    <p:extLst>
      <p:ext uri="{BB962C8B-B14F-4D97-AF65-F5344CB8AC3E}">
        <p14:creationId xmlns:p14="http://schemas.microsoft.com/office/powerpoint/2010/main" val="3582464234"/>
      </p:ext>
    </p:extLst>
  </p:cSld>
  <p:clrMap bg1="lt1" tx1="dk1" bg2="lt2" tx2="dk2" accent1="accent1" accent2="accent2" accent3="accent3" accent4="accent4" accent5="accent5" accent6="accent6" hlink="hlink" folHlink="folHlink"/>
  <p:notesStyle>
    <a:lvl1pPr algn="l" defTabSz="457200" rtl="0" eaLnBrk="0" fontAlgn="base" hangingPunct="0">
      <a:lnSpc>
        <a:spcPct val="125000"/>
      </a:lnSpc>
      <a:spcBef>
        <a:spcPct val="0"/>
      </a:spcBef>
      <a:spcAft>
        <a:spcPct val="0"/>
      </a:spcAft>
      <a:defRPr sz="2200" kern="1200">
        <a:solidFill>
          <a:srgbClr val="000000"/>
        </a:solidFill>
        <a:latin typeface="Avenir" charset="0"/>
        <a:ea typeface="Avenir" charset="0"/>
        <a:cs typeface="Avenir" charset="0"/>
        <a:sym typeface="Avenir" charset="0"/>
      </a:defRPr>
    </a:lvl1pPr>
    <a:lvl2pPr marL="228600" algn="l" defTabSz="457200" rtl="0" eaLnBrk="0" fontAlgn="base" hangingPunct="0">
      <a:lnSpc>
        <a:spcPct val="125000"/>
      </a:lnSpc>
      <a:spcBef>
        <a:spcPct val="0"/>
      </a:spcBef>
      <a:spcAft>
        <a:spcPct val="0"/>
      </a:spcAft>
      <a:defRPr sz="2200" kern="1200">
        <a:solidFill>
          <a:srgbClr val="000000"/>
        </a:solidFill>
        <a:latin typeface="Avenir" charset="0"/>
        <a:ea typeface="Avenir" charset="0"/>
        <a:cs typeface="Avenir" charset="0"/>
        <a:sym typeface="Avenir" charset="0"/>
      </a:defRPr>
    </a:lvl2pPr>
    <a:lvl3pPr marL="457200" algn="l" defTabSz="457200" rtl="0" eaLnBrk="0" fontAlgn="base" hangingPunct="0">
      <a:lnSpc>
        <a:spcPct val="125000"/>
      </a:lnSpc>
      <a:spcBef>
        <a:spcPct val="0"/>
      </a:spcBef>
      <a:spcAft>
        <a:spcPct val="0"/>
      </a:spcAft>
      <a:defRPr sz="2200" kern="1200">
        <a:solidFill>
          <a:srgbClr val="000000"/>
        </a:solidFill>
        <a:latin typeface="Avenir" charset="0"/>
        <a:ea typeface="Avenir" charset="0"/>
        <a:cs typeface="Avenir" charset="0"/>
        <a:sym typeface="Avenir" charset="0"/>
      </a:defRPr>
    </a:lvl3pPr>
    <a:lvl4pPr marL="685800" algn="l" defTabSz="457200" rtl="0" eaLnBrk="0" fontAlgn="base" hangingPunct="0">
      <a:lnSpc>
        <a:spcPct val="125000"/>
      </a:lnSpc>
      <a:spcBef>
        <a:spcPct val="0"/>
      </a:spcBef>
      <a:spcAft>
        <a:spcPct val="0"/>
      </a:spcAft>
      <a:defRPr sz="2200" kern="1200">
        <a:solidFill>
          <a:srgbClr val="000000"/>
        </a:solidFill>
        <a:latin typeface="Avenir" charset="0"/>
        <a:ea typeface="Avenir" charset="0"/>
        <a:cs typeface="Avenir" charset="0"/>
        <a:sym typeface="Avenir" charset="0"/>
      </a:defRPr>
    </a:lvl4pPr>
    <a:lvl5pPr marL="914400" algn="l" defTabSz="457200" rtl="0" eaLnBrk="0" fontAlgn="base" hangingPunct="0">
      <a:lnSpc>
        <a:spcPct val="125000"/>
      </a:lnSpc>
      <a:spcBef>
        <a:spcPct val="0"/>
      </a:spcBef>
      <a:spcAft>
        <a:spcPct val="0"/>
      </a:spcAft>
      <a:defRPr sz="2200" kern="1200">
        <a:solidFill>
          <a:srgbClr val="000000"/>
        </a:solidFill>
        <a:latin typeface="Avenir" charset="0"/>
        <a:ea typeface="Avenir" charset="0"/>
        <a:cs typeface="Avenir" charset="0"/>
        <a:sym typeface="Avenir"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CoAlt:</a:t>
            </a:r>
            <a:r>
              <a:rPr lang="en-US" baseline="0" dirty="0" smtClean="0"/>
              <a:t> DLM is the assessment to measure the academic content areas of English Language Arts / Literacy and Mathematics for students with Significant Cognitive Disabilities.</a:t>
            </a:r>
          </a:p>
          <a:p>
            <a:endParaRPr lang="en-US" baseline="0" dirty="0" smtClean="0"/>
          </a:p>
          <a:p>
            <a:endParaRPr lang="en-US" baseline="0" dirty="0" smtClean="0"/>
          </a:p>
        </p:txBody>
      </p:sp>
    </p:spTree>
    <p:extLst>
      <p:ext uri="{BB962C8B-B14F-4D97-AF65-F5344CB8AC3E}">
        <p14:creationId xmlns:p14="http://schemas.microsoft.com/office/powerpoint/2010/main" val="7697742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Kansas Interactive Testing Engine, or KITE, is the platform for the CoAlt: DLM assessments.  KITE consists of two components, the Educator Portal and the KITE Client.</a:t>
            </a:r>
          </a:p>
          <a:p>
            <a:endParaRPr lang="en-US" baseline="0" dirty="0" smtClean="0"/>
          </a:p>
          <a:p>
            <a:r>
              <a:rPr lang="en-US" baseline="0" dirty="0" smtClean="0"/>
              <a:t>All students will have accounts in KITE CLIENT.  </a:t>
            </a:r>
          </a:p>
          <a:p>
            <a:pPr marL="0" marR="0" indent="0" algn="l" defTabSz="457200" rtl="0" eaLnBrk="0" fontAlgn="base" latinLnBrk="0" hangingPunct="0">
              <a:lnSpc>
                <a:spcPct val="125000"/>
              </a:lnSpc>
              <a:spcBef>
                <a:spcPct val="0"/>
              </a:spcBef>
              <a:spcAft>
                <a:spcPct val="0"/>
              </a:spcAft>
              <a:buClrTx/>
              <a:buSzTx/>
              <a:buFontTx/>
              <a:buNone/>
              <a:tabLst/>
              <a:defRPr/>
            </a:pPr>
            <a:r>
              <a:rPr lang="en-US" baseline="0" dirty="0" smtClean="0"/>
              <a:t>KITE CLIENT is the assessment platform -  if it helps, you can think of KITE CLIENT as akin to TestNav 8 for DLM.</a:t>
            </a:r>
          </a:p>
          <a:p>
            <a:r>
              <a:rPr lang="en-US" baseline="0" dirty="0" smtClean="0"/>
              <a:t>Students can access the KITE system through any device that has the KITE CLIENT installed.</a:t>
            </a:r>
          </a:p>
          <a:p>
            <a:endParaRPr lang="en-US" baseline="0" dirty="0" smtClean="0"/>
          </a:p>
          <a:p>
            <a:endParaRPr lang="en-US" baseline="0" dirty="0" smtClean="0"/>
          </a:p>
          <a:p>
            <a:r>
              <a:rPr lang="en-US" baseline="0" dirty="0" smtClean="0"/>
              <a:t>Staff have accounts in EDUCATOR PORTAL.</a:t>
            </a:r>
          </a:p>
          <a:p>
            <a:pPr marL="0" marR="0" indent="0" algn="l" defTabSz="457200" rtl="0" eaLnBrk="0" fontAlgn="base" latinLnBrk="0" hangingPunct="0">
              <a:lnSpc>
                <a:spcPct val="125000"/>
              </a:lnSpc>
              <a:spcBef>
                <a:spcPct val="0"/>
              </a:spcBef>
              <a:spcAft>
                <a:spcPct val="0"/>
              </a:spcAft>
              <a:buClrTx/>
              <a:buSzTx/>
              <a:buFontTx/>
              <a:buNone/>
              <a:tabLst/>
              <a:defRPr/>
            </a:pPr>
            <a:r>
              <a:rPr lang="en-US" baseline="0" dirty="0" smtClean="0"/>
              <a:t>EDUCATOR PORTAL is the administrative platform -  if it helps, you can think of EDUCATOR PORTAL as akin to PearsonAccess for DLM.</a:t>
            </a:r>
          </a:p>
          <a:p>
            <a:pPr marL="0" marR="0" indent="0" algn="l" defTabSz="457200" rtl="0" eaLnBrk="0" fontAlgn="base" latinLnBrk="0" hangingPunct="0">
              <a:lnSpc>
                <a:spcPct val="125000"/>
              </a:lnSpc>
              <a:spcBef>
                <a:spcPct val="0"/>
              </a:spcBef>
              <a:spcAft>
                <a:spcPct val="0"/>
              </a:spcAft>
              <a:buClrTx/>
              <a:buSzTx/>
              <a:buFontTx/>
              <a:buNone/>
              <a:tabLst/>
              <a:defRPr/>
            </a:pPr>
            <a:r>
              <a:rPr lang="en-US" baseline="0" dirty="0" smtClean="0"/>
              <a:t>Educator Portal is where you create staff accounts, input student data, assign assessments, access professional development, and access the required training modules and quizzes. </a:t>
            </a:r>
          </a:p>
        </p:txBody>
      </p:sp>
    </p:spTree>
    <p:extLst>
      <p:ext uri="{BB962C8B-B14F-4D97-AF65-F5344CB8AC3E}">
        <p14:creationId xmlns:p14="http://schemas.microsoft.com/office/powerpoint/2010/main" val="7697742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All District Assessment Coordinators should have received an email which contained a link to activate your account Educator Portal Accounts. </a:t>
            </a:r>
          </a:p>
          <a:p>
            <a:endParaRPr lang="en-US" baseline="0" dirty="0" smtClean="0"/>
          </a:p>
          <a:p>
            <a:r>
              <a:rPr lang="en-US" baseline="0" dirty="0" smtClean="0"/>
              <a:t>If you have not received the email, or you do not know if you have activated your account, please email Mira Monroe at CDE.</a:t>
            </a:r>
          </a:p>
          <a:p>
            <a:endParaRPr lang="en-US" baseline="0" dirty="0" smtClean="0"/>
          </a:p>
          <a:p>
            <a:r>
              <a:rPr lang="en-US" baseline="0" dirty="0" smtClean="0"/>
              <a:t>If you have activated your account but cannot remember your password, (click) use the forgot password link.  CDE is unable to reset your password. </a:t>
            </a:r>
          </a:p>
          <a:p>
            <a:endParaRPr lang="en-US" baseline="0" dirty="0" smtClean="0"/>
          </a:p>
          <a:p>
            <a:r>
              <a:rPr lang="en-US" baseline="0" dirty="0" smtClean="0"/>
              <a:t>DACs are responsible to ensure all their Educators who will be giving the assessment have an account in Educator Portal.  </a:t>
            </a:r>
          </a:p>
          <a:p>
            <a:endParaRPr lang="en-US" baseline="0" dirty="0" smtClean="0"/>
          </a:p>
        </p:txBody>
      </p:sp>
    </p:spTree>
    <p:extLst>
      <p:ext uri="{BB962C8B-B14F-4D97-AF65-F5344CB8AC3E}">
        <p14:creationId xmlns:p14="http://schemas.microsoft.com/office/powerpoint/2010/main" val="7697742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Here is a checklist of activities for you from this portion of the training.</a:t>
            </a:r>
          </a:p>
          <a:p>
            <a:r>
              <a:rPr lang="en-US" baseline="0" dirty="0" smtClean="0"/>
              <a:t>You may have already completed some of these tasks in which case make sure you mark it off  (click) as a job well done. </a:t>
            </a:r>
          </a:p>
        </p:txBody>
      </p:sp>
    </p:spTree>
    <p:extLst>
      <p:ext uri="{BB962C8B-B14F-4D97-AF65-F5344CB8AC3E}">
        <p14:creationId xmlns:p14="http://schemas.microsoft.com/office/powerpoint/2010/main" val="7697742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key duties of a District</a:t>
            </a:r>
            <a:r>
              <a:rPr lang="en-US" baseline="0" dirty="0" smtClean="0"/>
              <a:t> Assessment Coordinator for the CoAlt: DLM assessment is to oversee the assessment process.  </a:t>
            </a:r>
          </a:p>
          <a:p>
            <a:endParaRPr lang="en-US" baseline="0" dirty="0" smtClean="0"/>
          </a:p>
          <a:p>
            <a:r>
              <a:rPr lang="en-US" baseline="0" dirty="0" smtClean="0"/>
              <a:t>Alexander Graham Bell said, “Before anything else, preparations is the key to success.”</a:t>
            </a:r>
          </a:p>
          <a:p>
            <a:endParaRPr lang="en-US" baseline="0" dirty="0" smtClean="0"/>
          </a:p>
          <a:p>
            <a:r>
              <a:rPr lang="en-US" baseline="0" dirty="0" smtClean="0"/>
              <a:t>Preparation for the DLM assessment includes: developing and implementing a training plan, develop a plan to facilitate communication with staff and parents, and to prepare for assessment administration.</a:t>
            </a:r>
          </a:p>
          <a:p>
            <a:endParaRPr lang="en-US" baseline="0" dirty="0" smtClean="0"/>
          </a:p>
        </p:txBody>
      </p:sp>
    </p:spTree>
    <p:extLst>
      <p:ext uri="{BB962C8B-B14F-4D97-AF65-F5344CB8AC3E}">
        <p14:creationId xmlns:p14="http://schemas.microsoft.com/office/powerpoint/2010/main" val="36360693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you develop your training plan, keep in mind all of the roles and your resources available.</a:t>
            </a:r>
          </a:p>
          <a:p>
            <a:endParaRPr lang="en-US" baseline="0" dirty="0" smtClean="0"/>
          </a:p>
          <a:p>
            <a:r>
              <a:rPr lang="en-US" baseline="0" dirty="0" smtClean="0"/>
              <a:t>For Data Stewards, they should view the DLM training videos and have a copy of the DLM Data Steward Manual.  You should encourage your data stewards to attend the live CDE webinar on December 9</a:t>
            </a:r>
            <a:r>
              <a:rPr lang="en-US" baseline="30000" dirty="0" smtClean="0"/>
              <a:t>th</a:t>
            </a:r>
            <a:r>
              <a:rPr lang="en-US" baseline="0" dirty="0" smtClean="0"/>
              <a:t> and 10</a:t>
            </a:r>
            <a:r>
              <a:rPr lang="en-US" baseline="30000" dirty="0" smtClean="0"/>
              <a:t>th</a:t>
            </a:r>
            <a:r>
              <a:rPr lang="en-US" baseline="0" dirty="0" smtClean="0"/>
              <a:t>.   The CDE contact for data stewards is Jasmine Carey.</a:t>
            </a:r>
          </a:p>
          <a:p>
            <a:endParaRPr lang="en-US" baseline="0" dirty="0" smtClean="0"/>
          </a:p>
          <a:p>
            <a:pPr marL="0" marR="0" indent="0" algn="l" defTabSz="457200" rtl="0" eaLnBrk="0" fontAlgn="base" latinLnBrk="0" hangingPunct="0">
              <a:lnSpc>
                <a:spcPct val="125000"/>
              </a:lnSpc>
              <a:spcBef>
                <a:spcPct val="0"/>
              </a:spcBef>
              <a:spcAft>
                <a:spcPct val="0"/>
              </a:spcAft>
              <a:buClrTx/>
              <a:buSzTx/>
              <a:buFontTx/>
              <a:buNone/>
              <a:tabLst/>
              <a:defRPr/>
            </a:pPr>
            <a:r>
              <a:rPr lang="en-US" baseline="0" dirty="0" smtClean="0"/>
              <a:t>For Technical Liaisons, they should view the DLM training videos and have a copy of the DLM Technical Liaison Manual.  Again, encourage your data stewards to attend the live CDE webinar on December 10</a:t>
            </a:r>
            <a:r>
              <a:rPr lang="en-US" baseline="30000" dirty="0" smtClean="0"/>
              <a:t>th</a:t>
            </a:r>
            <a:r>
              <a:rPr lang="en-US" baseline="0" dirty="0" smtClean="0"/>
              <a:t> and 11</a:t>
            </a:r>
            <a:r>
              <a:rPr lang="en-US" baseline="30000" dirty="0" smtClean="0"/>
              <a:t>th</a:t>
            </a:r>
            <a:r>
              <a:rPr lang="en-US" baseline="0" dirty="0" smtClean="0"/>
              <a:t>.   The CDE contact for technical liaisons is Collin Bonner.</a:t>
            </a:r>
          </a:p>
          <a:p>
            <a:pPr marL="0" marR="0" indent="0" algn="l" defTabSz="457200" rtl="0" eaLnBrk="0" fontAlgn="base" latinLnBrk="0" hangingPunct="0">
              <a:lnSpc>
                <a:spcPct val="125000"/>
              </a:lnSpc>
              <a:spcBef>
                <a:spcPct val="0"/>
              </a:spcBef>
              <a:spcAft>
                <a:spcPct val="0"/>
              </a:spcAft>
              <a:buClrTx/>
              <a:buSzTx/>
              <a:buFontTx/>
              <a:buNone/>
              <a:tabLst/>
              <a:defRPr/>
            </a:pPr>
            <a:endParaRPr lang="en-US" baseline="0" dirty="0" smtClean="0"/>
          </a:p>
          <a:p>
            <a:pPr marL="0" marR="0" indent="0" algn="l" defTabSz="457200" rtl="0" eaLnBrk="0" fontAlgn="base" latinLnBrk="0" hangingPunct="0">
              <a:lnSpc>
                <a:spcPct val="125000"/>
              </a:lnSpc>
              <a:spcBef>
                <a:spcPct val="0"/>
              </a:spcBef>
              <a:spcAft>
                <a:spcPct val="0"/>
              </a:spcAft>
              <a:buClrTx/>
              <a:buSzTx/>
              <a:buFontTx/>
              <a:buNone/>
              <a:tabLst/>
              <a:defRPr/>
            </a:pPr>
            <a:r>
              <a:rPr lang="en-US" baseline="0" dirty="0" smtClean="0"/>
              <a:t>(click) Remember that resources for training district level staff is available on the Dynamic Learning Maps website for Colorado.</a:t>
            </a:r>
          </a:p>
          <a:p>
            <a:pPr marL="0" marR="0" indent="0" algn="l" defTabSz="457200" rtl="0" eaLnBrk="0" fontAlgn="base" latinLnBrk="0" hangingPunct="0">
              <a:lnSpc>
                <a:spcPct val="125000"/>
              </a:lnSpc>
              <a:spcBef>
                <a:spcPct val="0"/>
              </a:spcBef>
              <a:spcAft>
                <a:spcPct val="0"/>
              </a:spcAft>
              <a:buClrTx/>
              <a:buSzTx/>
              <a:buFontTx/>
              <a:buNone/>
              <a:tabLst/>
              <a:defRPr/>
            </a:pPr>
            <a:endParaRPr lang="en-US" baseline="0" dirty="0" smtClean="0"/>
          </a:p>
          <a:p>
            <a:pPr marL="0" marR="0" indent="0" algn="l" defTabSz="457200" rtl="0" eaLnBrk="0" fontAlgn="base" latinLnBrk="0" hangingPunct="0">
              <a:lnSpc>
                <a:spcPct val="125000"/>
              </a:lnSpc>
              <a:spcBef>
                <a:spcPct val="0"/>
              </a:spcBef>
              <a:spcAft>
                <a:spcPct val="0"/>
              </a:spcAft>
              <a:buClrTx/>
              <a:buSzTx/>
              <a:buFontTx/>
              <a:buNone/>
              <a:tabLst/>
              <a:defRPr/>
            </a:pPr>
            <a:r>
              <a:rPr lang="en-US" baseline="0" dirty="0" smtClean="0"/>
              <a:t>Training for Test Examiners can be conducted in different ways, and it is a district decision on how these are completed.  </a:t>
            </a:r>
          </a:p>
          <a:p>
            <a:pPr marL="0" marR="0" indent="0" algn="l" defTabSz="457200" rtl="0" eaLnBrk="0" fontAlgn="base" latinLnBrk="0" hangingPunct="0">
              <a:lnSpc>
                <a:spcPct val="125000"/>
              </a:lnSpc>
              <a:spcBef>
                <a:spcPct val="0"/>
              </a:spcBef>
              <a:spcAft>
                <a:spcPct val="0"/>
              </a:spcAft>
              <a:buClrTx/>
              <a:buSzTx/>
              <a:buFontTx/>
              <a:buNone/>
              <a:tabLst/>
              <a:defRPr/>
            </a:pPr>
            <a:r>
              <a:rPr lang="en-US" baseline="0" dirty="0" smtClean="0"/>
              <a:t>There are seven required test administration modules.  These required trainings and associated quizzes are found in Educator Portal.  </a:t>
            </a:r>
          </a:p>
          <a:p>
            <a:pPr marL="0" marR="0" indent="0" algn="l" defTabSz="457200" rtl="0" eaLnBrk="0" fontAlgn="base" latinLnBrk="0" hangingPunct="0">
              <a:lnSpc>
                <a:spcPct val="125000"/>
              </a:lnSpc>
              <a:spcBef>
                <a:spcPct val="0"/>
              </a:spcBef>
              <a:spcAft>
                <a:spcPct val="0"/>
              </a:spcAft>
              <a:buClrTx/>
              <a:buSzTx/>
              <a:buFontTx/>
              <a:buNone/>
              <a:tabLst/>
              <a:defRPr/>
            </a:pPr>
            <a:endParaRPr lang="en-US" baseline="0" dirty="0" smtClean="0"/>
          </a:p>
          <a:p>
            <a:pPr marL="0" marR="0" indent="0" algn="l" defTabSz="457200" rtl="0" eaLnBrk="0" fontAlgn="base" latinLnBrk="0" hangingPunct="0">
              <a:lnSpc>
                <a:spcPct val="125000"/>
              </a:lnSpc>
              <a:spcBef>
                <a:spcPct val="0"/>
              </a:spcBef>
              <a:spcAft>
                <a:spcPct val="0"/>
              </a:spcAft>
              <a:buClrTx/>
              <a:buSzTx/>
              <a:buFontTx/>
              <a:buNone/>
              <a:tabLst/>
              <a:defRPr/>
            </a:pPr>
            <a:r>
              <a:rPr lang="en-US" baseline="0" dirty="0" smtClean="0"/>
              <a:t>Districts may allow for Test Examiners to complete these courses independently.  In this situation the district would need to monitor completion and ensure test examiner’s have passes all the quizzes.</a:t>
            </a:r>
          </a:p>
          <a:p>
            <a:pPr marL="0" marR="0" indent="0" algn="l" defTabSz="457200" rtl="0" eaLnBrk="0" fontAlgn="base" latinLnBrk="0" hangingPunct="0">
              <a:lnSpc>
                <a:spcPct val="125000"/>
              </a:lnSpc>
              <a:spcBef>
                <a:spcPct val="0"/>
              </a:spcBef>
              <a:spcAft>
                <a:spcPct val="0"/>
              </a:spcAft>
              <a:buClrTx/>
              <a:buSzTx/>
              <a:buFontTx/>
              <a:buNone/>
              <a:tabLst/>
              <a:defRPr/>
            </a:pPr>
            <a:r>
              <a:rPr lang="en-US" baseline="0" dirty="0" smtClean="0"/>
              <a:t>Districts may also hold a face-to-face training where the training videos are viewed and discussed as a group.  In this situation test examiner’s still must pass the quizzes in Educator Portal.</a:t>
            </a:r>
          </a:p>
          <a:p>
            <a:pPr marL="0" marR="0" indent="0" algn="l" defTabSz="457200" rtl="0" eaLnBrk="0" fontAlgn="base" latinLnBrk="0" hangingPunct="0">
              <a:lnSpc>
                <a:spcPct val="125000"/>
              </a:lnSpc>
              <a:spcBef>
                <a:spcPct val="0"/>
              </a:spcBef>
              <a:spcAft>
                <a:spcPct val="0"/>
              </a:spcAft>
              <a:buClrTx/>
              <a:buSzTx/>
              <a:buFontTx/>
              <a:buNone/>
              <a:tabLst/>
              <a:defRPr/>
            </a:pPr>
            <a:endParaRPr lang="en-US" baseline="0" dirty="0" smtClean="0"/>
          </a:p>
          <a:p>
            <a:pPr marL="0" marR="0" indent="0" algn="l" defTabSz="457200" rtl="0" eaLnBrk="0" fontAlgn="base" latinLnBrk="0" hangingPunct="0">
              <a:lnSpc>
                <a:spcPct val="125000"/>
              </a:lnSpc>
              <a:spcBef>
                <a:spcPct val="0"/>
              </a:spcBef>
              <a:spcAft>
                <a:spcPct val="0"/>
              </a:spcAft>
              <a:buClrTx/>
              <a:buSzTx/>
              <a:buFontTx/>
              <a:buNone/>
              <a:tabLst/>
              <a:defRPr/>
            </a:pPr>
            <a:r>
              <a:rPr lang="en-US" baseline="0" dirty="0" smtClean="0"/>
              <a:t>Passing the training quizzes enables the Test Management tab in Educator Portal.  No tests will be delivered to students assigned to the teacher if this is not completed.  Successful completion means passing each post-training quiz with a score of 80% or higher.</a:t>
            </a:r>
          </a:p>
          <a:p>
            <a:pPr marL="0" marR="0" indent="0" algn="l" defTabSz="457200" rtl="0" eaLnBrk="0" fontAlgn="base" latinLnBrk="0" hangingPunct="0">
              <a:lnSpc>
                <a:spcPct val="125000"/>
              </a:lnSpc>
              <a:spcBef>
                <a:spcPct val="0"/>
              </a:spcBef>
              <a:spcAft>
                <a:spcPct val="0"/>
              </a:spcAft>
              <a:buClrTx/>
              <a:buSzTx/>
              <a:buFontTx/>
              <a:buNone/>
              <a:tabLst/>
              <a:defRPr/>
            </a:pPr>
            <a:endParaRPr lang="en-US" baseline="0" dirty="0" smtClean="0"/>
          </a:p>
          <a:p>
            <a:pPr marL="0" marR="0" indent="0" algn="l" defTabSz="457200" rtl="0" eaLnBrk="0" fontAlgn="base" latinLnBrk="0" hangingPunct="0">
              <a:lnSpc>
                <a:spcPct val="125000"/>
              </a:lnSpc>
              <a:spcBef>
                <a:spcPct val="0"/>
              </a:spcBef>
              <a:spcAft>
                <a:spcPct val="0"/>
              </a:spcAft>
              <a:buClrTx/>
              <a:buSzTx/>
              <a:buFontTx/>
              <a:buNone/>
              <a:tabLst/>
              <a:defRPr/>
            </a:pPr>
            <a:r>
              <a:rPr lang="en-US" baseline="0" dirty="0" smtClean="0"/>
              <a:t>DACs will also need to consider if any additional training is needed such as to inform staff of district specific policies, or to practice administration procedures.  DACs should ensure test examiners have the resources they need.</a:t>
            </a:r>
          </a:p>
          <a:p>
            <a:pPr marL="0" marR="0" indent="0" algn="l" defTabSz="457200" rtl="0" eaLnBrk="0" fontAlgn="base" latinLnBrk="0" hangingPunct="0">
              <a:lnSpc>
                <a:spcPct val="125000"/>
              </a:lnSpc>
              <a:spcBef>
                <a:spcPct val="0"/>
              </a:spcBef>
              <a:spcAft>
                <a:spcPct val="0"/>
              </a:spcAft>
              <a:buClrTx/>
              <a:buSzTx/>
              <a:buFontTx/>
              <a:buNone/>
              <a:tabLst/>
              <a:defRPr/>
            </a:pPr>
            <a:endParaRPr lang="en-US" baseline="0" dirty="0" smtClean="0"/>
          </a:p>
          <a:p>
            <a:pPr marL="0" marR="0" indent="0" algn="l" defTabSz="457200" rtl="0" eaLnBrk="0" fontAlgn="base" latinLnBrk="0" hangingPunct="0">
              <a:lnSpc>
                <a:spcPct val="125000"/>
              </a:lnSpc>
              <a:spcBef>
                <a:spcPct val="0"/>
              </a:spcBef>
              <a:spcAft>
                <a:spcPct val="0"/>
              </a:spcAft>
              <a:buClrTx/>
              <a:buSzTx/>
              <a:buFontTx/>
              <a:buNone/>
              <a:tabLst/>
              <a:defRPr/>
            </a:pPr>
            <a:r>
              <a:rPr lang="en-US" baseline="0" dirty="0" smtClean="0"/>
              <a:t>DLM also has more than 25 professional development modules for instruction.  Implementation and information for these instructional modules is spearheaded by Gina Quintana and Linda Lamirande in the Exceptional Student Services Unit at CDE.  While participation in the modules is recommended as a tool to improve student learning, Professional Development for Instruction modules are optional, and not required for administration of the CoAlt: DLM assessment.</a:t>
            </a:r>
          </a:p>
          <a:p>
            <a:endParaRPr lang="en-US" dirty="0"/>
          </a:p>
        </p:txBody>
      </p:sp>
    </p:spTree>
    <p:extLst>
      <p:ext uri="{BB962C8B-B14F-4D97-AF65-F5344CB8AC3E}">
        <p14:creationId xmlns:p14="http://schemas.microsoft.com/office/powerpoint/2010/main" val="7997564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Planning purposes DLM has provided the following timing</a:t>
            </a:r>
            <a:r>
              <a:rPr lang="en-US" baseline="0" dirty="0" smtClean="0"/>
              <a:t> information.</a:t>
            </a:r>
          </a:p>
          <a:p>
            <a:pPr marL="0" marR="0" indent="0" algn="l" defTabSz="457200" rtl="0" eaLnBrk="0" fontAlgn="base" latinLnBrk="0" hangingPunct="0">
              <a:lnSpc>
                <a:spcPct val="125000"/>
              </a:lnSpc>
              <a:spcBef>
                <a:spcPct val="0"/>
              </a:spcBef>
              <a:spcAft>
                <a:spcPct val="0"/>
              </a:spcAft>
              <a:buClrTx/>
              <a:buSzTx/>
              <a:buFontTx/>
              <a:buNone/>
              <a:tabLst/>
              <a:defRPr/>
            </a:pPr>
            <a:endParaRPr lang="en-US" baseline="0" dirty="0" smtClean="0"/>
          </a:p>
          <a:p>
            <a:pPr marL="0" marR="0" indent="0" algn="l" defTabSz="457200" rtl="0" eaLnBrk="0" fontAlgn="base" latinLnBrk="0" hangingPunct="0">
              <a:lnSpc>
                <a:spcPct val="125000"/>
              </a:lnSpc>
              <a:spcBef>
                <a:spcPct val="0"/>
              </a:spcBef>
              <a:spcAft>
                <a:spcPct val="0"/>
              </a:spcAft>
              <a:buClrTx/>
              <a:buSzTx/>
              <a:buFontTx/>
              <a:buNone/>
              <a:tabLst/>
              <a:defRPr/>
            </a:pPr>
            <a:r>
              <a:rPr lang="en-US" baseline="0" dirty="0" smtClean="0"/>
              <a:t>If you are planning on having a district training, I strongly recommend you print out a transcript of the training videos.  </a:t>
            </a:r>
          </a:p>
          <a:p>
            <a:pPr marL="0" marR="0" indent="0" algn="l" defTabSz="457200" rtl="0" eaLnBrk="0" fontAlgn="base" latinLnBrk="0" hangingPunct="0">
              <a:lnSpc>
                <a:spcPct val="125000"/>
              </a:lnSpc>
              <a:spcBef>
                <a:spcPct val="0"/>
              </a:spcBef>
              <a:spcAft>
                <a:spcPct val="0"/>
              </a:spcAft>
              <a:buClrTx/>
              <a:buSzTx/>
              <a:buFontTx/>
              <a:buNone/>
              <a:tabLst/>
              <a:defRPr/>
            </a:pPr>
            <a:r>
              <a:rPr lang="en-US" baseline="0" dirty="0" smtClean="0"/>
              <a:t>(click) Transcripts can be found on the Colorado Dynamic Learning Maps website.  You will need to scroll to the bottom of the page.</a:t>
            </a:r>
          </a:p>
          <a:p>
            <a:endParaRPr lang="en-US" dirty="0"/>
          </a:p>
        </p:txBody>
      </p:sp>
    </p:spTree>
    <p:extLst>
      <p:ext uri="{BB962C8B-B14F-4D97-AF65-F5344CB8AC3E}">
        <p14:creationId xmlns:p14="http://schemas.microsoft.com/office/powerpoint/2010/main" val="7997564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are</a:t>
            </a:r>
            <a:r>
              <a:rPr lang="en-US" baseline="0" dirty="0" smtClean="0"/>
              <a:t> familiar with the state communication plan. This plan ensures you provide the consistent message for your district.</a:t>
            </a:r>
          </a:p>
          <a:p>
            <a:endParaRPr lang="en-US" baseline="0" dirty="0" smtClean="0"/>
          </a:p>
          <a:p>
            <a:r>
              <a:rPr lang="en-US" baseline="0" dirty="0" smtClean="0"/>
              <a:t>Similarly you need to ensure you have a communication plan for your district. As you development your communication plan you may want to consider the following questions: (click)</a:t>
            </a:r>
          </a:p>
          <a:p>
            <a:r>
              <a:rPr lang="en-US" sz="2400" dirty="0" smtClean="0"/>
              <a:t>	</a:t>
            </a:r>
          </a:p>
          <a:p>
            <a:r>
              <a:rPr lang="en-US" sz="2400" dirty="0" smtClean="0"/>
              <a:t>	What will parents and district staff need to know about DLM?</a:t>
            </a:r>
          </a:p>
          <a:p>
            <a:endParaRPr lang="en-US" sz="2400" dirty="0" smtClean="0"/>
          </a:p>
          <a:p>
            <a:r>
              <a:rPr lang="en-US" sz="2400" dirty="0" smtClean="0"/>
              <a:t>	How often do you need to communicate with your various audiences?</a:t>
            </a:r>
          </a:p>
          <a:p>
            <a:endParaRPr lang="en-US" sz="2400" dirty="0" smtClean="0"/>
          </a:p>
          <a:p>
            <a:r>
              <a:rPr lang="en-US" sz="2400" dirty="0" smtClean="0"/>
              <a:t>	How will you relay new information?</a:t>
            </a:r>
          </a:p>
          <a:p>
            <a:endParaRPr lang="en-US" dirty="0"/>
          </a:p>
        </p:txBody>
      </p:sp>
    </p:spTree>
    <p:extLst>
      <p:ext uri="{BB962C8B-B14F-4D97-AF65-F5344CB8AC3E}">
        <p14:creationId xmlns:p14="http://schemas.microsoft.com/office/powerpoint/2010/main" val="12404511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the most critical steps in preparing for administration</a:t>
            </a:r>
            <a:r>
              <a:rPr lang="en-US" baseline="0" dirty="0" smtClean="0"/>
              <a:t> of the CoAlt: DLM is ensuring that all participants are identified and entered into the KITE system.  Usually the Data Steward will be responsible to upload students. CDE does not upload any students into the system.</a:t>
            </a:r>
          </a:p>
          <a:p>
            <a:endParaRPr lang="en-US" baseline="0" dirty="0" smtClean="0"/>
          </a:p>
          <a:p>
            <a:r>
              <a:rPr lang="en-US" dirty="0" smtClean="0"/>
              <a:t>Once they are in the KITE system,</a:t>
            </a:r>
            <a:r>
              <a:rPr lang="en-US" baseline="0" dirty="0" smtClean="0"/>
              <a:t> students must be assigned to a Test Examiner.  </a:t>
            </a:r>
          </a:p>
          <a:p>
            <a:endParaRPr lang="en-US" baseline="0" dirty="0" smtClean="0"/>
          </a:p>
          <a:p>
            <a:r>
              <a:rPr lang="en-US" baseline="0" dirty="0" smtClean="0"/>
              <a:t>Test Examiners must then go in and complete a Personal Needs Profile and First Contact Survey for each student.</a:t>
            </a:r>
            <a:endParaRPr lang="en-US" dirty="0"/>
          </a:p>
        </p:txBody>
      </p:sp>
    </p:spTree>
    <p:extLst>
      <p:ext uri="{BB962C8B-B14F-4D97-AF65-F5344CB8AC3E}">
        <p14:creationId xmlns:p14="http://schemas.microsoft.com/office/powerpoint/2010/main" val="8030964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Regardless of the type of DLM assessment administered to a student, educators need the following when beginning an assessment:</a:t>
            </a:r>
          </a:p>
          <a:p>
            <a:r>
              <a:rPr lang="en-US" dirty="0" smtClean="0"/>
              <a:t> Computer with KITE program loaded</a:t>
            </a:r>
          </a:p>
          <a:p>
            <a:r>
              <a:rPr lang="en-US" dirty="0" smtClean="0"/>
              <a:t> Student username and password</a:t>
            </a:r>
          </a:p>
          <a:p>
            <a:r>
              <a:rPr lang="en-US" dirty="0" smtClean="0"/>
              <a:t> Prescribed materials needed to test a student at a particular grade level and subject (the list of these materials is provided by DLM prior to assessment; some substitutions are allowed)</a:t>
            </a:r>
          </a:p>
          <a:p>
            <a:endParaRPr lang="en-US" dirty="0" smtClean="0"/>
          </a:p>
          <a:p>
            <a:r>
              <a:rPr lang="en-US" dirty="0" smtClean="0"/>
              <a:t>Educators will have access to information about objects and materials needed to test a student before they begin a </a:t>
            </a:r>
            <a:r>
              <a:rPr lang="en-US" dirty="0" err="1" smtClean="0"/>
              <a:t>testlet</a:t>
            </a:r>
            <a:r>
              <a:rPr lang="en-US" dirty="0" smtClean="0"/>
              <a:t>. </a:t>
            </a:r>
            <a:endParaRPr lang="en-US" dirty="0"/>
          </a:p>
        </p:txBody>
      </p:sp>
    </p:spTree>
    <p:extLst>
      <p:ext uri="{BB962C8B-B14F-4D97-AF65-F5344CB8AC3E}">
        <p14:creationId xmlns:p14="http://schemas.microsoft.com/office/powerpoint/2010/main" val="8030964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Test administrators will use information and procedures from the DLM Accessibility Manual to complete the PNP for each student.</a:t>
            </a:r>
            <a:r>
              <a:rPr lang="en-US" baseline="0" dirty="0" smtClean="0"/>
              <a:t>  </a:t>
            </a:r>
          </a:p>
          <a:p>
            <a:r>
              <a:rPr lang="en-US" baseline="0" dirty="0" smtClean="0"/>
              <a:t>Test Examiners must have access to the Test Management tab in Educator Portal to complete this task.  </a:t>
            </a:r>
          </a:p>
          <a:p>
            <a:endParaRPr lang="en-US" baseline="0" dirty="0" smtClean="0"/>
          </a:p>
          <a:p>
            <a:r>
              <a:rPr lang="en-US" baseline="0" dirty="0" smtClean="0"/>
              <a:t>The PNP will allow assessment items to automatically appear with the options selected.  </a:t>
            </a:r>
          </a:p>
          <a:p>
            <a:r>
              <a:rPr lang="en-US" baseline="0" dirty="0" smtClean="0"/>
              <a:t>For example here is a screen shot with a green overlay color.</a:t>
            </a:r>
            <a:endParaRPr lang="en-US" dirty="0"/>
          </a:p>
        </p:txBody>
      </p:sp>
    </p:spTree>
    <p:extLst>
      <p:ext uri="{BB962C8B-B14F-4D97-AF65-F5344CB8AC3E}">
        <p14:creationId xmlns:p14="http://schemas.microsoft.com/office/powerpoint/2010/main" val="803096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have not</a:t>
            </a:r>
            <a:r>
              <a:rPr lang="en-US" baseline="0" dirty="0" smtClean="0"/>
              <a:t> already done so, you will want to bookmark the Colorado DLM page.</a:t>
            </a:r>
          </a:p>
          <a:p>
            <a:r>
              <a:rPr lang="en-US" baseline="0" dirty="0" smtClean="0"/>
              <a:t>This is a valuable resource for all things DLM.</a:t>
            </a:r>
          </a:p>
          <a:p>
            <a:r>
              <a:rPr lang="en-US" baseline="0" dirty="0" smtClean="0"/>
              <a:t>(Click) Manuals</a:t>
            </a:r>
          </a:p>
          <a:p>
            <a:r>
              <a:rPr lang="en-US" baseline="0" dirty="0" smtClean="0"/>
              <a:t>(Click) Training Resources</a:t>
            </a:r>
            <a:endParaRPr lang="en-US" dirty="0"/>
          </a:p>
        </p:txBody>
      </p:sp>
    </p:spTree>
    <p:extLst>
      <p:ext uri="{BB962C8B-B14F-4D97-AF65-F5344CB8AC3E}">
        <p14:creationId xmlns:p14="http://schemas.microsoft.com/office/powerpoint/2010/main" val="19467914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purpose of the first contact survey is</a:t>
            </a:r>
            <a:r>
              <a:rPr lang="en-US" baseline="0" dirty="0" smtClean="0"/>
              <a:t> to help determine at what linkage level a student will enter the assessment.</a:t>
            </a:r>
          </a:p>
          <a:p>
            <a:r>
              <a:rPr lang="en-US" baseline="0" dirty="0" smtClean="0"/>
              <a:t>Test Examiners receiving training on how to answer First Contact Survey Questions as part of the required training.</a:t>
            </a:r>
            <a:endParaRPr lang="en-US" dirty="0"/>
          </a:p>
        </p:txBody>
      </p:sp>
    </p:spTree>
    <p:extLst>
      <p:ext uri="{BB962C8B-B14F-4D97-AF65-F5344CB8AC3E}">
        <p14:creationId xmlns:p14="http://schemas.microsoft.com/office/powerpoint/2010/main" val="8030964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with all statewide</a:t>
            </a:r>
            <a:r>
              <a:rPr lang="en-US" baseline="0" dirty="0" smtClean="0"/>
              <a:t> assessments, CoAlt: DLM assessments are secure.</a:t>
            </a:r>
          </a:p>
          <a:p>
            <a:endParaRPr lang="en-US" baseline="0" dirty="0" smtClean="0"/>
          </a:p>
          <a:p>
            <a:r>
              <a:rPr lang="en-US" baseline="0" dirty="0" smtClean="0"/>
              <a:t>Anyone with access to Educator Portal will renew their DLM Security agreement each year.</a:t>
            </a:r>
          </a:p>
          <a:p>
            <a:endParaRPr lang="en-US" baseline="0" dirty="0" smtClean="0"/>
          </a:p>
          <a:p>
            <a:r>
              <a:rPr lang="en-US" dirty="0" smtClean="0"/>
              <a:t>This</a:t>
            </a:r>
            <a:r>
              <a:rPr lang="en-US" baseline="0" dirty="0" smtClean="0"/>
              <a:t> slide indicates what is being agreed to when selecting the “agree” button and typing in your fill name.</a:t>
            </a:r>
          </a:p>
          <a:p>
            <a:endParaRPr lang="en-US" baseline="0" dirty="0" smtClean="0"/>
          </a:p>
          <a:p>
            <a:r>
              <a:rPr lang="en-US" baseline="0" dirty="0" smtClean="0"/>
              <a:t>If a user does not agree to the Security agreement, the user will not have access to the Test Management tab in Educator Portal.</a:t>
            </a:r>
            <a:endParaRPr lang="en-US" dirty="0"/>
          </a:p>
        </p:txBody>
      </p:sp>
    </p:spTree>
    <p:extLst>
      <p:ext uri="{BB962C8B-B14F-4D97-AF65-F5344CB8AC3E}">
        <p14:creationId xmlns:p14="http://schemas.microsoft.com/office/powerpoint/2010/main" val="17787742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Here is a checklist of activities for you from this portion of the training.</a:t>
            </a:r>
          </a:p>
          <a:p>
            <a:pPr marL="0" marR="0" indent="0" algn="l" defTabSz="457200" rtl="0" eaLnBrk="0" fontAlgn="base" latinLnBrk="0" hangingPunct="0">
              <a:lnSpc>
                <a:spcPct val="125000"/>
              </a:lnSpc>
              <a:spcBef>
                <a:spcPct val="0"/>
              </a:spcBef>
              <a:spcAft>
                <a:spcPct val="0"/>
              </a:spcAft>
              <a:buClrTx/>
              <a:buSzTx/>
              <a:buFontTx/>
              <a:buNone/>
              <a:tabLst/>
              <a:defRPr/>
            </a:pPr>
            <a:r>
              <a:rPr lang="en-US" baseline="0" dirty="0" smtClean="0"/>
              <a:t>(click) If you have already completed these some tasks be sure to give yourself credit. </a:t>
            </a:r>
          </a:p>
          <a:p>
            <a:endParaRPr lang="en-US" baseline="0" dirty="0" smtClean="0"/>
          </a:p>
        </p:txBody>
      </p:sp>
    </p:spTree>
    <p:extLst>
      <p:ext uri="{BB962C8B-B14F-4D97-AF65-F5344CB8AC3E}">
        <p14:creationId xmlns:p14="http://schemas.microsoft.com/office/powerpoint/2010/main" val="38597006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DAC is responsible for the successful administration of the DLM assessments for your district/BOCES.  This includes user account management, training, test administration procedures including materials management as needed, and reports.</a:t>
            </a:r>
            <a:endParaRPr lang="en-US" dirty="0"/>
          </a:p>
        </p:txBody>
      </p:sp>
    </p:spTree>
    <p:extLst>
      <p:ext uri="{BB962C8B-B14F-4D97-AF65-F5344CB8AC3E}">
        <p14:creationId xmlns:p14="http://schemas.microsoft.com/office/powerpoint/2010/main" val="24065528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25000"/>
              </a:lnSpc>
              <a:spcBef>
                <a:spcPct val="0"/>
              </a:spcBef>
              <a:spcAft>
                <a:spcPct val="0"/>
              </a:spcAft>
              <a:buClrTx/>
              <a:buSzTx/>
              <a:buFontTx/>
              <a:buNone/>
              <a:tabLst/>
              <a:defRPr/>
            </a:pPr>
            <a:r>
              <a:rPr lang="en-US" dirty="0" smtClean="0"/>
              <a:t>As the DAC you will want to check in with your Data Steward to ensure</a:t>
            </a:r>
            <a:r>
              <a:rPr lang="en-US" baseline="0" dirty="0" smtClean="0"/>
              <a:t> you are on the same page with responsibilities related to the KITE system.</a:t>
            </a:r>
          </a:p>
          <a:p>
            <a:pPr marL="0" marR="0" indent="0" algn="l" defTabSz="457200" rtl="0" eaLnBrk="0" fontAlgn="base" latinLnBrk="0" hangingPunct="0">
              <a:lnSpc>
                <a:spcPct val="125000"/>
              </a:lnSpc>
              <a:spcBef>
                <a:spcPct val="0"/>
              </a:spcBef>
              <a:spcAft>
                <a:spcPct val="0"/>
              </a:spcAft>
              <a:buClrTx/>
              <a:buSzTx/>
              <a:buFontTx/>
              <a:buNone/>
              <a:tabLst/>
              <a:defRPr/>
            </a:pPr>
            <a:r>
              <a:rPr lang="en-US" baseline="0" dirty="0" smtClean="0"/>
              <a:t>You may want to set specific deadlines for tasks, and follow-up to ensure they have the information that is needed from teachers.</a:t>
            </a:r>
            <a:endParaRPr lang="en-US" dirty="0" smtClean="0"/>
          </a:p>
          <a:p>
            <a:endParaRPr lang="en-US" dirty="0"/>
          </a:p>
        </p:txBody>
      </p:sp>
    </p:spTree>
    <p:extLst>
      <p:ext uri="{BB962C8B-B14F-4D97-AF65-F5344CB8AC3E}">
        <p14:creationId xmlns:p14="http://schemas.microsoft.com/office/powerpoint/2010/main" val="16150268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25000"/>
              </a:lnSpc>
              <a:spcBef>
                <a:spcPct val="0"/>
              </a:spcBef>
              <a:spcAft>
                <a:spcPct val="0"/>
              </a:spcAft>
              <a:buClrTx/>
              <a:buSzTx/>
              <a:buFontTx/>
              <a:buNone/>
              <a:tabLst/>
              <a:defRPr/>
            </a:pPr>
            <a:r>
              <a:rPr lang="en-US" dirty="0" smtClean="0"/>
              <a:t>As the DAC you will want to check in with your Technical</a:t>
            </a:r>
            <a:r>
              <a:rPr lang="en-US" baseline="0" dirty="0" smtClean="0"/>
              <a:t> Liaison </a:t>
            </a:r>
            <a:r>
              <a:rPr lang="en-US" dirty="0" smtClean="0"/>
              <a:t>to ensure</a:t>
            </a:r>
            <a:r>
              <a:rPr lang="en-US" baseline="0" dirty="0" smtClean="0"/>
              <a:t> you are on the same page with responsibilities related to the KITE system.</a:t>
            </a:r>
          </a:p>
          <a:p>
            <a:pPr marL="0" marR="0" indent="0" algn="l" defTabSz="457200" rtl="0" eaLnBrk="0" fontAlgn="base" latinLnBrk="0" hangingPunct="0">
              <a:lnSpc>
                <a:spcPct val="125000"/>
              </a:lnSpc>
              <a:spcBef>
                <a:spcPct val="0"/>
              </a:spcBef>
              <a:spcAft>
                <a:spcPct val="0"/>
              </a:spcAft>
              <a:buClrTx/>
              <a:buSzTx/>
              <a:buFontTx/>
              <a:buNone/>
              <a:tabLst/>
              <a:defRPr/>
            </a:pPr>
            <a:r>
              <a:rPr lang="en-US" baseline="0" dirty="0" smtClean="0"/>
              <a:t>You may want to set specific deadlines for tasks, and follow-up to ensure they have the information that is needed from teachers.</a:t>
            </a:r>
            <a:endParaRPr lang="en-US" dirty="0" smtClean="0"/>
          </a:p>
        </p:txBody>
      </p:sp>
    </p:spTree>
    <p:extLst>
      <p:ext uri="{BB962C8B-B14F-4D97-AF65-F5344CB8AC3E}">
        <p14:creationId xmlns:p14="http://schemas.microsoft.com/office/powerpoint/2010/main" val="24942735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Here is a checklist of activities for you from this portion of the training.</a:t>
            </a:r>
          </a:p>
        </p:txBody>
      </p:sp>
    </p:spTree>
    <p:extLst>
      <p:ext uri="{BB962C8B-B14F-4D97-AF65-F5344CB8AC3E}">
        <p14:creationId xmlns:p14="http://schemas.microsoft.com/office/powerpoint/2010/main" val="7697742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information Test</a:t>
            </a:r>
            <a:r>
              <a:rPr lang="en-US" baseline="0" dirty="0" smtClean="0"/>
              <a:t> Examiner’s need to administer the assessment is provided through the training modules in Educator Portal</a:t>
            </a:r>
          </a:p>
          <a:p>
            <a:r>
              <a:rPr lang="en-US" baseline="0" dirty="0" smtClean="0"/>
              <a:t>Test Administrators must complete the required training modules and pass the quizzes with a score of 80% or higher to be able to access the Test Management screen needed to enter PNP and first contact information.</a:t>
            </a:r>
          </a:p>
          <a:p>
            <a:endParaRPr lang="en-US" baseline="0" dirty="0" smtClean="0"/>
          </a:p>
          <a:p>
            <a:r>
              <a:rPr lang="en-US" baseline="0" dirty="0" smtClean="0"/>
              <a:t>There is one more thing you need to know about…Familiar Text.</a:t>
            </a:r>
          </a:p>
          <a:p>
            <a:endParaRPr lang="en-US" dirty="0"/>
          </a:p>
        </p:txBody>
      </p:sp>
    </p:spTree>
    <p:extLst>
      <p:ext uri="{BB962C8B-B14F-4D97-AF65-F5344CB8AC3E}">
        <p14:creationId xmlns:p14="http://schemas.microsoft.com/office/powerpoint/2010/main" val="12647596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25000"/>
              </a:lnSpc>
              <a:spcBef>
                <a:spcPct val="0"/>
              </a:spcBef>
              <a:spcAft>
                <a:spcPct val="0"/>
              </a:spcAft>
              <a:buClrTx/>
              <a:buSzTx/>
              <a:buFontTx/>
              <a:buNone/>
              <a:tabLst/>
              <a:defRPr/>
            </a:pPr>
            <a:r>
              <a:rPr lang="en-US" sz="2200" kern="1200" dirty="0" smtClean="0">
                <a:solidFill>
                  <a:srgbClr val="000000"/>
                </a:solidFill>
                <a:effectLst/>
                <a:latin typeface="Avenir" charset="0"/>
                <a:ea typeface="Avenir" charset="0"/>
                <a:cs typeface="Avenir" charset="0"/>
                <a:sym typeface="Avenir" charset="0"/>
              </a:rPr>
              <a:t>Some assessment</a:t>
            </a:r>
            <a:r>
              <a:rPr lang="en-US" sz="2200" kern="1200" baseline="0" dirty="0" smtClean="0">
                <a:solidFill>
                  <a:srgbClr val="000000"/>
                </a:solidFill>
                <a:effectLst/>
                <a:latin typeface="Avenir" charset="0"/>
                <a:ea typeface="Avenir" charset="0"/>
                <a:cs typeface="Avenir" charset="0"/>
                <a:sym typeface="Avenir" charset="0"/>
              </a:rPr>
              <a:t> items use familiar text.</a:t>
            </a:r>
          </a:p>
          <a:p>
            <a:endParaRPr lang="en-US" sz="2200" kern="1200" dirty="0" smtClean="0">
              <a:solidFill>
                <a:srgbClr val="000000"/>
              </a:solidFill>
              <a:effectLst/>
              <a:latin typeface="Avenir" charset="0"/>
              <a:ea typeface="Avenir" charset="0"/>
              <a:cs typeface="Avenir" charset="0"/>
              <a:sym typeface="Avenir" charset="0"/>
            </a:endParaRPr>
          </a:p>
          <a:p>
            <a:r>
              <a:rPr lang="en-US" sz="2200" kern="1200" dirty="0" smtClean="0">
                <a:solidFill>
                  <a:srgbClr val="000000"/>
                </a:solidFill>
                <a:effectLst/>
                <a:latin typeface="Avenir" charset="0"/>
                <a:ea typeface="Avenir" charset="0"/>
                <a:cs typeface="Avenir" charset="0"/>
                <a:sym typeface="Avenir" charset="0"/>
              </a:rPr>
              <a:t>Familiar texts are designed as short, accessible stories and informational texts that include DLM core vocabulary words that are available to use as a part of instruction before the student takes an assessment. </a:t>
            </a:r>
          </a:p>
          <a:p>
            <a:endParaRPr lang="en-US" sz="2200" kern="1200" dirty="0" smtClean="0">
              <a:solidFill>
                <a:srgbClr val="000000"/>
              </a:solidFill>
              <a:effectLst/>
              <a:latin typeface="Avenir" charset="0"/>
              <a:ea typeface="Avenir" charset="0"/>
              <a:cs typeface="Avenir" charset="0"/>
              <a:sym typeface="Avenir" charset="0"/>
            </a:endParaRPr>
          </a:p>
          <a:p>
            <a:pPr marL="0" marR="0" indent="0" algn="l" defTabSz="457200" rtl="0" eaLnBrk="0" fontAlgn="base" latinLnBrk="0" hangingPunct="0">
              <a:lnSpc>
                <a:spcPct val="125000"/>
              </a:lnSpc>
              <a:spcBef>
                <a:spcPct val="0"/>
              </a:spcBef>
              <a:spcAft>
                <a:spcPct val="0"/>
              </a:spcAft>
              <a:buClrTx/>
              <a:buSzTx/>
              <a:buFontTx/>
              <a:buNone/>
              <a:tabLst/>
              <a:defRPr/>
            </a:pPr>
            <a:r>
              <a:rPr lang="en-US" sz="2200" kern="1200" dirty="0" smtClean="0">
                <a:solidFill>
                  <a:srgbClr val="000000"/>
                </a:solidFill>
                <a:effectLst/>
                <a:latin typeface="Avenir" charset="0"/>
                <a:ea typeface="Avenir" charset="0"/>
                <a:cs typeface="Avenir" charset="0"/>
                <a:sym typeface="Avenir" charset="0"/>
              </a:rPr>
              <a:t>Reading research has consistently demonstrated that early readers are able to demonstrate skills when reading familiar texts, that they may not be able to demonstrate while reading a novel text. </a:t>
            </a:r>
          </a:p>
          <a:p>
            <a:endParaRPr lang="en-US" sz="2200" kern="1200" dirty="0" smtClean="0">
              <a:solidFill>
                <a:srgbClr val="000000"/>
              </a:solidFill>
              <a:effectLst/>
              <a:latin typeface="Avenir" charset="0"/>
              <a:ea typeface="Avenir" charset="0"/>
              <a:cs typeface="Avenir" charset="0"/>
              <a:sym typeface="Avenir" charset="0"/>
            </a:endParaRPr>
          </a:p>
          <a:p>
            <a:r>
              <a:rPr lang="en-US" sz="2200" kern="1200" dirty="0" smtClean="0">
                <a:solidFill>
                  <a:srgbClr val="000000"/>
                </a:solidFill>
                <a:effectLst/>
                <a:latin typeface="Avenir" charset="0"/>
                <a:ea typeface="Avenir" charset="0"/>
                <a:cs typeface="Avenir" charset="0"/>
                <a:sym typeface="Avenir" charset="0"/>
              </a:rPr>
              <a:t>Familiar texts are used in ELA </a:t>
            </a:r>
            <a:r>
              <a:rPr lang="en-US" sz="2200" kern="1200" dirty="0" err="1" smtClean="0">
                <a:solidFill>
                  <a:srgbClr val="000000"/>
                </a:solidFill>
                <a:effectLst/>
                <a:latin typeface="Avenir" charset="0"/>
                <a:ea typeface="Avenir" charset="0"/>
                <a:cs typeface="Avenir" charset="0"/>
                <a:sym typeface="Avenir" charset="0"/>
              </a:rPr>
              <a:t>testlets</a:t>
            </a:r>
            <a:r>
              <a:rPr lang="en-US" sz="2200" kern="1200" dirty="0" smtClean="0">
                <a:solidFill>
                  <a:srgbClr val="000000"/>
                </a:solidFill>
                <a:effectLst/>
                <a:latin typeface="Avenir" charset="0"/>
                <a:ea typeface="Avenir" charset="0"/>
                <a:cs typeface="Avenir" charset="0"/>
                <a:sym typeface="Avenir" charset="0"/>
              </a:rPr>
              <a:t> in two situations. </a:t>
            </a:r>
          </a:p>
          <a:p>
            <a:pPr marL="0" marR="0" indent="0" algn="l" defTabSz="457200" rtl="0" eaLnBrk="0" fontAlgn="base" latinLnBrk="0" hangingPunct="0">
              <a:lnSpc>
                <a:spcPct val="125000"/>
              </a:lnSpc>
              <a:spcBef>
                <a:spcPct val="0"/>
              </a:spcBef>
              <a:spcAft>
                <a:spcPct val="0"/>
              </a:spcAft>
              <a:buClrTx/>
              <a:buSzTx/>
              <a:buFontTx/>
              <a:buNone/>
              <a:tabLst/>
              <a:defRPr/>
            </a:pPr>
            <a:r>
              <a:rPr lang="en-US" sz="2200" kern="1200" dirty="0" smtClean="0">
                <a:solidFill>
                  <a:srgbClr val="000000"/>
                </a:solidFill>
                <a:effectLst/>
                <a:latin typeface="Avenir" charset="0"/>
                <a:ea typeface="Avenir" charset="0"/>
                <a:cs typeface="Avenir" charset="0"/>
                <a:sym typeface="Avenir" charset="0"/>
              </a:rPr>
              <a:t>1. All reading </a:t>
            </a:r>
            <a:r>
              <a:rPr lang="en-US" sz="2200" kern="1200" dirty="0" err="1" smtClean="0">
                <a:solidFill>
                  <a:srgbClr val="000000"/>
                </a:solidFill>
                <a:effectLst/>
                <a:latin typeface="Avenir" charset="0"/>
                <a:ea typeface="Avenir" charset="0"/>
                <a:cs typeface="Avenir" charset="0"/>
                <a:sym typeface="Avenir" charset="0"/>
              </a:rPr>
              <a:t>testlets</a:t>
            </a:r>
            <a:r>
              <a:rPr lang="en-US" sz="2200" kern="1200" dirty="0" smtClean="0">
                <a:solidFill>
                  <a:srgbClr val="000000"/>
                </a:solidFill>
                <a:effectLst/>
                <a:latin typeface="Avenir" charset="0"/>
                <a:ea typeface="Avenir" charset="0"/>
                <a:cs typeface="Avenir" charset="0"/>
                <a:sym typeface="Avenir" charset="0"/>
              </a:rPr>
              <a:t> use familiar texts at the initial precursor level throughout all grades. </a:t>
            </a:r>
          </a:p>
          <a:p>
            <a:endParaRPr lang="en-US" sz="2200" kern="1200" dirty="0" smtClean="0">
              <a:solidFill>
                <a:srgbClr val="000000"/>
              </a:solidFill>
              <a:effectLst/>
              <a:latin typeface="Avenir" charset="0"/>
              <a:ea typeface="Avenir" charset="0"/>
              <a:cs typeface="Avenir" charset="0"/>
              <a:sym typeface="Avenir" charset="0"/>
            </a:endParaRPr>
          </a:p>
          <a:p>
            <a:r>
              <a:rPr lang="en-US" sz="2200" kern="1200" dirty="0" smtClean="0">
                <a:solidFill>
                  <a:srgbClr val="000000"/>
                </a:solidFill>
                <a:effectLst/>
                <a:latin typeface="Avenir" charset="0"/>
                <a:ea typeface="Avenir" charset="0"/>
                <a:cs typeface="Avenir" charset="0"/>
                <a:sym typeface="Avenir" charset="0"/>
              </a:rPr>
              <a:t>2. The</a:t>
            </a:r>
            <a:r>
              <a:rPr lang="en-US" sz="2200" kern="1200" baseline="0" dirty="0" smtClean="0">
                <a:solidFill>
                  <a:srgbClr val="000000"/>
                </a:solidFill>
                <a:effectLst/>
                <a:latin typeface="Avenir" charset="0"/>
                <a:ea typeface="Avenir" charset="0"/>
                <a:cs typeface="Avenir" charset="0"/>
                <a:sym typeface="Avenir" charset="0"/>
              </a:rPr>
              <a:t> evidence outcome</a:t>
            </a:r>
            <a:r>
              <a:rPr lang="en-US" sz="2200" kern="1200" dirty="0" smtClean="0">
                <a:solidFill>
                  <a:srgbClr val="000000"/>
                </a:solidFill>
                <a:effectLst/>
                <a:latin typeface="Avenir" charset="0"/>
                <a:ea typeface="Avenir" charset="0"/>
                <a:cs typeface="Avenir" charset="0"/>
                <a:sym typeface="Avenir" charset="0"/>
              </a:rPr>
              <a:t> the blueprint requires the use of a familiar text. </a:t>
            </a:r>
          </a:p>
          <a:p>
            <a:endParaRPr lang="en-US" sz="2200" kern="1200" dirty="0" smtClean="0">
              <a:solidFill>
                <a:srgbClr val="000000"/>
              </a:solidFill>
              <a:effectLst/>
              <a:latin typeface="Avenir" charset="0"/>
              <a:ea typeface="Avenir" charset="0"/>
              <a:cs typeface="Avenir" charset="0"/>
              <a:sym typeface="Avenir" charset="0"/>
            </a:endParaRPr>
          </a:p>
          <a:p>
            <a:pPr marL="0" marR="0" indent="0" algn="l" defTabSz="457200" rtl="0" eaLnBrk="0" fontAlgn="base" latinLnBrk="0" hangingPunct="0">
              <a:lnSpc>
                <a:spcPct val="125000"/>
              </a:lnSpc>
              <a:spcBef>
                <a:spcPct val="0"/>
              </a:spcBef>
              <a:spcAft>
                <a:spcPct val="0"/>
              </a:spcAft>
              <a:buClrTx/>
              <a:buSzTx/>
              <a:buFontTx/>
              <a:buNone/>
              <a:tabLst/>
              <a:defRPr/>
            </a:pPr>
            <a:r>
              <a:rPr lang="en-US" sz="2200" kern="1200" dirty="0" smtClean="0">
                <a:solidFill>
                  <a:srgbClr val="000000"/>
                </a:solidFill>
                <a:effectLst/>
                <a:latin typeface="Avenir" charset="0"/>
                <a:ea typeface="Avenir" charset="0"/>
                <a:cs typeface="Avenir" charset="0"/>
                <a:sym typeface="Avenir" charset="0"/>
              </a:rPr>
              <a:t>Teachers may choose how many times to use the familiar texts. DLM suggests that students participate in shared reading of a familiar text to be used in assessment 2-5 times as a part of regular instruction before the student takes a </a:t>
            </a:r>
            <a:r>
              <a:rPr lang="en-US" sz="2200" kern="1200" dirty="0" err="1" smtClean="0">
                <a:solidFill>
                  <a:srgbClr val="000000"/>
                </a:solidFill>
                <a:effectLst/>
                <a:latin typeface="Avenir" charset="0"/>
                <a:ea typeface="Avenir" charset="0"/>
                <a:cs typeface="Avenir" charset="0"/>
                <a:sym typeface="Avenir" charset="0"/>
              </a:rPr>
              <a:t>testlet</a:t>
            </a:r>
            <a:r>
              <a:rPr lang="en-US" sz="2200" kern="1200" dirty="0" smtClean="0">
                <a:solidFill>
                  <a:srgbClr val="000000"/>
                </a:solidFill>
                <a:effectLst/>
                <a:latin typeface="Avenir" charset="0"/>
                <a:ea typeface="Avenir" charset="0"/>
                <a:cs typeface="Avenir" charset="0"/>
                <a:sym typeface="Avenir" charset="0"/>
              </a:rPr>
              <a:t>. The goal for use of familiar texts is simply that the student has become familiar with the story or informational text. This familiarity allows DLM to assess concepts and cognitive behaviors associated with emergent literacy. </a:t>
            </a:r>
          </a:p>
          <a:p>
            <a:endParaRPr lang="en-US" sz="2200" kern="1200" dirty="0" smtClean="0">
              <a:solidFill>
                <a:srgbClr val="000000"/>
              </a:solidFill>
              <a:effectLst/>
              <a:latin typeface="Avenir" charset="0"/>
              <a:ea typeface="Avenir" charset="0"/>
              <a:cs typeface="Avenir" charset="0"/>
              <a:sym typeface="Avenir" charset="0"/>
            </a:endParaRPr>
          </a:p>
          <a:p>
            <a:r>
              <a:rPr lang="en-US" sz="2200" kern="1200" dirty="0" smtClean="0">
                <a:solidFill>
                  <a:srgbClr val="000000"/>
                </a:solidFill>
                <a:effectLst/>
                <a:latin typeface="Avenir" charset="0"/>
                <a:ea typeface="Avenir" charset="0"/>
                <a:cs typeface="Avenir" charset="0"/>
                <a:sym typeface="Avenir" charset="0"/>
              </a:rPr>
              <a:t>Use of familiar texts for DLM </a:t>
            </a:r>
            <a:r>
              <a:rPr lang="en-US" sz="2200" kern="1200" dirty="0" err="1" smtClean="0">
                <a:solidFill>
                  <a:srgbClr val="000000"/>
                </a:solidFill>
                <a:effectLst/>
                <a:latin typeface="Avenir" charset="0"/>
                <a:ea typeface="Avenir" charset="0"/>
                <a:cs typeface="Avenir" charset="0"/>
                <a:sym typeface="Avenir" charset="0"/>
              </a:rPr>
              <a:t>testlets</a:t>
            </a:r>
            <a:r>
              <a:rPr lang="en-US" sz="2200" kern="1200" dirty="0" smtClean="0">
                <a:solidFill>
                  <a:srgbClr val="000000"/>
                </a:solidFill>
                <a:effectLst/>
                <a:latin typeface="Avenir" charset="0"/>
                <a:ea typeface="Avenir" charset="0"/>
                <a:cs typeface="Avenir" charset="0"/>
                <a:sym typeface="Avenir" charset="0"/>
              </a:rPr>
              <a:t> is highest in Grades 3, 4 and 5. </a:t>
            </a:r>
          </a:p>
          <a:p>
            <a:endParaRPr lang="en-US" sz="2200" kern="1200" dirty="0" smtClean="0">
              <a:solidFill>
                <a:srgbClr val="000000"/>
              </a:solidFill>
              <a:effectLst/>
              <a:latin typeface="Avenir" charset="0"/>
              <a:ea typeface="Avenir" charset="0"/>
              <a:cs typeface="Avenir" charset="0"/>
              <a:sym typeface="Avenir" charset="0"/>
            </a:endParaRPr>
          </a:p>
          <a:p>
            <a:r>
              <a:rPr lang="en-US" sz="2200" kern="1200" dirty="0" smtClean="0">
                <a:solidFill>
                  <a:srgbClr val="000000"/>
                </a:solidFill>
                <a:effectLst/>
                <a:latin typeface="Avenir" charset="0"/>
                <a:ea typeface="Avenir" charset="0"/>
                <a:cs typeface="Avenir" charset="0"/>
                <a:sym typeface="Avenir" charset="0"/>
              </a:rPr>
              <a:t> </a:t>
            </a:r>
          </a:p>
        </p:txBody>
      </p:sp>
    </p:spTree>
    <p:extLst>
      <p:ext uri="{BB962C8B-B14F-4D97-AF65-F5344CB8AC3E}">
        <p14:creationId xmlns:p14="http://schemas.microsoft.com/office/powerpoint/2010/main" val="29933961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aseline="0" dirty="0" smtClean="0"/>
              <a:t>It is recommended that teachers are familiar with the text that may be used, and consider incorporating them during instruction as appropriate.</a:t>
            </a:r>
          </a:p>
          <a:p>
            <a:endParaRPr lang="en-US" sz="2000" baseline="0" dirty="0" smtClean="0"/>
          </a:p>
          <a:p>
            <a:r>
              <a:rPr lang="en-US" sz="2000" baseline="0" dirty="0" smtClean="0"/>
              <a:t>How this will work during the assessment:</a:t>
            </a:r>
          </a:p>
          <a:p>
            <a:r>
              <a:rPr lang="en-US" sz="2000" dirty="0" smtClean="0"/>
              <a:t>	After a </a:t>
            </a:r>
            <a:r>
              <a:rPr lang="en-US" sz="2000" dirty="0" err="1" smtClean="0"/>
              <a:t>testlet</a:t>
            </a:r>
            <a:r>
              <a:rPr lang="en-US" sz="2000" dirty="0" smtClean="0"/>
              <a:t> is assigned, teachers can find out the specific familiar text that will be used in a student's assessment by accessing the </a:t>
            </a:r>
            <a:r>
              <a:rPr lang="en-US" sz="2000" dirty="0" err="1" smtClean="0"/>
              <a:t>Testlet</a:t>
            </a:r>
            <a:r>
              <a:rPr lang="en-US" sz="2000" dirty="0" smtClean="0"/>
              <a:t> Information Page.</a:t>
            </a:r>
          </a:p>
          <a:p>
            <a:pPr lvl="2"/>
            <a:r>
              <a:rPr lang="en-US" sz="2000" dirty="0" smtClean="0"/>
              <a:t>It is strongly recommended that early in the testing window (day 1 or 2) Test</a:t>
            </a:r>
            <a:r>
              <a:rPr lang="en-US" sz="2000" baseline="0" dirty="0" smtClean="0"/>
              <a:t> Examiners go into the system and see which texts are expected to be familiar to the student.</a:t>
            </a:r>
          </a:p>
          <a:p>
            <a:pPr lvl="2"/>
            <a:r>
              <a:rPr lang="en-US" sz="2000" baseline="0" dirty="0" smtClean="0"/>
              <a:t>Then educators should provide their students the opportunity to interact with those text in reading activities prior to the assessment. DLM recommends two to five times.</a:t>
            </a:r>
          </a:p>
          <a:p>
            <a:pPr lvl="2"/>
            <a:r>
              <a:rPr lang="en-US" sz="2000" baseline="0" dirty="0" smtClean="0"/>
              <a:t>If these text have been previously introduced during instruction it may not be necessary to do this.</a:t>
            </a:r>
          </a:p>
          <a:p>
            <a:pPr lvl="2"/>
            <a:endParaRPr lang="en-US" sz="2000" baseline="0" dirty="0" smtClean="0"/>
          </a:p>
          <a:p>
            <a:pPr lvl="0"/>
            <a:r>
              <a:rPr lang="en-US" sz="2000" baseline="0" dirty="0" smtClean="0"/>
              <a:t>Even if students do not have the opportunity to become familiar with the text prior to administration of the </a:t>
            </a:r>
            <a:r>
              <a:rPr lang="en-US" sz="2000" baseline="0" dirty="0" err="1" smtClean="0"/>
              <a:t>testlet</a:t>
            </a:r>
            <a:r>
              <a:rPr lang="en-US" sz="2000" baseline="0" dirty="0" smtClean="0"/>
              <a:t>, the questions are set up to read the entire text first prior to a second reading with questions incorporated into the story.</a:t>
            </a:r>
          </a:p>
          <a:p>
            <a:pPr lvl="0"/>
            <a:endParaRPr lang="en-US" sz="2000" dirty="0" smtClean="0"/>
          </a:p>
          <a:p>
            <a:pPr marL="0" marR="0" lvl="1" indent="0" algn="l" defTabSz="457200" rtl="0" eaLnBrk="0" fontAlgn="base" latinLnBrk="0" hangingPunct="0">
              <a:lnSpc>
                <a:spcPct val="125000"/>
              </a:lnSpc>
              <a:spcBef>
                <a:spcPct val="0"/>
              </a:spcBef>
              <a:spcAft>
                <a:spcPct val="0"/>
              </a:spcAft>
              <a:buClrTx/>
              <a:buSzTx/>
              <a:buFontTx/>
              <a:buNone/>
              <a:tabLst/>
              <a:defRPr/>
            </a:pPr>
            <a:r>
              <a:rPr lang="en-US" sz="2400" dirty="0" smtClean="0"/>
              <a:t>If the student is at the initial precursor linkage level, they may have a new “familiar text” for each </a:t>
            </a:r>
            <a:r>
              <a:rPr lang="en-US" sz="2400" dirty="0" err="1" smtClean="0"/>
              <a:t>testlet</a:t>
            </a:r>
            <a:r>
              <a:rPr lang="en-US" sz="2400" dirty="0" smtClean="0"/>
              <a:t>.</a:t>
            </a:r>
          </a:p>
          <a:p>
            <a:endParaRPr lang="en-US" sz="2000" dirty="0" smtClean="0"/>
          </a:p>
        </p:txBody>
      </p:sp>
    </p:spTree>
    <p:extLst>
      <p:ext uri="{BB962C8B-B14F-4D97-AF65-F5344CB8AC3E}">
        <p14:creationId xmlns:p14="http://schemas.microsoft.com/office/powerpoint/2010/main" val="11815451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Participation in</a:t>
            </a:r>
            <a:r>
              <a:rPr lang="en-US" baseline="0" dirty="0" smtClean="0"/>
              <a:t> the CoAlt: DLM is the same as for participation in CoAlt: Science and Social Studies.</a:t>
            </a:r>
          </a:p>
          <a:p>
            <a:r>
              <a:rPr lang="en-US" dirty="0" smtClean="0"/>
              <a:t>When a student is eligible to participate</a:t>
            </a:r>
            <a:r>
              <a:rPr lang="en-US" baseline="0" dirty="0" smtClean="0"/>
              <a:t> in alternate assessments, they will participate in alternate assessment for all content area.</a:t>
            </a:r>
          </a:p>
          <a:p>
            <a:endParaRPr lang="en-US" dirty="0" smtClean="0"/>
          </a:p>
          <a:p>
            <a:r>
              <a:rPr lang="en-US" dirty="0" smtClean="0"/>
              <a:t>The participation</a:t>
            </a:r>
            <a:r>
              <a:rPr lang="en-US" baseline="0" dirty="0" smtClean="0"/>
              <a:t> worksheet and companion worksheets can be found on </a:t>
            </a:r>
            <a:r>
              <a:rPr lang="en-US" baseline="0" dirty="0" err="1" smtClean="0"/>
              <a:t>CDE’s</a:t>
            </a:r>
            <a:r>
              <a:rPr lang="en-US" baseline="0" dirty="0" smtClean="0"/>
              <a:t> Exceptional Student Services Unit website.</a:t>
            </a:r>
            <a:endParaRPr lang="en-US" dirty="0"/>
          </a:p>
        </p:txBody>
      </p:sp>
      <p:sp>
        <p:nvSpPr>
          <p:cNvPr id="4" name="Header Placeholder 3"/>
          <p:cNvSpPr>
            <a:spLocks noGrp="1"/>
          </p:cNvSpPr>
          <p:nvPr>
            <p:ph type="hdr" sz="quarter" idx="10"/>
          </p:nvPr>
        </p:nvSpPr>
        <p:spPr>
          <a:xfrm>
            <a:off x="0" y="0"/>
            <a:ext cx="2971697" cy="456889"/>
          </a:xfrm>
          <a:prstGeom prst="rect">
            <a:avLst/>
          </a:prstGeom>
        </p:spPr>
        <p:txBody>
          <a:bodyPr lIns="89584" tIns="44792" rIns="89584" bIns="44792"/>
          <a:lstStyle/>
          <a:p>
            <a:endParaRPr lang="en-US"/>
          </a:p>
        </p:txBody>
      </p:sp>
      <p:sp>
        <p:nvSpPr>
          <p:cNvPr id="5" name="Date Placeholder 4"/>
          <p:cNvSpPr>
            <a:spLocks noGrp="1"/>
          </p:cNvSpPr>
          <p:nvPr>
            <p:ph type="dt" idx="11"/>
          </p:nvPr>
        </p:nvSpPr>
        <p:spPr>
          <a:xfrm>
            <a:off x="3884753" y="0"/>
            <a:ext cx="2971697" cy="456889"/>
          </a:xfrm>
          <a:prstGeom prst="rect">
            <a:avLst/>
          </a:prstGeom>
        </p:spPr>
        <p:txBody>
          <a:bodyPr lIns="89584" tIns="44792" rIns="89584" bIns="44792"/>
          <a:lstStyle/>
          <a:p>
            <a:fld id="{DF7F1863-8423-8E48-8D02-88636C918AC7}" type="datetime1">
              <a:rPr lang="en-US" smtClean="0"/>
              <a:t>12/4/2014</a:t>
            </a:fld>
            <a:endParaRPr lang="en-US"/>
          </a:p>
        </p:txBody>
      </p:sp>
      <p:sp>
        <p:nvSpPr>
          <p:cNvPr id="6" name="Footer Placeholder 5"/>
          <p:cNvSpPr>
            <a:spLocks noGrp="1"/>
          </p:cNvSpPr>
          <p:nvPr>
            <p:ph type="ftr" sz="quarter" idx="12"/>
          </p:nvPr>
        </p:nvSpPr>
        <p:spPr>
          <a:xfrm>
            <a:off x="0" y="8685552"/>
            <a:ext cx="2971697" cy="456889"/>
          </a:xfrm>
          <a:prstGeom prst="rect">
            <a:avLst/>
          </a:prstGeom>
        </p:spPr>
        <p:txBody>
          <a:bodyPr lIns="89584" tIns="44792" rIns="89584" bIns="44792"/>
          <a:lstStyle/>
          <a:p>
            <a:endParaRPr lang="en-US"/>
          </a:p>
        </p:txBody>
      </p:sp>
      <p:sp>
        <p:nvSpPr>
          <p:cNvPr id="7" name="Slide Number Placeholder 6"/>
          <p:cNvSpPr>
            <a:spLocks noGrp="1"/>
          </p:cNvSpPr>
          <p:nvPr>
            <p:ph type="sldNum" sz="quarter" idx="13"/>
          </p:nvPr>
        </p:nvSpPr>
        <p:spPr>
          <a:xfrm>
            <a:off x="3884753" y="8685552"/>
            <a:ext cx="2971697" cy="456889"/>
          </a:xfrm>
          <a:prstGeom prst="rect">
            <a:avLst/>
          </a:prstGeom>
        </p:spPr>
        <p:txBody>
          <a:bodyPr lIns="89584" tIns="44792" rIns="89584" bIns="44792"/>
          <a:lstStyle/>
          <a:p>
            <a:fld id="{3F7242FB-F25E-544B-B72F-E0B5A499AB48}" type="slidenum">
              <a:rPr lang="en-US" smtClean="0"/>
              <a:t>4</a:t>
            </a:fld>
            <a:endParaRPr lang="en-US"/>
          </a:p>
        </p:txBody>
      </p:sp>
    </p:spTree>
    <p:extLst>
      <p:ext uri="{BB962C8B-B14F-4D97-AF65-F5344CB8AC3E}">
        <p14:creationId xmlns:p14="http://schemas.microsoft.com/office/powerpoint/2010/main" val="32834446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Familiar text that will be used in </a:t>
            </a:r>
            <a:r>
              <a:rPr lang="en-US" dirty="0" err="1" smtClean="0"/>
              <a:t>testlets</a:t>
            </a:r>
            <a:r>
              <a:rPr lang="en-US" dirty="0" smtClean="0"/>
              <a:t> are available now.</a:t>
            </a:r>
          </a:p>
          <a:p>
            <a:r>
              <a:rPr lang="en-US" dirty="0" smtClean="0"/>
              <a:t>Familiar</a:t>
            </a:r>
            <a:r>
              <a:rPr lang="en-US" baseline="0" dirty="0" smtClean="0"/>
              <a:t> test for each grade level may be found on the Dynamic Learning Maps website.</a:t>
            </a:r>
            <a:endParaRPr lang="en-US" dirty="0"/>
          </a:p>
        </p:txBody>
      </p:sp>
    </p:spTree>
    <p:extLst>
      <p:ext uri="{BB962C8B-B14F-4D97-AF65-F5344CB8AC3E}">
        <p14:creationId xmlns:p14="http://schemas.microsoft.com/office/powerpoint/2010/main" val="38800106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if you want</a:t>
            </a:r>
            <a:r>
              <a:rPr lang="en-US" baseline="0" dirty="0" smtClean="0"/>
              <a:t> to find a familiar text you will select the grade level…</a:t>
            </a:r>
            <a:endParaRPr lang="en-US" dirty="0"/>
          </a:p>
        </p:txBody>
      </p:sp>
    </p:spTree>
    <p:extLst>
      <p:ext uri="{BB962C8B-B14F-4D97-AF65-F5344CB8AC3E}">
        <p14:creationId xmlns:p14="http://schemas.microsoft.com/office/powerpoint/2010/main" val="36480346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list of</a:t>
            </a:r>
            <a:r>
              <a:rPr lang="en-US" baseline="0" dirty="0" smtClean="0"/>
              <a:t> available texts that may appear on a DLM </a:t>
            </a:r>
            <a:r>
              <a:rPr lang="en-US" baseline="0" dirty="0" err="1" smtClean="0"/>
              <a:t>testlet</a:t>
            </a:r>
            <a:r>
              <a:rPr lang="en-US" baseline="0" dirty="0" smtClean="0"/>
              <a:t> will appear.</a:t>
            </a:r>
          </a:p>
          <a:p>
            <a:r>
              <a:rPr lang="en-US" baseline="0" dirty="0" smtClean="0"/>
              <a:t>Next the educator selects the title.</a:t>
            </a:r>
          </a:p>
          <a:p>
            <a:r>
              <a:rPr lang="en-US" baseline="0" dirty="0" smtClean="0"/>
              <a:t>The educator is taken to the Tar Heel reader site where text adapted for DLM are available.</a:t>
            </a:r>
            <a:endParaRPr lang="en-US" dirty="0"/>
          </a:p>
        </p:txBody>
      </p:sp>
    </p:spTree>
    <p:extLst>
      <p:ext uri="{BB962C8B-B14F-4D97-AF65-F5344CB8AC3E}">
        <p14:creationId xmlns:p14="http://schemas.microsoft.com/office/powerpoint/2010/main" val="42799364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Educators</a:t>
            </a:r>
            <a:r>
              <a:rPr lang="en-US" baseline="0" dirty="0" smtClean="0"/>
              <a:t> can also just go directly to the Tar Heel reader website, enter DLM into the search box and find all the DLM adapted texts.</a:t>
            </a:r>
          </a:p>
          <a:p>
            <a:r>
              <a:rPr lang="en-US" baseline="0" dirty="0" smtClean="0"/>
              <a:t>The advantage of going through the DLM website is they are categorized by grade level.</a:t>
            </a:r>
            <a:endParaRPr lang="en-US" dirty="0"/>
          </a:p>
        </p:txBody>
      </p:sp>
    </p:spTree>
    <p:extLst>
      <p:ext uri="{BB962C8B-B14F-4D97-AF65-F5344CB8AC3E}">
        <p14:creationId xmlns:p14="http://schemas.microsoft.com/office/powerpoint/2010/main" val="42165527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25000"/>
              </a:lnSpc>
              <a:spcBef>
                <a:spcPct val="0"/>
              </a:spcBef>
              <a:spcAft>
                <a:spcPct val="0"/>
              </a:spcAft>
              <a:buClrTx/>
              <a:buSzTx/>
              <a:buFontTx/>
              <a:buNone/>
              <a:tabLst/>
              <a:defRPr/>
            </a:pPr>
            <a:r>
              <a:rPr lang="en-US" dirty="0" smtClean="0"/>
              <a:t>DACs</a:t>
            </a:r>
            <a:r>
              <a:rPr lang="en-US" baseline="0" dirty="0" smtClean="0"/>
              <a:t> were sent a suggested timeline on October 30</a:t>
            </a:r>
            <a:r>
              <a:rPr lang="en-US" baseline="30000" dirty="0" smtClean="0"/>
              <a:t>th</a:t>
            </a:r>
            <a:r>
              <a:rPr lang="en-US" baseline="0" dirty="0" smtClean="0"/>
              <a:t>.</a:t>
            </a:r>
          </a:p>
          <a:p>
            <a:pPr marL="0" marR="0" indent="0" algn="l" defTabSz="457200" rtl="0" eaLnBrk="0" fontAlgn="base" latinLnBrk="0" hangingPunct="0">
              <a:lnSpc>
                <a:spcPct val="125000"/>
              </a:lnSpc>
              <a:spcBef>
                <a:spcPct val="0"/>
              </a:spcBef>
              <a:spcAft>
                <a:spcPct val="0"/>
              </a:spcAft>
              <a:buClrTx/>
              <a:buSzTx/>
              <a:buFontTx/>
              <a:buNone/>
              <a:tabLst/>
              <a:defRPr/>
            </a:pPr>
            <a:endParaRPr lang="en-US" baseline="0" dirty="0" smtClean="0"/>
          </a:p>
          <a:p>
            <a:pPr marL="0" marR="0" indent="0" algn="l" defTabSz="457200" rtl="0" eaLnBrk="0" fontAlgn="base" latinLnBrk="0" hangingPunct="0">
              <a:lnSpc>
                <a:spcPct val="125000"/>
              </a:lnSpc>
              <a:spcBef>
                <a:spcPct val="0"/>
              </a:spcBef>
              <a:spcAft>
                <a:spcPct val="0"/>
              </a:spcAft>
              <a:buClrTx/>
              <a:buSzTx/>
              <a:buFontTx/>
              <a:buNone/>
              <a:tabLst/>
              <a:defRPr/>
            </a:pPr>
            <a:r>
              <a:rPr lang="en-US" baseline="0" dirty="0" smtClean="0"/>
              <a:t>This is just a reminder of non-flexible dates on the suggested timeline.</a:t>
            </a:r>
            <a:endParaRPr lang="en-US" dirty="0"/>
          </a:p>
        </p:txBody>
      </p:sp>
    </p:spTree>
    <p:extLst>
      <p:ext uri="{BB962C8B-B14F-4D97-AF65-F5344CB8AC3E}">
        <p14:creationId xmlns:p14="http://schemas.microsoft.com/office/powerpoint/2010/main" val="16150268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a:t>
            </a:r>
            <a:r>
              <a:rPr lang="en-US" baseline="0" dirty="0" smtClean="0"/>
              <a:t> contact information.</a:t>
            </a:r>
            <a:endParaRPr lang="en-US" dirty="0"/>
          </a:p>
        </p:txBody>
      </p:sp>
    </p:spTree>
    <p:extLst>
      <p:ext uri="{BB962C8B-B14F-4D97-AF65-F5344CB8AC3E}">
        <p14:creationId xmlns:p14="http://schemas.microsoft.com/office/powerpoint/2010/main" val="25844730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you prepare for the administration of the DLM assessments, please contact me if you have questions.  Thank you for attending.</a:t>
            </a:r>
            <a:endParaRPr lang="en-US" dirty="0"/>
          </a:p>
        </p:txBody>
      </p:sp>
    </p:spTree>
    <p:extLst>
      <p:ext uri="{BB962C8B-B14F-4D97-AF65-F5344CB8AC3E}">
        <p14:creationId xmlns:p14="http://schemas.microsoft.com/office/powerpoint/2010/main" val="21614498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assessment aligns to the CMAS: PARCC for content areas and grade level.</a:t>
            </a:r>
          </a:p>
          <a:p>
            <a:endParaRPr lang="en-US" baseline="0" dirty="0" smtClean="0"/>
          </a:p>
          <a:p>
            <a:r>
              <a:rPr lang="en-US" baseline="0" dirty="0" smtClean="0"/>
              <a:t>Beginning Spring 2015, students enrolled in grade 11 who are eligible for alternate assessments will participate in both the DLM assessments and the 11</a:t>
            </a:r>
            <a:r>
              <a:rPr lang="en-US" baseline="30000" dirty="0" smtClean="0"/>
              <a:t>th</a:t>
            </a:r>
            <a:r>
              <a:rPr lang="en-US" baseline="0" dirty="0" smtClean="0"/>
              <a:t> grade alternate assessment.</a:t>
            </a:r>
          </a:p>
          <a:p>
            <a:endParaRPr lang="en-US" baseline="0" dirty="0" smtClean="0"/>
          </a:p>
          <a:p>
            <a:r>
              <a:rPr lang="en-US" baseline="0" dirty="0" smtClean="0"/>
              <a:t>This will be the first year that these assessments are administered operationally.  DLM has provided estimated testing times per student to assist with scheduling and planning.  The amount of time as student takes on the assessment is varied based on a variety of factors including the student’s independence on the computer, student’s processing time, and how close to the grade level expectation a student is demonstrating leaning.</a:t>
            </a:r>
          </a:p>
          <a:p>
            <a:endParaRPr lang="en-US" baseline="0" dirty="0" smtClean="0"/>
          </a:p>
          <a:p>
            <a:endParaRPr lang="en-US" baseline="0" dirty="0" smtClean="0"/>
          </a:p>
        </p:txBody>
      </p:sp>
    </p:spTree>
    <p:extLst>
      <p:ext uri="{BB962C8B-B14F-4D97-AF65-F5344CB8AC3E}">
        <p14:creationId xmlns:p14="http://schemas.microsoft.com/office/powerpoint/2010/main" val="769774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DLM has some vocabulary that may be new that you will need to understand.</a:t>
            </a:r>
          </a:p>
          <a:p>
            <a:endParaRPr lang="en-US" baseline="0" dirty="0" smtClean="0"/>
          </a:p>
          <a:p>
            <a:r>
              <a:rPr lang="en-US" baseline="0" dirty="0" smtClean="0"/>
              <a:t>The DLM assessments are based on the Learning Map.  </a:t>
            </a:r>
          </a:p>
          <a:p>
            <a:r>
              <a:rPr lang="en-US" baseline="0" dirty="0" smtClean="0"/>
              <a:t>(Click)The learning maps are representations of how academic skills are acquired.  This are different than learning progressions because it includes multiple and alternate pathways to develop content knowledge.</a:t>
            </a:r>
          </a:p>
          <a:p>
            <a:r>
              <a:rPr lang="en-US" baseline="0" dirty="0" smtClean="0"/>
              <a:t>(Click) Essential elements are statements of knowledge and skills. These are akin to the Extended Evidence Outcomes of the Colorado Academic Standards.</a:t>
            </a:r>
          </a:p>
          <a:p>
            <a:endParaRPr lang="en-US" baseline="0" dirty="0" smtClean="0"/>
          </a:p>
          <a:p>
            <a:endParaRPr lang="en-US" baseline="0" dirty="0" smtClean="0"/>
          </a:p>
          <a:p>
            <a:endParaRPr lang="en-US" baseline="0" dirty="0" smtClean="0"/>
          </a:p>
          <a:p>
            <a:endParaRPr lang="en-US" baseline="0" dirty="0" smtClean="0"/>
          </a:p>
        </p:txBody>
      </p:sp>
    </p:spTree>
    <p:extLst>
      <p:ext uri="{BB962C8B-B14F-4D97-AF65-F5344CB8AC3E}">
        <p14:creationId xmlns:p14="http://schemas.microsoft.com/office/powerpoint/2010/main" val="769774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For the DLM assessments, specific Essential Elements have been identified as a target, or the grade level expectation.  This is the green rectangle on this graphic.</a:t>
            </a:r>
          </a:p>
          <a:p>
            <a:endParaRPr lang="en-US" baseline="0" dirty="0" smtClean="0"/>
          </a:p>
          <a:p>
            <a:r>
              <a:rPr lang="en-US" baseline="0" dirty="0" smtClean="0"/>
              <a:t>Linkage levels describe how close to the Target EE the EE that the student reached is.</a:t>
            </a:r>
          </a:p>
          <a:p>
            <a:endParaRPr lang="en-US" baseline="0" dirty="0" smtClean="0"/>
          </a:p>
          <a:p>
            <a:r>
              <a:rPr lang="en-US" baseline="0" dirty="0" smtClean="0"/>
              <a:t>For every Target Essential Element that appears on the assessment, there are three linkage levels that are earlier skills or knowledge, and one that goes beyond the target.</a:t>
            </a:r>
          </a:p>
          <a:p>
            <a:endParaRPr lang="en-US" baseline="0" dirty="0" smtClean="0"/>
          </a:p>
          <a:p>
            <a:endParaRPr lang="en-US" baseline="0" dirty="0" smtClean="0"/>
          </a:p>
        </p:txBody>
      </p:sp>
    </p:spTree>
    <p:extLst>
      <p:ext uri="{BB962C8B-B14F-4D97-AF65-F5344CB8AC3E}">
        <p14:creationId xmlns:p14="http://schemas.microsoft.com/office/powerpoint/2010/main" val="769774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DLM assessments are delivered in </a:t>
            </a:r>
            <a:r>
              <a:rPr lang="en-US" baseline="0" dirty="0" err="1" smtClean="0"/>
              <a:t>testlets</a:t>
            </a:r>
            <a:r>
              <a:rPr lang="en-US" baseline="0" dirty="0" smtClean="0"/>
              <a:t>.  </a:t>
            </a:r>
          </a:p>
          <a:p>
            <a:r>
              <a:rPr lang="en-US" baseline="0" dirty="0" smtClean="0"/>
              <a:t>All </a:t>
            </a:r>
            <a:r>
              <a:rPr lang="en-US" baseline="0" dirty="0" err="1" smtClean="0"/>
              <a:t>testlets</a:t>
            </a:r>
            <a:r>
              <a:rPr lang="en-US" baseline="0" dirty="0" smtClean="0"/>
              <a:t> include an engagement activity and 3 – 8 items at the same linkage level.</a:t>
            </a:r>
          </a:p>
          <a:p>
            <a:r>
              <a:rPr lang="en-US" dirty="0" smtClean="0"/>
              <a:t/>
            </a:r>
            <a:br>
              <a:rPr lang="en-US" dirty="0" smtClean="0"/>
            </a:br>
            <a:r>
              <a:rPr lang="en-US" sz="2200" b="0" i="0" kern="1200" dirty="0" smtClean="0">
                <a:solidFill>
                  <a:srgbClr val="000000"/>
                </a:solidFill>
                <a:effectLst/>
                <a:latin typeface="Avenir" charset="0"/>
                <a:ea typeface="Avenir" charset="0"/>
                <a:cs typeface="Avenir" charset="0"/>
                <a:sym typeface="Avenir" charset="0"/>
              </a:rPr>
              <a:t>In teacher-administered </a:t>
            </a:r>
            <a:r>
              <a:rPr lang="en-US" sz="2200" b="0" i="0" kern="1200" dirty="0" err="1" smtClean="0">
                <a:solidFill>
                  <a:srgbClr val="000000"/>
                </a:solidFill>
                <a:effectLst/>
                <a:latin typeface="Avenir" charset="0"/>
                <a:ea typeface="Avenir" charset="0"/>
                <a:cs typeface="Avenir" charset="0"/>
                <a:sym typeface="Avenir" charset="0"/>
              </a:rPr>
              <a:t>testlets</a:t>
            </a:r>
            <a:r>
              <a:rPr lang="en-US" sz="2200" b="0" i="0" kern="1200" dirty="0" smtClean="0">
                <a:solidFill>
                  <a:srgbClr val="000000"/>
                </a:solidFill>
                <a:effectLst/>
                <a:latin typeface="Avenir" charset="0"/>
                <a:ea typeface="Avenir" charset="0"/>
                <a:cs typeface="Avenir" charset="0"/>
                <a:sym typeface="Avenir" charset="0"/>
              </a:rPr>
              <a:t>, teachers read and follow the on-screen instructions. Teachers enter students' responses to activities or exchanges that occur outside the system. These </a:t>
            </a:r>
            <a:r>
              <a:rPr lang="en-US" sz="2200" b="0" i="0" kern="1200" dirty="0" err="1" smtClean="0">
                <a:solidFill>
                  <a:srgbClr val="000000"/>
                </a:solidFill>
                <a:effectLst/>
                <a:latin typeface="Avenir" charset="0"/>
                <a:ea typeface="Avenir" charset="0"/>
                <a:cs typeface="Avenir" charset="0"/>
                <a:sym typeface="Avenir" charset="0"/>
              </a:rPr>
              <a:t>testlets</a:t>
            </a:r>
            <a:r>
              <a:rPr lang="en-US" sz="2200" b="0" i="0" kern="1200" dirty="0" smtClean="0">
                <a:solidFill>
                  <a:srgbClr val="000000"/>
                </a:solidFill>
                <a:effectLst/>
                <a:latin typeface="Avenir" charset="0"/>
                <a:ea typeface="Avenir" charset="0"/>
                <a:cs typeface="Avenir" charset="0"/>
                <a:sym typeface="Avenir" charset="0"/>
              </a:rPr>
              <a:t> are used when</a:t>
            </a:r>
            <a:r>
              <a:rPr lang="en-US" sz="2200" b="0" i="0" kern="1200" baseline="0" dirty="0" smtClean="0">
                <a:solidFill>
                  <a:srgbClr val="000000"/>
                </a:solidFill>
                <a:effectLst/>
                <a:latin typeface="Avenir" charset="0"/>
                <a:ea typeface="Avenir" charset="0"/>
                <a:cs typeface="Avenir" charset="0"/>
                <a:sym typeface="Avenir" charset="0"/>
              </a:rPr>
              <a:t> t</a:t>
            </a:r>
            <a:r>
              <a:rPr lang="en-US" sz="2200" b="0" i="0" kern="1200" dirty="0" smtClean="0">
                <a:solidFill>
                  <a:srgbClr val="000000"/>
                </a:solidFill>
                <a:effectLst/>
                <a:latin typeface="Avenir" charset="0"/>
                <a:ea typeface="Avenir" charset="0"/>
                <a:cs typeface="Avenir" charset="0"/>
                <a:sym typeface="Avenir" charset="0"/>
              </a:rPr>
              <a:t>he knowledge and skills being tested are difficult to assess on the computer (such as writing </a:t>
            </a:r>
            <a:r>
              <a:rPr lang="en-US" sz="2200" b="0" i="0" kern="1200" dirty="0" err="1" smtClean="0">
                <a:solidFill>
                  <a:srgbClr val="000000"/>
                </a:solidFill>
                <a:effectLst/>
                <a:latin typeface="Avenir" charset="0"/>
                <a:ea typeface="Avenir" charset="0"/>
                <a:cs typeface="Avenir" charset="0"/>
                <a:sym typeface="Avenir" charset="0"/>
              </a:rPr>
              <a:t>testlets</a:t>
            </a:r>
            <a:r>
              <a:rPr lang="en-US" sz="2200" b="0" i="0" kern="1200" dirty="0" smtClean="0">
                <a:solidFill>
                  <a:srgbClr val="000000"/>
                </a:solidFill>
                <a:effectLst/>
                <a:latin typeface="Avenir" charset="0"/>
                <a:ea typeface="Avenir" charset="0"/>
                <a:cs typeface="Avenir" charset="0"/>
                <a:sym typeface="Avenir" charset="0"/>
              </a:rPr>
              <a:t>), or the student has </a:t>
            </a:r>
            <a:r>
              <a:rPr lang="en-US" sz="2200" b="0" i="0" kern="1200" dirty="0" err="1" smtClean="0">
                <a:solidFill>
                  <a:srgbClr val="000000"/>
                </a:solidFill>
                <a:effectLst/>
                <a:latin typeface="Avenir" charset="0"/>
                <a:ea typeface="Avenir" charset="0"/>
                <a:cs typeface="Avenir" charset="0"/>
                <a:sym typeface="Avenir" charset="0"/>
              </a:rPr>
              <a:t>presymbolic</a:t>
            </a:r>
            <a:r>
              <a:rPr lang="en-US" sz="2200" b="0" i="0" kern="1200" dirty="0" smtClean="0">
                <a:solidFill>
                  <a:srgbClr val="000000"/>
                </a:solidFill>
                <a:effectLst/>
                <a:latin typeface="Avenir" charset="0"/>
                <a:ea typeface="Avenir" charset="0"/>
                <a:cs typeface="Avenir" charset="0"/>
                <a:sym typeface="Avenir" charset="0"/>
              </a:rPr>
              <a:t> communication and cannot interact directly with the computer.</a:t>
            </a:r>
          </a:p>
          <a:p>
            <a:endParaRPr lang="en-US" sz="2200" b="0" i="0" kern="1200" dirty="0" smtClean="0">
              <a:solidFill>
                <a:srgbClr val="000000"/>
              </a:solidFill>
              <a:effectLst/>
              <a:latin typeface="Avenir" charset="0"/>
              <a:ea typeface="Avenir" charset="0"/>
              <a:cs typeface="Avenir" charset="0"/>
              <a:sym typeface="Avenir" charset="0"/>
            </a:endParaRPr>
          </a:p>
          <a:p>
            <a:r>
              <a:rPr lang="en-US" sz="2200" b="0" i="0" kern="1200" dirty="0" smtClean="0">
                <a:solidFill>
                  <a:srgbClr val="000000"/>
                </a:solidFill>
                <a:effectLst/>
                <a:latin typeface="Avenir" charset="0"/>
                <a:ea typeface="Avenir" charset="0"/>
                <a:cs typeface="Avenir" charset="0"/>
                <a:sym typeface="Avenir" charset="0"/>
              </a:rPr>
              <a:t>With computer-administered</a:t>
            </a:r>
            <a:r>
              <a:rPr lang="en-US" sz="2200" b="0" i="0" kern="1200" baseline="0" dirty="0" smtClean="0">
                <a:solidFill>
                  <a:srgbClr val="000000"/>
                </a:solidFill>
                <a:effectLst/>
                <a:latin typeface="Avenir" charset="0"/>
                <a:ea typeface="Avenir" charset="0"/>
                <a:cs typeface="Avenir" charset="0"/>
                <a:sym typeface="Avenir" charset="0"/>
              </a:rPr>
              <a:t> </a:t>
            </a:r>
            <a:r>
              <a:rPr lang="en-US" sz="2200" b="0" i="0" kern="1200" baseline="0" dirty="0" err="1" smtClean="0">
                <a:solidFill>
                  <a:srgbClr val="000000"/>
                </a:solidFill>
                <a:effectLst/>
                <a:latin typeface="Avenir" charset="0"/>
                <a:ea typeface="Avenir" charset="0"/>
                <a:cs typeface="Avenir" charset="0"/>
                <a:sym typeface="Avenir" charset="0"/>
              </a:rPr>
              <a:t>testlets</a:t>
            </a:r>
            <a:r>
              <a:rPr lang="en-US" sz="2200" b="0" i="0" kern="1200" baseline="0" dirty="0" smtClean="0">
                <a:solidFill>
                  <a:srgbClr val="000000"/>
                </a:solidFill>
                <a:effectLst/>
                <a:latin typeface="Avenir" charset="0"/>
                <a:ea typeface="Avenir" charset="0"/>
                <a:cs typeface="Avenir" charset="0"/>
                <a:sym typeface="Avenir" charset="0"/>
              </a:rPr>
              <a:t>, s</a:t>
            </a:r>
            <a:r>
              <a:rPr lang="en-US" sz="2200" b="0" i="0" kern="1200" dirty="0" smtClean="0">
                <a:solidFill>
                  <a:srgbClr val="000000"/>
                </a:solidFill>
                <a:effectLst/>
                <a:latin typeface="Avenir" charset="0"/>
                <a:ea typeface="Avenir" charset="0"/>
                <a:cs typeface="Avenir" charset="0"/>
                <a:sym typeface="Avenir" charset="0"/>
              </a:rPr>
              <a:t>tudents may move through the test using a mouse, tab key, and enter key on a keyboard, or with switches. If the student can engage with the content but cannot move through screens or enter their own answers, the teacher may move through the screens and record the student’s answers on his or her behalf.</a:t>
            </a:r>
          </a:p>
          <a:p>
            <a:endParaRPr lang="en-US" sz="2200" b="0" i="0" kern="1200" dirty="0" smtClean="0">
              <a:solidFill>
                <a:srgbClr val="000000"/>
              </a:solidFill>
              <a:effectLst/>
              <a:latin typeface="Avenir" charset="0"/>
              <a:ea typeface="Avenir" charset="0"/>
              <a:cs typeface="Avenir" charset="0"/>
              <a:sym typeface="Avenir" charset="0"/>
            </a:endParaRPr>
          </a:p>
          <a:p>
            <a:r>
              <a:rPr lang="en-US" sz="2200" b="0" i="0" kern="1200" dirty="0" smtClean="0">
                <a:solidFill>
                  <a:srgbClr val="000000"/>
                </a:solidFill>
                <a:effectLst/>
                <a:latin typeface="Avenir" charset="0"/>
                <a:ea typeface="Avenir" charset="0"/>
                <a:cs typeface="Avenir" charset="0"/>
                <a:sym typeface="Avenir" charset="0"/>
              </a:rPr>
              <a:t>It is important to remember these</a:t>
            </a:r>
            <a:r>
              <a:rPr lang="en-US" sz="2200" b="0" i="0" kern="1200" baseline="0" dirty="0" smtClean="0">
                <a:solidFill>
                  <a:srgbClr val="000000"/>
                </a:solidFill>
                <a:effectLst/>
                <a:latin typeface="Avenir" charset="0"/>
                <a:ea typeface="Avenir" charset="0"/>
                <a:cs typeface="Avenir" charset="0"/>
                <a:sym typeface="Avenir" charset="0"/>
              </a:rPr>
              <a:t> assessments are designed to be computer delivered for students with significant cognitive disabilities.</a:t>
            </a:r>
          </a:p>
          <a:p>
            <a:endParaRPr lang="en-US" sz="2200" b="0" i="0" kern="1200" baseline="0" dirty="0" smtClean="0">
              <a:solidFill>
                <a:srgbClr val="000000"/>
              </a:solidFill>
              <a:effectLst/>
              <a:latin typeface="Avenir" charset="0"/>
              <a:ea typeface="Avenir" charset="0"/>
              <a:cs typeface="Avenir" charset="0"/>
              <a:sym typeface="Avenir" charset="0"/>
            </a:endParaRPr>
          </a:p>
          <a:p>
            <a:r>
              <a:rPr lang="en-US" sz="2200" b="0" i="0" kern="1200" baseline="0" dirty="0" smtClean="0">
                <a:solidFill>
                  <a:srgbClr val="000000"/>
                </a:solidFill>
                <a:effectLst/>
                <a:latin typeface="Avenir" charset="0"/>
                <a:ea typeface="Avenir" charset="0"/>
                <a:cs typeface="Avenir" charset="0"/>
                <a:sym typeface="Avenir" charset="0"/>
              </a:rPr>
              <a:t>You can view released </a:t>
            </a:r>
            <a:r>
              <a:rPr lang="en-US" sz="2200" b="0" i="0" kern="1200" baseline="0" dirty="0" err="1" smtClean="0">
                <a:solidFill>
                  <a:srgbClr val="000000"/>
                </a:solidFill>
                <a:effectLst/>
                <a:latin typeface="Avenir" charset="0"/>
                <a:ea typeface="Avenir" charset="0"/>
                <a:cs typeface="Avenir" charset="0"/>
                <a:sym typeface="Avenir" charset="0"/>
              </a:rPr>
              <a:t>testlets</a:t>
            </a:r>
            <a:r>
              <a:rPr lang="en-US" sz="2200" b="0" i="0" kern="1200" baseline="0" dirty="0" smtClean="0">
                <a:solidFill>
                  <a:srgbClr val="000000"/>
                </a:solidFill>
                <a:effectLst/>
                <a:latin typeface="Avenir" charset="0"/>
                <a:ea typeface="Avenir" charset="0"/>
                <a:cs typeface="Avenir" charset="0"/>
                <a:sym typeface="Avenir" charset="0"/>
              </a:rPr>
              <a:t> at the </a:t>
            </a:r>
            <a:r>
              <a:rPr lang="en-US" sz="2200" b="0" i="0" kern="1200" baseline="0" dirty="0" err="1" smtClean="0">
                <a:solidFill>
                  <a:srgbClr val="000000"/>
                </a:solidFill>
                <a:effectLst/>
                <a:latin typeface="Avenir" charset="0"/>
                <a:ea typeface="Avenir" charset="0"/>
                <a:cs typeface="Avenir" charset="0"/>
                <a:sym typeface="Avenir" charset="0"/>
              </a:rPr>
              <a:t>url</a:t>
            </a:r>
            <a:r>
              <a:rPr lang="en-US" sz="2200" b="0" i="0" kern="1200" baseline="0" dirty="0" smtClean="0">
                <a:solidFill>
                  <a:srgbClr val="000000"/>
                </a:solidFill>
                <a:effectLst/>
                <a:latin typeface="Avenir" charset="0"/>
                <a:ea typeface="Avenir" charset="0"/>
                <a:cs typeface="Avenir" charset="0"/>
                <a:sym typeface="Avenir" charset="0"/>
              </a:rPr>
              <a:t> on this screen.</a:t>
            </a:r>
            <a:endParaRPr lang="en-US" sz="2200" b="0" i="0" kern="1200" dirty="0" smtClean="0">
              <a:solidFill>
                <a:srgbClr val="000000"/>
              </a:solidFill>
              <a:effectLst/>
              <a:latin typeface="Avenir" charset="0"/>
              <a:ea typeface="Avenir" charset="0"/>
              <a:cs typeface="Avenir" charset="0"/>
              <a:sym typeface="Avenir" charset="0"/>
            </a:endParaRPr>
          </a:p>
          <a:p>
            <a:endParaRPr lang="en-US" sz="2200" b="0" i="0" kern="1200" dirty="0" smtClean="0">
              <a:solidFill>
                <a:srgbClr val="000000"/>
              </a:solidFill>
              <a:effectLst/>
              <a:latin typeface="Avenir" charset="0"/>
              <a:ea typeface="Avenir" charset="0"/>
              <a:cs typeface="Avenir" charset="0"/>
              <a:sym typeface="Avenir" charset="0"/>
            </a:endParaRPr>
          </a:p>
          <a:p>
            <a:endParaRPr lang="en-US" baseline="0" dirty="0" smtClean="0"/>
          </a:p>
          <a:p>
            <a:endParaRPr lang="en-US" baseline="0" dirty="0" smtClean="0"/>
          </a:p>
        </p:txBody>
      </p:sp>
    </p:spTree>
    <p:extLst>
      <p:ext uri="{BB962C8B-B14F-4D97-AF65-F5344CB8AC3E}">
        <p14:creationId xmlns:p14="http://schemas.microsoft.com/office/powerpoint/2010/main" val="7697742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Colorado, it is required that all eligible students at the grade levels assessed participate in the End of Year Assessment.  This is the assessment that will be used for accountability.    These consist of 3 </a:t>
            </a:r>
            <a:r>
              <a:rPr lang="en-US" baseline="0" dirty="0" err="1" smtClean="0"/>
              <a:t>testlets</a:t>
            </a:r>
            <a:r>
              <a:rPr lang="en-US" baseline="0" dirty="0" smtClean="0"/>
              <a:t> per content area, and the computer will adapt linkage levels at the completion of each set of questions.</a:t>
            </a:r>
          </a:p>
          <a:p>
            <a:endParaRPr lang="en-US" baseline="0" dirty="0" smtClean="0"/>
          </a:p>
          <a:p>
            <a:r>
              <a:rPr lang="en-US" baseline="0" dirty="0" smtClean="0"/>
              <a:t>The 2015 testing window is April 13 through May 15.</a:t>
            </a:r>
          </a:p>
          <a:p>
            <a:endParaRPr lang="en-US" baseline="0" dirty="0" smtClean="0"/>
          </a:p>
          <a:p>
            <a:r>
              <a:rPr lang="en-US" baseline="0" dirty="0" smtClean="0"/>
              <a:t>DLM also offers an instructionally embedded assessment.  These optional </a:t>
            </a:r>
            <a:r>
              <a:rPr lang="en-US" baseline="0" dirty="0" err="1" smtClean="0"/>
              <a:t>testlets</a:t>
            </a:r>
            <a:r>
              <a:rPr lang="en-US" baseline="0" dirty="0" smtClean="0"/>
              <a:t> are free to districts.  These are designed to be minimally invasive on instructional time with estimated testing times ranging from 7 to 15 minutes.  Teachers are able to select the Essential Element to be assessed from the list of available </a:t>
            </a:r>
            <a:r>
              <a:rPr lang="en-US" baseline="0" dirty="0" err="1" smtClean="0"/>
              <a:t>testlets</a:t>
            </a:r>
            <a:r>
              <a:rPr lang="en-US" baseline="0" dirty="0" smtClean="0"/>
              <a:t>.  The </a:t>
            </a:r>
            <a:r>
              <a:rPr lang="en-US" baseline="0" dirty="0" err="1" smtClean="0"/>
              <a:t>testlet</a:t>
            </a:r>
            <a:r>
              <a:rPr lang="en-US" baseline="0" dirty="0" smtClean="0"/>
              <a:t> adjusts after each question to hone in on which linkage level the student is to the target.</a:t>
            </a:r>
          </a:p>
          <a:p>
            <a:endParaRPr lang="en-US" baseline="0" dirty="0" smtClean="0"/>
          </a:p>
          <a:p>
            <a:r>
              <a:rPr lang="en-US" baseline="0" dirty="0" smtClean="0"/>
              <a:t>For example, with instructionally embedded assessments, if Mrs. Jones just completed a unit on addition, she would be able to go into the system and assign her student the associated </a:t>
            </a:r>
            <a:r>
              <a:rPr lang="en-US" baseline="0" dirty="0" err="1" smtClean="0"/>
              <a:t>testlet</a:t>
            </a:r>
            <a:r>
              <a:rPr lang="en-US" baseline="0" dirty="0" smtClean="0"/>
              <a:t>.  The students would then take the assessment, and Mrs. Jones would receive individual scores and suggestions on next instructional steps for that student.  </a:t>
            </a:r>
          </a:p>
          <a:p>
            <a:endParaRPr lang="en-US" baseline="0" dirty="0" smtClean="0"/>
          </a:p>
          <a:p>
            <a:r>
              <a:rPr lang="en-US" baseline="0" dirty="0" smtClean="0"/>
              <a:t>(click) Just to repeat, the End of Year Assessments is REQUIRED.  </a:t>
            </a:r>
          </a:p>
          <a:p>
            <a:r>
              <a:rPr lang="en-US" baseline="0" dirty="0" smtClean="0"/>
              <a:t>(click) The Embedded Assessments are OPTIONAL.</a:t>
            </a:r>
          </a:p>
          <a:p>
            <a:endParaRPr lang="en-US" baseline="0" dirty="0" smtClean="0"/>
          </a:p>
          <a:p>
            <a:endParaRPr lang="en-US" baseline="0" dirty="0" smtClean="0"/>
          </a:p>
        </p:txBody>
      </p:sp>
    </p:spTree>
    <p:extLst>
      <p:ext uri="{BB962C8B-B14F-4D97-AF65-F5344CB8AC3E}">
        <p14:creationId xmlns:p14="http://schemas.microsoft.com/office/powerpoint/2010/main" val="7697742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Yes, there will be assessment results.</a:t>
            </a:r>
          </a:p>
          <a:p>
            <a:endParaRPr lang="en-US" baseline="0" dirty="0" smtClean="0"/>
          </a:p>
          <a:p>
            <a:r>
              <a:rPr lang="en-US" baseline="0" dirty="0" smtClean="0"/>
              <a:t>What reports contain and look like is still being determined.</a:t>
            </a:r>
          </a:p>
          <a:p>
            <a:endParaRPr lang="en-US" baseline="0" dirty="0" smtClean="0"/>
          </a:p>
          <a:p>
            <a:r>
              <a:rPr lang="en-US" baseline="0" dirty="0" smtClean="0"/>
              <a:t>We do know that DLM will send all reports as printable </a:t>
            </a:r>
            <a:r>
              <a:rPr lang="en-US" baseline="0" dirty="0" err="1" smtClean="0"/>
              <a:t>PDFs</a:t>
            </a:r>
            <a:r>
              <a:rPr lang="en-US" baseline="0" dirty="0" smtClean="0"/>
              <a:t>.  </a:t>
            </a:r>
          </a:p>
          <a:p>
            <a:endParaRPr lang="en-US" baseline="0" dirty="0" smtClean="0"/>
          </a:p>
          <a:p>
            <a:r>
              <a:rPr lang="en-US" baseline="0" dirty="0" smtClean="0"/>
              <a:t>The current time-line has final scores arriving to CDE around July 15</a:t>
            </a:r>
            <a:r>
              <a:rPr lang="en-US" baseline="30000" dirty="0" smtClean="0"/>
              <a:t>th</a:t>
            </a:r>
            <a:r>
              <a:rPr lang="en-US" baseline="0" dirty="0" smtClean="0"/>
              <a:t>.  We anticipate this will be sooner in future years based on necessary assessment activities that occur after the first operational administration.</a:t>
            </a:r>
          </a:p>
          <a:p>
            <a:endParaRPr lang="en-US" baseline="0" dirty="0" smtClean="0"/>
          </a:p>
        </p:txBody>
      </p:sp>
    </p:spTree>
    <p:extLst>
      <p:ext uri="{BB962C8B-B14F-4D97-AF65-F5344CB8AC3E}">
        <p14:creationId xmlns:p14="http://schemas.microsoft.com/office/powerpoint/2010/main" val="7697742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AutoShape 2"/>
          <p:cNvSpPr>
            <a:spLocks/>
          </p:cNvSpPr>
          <p:nvPr userDrawn="1"/>
        </p:nvSpPr>
        <p:spPr bwMode="auto">
          <a:xfrm>
            <a:off x="1009650" y="3487738"/>
            <a:ext cx="10983913" cy="2776537"/>
          </a:xfrm>
          <a:prstGeom prst="roundRect">
            <a:avLst>
              <a:gd name="adj" fmla="val 6861"/>
            </a:avLst>
          </a:prstGeom>
          <a:solidFill>
            <a:srgbClr val="FFFFFF"/>
          </a:solidFill>
          <a:ln w="12700" cap="flat" cmpd="sng">
            <a:noFill/>
            <a:prstDash val="solid"/>
            <a:miter lim="0"/>
            <a:headEnd/>
            <a:tailEnd/>
          </a:ln>
          <a:effectLst/>
        </p:spPr>
        <p:txBody>
          <a:bodyPr lIns="50800" tIns="50800" rIns="50800" bIns="50800" anchor="ctr">
            <a:prstTxWarp prst="textNoShape">
              <a:avLst/>
            </a:prstTxWarp>
          </a:bodyPr>
          <a:lstStyle/>
          <a:p>
            <a:pPr>
              <a:defRPr/>
            </a:pPr>
            <a:endParaRPr lang="en-US" sz="2200">
              <a:solidFill>
                <a:srgbClr val="FFFFFF"/>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AutoShape 2"/>
          <p:cNvSpPr>
            <a:spLocks/>
          </p:cNvSpPr>
          <p:nvPr userDrawn="1"/>
        </p:nvSpPr>
        <p:spPr bwMode="auto">
          <a:xfrm>
            <a:off x="654050" y="530225"/>
            <a:ext cx="11695113" cy="7026275"/>
          </a:xfrm>
          <a:prstGeom prst="roundRect">
            <a:avLst>
              <a:gd name="adj" fmla="val 2713"/>
            </a:avLst>
          </a:prstGeom>
          <a:solidFill>
            <a:srgbClr val="FFFFFF"/>
          </a:solidFill>
          <a:ln w="12700" cap="flat" cmpd="sng">
            <a:noFill/>
            <a:prstDash val="solid"/>
            <a:miter lim="0"/>
            <a:headEnd/>
            <a:tailEnd/>
          </a:ln>
          <a:effectLst/>
        </p:spPr>
        <p:txBody>
          <a:bodyPr lIns="50800" tIns="50800" rIns="50800" bIns="50800" anchor="ctr">
            <a:prstTxWarp prst="textNoShape">
              <a:avLst/>
            </a:prstTxWarp>
          </a:bodyPr>
          <a:lstStyle/>
          <a:p>
            <a:pPr>
              <a:defRPr/>
            </a:pPr>
            <a:endParaRPr lang="en-US" sz="2200">
              <a:solidFill>
                <a:srgbClr val="FFFFFF"/>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6" name="Title 5"/>
          <p:cNvSpPr>
            <a:spLocks noGrp="1"/>
          </p:cNvSpPr>
          <p:nvPr>
            <p:ph type="title"/>
          </p:nvPr>
        </p:nvSpPr>
        <p:spPr>
          <a:xfrm>
            <a:off x="541867" y="506093"/>
            <a:ext cx="11920014" cy="1499583"/>
          </a:xfrm>
          <a:prstGeom prst="rect">
            <a:avLst/>
          </a:prstGeom>
        </p:spPr>
        <p:txBody>
          <a:bodyPr lIns="130046" tIns="65023" rIns="130046" bIns="65023"/>
          <a:lstStyle/>
          <a:p>
            <a:r>
              <a:rPr lang="en-US" dirty="0" smtClean="0"/>
              <a:t>Click to edit Master title style</a:t>
            </a:r>
            <a:endParaRPr lang="en-US" dirty="0"/>
          </a:p>
        </p:txBody>
      </p:sp>
      <p:sp>
        <p:nvSpPr>
          <p:cNvPr id="7" name="Footer Placeholder 4"/>
          <p:cNvSpPr>
            <a:spLocks noGrp="1"/>
          </p:cNvSpPr>
          <p:nvPr>
            <p:ph type="ftr" sz="quarter" idx="3"/>
          </p:nvPr>
        </p:nvSpPr>
        <p:spPr>
          <a:xfrm>
            <a:off x="541865" y="9040142"/>
            <a:ext cx="4768427" cy="390144"/>
          </a:xfrm>
          <a:prstGeom prst="rect">
            <a:avLst/>
          </a:prstGeom>
        </p:spPr>
        <p:txBody>
          <a:bodyPr vert="horz" lIns="130046" tIns="65023" rIns="130046" bIns="65023" rtlCol="0" anchor="ctr"/>
          <a:lstStyle>
            <a:lvl1pPr algn="l">
              <a:defRPr sz="1600">
                <a:solidFill>
                  <a:srgbClr val="45454C"/>
                </a:solidFill>
              </a:defRPr>
            </a:lvl1pPr>
          </a:lstStyle>
          <a:p>
            <a:fld id="{757A2F4E-5D54-B04B-91BD-7E78EE1FE9FD}" type="slidenum">
              <a:rPr lang="en-US" smtClean="0"/>
              <a:pPr/>
              <a:t>‹#›</a:t>
            </a:fld>
            <a:endParaRPr lang="en-US" dirty="0" smtClean="0"/>
          </a:p>
        </p:txBody>
      </p:sp>
    </p:spTree>
    <p:extLst>
      <p:ext uri="{BB962C8B-B14F-4D97-AF65-F5344CB8AC3E}">
        <p14:creationId xmlns:p14="http://schemas.microsoft.com/office/powerpoint/2010/main" val="222122839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pic>
        <p:nvPicPr>
          <p:cNvPr id="9218" name="Picture 1" descr="gray_gradient_2.png"/>
          <p:cNvPicPr>
            <a:picLocks noChangeAspect="1"/>
          </p:cNvPicPr>
          <p:nvPr/>
        </p:nvPicPr>
        <p:blipFill>
          <a:blip r:embed="rId6"/>
          <a:srcRect/>
          <a:stretch>
            <a:fillRect/>
          </a:stretch>
        </p:blipFill>
        <p:spPr bwMode="auto">
          <a:xfrm>
            <a:off x="-19050" y="-14288"/>
            <a:ext cx="13042900" cy="9782176"/>
          </a:xfrm>
          <a:prstGeom prst="rect">
            <a:avLst/>
          </a:prstGeom>
          <a:noFill/>
          <a:ln w="3175">
            <a:noFill/>
            <a:miter lim="0"/>
            <a:headEnd/>
            <a:tailEnd/>
          </a:ln>
        </p:spPr>
      </p:pic>
      <p:sp>
        <p:nvSpPr>
          <p:cNvPr id="4098" name="AutoShape 2"/>
          <p:cNvSpPr>
            <a:spLocks/>
          </p:cNvSpPr>
          <p:nvPr/>
        </p:nvSpPr>
        <p:spPr bwMode="auto">
          <a:xfrm>
            <a:off x="654050" y="7881938"/>
            <a:ext cx="11695113" cy="1339850"/>
          </a:xfrm>
          <a:prstGeom prst="roundRect">
            <a:avLst>
              <a:gd name="adj" fmla="val 14222"/>
            </a:avLst>
          </a:prstGeom>
          <a:solidFill>
            <a:srgbClr val="5C6670"/>
          </a:solidFill>
          <a:ln w="12700" cap="flat" cmpd="sng">
            <a:noFill/>
            <a:prstDash val="solid"/>
            <a:miter lim="0"/>
            <a:headEnd/>
            <a:tailEnd/>
          </a:ln>
          <a:effectLst/>
        </p:spPr>
        <p:txBody>
          <a:bodyPr lIns="50800" tIns="50800" rIns="50800" bIns="50800" anchor="ctr">
            <a:prstTxWarp prst="textNoShape">
              <a:avLst/>
            </a:prstTxWarp>
          </a:bodyPr>
          <a:lstStyle/>
          <a:p>
            <a:pPr>
              <a:defRPr/>
            </a:pPr>
            <a:endParaRPr lang="en-US" sz="2200"/>
          </a:p>
        </p:txBody>
      </p:sp>
      <p:sp>
        <p:nvSpPr>
          <p:cNvPr id="4100" name="Line 4"/>
          <p:cNvSpPr>
            <a:spLocks noChangeShapeType="1"/>
          </p:cNvSpPr>
          <p:nvPr/>
        </p:nvSpPr>
        <p:spPr bwMode="auto">
          <a:xfrm flipV="1">
            <a:off x="2427288" y="8070850"/>
            <a:ext cx="0" cy="898525"/>
          </a:xfrm>
          <a:prstGeom prst="line">
            <a:avLst/>
          </a:prstGeom>
          <a:noFill/>
          <a:ln w="25400" cap="flat" cmpd="sng">
            <a:solidFill>
              <a:srgbClr val="FFFFFF"/>
            </a:solidFill>
            <a:prstDash val="solid"/>
            <a:round/>
            <a:headEnd/>
            <a:tailEnd/>
          </a:ln>
          <a:effectLst/>
        </p:spPr>
        <p:txBody>
          <a:bodyPr lIns="0" tIns="0" rIns="0" bIns="0" anchor="ctr">
            <a:prstTxWarp prst="textNoShape">
              <a:avLst/>
            </a:prstTxWarp>
          </a:bodyPr>
          <a:lstStyle/>
          <a:p>
            <a:pPr>
              <a:defRPr/>
            </a:pPr>
            <a:endParaRPr lang="en-US" sz="2200"/>
          </a:p>
        </p:txBody>
      </p:sp>
      <p:pic>
        <p:nvPicPr>
          <p:cNvPr id="6" name="Picture 5" descr="co_cde_shield_rgb.eps"/>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51641" y="8070850"/>
            <a:ext cx="1680019" cy="986917"/>
          </a:xfrm>
          <a:prstGeom prst="rect">
            <a:avLst/>
          </a:prstGeom>
        </p:spPr>
      </p:pic>
    </p:spTree>
  </p:cSld>
  <p:clrMap bg1="lt1" tx1="dk1" bg2="lt2" tx2="dk2" accent1="accent1" accent2="accent2" accent3="accent3" accent4="accent4" accent5="accent5" accent6="accent6" hlink="hlink" folHlink="folHlink"/>
  <p:sldLayoutIdLst>
    <p:sldLayoutId id="2147483775" r:id="rId1"/>
    <p:sldLayoutId id="2147483784" r:id="rId2"/>
    <p:sldLayoutId id="2147483785" r:id="rId3"/>
    <p:sldLayoutId id="2147483786" r:id="rId4"/>
  </p:sldLayoutIdLst>
  <p:txStyles>
    <p:titleStyle>
      <a:lvl1pPr algn="ctr" defTabSz="584200" rtl="0" eaLnBrk="0" fontAlgn="base" hangingPunct="0">
        <a:spcBef>
          <a:spcPct val="0"/>
        </a:spcBef>
        <a:spcAft>
          <a:spcPct val="0"/>
        </a:spcAft>
        <a:defRPr sz="6600" b="1" i="1">
          <a:solidFill>
            <a:srgbClr val="FFFFFF"/>
          </a:solidFill>
          <a:latin typeface="+mj-lt"/>
          <a:ea typeface="+mj-ea"/>
          <a:cs typeface="+mj-cs"/>
          <a:sym typeface="Trebuchet MS" pitchFamily="-106" charset="0"/>
        </a:defRPr>
      </a:lvl1pPr>
      <a:lvl2pPr algn="ctr" defTabSz="584200" rtl="0" eaLnBrk="0" fontAlgn="base" hangingPunct="0">
        <a:spcBef>
          <a:spcPct val="0"/>
        </a:spcBef>
        <a:spcAft>
          <a:spcPct val="0"/>
        </a:spcAft>
        <a:defRPr sz="6600" b="1" i="1">
          <a:solidFill>
            <a:srgbClr val="FFFFFF"/>
          </a:solidFill>
          <a:latin typeface="Trebuchet MS" pitchFamily="-106" charset="0"/>
          <a:ea typeface="Trebuchet MS" pitchFamily="-106" charset="0"/>
          <a:cs typeface="Trebuchet MS" pitchFamily="-106" charset="0"/>
          <a:sym typeface="Trebuchet MS" pitchFamily="-106" charset="0"/>
        </a:defRPr>
      </a:lvl2pPr>
      <a:lvl3pPr algn="ctr" defTabSz="584200" rtl="0" eaLnBrk="0" fontAlgn="base" hangingPunct="0">
        <a:spcBef>
          <a:spcPct val="0"/>
        </a:spcBef>
        <a:spcAft>
          <a:spcPct val="0"/>
        </a:spcAft>
        <a:defRPr sz="6600" b="1" i="1">
          <a:solidFill>
            <a:srgbClr val="FFFFFF"/>
          </a:solidFill>
          <a:latin typeface="Trebuchet MS" pitchFamily="-106" charset="0"/>
          <a:ea typeface="Trebuchet MS" pitchFamily="-106" charset="0"/>
          <a:cs typeface="Trebuchet MS" pitchFamily="-106" charset="0"/>
          <a:sym typeface="Trebuchet MS" pitchFamily="-106" charset="0"/>
        </a:defRPr>
      </a:lvl3pPr>
      <a:lvl4pPr algn="ctr" defTabSz="584200" rtl="0" eaLnBrk="0" fontAlgn="base" hangingPunct="0">
        <a:spcBef>
          <a:spcPct val="0"/>
        </a:spcBef>
        <a:spcAft>
          <a:spcPct val="0"/>
        </a:spcAft>
        <a:defRPr sz="6600" b="1" i="1">
          <a:solidFill>
            <a:srgbClr val="FFFFFF"/>
          </a:solidFill>
          <a:latin typeface="Trebuchet MS" pitchFamily="-106" charset="0"/>
          <a:ea typeface="Trebuchet MS" pitchFamily="-106" charset="0"/>
          <a:cs typeface="Trebuchet MS" pitchFamily="-106" charset="0"/>
          <a:sym typeface="Trebuchet MS" pitchFamily="-106" charset="0"/>
        </a:defRPr>
      </a:lvl4pPr>
      <a:lvl5pPr algn="ctr" defTabSz="584200" rtl="0" eaLnBrk="0" fontAlgn="base" hangingPunct="0">
        <a:spcBef>
          <a:spcPct val="0"/>
        </a:spcBef>
        <a:spcAft>
          <a:spcPct val="0"/>
        </a:spcAft>
        <a:defRPr sz="6600" b="1" i="1">
          <a:solidFill>
            <a:srgbClr val="FFFFFF"/>
          </a:solidFill>
          <a:latin typeface="Trebuchet MS" pitchFamily="-106" charset="0"/>
          <a:ea typeface="Trebuchet MS" pitchFamily="-106" charset="0"/>
          <a:cs typeface="Trebuchet MS" pitchFamily="-106" charset="0"/>
          <a:sym typeface="Trebuchet MS" pitchFamily="-106" charset="0"/>
        </a:defRPr>
      </a:lvl5pPr>
      <a:lvl6pPr marL="457200" algn="ctr" defTabSz="584200" rtl="0" fontAlgn="base" hangingPunct="0">
        <a:spcBef>
          <a:spcPct val="0"/>
        </a:spcBef>
        <a:spcAft>
          <a:spcPct val="0"/>
        </a:spcAft>
        <a:defRPr sz="6600" b="1" i="1">
          <a:solidFill>
            <a:srgbClr val="FFFFFF"/>
          </a:solidFill>
          <a:latin typeface="Trebuchet MS" pitchFamily="-106" charset="0"/>
          <a:ea typeface="Trebuchet MS" pitchFamily="-106" charset="0"/>
          <a:cs typeface="Trebuchet MS" pitchFamily="-106" charset="0"/>
          <a:sym typeface="Trebuchet MS" pitchFamily="-106" charset="0"/>
        </a:defRPr>
      </a:lvl6pPr>
      <a:lvl7pPr marL="914400" algn="ctr" defTabSz="584200" rtl="0" fontAlgn="base" hangingPunct="0">
        <a:spcBef>
          <a:spcPct val="0"/>
        </a:spcBef>
        <a:spcAft>
          <a:spcPct val="0"/>
        </a:spcAft>
        <a:defRPr sz="6600" b="1" i="1">
          <a:solidFill>
            <a:srgbClr val="FFFFFF"/>
          </a:solidFill>
          <a:latin typeface="Trebuchet MS" pitchFamily="-106" charset="0"/>
          <a:ea typeface="Trebuchet MS" pitchFamily="-106" charset="0"/>
          <a:cs typeface="Trebuchet MS" pitchFamily="-106" charset="0"/>
          <a:sym typeface="Trebuchet MS" pitchFamily="-106" charset="0"/>
        </a:defRPr>
      </a:lvl7pPr>
      <a:lvl8pPr marL="1371600" algn="ctr" defTabSz="584200" rtl="0" fontAlgn="base" hangingPunct="0">
        <a:spcBef>
          <a:spcPct val="0"/>
        </a:spcBef>
        <a:spcAft>
          <a:spcPct val="0"/>
        </a:spcAft>
        <a:defRPr sz="6600" b="1" i="1">
          <a:solidFill>
            <a:srgbClr val="FFFFFF"/>
          </a:solidFill>
          <a:latin typeface="Trebuchet MS" pitchFamily="-106" charset="0"/>
          <a:ea typeface="Trebuchet MS" pitchFamily="-106" charset="0"/>
          <a:cs typeface="Trebuchet MS" pitchFamily="-106" charset="0"/>
          <a:sym typeface="Trebuchet MS" pitchFamily="-106" charset="0"/>
        </a:defRPr>
      </a:lvl8pPr>
      <a:lvl9pPr marL="1828800" algn="ctr" defTabSz="584200" rtl="0" fontAlgn="base" hangingPunct="0">
        <a:spcBef>
          <a:spcPct val="0"/>
        </a:spcBef>
        <a:spcAft>
          <a:spcPct val="0"/>
        </a:spcAft>
        <a:defRPr sz="6600" b="1" i="1">
          <a:solidFill>
            <a:srgbClr val="FFFFFF"/>
          </a:solidFill>
          <a:latin typeface="Trebuchet MS" pitchFamily="-106" charset="0"/>
          <a:ea typeface="Trebuchet MS" pitchFamily="-106" charset="0"/>
          <a:cs typeface="Trebuchet MS" pitchFamily="-106" charset="0"/>
          <a:sym typeface="Trebuchet MS" pitchFamily="-106" charset="0"/>
        </a:defRPr>
      </a:lvl9pPr>
    </p:titleStyle>
    <p:bodyStyle>
      <a:lvl1pPr marL="342900" indent="-342900" algn="l" defTabSz="584200" rtl="0" eaLnBrk="0" fontAlgn="base" hangingPunct="0">
        <a:spcBef>
          <a:spcPts val="4200"/>
        </a:spcBef>
        <a:spcAft>
          <a:spcPct val="0"/>
        </a:spcAft>
        <a:defRPr sz="3500">
          <a:solidFill>
            <a:srgbClr val="FFFFFF"/>
          </a:solidFill>
          <a:latin typeface="+mn-lt"/>
          <a:ea typeface="+mn-ea"/>
          <a:cs typeface="+mn-cs"/>
          <a:sym typeface="Trebuchet MS" pitchFamily="-106" charset="0"/>
        </a:defRPr>
      </a:lvl1pPr>
      <a:lvl2pPr marL="228600" indent="228600" algn="l" defTabSz="584200" rtl="0" eaLnBrk="0" fontAlgn="base" hangingPunct="0">
        <a:spcBef>
          <a:spcPts val="4200"/>
        </a:spcBef>
        <a:spcAft>
          <a:spcPct val="0"/>
        </a:spcAft>
        <a:defRPr sz="3500">
          <a:solidFill>
            <a:srgbClr val="FFFFFF"/>
          </a:solidFill>
          <a:latin typeface="+mn-lt"/>
          <a:ea typeface="+mn-ea"/>
          <a:cs typeface="+mn-cs"/>
          <a:sym typeface="Trebuchet MS" pitchFamily="-106" charset="0"/>
        </a:defRPr>
      </a:lvl2pPr>
      <a:lvl3pPr marL="457200" indent="457200" algn="l" defTabSz="584200" rtl="0" eaLnBrk="0" fontAlgn="base" hangingPunct="0">
        <a:spcBef>
          <a:spcPts val="4200"/>
        </a:spcBef>
        <a:spcAft>
          <a:spcPct val="0"/>
        </a:spcAft>
        <a:defRPr sz="3500">
          <a:solidFill>
            <a:srgbClr val="FFFFFF"/>
          </a:solidFill>
          <a:latin typeface="+mn-lt"/>
          <a:ea typeface="+mn-ea"/>
          <a:cs typeface="+mn-cs"/>
          <a:sym typeface="Trebuchet MS" pitchFamily="-106" charset="0"/>
        </a:defRPr>
      </a:lvl3pPr>
      <a:lvl4pPr marL="685800" indent="685800" algn="l" defTabSz="584200" rtl="0" eaLnBrk="0" fontAlgn="base" hangingPunct="0">
        <a:spcBef>
          <a:spcPts val="4200"/>
        </a:spcBef>
        <a:spcAft>
          <a:spcPct val="0"/>
        </a:spcAft>
        <a:defRPr sz="3500">
          <a:solidFill>
            <a:srgbClr val="FFFFFF"/>
          </a:solidFill>
          <a:latin typeface="+mn-lt"/>
          <a:ea typeface="+mn-ea"/>
          <a:cs typeface="+mn-cs"/>
          <a:sym typeface="Trebuchet MS" pitchFamily="-106" charset="0"/>
        </a:defRPr>
      </a:lvl4pPr>
      <a:lvl5pPr marL="914400" indent="914400" algn="l" defTabSz="584200" rtl="0" eaLnBrk="0" fontAlgn="base" hangingPunct="0">
        <a:spcBef>
          <a:spcPts val="4200"/>
        </a:spcBef>
        <a:spcAft>
          <a:spcPct val="0"/>
        </a:spcAft>
        <a:defRPr sz="3500">
          <a:solidFill>
            <a:srgbClr val="FFFFFF"/>
          </a:solidFill>
          <a:latin typeface="+mn-lt"/>
          <a:ea typeface="+mn-ea"/>
          <a:cs typeface="+mn-cs"/>
          <a:sym typeface="Trebuchet MS" pitchFamily="-106" charset="0"/>
        </a:defRPr>
      </a:lvl5pPr>
      <a:lvl6pPr marL="1371600" algn="l" defTabSz="584200" rtl="0" fontAlgn="base" hangingPunct="0">
        <a:spcBef>
          <a:spcPts val="4200"/>
        </a:spcBef>
        <a:spcAft>
          <a:spcPct val="0"/>
        </a:spcAft>
        <a:defRPr sz="3500">
          <a:solidFill>
            <a:srgbClr val="FFFFFF"/>
          </a:solidFill>
          <a:latin typeface="+mn-lt"/>
          <a:ea typeface="+mn-ea"/>
          <a:cs typeface="+mn-cs"/>
          <a:sym typeface="Trebuchet MS" pitchFamily="-106" charset="0"/>
        </a:defRPr>
      </a:lvl6pPr>
      <a:lvl7pPr marL="1828800" algn="l" defTabSz="584200" rtl="0" fontAlgn="base" hangingPunct="0">
        <a:spcBef>
          <a:spcPts val="4200"/>
        </a:spcBef>
        <a:spcAft>
          <a:spcPct val="0"/>
        </a:spcAft>
        <a:defRPr sz="3500">
          <a:solidFill>
            <a:srgbClr val="FFFFFF"/>
          </a:solidFill>
          <a:latin typeface="+mn-lt"/>
          <a:ea typeface="+mn-ea"/>
          <a:cs typeface="+mn-cs"/>
          <a:sym typeface="Trebuchet MS" pitchFamily="-106" charset="0"/>
        </a:defRPr>
      </a:lvl7pPr>
      <a:lvl8pPr marL="2286000" algn="l" defTabSz="584200" rtl="0" fontAlgn="base" hangingPunct="0">
        <a:spcBef>
          <a:spcPts val="4200"/>
        </a:spcBef>
        <a:spcAft>
          <a:spcPct val="0"/>
        </a:spcAft>
        <a:defRPr sz="3500">
          <a:solidFill>
            <a:srgbClr val="FFFFFF"/>
          </a:solidFill>
          <a:latin typeface="+mn-lt"/>
          <a:ea typeface="+mn-ea"/>
          <a:cs typeface="+mn-cs"/>
          <a:sym typeface="Trebuchet MS" pitchFamily="-106" charset="0"/>
        </a:defRPr>
      </a:lvl8pPr>
      <a:lvl9pPr marL="2743200" algn="l" defTabSz="584200" rtl="0" fontAlgn="base" hangingPunct="0">
        <a:spcBef>
          <a:spcPts val="4200"/>
        </a:spcBef>
        <a:spcAft>
          <a:spcPct val="0"/>
        </a:spcAft>
        <a:defRPr sz="3500">
          <a:solidFill>
            <a:srgbClr val="FFFFFF"/>
          </a:solidFill>
          <a:latin typeface="+mn-lt"/>
          <a:ea typeface="+mn-ea"/>
          <a:cs typeface="+mn-cs"/>
          <a:sym typeface="Trebuchet MS" pitchFamily="-106"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educator.cete.us/"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mailto:monroe_m@cde.state.co.us"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mailto:carey_j@cde.state.co.us"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hyperlink" Target="mailto:Monroe_m@cde.state.co.us" TargetMode="External"/><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hyperlink" Target="mailto:dlm@ku.edu" TargetMode="External"/><Relationship Id="rId5" Type="http://schemas.openxmlformats.org/officeDocument/2006/relationships/hyperlink" Target="mailto:Bonner_C@cde.state.co.us" TargetMode="External"/><Relationship Id="rId4" Type="http://schemas.openxmlformats.org/officeDocument/2006/relationships/hyperlink" Target="mailto:Carey_J@cde.state.co.us"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hyperlink" Target="mailto:monroe_m@cde.state.co.u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dynamiclearningmaps.org/content/releasedtestlets_im"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AutoShape 1"/>
          <p:cNvSpPr>
            <a:spLocks/>
          </p:cNvSpPr>
          <p:nvPr/>
        </p:nvSpPr>
        <p:spPr bwMode="auto">
          <a:xfrm>
            <a:off x="2771775" y="8240713"/>
            <a:ext cx="9217025" cy="622300"/>
          </a:xfrm>
          <a:custGeom>
            <a:avLst/>
            <a:gdLst>
              <a:gd name="T0" fmla="*/ 4608513 w 21600"/>
              <a:gd name="T1" fmla="*/ 311150 h 21600"/>
              <a:gd name="T2" fmla="*/ 4608513 w 21600"/>
              <a:gd name="T3" fmla="*/ 311150 h 21600"/>
              <a:gd name="T4" fmla="*/ 4608513 w 21600"/>
              <a:gd name="T5" fmla="*/ 311150 h 21600"/>
              <a:gd name="T6" fmla="*/ 4608513 w 21600"/>
              <a:gd name="T7" fmla="*/ 3111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close/>
              </a:path>
            </a:pathLst>
          </a:custGeom>
          <a:noFill/>
          <a:ln w="3175">
            <a:noFill/>
            <a:miter lim="0"/>
            <a:headEnd/>
            <a:tailEnd/>
          </a:ln>
        </p:spPr>
        <p:txBody>
          <a:bodyPr lIns="50800" tIns="50800" rIns="50800" bIns="50800" anchor="ctr">
            <a:prstTxWarp prst="textNoShape">
              <a:avLst/>
            </a:prstTxWarp>
          </a:bodyPr>
          <a:lstStyle/>
          <a:p>
            <a:pPr>
              <a:spcBef>
                <a:spcPts val="4200"/>
              </a:spcBef>
            </a:pPr>
            <a:r>
              <a:rPr lang="en-US" sz="3500" dirty="0" smtClean="0">
                <a:solidFill>
                  <a:srgbClr val="FFFFFF"/>
                </a:solidFill>
              </a:rPr>
              <a:t>December 2014</a:t>
            </a:r>
            <a:endParaRPr lang="en-US" dirty="0"/>
          </a:p>
        </p:txBody>
      </p:sp>
      <p:sp>
        <p:nvSpPr>
          <p:cNvPr id="27651" name="AutoShape 2"/>
          <p:cNvSpPr>
            <a:spLocks/>
          </p:cNvSpPr>
          <p:nvPr/>
        </p:nvSpPr>
        <p:spPr bwMode="auto">
          <a:xfrm>
            <a:off x="1270000" y="1131888"/>
            <a:ext cx="10464800" cy="973137"/>
          </a:xfrm>
          <a:custGeom>
            <a:avLst/>
            <a:gdLst>
              <a:gd name="T0" fmla="*/ 5232400 w 21600"/>
              <a:gd name="T1" fmla="*/ 486568 h 21600"/>
              <a:gd name="T2" fmla="*/ 5232400 w 21600"/>
              <a:gd name="T3" fmla="*/ 486568 h 21600"/>
              <a:gd name="T4" fmla="*/ 5232400 w 21600"/>
              <a:gd name="T5" fmla="*/ 486568 h 21600"/>
              <a:gd name="T6" fmla="*/ 5232400 w 21600"/>
              <a:gd name="T7" fmla="*/ 48656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close/>
              </a:path>
            </a:pathLst>
          </a:custGeom>
          <a:noFill/>
          <a:ln w="3175">
            <a:noFill/>
            <a:miter lim="0"/>
            <a:headEnd/>
            <a:tailEnd/>
          </a:ln>
        </p:spPr>
        <p:txBody>
          <a:bodyPr lIns="0" tIns="0" rIns="0" bIns="0">
            <a:prstTxWarp prst="textNoShape">
              <a:avLst/>
            </a:prstTxWarp>
          </a:bodyPr>
          <a:lstStyle/>
          <a:p>
            <a:pPr algn="ctr"/>
            <a:r>
              <a:rPr lang="en-US" sz="5500" b="1" i="1" dirty="0" smtClean="0">
                <a:solidFill>
                  <a:srgbClr val="53585F"/>
                </a:solidFill>
              </a:rPr>
              <a:t>CoAlt: DLM</a:t>
            </a:r>
            <a:endParaRPr lang="en-US" dirty="0"/>
          </a:p>
        </p:txBody>
      </p:sp>
      <p:sp>
        <p:nvSpPr>
          <p:cNvPr id="27652" name="AutoShape 3"/>
          <p:cNvSpPr>
            <a:spLocks/>
          </p:cNvSpPr>
          <p:nvPr/>
        </p:nvSpPr>
        <p:spPr bwMode="auto">
          <a:xfrm>
            <a:off x="1296988" y="1944688"/>
            <a:ext cx="10409237" cy="1731962"/>
          </a:xfrm>
          <a:custGeom>
            <a:avLst/>
            <a:gdLst>
              <a:gd name="T0" fmla="*/ 5204619 w 21600"/>
              <a:gd name="T1" fmla="*/ 865981 h 21600"/>
              <a:gd name="T2" fmla="*/ 5204619 w 21600"/>
              <a:gd name="T3" fmla="*/ 865981 h 21600"/>
              <a:gd name="T4" fmla="*/ 5204619 w 21600"/>
              <a:gd name="T5" fmla="*/ 865981 h 21600"/>
              <a:gd name="T6" fmla="*/ 5204619 w 21600"/>
              <a:gd name="T7" fmla="*/ 865981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close/>
              </a:path>
            </a:pathLst>
          </a:custGeom>
          <a:noFill/>
          <a:ln w="3175">
            <a:noFill/>
            <a:miter lim="0"/>
            <a:headEnd/>
            <a:tailEnd/>
          </a:ln>
        </p:spPr>
        <p:txBody>
          <a:bodyPr lIns="0" tIns="0" rIns="0" bIns="0">
            <a:prstTxWarp prst="textNoShape">
              <a:avLst/>
            </a:prstTxWarp>
          </a:bodyPr>
          <a:lstStyle/>
          <a:p>
            <a:pPr algn="ctr"/>
            <a:r>
              <a:rPr lang="en-US" sz="6500" dirty="0" smtClean="0">
                <a:solidFill>
                  <a:srgbClr val="53585F"/>
                </a:solidFill>
              </a:rPr>
              <a:t>DAC Overview</a:t>
            </a:r>
            <a:endParaRPr lang="en-US" dirty="0"/>
          </a:p>
        </p:txBody>
      </p:sp>
      <p:grpSp>
        <p:nvGrpSpPr>
          <p:cNvPr id="27653" name="Group 4"/>
          <p:cNvGrpSpPr>
            <a:grpSpLocks/>
          </p:cNvGrpSpPr>
          <p:nvPr/>
        </p:nvGrpSpPr>
        <p:grpSpPr bwMode="auto">
          <a:xfrm>
            <a:off x="3730625" y="3582988"/>
            <a:ext cx="5541963" cy="3500437"/>
            <a:chOff x="0" y="0"/>
            <a:chExt cx="5542360" cy="3500438"/>
          </a:xfrm>
        </p:grpSpPr>
        <p:pic>
          <p:nvPicPr>
            <p:cNvPr id="27654" name="Picture 5" descr="Rafting.jpg"/>
            <p:cNvPicPr>
              <a:picLocks noChangeAspect="1"/>
            </p:cNvPicPr>
            <p:nvPr/>
          </p:nvPicPr>
          <p:blipFill>
            <a:blip r:embed="rId2"/>
            <a:srcRect/>
            <a:stretch>
              <a:fillRect/>
            </a:stretch>
          </p:blipFill>
          <p:spPr bwMode="auto">
            <a:xfrm>
              <a:off x="0" y="0"/>
              <a:ext cx="5542360" cy="3500438"/>
            </a:xfrm>
            <a:prstGeom prst="rect">
              <a:avLst/>
            </a:prstGeom>
            <a:noFill/>
            <a:ln w="9525">
              <a:noFill/>
              <a:round/>
              <a:headEnd/>
              <a:tailEnd/>
            </a:ln>
          </p:spPr>
        </p:pic>
        <p:sp>
          <p:nvSpPr>
            <p:cNvPr id="27655" name="AutoShape 6"/>
            <p:cNvSpPr>
              <a:spLocks/>
            </p:cNvSpPr>
            <p:nvPr/>
          </p:nvSpPr>
          <p:spPr bwMode="auto">
            <a:xfrm>
              <a:off x="0" y="0"/>
              <a:ext cx="5542360" cy="3500438"/>
            </a:xfrm>
            <a:custGeom>
              <a:avLst/>
              <a:gdLst>
                <a:gd name="T0" fmla="*/ 2771180 w 21600"/>
                <a:gd name="T1" fmla="*/ 1750219 h 21600"/>
                <a:gd name="T2" fmla="*/ 2771180 w 21600"/>
                <a:gd name="T3" fmla="*/ 1750219 h 21600"/>
                <a:gd name="T4" fmla="*/ 2771180 w 21600"/>
                <a:gd name="T5" fmla="*/ 1750219 h 21600"/>
                <a:gd name="T6" fmla="*/ 2771180 w 21600"/>
                <a:gd name="T7" fmla="*/ 175021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634" y="0"/>
                  </a:moveTo>
                  <a:cubicBezTo>
                    <a:pt x="283" y="0"/>
                    <a:pt x="0" y="449"/>
                    <a:pt x="0" y="1004"/>
                  </a:cubicBezTo>
                  <a:lnTo>
                    <a:pt x="0" y="20595"/>
                  </a:lnTo>
                  <a:cubicBezTo>
                    <a:pt x="0" y="21150"/>
                    <a:pt x="283" y="21600"/>
                    <a:pt x="634" y="21600"/>
                  </a:cubicBezTo>
                  <a:lnTo>
                    <a:pt x="20964" y="21600"/>
                  </a:lnTo>
                  <a:cubicBezTo>
                    <a:pt x="21314" y="21599"/>
                    <a:pt x="21600" y="21150"/>
                    <a:pt x="21600" y="20595"/>
                  </a:cubicBezTo>
                  <a:lnTo>
                    <a:pt x="21600" y="1004"/>
                  </a:lnTo>
                  <a:cubicBezTo>
                    <a:pt x="21599" y="449"/>
                    <a:pt x="21314" y="0"/>
                    <a:pt x="20964" y="0"/>
                  </a:cubicBezTo>
                  <a:lnTo>
                    <a:pt x="634" y="0"/>
                  </a:lnTo>
                  <a:close/>
                </a:path>
              </a:pathLst>
            </a:custGeom>
            <a:noFill/>
            <a:ln w="76200">
              <a:solidFill>
                <a:srgbClr val="FFFFFF"/>
              </a:solidFill>
              <a:miter lim="0"/>
              <a:headEnd/>
              <a:tailEnd/>
            </a:ln>
          </p:spPr>
          <p:txBody>
            <a:bodyPr>
              <a:prstTxWarp prst="textNoShape">
                <a:avLst/>
              </a:prstTxWarp>
            </a:bodyPr>
            <a:lstStyle/>
            <a:p>
              <a:endParaRPr lang="en-US"/>
            </a:p>
          </p:txBody>
        </p:sp>
      </p:gr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40000" y="8255424"/>
            <a:ext cx="9525000" cy="584775"/>
          </a:xfrm>
          <a:prstGeom prst="rect">
            <a:avLst/>
          </a:prstGeom>
          <a:noFill/>
        </p:spPr>
        <p:txBody>
          <a:bodyPr wrap="square" rtlCol="0">
            <a:spAutoFit/>
          </a:bodyPr>
          <a:lstStyle/>
          <a:p>
            <a:r>
              <a:rPr lang="en-US" sz="3200" dirty="0" smtClean="0">
                <a:solidFill>
                  <a:schemeClr val="bg1"/>
                </a:solidFill>
              </a:rPr>
              <a:t>Introduction to Dynamic Learning Maps</a:t>
            </a:r>
            <a:endParaRPr lang="en-US" sz="3200" dirty="0">
              <a:solidFill>
                <a:schemeClr val="bg1"/>
              </a:solidFill>
            </a:endParaRPr>
          </a:p>
        </p:txBody>
      </p:sp>
      <p:sp>
        <p:nvSpPr>
          <p:cNvPr id="7" name="TextBox 6"/>
          <p:cNvSpPr txBox="1"/>
          <p:nvPr/>
        </p:nvSpPr>
        <p:spPr>
          <a:xfrm>
            <a:off x="728526" y="609600"/>
            <a:ext cx="11544754" cy="1138773"/>
          </a:xfrm>
          <a:prstGeom prst="rect">
            <a:avLst/>
          </a:prstGeom>
          <a:noFill/>
        </p:spPr>
        <p:txBody>
          <a:bodyPr wrap="square" rtlCol="0">
            <a:spAutoFit/>
          </a:bodyPr>
          <a:lstStyle/>
          <a:p>
            <a:pPr algn="ctr"/>
            <a:r>
              <a:rPr lang="en-US" sz="3200" dirty="0" smtClean="0"/>
              <a:t>Assessment Results</a:t>
            </a:r>
          </a:p>
          <a:p>
            <a:pPr algn="ctr"/>
            <a:endParaRPr lang="en-US" dirty="0"/>
          </a:p>
          <a:p>
            <a:pPr algn="ctr"/>
            <a:endParaRPr lang="en-US" dirty="0"/>
          </a:p>
        </p:txBody>
      </p:sp>
      <p:sp>
        <p:nvSpPr>
          <p:cNvPr id="3" name="TextBox 2"/>
          <p:cNvSpPr txBox="1"/>
          <p:nvPr/>
        </p:nvSpPr>
        <p:spPr>
          <a:xfrm>
            <a:off x="728526" y="2057400"/>
            <a:ext cx="11544754" cy="2862322"/>
          </a:xfrm>
          <a:prstGeom prst="rect">
            <a:avLst/>
          </a:prstGeom>
          <a:noFill/>
        </p:spPr>
        <p:txBody>
          <a:bodyPr wrap="square" rtlCol="0">
            <a:spAutoFit/>
          </a:bodyPr>
          <a:lstStyle/>
          <a:p>
            <a:r>
              <a:rPr lang="en-US" sz="2400" dirty="0" smtClean="0"/>
              <a:t>What these reports contain and look like is still being determined.</a:t>
            </a:r>
          </a:p>
          <a:p>
            <a:endParaRPr lang="en-US" sz="2400" dirty="0" smtClean="0"/>
          </a:p>
          <a:p>
            <a:r>
              <a:rPr lang="en-US" sz="2400" dirty="0" smtClean="0"/>
              <a:t>All </a:t>
            </a:r>
            <a:r>
              <a:rPr lang="en-US" sz="2400" dirty="0"/>
              <a:t>reports come electronically with printable </a:t>
            </a:r>
            <a:r>
              <a:rPr lang="en-US" sz="2400" dirty="0" err="1"/>
              <a:t>PDFs</a:t>
            </a:r>
            <a:r>
              <a:rPr lang="en-US" sz="2400" dirty="0"/>
              <a:t> of student reports</a:t>
            </a:r>
            <a:r>
              <a:rPr lang="en-US" sz="2400" dirty="0" smtClean="0"/>
              <a:t>.</a:t>
            </a:r>
          </a:p>
          <a:p>
            <a:pPr lvl="1"/>
            <a:r>
              <a:rPr lang="en-US" sz="2400" dirty="0" smtClean="0"/>
              <a:t>Note: You will not receive paper-based reports from DLM</a:t>
            </a:r>
            <a:endParaRPr lang="en-US" sz="2400" dirty="0"/>
          </a:p>
          <a:p>
            <a:endParaRPr lang="en-US" sz="2400" dirty="0"/>
          </a:p>
          <a:p>
            <a:r>
              <a:rPr lang="en-US" sz="2400" dirty="0" smtClean="0"/>
              <a:t>DLM anticipates final scores to be sent to CDE around July 15, 2015.</a:t>
            </a:r>
          </a:p>
          <a:p>
            <a:endParaRPr lang="en-US" dirty="0"/>
          </a:p>
          <a:p>
            <a:endParaRPr lang="en-US" dirty="0" smtClean="0"/>
          </a:p>
        </p:txBody>
      </p:sp>
    </p:spTree>
    <p:extLst>
      <p:ext uri="{BB962C8B-B14F-4D97-AF65-F5344CB8AC3E}">
        <p14:creationId xmlns:p14="http://schemas.microsoft.com/office/powerpoint/2010/main" val="42096528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40000" y="8255424"/>
            <a:ext cx="9525000" cy="584775"/>
          </a:xfrm>
          <a:prstGeom prst="rect">
            <a:avLst/>
          </a:prstGeom>
          <a:noFill/>
        </p:spPr>
        <p:txBody>
          <a:bodyPr wrap="square" rtlCol="0">
            <a:spAutoFit/>
          </a:bodyPr>
          <a:lstStyle/>
          <a:p>
            <a:r>
              <a:rPr lang="en-US" sz="3200" dirty="0" smtClean="0">
                <a:solidFill>
                  <a:schemeClr val="bg1"/>
                </a:solidFill>
              </a:rPr>
              <a:t>Introduction to Dynamic Learning Maps</a:t>
            </a:r>
            <a:endParaRPr lang="en-US" sz="3200" dirty="0">
              <a:solidFill>
                <a:schemeClr val="bg1"/>
              </a:solidFill>
            </a:endParaRPr>
          </a:p>
        </p:txBody>
      </p:sp>
      <p:sp>
        <p:nvSpPr>
          <p:cNvPr id="3" name="TextBox 2"/>
          <p:cNvSpPr txBox="1"/>
          <p:nvPr/>
        </p:nvSpPr>
        <p:spPr>
          <a:xfrm>
            <a:off x="690426" y="2057400"/>
            <a:ext cx="11544754" cy="6186309"/>
          </a:xfrm>
          <a:prstGeom prst="rect">
            <a:avLst/>
          </a:prstGeom>
          <a:noFill/>
        </p:spPr>
        <p:txBody>
          <a:bodyPr wrap="square" rtlCol="0">
            <a:spAutoFit/>
          </a:bodyPr>
          <a:lstStyle/>
          <a:p>
            <a:r>
              <a:rPr lang="en-US" sz="2400" b="1" dirty="0" smtClean="0">
                <a:solidFill>
                  <a:schemeClr val="accent1"/>
                </a:solidFill>
              </a:rPr>
              <a:t>KITE CLIENT = Student</a:t>
            </a:r>
          </a:p>
          <a:p>
            <a:pPr marL="342900" indent="-342900">
              <a:buFont typeface="Wingdings" panose="05000000000000000000" pitchFamily="2" charset="2"/>
              <a:buChar char="§"/>
            </a:pPr>
            <a:r>
              <a:rPr lang="en-US" sz="2400" dirty="0" smtClean="0"/>
              <a:t>Assessment Platform</a:t>
            </a:r>
          </a:p>
          <a:p>
            <a:pPr marL="342900" indent="-342900">
              <a:buFont typeface="Wingdings" panose="05000000000000000000" pitchFamily="2" charset="2"/>
              <a:buChar char="§"/>
            </a:pPr>
            <a:r>
              <a:rPr lang="en-US" sz="2400" dirty="0" smtClean="0"/>
              <a:t>Download on device</a:t>
            </a:r>
          </a:p>
          <a:p>
            <a:pPr marL="342900" indent="-342900">
              <a:buFont typeface="Wingdings" panose="05000000000000000000" pitchFamily="2" charset="2"/>
              <a:buChar char="§"/>
            </a:pPr>
            <a:r>
              <a:rPr lang="en-US" sz="2400" dirty="0" smtClean="0"/>
              <a:t>Practice activities and released tests</a:t>
            </a:r>
            <a:endParaRPr lang="en-US" sz="2400" dirty="0"/>
          </a:p>
          <a:p>
            <a:endParaRPr lang="en-US" sz="2400" dirty="0" smtClean="0"/>
          </a:p>
          <a:p>
            <a:endParaRPr lang="en-US" sz="2400" dirty="0" smtClean="0"/>
          </a:p>
          <a:p>
            <a:r>
              <a:rPr lang="en-US" sz="2400" b="1" dirty="0" smtClean="0">
                <a:solidFill>
                  <a:schemeClr val="accent1"/>
                </a:solidFill>
              </a:rPr>
              <a:t>KITE EDUCATOR PORTAL  = Staff</a:t>
            </a:r>
          </a:p>
          <a:p>
            <a:pPr marL="342900" indent="-342900">
              <a:buFont typeface="Wingdings" panose="05000000000000000000" pitchFamily="2" charset="2"/>
              <a:buChar char="§"/>
            </a:pPr>
            <a:r>
              <a:rPr lang="en-US" sz="2400" dirty="0" smtClean="0"/>
              <a:t>Administrative Platform</a:t>
            </a:r>
          </a:p>
          <a:p>
            <a:pPr marL="342900" indent="-342900">
              <a:buFont typeface="Wingdings" panose="05000000000000000000" pitchFamily="2" charset="2"/>
              <a:buChar char="§"/>
            </a:pPr>
            <a:r>
              <a:rPr lang="en-US" sz="2400" dirty="0" smtClean="0"/>
              <a:t>Manage student data</a:t>
            </a:r>
          </a:p>
          <a:p>
            <a:pPr marL="342900" indent="-342900">
              <a:buFont typeface="Wingdings" panose="05000000000000000000" pitchFamily="2" charset="2"/>
              <a:buChar char="§"/>
            </a:pPr>
            <a:r>
              <a:rPr lang="en-US" sz="2400" dirty="0" smtClean="0"/>
              <a:t>Access professional development</a:t>
            </a:r>
          </a:p>
          <a:p>
            <a:pPr marL="342900" indent="-342900">
              <a:buFont typeface="Wingdings" panose="05000000000000000000" pitchFamily="2" charset="2"/>
              <a:buChar char="§"/>
            </a:pPr>
            <a:r>
              <a:rPr lang="en-US" sz="2400" dirty="0" smtClean="0"/>
              <a:t>Access required training modules</a:t>
            </a:r>
          </a:p>
          <a:p>
            <a:pPr lvl="1"/>
            <a:r>
              <a:rPr lang="en-US" sz="2400" dirty="0" smtClean="0">
                <a:hlinkClick r:id="rId3"/>
              </a:rPr>
              <a:t>https://educator.cete.us</a:t>
            </a:r>
            <a:r>
              <a:rPr lang="en-US" sz="2400" dirty="0" smtClean="0"/>
              <a:t> </a:t>
            </a:r>
          </a:p>
          <a:p>
            <a:pPr marL="342900" indent="-342900">
              <a:buFont typeface="Wingdings" panose="05000000000000000000" pitchFamily="2" charset="2"/>
              <a:buChar char="§"/>
            </a:pPr>
            <a:endParaRPr lang="en-US" sz="2400" dirty="0" smtClean="0"/>
          </a:p>
          <a:p>
            <a:pPr marL="342900" indent="-342900">
              <a:buFont typeface="Wingdings" panose="05000000000000000000" pitchFamily="2" charset="2"/>
              <a:buChar char="§"/>
            </a:pPr>
            <a:endParaRPr lang="en-US" sz="2400" dirty="0" smtClean="0"/>
          </a:p>
          <a:p>
            <a:pPr marL="342900" indent="-342900">
              <a:buFont typeface="Wingdings" panose="05000000000000000000" pitchFamily="2" charset="2"/>
              <a:buChar char="Ø"/>
            </a:pPr>
            <a:endParaRPr lang="en-US" sz="2400" dirty="0" smtClean="0"/>
          </a:p>
          <a:p>
            <a:endParaRPr lang="en-US" dirty="0"/>
          </a:p>
          <a:p>
            <a:endParaRPr lang="en-US" dirty="0" smtClean="0"/>
          </a:p>
        </p:txBody>
      </p:sp>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73637" t="9820" r="15341" b="80333"/>
          <a:stretch/>
        </p:blipFill>
        <p:spPr bwMode="auto">
          <a:xfrm>
            <a:off x="5270500" y="828675"/>
            <a:ext cx="2463800" cy="750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11551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40000" y="8255424"/>
            <a:ext cx="9525000" cy="584775"/>
          </a:xfrm>
          <a:prstGeom prst="rect">
            <a:avLst/>
          </a:prstGeom>
          <a:noFill/>
        </p:spPr>
        <p:txBody>
          <a:bodyPr wrap="square" rtlCol="0">
            <a:spAutoFit/>
          </a:bodyPr>
          <a:lstStyle/>
          <a:p>
            <a:r>
              <a:rPr lang="en-US" sz="3200" dirty="0" smtClean="0">
                <a:solidFill>
                  <a:schemeClr val="bg1"/>
                </a:solidFill>
              </a:rPr>
              <a:t>Introduction to Dynamic Learning Maps</a:t>
            </a:r>
            <a:endParaRPr lang="en-US" sz="3200" dirty="0">
              <a:solidFill>
                <a:schemeClr val="bg1"/>
              </a:solidFill>
            </a:endParaRP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5510" t="9334" r="796" b="6666"/>
          <a:stretch/>
        </p:blipFill>
        <p:spPr bwMode="auto">
          <a:xfrm>
            <a:off x="1460500" y="939800"/>
            <a:ext cx="9766300"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Up Arrow 3"/>
          <p:cNvSpPr/>
          <p:nvPr/>
        </p:nvSpPr>
        <p:spPr bwMode="auto">
          <a:xfrm rot="18341740">
            <a:off x="6816201" y="3307926"/>
            <a:ext cx="405294" cy="1371600"/>
          </a:xfrm>
          <a:prstGeom prst="upArrow">
            <a:avLst/>
          </a:prstGeom>
          <a:solidFill>
            <a:srgbClr val="14943F"/>
          </a:solidFill>
          <a:ln w="12700" cap="flat" cmpd="sng" algn="ctr">
            <a:solidFill>
              <a:srgbClr val="000000"/>
            </a:solid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6" charset="0"/>
              <a:ea typeface="Trebuchet MS" pitchFamily="-106" charset="0"/>
              <a:cs typeface="Trebuchet MS" pitchFamily="-106" charset="0"/>
              <a:sym typeface="Trebuchet MS" pitchFamily="-106" charset="0"/>
            </a:endParaRPr>
          </a:p>
        </p:txBody>
      </p:sp>
    </p:spTree>
    <p:extLst>
      <p:ext uri="{BB962C8B-B14F-4D97-AF65-F5344CB8AC3E}">
        <p14:creationId xmlns:p14="http://schemas.microsoft.com/office/powerpoint/2010/main" val="2458715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40000" y="8255424"/>
            <a:ext cx="9525000" cy="584775"/>
          </a:xfrm>
          <a:prstGeom prst="rect">
            <a:avLst/>
          </a:prstGeom>
          <a:noFill/>
        </p:spPr>
        <p:txBody>
          <a:bodyPr wrap="square" rtlCol="0">
            <a:spAutoFit/>
          </a:bodyPr>
          <a:lstStyle/>
          <a:p>
            <a:r>
              <a:rPr lang="en-US" sz="3200" dirty="0" smtClean="0">
                <a:solidFill>
                  <a:schemeClr val="bg1"/>
                </a:solidFill>
              </a:rPr>
              <a:t>Introduction to Dynamic Learning Maps</a:t>
            </a:r>
            <a:endParaRPr lang="en-US" sz="3200" dirty="0">
              <a:solidFill>
                <a:schemeClr val="bg1"/>
              </a:solidFill>
            </a:endParaRPr>
          </a:p>
        </p:txBody>
      </p:sp>
      <p:sp>
        <p:nvSpPr>
          <p:cNvPr id="7" name="TextBox 6"/>
          <p:cNvSpPr txBox="1"/>
          <p:nvPr/>
        </p:nvSpPr>
        <p:spPr>
          <a:xfrm>
            <a:off x="728526" y="609600"/>
            <a:ext cx="11544754" cy="1138773"/>
          </a:xfrm>
          <a:prstGeom prst="rect">
            <a:avLst/>
          </a:prstGeom>
          <a:noFill/>
        </p:spPr>
        <p:txBody>
          <a:bodyPr wrap="square" rtlCol="0">
            <a:spAutoFit/>
          </a:bodyPr>
          <a:lstStyle/>
          <a:p>
            <a:pPr algn="ctr"/>
            <a:r>
              <a:rPr lang="en-US" sz="3200" dirty="0" smtClean="0"/>
              <a:t>Checklist</a:t>
            </a:r>
          </a:p>
          <a:p>
            <a:pPr algn="ctr"/>
            <a:endParaRPr lang="en-US" dirty="0"/>
          </a:p>
          <a:p>
            <a:pPr algn="ctr"/>
            <a:endParaRPr lang="en-US" dirty="0"/>
          </a:p>
        </p:txBody>
      </p:sp>
      <p:sp>
        <p:nvSpPr>
          <p:cNvPr id="3" name="TextBox 2"/>
          <p:cNvSpPr txBox="1"/>
          <p:nvPr/>
        </p:nvSpPr>
        <p:spPr>
          <a:xfrm>
            <a:off x="728526" y="1524000"/>
            <a:ext cx="11544754" cy="5816977"/>
          </a:xfrm>
          <a:prstGeom prst="rect">
            <a:avLst/>
          </a:prstGeom>
          <a:noFill/>
        </p:spPr>
        <p:txBody>
          <a:bodyPr wrap="square" rtlCol="0">
            <a:spAutoFit/>
          </a:bodyPr>
          <a:lstStyle/>
          <a:p>
            <a:pPr marL="342900" indent="-342900">
              <a:buFont typeface="Wingdings" panose="05000000000000000000" pitchFamily="2" charset="2"/>
              <a:buChar char="¨"/>
            </a:pPr>
            <a:r>
              <a:rPr lang="en-US" sz="2400" dirty="0" smtClean="0"/>
              <a:t>Ensure you have an active Educator Portal account</a:t>
            </a:r>
          </a:p>
          <a:p>
            <a:pPr marL="342900" indent="-342900">
              <a:buFont typeface="Wingdings" panose="05000000000000000000" pitchFamily="2" charset="2"/>
              <a:buChar char="¨"/>
            </a:pPr>
            <a:endParaRPr lang="en-US" sz="2400" dirty="0" smtClean="0"/>
          </a:p>
          <a:p>
            <a:pPr marL="342900" indent="-342900">
              <a:buFont typeface="Wingdings" panose="05000000000000000000" pitchFamily="2" charset="2"/>
              <a:buChar char="¨"/>
            </a:pPr>
            <a:r>
              <a:rPr lang="en-US" sz="2400" dirty="0" smtClean="0"/>
              <a:t>Identify educators who will be Test Examiners</a:t>
            </a:r>
          </a:p>
          <a:p>
            <a:pPr marL="571500" lvl="1" indent="-342900">
              <a:buFont typeface="Wingdings" panose="05000000000000000000" pitchFamily="2" charset="2"/>
              <a:buChar char="¨"/>
            </a:pPr>
            <a:r>
              <a:rPr lang="en-US" sz="2400" dirty="0" smtClean="0"/>
              <a:t>Ensure they have accounts in Educator Portal with school assignment</a:t>
            </a:r>
          </a:p>
          <a:p>
            <a:pPr marL="571500" lvl="1" indent="-342900">
              <a:buFont typeface="Wingdings" panose="05000000000000000000" pitchFamily="2" charset="2"/>
              <a:buChar char="¨"/>
            </a:pPr>
            <a:endParaRPr lang="en-US" sz="2400" dirty="0" smtClean="0"/>
          </a:p>
          <a:p>
            <a:pPr marL="342900" indent="-342900">
              <a:buFont typeface="Wingdings" panose="05000000000000000000" pitchFamily="2" charset="2"/>
              <a:buChar char="¨"/>
            </a:pPr>
            <a:r>
              <a:rPr lang="en-US" sz="2400" dirty="0" smtClean="0"/>
              <a:t>Identify district level Technical Liaison (DTC)</a:t>
            </a:r>
          </a:p>
          <a:p>
            <a:pPr marL="571500" lvl="1" indent="-342900">
              <a:buFont typeface="Wingdings" panose="05000000000000000000" pitchFamily="2" charset="2"/>
              <a:buChar char="¨"/>
            </a:pPr>
            <a:r>
              <a:rPr lang="en-US" sz="2400" dirty="0" smtClean="0"/>
              <a:t>Ensure he/she has an account in Educator Portal</a:t>
            </a:r>
          </a:p>
          <a:p>
            <a:pPr marL="571500" lvl="1" indent="-342900">
              <a:buFont typeface="Wingdings" panose="05000000000000000000" pitchFamily="2" charset="2"/>
              <a:buChar char="¨"/>
            </a:pPr>
            <a:r>
              <a:rPr lang="en-US" sz="2400" dirty="0" smtClean="0"/>
              <a:t>Email </a:t>
            </a:r>
            <a:r>
              <a:rPr lang="en-US" sz="2400" dirty="0" smtClean="0">
                <a:hlinkClick r:id="rId3"/>
              </a:rPr>
              <a:t>monroe_m@cde.state.co.us</a:t>
            </a:r>
            <a:r>
              <a:rPr lang="en-US" sz="2400" dirty="0" smtClean="0"/>
              <a:t> with name and role to give them district access</a:t>
            </a:r>
          </a:p>
          <a:p>
            <a:pPr marL="571500" lvl="1" indent="-342900">
              <a:buFont typeface="Wingdings" panose="05000000000000000000" pitchFamily="2" charset="2"/>
              <a:buChar char="¨"/>
            </a:pPr>
            <a:endParaRPr lang="en-US" sz="2400" dirty="0" smtClean="0"/>
          </a:p>
          <a:p>
            <a:pPr marL="342900" indent="-342900">
              <a:buFont typeface="Wingdings" panose="05000000000000000000" pitchFamily="2" charset="2"/>
              <a:buChar char="¨"/>
            </a:pPr>
            <a:r>
              <a:rPr lang="en-US" sz="2400" dirty="0" smtClean="0"/>
              <a:t>Identify district level Data Steward (Data Respondent) </a:t>
            </a:r>
          </a:p>
          <a:p>
            <a:pPr marL="571500" lvl="1" indent="-342900">
              <a:buFont typeface="Wingdings" panose="05000000000000000000" pitchFamily="2" charset="2"/>
              <a:buChar char="¨"/>
            </a:pPr>
            <a:r>
              <a:rPr lang="en-US" sz="2400" dirty="0"/>
              <a:t>Ensure he/she has an account in Educator Portal</a:t>
            </a:r>
          </a:p>
          <a:p>
            <a:pPr marL="571500" lvl="1" indent="-342900">
              <a:buFont typeface="Wingdings" panose="05000000000000000000" pitchFamily="2" charset="2"/>
              <a:buChar char="¨"/>
            </a:pPr>
            <a:r>
              <a:rPr lang="en-US" sz="2400" dirty="0"/>
              <a:t>Email </a:t>
            </a:r>
            <a:r>
              <a:rPr lang="en-US" sz="2400" dirty="0">
                <a:hlinkClick r:id="rId3"/>
              </a:rPr>
              <a:t>monroe_m@cde.state.co.us</a:t>
            </a:r>
            <a:r>
              <a:rPr lang="en-US" sz="2400" dirty="0"/>
              <a:t> with name and role to give them district access</a:t>
            </a:r>
          </a:p>
          <a:p>
            <a:endParaRPr lang="en-US" dirty="0"/>
          </a:p>
          <a:p>
            <a:endParaRPr lang="en-US" dirty="0" smtClean="0"/>
          </a:p>
        </p:txBody>
      </p:sp>
      <p:sp>
        <p:nvSpPr>
          <p:cNvPr id="4" name="TextBox 3"/>
          <p:cNvSpPr txBox="1"/>
          <p:nvPr/>
        </p:nvSpPr>
        <p:spPr>
          <a:xfrm>
            <a:off x="728526" y="1517540"/>
            <a:ext cx="914400" cy="461665"/>
          </a:xfrm>
          <a:prstGeom prst="rect">
            <a:avLst/>
          </a:prstGeom>
          <a:noFill/>
        </p:spPr>
        <p:txBody>
          <a:bodyPr wrap="square" rtlCol="0">
            <a:spAutoFit/>
          </a:bodyPr>
          <a:lstStyle/>
          <a:p>
            <a:r>
              <a:rPr lang="en-US" sz="2400" dirty="0" smtClean="0">
                <a:solidFill>
                  <a:srgbClr val="FF0000"/>
                </a:solidFill>
                <a:sym typeface="Wingdings"/>
              </a:rPr>
              <a:t></a:t>
            </a:r>
            <a:endParaRPr lang="en-US" sz="2400" dirty="0">
              <a:solidFill>
                <a:srgbClr val="FF0000"/>
              </a:solidFill>
            </a:endParaRPr>
          </a:p>
        </p:txBody>
      </p:sp>
      <p:sp>
        <p:nvSpPr>
          <p:cNvPr id="6" name="TextBox 5"/>
          <p:cNvSpPr txBox="1"/>
          <p:nvPr/>
        </p:nvSpPr>
        <p:spPr>
          <a:xfrm>
            <a:off x="741226" y="3352800"/>
            <a:ext cx="914400" cy="461665"/>
          </a:xfrm>
          <a:prstGeom prst="rect">
            <a:avLst/>
          </a:prstGeom>
          <a:noFill/>
        </p:spPr>
        <p:txBody>
          <a:bodyPr wrap="square" rtlCol="0">
            <a:spAutoFit/>
          </a:bodyPr>
          <a:lstStyle/>
          <a:p>
            <a:r>
              <a:rPr lang="en-US" sz="2400" dirty="0" smtClean="0">
                <a:solidFill>
                  <a:srgbClr val="FF0000"/>
                </a:solidFill>
                <a:sym typeface="Wingdings"/>
              </a:rPr>
              <a:t></a:t>
            </a:r>
            <a:endParaRPr lang="en-US" sz="2400" dirty="0">
              <a:solidFill>
                <a:srgbClr val="FF0000"/>
              </a:solidFill>
            </a:endParaRPr>
          </a:p>
        </p:txBody>
      </p:sp>
      <p:sp>
        <p:nvSpPr>
          <p:cNvPr id="8" name="TextBox 7"/>
          <p:cNvSpPr txBox="1"/>
          <p:nvPr/>
        </p:nvSpPr>
        <p:spPr>
          <a:xfrm>
            <a:off x="741226" y="5181600"/>
            <a:ext cx="914400" cy="461665"/>
          </a:xfrm>
          <a:prstGeom prst="rect">
            <a:avLst/>
          </a:prstGeom>
          <a:noFill/>
        </p:spPr>
        <p:txBody>
          <a:bodyPr wrap="square" rtlCol="0">
            <a:spAutoFit/>
          </a:bodyPr>
          <a:lstStyle/>
          <a:p>
            <a:r>
              <a:rPr lang="en-US" sz="2400" dirty="0" smtClean="0">
                <a:solidFill>
                  <a:srgbClr val="FF0000"/>
                </a:solidFill>
                <a:sym typeface="Wingdings"/>
              </a:rPr>
              <a:t></a:t>
            </a:r>
            <a:endParaRPr lang="en-US" sz="2400" dirty="0">
              <a:solidFill>
                <a:srgbClr val="FF0000"/>
              </a:solidFill>
            </a:endParaRPr>
          </a:p>
        </p:txBody>
      </p:sp>
    </p:spTree>
    <p:extLst>
      <p:ext uri="{BB962C8B-B14F-4D97-AF65-F5344CB8AC3E}">
        <p14:creationId xmlns:p14="http://schemas.microsoft.com/office/powerpoint/2010/main" val="2601155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40000" y="8255424"/>
            <a:ext cx="9525000" cy="584775"/>
          </a:xfrm>
          <a:prstGeom prst="rect">
            <a:avLst/>
          </a:prstGeom>
          <a:noFill/>
        </p:spPr>
        <p:txBody>
          <a:bodyPr wrap="square" rtlCol="0">
            <a:spAutoFit/>
          </a:bodyPr>
          <a:lstStyle/>
          <a:p>
            <a:r>
              <a:rPr lang="en-US" sz="3200" dirty="0" smtClean="0">
                <a:solidFill>
                  <a:schemeClr val="bg1"/>
                </a:solidFill>
              </a:rPr>
              <a:t>Preparing for the DLM Assessment</a:t>
            </a:r>
            <a:endParaRPr lang="en-US" sz="3200" dirty="0">
              <a:solidFill>
                <a:schemeClr val="bg1"/>
              </a:solidFill>
            </a:endParaRPr>
          </a:p>
        </p:txBody>
      </p:sp>
      <p:sp>
        <p:nvSpPr>
          <p:cNvPr id="3" name="TextBox 2"/>
          <p:cNvSpPr txBox="1"/>
          <p:nvPr/>
        </p:nvSpPr>
        <p:spPr>
          <a:xfrm>
            <a:off x="711200" y="495587"/>
            <a:ext cx="11658600" cy="584775"/>
          </a:xfrm>
          <a:prstGeom prst="rect">
            <a:avLst/>
          </a:prstGeom>
          <a:noFill/>
        </p:spPr>
        <p:txBody>
          <a:bodyPr wrap="square" rtlCol="0">
            <a:spAutoFit/>
          </a:bodyPr>
          <a:lstStyle/>
          <a:p>
            <a:pPr lvl="0" algn="ctr"/>
            <a:r>
              <a:rPr lang="en-US" sz="3200" dirty="0"/>
              <a:t>Preparing for the DLM </a:t>
            </a:r>
            <a:r>
              <a:rPr lang="en-US" sz="3200" dirty="0" smtClean="0"/>
              <a:t>Assessment</a:t>
            </a:r>
            <a:endParaRPr lang="en-US" sz="3200" dirty="0"/>
          </a:p>
        </p:txBody>
      </p:sp>
      <p:sp>
        <p:nvSpPr>
          <p:cNvPr id="5" name="TextBox 4"/>
          <p:cNvSpPr txBox="1"/>
          <p:nvPr/>
        </p:nvSpPr>
        <p:spPr>
          <a:xfrm>
            <a:off x="711200" y="1676400"/>
            <a:ext cx="11506200" cy="2215991"/>
          </a:xfrm>
          <a:prstGeom prst="rect">
            <a:avLst/>
          </a:prstGeom>
          <a:solidFill>
            <a:schemeClr val="bg1"/>
          </a:solidFill>
        </p:spPr>
        <p:txBody>
          <a:bodyPr wrap="square" rtlCol="0">
            <a:spAutoFit/>
          </a:bodyPr>
          <a:lstStyle/>
          <a:p>
            <a:r>
              <a:rPr lang="en-US" sz="2400" b="1" dirty="0" smtClean="0">
                <a:solidFill>
                  <a:srgbClr val="488BC9"/>
                </a:solidFill>
              </a:rPr>
              <a:t>Develop and implement training plan</a:t>
            </a:r>
          </a:p>
          <a:p>
            <a:endParaRPr lang="en-US" sz="2400" b="1" dirty="0" smtClean="0">
              <a:solidFill>
                <a:srgbClr val="488BC9"/>
              </a:solidFill>
            </a:endParaRPr>
          </a:p>
          <a:p>
            <a:r>
              <a:rPr lang="en-US" sz="2400" b="1" dirty="0" smtClean="0">
                <a:solidFill>
                  <a:srgbClr val="488BC9"/>
                </a:solidFill>
              </a:rPr>
              <a:t>Develop a communication plan for staff and parents</a:t>
            </a:r>
          </a:p>
          <a:p>
            <a:endParaRPr lang="en-US" sz="2400" b="1" dirty="0" smtClean="0">
              <a:solidFill>
                <a:srgbClr val="488BC9"/>
              </a:solidFill>
            </a:endParaRPr>
          </a:p>
          <a:p>
            <a:r>
              <a:rPr lang="en-US" sz="2400" b="1" dirty="0" smtClean="0">
                <a:solidFill>
                  <a:srgbClr val="488BC9"/>
                </a:solidFill>
              </a:rPr>
              <a:t>Prepare for assessment administration</a:t>
            </a:r>
          </a:p>
          <a:p>
            <a:endParaRPr lang="en-US" dirty="0" smtClean="0"/>
          </a:p>
        </p:txBody>
      </p:sp>
      <p:sp>
        <p:nvSpPr>
          <p:cNvPr id="6" name="AutoShape 2" descr="data:image/jpeg;base64,/9j/4AAQSkZJRgABAQAAAQABAAD/2wCEAAkGBxQSEhUUERMWFhUXFRcXGBcYGBoZFxgbFhUaGBoZGB0YHSggGxomGxsWITIhJSkrLjEuGCAzOjMtNyouLiwBCgoKBQUFDgUFDisZExkrKysrKysrKysrKysrKysrKysrKysrKysrKysrKysrKysrKysrKysrKysrKysrKysrK//AABEIAL8BCAMBIgACEQEDEQH/xAAbAAEAAgMBAQAAAAAAAAAAAAAABAUDBgcBAv/EAEEQAAEDAwMCAwUFBgQEBwAAAAEAAhEDEiEEMUEiUQUGYRMycYGRByNCUqEUkrHB4fAzotHxYnOC0hUWJDRTVHL/xAAUAQEAAAAAAAAAAAAAAAAAAAAA/8QAFBEBAAAAAAAAAAAAAAAAAAAAAP/aAAwDAQACEQMRAD8A7iiIgIiICIiAiIgIiICIiAiIgIiICIiAiIgIiICIiAiIgIiICIiAiIgIiICIiAiIgIiICIiAiIgIiICIiAiIgIiICIiAiIgIiICIiAiIgIiICIiAiIgIiICIiAiIgIiICIiAiIgIiICIiAiIgIiICIiAiIgIiICIiAiIgIiICIiAiIgIiICIiAiJKAi+b+y8koPtF8yV6EHqLwFJQeovJS5B6i8leoCIiAiIgIiICIiAiIgIiICIiAiIgIiICIiAiIgLV9T4u81HtEi1zgDGMOLQAdtx2K2haT4kS2o+4XBr6lQHuJMgTgnJEcwT6IJTfG6sNLjG5cAA9oAGJcGggk+mI43WT/zOwbiNpcQWgZjMnff6LVA32jg8t6X03tI6mAipBEzMmJbMA5dEXZweGap7qpplgDGU6RaIc4NJ4DjvDBSIx+LiMhuGs81uDmspUL3OcBLnimwA53cJcbcw0FZ6XmhuRUo1GGXbiQYjIIxBkLTK9dtSq5oaJY8MugdU0xVz09IGPiWxGZHtEuZDnYayMTBIDrQXHJcALcGJQbq3zVQxJIyBEEuE9xE8j6qR/wCP0TMvgCZkBowBPvZMTx2WiNfWm6u2lYILYY5zjbkuJkNaCOIiW9oiG7xZlRziGUy+GmJuDjmLom3OMA7tOyDplPxug7aoNp6gW4iZ6gFKGtpkwKjZ7XCfpuubMpscwEjrMuabjDZDg0mBkbYPIBUVoZUDjkDsSQcmDOcECRAJB9UHVBqGkkBzSRuARj4xMLJd/cLkbn0RNpcQ0AgNu3M5DgIzDhgcjbn4q+IOAFOnWqssj/De0SSbLA1oAAEh0f8ACT3QdeD8wB/f0j5L6uXJG+Painc9tSu42ktDySGxsCJ37yOOd1mHmbWNOa7jABiKbpkZFrG3GMHBCDqhd2XpeuaN85alonodPBpmROcwcdvmvvSfaDWM30qRA7FzZIgkySQBnA3QdG9pn+hXjK87QR8eVolL7QW3NuoWl7mthhDzBLgCTiNp2PPrFzp/Hn1QCxhAJHVMtIIaQ5hIALDdh0Z7GEF1rPFKdITUcAIJz/w7qax0gEbHIXN/F6mDLi50MunciTIz/r3XQ9GCKbJ3tbPxgIMyIiAiIgIiICIiAiIgIiICIiAuaeOXVKzqbTDC6pd1Pggkggw4CCTtv04IggdLXOPFqjRXfaHNN5FsCffLZ36mkyfrkQgiCg50hzXNAc2JJLnRaSSCdtsLBVDGOuJIvIaHXOubLJ6QMSLWmYwLp93MfW+IVBXYC8BlriWg3OtAZBIJwI/FzJwcRkr6+wi0PLQMAkEAmTdPvSQYidiglUwGOAtcQd3A3T0xLp9GtHHvc8RdbJo1Q1hAsd+GAenAM7mDAiMELNpfEmWS8SCTNpwTHugmZ7cmJHopGrqsLT71MkSN8wR0mILhv8pQQ9RUY2rh4c7ALC/AGBtkDgwfylPDXNDnl5c+LbWltoHSRDS1rekOuyZMEqxpBrQ1rgcCBkFph4cAJNxgBpk9lE/ZyWi4GQDvzcATIHSRB7H/APPBDxuk9mLi9xJaCcki5waJAbyXSJj+RVXqmTUJhxEGCfchzWk2jEie85GIgxd6tt7XAgGAcPBAkYaTxvnHYbbqorB7hDcNYQ3fpOBIMiZAEwfzTnBIYmmWOLQGNAfIFxMDkQIEZgbxtwsOppggiA5pc8ENcLoDXQJBtbmz13+K9ZUf7WoLQ1paNiZaAXEQACN3dyAGgRtHlYRXaQN893STh1ocLcNOXHkjvAYqfixYHe1YWNbdaMOJcBJAIkNAt+J6T2jPrKr3QWgPpHDt+khxDowRd7uABOYxCg1qrqlMOqOAuaxkGbMtmG+skRJImInmXqaFGpJc1uGutcWgumR1ATFoJPaI9cBGcWkXMc7iBAujBxMjvkSBtwobtIDN4IEtJaTOWujptjhok4Od8KfTAZ+FoJMtHuiG27x2kSbdiT6L61GlAthl7rCbRBk22Ez3DYHG53QQNG0PqvtaDUDhD5D7j1S4NJMkT7xggfKOl6WqDTo4P+EagyZ6nsqBongdI7D+PNatNzXBxtE5bBeYEDJLsT1BuPkcrpbaVtCnaMFrPUhtjYE7HIH0lBQeI1XOqWOjDy0xsQQQcA7icztJK6rR90RtA/guPhxLjiBj5Tx9be67E0QEHqIiAiIgIiICIiAhKKv8c1BZRcRuS1v7zgP5oJvtm9x8sp7Uf3utVoMLZLXEEbwcYmfkDOFNZrKgyYIAnLTMAcR8+J9EF2a3PCj1tS+JYyT2JIx64P8AYUOn4l+drmzjgjnM+qlUarHTaQT8Dj44wgx1X1eMiQIaIjvmD/LZaX4i91GqSdPqHXXuL20n1MuJIBsGefTbZb46CCJHc879p9fisdMkYJkwMmATvjp2CDmNXWU/aCpVFVvQ6m9r6FZgNxZve0dIAdvPvnICjUPENLUf/wC5plrTUBHtBEmBJk5ETEDOMmF1HTmLuotzi5xncibTED+5ULxDxDSxFZ9IggyDa8mBERGcc+hQaZS8OY4gtrtyekOc0tAJJwGtb2cAJIEx6LMfDWj7sVKm0lwJ6ha7AOCB7sk4/UqXq3eE3G+hp3uBaIGmaKkmAHEwAASRmBCrPG6WiYDZpXA7llOvUp1D7wloY6xxFoBFwx9EEql4Q72jnUnNda0AS6WiJbaRxJvnvA23WOlpK5IAgmDLSLQ4YzkkwQdj3Wh+Z/MzKDGnQV6zS1w6ajva0yAAQAKpcQQSTMbtHORr+n+0/wAQpuPXTdPDmN+O7YKDs2rpxMQ4QXSJ3pgQDbJByDg77DlVr6LgTgFlSboPSDYAJgwZAIk9gMzIqPJes1uvoCpVq0qLXvc2m0UHvbUgy9xLX9PVd8c5C2HQeVn02Mp09RQquDRbN1KBj3bQ6Dcd/XbKCoqUYfWc5zWgvaC4yxolo4fI3vyd4wYVfq6t7mBj2taS8zFwMMLiWnPriRFvzGx1vLWqcx7XUdNVacBrKziS2AOouY2ZLWDfickAKvb4JqQ5g/YqrWCIc2rTeB92WiPvbrQDjAMwgq3NBIvYXktJDTBDi09NxJLRkAQSed1jY2QSSDbILiAWQ3AttEZMcGc5OVY1dIaWBpqoayJ/9PVwBjdg297b+AzXajV0Q0klzbnT1tLY7kS0FrjySY2j1D5pB4bY0B7cRccGZIndx3PyHHOau66oLqr3TALbixkmdo5MA7zIGTAAht17K73tbIgAueXAgAgRb1Ew66JEEBsDZT2U6VQyxrTEEuH4gJBIkzEx0yTgZQYNLU9oHi2C0vpiDOJG7jJuBaT73DTK6hqGm3p46ZxuC5kAnkRkxwuVeF0ixxDi2BeBGzRAtiDkemPdHcro/mDxH2QhxBcWkNaJLnA9JGMd847oNZq/duaHubPtJkDEB7YBk4zH9777p/EaZd93VYQQcNcS75QTt8Cue0tI2q5tSrbDQekbDJHrnicbbbrYvDNC220XEMbsJaLeoYt98GD3HYgINppaqZse48bgweJBBtPxHyX27xL2YcalRkAnJEQBwTO/rCqP2JzLXS4gAwwxAxvgSTPJ7n4qM/UuzbscjYEZ32zkjnn6hsWn8ZY8i0tcDGWOuEHY4ERtmeVY0aocJaZ4XPtbqty7LpuuOwIjLZ2JhSPs8fFeuMdTWucZzc0kCeTgnPoPmG+IiICIiAoHjT2inLiALhvyp6rvHWzS2nqbjvn4IKtjBgNMiRPOIu354M5X1a4B4HaRjcmeBBjb6pTZLYyJBmCRxGI22G2fmvRIbiZAGSN44gHsP1QfZYSCO4xyPQnntj/dR69CXNe5wAscIxGSwyZ3gA/CTvxlfqcPA3a0G7g3XGGwckAfwSoSy44IcekeobkY7wT3EIKTxfW6ii1ppPBb0n3TlrW7RItkhxugj0gSqBmvrPkl9TMuALpcDvBglsAyBv2kyFaeYKfVRZY11gcXFwhzLhAFIkQ7lsAiBuVW6WsAQDEgAOBIETmZAycQCYQfNOl0Bha7p7uh0m8OIEGYBcYCh/tllN9SowtglweCC0NabfxGBgZJjMlWOuaBAJlxcHuAAktBke9IyJG/4cHcqt1oNTqti4QQSXHMDcYsJnscjsSgxVKYYQeHEEkOD3OuM2YBnZpntseVQeZKoaIJiXE56g7bIvET9djkYidq6nQYNuTGQGEuDTESTzbkSfSVSeK0+gVCGCZeZkAGQCTxkyYAkeqDVvGA4B105AiRkZ4x6R/vmgKvvFCXgkEQBnJyTGRuDt+o3VCUHZ/JrHM0mlDfuha4vLXHN9zw5wBzLdxI2jeFsOn1TolpPJtLnMHeCN5NrRM8O+B1fy9qR+y6UtyPZgO5cCzAO8YIMA8OOeDaNe4XU2sIuqCSCREOgubMEEi2REHB5QW2k8WqPDHBxDnMc2LtrYILSBlpmWkDMtPopFPx+uALSS2XuEncNJiY/wCnvsY9ayo9j2PdaWzWc2Lbc+1IkfJx23UgUmk4y4m7IBOIMRyMb+g4KC78O83VIBeGwRPQ4EATH4TEtloO8mfgJlLzOHtJxg7v5aCLiGhpOAeeSFpr9KAwNYGsJBJbBAkkBpay7BBMTtj1EYqetAuY8kusL4GSQXkPeA102tMTIkT8UG71X6Cu0ivQokgBx9pRaRu7JMRgCTMRiVHq+U/DK7GVWadoZktfRL2CHgyW+yIBBu22Nx3WoVoc2CXC1oDXNHQ3Bm62IF07tjvxN95G0dCmyoaAw6oQGjZlpIcG5IDbiTiNu2AGR3kLRRhtcQ4WxVdEE3T1Enecn1wplLyfRY91QveZuMudcfwlpLpBIEYaIbBVzU1BNwAjt6g7Ec8FZg8DcEkf0/h/qgwabQUqbctBcPxFueAY7KTSqB2/Bj6TH81F1dQy3sJn907d+q0fNfNGtHwnBx3iUGepXALpOzY+vbGfh6KhqYIE4HJ3ydvgY/VWFeqHDIzP65j04/VVdeplxPbH0M/7oIOtxPw3+atfs1pH2upcfy0QP85P1wVU6x8Njb5+uwV99m7cagz+JgjtAcfj+IfRBuiIiAiIgKB4z/hzMQ4R2nYTHEqevitSDgWuEgoNco1YwWxBMCZkAAYjO5Xuiqk8QIkCZzvuPmFG1/g1enJpD2gA6YIDm4jZxAI2nOeyxnXWEMeLXQBDhbj0B32QTqUF4IJ2djcG0hpLj3iIzBmVi1TXSbHDLRBIb0uBdnaTwCD6dysNKoxhcZMuaTAz7rnE5AwJJxuvXvgttBc53VIt2ADTcQROHCJnfbGAo/HqX3lMueS72bxaBA6Ygklp64dmI3GAMGt02nLn3EtteBcHNAPQOg3WGRtMQBHzUrx3WkVm0mSXCHOaXCwNc+NrcgWGecYwsVLUupSLBMTaS/NxyBYHGIxhpglBFp1PbA3iS1zRaW9O4a0gu97Yy4TsYKjFjWtJJLsOJIBk4zYC4hoNpxMfqpGsrFzw9xmk+laZENYGklpLczJnMEc9wqsF15abG2NcBcSRBcWC4wNwXHH+iDJrzSFME9IdkXN6rsZgOzjOOy1Txprmy1rmOuIHU4m0jGOqGjc5H9bzWamWOD3iHRAgSwDmDMkmDOTA4zdrOv17XFlPuCCc9QuiIaCZA792gega/wCIPMZiTPHTLhHpmcz81SErc2+VtdqIFHRagiNzSLGmc7uAbwMzwN0d9lfi3/0nfv0v+9Bt/lmk0UKTWuFtrTImQHNnd5j3jGQMwOcXJr23OcGi1w65jBDSZkCTIi0SdvnR6TS6mgynT8R07qMgU2lzwWP9nmBBMOI3zkNxsrx1DocIkwdwTIaR+Vpzgevog+m6B7iW3EdRqbD3nEuIMAEwfXMHATWagnLADLRmQGHcXh2YEmNzuPivaJfZTfJA6ZAMttcJDiAPdtgAn8wPC+dVqDSZc5pba0udtIIBlpOTxIx2+CDBTDjljiZMkQCAXNBBbOwDm+6ZJ5KwaCq2wgNDgJwGEgTxIFv4hgbTlZWamoXFzQwscxhYRkxbsbSW4cSZEiCInMS9S1r27kAktJ5GJEyD8Pnygq/ES2qQQ0TLXBxcRaB1ExEBwcAJ3BEg7RtvkRr20TUcWuLqrzc0uyASBcJtuERMkmAtS1RfSY0tyWuAALg0ElxbaTIbMkHO9u+VtPlEuZo6bXCwkvIzIMvc7EzAO8cDgBBsp1YbG+ScYjAED+OM5WLWakm2MHP9g95UIVJEOx13CJOA4lo24IafqslWqJz6x6bfzQeNqGMuMEgyNwCOfTfCxt1Eh13u9UA8w6LvmA0rE/xBv5gRBMjOx4+arauuDTvnfmd8/wAv0QWtfVy4Ajg/pn+Sh169ozGeP7CrWCtqXD2FJ9SNiB0/vuhvPdX2l8kV6hu1NZrM+7TBcYj8zoAdPodkGta7XgTPrz27lbr9mWncNM6o4R7WoXD4BobM85BVl4f5S0tLPs73fmqdR+QOB8grwCEHqIiAiIgIiIC+KtJrhDmhw7EAj6FfaIKbVeWqLjc0vpmCOhxtzn3HS3cdlXVfBa9Ifd21gB3seYkgQ4wR/wBQW1Ig5H5tdUDm1XaHUNholwDi4OJmB7K4GMjeDjhYBS1eqbOn0lYMcSDewUuklwE+1IBgFp52XY0QcopeQ/EKwaKtShp2gklrC6pMtAgtAa2BkRJG2MK00f2VUrY1GprVJMkNhgM7jqvcAfQroaINX0P2feH0hA0zX/8ANc6r+lQkK+0Xh1GiIo0qdMdmMa0f5QpSICIiCp8d8uafWADUU742ycT2Ex+ioNd5FIg6atETLarb7gREXAhwggZyt1RByjVeWdfTJLqQe3f7l9xBBJaQH2k/hxEe93lU5rODnHUMqUocbRVYabXA02s3cO7Zwe++J7evl7ARBAIO4OQUHFqbxAdhwc/AbkDIbsHRIbd9Nu/y6rTLAHFoLXY6hgw5uSduMZBkbhdQ1Xk7Q1JJ0tNpLg4upj2TiRsS6naSVRaz7MaBN9CtWovEw4Fr94n32yR0twTwEGiVqBqgOt6XhxLQYdIJttc2QTAiIO8gjZbD5drRpKQLiekuBc2D1OLg0xhxAMEjeJxK+/Efs/1YEUalGpBNpN9MgEECQRUDonuOFbeG+SKtlNtasAGNa3olzjaAJud8J2/qFUfEwJzG0T8QsmnoV63+FRe5p591pk4IL4B/pytz8O8saaibm0g5+97+tw+Bd7vyhXMINF03kmq8EVq4YD/8YDnfMvFv+Uq+8M8paWgbhTvf+eob3fKcD5AK8RB4BGy9REBERAREQEREBERAREQEREBERAREQEREBERAREQEREBERAREQEREBERAREQEREBERAREQEREBERAREQEREBERAREQEREBERAREQEREBERAREQEREBERAREQEREBERB//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data:image/jpeg;base64,/9j/4AAQSkZJRgABAQAAAQABAAD/2wCEAAkGBxQSEhUUERMWFhUXFRcXGBcYGBoZFxgbFhUaGBoZGB0YHSggGxomGxsWITIhJSkrLjEuGCAzOjMtNyouLiwBCgoKBQUFDgUFDisZExkrKysrKysrKysrKysrKysrKysrKysrKysrKysrKysrKysrKysrKysrKysrKysrKysrK//AABEIAL8BCAMBIgACEQEDEQH/xAAbAAEAAgMBAQAAAAAAAAAAAAAABAUDBgcBAv/EAEEQAAEDAwMCAwUFBgQEBwAAAAEAAhEDEiEEMUEiUQUGYRMycYGRByNCUqEUkrHB4fAzotHxYnOC0hUWJDRTVHL/xAAUAQEAAAAAAAAAAAAAAAAAAAAA/8QAFBEBAAAAAAAAAAAAAAAAAAAAAP/aAAwDAQACEQMRAD8A7iiIgIiICIiAiIgIiICIiAiIgIiICIiAiIgIiICIiAiIgIiICIiAiIgIiICIiAiIgIiICIiAiIgIiICIiAiIgIiICIiAiIgIiICIiAiIgIiICIiAiIgIiICIiAiIgIiICIiAiIgIiICIiAiIgIiICIiAiIgIiICIiAiIgIiICIiAiIgIiICIiAiJKAi+b+y8koPtF8yV6EHqLwFJQeovJS5B6i8leoCIiAiIgIiICIiAiIgIiICIiAiIgIiICIiAiIgLV9T4u81HtEi1zgDGMOLQAdtx2K2haT4kS2o+4XBr6lQHuJMgTgnJEcwT6IJTfG6sNLjG5cAA9oAGJcGggk+mI43WT/zOwbiNpcQWgZjMnff6LVA32jg8t6X03tI6mAipBEzMmJbMA5dEXZweGap7qpplgDGU6RaIc4NJ4DjvDBSIx+LiMhuGs81uDmspUL3OcBLnimwA53cJcbcw0FZ6XmhuRUo1GGXbiQYjIIxBkLTK9dtSq5oaJY8MugdU0xVz09IGPiWxGZHtEuZDnYayMTBIDrQXHJcALcGJQbq3zVQxJIyBEEuE9xE8j6qR/wCP0TMvgCZkBowBPvZMTx2WiNfWm6u2lYILYY5zjbkuJkNaCOIiW9oiG7xZlRziGUy+GmJuDjmLom3OMA7tOyDplPxug7aoNp6gW4iZ6gFKGtpkwKjZ7XCfpuubMpscwEjrMuabjDZDg0mBkbYPIBUVoZUDjkDsSQcmDOcECRAJB9UHVBqGkkBzSRuARj4xMLJd/cLkbn0RNpcQ0AgNu3M5DgIzDhgcjbn4q+IOAFOnWqssj/De0SSbLA1oAAEh0f8ACT3QdeD8wB/f0j5L6uXJG+Painc9tSu42ktDySGxsCJ37yOOd1mHmbWNOa7jABiKbpkZFrG3GMHBCDqhd2XpeuaN85alonodPBpmROcwcdvmvvSfaDWM30qRA7FzZIgkySQBnA3QdG9pn+hXjK87QR8eVolL7QW3NuoWl7mthhDzBLgCTiNp2PPrFzp/Hn1QCxhAJHVMtIIaQ5hIALDdh0Z7GEF1rPFKdITUcAIJz/w7qax0gEbHIXN/F6mDLi50MunciTIz/r3XQ9GCKbJ3tbPxgIMyIiAiIgIiICIiAiIgIiICIiAuaeOXVKzqbTDC6pd1Pggkggw4CCTtv04IggdLXOPFqjRXfaHNN5FsCffLZ36mkyfrkQgiCg50hzXNAc2JJLnRaSSCdtsLBVDGOuJIvIaHXOubLJ6QMSLWmYwLp93MfW+IVBXYC8BlriWg3OtAZBIJwI/FzJwcRkr6+wi0PLQMAkEAmTdPvSQYidiglUwGOAtcQd3A3T0xLp9GtHHvc8RdbJo1Q1hAsd+GAenAM7mDAiMELNpfEmWS8SCTNpwTHugmZ7cmJHopGrqsLT71MkSN8wR0mILhv8pQQ9RUY2rh4c7ALC/AGBtkDgwfylPDXNDnl5c+LbWltoHSRDS1rekOuyZMEqxpBrQ1rgcCBkFph4cAJNxgBpk9lE/ZyWi4GQDvzcATIHSRB7H/APPBDxuk9mLi9xJaCcki5waJAbyXSJj+RVXqmTUJhxEGCfchzWk2jEie85GIgxd6tt7XAgGAcPBAkYaTxvnHYbbqorB7hDcNYQ3fpOBIMiZAEwfzTnBIYmmWOLQGNAfIFxMDkQIEZgbxtwsOppggiA5pc8ENcLoDXQJBtbmz13+K9ZUf7WoLQ1paNiZaAXEQACN3dyAGgRtHlYRXaQN893STh1ocLcNOXHkjvAYqfixYHe1YWNbdaMOJcBJAIkNAt+J6T2jPrKr3QWgPpHDt+khxDowRd7uABOYxCg1qrqlMOqOAuaxkGbMtmG+skRJImInmXqaFGpJc1uGutcWgumR1ATFoJPaI9cBGcWkXMc7iBAujBxMjvkSBtwobtIDN4IEtJaTOWujptjhok4Od8KfTAZ+FoJMtHuiG27x2kSbdiT6L61GlAthl7rCbRBk22Ez3DYHG53QQNG0PqvtaDUDhD5D7j1S4NJMkT7xggfKOl6WqDTo4P+EagyZ6nsqBongdI7D+PNatNzXBxtE5bBeYEDJLsT1BuPkcrpbaVtCnaMFrPUhtjYE7HIH0lBQeI1XOqWOjDy0xsQQQcA7icztJK6rR90RtA/guPhxLjiBj5Tx9be67E0QEHqIiAiIgIiICIiAhKKv8c1BZRcRuS1v7zgP5oJvtm9x8sp7Uf3utVoMLZLXEEbwcYmfkDOFNZrKgyYIAnLTMAcR8+J9EF2a3PCj1tS+JYyT2JIx64P8AYUOn4l+drmzjgjnM+qlUarHTaQT8Dj44wgx1X1eMiQIaIjvmD/LZaX4i91GqSdPqHXXuL20n1MuJIBsGefTbZb46CCJHc879p9fisdMkYJkwMmATvjp2CDmNXWU/aCpVFVvQ6m9r6FZgNxZve0dIAdvPvnICjUPENLUf/wC5plrTUBHtBEmBJk5ETEDOMmF1HTmLuotzi5xncibTED+5ULxDxDSxFZ9IggyDa8mBERGcc+hQaZS8OY4gtrtyekOc0tAJJwGtb2cAJIEx6LMfDWj7sVKm0lwJ6ha7AOCB7sk4/UqXq3eE3G+hp3uBaIGmaKkmAHEwAASRmBCrPG6WiYDZpXA7llOvUp1D7wloY6xxFoBFwx9EEql4Q72jnUnNda0AS6WiJbaRxJvnvA23WOlpK5IAgmDLSLQ4YzkkwQdj3Wh+Z/MzKDGnQV6zS1w6ajva0yAAQAKpcQQSTMbtHORr+n+0/wAQpuPXTdPDmN+O7YKDs2rpxMQ4QXSJ3pgQDbJByDg77DlVr6LgTgFlSboPSDYAJgwZAIk9gMzIqPJes1uvoCpVq0qLXvc2m0UHvbUgy9xLX9PVd8c5C2HQeVn02Mp09RQquDRbN1KBj3bQ6Dcd/XbKCoqUYfWc5zWgvaC4yxolo4fI3vyd4wYVfq6t7mBj2taS8zFwMMLiWnPriRFvzGx1vLWqcx7XUdNVacBrKziS2AOouY2ZLWDfickAKvb4JqQ5g/YqrWCIc2rTeB92WiPvbrQDjAMwgq3NBIvYXktJDTBDi09NxJLRkAQSed1jY2QSSDbILiAWQ3AttEZMcGc5OVY1dIaWBpqoayJ/9PVwBjdg297b+AzXajV0Q0klzbnT1tLY7kS0FrjySY2j1D5pB4bY0B7cRccGZIndx3PyHHOau66oLqr3TALbixkmdo5MA7zIGTAAht17K73tbIgAueXAgAgRb1Ew66JEEBsDZT2U6VQyxrTEEuH4gJBIkzEx0yTgZQYNLU9oHi2C0vpiDOJG7jJuBaT73DTK6hqGm3p46ZxuC5kAnkRkxwuVeF0ixxDi2BeBGzRAtiDkemPdHcro/mDxH2QhxBcWkNaJLnA9JGMd847oNZq/duaHubPtJkDEB7YBk4zH9777p/EaZd93VYQQcNcS75QTt8Cue0tI2q5tSrbDQekbDJHrnicbbbrYvDNC220XEMbsJaLeoYt98GD3HYgINppaqZse48bgweJBBtPxHyX27xL2YcalRkAnJEQBwTO/rCqP2JzLXS4gAwwxAxvgSTPJ7n4qM/UuzbscjYEZ32zkjnn6hsWn8ZY8i0tcDGWOuEHY4ERtmeVY0aocJaZ4XPtbqty7LpuuOwIjLZ2JhSPs8fFeuMdTWucZzc0kCeTgnPoPmG+IiICIiAoHjT2inLiALhvyp6rvHWzS2nqbjvn4IKtjBgNMiRPOIu354M5X1a4B4HaRjcmeBBjb6pTZLYyJBmCRxGI22G2fmvRIbiZAGSN44gHsP1QfZYSCO4xyPQnntj/dR69CXNe5wAscIxGSwyZ3gA/CTvxlfqcPA3a0G7g3XGGwckAfwSoSy44IcekeobkY7wT3EIKTxfW6ii1ppPBb0n3TlrW7RItkhxugj0gSqBmvrPkl9TMuALpcDvBglsAyBv2kyFaeYKfVRZY11gcXFwhzLhAFIkQ7lsAiBuVW6WsAQDEgAOBIETmZAycQCYQfNOl0Bha7p7uh0m8OIEGYBcYCh/tllN9SowtglweCC0NabfxGBgZJjMlWOuaBAJlxcHuAAktBke9IyJG/4cHcqt1oNTqti4QQSXHMDcYsJnscjsSgxVKYYQeHEEkOD3OuM2YBnZpntseVQeZKoaIJiXE56g7bIvET9djkYidq6nQYNuTGQGEuDTESTzbkSfSVSeK0+gVCGCZeZkAGQCTxkyYAkeqDVvGA4B105AiRkZ4x6R/vmgKvvFCXgkEQBnJyTGRuDt+o3VCUHZ/JrHM0mlDfuha4vLXHN9zw5wBzLdxI2jeFsOn1TolpPJtLnMHeCN5NrRM8O+B1fy9qR+y6UtyPZgO5cCzAO8YIMA8OOeDaNe4XU2sIuqCSCREOgubMEEi2REHB5QW2k8WqPDHBxDnMc2LtrYILSBlpmWkDMtPopFPx+uALSS2XuEncNJiY/wCnvsY9ayo9j2PdaWzWc2Lbc+1IkfJx23UgUmk4y4m7IBOIMRyMb+g4KC78O83VIBeGwRPQ4EATH4TEtloO8mfgJlLzOHtJxg7v5aCLiGhpOAeeSFpr9KAwNYGsJBJbBAkkBpay7BBMTtj1EYqetAuY8kusL4GSQXkPeA102tMTIkT8UG71X6Cu0ivQokgBx9pRaRu7JMRgCTMRiVHq+U/DK7GVWadoZktfRL2CHgyW+yIBBu22Nx3WoVoc2CXC1oDXNHQ3Bm62IF07tjvxN95G0dCmyoaAw6oQGjZlpIcG5IDbiTiNu2AGR3kLRRhtcQ4WxVdEE3T1Enecn1wplLyfRY91QveZuMudcfwlpLpBIEYaIbBVzU1BNwAjt6g7Ec8FZg8DcEkf0/h/qgwabQUqbctBcPxFueAY7KTSqB2/Bj6TH81F1dQy3sJn907d+q0fNfNGtHwnBx3iUGepXALpOzY+vbGfh6KhqYIE4HJ3ydvgY/VWFeqHDIzP65j04/VVdeplxPbH0M/7oIOtxPw3+atfs1pH2upcfy0QP85P1wVU6x8Njb5+uwV99m7cagz+JgjtAcfj+IfRBuiIiAiIgKB4z/hzMQ4R2nYTHEqevitSDgWuEgoNco1YwWxBMCZkAAYjO5Xuiqk8QIkCZzvuPmFG1/g1enJpD2gA6YIDm4jZxAI2nOeyxnXWEMeLXQBDhbj0B32QTqUF4IJ2djcG0hpLj3iIzBmVi1TXSbHDLRBIb0uBdnaTwCD6dysNKoxhcZMuaTAz7rnE5AwJJxuvXvgttBc53VIt2ADTcQROHCJnfbGAo/HqX3lMueS72bxaBA6Ygklp64dmI3GAMGt02nLn3EtteBcHNAPQOg3WGRtMQBHzUrx3WkVm0mSXCHOaXCwNc+NrcgWGecYwsVLUupSLBMTaS/NxyBYHGIxhpglBFp1PbA3iS1zRaW9O4a0gu97Yy4TsYKjFjWtJJLsOJIBk4zYC4hoNpxMfqpGsrFzw9xmk+laZENYGklpLczJnMEc9wqsF15abG2NcBcSRBcWC4wNwXHH+iDJrzSFME9IdkXN6rsZgOzjOOy1Txprmy1rmOuIHU4m0jGOqGjc5H9bzWamWOD3iHRAgSwDmDMkmDOTA4zdrOv17XFlPuCCc9QuiIaCZA792gega/wCIPMZiTPHTLhHpmcz81SErc2+VtdqIFHRagiNzSLGmc7uAbwMzwN0d9lfi3/0nfv0v+9Bt/lmk0UKTWuFtrTImQHNnd5j3jGQMwOcXJr23OcGi1w65jBDSZkCTIi0SdvnR6TS6mgynT8R07qMgU2lzwWP9nmBBMOI3zkNxsrx1DocIkwdwTIaR+Vpzgevog+m6B7iW3EdRqbD3nEuIMAEwfXMHATWagnLADLRmQGHcXh2YEmNzuPivaJfZTfJA6ZAMttcJDiAPdtgAn8wPC+dVqDSZc5pba0udtIIBlpOTxIx2+CDBTDjljiZMkQCAXNBBbOwDm+6ZJ5KwaCq2wgNDgJwGEgTxIFv4hgbTlZWamoXFzQwscxhYRkxbsbSW4cSZEiCInMS9S1r27kAktJ5GJEyD8Pnygq/ES2qQQ0TLXBxcRaB1ExEBwcAJ3BEg7RtvkRr20TUcWuLqrzc0uyASBcJtuERMkmAtS1RfSY0tyWuAALg0ElxbaTIbMkHO9u+VtPlEuZo6bXCwkvIzIMvc7EzAO8cDgBBsp1YbG+ScYjAED+OM5WLWakm2MHP9g95UIVJEOx13CJOA4lo24IafqslWqJz6x6bfzQeNqGMuMEgyNwCOfTfCxt1Eh13u9UA8w6LvmA0rE/xBv5gRBMjOx4+arauuDTvnfmd8/wAv0QWtfVy4Ajg/pn+Sh169ozGeP7CrWCtqXD2FJ9SNiB0/vuhvPdX2l8kV6hu1NZrM+7TBcYj8zoAdPodkGta7XgTPrz27lbr9mWncNM6o4R7WoXD4BobM85BVl4f5S0tLPs73fmqdR+QOB8grwCEHqIiAiIgIiIC+KtJrhDmhw7EAj6FfaIKbVeWqLjc0vpmCOhxtzn3HS3cdlXVfBa9Ifd21gB3seYkgQ4wR/wBQW1Ig5H5tdUDm1XaHUNholwDi4OJmB7K4GMjeDjhYBS1eqbOn0lYMcSDewUuklwE+1IBgFp52XY0QcopeQ/EKwaKtShp2gklrC6pMtAgtAa2BkRJG2MK00f2VUrY1GprVJMkNhgM7jqvcAfQroaINX0P2feH0hA0zX/8ANc6r+lQkK+0Xh1GiIo0qdMdmMa0f5QpSICIiCp8d8uafWADUU742ycT2Ex+ioNd5FIg6atETLarb7gREXAhwggZyt1RByjVeWdfTJLqQe3f7l9xBBJaQH2k/hxEe93lU5rODnHUMqUocbRVYabXA02s3cO7Zwe++J7evl7ARBAIO4OQUHFqbxAdhwc/AbkDIbsHRIbd9Nu/y6rTLAHFoLXY6hgw5uSduMZBkbhdQ1Xk7Q1JJ0tNpLg4upj2TiRsS6naSVRaz7MaBN9CtWovEw4Fr94n32yR0twTwEGiVqBqgOt6XhxLQYdIJttc2QTAiIO8gjZbD5drRpKQLiekuBc2D1OLg0xhxAMEjeJxK+/Efs/1YEUalGpBNpN9MgEECQRUDonuOFbeG+SKtlNtasAGNa3olzjaAJud8J2/qFUfEwJzG0T8QsmnoV63+FRe5p591pk4IL4B/pytz8O8saaibm0g5+97+tw+Bd7vyhXMINF03kmq8EVq4YD/8YDnfMvFv+Uq+8M8paWgbhTvf+eob3fKcD5AK8RB4BGy9REBERAREQEREBERAREQEREBERAREQEREBERAREQEREBERAREQEREBERAREQEREBERAREQEREBERAREQEREBERAREQEREBERAREQEREBERAREQEREBERAREQEREBERB//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56" name="Picture 12" descr="http://exec-u-suites.com/attachments/Image/keys.gif?template=gener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228768">
            <a:off x="8931013" y="3892390"/>
            <a:ext cx="2352675" cy="342900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2540000" y="5679087"/>
            <a:ext cx="8710350" cy="984885"/>
          </a:xfrm>
          <a:prstGeom prst="rect">
            <a:avLst/>
          </a:prstGeom>
          <a:noFill/>
        </p:spPr>
        <p:txBody>
          <a:bodyPr wrap="square" rtlCol="0">
            <a:spAutoFit/>
          </a:bodyPr>
          <a:lstStyle/>
          <a:p>
            <a:r>
              <a:rPr lang="en-US" sz="2000" dirty="0" smtClean="0"/>
              <a:t>Before </a:t>
            </a:r>
            <a:r>
              <a:rPr lang="en-US" sz="2000" dirty="0"/>
              <a:t>anything else, preparations is the key to success</a:t>
            </a:r>
            <a:r>
              <a:rPr lang="en-US" sz="2000" dirty="0" smtClean="0"/>
              <a:t>.</a:t>
            </a:r>
          </a:p>
          <a:p>
            <a:r>
              <a:rPr lang="en-US" sz="2000" dirty="0" smtClean="0"/>
              <a:t>~ </a:t>
            </a:r>
            <a:r>
              <a:rPr lang="en-US" sz="2000" dirty="0"/>
              <a:t>Alexander Graham Bell </a:t>
            </a:r>
          </a:p>
          <a:p>
            <a:endParaRPr lang="en-US" dirty="0"/>
          </a:p>
        </p:txBody>
      </p:sp>
    </p:spTree>
    <p:extLst>
      <p:ext uri="{BB962C8B-B14F-4D97-AF65-F5344CB8AC3E}">
        <p14:creationId xmlns:p14="http://schemas.microsoft.com/office/powerpoint/2010/main" val="35154693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40000" y="8255424"/>
            <a:ext cx="9525000" cy="584775"/>
          </a:xfrm>
          <a:prstGeom prst="rect">
            <a:avLst/>
          </a:prstGeom>
          <a:noFill/>
        </p:spPr>
        <p:txBody>
          <a:bodyPr wrap="square" rtlCol="0">
            <a:spAutoFit/>
          </a:bodyPr>
          <a:lstStyle/>
          <a:p>
            <a:r>
              <a:rPr lang="en-US" sz="3200" dirty="0" smtClean="0">
                <a:solidFill>
                  <a:schemeClr val="bg1"/>
                </a:solidFill>
              </a:rPr>
              <a:t>Preparing for the DLM Assessment</a:t>
            </a:r>
            <a:endParaRPr lang="en-US" sz="3200" dirty="0">
              <a:solidFill>
                <a:schemeClr val="bg1"/>
              </a:solidFill>
            </a:endParaRPr>
          </a:p>
        </p:txBody>
      </p:sp>
      <p:sp>
        <p:nvSpPr>
          <p:cNvPr id="3" name="TextBox 2"/>
          <p:cNvSpPr txBox="1"/>
          <p:nvPr/>
        </p:nvSpPr>
        <p:spPr>
          <a:xfrm>
            <a:off x="711200" y="533400"/>
            <a:ext cx="11658600" cy="861774"/>
          </a:xfrm>
          <a:prstGeom prst="rect">
            <a:avLst/>
          </a:prstGeom>
          <a:noFill/>
        </p:spPr>
        <p:txBody>
          <a:bodyPr wrap="square" rtlCol="0">
            <a:spAutoFit/>
          </a:bodyPr>
          <a:lstStyle/>
          <a:p>
            <a:pPr lvl="0" algn="ctr"/>
            <a:r>
              <a:rPr lang="en-US" sz="3200" dirty="0" smtClean="0"/>
              <a:t>Develop a training plan</a:t>
            </a:r>
            <a:endParaRPr lang="en-US" sz="3200" dirty="0"/>
          </a:p>
          <a:p>
            <a:endParaRPr lang="en-US" dirty="0"/>
          </a:p>
        </p:txBody>
      </p:sp>
      <p:sp>
        <p:nvSpPr>
          <p:cNvPr id="4" name="TextBox 3"/>
          <p:cNvSpPr txBox="1"/>
          <p:nvPr/>
        </p:nvSpPr>
        <p:spPr>
          <a:xfrm>
            <a:off x="723900" y="964287"/>
            <a:ext cx="11506200" cy="6740307"/>
          </a:xfrm>
          <a:prstGeom prst="rect">
            <a:avLst/>
          </a:prstGeom>
          <a:noFill/>
        </p:spPr>
        <p:txBody>
          <a:bodyPr wrap="square" rtlCol="0">
            <a:spAutoFit/>
          </a:bodyPr>
          <a:lstStyle/>
          <a:p>
            <a:r>
              <a:rPr lang="en-US" sz="2400" dirty="0" smtClean="0"/>
              <a:t>Data Stewards (Data Respondent)</a:t>
            </a:r>
          </a:p>
          <a:p>
            <a:pPr marL="342900" indent="-342900">
              <a:buFont typeface="Wingdings" panose="05000000000000000000" pitchFamily="2" charset="2"/>
              <a:buChar char="§"/>
            </a:pPr>
            <a:r>
              <a:rPr lang="en-US" sz="2400" dirty="0" smtClean="0"/>
              <a:t>DLM Trainings videos</a:t>
            </a:r>
          </a:p>
          <a:p>
            <a:pPr marL="342900" indent="-342900">
              <a:buFont typeface="Wingdings" panose="05000000000000000000" pitchFamily="2" charset="2"/>
              <a:buChar char="§"/>
            </a:pPr>
            <a:r>
              <a:rPr lang="en-US" sz="2400" dirty="0" smtClean="0"/>
              <a:t>DLM Manuals</a:t>
            </a:r>
          </a:p>
          <a:p>
            <a:pPr marL="342900" indent="-342900">
              <a:buFont typeface="Wingdings" panose="05000000000000000000" pitchFamily="2" charset="2"/>
              <a:buChar char="§"/>
            </a:pPr>
            <a:r>
              <a:rPr lang="en-US" sz="2400" dirty="0" smtClean="0"/>
              <a:t>CDE Trainings</a:t>
            </a:r>
          </a:p>
          <a:p>
            <a:pPr marL="571500" lvl="1" indent="-342900">
              <a:buFont typeface="Wingdings" panose="05000000000000000000" pitchFamily="2" charset="2"/>
              <a:buChar char="§"/>
            </a:pPr>
            <a:r>
              <a:rPr lang="en-US" sz="2400" dirty="0" smtClean="0"/>
              <a:t>Jasmine Carey, </a:t>
            </a:r>
            <a:r>
              <a:rPr lang="en-US" sz="2400" dirty="0" smtClean="0">
                <a:hlinkClick r:id="rId3"/>
              </a:rPr>
              <a:t>carey_j@cde.state.co.us</a:t>
            </a:r>
            <a:endParaRPr lang="en-US" sz="2400" dirty="0" smtClean="0"/>
          </a:p>
          <a:p>
            <a:pPr marL="342900" indent="-342900">
              <a:buFont typeface="Wingdings" panose="05000000000000000000" pitchFamily="2" charset="2"/>
              <a:buChar char="§"/>
            </a:pPr>
            <a:endParaRPr lang="en-US" sz="2400" dirty="0" smtClean="0"/>
          </a:p>
          <a:p>
            <a:r>
              <a:rPr lang="en-US" sz="2400" dirty="0" smtClean="0"/>
              <a:t>Technical Liaisons (DTC)</a:t>
            </a:r>
          </a:p>
          <a:p>
            <a:pPr marL="342900" indent="-342900">
              <a:buFont typeface="Wingdings" panose="05000000000000000000" pitchFamily="2" charset="2"/>
              <a:buChar char="§"/>
            </a:pPr>
            <a:r>
              <a:rPr lang="en-US" sz="2400" dirty="0"/>
              <a:t>DLM Trainings videos</a:t>
            </a:r>
          </a:p>
          <a:p>
            <a:pPr marL="342900" indent="-342900">
              <a:buFont typeface="Wingdings" panose="05000000000000000000" pitchFamily="2" charset="2"/>
              <a:buChar char="§"/>
            </a:pPr>
            <a:r>
              <a:rPr lang="en-US" sz="2400" dirty="0"/>
              <a:t>DLM Manuals</a:t>
            </a:r>
          </a:p>
          <a:p>
            <a:pPr marL="342900" indent="-342900">
              <a:buFont typeface="Wingdings" panose="05000000000000000000" pitchFamily="2" charset="2"/>
              <a:buChar char="§"/>
            </a:pPr>
            <a:r>
              <a:rPr lang="en-US" sz="2400" dirty="0"/>
              <a:t>CDE Trainings</a:t>
            </a:r>
          </a:p>
          <a:p>
            <a:pPr marL="571500" lvl="1" indent="-342900">
              <a:buFont typeface="Wingdings" panose="05000000000000000000" pitchFamily="2" charset="2"/>
              <a:buChar char="§"/>
            </a:pPr>
            <a:r>
              <a:rPr lang="en-US" sz="2400" dirty="0" smtClean="0"/>
              <a:t>Collin Bonner, </a:t>
            </a:r>
            <a:r>
              <a:rPr lang="en-US" sz="2400" dirty="0" smtClean="0">
                <a:hlinkClick r:id="rId3"/>
              </a:rPr>
              <a:t>bonner_c@cde.state.co.us</a:t>
            </a:r>
            <a:endParaRPr lang="en-US" sz="2400" dirty="0"/>
          </a:p>
          <a:p>
            <a:endParaRPr lang="en-US" sz="2400" dirty="0"/>
          </a:p>
          <a:p>
            <a:r>
              <a:rPr lang="en-US" sz="2400" dirty="0" smtClean="0"/>
              <a:t>Test Examiners</a:t>
            </a:r>
          </a:p>
          <a:p>
            <a:pPr marL="342900" indent="-342900">
              <a:buFont typeface="Wingdings" panose="05000000000000000000" pitchFamily="2" charset="2"/>
              <a:buChar char="§"/>
            </a:pPr>
            <a:r>
              <a:rPr lang="en-US" sz="2400" dirty="0" smtClean="0"/>
              <a:t>Required Administration Trainings</a:t>
            </a:r>
          </a:p>
          <a:p>
            <a:pPr marL="571500" lvl="1" indent="-342900">
              <a:buFont typeface="Wingdings" panose="05000000000000000000" pitchFamily="2" charset="2"/>
              <a:buChar char="§"/>
            </a:pPr>
            <a:r>
              <a:rPr lang="en-US" sz="2000" dirty="0" smtClean="0"/>
              <a:t>Individual</a:t>
            </a:r>
          </a:p>
          <a:p>
            <a:pPr marL="571500" lvl="1" indent="-342900">
              <a:buFont typeface="Wingdings" panose="05000000000000000000" pitchFamily="2" charset="2"/>
              <a:buChar char="§"/>
            </a:pPr>
            <a:r>
              <a:rPr lang="en-US" sz="2000" dirty="0" smtClean="0"/>
              <a:t>District lead</a:t>
            </a:r>
          </a:p>
          <a:p>
            <a:pPr marL="342900" indent="-342900">
              <a:buFont typeface="Wingdings" panose="05000000000000000000" pitchFamily="2" charset="2"/>
              <a:buChar char="§"/>
            </a:pPr>
            <a:r>
              <a:rPr lang="en-US" sz="2400" dirty="0" smtClean="0"/>
              <a:t>Identify additional training and resources needed.</a:t>
            </a:r>
          </a:p>
          <a:p>
            <a:pPr marL="342900" indent="-342900">
              <a:buFont typeface="Wingdings" panose="05000000000000000000" pitchFamily="2" charset="2"/>
              <a:buChar char="§"/>
            </a:pPr>
            <a:r>
              <a:rPr lang="en-US" sz="2400" dirty="0" smtClean="0"/>
              <a:t>DLM Professional Development for instruction.</a:t>
            </a:r>
            <a:endParaRPr lang="en-US" sz="2400" dirty="0"/>
          </a:p>
        </p:txBody>
      </p:sp>
      <p:pic>
        <p:nvPicPr>
          <p:cNvPr id="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1215" t="51976" r="38397" b="19890"/>
          <a:stretch/>
        </p:blipFill>
        <p:spPr bwMode="auto">
          <a:xfrm>
            <a:off x="7721600" y="1752600"/>
            <a:ext cx="3605111" cy="23550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6" name="Right Arrow 5"/>
          <p:cNvSpPr/>
          <p:nvPr/>
        </p:nvSpPr>
        <p:spPr bwMode="auto">
          <a:xfrm rot="9309722">
            <a:off x="10857178" y="2609672"/>
            <a:ext cx="1222340" cy="200047"/>
          </a:xfrm>
          <a:prstGeom prst="rightArrow">
            <a:avLst/>
          </a:prstGeom>
          <a:solidFill>
            <a:schemeClr val="accent1">
              <a:lumMod val="60000"/>
              <a:lumOff val="40000"/>
            </a:schemeClr>
          </a:solidFill>
          <a:ln w="12700" cap="flat" cmpd="sng" algn="ctr">
            <a:solidFill>
              <a:srgbClr val="000000"/>
            </a:solid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6" charset="0"/>
              <a:ea typeface="Trebuchet MS" pitchFamily="-106" charset="0"/>
              <a:cs typeface="Trebuchet MS" pitchFamily="-106" charset="0"/>
              <a:sym typeface="Trebuchet MS" pitchFamily="-106" charset="0"/>
            </a:endParaRPr>
          </a:p>
        </p:txBody>
      </p:sp>
      <p:sp>
        <p:nvSpPr>
          <p:cNvPr id="7" name="Rectangle 6"/>
          <p:cNvSpPr/>
          <p:nvPr/>
        </p:nvSpPr>
        <p:spPr>
          <a:xfrm>
            <a:off x="7619217" y="4328636"/>
            <a:ext cx="3849131" cy="369332"/>
          </a:xfrm>
          <a:prstGeom prst="rect">
            <a:avLst/>
          </a:prstGeom>
        </p:spPr>
        <p:txBody>
          <a:bodyPr wrap="none">
            <a:spAutoFit/>
          </a:bodyPr>
          <a:lstStyle/>
          <a:p>
            <a:r>
              <a:rPr lang="en-US" dirty="0">
                <a:solidFill>
                  <a:schemeClr val="accent1">
                    <a:lumMod val="75000"/>
                  </a:schemeClr>
                </a:solidFill>
              </a:rPr>
              <a:t>dynamiclearningmaps.org/</a:t>
            </a:r>
            <a:r>
              <a:rPr lang="en-US" dirty="0" err="1">
                <a:solidFill>
                  <a:schemeClr val="accent1">
                    <a:lumMod val="75000"/>
                  </a:schemeClr>
                </a:solidFill>
              </a:rPr>
              <a:t>colorado</a:t>
            </a:r>
            <a:endParaRPr lang="en-US" dirty="0">
              <a:solidFill>
                <a:schemeClr val="accent1">
                  <a:lumMod val="75000"/>
                </a:schemeClr>
              </a:solidFill>
            </a:endParaRPr>
          </a:p>
        </p:txBody>
      </p:sp>
    </p:spTree>
    <p:extLst>
      <p:ext uri="{BB962C8B-B14F-4D97-AF65-F5344CB8AC3E}">
        <p14:creationId xmlns:p14="http://schemas.microsoft.com/office/powerpoint/2010/main" val="1237849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40000" y="8255424"/>
            <a:ext cx="9525000" cy="584775"/>
          </a:xfrm>
          <a:prstGeom prst="rect">
            <a:avLst/>
          </a:prstGeom>
          <a:noFill/>
        </p:spPr>
        <p:txBody>
          <a:bodyPr wrap="square" rtlCol="0">
            <a:spAutoFit/>
          </a:bodyPr>
          <a:lstStyle/>
          <a:p>
            <a:r>
              <a:rPr lang="en-US" sz="3200" dirty="0" smtClean="0">
                <a:solidFill>
                  <a:schemeClr val="bg1"/>
                </a:solidFill>
              </a:rPr>
              <a:t>Preparing for the DLM Assessment</a:t>
            </a:r>
            <a:endParaRPr lang="en-US" sz="3200" dirty="0">
              <a:solidFill>
                <a:schemeClr val="bg1"/>
              </a:solidFill>
            </a:endParaRPr>
          </a:p>
        </p:txBody>
      </p:sp>
      <p:sp>
        <p:nvSpPr>
          <p:cNvPr id="3" name="TextBox 2"/>
          <p:cNvSpPr txBox="1"/>
          <p:nvPr/>
        </p:nvSpPr>
        <p:spPr>
          <a:xfrm>
            <a:off x="711200" y="685800"/>
            <a:ext cx="11658600" cy="584775"/>
          </a:xfrm>
          <a:prstGeom prst="rect">
            <a:avLst/>
          </a:prstGeom>
          <a:noFill/>
        </p:spPr>
        <p:txBody>
          <a:bodyPr wrap="square" rtlCol="0">
            <a:spAutoFit/>
          </a:bodyPr>
          <a:lstStyle/>
          <a:p>
            <a:pPr lvl="0" algn="ctr"/>
            <a:r>
              <a:rPr lang="en-US" sz="3200" dirty="0" smtClean="0"/>
              <a:t>Required Training Modules</a:t>
            </a:r>
            <a:endParaRPr lang="en-US" dirty="0"/>
          </a:p>
        </p:txBody>
      </p:sp>
      <p:sp>
        <p:nvSpPr>
          <p:cNvPr id="4" name="TextBox 3"/>
          <p:cNvSpPr txBox="1"/>
          <p:nvPr/>
        </p:nvSpPr>
        <p:spPr>
          <a:xfrm>
            <a:off x="736600" y="1828800"/>
            <a:ext cx="5321300" cy="4339650"/>
          </a:xfrm>
          <a:prstGeom prst="rect">
            <a:avLst/>
          </a:prstGeom>
          <a:noFill/>
        </p:spPr>
        <p:txBody>
          <a:bodyPr wrap="square" rtlCol="0">
            <a:spAutoFit/>
          </a:bodyPr>
          <a:lstStyle/>
          <a:p>
            <a:pPr marL="457200" indent="-457200">
              <a:buFont typeface="+mj-lt"/>
              <a:buAutoNum type="arabicPeriod"/>
            </a:pPr>
            <a:r>
              <a:rPr lang="en-US" sz="2400" dirty="0" smtClean="0"/>
              <a:t>Overview of the DLM System</a:t>
            </a:r>
          </a:p>
          <a:p>
            <a:pPr marL="685800" lvl="1" indent="-457200">
              <a:buFont typeface="Wingdings" panose="05000000000000000000" pitchFamily="2" charset="2"/>
              <a:buChar char="§"/>
            </a:pPr>
            <a:r>
              <a:rPr lang="en-US" sz="2000" dirty="0" smtClean="0">
                <a:solidFill>
                  <a:srgbClr val="488BC9"/>
                </a:solidFill>
              </a:rPr>
              <a:t>Video: 15 minutes</a:t>
            </a:r>
          </a:p>
          <a:p>
            <a:pPr marL="685800" lvl="1" indent="-457200">
              <a:buFont typeface="Wingdings" panose="05000000000000000000" pitchFamily="2" charset="2"/>
              <a:buChar char="§"/>
            </a:pPr>
            <a:r>
              <a:rPr lang="en-US" sz="2000" dirty="0" smtClean="0">
                <a:solidFill>
                  <a:srgbClr val="488BC9"/>
                </a:solidFill>
              </a:rPr>
              <a:t>Quiz: 15 minutes</a:t>
            </a:r>
          </a:p>
          <a:p>
            <a:pPr marL="457200" indent="-457200">
              <a:buFont typeface="+mj-lt"/>
              <a:buAutoNum type="arabicPeriod"/>
            </a:pPr>
            <a:r>
              <a:rPr lang="en-US" sz="2400" dirty="0" smtClean="0"/>
              <a:t>DLM Test Security</a:t>
            </a:r>
          </a:p>
          <a:p>
            <a:pPr marL="685800" lvl="1" indent="-457200">
              <a:buFont typeface="Wingdings" panose="05000000000000000000" pitchFamily="2" charset="2"/>
              <a:buChar char="§"/>
            </a:pPr>
            <a:r>
              <a:rPr lang="en-US" dirty="0">
                <a:solidFill>
                  <a:srgbClr val="488BC9"/>
                </a:solidFill>
              </a:rPr>
              <a:t>Video: </a:t>
            </a:r>
            <a:r>
              <a:rPr lang="en-US" dirty="0" smtClean="0">
                <a:solidFill>
                  <a:srgbClr val="488BC9"/>
                </a:solidFill>
              </a:rPr>
              <a:t>6 </a:t>
            </a:r>
            <a:r>
              <a:rPr lang="en-US" dirty="0">
                <a:solidFill>
                  <a:srgbClr val="488BC9"/>
                </a:solidFill>
              </a:rPr>
              <a:t>minutes</a:t>
            </a:r>
          </a:p>
          <a:p>
            <a:pPr marL="685800" lvl="1" indent="-457200">
              <a:buFont typeface="Wingdings" panose="05000000000000000000" pitchFamily="2" charset="2"/>
              <a:buChar char="§"/>
            </a:pPr>
            <a:r>
              <a:rPr lang="en-US" dirty="0">
                <a:solidFill>
                  <a:srgbClr val="488BC9"/>
                </a:solidFill>
              </a:rPr>
              <a:t>Quiz: </a:t>
            </a:r>
            <a:r>
              <a:rPr lang="en-US" dirty="0" smtClean="0">
                <a:solidFill>
                  <a:srgbClr val="488BC9"/>
                </a:solidFill>
              </a:rPr>
              <a:t>10 </a:t>
            </a:r>
            <a:r>
              <a:rPr lang="en-US" dirty="0">
                <a:solidFill>
                  <a:srgbClr val="488BC9"/>
                </a:solidFill>
              </a:rPr>
              <a:t>minutes</a:t>
            </a:r>
          </a:p>
          <a:p>
            <a:pPr marL="457200" indent="-457200">
              <a:buFont typeface="+mj-lt"/>
              <a:buAutoNum type="arabicPeriod"/>
            </a:pPr>
            <a:r>
              <a:rPr lang="en-US" sz="2400" dirty="0" smtClean="0"/>
              <a:t>Accessibility for All Students</a:t>
            </a:r>
          </a:p>
          <a:p>
            <a:pPr marL="685800" lvl="1" indent="-457200">
              <a:buFont typeface="Wingdings" panose="05000000000000000000" pitchFamily="2" charset="2"/>
              <a:buChar char="§"/>
            </a:pPr>
            <a:r>
              <a:rPr lang="en-US" sz="2000" dirty="0">
                <a:solidFill>
                  <a:srgbClr val="488BC9"/>
                </a:solidFill>
              </a:rPr>
              <a:t>Video: </a:t>
            </a:r>
            <a:r>
              <a:rPr lang="en-US" sz="2000" dirty="0" smtClean="0">
                <a:solidFill>
                  <a:srgbClr val="488BC9"/>
                </a:solidFill>
              </a:rPr>
              <a:t>28 </a:t>
            </a:r>
            <a:r>
              <a:rPr lang="en-US" sz="2000" dirty="0">
                <a:solidFill>
                  <a:srgbClr val="488BC9"/>
                </a:solidFill>
              </a:rPr>
              <a:t>minutes</a:t>
            </a:r>
          </a:p>
          <a:p>
            <a:pPr marL="685800" lvl="1" indent="-457200">
              <a:buFont typeface="Wingdings" panose="05000000000000000000" pitchFamily="2" charset="2"/>
              <a:buChar char="§"/>
            </a:pPr>
            <a:r>
              <a:rPr lang="en-US" sz="2000" dirty="0">
                <a:solidFill>
                  <a:srgbClr val="488BC9"/>
                </a:solidFill>
              </a:rPr>
              <a:t>Quiz: 15 minutes</a:t>
            </a:r>
          </a:p>
          <a:p>
            <a:pPr marL="457200" indent="-457200">
              <a:buFont typeface="+mj-lt"/>
              <a:buAutoNum type="arabicPeriod"/>
            </a:pPr>
            <a:r>
              <a:rPr lang="en-US" sz="2400" dirty="0" smtClean="0"/>
              <a:t>How the Assessment Works</a:t>
            </a:r>
          </a:p>
          <a:p>
            <a:pPr marL="685800" lvl="1" indent="-457200">
              <a:buFont typeface="Wingdings" panose="05000000000000000000" pitchFamily="2" charset="2"/>
              <a:buChar char="§"/>
            </a:pPr>
            <a:r>
              <a:rPr lang="en-US" sz="2000" dirty="0">
                <a:solidFill>
                  <a:srgbClr val="488BC9"/>
                </a:solidFill>
              </a:rPr>
              <a:t>Video: </a:t>
            </a:r>
            <a:r>
              <a:rPr lang="en-US" sz="2000" dirty="0" smtClean="0">
                <a:solidFill>
                  <a:srgbClr val="488BC9"/>
                </a:solidFill>
              </a:rPr>
              <a:t>19 minutes (a little less)</a:t>
            </a:r>
            <a:endParaRPr lang="en-US" sz="2000" dirty="0">
              <a:solidFill>
                <a:srgbClr val="488BC9"/>
              </a:solidFill>
            </a:endParaRPr>
          </a:p>
          <a:p>
            <a:pPr marL="685800" lvl="1" indent="-457200">
              <a:buFont typeface="Wingdings" panose="05000000000000000000" pitchFamily="2" charset="2"/>
              <a:buChar char="§"/>
            </a:pPr>
            <a:r>
              <a:rPr lang="en-US" sz="2000" dirty="0">
                <a:solidFill>
                  <a:srgbClr val="488BC9"/>
                </a:solidFill>
              </a:rPr>
              <a:t>Quiz: 15 minutes</a:t>
            </a:r>
          </a:p>
          <a:p>
            <a:pPr marL="457200" indent="-457200">
              <a:buFont typeface="+mj-lt"/>
              <a:buAutoNum type="arabicPeriod"/>
            </a:pPr>
            <a:endParaRPr lang="en-US" sz="2400" dirty="0" smtClean="0"/>
          </a:p>
        </p:txBody>
      </p:sp>
      <p:sp>
        <p:nvSpPr>
          <p:cNvPr id="8" name="TextBox 7"/>
          <p:cNvSpPr txBox="1"/>
          <p:nvPr/>
        </p:nvSpPr>
        <p:spPr>
          <a:xfrm>
            <a:off x="6870700" y="1892300"/>
            <a:ext cx="5321300" cy="3785652"/>
          </a:xfrm>
          <a:prstGeom prst="rect">
            <a:avLst/>
          </a:prstGeom>
          <a:noFill/>
        </p:spPr>
        <p:txBody>
          <a:bodyPr wrap="square" rtlCol="0">
            <a:spAutoFit/>
          </a:bodyPr>
          <a:lstStyle/>
          <a:p>
            <a:pPr marL="457200" indent="-457200">
              <a:buFont typeface="+mj-lt"/>
              <a:buAutoNum type="arabicPeriod" startAt="5"/>
            </a:pPr>
            <a:r>
              <a:rPr lang="en-US" sz="2400" dirty="0" smtClean="0"/>
              <a:t>Preparing for the Test</a:t>
            </a:r>
          </a:p>
          <a:p>
            <a:pPr marL="685800" lvl="1" indent="-457200">
              <a:buFont typeface="Wingdings" panose="05000000000000000000" pitchFamily="2" charset="2"/>
              <a:buChar char="§"/>
            </a:pPr>
            <a:r>
              <a:rPr lang="en-US" sz="2000" dirty="0">
                <a:solidFill>
                  <a:srgbClr val="488BC9"/>
                </a:solidFill>
              </a:rPr>
              <a:t>Video: </a:t>
            </a:r>
            <a:r>
              <a:rPr lang="en-US" sz="2000" dirty="0" smtClean="0">
                <a:solidFill>
                  <a:srgbClr val="488BC9"/>
                </a:solidFill>
              </a:rPr>
              <a:t>19 </a:t>
            </a:r>
            <a:r>
              <a:rPr lang="en-US" sz="2000" dirty="0">
                <a:solidFill>
                  <a:srgbClr val="488BC9"/>
                </a:solidFill>
              </a:rPr>
              <a:t>minutes</a:t>
            </a:r>
          </a:p>
          <a:p>
            <a:pPr marL="685800" lvl="1" indent="-457200">
              <a:buFont typeface="Wingdings" panose="05000000000000000000" pitchFamily="2" charset="2"/>
              <a:buChar char="§"/>
            </a:pPr>
            <a:r>
              <a:rPr lang="en-US" sz="2000" dirty="0">
                <a:solidFill>
                  <a:srgbClr val="488BC9"/>
                </a:solidFill>
              </a:rPr>
              <a:t>Quiz: </a:t>
            </a:r>
            <a:r>
              <a:rPr lang="en-US" sz="2000" dirty="0" smtClean="0">
                <a:solidFill>
                  <a:srgbClr val="488BC9"/>
                </a:solidFill>
              </a:rPr>
              <a:t>10 </a:t>
            </a:r>
            <a:r>
              <a:rPr lang="en-US" sz="2000" dirty="0">
                <a:solidFill>
                  <a:srgbClr val="488BC9"/>
                </a:solidFill>
              </a:rPr>
              <a:t>minutes</a:t>
            </a:r>
          </a:p>
          <a:p>
            <a:pPr marL="457200" indent="-457200">
              <a:buFont typeface="+mj-lt"/>
              <a:buAutoNum type="arabicPeriod" startAt="5"/>
            </a:pPr>
            <a:r>
              <a:rPr lang="en-US" sz="2400" dirty="0" smtClean="0"/>
              <a:t>Computer Delivered </a:t>
            </a:r>
            <a:r>
              <a:rPr lang="en-US" sz="2400" dirty="0" err="1" smtClean="0"/>
              <a:t>Testlets</a:t>
            </a:r>
            <a:endParaRPr lang="en-US" sz="2400" dirty="0" smtClean="0"/>
          </a:p>
          <a:p>
            <a:pPr marL="685800" lvl="1" indent="-457200">
              <a:buFont typeface="Wingdings" panose="05000000000000000000" pitchFamily="2" charset="2"/>
              <a:buChar char="§"/>
            </a:pPr>
            <a:r>
              <a:rPr lang="en-US" sz="2000" dirty="0">
                <a:solidFill>
                  <a:srgbClr val="488BC9"/>
                </a:solidFill>
              </a:rPr>
              <a:t>Video: </a:t>
            </a:r>
            <a:r>
              <a:rPr lang="en-US" sz="2000" dirty="0" smtClean="0">
                <a:solidFill>
                  <a:srgbClr val="488BC9"/>
                </a:solidFill>
              </a:rPr>
              <a:t>24 </a:t>
            </a:r>
            <a:r>
              <a:rPr lang="en-US" sz="2000" dirty="0">
                <a:solidFill>
                  <a:srgbClr val="488BC9"/>
                </a:solidFill>
              </a:rPr>
              <a:t>minutes</a:t>
            </a:r>
          </a:p>
          <a:p>
            <a:pPr marL="685800" lvl="1" indent="-457200">
              <a:buFont typeface="Wingdings" panose="05000000000000000000" pitchFamily="2" charset="2"/>
              <a:buChar char="§"/>
            </a:pPr>
            <a:r>
              <a:rPr lang="en-US" sz="2000" dirty="0">
                <a:solidFill>
                  <a:srgbClr val="488BC9"/>
                </a:solidFill>
              </a:rPr>
              <a:t>Quiz: </a:t>
            </a:r>
            <a:r>
              <a:rPr lang="en-US" sz="2000" dirty="0" smtClean="0">
                <a:solidFill>
                  <a:srgbClr val="488BC9"/>
                </a:solidFill>
              </a:rPr>
              <a:t>10 </a:t>
            </a:r>
            <a:r>
              <a:rPr lang="en-US" sz="2000" dirty="0">
                <a:solidFill>
                  <a:srgbClr val="488BC9"/>
                </a:solidFill>
              </a:rPr>
              <a:t>minutes</a:t>
            </a:r>
          </a:p>
          <a:p>
            <a:pPr marL="457200" indent="-457200">
              <a:buFont typeface="+mj-lt"/>
              <a:buAutoNum type="arabicPeriod" startAt="5"/>
            </a:pPr>
            <a:r>
              <a:rPr lang="en-US" sz="2400" dirty="0" smtClean="0"/>
              <a:t>Teacher Administered </a:t>
            </a:r>
            <a:r>
              <a:rPr lang="en-US" sz="2400" dirty="0" err="1" smtClean="0"/>
              <a:t>Testlets</a:t>
            </a:r>
            <a:endParaRPr lang="en-US" sz="2400" dirty="0" smtClean="0"/>
          </a:p>
          <a:p>
            <a:pPr marL="685800" lvl="1" indent="-457200">
              <a:buFont typeface="Wingdings" panose="05000000000000000000" pitchFamily="2" charset="2"/>
              <a:buChar char="§"/>
            </a:pPr>
            <a:r>
              <a:rPr lang="en-US" sz="2000" dirty="0">
                <a:solidFill>
                  <a:srgbClr val="488BC9"/>
                </a:solidFill>
              </a:rPr>
              <a:t>Video: </a:t>
            </a:r>
            <a:r>
              <a:rPr lang="en-US" sz="2000" dirty="0" smtClean="0">
                <a:solidFill>
                  <a:srgbClr val="488BC9"/>
                </a:solidFill>
              </a:rPr>
              <a:t>30 </a:t>
            </a:r>
            <a:r>
              <a:rPr lang="en-US" sz="2000" dirty="0">
                <a:solidFill>
                  <a:srgbClr val="488BC9"/>
                </a:solidFill>
              </a:rPr>
              <a:t>minutes</a:t>
            </a:r>
          </a:p>
          <a:p>
            <a:pPr marL="685800" lvl="1" indent="-457200">
              <a:buFont typeface="Wingdings" panose="05000000000000000000" pitchFamily="2" charset="2"/>
              <a:buChar char="§"/>
            </a:pPr>
            <a:r>
              <a:rPr lang="en-US" sz="2000" dirty="0">
                <a:solidFill>
                  <a:srgbClr val="488BC9"/>
                </a:solidFill>
              </a:rPr>
              <a:t>Quiz: 15 minutes</a:t>
            </a:r>
          </a:p>
          <a:p>
            <a:r>
              <a:rPr lang="en-US" sz="2400" dirty="0" smtClean="0"/>
              <a:t> </a:t>
            </a:r>
          </a:p>
          <a:p>
            <a:pPr marL="457200" indent="-457200">
              <a:buFont typeface="+mj-lt"/>
              <a:buAutoNum type="arabicPeriod" startAt="5"/>
            </a:pPr>
            <a:endParaRPr lang="en-US" sz="2400" dirty="0" smtClean="0"/>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6551" t="65603" r="27793" b="17656"/>
          <a:stretch/>
        </p:blipFill>
        <p:spPr bwMode="auto">
          <a:xfrm>
            <a:off x="5130800" y="5440800"/>
            <a:ext cx="5706495" cy="2080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0" name="Right Arrow 9"/>
          <p:cNvSpPr/>
          <p:nvPr/>
        </p:nvSpPr>
        <p:spPr bwMode="auto">
          <a:xfrm rot="9309722">
            <a:off x="7389583" y="6033381"/>
            <a:ext cx="1222340" cy="200047"/>
          </a:xfrm>
          <a:prstGeom prst="rightArrow">
            <a:avLst/>
          </a:prstGeom>
          <a:solidFill>
            <a:schemeClr val="accent1">
              <a:lumMod val="60000"/>
              <a:lumOff val="40000"/>
            </a:schemeClr>
          </a:solidFill>
          <a:ln w="12700" cap="flat" cmpd="sng" algn="ctr">
            <a:solidFill>
              <a:srgbClr val="000000"/>
            </a:solid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6" charset="0"/>
              <a:ea typeface="Trebuchet MS" pitchFamily="-106" charset="0"/>
              <a:cs typeface="Trebuchet MS" pitchFamily="-106" charset="0"/>
              <a:sym typeface="Trebuchet MS" pitchFamily="-106" charset="0"/>
            </a:endParaRPr>
          </a:p>
        </p:txBody>
      </p:sp>
    </p:spTree>
    <p:extLst>
      <p:ext uri="{BB962C8B-B14F-4D97-AF65-F5344CB8AC3E}">
        <p14:creationId xmlns:p14="http://schemas.microsoft.com/office/powerpoint/2010/main" val="4051662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40000" y="8255424"/>
            <a:ext cx="9525000" cy="584775"/>
          </a:xfrm>
          <a:prstGeom prst="rect">
            <a:avLst/>
          </a:prstGeom>
          <a:noFill/>
        </p:spPr>
        <p:txBody>
          <a:bodyPr wrap="square" rtlCol="0">
            <a:spAutoFit/>
          </a:bodyPr>
          <a:lstStyle/>
          <a:p>
            <a:r>
              <a:rPr lang="en-US" sz="3200" dirty="0" smtClean="0">
                <a:solidFill>
                  <a:schemeClr val="bg1"/>
                </a:solidFill>
              </a:rPr>
              <a:t>Preparing for the DLM Assessment</a:t>
            </a:r>
            <a:endParaRPr lang="en-US" sz="3200" dirty="0">
              <a:solidFill>
                <a:schemeClr val="bg1"/>
              </a:solidFill>
            </a:endParaRPr>
          </a:p>
        </p:txBody>
      </p:sp>
      <p:sp>
        <p:nvSpPr>
          <p:cNvPr id="3" name="TextBox 2"/>
          <p:cNvSpPr txBox="1"/>
          <p:nvPr/>
        </p:nvSpPr>
        <p:spPr>
          <a:xfrm>
            <a:off x="711200" y="533400"/>
            <a:ext cx="11658600" cy="1077218"/>
          </a:xfrm>
          <a:prstGeom prst="rect">
            <a:avLst/>
          </a:prstGeom>
          <a:noFill/>
        </p:spPr>
        <p:txBody>
          <a:bodyPr wrap="square" rtlCol="0">
            <a:spAutoFit/>
          </a:bodyPr>
          <a:lstStyle/>
          <a:p>
            <a:pPr lvl="0" algn="ctr"/>
            <a:r>
              <a:rPr lang="en-US" sz="3200" dirty="0" smtClean="0"/>
              <a:t>Develop a communication plan</a:t>
            </a:r>
            <a:endParaRPr lang="en-US" sz="3200" dirty="0"/>
          </a:p>
          <a:p>
            <a:pPr algn="ctr"/>
            <a:endParaRPr lang="en-US" sz="3200" dirty="0"/>
          </a:p>
        </p:txBody>
      </p:sp>
      <p:sp>
        <p:nvSpPr>
          <p:cNvPr id="4" name="TextBox 3"/>
          <p:cNvSpPr txBox="1"/>
          <p:nvPr/>
        </p:nvSpPr>
        <p:spPr>
          <a:xfrm>
            <a:off x="711200" y="1648718"/>
            <a:ext cx="11353800" cy="2800767"/>
          </a:xfrm>
          <a:prstGeom prst="rect">
            <a:avLst/>
          </a:prstGeom>
          <a:noFill/>
        </p:spPr>
        <p:txBody>
          <a:bodyPr wrap="square" rtlCol="0">
            <a:spAutoFit/>
          </a:bodyPr>
          <a:lstStyle/>
          <a:p>
            <a:r>
              <a:rPr lang="en-US" sz="2800" dirty="0" smtClean="0"/>
              <a:t>What will parents and district staff need to know about DLM?</a:t>
            </a:r>
          </a:p>
          <a:p>
            <a:endParaRPr lang="en-US" sz="2800" dirty="0"/>
          </a:p>
          <a:p>
            <a:r>
              <a:rPr lang="en-US" sz="2800" dirty="0" smtClean="0"/>
              <a:t>How often do you need to communicate with your various audiences?</a:t>
            </a:r>
          </a:p>
          <a:p>
            <a:endParaRPr lang="en-US" sz="2800" dirty="0"/>
          </a:p>
          <a:p>
            <a:r>
              <a:rPr lang="en-US" sz="2800" dirty="0" smtClean="0"/>
              <a:t>How will you relay new information?</a:t>
            </a:r>
          </a:p>
          <a:p>
            <a:endParaRPr lang="en-US" dirty="0"/>
          </a:p>
          <a:p>
            <a:endParaRPr lang="en-US" dirty="0"/>
          </a:p>
        </p:txBody>
      </p:sp>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t="20000" r="17984" b="68739"/>
          <a:stretch/>
        </p:blipFill>
        <p:spPr>
          <a:xfrm>
            <a:off x="1053083" y="5410200"/>
            <a:ext cx="10898635" cy="1936581"/>
          </a:xfrm>
          <a:prstGeom prst="rect">
            <a:avLst/>
          </a:prstGeom>
        </p:spPr>
      </p:pic>
    </p:spTree>
    <p:extLst>
      <p:ext uri="{BB962C8B-B14F-4D97-AF65-F5344CB8AC3E}">
        <p14:creationId xmlns:p14="http://schemas.microsoft.com/office/powerpoint/2010/main" val="2707363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40000" y="8255424"/>
            <a:ext cx="9525000" cy="584775"/>
          </a:xfrm>
          <a:prstGeom prst="rect">
            <a:avLst/>
          </a:prstGeom>
          <a:noFill/>
        </p:spPr>
        <p:txBody>
          <a:bodyPr wrap="square" rtlCol="0">
            <a:spAutoFit/>
          </a:bodyPr>
          <a:lstStyle/>
          <a:p>
            <a:r>
              <a:rPr lang="en-US" sz="3200" dirty="0" smtClean="0">
                <a:solidFill>
                  <a:schemeClr val="bg1"/>
                </a:solidFill>
              </a:rPr>
              <a:t>Preparing for the DLM Assessment</a:t>
            </a:r>
            <a:endParaRPr lang="en-US" sz="3200" dirty="0">
              <a:solidFill>
                <a:schemeClr val="bg1"/>
              </a:solidFill>
            </a:endParaRPr>
          </a:p>
        </p:txBody>
      </p:sp>
      <p:sp>
        <p:nvSpPr>
          <p:cNvPr id="3" name="TextBox 2"/>
          <p:cNvSpPr txBox="1"/>
          <p:nvPr/>
        </p:nvSpPr>
        <p:spPr>
          <a:xfrm>
            <a:off x="711200" y="533400"/>
            <a:ext cx="11658600" cy="861774"/>
          </a:xfrm>
          <a:prstGeom prst="rect">
            <a:avLst/>
          </a:prstGeom>
          <a:noFill/>
        </p:spPr>
        <p:txBody>
          <a:bodyPr wrap="square" rtlCol="0">
            <a:spAutoFit/>
          </a:bodyPr>
          <a:lstStyle/>
          <a:p>
            <a:pPr lvl="0" algn="ctr"/>
            <a:r>
              <a:rPr lang="en-US" sz="3200" dirty="0" smtClean="0"/>
              <a:t>Prepare for test administration</a:t>
            </a:r>
            <a:endParaRPr lang="en-US" sz="3200" dirty="0"/>
          </a:p>
          <a:p>
            <a:endParaRPr lang="en-US" dirty="0"/>
          </a:p>
        </p:txBody>
      </p:sp>
      <p:sp>
        <p:nvSpPr>
          <p:cNvPr id="4" name="TextBox 3"/>
          <p:cNvSpPr txBox="1"/>
          <p:nvPr/>
        </p:nvSpPr>
        <p:spPr>
          <a:xfrm>
            <a:off x="863600" y="1395174"/>
            <a:ext cx="11277600" cy="5970865"/>
          </a:xfrm>
          <a:prstGeom prst="rect">
            <a:avLst/>
          </a:prstGeom>
          <a:noFill/>
        </p:spPr>
        <p:txBody>
          <a:bodyPr wrap="square" rtlCol="0">
            <a:spAutoFit/>
          </a:bodyPr>
          <a:lstStyle/>
          <a:p>
            <a:pPr marL="342900" indent="-342900">
              <a:buFont typeface="Wingdings" panose="05000000000000000000" pitchFamily="2" charset="2"/>
              <a:buChar char="¨"/>
            </a:pPr>
            <a:endParaRPr lang="en-US" dirty="0" smtClean="0"/>
          </a:p>
          <a:p>
            <a:pPr marL="342900" indent="-342900">
              <a:buFont typeface="Wingdings" panose="05000000000000000000" pitchFamily="2" charset="2"/>
              <a:buChar char="Ø"/>
            </a:pPr>
            <a:r>
              <a:rPr lang="en-US" sz="2800" dirty="0" smtClean="0"/>
              <a:t>Make sure educators have identified students who will participate in CoAlt: DLM assessments</a:t>
            </a:r>
          </a:p>
          <a:p>
            <a:pPr marL="342900" indent="-342900">
              <a:buFont typeface="Wingdings" panose="05000000000000000000" pitchFamily="2" charset="2"/>
              <a:buChar char="Ø"/>
            </a:pPr>
            <a:endParaRPr lang="en-US" sz="2800" dirty="0" smtClean="0"/>
          </a:p>
          <a:p>
            <a:pPr marL="342900" indent="-342900">
              <a:buFont typeface="Wingdings" panose="05000000000000000000" pitchFamily="2" charset="2"/>
              <a:buChar char="Ø"/>
            </a:pPr>
            <a:r>
              <a:rPr lang="en-US" sz="2800" dirty="0" smtClean="0"/>
              <a:t>Ensure </a:t>
            </a:r>
            <a:r>
              <a:rPr lang="en-US" sz="2800" dirty="0"/>
              <a:t>every student who is suppose to be participate in the assessments in in the </a:t>
            </a:r>
            <a:r>
              <a:rPr lang="en-US" sz="2800" dirty="0" smtClean="0"/>
              <a:t>KITE system</a:t>
            </a:r>
          </a:p>
          <a:p>
            <a:pPr marL="342900" indent="-342900">
              <a:buFont typeface="Wingdings" panose="05000000000000000000" pitchFamily="2" charset="2"/>
              <a:buChar char="Ø"/>
            </a:pPr>
            <a:endParaRPr lang="en-US" sz="2800" dirty="0"/>
          </a:p>
          <a:p>
            <a:pPr marL="342900" indent="-342900">
              <a:buFont typeface="Wingdings" panose="05000000000000000000" pitchFamily="2" charset="2"/>
              <a:buChar char="Ø"/>
            </a:pPr>
            <a:r>
              <a:rPr lang="en-US" sz="2800" dirty="0"/>
              <a:t>Ensure every student who is in the system is assigned to a Test </a:t>
            </a:r>
            <a:r>
              <a:rPr lang="en-US" sz="2800" dirty="0" smtClean="0"/>
              <a:t>Examiner</a:t>
            </a:r>
          </a:p>
          <a:p>
            <a:pPr marL="342900" indent="-342900">
              <a:buFont typeface="Wingdings" panose="05000000000000000000" pitchFamily="2" charset="2"/>
              <a:buChar char="Ø"/>
            </a:pPr>
            <a:endParaRPr lang="en-US" sz="2800" dirty="0" smtClean="0"/>
          </a:p>
          <a:p>
            <a:pPr marL="342900" indent="-342900">
              <a:buFont typeface="Wingdings" panose="05000000000000000000" pitchFamily="2" charset="2"/>
              <a:buChar char="Ø"/>
            </a:pPr>
            <a:r>
              <a:rPr lang="en-US" sz="2800" dirty="0" smtClean="0"/>
              <a:t>Monitor completion of the PNP and First Contact for all students</a:t>
            </a:r>
          </a:p>
          <a:p>
            <a:pPr marL="342900" indent="-342900">
              <a:buFont typeface="Wingdings" panose="05000000000000000000" pitchFamily="2" charset="2"/>
              <a:buChar char="Ø"/>
            </a:pPr>
            <a:endParaRPr lang="en-US" sz="2800" dirty="0" smtClean="0"/>
          </a:p>
          <a:p>
            <a:pPr marL="342900" indent="-342900">
              <a:buFont typeface="Wingdings" panose="05000000000000000000" pitchFamily="2" charset="2"/>
              <a:buChar char="Ø"/>
            </a:pPr>
            <a:endParaRPr lang="en-US" sz="2800" dirty="0"/>
          </a:p>
          <a:p>
            <a:pPr marL="285750" indent="-285750">
              <a:buFont typeface="Wingdings" panose="05000000000000000000" pitchFamily="2" charset="2"/>
              <a:buChar char="Ø"/>
            </a:pPr>
            <a:endParaRPr lang="en-US" sz="2800" dirty="0"/>
          </a:p>
        </p:txBody>
      </p:sp>
    </p:spTree>
    <p:extLst>
      <p:ext uri="{BB962C8B-B14F-4D97-AF65-F5344CB8AC3E}">
        <p14:creationId xmlns:p14="http://schemas.microsoft.com/office/powerpoint/2010/main" val="27073639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40000" y="8255424"/>
            <a:ext cx="9525000" cy="584775"/>
          </a:xfrm>
          <a:prstGeom prst="rect">
            <a:avLst/>
          </a:prstGeom>
          <a:noFill/>
        </p:spPr>
        <p:txBody>
          <a:bodyPr wrap="square" rtlCol="0">
            <a:spAutoFit/>
          </a:bodyPr>
          <a:lstStyle/>
          <a:p>
            <a:r>
              <a:rPr lang="en-US" sz="3200" dirty="0" smtClean="0">
                <a:solidFill>
                  <a:schemeClr val="bg1"/>
                </a:solidFill>
              </a:rPr>
              <a:t>Preparing for the DLM Assessment</a:t>
            </a:r>
            <a:endParaRPr lang="en-US" sz="3200" dirty="0">
              <a:solidFill>
                <a:schemeClr val="bg1"/>
              </a:solidFill>
            </a:endParaRPr>
          </a:p>
        </p:txBody>
      </p:sp>
      <p:sp>
        <p:nvSpPr>
          <p:cNvPr id="3" name="TextBox 2"/>
          <p:cNvSpPr txBox="1"/>
          <p:nvPr/>
        </p:nvSpPr>
        <p:spPr>
          <a:xfrm>
            <a:off x="711200" y="533400"/>
            <a:ext cx="11658600" cy="861774"/>
          </a:xfrm>
          <a:prstGeom prst="rect">
            <a:avLst/>
          </a:prstGeom>
          <a:noFill/>
        </p:spPr>
        <p:txBody>
          <a:bodyPr wrap="square" rtlCol="0">
            <a:spAutoFit/>
          </a:bodyPr>
          <a:lstStyle/>
          <a:p>
            <a:pPr lvl="0" algn="ctr"/>
            <a:r>
              <a:rPr lang="en-US" sz="3200" dirty="0" smtClean="0"/>
              <a:t>All Test Examiners will need:</a:t>
            </a:r>
            <a:endParaRPr lang="en-US" sz="3200" dirty="0"/>
          </a:p>
          <a:p>
            <a:endParaRPr lang="en-US" dirty="0"/>
          </a:p>
        </p:txBody>
      </p:sp>
      <p:sp>
        <p:nvSpPr>
          <p:cNvPr id="4" name="TextBox 3"/>
          <p:cNvSpPr txBox="1"/>
          <p:nvPr/>
        </p:nvSpPr>
        <p:spPr>
          <a:xfrm>
            <a:off x="863600" y="1395174"/>
            <a:ext cx="11277600" cy="4678204"/>
          </a:xfrm>
          <a:prstGeom prst="rect">
            <a:avLst/>
          </a:prstGeom>
          <a:noFill/>
        </p:spPr>
        <p:txBody>
          <a:bodyPr wrap="square" rtlCol="0">
            <a:spAutoFit/>
          </a:bodyPr>
          <a:lstStyle/>
          <a:p>
            <a:pPr marL="342900" indent="-342900">
              <a:buFont typeface="Wingdings" panose="05000000000000000000" pitchFamily="2" charset="2"/>
              <a:buChar char="¨"/>
            </a:pPr>
            <a:endParaRPr lang="en-US" dirty="0" smtClean="0"/>
          </a:p>
          <a:p>
            <a:pPr marL="342900" indent="-342900">
              <a:buFont typeface="Wingdings" panose="05000000000000000000" pitchFamily="2" charset="2"/>
              <a:buChar char="Ø"/>
            </a:pPr>
            <a:r>
              <a:rPr lang="en-US" sz="2800" dirty="0" smtClean="0"/>
              <a:t>Computer with KITE program loaded</a:t>
            </a:r>
          </a:p>
          <a:p>
            <a:pPr marL="342900" indent="-342900">
              <a:buFont typeface="Wingdings" panose="05000000000000000000" pitchFamily="2" charset="2"/>
              <a:buChar char="Ø"/>
            </a:pPr>
            <a:endParaRPr lang="en-US" sz="2800" dirty="0" smtClean="0"/>
          </a:p>
          <a:p>
            <a:pPr marL="342900" indent="-342900">
              <a:buFont typeface="Wingdings" panose="05000000000000000000" pitchFamily="2" charset="2"/>
              <a:buChar char="Ø"/>
            </a:pPr>
            <a:r>
              <a:rPr lang="en-US" sz="2800" dirty="0" smtClean="0"/>
              <a:t>Student username and password</a:t>
            </a:r>
          </a:p>
          <a:p>
            <a:pPr marL="342900" indent="-342900">
              <a:buFont typeface="Wingdings" panose="05000000000000000000" pitchFamily="2" charset="2"/>
              <a:buChar char="Ø"/>
            </a:pPr>
            <a:endParaRPr lang="en-US" sz="2800" dirty="0" smtClean="0"/>
          </a:p>
          <a:p>
            <a:pPr marL="342900" indent="-342900">
              <a:buFont typeface="Wingdings" panose="05000000000000000000" pitchFamily="2" charset="2"/>
              <a:buChar char="Ø"/>
            </a:pPr>
            <a:r>
              <a:rPr lang="en-US" sz="2800" dirty="0" smtClean="0"/>
              <a:t>Additional materials if needed </a:t>
            </a:r>
          </a:p>
          <a:p>
            <a:pPr marL="685800" lvl="1" indent="-457200">
              <a:buFont typeface="Wingdings" panose="05000000000000000000" pitchFamily="2" charset="2"/>
              <a:buChar char="§"/>
            </a:pPr>
            <a:r>
              <a:rPr lang="en-US" sz="2800" dirty="0" smtClean="0"/>
              <a:t>A list will be provided by DLM prior to the assessment</a:t>
            </a:r>
          </a:p>
          <a:p>
            <a:pPr marL="685800" lvl="1" indent="-457200">
              <a:buFont typeface="Wingdings" panose="05000000000000000000" pitchFamily="2" charset="2"/>
              <a:buChar char="§"/>
            </a:pPr>
            <a:r>
              <a:rPr lang="en-US" sz="2800" dirty="0" smtClean="0"/>
              <a:t>Some substitutions are allowed</a:t>
            </a:r>
          </a:p>
          <a:p>
            <a:pPr marL="342900" indent="-342900">
              <a:buFont typeface="Wingdings" panose="05000000000000000000" pitchFamily="2" charset="2"/>
              <a:buChar char="Ø"/>
            </a:pPr>
            <a:endParaRPr lang="en-US" sz="2800" dirty="0" smtClean="0"/>
          </a:p>
          <a:p>
            <a:pPr marL="342900" indent="-342900">
              <a:buFont typeface="Wingdings" panose="05000000000000000000" pitchFamily="2" charset="2"/>
              <a:buChar char="Ø"/>
            </a:pPr>
            <a:endParaRPr lang="en-US" sz="2800" dirty="0"/>
          </a:p>
          <a:p>
            <a:pPr marL="285750" indent="-285750">
              <a:buFont typeface="Wingdings" panose="05000000000000000000" pitchFamily="2" charset="2"/>
              <a:buChar char="Ø"/>
            </a:pPr>
            <a:endParaRPr lang="en-US" sz="2800" dirty="0"/>
          </a:p>
        </p:txBody>
      </p:sp>
    </p:spTree>
    <p:extLst>
      <p:ext uri="{BB962C8B-B14F-4D97-AF65-F5344CB8AC3E}">
        <p14:creationId xmlns:p14="http://schemas.microsoft.com/office/powerpoint/2010/main" val="16639506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40000" y="8255424"/>
            <a:ext cx="9525000" cy="584775"/>
          </a:xfrm>
          <a:prstGeom prst="rect">
            <a:avLst/>
          </a:prstGeom>
          <a:noFill/>
        </p:spPr>
        <p:txBody>
          <a:bodyPr wrap="square" rtlCol="0">
            <a:spAutoFit/>
          </a:bodyPr>
          <a:lstStyle/>
          <a:p>
            <a:r>
              <a:rPr lang="en-US" sz="3200" dirty="0" smtClean="0">
                <a:solidFill>
                  <a:schemeClr val="bg1"/>
                </a:solidFill>
              </a:rPr>
              <a:t>Introduction to Dynamic Learning Maps</a:t>
            </a:r>
            <a:endParaRPr lang="en-US" sz="3200" dirty="0">
              <a:solidFill>
                <a:schemeClr val="bg1"/>
              </a:solidFill>
            </a:endParaRPr>
          </a:p>
        </p:txBody>
      </p:sp>
      <p:sp>
        <p:nvSpPr>
          <p:cNvPr id="3" name="TextBox 2"/>
          <p:cNvSpPr txBox="1"/>
          <p:nvPr/>
        </p:nvSpPr>
        <p:spPr>
          <a:xfrm>
            <a:off x="3492500" y="1066800"/>
            <a:ext cx="6019800" cy="7602081"/>
          </a:xfrm>
          <a:prstGeom prst="rect">
            <a:avLst/>
          </a:prstGeom>
          <a:noFill/>
        </p:spPr>
        <p:txBody>
          <a:bodyPr wrap="square" rtlCol="0">
            <a:spAutoFit/>
          </a:bodyPr>
          <a:lstStyle/>
          <a:p>
            <a:pPr algn="ctr"/>
            <a:r>
              <a:rPr lang="en-US" sz="4400" dirty="0" smtClean="0">
                <a:solidFill>
                  <a:schemeClr val="accent1"/>
                </a:solidFill>
              </a:rPr>
              <a:t>Dynamic Learning Maps </a:t>
            </a:r>
            <a:r>
              <a:rPr lang="en-US" sz="4400" dirty="0" smtClean="0"/>
              <a:t>(DLM) </a:t>
            </a:r>
          </a:p>
          <a:p>
            <a:pPr algn="ctr"/>
            <a:r>
              <a:rPr lang="en-US" sz="4400" dirty="0" smtClean="0"/>
              <a:t>is the </a:t>
            </a:r>
          </a:p>
          <a:p>
            <a:pPr algn="ctr"/>
            <a:r>
              <a:rPr lang="en-US" sz="4400" dirty="0" smtClean="0">
                <a:solidFill>
                  <a:schemeClr val="accent1"/>
                </a:solidFill>
              </a:rPr>
              <a:t>ELA/L and Math </a:t>
            </a:r>
            <a:r>
              <a:rPr lang="en-US" sz="4400" dirty="0" smtClean="0"/>
              <a:t>assessment </a:t>
            </a:r>
          </a:p>
          <a:p>
            <a:pPr algn="ctr"/>
            <a:r>
              <a:rPr lang="en-US" sz="4400" dirty="0" smtClean="0"/>
              <a:t>for </a:t>
            </a:r>
          </a:p>
          <a:p>
            <a:pPr algn="ctr"/>
            <a:r>
              <a:rPr lang="en-US" sz="4400" dirty="0" smtClean="0"/>
              <a:t>students with </a:t>
            </a:r>
            <a:r>
              <a:rPr lang="en-US" sz="4400" dirty="0" smtClean="0">
                <a:solidFill>
                  <a:schemeClr val="accent1"/>
                </a:solidFill>
              </a:rPr>
              <a:t>Significant Cognitive Disabilities</a:t>
            </a:r>
            <a:r>
              <a:rPr lang="en-US" sz="4400" dirty="0" smtClean="0"/>
              <a:t>.</a:t>
            </a:r>
          </a:p>
          <a:p>
            <a:endParaRPr lang="en-US" sz="2800" dirty="0" smtClean="0"/>
          </a:p>
          <a:p>
            <a:endParaRPr lang="en-US" sz="2800" dirty="0" smtClean="0"/>
          </a:p>
          <a:p>
            <a:pPr marL="285750" indent="-285750">
              <a:buFont typeface="Arial" panose="020B0604020202020204" pitchFamily="34" charset="0"/>
              <a:buChar char="•"/>
            </a:pPr>
            <a:endParaRPr lang="en-US" dirty="0"/>
          </a:p>
          <a:p>
            <a:endParaRPr lang="en-US" dirty="0"/>
          </a:p>
        </p:txBody>
      </p:sp>
      <p:pic>
        <p:nvPicPr>
          <p:cNvPr id="8" name="Placeholder"/>
          <p:cNvPicPr/>
          <p:nvPr/>
        </p:nvPicPr>
        <p:blipFill rotWithShape="1">
          <a:blip r:embed="rId3">
            <a:extLst>
              <a:ext uri="{28A0092B-C50C-407E-A947-70E740481C1C}">
                <a14:useLocalDpi xmlns:a14="http://schemas.microsoft.com/office/drawing/2010/main" val="0"/>
              </a:ext>
            </a:extLst>
          </a:blip>
          <a:srcRect t="16636"/>
          <a:stretch/>
        </p:blipFill>
        <p:spPr bwMode="auto">
          <a:xfrm>
            <a:off x="9826171" y="4114800"/>
            <a:ext cx="2037715" cy="1905000"/>
          </a:xfrm>
          <a:prstGeom prst="roundRect">
            <a:avLst/>
          </a:prstGeom>
          <a:ln w="38100" cap="flat" cmpd="sng" algn="ctr">
            <a:solidFill>
              <a:sysClr val="window" lastClr="FFFFFF"/>
            </a:solidFill>
            <a:prstDash val="solid"/>
            <a:miter lim="800000"/>
            <a:headEnd type="none" w="med" len="med"/>
            <a:tailEnd type="none" w="med" len="med"/>
          </a:ln>
          <a:effectLst/>
          <a:extLst>
            <a:ext uri="{53640926-AAD7-44D8-BBD7-CCE9431645EC}">
              <a14:shadowObscured xmlns:a14="http://schemas.microsoft.com/office/drawing/2010/main"/>
            </a:ext>
          </a:extLst>
        </p:spPr>
      </p:pic>
      <p:pic>
        <p:nvPicPr>
          <p:cNvPr id="9" name="Placeholder"/>
          <p:cNvPicPr/>
          <p:nvPr/>
        </p:nvPicPr>
        <p:blipFill rotWithShape="1">
          <a:blip r:embed="rId4">
            <a:extLst>
              <a:ext uri="{28A0092B-C50C-407E-A947-70E740481C1C}">
                <a14:useLocalDpi xmlns:a14="http://schemas.microsoft.com/office/drawing/2010/main" val="0"/>
              </a:ext>
            </a:extLst>
          </a:blip>
          <a:srcRect l="12997" r="15138"/>
          <a:stretch/>
        </p:blipFill>
        <p:spPr bwMode="auto">
          <a:xfrm>
            <a:off x="1473200" y="2209800"/>
            <a:ext cx="2133600" cy="1905000"/>
          </a:xfrm>
          <a:prstGeom prst="ellipse">
            <a:avLst/>
          </a:prstGeom>
          <a:ln w="38100" cap="flat" cmpd="sng" algn="ctr">
            <a:solidFill>
              <a:sysClr val="window" lastClr="FFFFFF"/>
            </a:solidFill>
            <a:prstDash val="solid"/>
            <a:miter lim="800000"/>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486461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40000" y="8255424"/>
            <a:ext cx="9525000" cy="584775"/>
          </a:xfrm>
          <a:prstGeom prst="rect">
            <a:avLst/>
          </a:prstGeom>
          <a:noFill/>
        </p:spPr>
        <p:txBody>
          <a:bodyPr wrap="square" rtlCol="0">
            <a:spAutoFit/>
          </a:bodyPr>
          <a:lstStyle/>
          <a:p>
            <a:r>
              <a:rPr lang="en-US" sz="3200" dirty="0" smtClean="0">
                <a:solidFill>
                  <a:schemeClr val="bg1"/>
                </a:solidFill>
              </a:rPr>
              <a:t>Preparing for the DLM Assessment</a:t>
            </a:r>
            <a:endParaRPr lang="en-US" sz="3200" dirty="0">
              <a:solidFill>
                <a:schemeClr val="bg1"/>
              </a:solidFill>
            </a:endParaRPr>
          </a:p>
        </p:txBody>
      </p:sp>
      <p:sp>
        <p:nvSpPr>
          <p:cNvPr id="3" name="TextBox 2"/>
          <p:cNvSpPr txBox="1"/>
          <p:nvPr/>
        </p:nvSpPr>
        <p:spPr>
          <a:xfrm>
            <a:off x="711200" y="533400"/>
            <a:ext cx="11658600" cy="861774"/>
          </a:xfrm>
          <a:prstGeom prst="rect">
            <a:avLst/>
          </a:prstGeom>
          <a:noFill/>
        </p:spPr>
        <p:txBody>
          <a:bodyPr wrap="square" rtlCol="0">
            <a:spAutoFit/>
          </a:bodyPr>
          <a:lstStyle/>
          <a:p>
            <a:pPr lvl="0" algn="ctr"/>
            <a:r>
              <a:rPr lang="en-US" sz="3200" dirty="0" smtClean="0"/>
              <a:t>Personal Needs Profile</a:t>
            </a:r>
            <a:endParaRPr lang="en-US" sz="3200" dirty="0"/>
          </a:p>
          <a:p>
            <a:endParaRPr lang="en-US" dirty="0"/>
          </a:p>
        </p:txBody>
      </p:sp>
      <p:sp>
        <p:nvSpPr>
          <p:cNvPr id="4" name="TextBox 3"/>
          <p:cNvSpPr txBox="1"/>
          <p:nvPr/>
        </p:nvSpPr>
        <p:spPr>
          <a:xfrm>
            <a:off x="863600" y="1395174"/>
            <a:ext cx="11277600" cy="4247317"/>
          </a:xfrm>
          <a:prstGeom prst="rect">
            <a:avLst/>
          </a:prstGeom>
          <a:noFill/>
        </p:spPr>
        <p:txBody>
          <a:bodyPr wrap="square" rtlCol="0">
            <a:spAutoFit/>
          </a:bodyPr>
          <a:lstStyle/>
          <a:p>
            <a:pPr marL="342900" indent="-342900">
              <a:buFont typeface="Wingdings" panose="05000000000000000000" pitchFamily="2" charset="2"/>
              <a:buChar char="¨"/>
            </a:pPr>
            <a:endParaRPr lang="en-US" dirty="0" smtClean="0"/>
          </a:p>
          <a:p>
            <a:r>
              <a:rPr lang="en-US" sz="2800" dirty="0" smtClean="0"/>
              <a:t>This indicates </a:t>
            </a:r>
            <a:r>
              <a:rPr lang="en-US" sz="2800" dirty="0" smtClean="0">
                <a:solidFill>
                  <a:srgbClr val="488BC9"/>
                </a:solidFill>
              </a:rPr>
              <a:t>how </a:t>
            </a:r>
            <a:r>
              <a:rPr lang="en-US" sz="2800" dirty="0" smtClean="0"/>
              <a:t>a student will interact with the assessment.</a:t>
            </a:r>
          </a:p>
          <a:p>
            <a:pPr marL="685800" lvl="1" indent="-457200">
              <a:buFont typeface="Wingdings" panose="05000000000000000000" pitchFamily="2" charset="2"/>
              <a:buChar char="§"/>
            </a:pPr>
            <a:r>
              <a:rPr lang="en-US" sz="2800" dirty="0" smtClean="0"/>
              <a:t>Magnification</a:t>
            </a:r>
          </a:p>
          <a:p>
            <a:pPr marL="685800" lvl="1" indent="-457200">
              <a:buFont typeface="Wingdings" panose="05000000000000000000" pitchFamily="2" charset="2"/>
              <a:buChar char="§"/>
            </a:pPr>
            <a:r>
              <a:rPr lang="en-US" sz="2800" dirty="0" smtClean="0"/>
              <a:t>Overlay Color</a:t>
            </a:r>
          </a:p>
          <a:p>
            <a:pPr marL="685800" lvl="1" indent="-457200">
              <a:buFont typeface="Wingdings" panose="05000000000000000000" pitchFamily="2" charset="2"/>
              <a:buChar char="§"/>
            </a:pPr>
            <a:r>
              <a:rPr lang="en-US" sz="2800" dirty="0" smtClean="0"/>
              <a:t>Invert Color Choice</a:t>
            </a:r>
          </a:p>
          <a:p>
            <a:pPr marL="685800" lvl="1" indent="-457200">
              <a:buFont typeface="Wingdings" panose="05000000000000000000" pitchFamily="2" charset="2"/>
              <a:buChar char="§"/>
            </a:pPr>
            <a:r>
              <a:rPr lang="en-US" sz="2800" dirty="0" smtClean="0"/>
              <a:t>Switch Use</a:t>
            </a:r>
          </a:p>
          <a:p>
            <a:pPr marL="685800" lvl="1" indent="-457200">
              <a:buFont typeface="Wingdings" panose="05000000000000000000" pitchFamily="2" charset="2"/>
              <a:buChar char="§"/>
            </a:pPr>
            <a:r>
              <a:rPr lang="en-US" sz="2800" dirty="0" smtClean="0"/>
              <a:t>Text to Speech (TTS)</a:t>
            </a:r>
          </a:p>
          <a:p>
            <a:pPr marL="342900" indent="-342900">
              <a:buFont typeface="Wingdings" panose="05000000000000000000" pitchFamily="2" charset="2"/>
              <a:buChar char="Ø"/>
            </a:pPr>
            <a:endParaRPr lang="en-US" sz="2800" dirty="0" smtClean="0"/>
          </a:p>
          <a:p>
            <a:pPr marL="342900" indent="-342900">
              <a:buFont typeface="Wingdings" panose="05000000000000000000" pitchFamily="2" charset="2"/>
              <a:buChar char="Ø"/>
            </a:pPr>
            <a:endParaRPr lang="en-US" sz="2800" dirty="0"/>
          </a:p>
          <a:p>
            <a:pPr marL="285750" indent="-285750">
              <a:buFont typeface="Wingdings" panose="05000000000000000000" pitchFamily="2" charset="2"/>
              <a:buChar char="Ø"/>
            </a:pPr>
            <a:endParaRPr lang="en-US" sz="2800" dirty="0"/>
          </a:p>
        </p:txBody>
      </p:sp>
      <p:pic>
        <p:nvPicPr>
          <p:cNvPr id="1433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63409" t="38667" r="6363" b="13333"/>
          <a:stretch/>
        </p:blipFill>
        <p:spPr bwMode="auto">
          <a:xfrm>
            <a:off x="5410200" y="3813691"/>
            <a:ext cx="6756400"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25308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40000" y="8255424"/>
            <a:ext cx="9525000" cy="584775"/>
          </a:xfrm>
          <a:prstGeom prst="rect">
            <a:avLst/>
          </a:prstGeom>
          <a:noFill/>
        </p:spPr>
        <p:txBody>
          <a:bodyPr wrap="square" rtlCol="0">
            <a:spAutoFit/>
          </a:bodyPr>
          <a:lstStyle/>
          <a:p>
            <a:r>
              <a:rPr lang="en-US" sz="3200" dirty="0" smtClean="0">
                <a:solidFill>
                  <a:schemeClr val="bg1"/>
                </a:solidFill>
              </a:rPr>
              <a:t>Preparing for the DLM Assessment</a:t>
            </a:r>
            <a:endParaRPr lang="en-US" sz="3200" dirty="0">
              <a:solidFill>
                <a:schemeClr val="bg1"/>
              </a:solidFill>
            </a:endParaRPr>
          </a:p>
        </p:txBody>
      </p:sp>
      <p:sp>
        <p:nvSpPr>
          <p:cNvPr id="3" name="TextBox 2"/>
          <p:cNvSpPr txBox="1"/>
          <p:nvPr/>
        </p:nvSpPr>
        <p:spPr>
          <a:xfrm>
            <a:off x="711200" y="533400"/>
            <a:ext cx="11658600" cy="861774"/>
          </a:xfrm>
          <a:prstGeom prst="rect">
            <a:avLst/>
          </a:prstGeom>
          <a:noFill/>
        </p:spPr>
        <p:txBody>
          <a:bodyPr wrap="square" rtlCol="0">
            <a:spAutoFit/>
          </a:bodyPr>
          <a:lstStyle/>
          <a:p>
            <a:pPr lvl="0" algn="ctr"/>
            <a:r>
              <a:rPr lang="en-US" sz="3200" dirty="0" smtClean="0"/>
              <a:t>First Contact Survey</a:t>
            </a:r>
            <a:endParaRPr lang="en-US" sz="3200" dirty="0"/>
          </a:p>
          <a:p>
            <a:endParaRPr lang="en-US" dirty="0"/>
          </a:p>
        </p:txBody>
      </p:sp>
      <p:sp>
        <p:nvSpPr>
          <p:cNvPr id="4" name="TextBox 3"/>
          <p:cNvSpPr txBox="1"/>
          <p:nvPr/>
        </p:nvSpPr>
        <p:spPr>
          <a:xfrm>
            <a:off x="863600" y="1395174"/>
            <a:ext cx="11277600" cy="2092881"/>
          </a:xfrm>
          <a:prstGeom prst="rect">
            <a:avLst/>
          </a:prstGeom>
          <a:noFill/>
        </p:spPr>
        <p:txBody>
          <a:bodyPr wrap="square" rtlCol="0">
            <a:spAutoFit/>
          </a:bodyPr>
          <a:lstStyle/>
          <a:p>
            <a:pPr marL="342900" indent="-342900">
              <a:buFont typeface="Wingdings" panose="05000000000000000000" pitchFamily="2" charset="2"/>
              <a:buChar char="¨"/>
            </a:pPr>
            <a:endParaRPr lang="en-US" dirty="0" smtClean="0"/>
          </a:p>
          <a:p>
            <a:r>
              <a:rPr lang="en-US" sz="2800" dirty="0" smtClean="0"/>
              <a:t>This indicates </a:t>
            </a:r>
            <a:r>
              <a:rPr lang="en-US" sz="2800" dirty="0" smtClean="0">
                <a:solidFill>
                  <a:srgbClr val="488BC9"/>
                </a:solidFill>
              </a:rPr>
              <a:t>where </a:t>
            </a:r>
            <a:r>
              <a:rPr lang="en-US" sz="2800" dirty="0" smtClean="0"/>
              <a:t>a student will enter the assessment.</a:t>
            </a:r>
          </a:p>
          <a:p>
            <a:pPr marL="342900" indent="-342900">
              <a:buFont typeface="Wingdings" panose="05000000000000000000" pitchFamily="2" charset="2"/>
              <a:buChar char="Ø"/>
            </a:pPr>
            <a:endParaRPr lang="en-US" sz="2800" dirty="0" smtClean="0"/>
          </a:p>
          <a:p>
            <a:pPr marL="342900" indent="-342900">
              <a:buFont typeface="Wingdings" panose="05000000000000000000" pitchFamily="2" charset="2"/>
              <a:buChar char="Ø"/>
            </a:pPr>
            <a:endParaRPr lang="en-US" sz="2800" dirty="0"/>
          </a:p>
          <a:p>
            <a:pPr marL="285750" indent="-285750">
              <a:buFont typeface="Wingdings" panose="05000000000000000000" pitchFamily="2" charset="2"/>
              <a:buChar char="Ø"/>
            </a:pPr>
            <a:endParaRPr lang="en-US" sz="2800" dirty="0"/>
          </a:p>
        </p:txBody>
      </p:sp>
      <p:pic>
        <p:nvPicPr>
          <p:cNvPr id="1536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1705" t="25070" r="22597" b="56333"/>
          <a:stretch/>
        </p:blipFill>
        <p:spPr bwMode="auto">
          <a:xfrm>
            <a:off x="4346682" y="2441615"/>
            <a:ext cx="4311436" cy="47973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6828796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40000" y="8255424"/>
            <a:ext cx="9525000" cy="584775"/>
          </a:xfrm>
          <a:prstGeom prst="rect">
            <a:avLst/>
          </a:prstGeom>
          <a:noFill/>
        </p:spPr>
        <p:txBody>
          <a:bodyPr wrap="square" rtlCol="0">
            <a:spAutoFit/>
          </a:bodyPr>
          <a:lstStyle/>
          <a:p>
            <a:r>
              <a:rPr lang="en-US" sz="3200" dirty="0" smtClean="0">
                <a:solidFill>
                  <a:schemeClr val="bg1"/>
                </a:solidFill>
              </a:rPr>
              <a:t>Preparing for the DLM Assessment</a:t>
            </a:r>
            <a:endParaRPr lang="en-US" sz="3200" dirty="0">
              <a:solidFill>
                <a:schemeClr val="bg1"/>
              </a:solidFill>
            </a:endParaRPr>
          </a:p>
        </p:txBody>
      </p:sp>
      <p:sp>
        <p:nvSpPr>
          <p:cNvPr id="3" name="TextBox 2"/>
          <p:cNvSpPr txBox="1"/>
          <p:nvPr/>
        </p:nvSpPr>
        <p:spPr>
          <a:xfrm>
            <a:off x="711200" y="533400"/>
            <a:ext cx="11658600" cy="861774"/>
          </a:xfrm>
          <a:prstGeom prst="rect">
            <a:avLst/>
          </a:prstGeom>
          <a:noFill/>
        </p:spPr>
        <p:txBody>
          <a:bodyPr wrap="square" rtlCol="0">
            <a:spAutoFit/>
          </a:bodyPr>
          <a:lstStyle/>
          <a:p>
            <a:pPr lvl="0" algn="ctr"/>
            <a:r>
              <a:rPr lang="en-US" sz="3200" dirty="0" smtClean="0"/>
              <a:t>Security Agreement</a:t>
            </a:r>
            <a:endParaRPr lang="en-US" sz="3200" dirty="0"/>
          </a:p>
          <a:p>
            <a:endParaRPr lang="en-US" dirty="0"/>
          </a:p>
        </p:txBody>
      </p:sp>
      <p:sp>
        <p:nvSpPr>
          <p:cNvPr id="5" name="TextBox 4"/>
          <p:cNvSpPr txBox="1"/>
          <p:nvPr/>
        </p:nvSpPr>
        <p:spPr>
          <a:xfrm>
            <a:off x="711200" y="1524000"/>
            <a:ext cx="11506200" cy="4524315"/>
          </a:xfrm>
          <a:prstGeom prst="rect">
            <a:avLst/>
          </a:prstGeom>
          <a:noFill/>
        </p:spPr>
        <p:txBody>
          <a:bodyPr wrap="square" rtlCol="0">
            <a:spAutoFit/>
          </a:bodyPr>
          <a:lstStyle/>
          <a:p>
            <a:r>
              <a:rPr lang="en-US" sz="2400" dirty="0"/>
              <a:t>Assessments are not to be stored or saved on computers or personal storage devices, shared via email or other sharing systems; or reproduced by any means.</a:t>
            </a:r>
          </a:p>
          <a:p>
            <a:endParaRPr lang="en-US" sz="2400" dirty="0" smtClean="0"/>
          </a:p>
          <a:p>
            <a:r>
              <a:rPr lang="en-US" sz="2400" dirty="0" smtClean="0"/>
              <a:t>Except where explicitly allowed as described in the Test Administrator Manual, electronic materials used during assessment administration may not  be printed.</a:t>
            </a:r>
          </a:p>
          <a:p>
            <a:endParaRPr lang="en-US" sz="2400" dirty="0"/>
          </a:p>
          <a:p>
            <a:r>
              <a:rPr lang="en-US" sz="2400" dirty="0" smtClean="0"/>
              <a:t>Those who violate the DLM test security standards may be subject to their state's regulations or state education agency policy governing test security.</a:t>
            </a:r>
          </a:p>
          <a:p>
            <a:endParaRPr lang="en-US" sz="2400" dirty="0"/>
          </a:p>
          <a:p>
            <a:r>
              <a:rPr lang="en-US" sz="2400" dirty="0" smtClean="0"/>
              <a:t>Educators are encouraged to use resources provided by DLM, including practice activities and released </a:t>
            </a:r>
            <a:r>
              <a:rPr lang="en-US" sz="2400" dirty="0" err="1" smtClean="0"/>
              <a:t>testlets</a:t>
            </a:r>
            <a:r>
              <a:rPr lang="en-US" sz="2400" dirty="0" smtClean="0"/>
              <a:t> to prepare themselves and their students for the assessments</a:t>
            </a:r>
            <a:endParaRPr lang="en-US" sz="2400" dirty="0"/>
          </a:p>
        </p:txBody>
      </p:sp>
    </p:spTree>
    <p:extLst>
      <p:ext uri="{BB962C8B-B14F-4D97-AF65-F5344CB8AC3E}">
        <p14:creationId xmlns:p14="http://schemas.microsoft.com/office/powerpoint/2010/main" val="22519804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40000" y="8255424"/>
            <a:ext cx="9525000" cy="584775"/>
          </a:xfrm>
          <a:prstGeom prst="rect">
            <a:avLst/>
          </a:prstGeom>
          <a:noFill/>
        </p:spPr>
        <p:txBody>
          <a:bodyPr wrap="square" rtlCol="0">
            <a:spAutoFit/>
          </a:bodyPr>
          <a:lstStyle/>
          <a:p>
            <a:r>
              <a:rPr lang="en-US" sz="3200" dirty="0" smtClean="0">
                <a:solidFill>
                  <a:schemeClr val="bg1"/>
                </a:solidFill>
              </a:rPr>
              <a:t>Preparing for the DLM Assessment</a:t>
            </a:r>
            <a:endParaRPr lang="en-US" sz="3200" dirty="0">
              <a:solidFill>
                <a:schemeClr val="bg1"/>
              </a:solidFill>
            </a:endParaRPr>
          </a:p>
        </p:txBody>
      </p:sp>
      <p:sp>
        <p:nvSpPr>
          <p:cNvPr id="4" name="TextBox 3"/>
          <p:cNvSpPr txBox="1"/>
          <p:nvPr/>
        </p:nvSpPr>
        <p:spPr>
          <a:xfrm>
            <a:off x="728526" y="609600"/>
            <a:ext cx="11544754" cy="1138773"/>
          </a:xfrm>
          <a:prstGeom prst="rect">
            <a:avLst/>
          </a:prstGeom>
          <a:noFill/>
        </p:spPr>
        <p:txBody>
          <a:bodyPr wrap="square" rtlCol="0">
            <a:spAutoFit/>
          </a:bodyPr>
          <a:lstStyle/>
          <a:p>
            <a:pPr algn="ctr"/>
            <a:r>
              <a:rPr lang="en-US" sz="3200" dirty="0" smtClean="0"/>
              <a:t>Checklist</a:t>
            </a:r>
          </a:p>
          <a:p>
            <a:pPr algn="ctr"/>
            <a:endParaRPr lang="en-US" dirty="0"/>
          </a:p>
          <a:p>
            <a:pPr algn="ctr"/>
            <a:endParaRPr lang="en-US" dirty="0"/>
          </a:p>
        </p:txBody>
      </p:sp>
      <p:sp>
        <p:nvSpPr>
          <p:cNvPr id="5" name="TextBox 4"/>
          <p:cNvSpPr txBox="1"/>
          <p:nvPr/>
        </p:nvSpPr>
        <p:spPr>
          <a:xfrm>
            <a:off x="635000" y="1524000"/>
            <a:ext cx="11544754" cy="7078861"/>
          </a:xfrm>
          <a:prstGeom prst="rect">
            <a:avLst/>
          </a:prstGeom>
          <a:noFill/>
        </p:spPr>
        <p:txBody>
          <a:bodyPr wrap="square" rtlCol="0">
            <a:spAutoFit/>
          </a:bodyPr>
          <a:lstStyle/>
          <a:p>
            <a:pPr marL="342900" indent="-342900">
              <a:spcAft>
                <a:spcPts val="1200"/>
              </a:spcAft>
              <a:buFont typeface="Wingdings" panose="05000000000000000000" pitchFamily="2" charset="2"/>
              <a:buChar char="¨"/>
            </a:pPr>
            <a:r>
              <a:rPr lang="en-US" sz="2400" dirty="0"/>
              <a:t>Follow-up with Test Examiners to ensure </a:t>
            </a:r>
            <a:r>
              <a:rPr lang="en-US" sz="2400" dirty="0" smtClean="0"/>
              <a:t>Educator Portal accounts </a:t>
            </a:r>
            <a:r>
              <a:rPr lang="en-US" sz="2400" dirty="0"/>
              <a:t>are </a:t>
            </a:r>
            <a:r>
              <a:rPr lang="en-US" sz="2400" dirty="0" smtClean="0"/>
              <a:t>activated</a:t>
            </a:r>
          </a:p>
          <a:p>
            <a:pPr marL="342900" indent="-342900">
              <a:spcAft>
                <a:spcPts val="1200"/>
              </a:spcAft>
              <a:buFont typeface="Wingdings" panose="05000000000000000000" pitchFamily="2" charset="2"/>
              <a:buChar char="¨"/>
            </a:pPr>
            <a:r>
              <a:rPr lang="en-US" sz="2400" dirty="0" smtClean="0"/>
              <a:t>Plan district Test Examiner trainings</a:t>
            </a:r>
          </a:p>
          <a:p>
            <a:pPr marL="342900" indent="-342900">
              <a:spcAft>
                <a:spcPts val="1200"/>
              </a:spcAft>
              <a:buFont typeface="Wingdings" panose="05000000000000000000" pitchFamily="2" charset="2"/>
              <a:buChar char="¨"/>
            </a:pPr>
            <a:r>
              <a:rPr lang="en-US" sz="2400" dirty="0" smtClean="0"/>
              <a:t>Monitor completion/passing of quizzes</a:t>
            </a:r>
          </a:p>
          <a:p>
            <a:pPr marL="342900" indent="-342900">
              <a:spcAft>
                <a:spcPts val="1200"/>
              </a:spcAft>
              <a:buFont typeface="Wingdings" panose="05000000000000000000" pitchFamily="2" charset="2"/>
              <a:buChar char="¨"/>
            </a:pPr>
            <a:r>
              <a:rPr lang="en-US" sz="2400" dirty="0" smtClean="0"/>
              <a:t>Remind DTC, Data Stewards and Test Examiners about important deadlines</a:t>
            </a:r>
            <a:endParaRPr lang="en-US" sz="2400" dirty="0"/>
          </a:p>
          <a:p>
            <a:pPr marL="342900" indent="-342900">
              <a:spcAft>
                <a:spcPts val="1200"/>
              </a:spcAft>
              <a:buFont typeface="Wingdings" panose="05000000000000000000" pitchFamily="2" charset="2"/>
              <a:buChar char="¨"/>
            </a:pPr>
            <a:r>
              <a:rPr lang="en-US" sz="2400" dirty="0" smtClean="0"/>
              <a:t>Disseminate information on your District Communication protocol</a:t>
            </a:r>
          </a:p>
          <a:p>
            <a:pPr marL="342900" indent="-342900">
              <a:spcAft>
                <a:spcPts val="1200"/>
              </a:spcAft>
              <a:buFont typeface="Wingdings" panose="05000000000000000000" pitchFamily="2" charset="2"/>
              <a:buChar char="¨"/>
            </a:pPr>
            <a:r>
              <a:rPr lang="en-US" sz="2400" dirty="0" smtClean="0"/>
              <a:t>Ensure your District test security plan includes policies required for CoAlt: DLM assessments</a:t>
            </a:r>
          </a:p>
          <a:p>
            <a:pPr marL="342900" indent="-342900">
              <a:spcAft>
                <a:spcPts val="1200"/>
              </a:spcAft>
              <a:buFont typeface="Wingdings" panose="05000000000000000000" pitchFamily="2" charset="2"/>
              <a:buChar char="¨"/>
            </a:pPr>
            <a:r>
              <a:rPr lang="en-US" sz="2400" dirty="0" smtClean="0"/>
              <a:t>Ensure every student who is suppose to be participate in the assessments in in the system.</a:t>
            </a:r>
          </a:p>
          <a:p>
            <a:pPr marL="342900" indent="-342900">
              <a:spcAft>
                <a:spcPts val="1200"/>
              </a:spcAft>
              <a:buFont typeface="Wingdings" panose="05000000000000000000" pitchFamily="2" charset="2"/>
              <a:buChar char="¨"/>
            </a:pPr>
            <a:r>
              <a:rPr lang="en-US" sz="2400" dirty="0" smtClean="0"/>
              <a:t>Ensure every student who is in the system is assigned to a Test Examiner</a:t>
            </a:r>
          </a:p>
          <a:p>
            <a:pPr marL="342900" indent="-342900">
              <a:spcAft>
                <a:spcPts val="1200"/>
              </a:spcAft>
              <a:buFont typeface="Wingdings" panose="05000000000000000000" pitchFamily="2" charset="2"/>
              <a:buChar char="¨"/>
            </a:pPr>
            <a:r>
              <a:rPr lang="en-US" sz="2400" dirty="0" smtClean="0"/>
              <a:t>Monitor completion of First Contact Surveys</a:t>
            </a:r>
          </a:p>
          <a:p>
            <a:pPr marL="342900" indent="-342900">
              <a:spcAft>
                <a:spcPts val="1200"/>
              </a:spcAft>
              <a:buFont typeface="Wingdings" panose="05000000000000000000" pitchFamily="2" charset="2"/>
              <a:buChar char="¨"/>
            </a:pPr>
            <a:r>
              <a:rPr lang="en-US" sz="2400" dirty="0" smtClean="0"/>
              <a:t>Monitor completion of student </a:t>
            </a:r>
            <a:r>
              <a:rPr lang="en-US" sz="2400" dirty="0" err="1" smtClean="0"/>
              <a:t>PNPs</a:t>
            </a:r>
            <a:endParaRPr lang="en-US" sz="2400" dirty="0" smtClean="0"/>
          </a:p>
          <a:p>
            <a:pPr marL="571500" lvl="1" indent="-342900">
              <a:buFont typeface="Wingdings" panose="05000000000000000000" pitchFamily="2" charset="2"/>
              <a:buChar char="¨"/>
            </a:pPr>
            <a:endParaRPr lang="en-US" sz="2400" dirty="0" smtClean="0"/>
          </a:p>
          <a:p>
            <a:r>
              <a:rPr lang="en-US" sz="2400" dirty="0" smtClean="0"/>
              <a:t>	</a:t>
            </a:r>
            <a:endParaRPr lang="en-US" dirty="0"/>
          </a:p>
          <a:p>
            <a:endParaRPr lang="en-US" dirty="0" smtClean="0"/>
          </a:p>
        </p:txBody>
      </p:sp>
      <p:sp>
        <p:nvSpPr>
          <p:cNvPr id="6" name="TextBox 5"/>
          <p:cNvSpPr txBox="1"/>
          <p:nvPr/>
        </p:nvSpPr>
        <p:spPr>
          <a:xfrm>
            <a:off x="635000" y="3581400"/>
            <a:ext cx="914400" cy="461665"/>
          </a:xfrm>
          <a:prstGeom prst="rect">
            <a:avLst/>
          </a:prstGeom>
          <a:noFill/>
        </p:spPr>
        <p:txBody>
          <a:bodyPr wrap="square" rtlCol="0">
            <a:spAutoFit/>
          </a:bodyPr>
          <a:lstStyle/>
          <a:p>
            <a:r>
              <a:rPr lang="en-US" sz="2400" dirty="0" smtClean="0">
                <a:solidFill>
                  <a:srgbClr val="FF0000"/>
                </a:solidFill>
                <a:sym typeface="Wingdings"/>
              </a:rPr>
              <a:t></a:t>
            </a:r>
            <a:endParaRPr lang="en-US" sz="2400" dirty="0">
              <a:solidFill>
                <a:srgbClr val="FF0000"/>
              </a:solidFill>
            </a:endParaRPr>
          </a:p>
        </p:txBody>
      </p:sp>
    </p:spTree>
    <p:extLst>
      <p:ext uri="{BB962C8B-B14F-4D97-AF65-F5344CB8AC3E}">
        <p14:creationId xmlns:p14="http://schemas.microsoft.com/office/powerpoint/2010/main" val="1424615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40000" y="8255424"/>
            <a:ext cx="9525000" cy="584775"/>
          </a:xfrm>
          <a:prstGeom prst="rect">
            <a:avLst/>
          </a:prstGeom>
          <a:noFill/>
        </p:spPr>
        <p:txBody>
          <a:bodyPr wrap="square" rtlCol="0">
            <a:spAutoFit/>
          </a:bodyPr>
          <a:lstStyle/>
          <a:p>
            <a:r>
              <a:rPr lang="en-US" sz="3200" dirty="0" smtClean="0">
                <a:solidFill>
                  <a:schemeClr val="bg1"/>
                </a:solidFill>
              </a:rPr>
              <a:t>KITE (Kansas Interactive Test Engine)</a:t>
            </a:r>
            <a:endParaRPr lang="en-US" sz="3200" dirty="0">
              <a:solidFill>
                <a:schemeClr val="bg1"/>
              </a:solidFill>
            </a:endParaRPr>
          </a:p>
        </p:txBody>
      </p:sp>
      <p:sp>
        <p:nvSpPr>
          <p:cNvPr id="3" name="TextBox 2"/>
          <p:cNvSpPr txBox="1"/>
          <p:nvPr/>
        </p:nvSpPr>
        <p:spPr>
          <a:xfrm>
            <a:off x="863600" y="1561237"/>
            <a:ext cx="11582400" cy="2092881"/>
          </a:xfrm>
          <a:prstGeom prst="rect">
            <a:avLst/>
          </a:prstGeom>
          <a:noFill/>
        </p:spPr>
        <p:txBody>
          <a:bodyPr wrap="square" rtlCol="0">
            <a:spAutoFit/>
          </a:bodyPr>
          <a:lstStyle/>
          <a:p>
            <a:pPr marL="971550" lvl="3" indent="-285750">
              <a:buFont typeface="Wingdings" panose="05000000000000000000" pitchFamily="2" charset="2"/>
              <a:buChar char="Ø"/>
            </a:pPr>
            <a:r>
              <a:rPr lang="en-US" sz="2800" dirty="0" smtClean="0"/>
              <a:t>Managing </a:t>
            </a:r>
            <a:r>
              <a:rPr lang="en-US" sz="2800" dirty="0"/>
              <a:t>User Accounts</a:t>
            </a:r>
          </a:p>
          <a:p>
            <a:pPr marL="971550" lvl="3" indent="-285750">
              <a:buFont typeface="Wingdings" panose="05000000000000000000" pitchFamily="2" charset="2"/>
              <a:buChar char="Ø"/>
            </a:pPr>
            <a:r>
              <a:rPr lang="en-US" sz="2800" dirty="0"/>
              <a:t>Reports</a:t>
            </a:r>
          </a:p>
          <a:p>
            <a:pPr marL="971550" lvl="3" indent="-285750">
              <a:buFont typeface="Wingdings" panose="05000000000000000000" pitchFamily="2" charset="2"/>
              <a:buChar char="Ø"/>
            </a:pPr>
            <a:r>
              <a:rPr lang="en-US" sz="2800" dirty="0"/>
              <a:t>Training/Professional Development</a:t>
            </a:r>
          </a:p>
          <a:p>
            <a:pPr marL="971550" lvl="3" indent="-285750">
              <a:buFont typeface="Wingdings" panose="05000000000000000000" pitchFamily="2" charset="2"/>
              <a:buChar char="Ø"/>
            </a:pPr>
            <a:r>
              <a:rPr lang="en-US" sz="2800" dirty="0" smtClean="0"/>
              <a:t>Test </a:t>
            </a:r>
            <a:r>
              <a:rPr lang="en-US" sz="2800" dirty="0"/>
              <a:t>Administration Procedures</a:t>
            </a:r>
          </a:p>
          <a:p>
            <a:endParaRPr lang="en-US" dirty="0"/>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5510" t="9334" r="796" b="6666"/>
          <a:stretch/>
        </p:blipFill>
        <p:spPr bwMode="auto">
          <a:xfrm>
            <a:off x="6197600" y="3400752"/>
            <a:ext cx="6057900" cy="3970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28526" y="609600"/>
            <a:ext cx="11544754" cy="1138773"/>
          </a:xfrm>
          <a:prstGeom prst="rect">
            <a:avLst/>
          </a:prstGeom>
          <a:noFill/>
        </p:spPr>
        <p:txBody>
          <a:bodyPr wrap="square" rtlCol="0">
            <a:spAutoFit/>
          </a:bodyPr>
          <a:lstStyle/>
          <a:p>
            <a:pPr algn="ctr"/>
            <a:r>
              <a:rPr lang="en-US" sz="3200" dirty="0" smtClean="0"/>
              <a:t>KITE: DAC Responsibilities</a:t>
            </a:r>
          </a:p>
          <a:p>
            <a:pPr algn="ctr"/>
            <a:endParaRPr lang="en-US" dirty="0"/>
          </a:p>
          <a:p>
            <a:pPr algn="ctr"/>
            <a:endParaRPr lang="en-US" dirty="0"/>
          </a:p>
        </p:txBody>
      </p:sp>
    </p:spTree>
    <p:extLst>
      <p:ext uri="{BB962C8B-B14F-4D97-AF65-F5344CB8AC3E}">
        <p14:creationId xmlns:p14="http://schemas.microsoft.com/office/powerpoint/2010/main" val="11933483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40000" y="8255424"/>
            <a:ext cx="9525000" cy="584775"/>
          </a:xfrm>
          <a:prstGeom prst="rect">
            <a:avLst/>
          </a:prstGeom>
          <a:noFill/>
        </p:spPr>
        <p:txBody>
          <a:bodyPr wrap="square" rtlCol="0">
            <a:spAutoFit/>
          </a:bodyPr>
          <a:lstStyle/>
          <a:p>
            <a:r>
              <a:rPr lang="en-US" sz="3200" dirty="0" smtClean="0">
                <a:solidFill>
                  <a:schemeClr val="bg1"/>
                </a:solidFill>
              </a:rPr>
              <a:t>KITE (Kansas Interactive Test Engine)</a:t>
            </a:r>
            <a:endParaRPr lang="en-US" sz="3200" dirty="0">
              <a:solidFill>
                <a:schemeClr val="bg1"/>
              </a:solidFill>
            </a:endParaRPr>
          </a:p>
        </p:txBody>
      </p:sp>
      <p:sp>
        <p:nvSpPr>
          <p:cNvPr id="3" name="TextBox 2"/>
          <p:cNvSpPr txBox="1"/>
          <p:nvPr/>
        </p:nvSpPr>
        <p:spPr>
          <a:xfrm>
            <a:off x="863600" y="1561237"/>
            <a:ext cx="11582400" cy="2523768"/>
          </a:xfrm>
          <a:prstGeom prst="rect">
            <a:avLst/>
          </a:prstGeom>
          <a:noFill/>
        </p:spPr>
        <p:txBody>
          <a:bodyPr wrap="square" rtlCol="0">
            <a:spAutoFit/>
          </a:bodyPr>
          <a:lstStyle/>
          <a:p>
            <a:pPr marL="971550" lvl="3" indent="-285750">
              <a:buFont typeface="Wingdings" panose="05000000000000000000" pitchFamily="2" charset="2"/>
              <a:buChar char="Ø"/>
            </a:pPr>
            <a:r>
              <a:rPr lang="en-US" sz="2800" dirty="0"/>
              <a:t>Uploading users and setting up user accounts</a:t>
            </a:r>
          </a:p>
          <a:p>
            <a:pPr marL="971550" lvl="3" indent="-285750">
              <a:buFont typeface="Wingdings" panose="05000000000000000000" pitchFamily="2" charset="2"/>
              <a:buChar char="Ø"/>
            </a:pPr>
            <a:r>
              <a:rPr lang="en-US" sz="2800" dirty="0"/>
              <a:t>Assigning user roles</a:t>
            </a:r>
          </a:p>
          <a:p>
            <a:pPr marL="971550" lvl="3" indent="-285750">
              <a:buFont typeface="Wingdings" panose="05000000000000000000" pitchFamily="2" charset="2"/>
              <a:buChar char="Ø"/>
            </a:pPr>
            <a:r>
              <a:rPr lang="en-US" sz="2800" dirty="0"/>
              <a:t>Student enrollment</a:t>
            </a:r>
          </a:p>
          <a:p>
            <a:pPr marL="971550" lvl="3" indent="-285750">
              <a:buFont typeface="Wingdings" panose="05000000000000000000" pitchFamily="2" charset="2"/>
              <a:buChar char="Ø"/>
            </a:pPr>
            <a:r>
              <a:rPr lang="en-US" sz="2800" dirty="0"/>
              <a:t>Roster data (linking students &amp; teachers, enrolling students in tests)</a:t>
            </a:r>
          </a:p>
          <a:p>
            <a:endParaRPr lang="en-US" dirty="0"/>
          </a:p>
        </p:txBody>
      </p:sp>
      <p:sp>
        <p:nvSpPr>
          <p:cNvPr id="5" name="TextBox 4"/>
          <p:cNvSpPr txBox="1"/>
          <p:nvPr/>
        </p:nvSpPr>
        <p:spPr>
          <a:xfrm>
            <a:off x="728526" y="609600"/>
            <a:ext cx="11544754" cy="1138773"/>
          </a:xfrm>
          <a:prstGeom prst="rect">
            <a:avLst/>
          </a:prstGeom>
          <a:noFill/>
        </p:spPr>
        <p:txBody>
          <a:bodyPr wrap="square" rtlCol="0">
            <a:spAutoFit/>
          </a:bodyPr>
          <a:lstStyle/>
          <a:p>
            <a:pPr algn="ctr"/>
            <a:r>
              <a:rPr lang="en-US" sz="3200" dirty="0" smtClean="0"/>
              <a:t>KITE: Typical Data Steward Responsibilities</a:t>
            </a:r>
          </a:p>
          <a:p>
            <a:pPr algn="ctr"/>
            <a:endParaRPr lang="en-US" dirty="0"/>
          </a:p>
          <a:p>
            <a:pPr algn="ctr"/>
            <a:endParaRPr lang="en-US" dirty="0"/>
          </a:p>
        </p:txBody>
      </p:sp>
      <p:pic>
        <p:nvPicPr>
          <p:cNvPr id="17410" name="Picture 2" descr="http://effectivecommunicationadvice.com/wp-content/uploads/2012/03/Non-capisco-im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2600" y="4085004"/>
            <a:ext cx="3810000" cy="2971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95372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40000" y="8255424"/>
            <a:ext cx="9525000" cy="584775"/>
          </a:xfrm>
          <a:prstGeom prst="rect">
            <a:avLst/>
          </a:prstGeom>
          <a:noFill/>
        </p:spPr>
        <p:txBody>
          <a:bodyPr wrap="square" rtlCol="0">
            <a:spAutoFit/>
          </a:bodyPr>
          <a:lstStyle/>
          <a:p>
            <a:r>
              <a:rPr lang="en-US" sz="3200" dirty="0" smtClean="0">
                <a:solidFill>
                  <a:schemeClr val="bg1"/>
                </a:solidFill>
              </a:rPr>
              <a:t>KITE (Kansas Interactive Test Engine)</a:t>
            </a:r>
            <a:endParaRPr lang="en-US" sz="3200" dirty="0">
              <a:solidFill>
                <a:schemeClr val="bg1"/>
              </a:solidFill>
            </a:endParaRPr>
          </a:p>
        </p:txBody>
      </p:sp>
      <p:sp>
        <p:nvSpPr>
          <p:cNvPr id="3" name="TextBox 2"/>
          <p:cNvSpPr txBox="1"/>
          <p:nvPr/>
        </p:nvSpPr>
        <p:spPr>
          <a:xfrm>
            <a:off x="863600" y="1561237"/>
            <a:ext cx="11582400" cy="2092881"/>
          </a:xfrm>
          <a:prstGeom prst="rect">
            <a:avLst/>
          </a:prstGeom>
          <a:noFill/>
        </p:spPr>
        <p:txBody>
          <a:bodyPr wrap="square" rtlCol="0">
            <a:spAutoFit/>
          </a:bodyPr>
          <a:lstStyle/>
          <a:p>
            <a:pPr marL="971550" lvl="3" indent="-285750">
              <a:buFont typeface="Wingdings" panose="05000000000000000000" pitchFamily="2" charset="2"/>
              <a:buChar char="Ø"/>
            </a:pPr>
            <a:r>
              <a:rPr lang="en-US" sz="2800" dirty="0"/>
              <a:t>Network set-up</a:t>
            </a:r>
          </a:p>
          <a:p>
            <a:pPr marL="971550" lvl="3" indent="-285750">
              <a:buFont typeface="Wingdings" panose="05000000000000000000" pitchFamily="2" charset="2"/>
              <a:buChar char="Ø"/>
            </a:pPr>
            <a:r>
              <a:rPr lang="en-US" sz="2800" dirty="0"/>
              <a:t>Device set-up</a:t>
            </a:r>
          </a:p>
          <a:p>
            <a:pPr marL="971550" lvl="3" indent="-285750">
              <a:buFont typeface="Wingdings" panose="05000000000000000000" pitchFamily="2" charset="2"/>
              <a:buChar char="Ø"/>
            </a:pPr>
            <a:r>
              <a:rPr lang="en-US" sz="2800" dirty="0"/>
              <a:t>Proctor Caching (if you plan to use this)</a:t>
            </a:r>
          </a:p>
          <a:p>
            <a:pPr marL="971550" lvl="3" indent="-285750">
              <a:buFont typeface="Wingdings" panose="05000000000000000000" pitchFamily="2" charset="2"/>
              <a:buChar char="Ø"/>
            </a:pPr>
            <a:r>
              <a:rPr lang="en-US" sz="2800" dirty="0"/>
              <a:t>Monitoring/troubleshooting during the test window</a:t>
            </a:r>
          </a:p>
          <a:p>
            <a:endParaRPr lang="en-US" dirty="0"/>
          </a:p>
        </p:txBody>
      </p:sp>
      <p:sp>
        <p:nvSpPr>
          <p:cNvPr id="5" name="TextBox 4"/>
          <p:cNvSpPr txBox="1"/>
          <p:nvPr/>
        </p:nvSpPr>
        <p:spPr>
          <a:xfrm>
            <a:off x="728526" y="609600"/>
            <a:ext cx="11544754" cy="1138773"/>
          </a:xfrm>
          <a:prstGeom prst="rect">
            <a:avLst/>
          </a:prstGeom>
          <a:noFill/>
        </p:spPr>
        <p:txBody>
          <a:bodyPr wrap="square" rtlCol="0">
            <a:spAutoFit/>
          </a:bodyPr>
          <a:lstStyle/>
          <a:p>
            <a:pPr algn="ctr"/>
            <a:r>
              <a:rPr lang="en-US" sz="3200" dirty="0" smtClean="0"/>
              <a:t>KITE: Typical Technical Liaison Responsibilities</a:t>
            </a:r>
          </a:p>
          <a:p>
            <a:pPr algn="ctr"/>
            <a:endParaRPr lang="en-US" dirty="0"/>
          </a:p>
          <a:p>
            <a:pPr algn="ctr"/>
            <a:endParaRPr lang="en-US" dirty="0"/>
          </a:p>
        </p:txBody>
      </p:sp>
      <p:pic>
        <p:nvPicPr>
          <p:cNvPr id="16386" name="Picture 2" descr="http://effectivecommunicationadvice.com/wp-content/uploads/2012/03/Non-capisco-im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8800" y="4191000"/>
            <a:ext cx="3810000" cy="2971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06391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28526" y="609600"/>
            <a:ext cx="11544754" cy="1138773"/>
          </a:xfrm>
          <a:prstGeom prst="rect">
            <a:avLst/>
          </a:prstGeom>
          <a:noFill/>
        </p:spPr>
        <p:txBody>
          <a:bodyPr wrap="square" rtlCol="0">
            <a:spAutoFit/>
          </a:bodyPr>
          <a:lstStyle/>
          <a:p>
            <a:pPr algn="ctr"/>
            <a:r>
              <a:rPr lang="en-US" sz="3200" dirty="0" smtClean="0"/>
              <a:t>Checklist</a:t>
            </a:r>
          </a:p>
          <a:p>
            <a:pPr algn="ctr"/>
            <a:endParaRPr lang="en-US" dirty="0"/>
          </a:p>
          <a:p>
            <a:pPr algn="ctr"/>
            <a:endParaRPr lang="en-US" dirty="0"/>
          </a:p>
        </p:txBody>
      </p:sp>
      <p:sp>
        <p:nvSpPr>
          <p:cNvPr id="3" name="TextBox 2"/>
          <p:cNvSpPr txBox="1"/>
          <p:nvPr/>
        </p:nvSpPr>
        <p:spPr>
          <a:xfrm>
            <a:off x="728526" y="1524000"/>
            <a:ext cx="11544754" cy="5078313"/>
          </a:xfrm>
          <a:prstGeom prst="rect">
            <a:avLst/>
          </a:prstGeom>
          <a:noFill/>
        </p:spPr>
        <p:txBody>
          <a:bodyPr wrap="square" rtlCol="0">
            <a:spAutoFit/>
          </a:bodyPr>
          <a:lstStyle/>
          <a:p>
            <a:pPr marL="342900" indent="-342900">
              <a:buFont typeface="Wingdings" panose="05000000000000000000" pitchFamily="2" charset="2"/>
              <a:buChar char="¨"/>
            </a:pPr>
            <a:r>
              <a:rPr lang="en-US" sz="2400" dirty="0"/>
              <a:t>Communicate roles/responsibilities related to KITE to district </a:t>
            </a:r>
            <a:r>
              <a:rPr lang="en-US" sz="2400" dirty="0" smtClean="0"/>
              <a:t>staff</a:t>
            </a:r>
          </a:p>
          <a:p>
            <a:pPr marL="342900" indent="-342900">
              <a:buFont typeface="Wingdings" panose="05000000000000000000" pitchFamily="2" charset="2"/>
              <a:buChar char="¨"/>
            </a:pPr>
            <a:endParaRPr lang="en-US" sz="2400" dirty="0"/>
          </a:p>
          <a:p>
            <a:pPr marL="342900" indent="-342900">
              <a:buFont typeface="Wingdings" panose="05000000000000000000" pitchFamily="2" charset="2"/>
              <a:buChar char="¨"/>
            </a:pPr>
            <a:r>
              <a:rPr lang="en-US" sz="2400" dirty="0" smtClean="0"/>
              <a:t>Verify with DTC that Test Examiner devices have Educator Portal installed</a:t>
            </a:r>
          </a:p>
          <a:p>
            <a:pPr marL="342900" indent="-342900">
              <a:buFont typeface="Wingdings" panose="05000000000000000000" pitchFamily="2" charset="2"/>
              <a:buChar char="¨"/>
            </a:pPr>
            <a:endParaRPr lang="en-US" sz="2400" dirty="0" smtClean="0"/>
          </a:p>
          <a:p>
            <a:pPr marL="342900" indent="-342900">
              <a:buFont typeface="Wingdings" panose="05000000000000000000" pitchFamily="2" charset="2"/>
              <a:buChar char="¨"/>
            </a:pPr>
            <a:r>
              <a:rPr lang="en-US" sz="2400" dirty="0" smtClean="0"/>
              <a:t>Verify with DTC that devices have KITE Client installed and that it works</a:t>
            </a:r>
          </a:p>
          <a:p>
            <a:pPr marL="342900" indent="-342900">
              <a:buFont typeface="Wingdings" panose="05000000000000000000" pitchFamily="2" charset="2"/>
              <a:buChar char="¨"/>
            </a:pPr>
            <a:endParaRPr lang="en-US" sz="2400" dirty="0" smtClean="0"/>
          </a:p>
          <a:p>
            <a:pPr marL="342900" indent="-342900">
              <a:buFont typeface="Wingdings" panose="05000000000000000000" pitchFamily="2" charset="2"/>
              <a:buChar char="¨"/>
            </a:pPr>
            <a:r>
              <a:rPr lang="en-US" sz="2400" dirty="0" smtClean="0"/>
              <a:t>Determine a deadline with your Data Steward for initial upload of students into KITE</a:t>
            </a:r>
          </a:p>
          <a:p>
            <a:pPr marL="342900" indent="-342900">
              <a:buFont typeface="Wingdings" panose="05000000000000000000" pitchFamily="2" charset="2"/>
              <a:buChar char="¨"/>
            </a:pPr>
            <a:endParaRPr lang="en-US" sz="2400" dirty="0"/>
          </a:p>
          <a:p>
            <a:pPr marL="342900" indent="-342900">
              <a:buFont typeface="Wingdings" panose="05000000000000000000" pitchFamily="2" charset="2"/>
              <a:buChar char="¨"/>
            </a:pPr>
            <a:r>
              <a:rPr lang="en-US" sz="2400" dirty="0" smtClean="0"/>
              <a:t>Verify with Data Steward students who enroll after the initial student upload are added to KITE</a:t>
            </a:r>
          </a:p>
          <a:p>
            <a:pPr marL="571500" lvl="1" indent="-342900">
              <a:buFont typeface="Wingdings" panose="05000000000000000000" pitchFamily="2" charset="2"/>
              <a:buChar char="¨"/>
            </a:pPr>
            <a:endParaRPr lang="en-US" sz="2400" dirty="0" smtClean="0"/>
          </a:p>
          <a:p>
            <a:endParaRPr lang="en-US" dirty="0"/>
          </a:p>
          <a:p>
            <a:endParaRPr lang="en-US" dirty="0" smtClean="0"/>
          </a:p>
        </p:txBody>
      </p:sp>
      <p:sp>
        <p:nvSpPr>
          <p:cNvPr id="9" name="TextBox 8"/>
          <p:cNvSpPr txBox="1"/>
          <p:nvPr/>
        </p:nvSpPr>
        <p:spPr>
          <a:xfrm>
            <a:off x="2540000" y="8255424"/>
            <a:ext cx="9525000" cy="584775"/>
          </a:xfrm>
          <a:prstGeom prst="rect">
            <a:avLst/>
          </a:prstGeom>
          <a:noFill/>
        </p:spPr>
        <p:txBody>
          <a:bodyPr wrap="square" rtlCol="0">
            <a:spAutoFit/>
          </a:bodyPr>
          <a:lstStyle/>
          <a:p>
            <a:r>
              <a:rPr lang="en-US" sz="3200" dirty="0" smtClean="0">
                <a:solidFill>
                  <a:schemeClr val="bg1"/>
                </a:solidFill>
              </a:rPr>
              <a:t>KITE (Kansas Interactive Test Engine)</a:t>
            </a:r>
            <a:endParaRPr lang="en-US" sz="3200" dirty="0">
              <a:solidFill>
                <a:schemeClr val="bg1"/>
              </a:solidFill>
            </a:endParaRPr>
          </a:p>
        </p:txBody>
      </p:sp>
    </p:spTree>
    <p:extLst>
      <p:ext uri="{BB962C8B-B14F-4D97-AF65-F5344CB8AC3E}">
        <p14:creationId xmlns:p14="http://schemas.microsoft.com/office/powerpoint/2010/main" val="377227847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40000" y="8255424"/>
            <a:ext cx="9525000" cy="584775"/>
          </a:xfrm>
          <a:prstGeom prst="rect">
            <a:avLst/>
          </a:prstGeom>
          <a:noFill/>
        </p:spPr>
        <p:txBody>
          <a:bodyPr wrap="square" rtlCol="0">
            <a:spAutoFit/>
          </a:bodyPr>
          <a:lstStyle/>
          <a:p>
            <a:r>
              <a:rPr lang="en-US" sz="3200" dirty="0" smtClean="0">
                <a:solidFill>
                  <a:schemeClr val="bg1"/>
                </a:solidFill>
              </a:rPr>
              <a:t>Test Administrator Training</a:t>
            </a:r>
            <a:endParaRPr lang="en-US" sz="3200" dirty="0">
              <a:solidFill>
                <a:schemeClr val="bg1"/>
              </a:solidFill>
            </a:endParaRPr>
          </a:p>
        </p:txBody>
      </p:sp>
      <p:sp>
        <p:nvSpPr>
          <p:cNvPr id="3" name="TextBox 2"/>
          <p:cNvSpPr txBox="1"/>
          <p:nvPr/>
        </p:nvSpPr>
        <p:spPr>
          <a:xfrm>
            <a:off x="736600" y="2045315"/>
            <a:ext cx="11582400" cy="3477875"/>
          </a:xfrm>
          <a:prstGeom prst="rect">
            <a:avLst/>
          </a:prstGeom>
          <a:noFill/>
        </p:spPr>
        <p:txBody>
          <a:bodyPr wrap="square" rtlCol="0">
            <a:spAutoFit/>
          </a:bodyPr>
          <a:lstStyle/>
          <a:p>
            <a:pPr algn="ctr"/>
            <a:r>
              <a:rPr lang="en-US" sz="4400" dirty="0" smtClean="0"/>
              <a:t>Test Examiner Training</a:t>
            </a:r>
          </a:p>
          <a:p>
            <a:pPr algn="ctr"/>
            <a:r>
              <a:rPr lang="en-US" sz="4400" dirty="0" smtClean="0"/>
              <a:t>is provided in</a:t>
            </a:r>
          </a:p>
          <a:p>
            <a:pPr algn="ctr"/>
            <a:r>
              <a:rPr lang="en-US" sz="4400" dirty="0" smtClean="0"/>
              <a:t>Educator Portal</a:t>
            </a:r>
          </a:p>
          <a:p>
            <a:pPr algn="ctr"/>
            <a:r>
              <a:rPr lang="en-US" sz="4400" dirty="0" smtClean="0"/>
              <a:t>through </a:t>
            </a:r>
          </a:p>
          <a:p>
            <a:pPr algn="ctr"/>
            <a:r>
              <a:rPr lang="en-US" sz="4400" dirty="0" smtClean="0"/>
              <a:t>7 modules</a:t>
            </a:r>
            <a:endParaRPr lang="en-US" sz="4400" dirty="0"/>
          </a:p>
        </p:txBody>
      </p:sp>
    </p:spTree>
    <p:extLst>
      <p:ext uri="{BB962C8B-B14F-4D97-AF65-F5344CB8AC3E}">
        <p14:creationId xmlns:p14="http://schemas.microsoft.com/office/powerpoint/2010/main" val="19885895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40000" y="8255424"/>
            <a:ext cx="9525000" cy="584775"/>
          </a:xfrm>
          <a:prstGeom prst="rect">
            <a:avLst/>
          </a:prstGeom>
          <a:noFill/>
        </p:spPr>
        <p:txBody>
          <a:bodyPr wrap="square" rtlCol="0">
            <a:spAutoFit/>
          </a:bodyPr>
          <a:lstStyle/>
          <a:p>
            <a:r>
              <a:rPr lang="en-US" sz="3200" dirty="0" smtClean="0">
                <a:solidFill>
                  <a:schemeClr val="bg1"/>
                </a:solidFill>
              </a:rPr>
              <a:t>Familiar Text</a:t>
            </a:r>
            <a:endParaRPr lang="en-US" sz="3200" dirty="0">
              <a:solidFill>
                <a:schemeClr val="bg1"/>
              </a:solidFill>
            </a:endParaRPr>
          </a:p>
        </p:txBody>
      </p:sp>
      <p:sp>
        <p:nvSpPr>
          <p:cNvPr id="3" name="TextBox 2"/>
          <p:cNvSpPr txBox="1"/>
          <p:nvPr/>
        </p:nvSpPr>
        <p:spPr>
          <a:xfrm>
            <a:off x="635000" y="533400"/>
            <a:ext cx="5829300" cy="7263527"/>
          </a:xfrm>
          <a:prstGeom prst="rect">
            <a:avLst/>
          </a:prstGeom>
          <a:noFill/>
        </p:spPr>
        <p:txBody>
          <a:bodyPr wrap="square" rtlCol="0">
            <a:spAutoFit/>
          </a:bodyPr>
          <a:lstStyle/>
          <a:p>
            <a:r>
              <a:rPr lang="en-US" sz="4000" dirty="0" smtClean="0"/>
              <a:t>Familiar Text </a:t>
            </a:r>
          </a:p>
          <a:p>
            <a:pPr marL="342900" indent="-342900">
              <a:buFont typeface="Arial" panose="020B0604020202020204" pitchFamily="34" charset="0"/>
              <a:buChar char="•"/>
            </a:pPr>
            <a:r>
              <a:rPr lang="en-US" sz="2400" dirty="0" smtClean="0"/>
              <a:t>a </a:t>
            </a:r>
            <a:r>
              <a:rPr lang="en-US" sz="2400" dirty="0"/>
              <a:t>story or </a:t>
            </a:r>
            <a:endParaRPr lang="en-US" sz="2400" dirty="0" smtClean="0"/>
          </a:p>
          <a:p>
            <a:pPr marL="342900" indent="-342900">
              <a:buFont typeface="Arial" panose="020B0604020202020204" pitchFamily="34" charset="0"/>
              <a:buChar char="•"/>
            </a:pPr>
            <a:r>
              <a:rPr lang="en-US" sz="2400" dirty="0" smtClean="0"/>
              <a:t>informational </a:t>
            </a:r>
            <a:r>
              <a:rPr lang="en-US" sz="2400" dirty="0"/>
              <a:t>text </a:t>
            </a:r>
            <a:endParaRPr lang="en-US" sz="2400" dirty="0" smtClean="0"/>
          </a:p>
          <a:p>
            <a:pPr marL="342900" indent="-342900">
              <a:buFont typeface="Arial" panose="020B0604020202020204" pitchFamily="34" charset="0"/>
              <a:buChar char="•"/>
            </a:pPr>
            <a:endParaRPr lang="en-US" sz="2400" dirty="0"/>
          </a:p>
          <a:p>
            <a:r>
              <a:rPr lang="en-US" sz="2400" dirty="0" smtClean="0"/>
              <a:t>used </a:t>
            </a:r>
            <a:r>
              <a:rPr lang="en-US" sz="2400" dirty="0"/>
              <a:t>in some </a:t>
            </a:r>
            <a:r>
              <a:rPr lang="en-US" sz="2400" dirty="0" err="1"/>
              <a:t>ELA</a:t>
            </a:r>
            <a:r>
              <a:rPr lang="en-US" sz="2400" dirty="0"/>
              <a:t> </a:t>
            </a:r>
            <a:r>
              <a:rPr lang="en-US" sz="2400" dirty="0" err="1"/>
              <a:t>testlets</a:t>
            </a:r>
            <a:r>
              <a:rPr lang="en-US" sz="2400" dirty="0"/>
              <a:t> </a:t>
            </a:r>
            <a:endParaRPr lang="en-US" sz="2400" dirty="0" smtClean="0"/>
          </a:p>
          <a:p>
            <a:pPr marL="342900" indent="-342900">
              <a:buFont typeface="Arial" panose="020B0604020202020204" pitchFamily="34" charset="0"/>
              <a:buChar char="•"/>
            </a:pPr>
            <a:r>
              <a:rPr lang="en-US" sz="2400" dirty="0" smtClean="0"/>
              <a:t>initial </a:t>
            </a:r>
            <a:r>
              <a:rPr lang="en-US" sz="2400" dirty="0"/>
              <a:t>precursor level in all grades, </a:t>
            </a:r>
            <a:endParaRPr lang="en-US" sz="2400" dirty="0" smtClean="0"/>
          </a:p>
          <a:p>
            <a:pPr marL="342900" indent="-342900">
              <a:buFont typeface="Arial" panose="020B0604020202020204" pitchFamily="34" charset="0"/>
              <a:buChar char="•"/>
            </a:pPr>
            <a:r>
              <a:rPr lang="en-US" sz="2400" dirty="0" smtClean="0"/>
              <a:t>other </a:t>
            </a:r>
            <a:r>
              <a:rPr lang="en-US" sz="2400" dirty="0"/>
              <a:t>linkage levels </a:t>
            </a:r>
            <a:r>
              <a:rPr lang="en-US" sz="2400" dirty="0" smtClean="0"/>
              <a:t>that </a:t>
            </a:r>
            <a:r>
              <a:rPr lang="en-US" sz="2400" dirty="0"/>
              <a:t>specifically reference familiar texts. </a:t>
            </a:r>
            <a:endParaRPr lang="en-US" sz="2400" dirty="0" smtClean="0"/>
          </a:p>
          <a:p>
            <a:endParaRPr lang="en-US" sz="2400" dirty="0"/>
          </a:p>
          <a:p>
            <a:r>
              <a:rPr lang="en-US" sz="2400" dirty="0"/>
              <a:t>Familiar texts are available to use as a part of instruction before the student takes an assessment</a:t>
            </a:r>
          </a:p>
          <a:p>
            <a:endParaRPr lang="en-US" sz="2400" dirty="0" smtClean="0"/>
          </a:p>
          <a:p>
            <a:r>
              <a:rPr lang="en-US" sz="2400" dirty="0"/>
              <a:t>Teachers may choose how many times to use the familiar texts during instruction prior to assessment. </a:t>
            </a:r>
          </a:p>
          <a:p>
            <a:pPr marL="342900" indent="-342900">
              <a:buFont typeface="Arial" panose="020B0604020202020204" pitchFamily="34" charset="0"/>
              <a:buChar char="•"/>
            </a:pPr>
            <a:r>
              <a:rPr lang="en-US" sz="2400" dirty="0"/>
              <a:t>	2 – 5 times is suggested</a:t>
            </a:r>
          </a:p>
          <a:p>
            <a:endParaRPr lang="en-US" sz="2400" dirty="0" smtClean="0"/>
          </a:p>
          <a:p>
            <a:endParaRPr lang="en-US" dirty="0"/>
          </a:p>
        </p:txBody>
      </p:sp>
      <p:grpSp>
        <p:nvGrpSpPr>
          <p:cNvPr id="6" name="Group 5"/>
          <p:cNvGrpSpPr/>
          <p:nvPr/>
        </p:nvGrpSpPr>
        <p:grpSpPr>
          <a:xfrm>
            <a:off x="6810030" y="914400"/>
            <a:ext cx="5265042" cy="6373368"/>
            <a:chOff x="6810030" y="914400"/>
            <a:chExt cx="5265042" cy="6373368"/>
          </a:xfrm>
        </p:grpSpPr>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6513" r="37870" b="20000"/>
            <a:stretch/>
          </p:blipFill>
          <p:spPr bwMode="auto">
            <a:xfrm>
              <a:off x="6810030" y="914400"/>
              <a:ext cx="5265042" cy="29478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8"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7500" r="38788" b="20000"/>
            <a:stretch/>
          </p:blipFill>
          <p:spPr bwMode="auto">
            <a:xfrm>
              <a:off x="6816777" y="4343400"/>
              <a:ext cx="5251548" cy="29443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grpSp>
    </p:spTree>
    <p:extLst>
      <p:ext uri="{BB962C8B-B14F-4D97-AF65-F5344CB8AC3E}">
        <p14:creationId xmlns:p14="http://schemas.microsoft.com/office/powerpoint/2010/main" val="41623795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40000" y="8255424"/>
            <a:ext cx="9525000" cy="584775"/>
          </a:xfrm>
          <a:prstGeom prst="rect">
            <a:avLst/>
          </a:prstGeom>
          <a:noFill/>
        </p:spPr>
        <p:txBody>
          <a:bodyPr wrap="square" rtlCol="0">
            <a:spAutoFit/>
          </a:bodyPr>
          <a:lstStyle/>
          <a:p>
            <a:r>
              <a:rPr lang="en-US" sz="3200" dirty="0" smtClean="0">
                <a:solidFill>
                  <a:schemeClr val="bg1"/>
                </a:solidFill>
              </a:rPr>
              <a:t>Introduction to Dynamic Learning Maps</a:t>
            </a:r>
            <a:endParaRPr lang="en-US" sz="3200" dirty="0">
              <a:solidFill>
                <a:schemeClr val="bg1"/>
              </a:solidFill>
            </a:endParaRPr>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38397" b="19890"/>
          <a:stretch/>
        </p:blipFill>
        <p:spPr bwMode="auto">
          <a:xfrm>
            <a:off x="1055790" y="551549"/>
            <a:ext cx="10893221" cy="6705697"/>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137468" y="7092287"/>
            <a:ext cx="6705601" cy="584775"/>
          </a:xfrm>
          <a:prstGeom prst="rect">
            <a:avLst/>
          </a:prstGeom>
          <a:noFill/>
        </p:spPr>
        <p:txBody>
          <a:bodyPr wrap="square" rtlCol="0">
            <a:spAutoFit/>
          </a:bodyPr>
          <a:lstStyle/>
          <a:p>
            <a:r>
              <a:rPr lang="en-US" sz="3200" dirty="0">
                <a:solidFill>
                  <a:schemeClr val="accent1">
                    <a:lumMod val="75000"/>
                  </a:schemeClr>
                </a:solidFill>
              </a:rPr>
              <a:t>d</a:t>
            </a:r>
            <a:r>
              <a:rPr lang="en-US" sz="3200" dirty="0" smtClean="0">
                <a:solidFill>
                  <a:schemeClr val="accent1">
                    <a:lumMod val="75000"/>
                  </a:schemeClr>
                </a:solidFill>
              </a:rPr>
              <a:t>ynamiclearningmaps.org/</a:t>
            </a:r>
            <a:r>
              <a:rPr lang="en-US" sz="3200" dirty="0" err="1" smtClean="0">
                <a:solidFill>
                  <a:schemeClr val="accent1">
                    <a:lumMod val="75000"/>
                  </a:schemeClr>
                </a:solidFill>
              </a:rPr>
              <a:t>colorado</a:t>
            </a:r>
            <a:endParaRPr lang="en-US" sz="3200" dirty="0">
              <a:solidFill>
                <a:schemeClr val="accent1">
                  <a:lumMod val="75000"/>
                </a:schemeClr>
              </a:solidFill>
            </a:endParaRPr>
          </a:p>
        </p:txBody>
      </p:sp>
      <p:grpSp>
        <p:nvGrpSpPr>
          <p:cNvPr id="6" name="Group 5"/>
          <p:cNvGrpSpPr/>
          <p:nvPr/>
        </p:nvGrpSpPr>
        <p:grpSpPr>
          <a:xfrm>
            <a:off x="71787" y="4371108"/>
            <a:ext cx="1244600" cy="2247398"/>
            <a:chOff x="71787" y="4371108"/>
            <a:chExt cx="1244600" cy="2247398"/>
          </a:xfrm>
        </p:grpSpPr>
        <p:sp>
          <p:nvSpPr>
            <p:cNvPr id="5" name="Right Arrow 4"/>
            <p:cNvSpPr/>
            <p:nvPr/>
          </p:nvSpPr>
          <p:spPr bwMode="auto">
            <a:xfrm>
              <a:off x="71787" y="4371108"/>
              <a:ext cx="1244600" cy="235527"/>
            </a:xfrm>
            <a:prstGeom prst="rightArrow">
              <a:avLst/>
            </a:prstGeom>
            <a:solidFill>
              <a:srgbClr val="14943F"/>
            </a:solidFill>
            <a:ln w="12700" cap="flat" cmpd="sng" algn="ctr">
              <a:solidFill>
                <a:srgbClr val="000000"/>
              </a:solid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6" charset="0"/>
                <a:ea typeface="Trebuchet MS" pitchFamily="-106" charset="0"/>
                <a:cs typeface="Trebuchet MS" pitchFamily="-106" charset="0"/>
                <a:sym typeface="Trebuchet MS" pitchFamily="-106" charset="0"/>
              </a:endParaRPr>
            </a:p>
          </p:txBody>
        </p:sp>
        <p:sp>
          <p:nvSpPr>
            <p:cNvPr id="8" name="Right Arrow 7"/>
            <p:cNvSpPr/>
            <p:nvPr/>
          </p:nvSpPr>
          <p:spPr bwMode="auto">
            <a:xfrm>
              <a:off x="71787" y="4798605"/>
              <a:ext cx="1244600" cy="235527"/>
            </a:xfrm>
            <a:prstGeom prst="rightArrow">
              <a:avLst/>
            </a:prstGeom>
            <a:solidFill>
              <a:srgbClr val="14943F"/>
            </a:solidFill>
            <a:ln w="12700" cap="flat" cmpd="sng" algn="ctr">
              <a:solidFill>
                <a:srgbClr val="000000"/>
              </a:solid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6" charset="0"/>
                <a:ea typeface="Trebuchet MS" pitchFamily="-106" charset="0"/>
                <a:cs typeface="Trebuchet MS" pitchFamily="-106" charset="0"/>
                <a:sym typeface="Trebuchet MS" pitchFamily="-106" charset="0"/>
              </a:endParaRPr>
            </a:p>
          </p:txBody>
        </p:sp>
        <p:sp>
          <p:nvSpPr>
            <p:cNvPr id="9" name="Right Arrow 8"/>
            <p:cNvSpPr/>
            <p:nvPr/>
          </p:nvSpPr>
          <p:spPr bwMode="auto">
            <a:xfrm>
              <a:off x="71787" y="6382979"/>
              <a:ext cx="1244600" cy="235527"/>
            </a:xfrm>
            <a:prstGeom prst="rightArrow">
              <a:avLst/>
            </a:prstGeom>
            <a:solidFill>
              <a:srgbClr val="14943F"/>
            </a:solidFill>
            <a:ln w="12700" cap="flat" cmpd="sng" algn="ctr">
              <a:solidFill>
                <a:srgbClr val="000000"/>
              </a:solid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6" charset="0"/>
                <a:ea typeface="Trebuchet MS" pitchFamily="-106" charset="0"/>
                <a:cs typeface="Trebuchet MS" pitchFamily="-106" charset="0"/>
                <a:sym typeface="Trebuchet MS" pitchFamily="-106" charset="0"/>
              </a:endParaRPr>
            </a:p>
          </p:txBody>
        </p:sp>
      </p:grpSp>
      <p:sp>
        <p:nvSpPr>
          <p:cNvPr id="7" name="Right Arrow 6"/>
          <p:cNvSpPr/>
          <p:nvPr/>
        </p:nvSpPr>
        <p:spPr bwMode="auto">
          <a:xfrm rot="9309722">
            <a:off x="11398409" y="5733872"/>
            <a:ext cx="1222340" cy="200047"/>
          </a:xfrm>
          <a:prstGeom prst="rightArrow">
            <a:avLst/>
          </a:prstGeom>
          <a:solidFill>
            <a:schemeClr val="accent1">
              <a:lumMod val="60000"/>
              <a:lumOff val="40000"/>
            </a:schemeClr>
          </a:solidFill>
          <a:ln w="12700" cap="flat" cmpd="sng" algn="ctr">
            <a:solidFill>
              <a:srgbClr val="000000"/>
            </a:solid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6" charset="0"/>
              <a:ea typeface="Trebuchet MS" pitchFamily="-106" charset="0"/>
              <a:cs typeface="Trebuchet MS" pitchFamily="-106" charset="0"/>
              <a:sym typeface="Trebuchet MS" pitchFamily="-106" charset="0"/>
            </a:endParaRPr>
          </a:p>
        </p:txBody>
      </p:sp>
    </p:spTree>
    <p:extLst>
      <p:ext uri="{BB962C8B-B14F-4D97-AF65-F5344CB8AC3E}">
        <p14:creationId xmlns:p14="http://schemas.microsoft.com/office/powerpoint/2010/main" val="1948646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87400" y="518160"/>
            <a:ext cx="11277600" cy="6370975"/>
          </a:xfrm>
          <a:prstGeom prst="rect">
            <a:avLst/>
          </a:prstGeom>
          <a:noFill/>
        </p:spPr>
        <p:txBody>
          <a:bodyPr wrap="square" rtlCol="0">
            <a:spAutoFit/>
          </a:bodyPr>
          <a:lstStyle/>
          <a:p>
            <a:r>
              <a:rPr lang="en-US" sz="2400" dirty="0"/>
              <a:t>After a </a:t>
            </a:r>
            <a:r>
              <a:rPr lang="en-US" sz="2400" dirty="0" err="1"/>
              <a:t>testlet</a:t>
            </a:r>
            <a:r>
              <a:rPr lang="en-US" sz="2400" dirty="0"/>
              <a:t> is assigned, teachers </a:t>
            </a:r>
            <a:r>
              <a:rPr lang="en-US" sz="2400" dirty="0" smtClean="0"/>
              <a:t>can find out </a:t>
            </a:r>
            <a:r>
              <a:rPr lang="en-US" sz="2400" dirty="0"/>
              <a:t>the specific familiar text that will be used in a student's assessment by accessing the </a:t>
            </a:r>
            <a:r>
              <a:rPr lang="en-US" sz="2400" dirty="0" err="1"/>
              <a:t>Testlet</a:t>
            </a:r>
            <a:r>
              <a:rPr lang="en-US" sz="2400" dirty="0"/>
              <a:t> Information Page</a:t>
            </a:r>
            <a:r>
              <a:rPr lang="en-US" sz="2400" dirty="0" smtClean="0"/>
              <a:t>.</a:t>
            </a:r>
          </a:p>
          <a:p>
            <a:endParaRPr lang="en-US" sz="2400" dirty="0" smtClean="0"/>
          </a:p>
          <a:p>
            <a:pPr marL="571500" lvl="1" indent="-342900">
              <a:buFont typeface="Wingdings" panose="05000000000000000000" pitchFamily="2" charset="2"/>
              <a:buChar char="§"/>
            </a:pPr>
            <a:r>
              <a:rPr lang="en-US" sz="2400" dirty="0" smtClean="0"/>
              <a:t>Test Examiners should find out early in the assessment window which text are “familiar texts” for their students</a:t>
            </a:r>
          </a:p>
          <a:p>
            <a:pPr marL="571500" lvl="1" indent="-342900">
              <a:buFont typeface="Wingdings" panose="05000000000000000000" pitchFamily="2" charset="2"/>
              <a:buChar char="§"/>
            </a:pPr>
            <a:endParaRPr lang="en-US" sz="2400" dirty="0" smtClean="0"/>
          </a:p>
          <a:p>
            <a:pPr marL="571500" lvl="1" indent="-342900">
              <a:buFont typeface="Wingdings" panose="05000000000000000000" pitchFamily="2" charset="2"/>
              <a:buChar char="§"/>
            </a:pPr>
            <a:r>
              <a:rPr lang="en-US" sz="2400" dirty="0" smtClean="0"/>
              <a:t>Educators should participate in reading activities with those texts with their student prior to administration of the assessment (2 – 5 times)</a:t>
            </a:r>
          </a:p>
          <a:p>
            <a:pPr marL="571500" lvl="1" indent="-342900">
              <a:buFont typeface="Wingdings" panose="05000000000000000000" pitchFamily="2" charset="2"/>
              <a:buChar char="§"/>
            </a:pPr>
            <a:endParaRPr lang="en-US" sz="2400" dirty="0"/>
          </a:p>
          <a:p>
            <a:pPr marL="571500" lvl="1" indent="-342900">
              <a:buFont typeface="Wingdings" panose="05000000000000000000" pitchFamily="2" charset="2"/>
              <a:buChar char="§"/>
            </a:pPr>
            <a:r>
              <a:rPr lang="en-US" sz="2400" dirty="0" smtClean="0"/>
              <a:t>The </a:t>
            </a:r>
            <a:r>
              <a:rPr lang="en-US" sz="2400" dirty="0"/>
              <a:t>questions are set up to read the entire text first prior to a second reading with questions incorporated into the </a:t>
            </a:r>
            <a:r>
              <a:rPr lang="en-US" sz="2400" dirty="0" smtClean="0"/>
              <a:t>text</a:t>
            </a:r>
          </a:p>
          <a:p>
            <a:pPr marL="571500" lvl="1" indent="-342900">
              <a:buFont typeface="Wingdings" panose="05000000000000000000" pitchFamily="2" charset="2"/>
              <a:buChar char="§"/>
            </a:pPr>
            <a:endParaRPr lang="en-US" sz="2400" dirty="0" smtClean="0"/>
          </a:p>
          <a:p>
            <a:pPr marL="571500" lvl="1" indent="-342900">
              <a:buFont typeface="Wingdings" panose="05000000000000000000" pitchFamily="2" charset="2"/>
              <a:buChar char="§"/>
            </a:pPr>
            <a:r>
              <a:rPr lang="en-US" sz="2400" dirty="0" smtClean="0"/>
              <a:t>If the student is at the initial precursor linkage</a:t>
            </a:r>
          </a:p>
          <a:p>
            <a:pPr marL="625475" lvl="1" indent="0"/>
            <a:r>
              <a:rPr lang="en-US" sz="2400" dirty="0" smtClean="0"/>
              <a:t>level, they may have a new “familiar text” </a:t>
            </a:r>
          </a:p>
          <a:p>
            <a:pPr marL="625475" lvl="1" indent="0"/>
            <a:r>
              <a:rPr lang="en-US" sz="2400" dirty="0" smtClean="0"/>
              <a:t>for each </a:t>
            </a:r>
            <a:r>
              <a:rPr lang="en-US" sz="2400" dirty="0" err="1" smtClean="0"/>
              <a:t>testlet</a:t>
            </a:r>
            <a:r>
              <a:rPr lang="en-US" sz="2400" dirty="0" smtClean="0"/>
              <a:t>.</a:t>
            </a:r>
          </a:p>
          <a:p>
            <a:endParaRPr lang="en-US" sz="2400" dirty="0"/>
          </a:p>
          <a:p>
            <a:endParaRPr lang="en-US" sz="2400"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5159" t="8200" b="3599"/>
          <a:stretch/>
        </p:blipFill>
        <p:spPr bwMode="auto">
          <a:xfrm>
            <a:off x="8102600" y="4718475"/>
            <a:ext cx="3972560" cy="26638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6" name="TextBox 5"/>
          <p:cNvSpPr txBox="1"/>
          <p:nvPr/>
        </p:nvSpPr>
        <p:spPr>
          <a:xfrm>
            <a:off x="2540000" y="8255424"/>
            <a:ext cx="9525000" cy="584775"/>
          </a:xfrm>
          <a:prstGeom prst="rect">
            <a:avLst/>
          </a:prstGeom>
          <a:noFill/>
        </p:spPr>
        <p:txBody>
          <a:bodyPr wrap="square" rtlCol="0">
            <a:spAutoFit/>
          </a:bodyPr>
          <a:lstStyle/>
          <a:p>
            <a:r>
              <a:rPr lang="en-US" sz="3200" dirty="0" smtClean="0">
                <a:solidFill>
                  <a:schemeClr val="bg1"/>
                </a:solidFill>
              </a:rPr>
              <a:t>Familiar Text</a:t>
            </a:r>
            <a:endParaRPr lang="en-US" sz="3200" dirty="0">
              <a:solidFill>
                <a:schemeClr val="bg1"/>
              </a:solidFill>
            </a:endParaRPr>
          </a:p>
        </p:txBody>
      </p:sp>
    </p:spTree>
    <p:extLst>
      <p:ext uri="{BB962C8B-B14F-4D97-AF65-F5344CB8AC3E}">
        <p14:creationId xmlns:p14="http://schemas.microsoft.com/office/powerpoint/2010/main" val="91532886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369" r="38991" b="20000"/>
          <a:stretch/>
        </p:blipFill>
        <p:spPr bwMode="auto">
          <a:xfrm>
            <a:off x="961485" y="533400"/>
            <a:ext cx="11081830" cy="667512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35000" y="7092287"/>
            <a:ext cx="11719845" cy="523220"/>
          </a:xfrm>
          <a:prstGeom prst="rect">
            <a:avLst/>
          </a:prstGeom>
          <a:noFill/>
        </p:spPr>
        <p:txBody>
          <a:bodyPr wrap="square" rtlCol="0">
            <a:spAutoFit/>
          </a:bodyPr>
          <a:lstStyle/>
          <a:p>
            <a:pPr algn="ctr"/>
            <a:r>
              <a:rPr lang="en-US" sz="2800" dirty="0" smtClean="0">
                <a:solidFill>
                  <a:schemeClr val="accent1">
                    <a:lumMod val="75000"/>
                  </a:schemeClr>
                </a:solidFill>
              </a:rPr>
              <a:t>dynamiclearningmaps.org/content/</a:t>
            </a:r>
            <a:r>
              <a:rPr lang="en-US" sz="2800" dirty="0" err="1" smtClean="0">
                <a:solidFill>
                  <a:schemeClr val="accent1">
                    <a:lumMod val="75000"/>
                  </a:schemeClr>
                </a:solidFill>
              </a:rPr>
              <a:t>familiar_texts_single_ee_ye</a:t>
            </a:r>
            <a:endParaRPr lang="en-US" sz="2800" dirty="0">
              <a:solidFill>
                <a:schemeClr val="accent1">
                  <a:lumMod val="75000"/>
                </a:schemeClr>
              </a:solidFill>
            </a:endParaRPr>
          </a:p>
        </p:txBody>
      </p:sp>
      <p:sp>
        <p:nvSpPr>
          <p:cNvPr id="6" name="TextBox 5"/>
          <p:cNvSpPr txBox="1"/>
          <p:nvPr/>
        </p:nvSpPr>
        <p:spPr>
          <a:xfrm>
            <a:off x="2540000" y="8255424"/>
            <a:ext cx="9525000" cy="584775"/>
          </a:xfrm>
          <a:prstGeom prst="rect">
            <a:avLst/>
          </a:prstGeom>
          <a:noFill/>
        </p:spPr>
        <p:txBody>
          <a:bodyPr wrap="square" rtlCol="0">
            <a:spAutoFit/>
          </a:bodyPr>
          <a:lstStyle/>
          <a:p>
            <a:r>
              <a:rPr lang="en-US" sz="3200" dirty="0" smtClean="0">
                <a:solidFill>
                  <a:schemeClr val="bg1"/>
                </a:solidFill>
              </a:rPr>
              <a:t>Familiar Text</a:t>
            </a:r>
            <a:endParaRPr lang="en-US" sz="3200" dirty="0">
              <a:solidFill>
                <a:schemeClr val="bg1"/>
              </a:solidFill>
            </a:endParaRPr>
          </a:p>
        </p:txBody>
      </p:sp>
    </p:spTree>
    <p:extLst>
      <p:ext uri="{BB962C8B-B14F-4D97-AF65-F5344CB8AC3E}">
        <p14:creationId xmlns:p14="http://schemas.microsoft.com/office/powerpoint/2010/main" val="206436353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2171" r="38430" b="20000"/>
          <a:stretch/>
        </p:blipFill>
        <p:spPr bwMode="auto">
          <a:xfrm>
            <a:off x="909707" y="533400"/>
            <a:ext cx="11155293" cy="667512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2369" r="38991" b="20000"/>
          <a:stretch/>
        </p:blipFill>
        <p:spPr bwMode="auto">
          <a:xfrm>
            <a:off x="863600" y="533400"/>
            <a:ext cx="11168488" cy="667512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grpSp>
        <p:nvGrpSpPr>
          <p:cNvPr id="10" name="Group 9"/>
          <p:cNvGrpSpPr/>
          <p:nvPr/>
        </p:nvGrpSpPr>
        <p:grpSpPr>
          <a:xfrm>
            <a:off x="1717766" y="5452263"/>
            <a:ext cx="2438400" cy="762000"/>
            <a:chOff x="1854200" y="5715000"/>
            <a:chExt cx="3048000" cy="914400"/>
          </a:xfrm>
        </p:grpSpPr>
        <p:sp>
          <p:nvSpPr>
            <p:cNvPr id="9" name="Left Arrow 8"/>
            <p:cNvSpPr/>
            <p:nvPr/>
          </p:nvSpPr>
          <p:spPr bwMode="auto">
            <a:xfrm>
              <a:off x="1854200" y="5715000"/>
              <a:ext cx="3048000" cy="914400"/>
            </a:xfrm>
            <a:prstGeom prst="leftArrow">
              <a:avLst/>
            </a:prstGeom>
            <a:solidFill>
              <a:schemeClr val="accent2"/>
            </a:solidFill>
            <a:ln w="12700" cap="flat" cmpd="sng" algn="ctr">
              <a:solidFill>
                <a:srgbClr val="000000"/>
              </a:solid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6" charset="0"/>
                <a:ea typeface="Trebuchet MS" pitchFamily="-106" charset="0"/>
                <a:cs typeface="Trebuchet MS" pitchFamily="-106" charset="0"/>
                <a:sym typeface="Trebuchet MS" pitchFamily="-106" charset="0"/>
              </a:endParaRPr>
            </a:p>
          </p:txBody>
        </p:sp>
        <p:sp>
          <p:nvSpPr>
            <p:cNvPr id="7" name="TextBox 6"/>
            <p:cNvSpPr txBox="1"/>
            <p:nvPr/>
          </p:nvSpPr>
          <p:spPr>
            <a:xfrm>
              <a:off x="2235200" y="5984565"/>
              <a:ext cx="2514600" cy="369332"/>
            </a:xfrm>
            <a:prstGeom prst="rect">
              <a:avLst/>
            </a:prstGeom>
            <a:solidFill>
              <a:schemeClr val="accent2"/>
            </a:solidFill>
            <a:ln>
              <a:noFill/>
            </a:ln>
            <a:effectLst/>
          </p:spPr>
          <p:style>
            <a:lnRef idx="1">
              <a:schemeClr val="accent6"/>
            </a:lnRef>
            <a:fillRef idx="3">
              <a:schemeClr val="accent6"/>
            </a:fillRef>
            <a:effectRef idx="2">
              <a:schemeClr val="accent6"/>
            </a:effectRef>
            <a:fontRef idx="minor">
              <a:schemeClr val="lt1"/>
            </a:fontRef>
          </p:style>
          <p:txBody>
            <a:bodyPr wrap="square" rtlCol="0">
              <a:spAutoFit/>
            </a:bodyPr>
            <a:lstStyle/>
            <a:p>
              <a:r>
                <a:rPr lang="en-US" dirty="0" smtClean="0">
                  <a:solidFill>
                    <a:schemeClr val="bg1"/>
                  </a:solidFill>
                </a:rPr>
                <a:t>Click on Grade 3</a:t>
              </a:r>
              <a:endParaRPr lang="en-US" dirty="0">
                <a:solidFill>
                  <a:schemeClr val="bg1"/>
                </a:solidFill>
              </a:endParaRPr>
            </a:p>
          </p:txBody>
        </p:sp>
      </p:grpSp>
      <p:sp>
        <p:nvSpPr>
          <p:cNvPr id="8" name="TextBox 7"/>
          <p:cNvSpPr txBox="1"/>
          <p:nvPr/>
        </p:nvSpPr>
        <p:spPr>
          <a:xfrm>
            <a:off x="2540000" y="8255424"/>
            <a:ext cx="9525000" cy="584775"/>
          </a:xfrm>
          <a:prstGeom prst="rect">
            <a:avLst/>
          </a:prstGeom>
          <a:noFill/>
        </p:spPr>
        <p:txBody>
          <a:bodyPr wrap="square" rtlCol="0">
            <a:spAutoFit/>
          </a:bodyPr>
          <a:lstStyle/>
          <a:p>
            <a:r>
              <a:rPr lang="en-US" sz="3200" dirty="0" smtClean="0">
                <a:solidFill>
                  <a:schemeClr val="bg1"/>
                </a:solidFill>
              </a:rPr>
              <a:t>Familiar Text</a:t>
            </a:r>
            <a:endParaRPr lang="en-US" sz="3200" dirty="0">
              <a:solidFill>
                <a:schemeClr val="bg1"/>
              </a:solidFill>
            </a:endParaRPr>
          </a:p>
        </p:txBody>
      </p:sp>
    </p:spTree>
    <p:extLst>
      <p:ext uri="{BB962C8B-B14F-4D97-AF65-F5344CB8AC3E}">
        <p14:creationId xmlns:p14="http://schemas.microsoft.com/office/powerpoint/2010/main" val="5730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1974" r="37776" b="20000"/>
          <a:stretch/>
        </p:blipFill>
        <p:spPr bwMode="auto">
          <a:xfrm>
            <a:off x="1061720" y="533400"/>
            <a:ext cx="10881360" cy="6459106"/>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2171" r="38430" b="20000"/>
          <a:stretch/>
        </p:blipFill>
        <p:spPr bwMode="auto">
          <a:xfrm>
            <a:off x="909707" y="533400"/>
            <a:ext cx="11155293" cy="667512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2311400" y="3186191"/>
            <a:ext cx="3581400" cy="885248"/>
            <a:chOff x="2311400" y="3381952"/>
            <a:chExt cx="3581400" cy="885248"/>
          </a:xfrm>
        </p:grpSpPr>
        <p:sp>
          <p:nvSpPr>
            <p:cNvPr id="9" name="Left Arrow 8"/>
            <p:cNvSpPr/>
            <p:nvPr/>
          </p:nvSpPr>
          <p:spPr bwMode="auto">
            <a:xfrm>
              <a:off x="2311400" y="3381952"/>
              <a:ext cx="3581400" cy="885248"/>
            </a:xfrm>
            <a:prstGeom prst="leftArrow">
              <a:avLst/>
            </a:prstGeom>
            <a:solidFill>
              <a:schemeClr val="accent2"/>
            </a:solidFill>
            <a:ln w="12700" cap="flat" cmpd="sng" algn="ctr">
              <a:solidFill>
                <a:srgbClr val="000000"/>
              </a:solid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6" charset="0"/>
                <a:ea typeface="Trebuchet MS" pitchFamily="-106" charset="0"/>
                <a:cs typeface="Trebuchet MS" pitchFamily="-106" charset="0"/>
                <a:sym typeface="Trebuchet MS" pitchFamily="-106" charset="0"/>
              </a:endParaRPr>
            </a:p>
          </p:txBody>
        </p:sp>
        <p:sp>
          <p:nvSpPr>
            <p:cNvPr id="10" name="TextBox 9"/>
            <p:cNvSpPr txBox="1"/>
            <p:nvPr/>
          </p:nvSpPr>
          <p:spPr>
            <a:xfrm>
              <a:off x="2764597" y="3628815"/>
              <a:ext cx="3052003" cy="369332"/>
            </a:xfrm>
            <a:prstGeom prst="rect">
              <a:avLst/>
            </a:prstGeom>
            <a:solidFill>
              <a:schemeClr val="accent2"/>
            </a:solidFill>
            <a:ln>
              <a:noFill/>
            </a:ln>
            <a:effectLst/>
          </p:spPr>
          <p:style>
            <a:lnRef idx="1">
              <a:schemeClr val="accent6"/>
            </a:lnRef>
            <a:fillRef idx="3">
              <a:schemeClr val="accent6"/>
            </a:fillRef>
            <a:effectRef idx="2">
              <a:schemeClr val="accent6"/>
            </a:effectRef>
            <a:fontRef idx="minor">
              <a:schemeClr val="lt1"/>
            </a:fontRef>
          </p:style>
          <p:txBody>
            <a:bodyPr wrap="square" rtlCol="0">
              <a:spAutoFit/>
            </a:bodyPr>
            <a:lstStyle/>
            <a:p>
              <a:r>
                <a:rPr lang="en-US" dirty="0" smtClean="0">
                  <a:solidFill>
                    <a:schemeClr val="bg1"/>
                  </a:solidFill>
                </a:rPr>
                <a:t>Select Mark Likes Dinosaurs</a:t>
              </a:r>
              <a:endParaRPr lang="en-US" dirty="0">
                <a:solidFill>
                  <a:schemeClr val="bg1"/>
                </a:solidFill>
              </a:endParaRPr>
            </a:p>
          </p:txBody>
        </p:sp>
      </p:grpSp>
      <p:sp>
        <p:nvSpPr>
          <p:cNvPr id="8" name="TextBox 7"/>
          <p:cNvSpPr txBox="1"/>
          <p:nvPr/>
        </p:nvSpPr>
        <p:spPr>
          <a:xfrm>
            <a:off x="2540000" y="8255424"/>
            <a:ext cx="9525000" cy="584775"/>
          </a:xfrm>
          <a:prstGeom prst="rect">
            <a:avLst/>
          </a:prstGeom>
          <a:noFill/>
        </p:spPr>
        <p:txBody>
          <a:bodyPr wrap="square" rtlCol="0">
            <a:spAutoFit/>
          </a:bodyPr>
          <a:lstStyle/>
          <a:p>
            <a:r>
              <a:rPr lang="en-US" sz="3200" dirty="0" smtClean="0">
                <a:solidFill>
                  <a:schemeClr val="bg1"/>
                </a:solidFill>
              </a:rPr>
              <a:t>Familiar Text</a:t>
            </a:r>
            <a:endParaRPr lang="en-US" sz="3200" dirty="0">
              <a:solidFill>
                <a:schemeClr val="bg1"/>
              </a:solidFill>
            </a:endParaRPr>
          </a:p>
        </p:txBody>
      </p:sp>
    </p:spTree>
    <p:extLst>
      <p:ext uri="{BB962C8B-B14F-4D97-AF65-F5344CB8AC3E}">
        <p14:creationId xmlns:p14="http://schemas.microsoft.com/office/powerpoint/2010/main" val="123823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5159" t="3400"/>
          <a:stretch/>
        </p:blipFill>
        <p:spPr bwMode="auto">
          <a:xfrm>
            <a:off x="2164080" y="762000"/>
            <a:ext cx="8676640" cy="6372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540000" y="8255424"/>
            <a:ext cx="9525000" cy="584775"/>
          </a:xfrm>
          <a:prstGeom prst="rect">
            <a:avLst/>
          </a:prstGeom>
          <a:noFill/>
        </p:spPr>
        <p:txBody>
          <a:bodyPr wrap="square" rtlCol="0">
            <a:spAutoFit/>
          </a:bodyPr>
          <a:lstStyle/>
          <a:p>
            <a:r>
              <a:rPr lang="en-US" sz="3200" dirty="0" smtClean="0">
                <a:solidFill>
                  <a:schemeClr val="bg1"/>
                </a:solidFill>
              </a:rPr>
              <a:t>DLM on Tar Heel Reader</a:t>
            </a:r>
            <a:endParaRPr lang="en-US" sz="3200" dirty="0">
              <a:solidFill>
                <a:schemeClr val="bg1"/>
              </a:solidFill>
            </a:endParaRPr>
          </a:p>
        </p:txBody>
      </p:sp>
    </p:spTree>
    <p:extLst>
      <p:ext uri="{BB962C8B-B14F-4D97-AF65-F5344CB8AC3E}">
        <p14:creationId xmlns:p14="http://schemas.microsoft.com/office/powerpoint/2010/main" val="267780539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40000" y="8255424"/>
            <a:ext cx="9525000" cy="584775"/>
          </a:xfrm>
          <a:prstGeom prst="rect">
            <a:avLst/>
          </a:prstGeom>
          <a:noFill/>
        </p:spPr>
        <p:txBody>
          <a:bodyPr wrap="square" rtlCol="0">
            <a:spAutoFit/>
          </a:bodyPr>
          <a:lstStyle/>
          <a:p>
            <a:r>
              <a:rPr lang="en-US" sz="3200" dirty="0" smtClean="0">
                <a:solidFill>
                  <a:schemeClr val="bg1"/>
                </a:solidFill>
              </a:rPr>
              <a:t>Important Dates</a:t>
            </a:r>
            <a:endParaRPr lang="en-US" sz="3200" dirty="0">
              <a:solidFill>
                <a:schemeClr val="bg1"/>
              </a:solidFill>
            </a:endParaRPr>
          </a:p>
        </p:txBody>
      </p:sp>
      <p:sp>
        <p:nvSpPr>
          <p:cNvPr id="5" name="TextBox 4"/>
          <p:cNvSpPr txBox="1"/>
          <p:nvPr/>
        </p:nvSpPr>
        <p:spPr>
          <a:xfrm>
            <a:off x="663983" y="1066800"/>
            <a:ext cx="11676834" cy="2031325"/>
          </a:xfrm>
          <a:prstGeom prst="rect">
            <a:avLst/>
          </a:prstGeom>
          <a:noFill/>
        </p:spPr>
        <p:txBody>
          <a:bodyPr wrap="square" rtlCol="0">
            <a:spAutoFit/>
          </a:bodyPr>
          <a:lstStyle/>
          <a:p>
            <a:pPr algn="ctr"/>
            <a:r>
              <a:rPr lang="en-US" sz="3600" dirty="0" smtClean="0"/>
              <a:t>Data Validation/Revision Window: 2/23 – 3/13</a:t>
            </a:r>
          </a:p>
          <a:p>
            <a:pPr algn="ctr"/>
            <a:endParaRPr lang="en-US" sz="3600" dirty="0"/>
          </a:p>
          <a:p>
            <a:pPr algn="ctr"/>
            <a:r>
              <a:rPr lang="en-US" sz="3600" dirty="0" smtClean="0"/>
              <a:t>Assessment Window: 4/13 – 5/15</a:t>
            </a:r>
            <a:endParaRPr lang="en-US" sz="3600" dirty="0"/>
          </a:p>
          <a:p>
            <a:pPr algn="ctr"/>
            <a:endParaRPr lang="en-US" dirty="0"/>
          </a:p>
        </p:txBody>
      </p:sp>
      <p:pic>
        <p:nvPicPr>
          <p:cNvPr id="1026" name="Picture 2" descr="http://www.athens.edu/business/images/important-dat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3400" y="4800600"/>
            <a:ext cx="685800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89923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40000" y="8255424"/>
            <a:ext cx="9525000" cy="584775"/>
          </a:xfrm>
          <a:prstGeom prst="rect">
            <a:avLst/>
          </a:prstGeom>
          <a:noFill/>
        </p:spPr>
        <p:txBody>
          <a:bodyPr wrap="square" rtlCol="0">
            <a:spAutoFit/>
          </a:bodyPr>
          <a:lstStyle/>
          <a:p>
            <a:r>
              <a:rPr lang="en-US" sz="3200" dirty="0" smtClean="0">
                <a:solidFill>
                  <a:schemeClr val="bg1"/>
                </a:solidFill>
              </a:rPr>
              <a:t>Contacts</a:t>
            </a:r>
            <a:endParaRPr lang="en-US" sz="3200" dirty="0">
              <a:solidFill>
                <a:schemeClr val="bg1"/>
              </a:solidFill>
            </a:endParaRPr>
          </a:p>
        </p:txBody>
      </p:sp>
      <p:sp>
        <p:nvSpPr>
          <p:cNvPr id="3" name="TextBox 2"/>
          <p:cNvSpPr txBox="1"/>
          <p:nvPr/>
        </p:nvSpPr>
        <p:spPr>
          <a:xfrm>
            <a:off x="1092200" y="762000"/>
            <a:ext cx="11049000" cy="6186309"/>
          </a:xfrm>
          <a:prstGeom prst="rect">
            <a:avLst/>
          </a:prstGeom>
          <a:noFill/>
        </p:spPr>
        <p:txBody>
          <a:bodyPr wrap="square" rtlCol="0">
            <a:spAutoFit/>
          </a:bodyPr>
          <a:lstStyle/>
          <a:p>
            <a:r>
              <a:rPr lang="en-US" sz="3600" dirty="0" smtClean="0"/>
              <a:t>Mira Monroe</a:t>
            </a:r>
          </a:p>
          <a:p>
            <a:r>
              <a:rPr lang="en-US" sz="3600" dirty="0" smtClean="0">
                <a:hlinkClick r:id="rId3"/>
              </a:rPr>
              <a:t>Monroe_M@cde.state.co.us</a:t>
            </a:r>
            <a:endParaRPr lang="en-US" sz="3600" dirty="0" smtClean="0"/>
          </a:p>
          <a:p>
            <a:r>
              <a:rPr lang="en-US" sz="3600" dirty="0" smtClean="0"/>
              <a:t>303-866-6709</a:t>
            </a:r>
          </a:p>
          <a:p>
            <a:endParaRPr lang="en-US" sz="3600" dirty="0"/>
          </a:p>
          <a:p>
            <a:r>
              <a:rPr lang="en-US" sz="3600" dirty="0" smtClean="0"/>
              <a:t>Jasmine Carey</a:t>
            </a:r>
          </a:p>
          <a:p>
            <a:r>
              <a:rPr lang="en-US" sz="3600" dirty="0" smtClean="0">
                <a:hlinkClick r:id="rId4"/>
              </a:rPr>
              <a:t>Carey_J@cde.state.co.us</a:t>
            </a:r>
            <a:endParaRPr lang="en-US" sz="3600" dirty="0" smtClean="0"/>
          </a:p>
          <a:p>
            <a:r>
              <a:rPr lang="en-US" sz="3600" dirty="0" smtClean="0"/>
              <a:t>303-866-6634</a:t>
            </a:r>
          </a:p>
          <a:p>
            <a:endParaRPr lang="en-US" sz="3600" dirty="0"/>
          </a:p>
          <a:p>
            <a:r>
              <a:rPr lang="en-US" sz="3600" dirty="0" smtClean="0"/>
              <a:t>Collin Bonner</a:t>
            </a:r>
          </a:p>
          <a:p>
            <a:r>
              <a:rPr lang="en-US" sz="3600" dirty="0" smtClean="0">
                <a:hlinkClick r:id="rId5"/>
              </a:rPr>
              <a:t>Bonner_C@cde.state.co.us</a:t>
            </a:r>
            <a:endParaRPr lang="en-US" sz="3600" dirty="0" smtClean="0"/>
          </a:p>
          <a:p>
            <a:r>
              <a:rPr lang="en-US" sz="3600" dirty="0" smtClean="0"/>
              <a:t>303-866-6752</a:t>
            </a:r>
          </a:p>
        </p:txBody>
      </p:sp>
      <p:sp>
        <p:nvSpPr>
          <p:cNvPr id="4" name="TextBox 3"/>
          <p:cNvSpPr txBox="1"/>
          <p:nvPr/>
        </p:nvSpPr>
        <p:spPr>
          <a:xfrm>
            <a:off x="8483600" y="2977990"/>
            <a:ext cx="3314700" cy="1754326"/>
          </a:xfrm>
          <a:prstGeom prst="rect">
            <a:avLst/>
          </a:prstGeom>
          <a:ln/>
          <a:effectLst>
            <a:reflection blurRad="6350" stA="52000" endA="300" endPos="35000" dir="5400000" sy="-100000" algn="bl" rotWithShape="0"/>
          </a:effectLst>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3600" dirty="0" smtClean="0"/>
              <a:t>DLM/KITE</a:t>
            </a:r>
          </a:p>
          <a:p>
            <a:r>
              <a:rPr lang="en-US" sz="3600" dirty="0" smtClean="0">
                <a:hlinkClick r:id="rId6"/>
              </a:rPr>
              <a:t>dlm@ku.edu</a:t>
            </a:r>
            <a:endParaRPr lang="en-US" sz="3600" dirty="0" smtClean="0"/>
          </a:p>
          <a:p>
            <a:r>
              <a:rPr lang="en-US" sz="3600" dirty="0" smtClean="0"/>
              <a:t>785-864-7093</a:t>
            </a:r>
            <a:endParaRPr lang="en-US" sz="3600" dirty="0"/>
          </a:p>
        </p:txBody>
      </p:sp>
    </p:spTree>
    <p:extLst>
      <p:ext uri="{BB962C8B-B14F-4D97-AF65-F5344CB8AC3E}">
        <p14:creationId xmlns:p14="http://schemas.microsoft.com/office/powerpoint/2010/main" val="10534098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3.bp.blogspot.com/-axQcAn5mW38/UpQuKVmZQJI/AAAAAAAAAYM/DwkJXVIBUl4/s1600/Thank+yo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941" y="1295400"/>
            <a:ext cx="11782872" cy="5486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540000" y="8255424"/>
            <a:ext cx="9525000" cy="523220"/>
          </a:xfrm>
          <a:prstGeom prst="rect">
            <a:avLst/>
          </a:prstGeom>
          <a:noFill/>
        </p:spPr>
        <p:txBody>
          <a:bodyPr wrap="square" rtlCol="0">
            <a:spAutoFit/>
          </a:bodyPr>
          <a:lstStyle/>
          <a:p>
            <a:r>
              <a:rPr lang="en-US" sz="2800" dirty="0" smtClean="0">
                <a:solidFill>
                  <a:schemeClr val="bg1"/>
                </a:solidFill>
              </a:rPr>
              <a:t>Mira Monroe  </a:t>
            </a:r>
            <a:r>
              <a:rPr lang="en-US" sz="2800" dirty="0" smtClean="0">
                <a:solidFill>
                  <a:schemeClr val="bg1"/>
                </a:solidFill>
                <a:hlinkClick r:id="rId4"/>
              </a:rPr>
              <a:t>monroe_m@cde.state.co.us</a:t>
            </a:r>
            <a:r>
              <a:rPr lang="en-US" sz="2800" dirty="0" smtClean="0">
                <a:solidFill>
                  <a:schemeClr val="bg1"/>
                </a:solidFill>
              </a:rPr>
              <a:t>  303.866.6709</a:t>
            </a:r>
            <a:endParaRPr lang="en-US" sz="2800" dirty="0">
              <a:solidFill>
                <a:schemeClr val="bg1"/>
              </a:solidFill>
            </a:endParaRPr>
          </a:p>
        </p:txBody>
      </p:sp>
    </p:spTree>
    <p:extLst>
      <p:ext uri="{BB962C8B-B14F-4D97-AF65-F5344CB8AC3E}">
        <p14:creationId xmlns:p14="http://schemas.microsoft.com/office/powerpoint/2010/main" val="27987711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0801" y="8001000"/>
            <a:ext cx="9906000" cy="1066800"/>
          </a:xfrm>
        </p:spPr>
        <p:txBody>
          <a:bodyPr/>
          <a:lstStyle/>
          <a:p>
            <a:pPr algn="l"/>
            <a:r>
              <a:rPr lang="en-US" sz="2400" dirty="0"/>
              <a:t>Alternate Academic Achievement Standards and Alternate Assessment </a:t>
            </a:r>
            <a:r>
              <a:rPr lang="en-US" sz="2400" dirty="0" smtClean="0"/>
              <a:t>Participation </a:t>
            </a:r>
            <a:r>
              <a:rPr lang="en-US" sz="2400" dirty="0"/>
              <a:t>Guidelines Worksheet</a:t>
            </a:r>
          </a:p>
        </p:txBody>
      </p:sp>
      <p:sp>
        <p:nvSpPr>
          <p:cNvPr id="3" name="Footer Placeholder 2"/>
          <p:cNvSpPr>
            <a:spLocks noGrp="1"/>
          </p:cNvSpPr>
          <p:nvPr>
            <p:ph type="ftr" sz="quarter" idx="3"/>
          </p:nvPr>
        </p:nvSpPr>
        <p:spPr/>
        <p:txBody>
          <a:bodyPr/>
          <a:lstStyle/>
          <a:p>
            <a:fld id="{757A2F4E-5D54-B04B-91BD-7E78EE1FE9FD}" type="slidenum">
              <a:rPr lang="en-US" smtClean="0"/>
              <a:pPr/>
              <a:t>4</a:t>
            </a:fld>
            <a:endParaRPr lang="en-US" dirty="0" smtClean="0"/>
          </a:p>
        </p:txBody>
      </p:sp>
      <p:sp>
        <p:nvSpPr>
          <p:cNvPr id="5" name="Title 1"/>
          <p:cNvSpPr txBox="1">
            <a:spLocks/>
          </p:cNvSpPr>
          <p:nvPr/>
        </p:nvSpPr>
        <p:spPr>
          <a:xfrm>
            <a:off x="541867" y="506093"/>
            <a:ext cx="11920014" cy="1499583"/>
          </a:xfrm>
          <a:prstGeom prst="rect">
            <a:avLst/>
          </a:prstGeom>
        </p:spPr>
        <p:txBody>
          <a:bodyPr vert="horz" lIns="130046" tIns="65023" rIns="130046" bIns="65023" rtlCol="0" anchor="ctr">
            <a:noAutofit/>
          </a:bodyPr>
          <a:lstStyle>
            <a:lvl1pPr algn="ctr" defTabSz="914400" rtl="0" eaLnBrk="1" latinLnBrk="0" hangingPunct="1">
              <a:spcBef>
                <a:spcPct val="0"/>
              </a:spcBef>
              <a:buNone/>
              <a:defRPr sz="3600" kern="1200" cap="none" spc="200" baseline="0">
                <a:ln>
                  <a:noFill/>
                </a:ln>
                <a:solidFill>
                  <a:schemeClr val="bg1"/>
                </a:solidFill>
                <a:effectLst/>
                <a:latin typeface="Palatino Linotype"/>
                <a:ea typeface="+mj-ea"/>
                <a:cs typeface="Palatino Linotype"/>
              </a:defRPr>
            </a:lvl1pPr>
          </a:lstStyle>
          <a:p>
            <a:r>
              <a:rPr lang="en-US" sz="2800" dirty="0">
                <a:solidFill>
                  <a:schemeClr val="accent1"/>
                </a:solidFill>
              </a:rPr>
              <a:t>Alternate Academic Achievement Standards and </a:t>
            </a:r>
            <a:br>
              <a:rPr lang="en-US" sz="2800" dirty="0">
                <a:solidFill>
                  <a:schemeClr val="accent1"/>
                </a:solidFill>
              </a:rPr>
            </a:br>
            <a:r>
              <a:rPr lang="en-US" sz="2800" dirty="0">
                <a:solidFill>
                  <a:schemeClr val="accent1"/>
                </a:solidFill>
              </a:rPr>
              <a:t>Alternate Assessment </a:t>
            </a:r>
            <a:r>
              <a:rPr lang="en-US" sz="4000" dirty="0">
                <a:solidFill>
                  <a:schemeClr val="accent1"/>
                </a:solidFill>
              </a:rPr>
              <a:t/>
            </a:r>
            <a:br>
              <a:rPr lang="en-US" sz="4000" dirty="0">
                <a:solidFill>
                  <a:schemeClr val="accent1"/>
                </a:solidFill>
              </a:rPr>
            </a:br>
            <a:r>
              <a:rPr lang="en-US" sz="3200" dirty="0">
                <a:solidFill>
                  <a:schemeClr val="accent1"/>
                </a:solidFill>
              </a:rPr>
              <a:t>Participation Guidelines Companion Document</a:t>
            </a:r>
          </a:p>
        </p:txBody>
      </p:sp>
      <p:pic>
        <p:nvPicPr>
          <p:cNvPr id="5122"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92200" y="2005676"/>
            <a:ext cx="10615546" cy="5773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39171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40000" y="8255424"/>
            <a:ext cx="9525000" cy="584775"/>
          </a:xfrm>
          <a:prstGeom prst="rect">
            <a:avLst/>
          </a:prstGeom>
          <a:noFill/>
        </p:spPr>
        <p:txBody>
          <a:bodyPr wrap="square" rtlCol="0">
            <a:spAutoFit/>
          </a:bodyPr>
          <a:lstStyle/>
          <a:p>
            <a:r>
              <a:rPr lang="en-US" sz="3200" dirty="0" smtClean="0">
                <a:solidFill>
                  <a:schemeClr val="bg1"/>
                </a:solidFill>
              </a:rPr>
              <a:t>Introduction to Dynamic Learning Maps</a:t>
            </a:r>
            <a:endParaRPr lang="en-US" sz="3200" dirty="0">
              <a:solidFill>
                <a:schemeClr val="bg1"/>
              </a:solidFill>
            </a:endParaRPr>
          </a:p>
        </p:txBody>
      </p:sp>
      <p:pic>
        <p:nvPicPr>
          <p:cNvPr id="8" name="Placeholder"/>
          <p:cNvPicPr/>
          <p:nvPr/>
        </p:nvPicPr>
        <p:blipFill rotWithShape="1">
          <a:blip r:embed="rId3">
            <a:extLst>
              <a:ext uri="{28A0092B-C50C-407E-A947-70E740481C1C}">
                <a14:useLocalDpi xmlns:a14="http://schemas.microsoft.com/office/drawing/2010/main" val="0"/>
              </a:ext>
            </a:extLst>
          </a:blip>
          <a:srcRect t="16636"/>
          <a:stretch/>
        </p:blipFill>
        <p:spPr bwMode="auto">
          <a:xfrm>
            <a:off x="9626600" y="4800600"/>
            <a:ext cx="2037715" cy="1905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53640926-AAD7-44D8-BBD7-CCE9431645EC}">
              <a14:shadowObscured xmlns:a14="http://schemas.microsoft.com/office/drawing/2010/main"/>
            </a:ext>
          </a:extLst>
        </p:spPr>
      </p:pic>
      <p:pic>
        <p:nvPicPr>
          <p:cNvPr id="9" name="Placeholder"/>
          <p:cNvPicPr/>
          <p:nvPr/>
        </p:nvPicPr>
        <p:blipFill rotWithShape="1">
          <a:blip r:embed="rId4">
            <a:extLst>
              <a:ext uri="{28A0092B-C50C-407E-A947-70E740481C1C}">
                <a14:useLocalDpi xmlns:a14="http://schemas.microsoft.com/office/drawing/2010/main" val="0"/>
              </a:ext>
            </a:extLst>
          </a:blip>
          <a:srcRect l="12997" r="15138"/>
          <a:stretch/>
        </p:blipFill>
        <p:spPr bwMode="auto">
          <a:xfrm>
            <a:off x="8511857" y="1295400"/>
            <a:ext cx="2133600" cy="19050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53640926-AAD7-44D8-BBD7-CCE9431645EC}">
              <a14:shadowObscured xmlns:a14="http://schemas.microsoft.com/office/drawing/2010/main"/>
            </a:ext>
          </a:extLst>
        </p:spPr>
      </p:pic>
      <p:sp>
        <p:nvSpPr>
          <p:cNvPr id="4" name="TextBox 3"/>
          <p:cNvSpPr txBox="1"/>
          <p:nvPr/>
        </p:nvSpPr>
        <p:spPr>
          <a:xfrm>
            <a:off x="1016000" y="609599"/>
            <a:ext cx="11049000" cy="6555641"/>
          </a:xfrm>
          <a:prstGeom prst="rect">
            <a:avLst/>
          </a:prstGeom>
          <a:noFill/>
        </p:spPr>
        <p:txBody>
          <a:bodyPr wrap="square" rtlCol="0">
            <a:spAutoFit/>
          </a:bodyPr>
          <a:lstStyle/>
          <a:p>
            <a:endParaRPr lang="en-US" sz="3200" dirty="0" smtClean="0"/>
          </a:p>
          <a:p>
            <a:r>
              <a:rPr lang="en-US" sz="3200" dirty="0" smtClean="0"/>
              <a:t>Content areas assessed:</a:t>
            </a:r>
            <a:endParaRPr lang="en-US" sz="3200" dirty="0"/>
          </a:p>
          <a:p>
            <a:pPr marL="685800" lvl="1" indent="-457200">
              <a:buFont typeface="Wingdings" panose="05000000000000000000" pitchFamily="2" charset="2"/>
              <a:buChar char="Ø"/>
            </a:pPr>
            <a:r>
              <a:rPr lang="en-US" sz="3200" dirty="0" smtClean="0"/>
              <a:t>English Language Art / Literacy</a:t>
            </a:r>
          </a:p>
          <a:p>
            <a:pPr marL="685800" lvl="1" indent="-457200">
              <a:buFont typeface="Wingdings" panose="05000000000000000000" pitchFamily="2" charset="2"/>
              <a:buChar char="Ø"/>
            </a:pPr>
            <a:r>
              <a:rPr lang="en-US" sz="3200" dirty="0" smtClean="0"/>
              <a:t>Mathematics</a:t>
            </a:r>
          </a:p>
          <a:p>
            <a:pPr marL="685800" lvl="1" indent="-457200">
              <a:buFont typeface="Wingdings" panose="05000000000000000000" pitchFamily="2" charset="2"/>
              <a:buChar char="Ø"/>
            </a:pPr>
            <a:endParaRPr lang="en-US" sz="3200" dirty="0"/>
          </a:p>
          <a:p>
            <a:pPr marL="685800" lvl="1" indent="-457200">
              <a:buFont typeface="Wingdings" panose="05000000000000000000" pitchFamily="2" charset="2"/>
              <a:buChar char="Ø"/>
            </a:pPr>
            <a:endParaRPr lang="en-US" sz="3200" dirty="0" smtClean="0"/>
          </a:p>
          <a:p>
            <a:r>
              <a:rPr lang="en-US" sz="3200" dirty="0" smtClean="0"/>
              <a:t>Grade levels assessed:</a:t>
            </a:r>
          </a:p>
          <a:p>
            <a:pPr marL="685800" lvl="1" indent="-457200">
              <a:buFont typeface="Wingdings" panose="05000000000000000000" pitchFamily="2" charset="2"/>
              <a:buChar char="Ø"/>
            </a:pPr>
            <a:r>
              <a:rPr lang="en-US" sz="3200" dirty="0"/>
              <a:t> </a:t>
            </a:r>
            <a:r>
              <a:rPr lang="en-US" sz="3200" dirty="0" smtClean="0"/>
              <a:t>3 – 11</a:t>
            </a:r>
          </a:p>
          <a:p>
            <a:pPr marL="685800" lvl="1" indent="-457200">
              <a:buFont typeface="Wingdings" panose="05000000000000000000" pitchFamily="2" charset="2"/>
              <a:buChar char="Ø"/>
            </a:pPr>
            <a:endParaRPr lang="en-US" sz="3200" dirty="0"/>
          </a:p>
          <a:p>
            <a:r>
              <a:rPr lang="en-US" sz="3200" dirty="0" smtClean="0"/>
              <a:t>Estimated Testing Times per Student:</a:t>
            </a:r>
          </a:p>
          <a:p>
            <a:pPr marL="685800" lvl="1" indent="-457200">
              <a:buFont typeface="Wingdings" panose="05000000000000000000" pitchFamily="2" charset="2"/>
              <a:buChar char="Ø"/>
            </a:pPr>
            <a:r>
              <a:rPr lang="en-US" sz="3200" dirty="0" smtClean="0"/>
              <a:t>ELA/L : 70 – 90 minutes</a:t>
            </a:r>
          </a:p>
          <a:p>
            <a:pPr marL="685800" lvl="1" indent="-457200">
              <a:buFont typeface="Wingdings" panose="05000000000000000000" pitchFamily="2" charset="2"/>
              <a:buChar char="Ø"/>
            </a:pPr>
            <a:r>
              <a:rPr lang="en-US" sz="3200" dirty="0" smtClean="0"/>
              <a:t>Mathematics: 35 – 60 minutes</a:t>
            </a:r>
          </a:p>
          <a:p>
            <a:endParaRPr lang="en-US" dirty="0"/>
          </a:p>
          <a:p>
            <a:endParaRPr lang="en-US" dirty="0"/>
          </a:p>
        </p:txBody>
      </p:sp>
    </p:spTree>
    <p:extLst>
      <p:ext uri="{BB962C8B-B14F-4D97-AF65-F5344CB8AC3E}">
        <p14:creationId xmlns:p14="http://schemas.microsoft.com/office/powerpoint/2010/main" val="30304013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40000" y="8255424"/>
            <a:ext cx="9525000" cy="584775"/>
          </a:xfrm>
          <a:prstGeom prst="rect">
            <a:avLst/>
          </a:prstGeom>
          <a:noFill/>
        </p:spPr>
        <p:txBody>
          <a:bodyPr wrap="square" rtlCol="0">
            <a:spAutoFit/>
          </a:bodyPr>
          <a:lstStyle/>
          <a:p>
            <a:r>
              <a:rPr lang="en-US" sz="3200" dirty="0" smtClean="0">
                <a:solidFill>
                  <a:schemeClr val="bg1"/>
                </a:solidFill>
              </a:rPr>
              <a:t>Introduction to Dynamic Learning Maps</a:t>
            </a:r>
            <a:endParaRPr lang="en-US" sz="3200" dirty="0">
              <a:solidFill>
                <a:schemeClr val="bg1"/>
              </a:solidFill>
            </a:endParaRPr>
          </a:p>
        </p:txBody>
      </p:sp>
      <p:sp>
        <p:nvSpPr>
          <p:cNvPr id="4" name="TextBox 3"/>
          <p:cNvSpPr txBox="1"/>
          <p:nvPr/>
        </p:nvSpPr>
        <p:spPr>
          <a:xfrm>
            <a:off x="748846" y="853440"/>
            <a:ext cx="11544754" cy="1138773"/>
          </a:xfrm>
          <a:prstGeom prst="rect">
            <a:avLst/>
          </a:prstGeom>
          <a:noFill/>
        </p:spPr>
        <p:txBody>
          <a:bodyPr wrap="square" rtlCol="0">
            <a:spAutoFit/>
          </a:bodyPr>
          <a:lstStyle/>
          <a:p>
            <a:pPr algn="ctr"/>
            <a:r>
              <a:rPr lang="en-US" sz="3200" dirty="0" smtClean="0"/>
              <a:t>The Learning Map and Essential Elements</a:t>
            </a:r>
          </a:p>
          <a:p>
            <a:pPr algn="ctr"/>
            <a:endParaRPr lang="en-US" dirty="0"/>
          </a:p>
          <a:p>
            <a:pPr algn="ctr"/>
            <a:endParaRPr lang="en-US"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6386" t="52000" r="20364" b="19400"/>
          <a:stretch/>
        </p:blipFill>
        <p:spPr bwMode="auto">
          <a:xfrm>
            <a:off x="2650848" y="1600200"/>
            <a:ext cx="7813431"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Up Arrow 2"/>
          <p:cNvSpPr/>
          <p:nvPr/>
        </p:nvSpPr>
        <p:spPr bwMode="auto">
          <a:xfrm>
            <a:off x="3378200" y="4998720"/>
            <a:ext cx="1905000" cy="1219200"/>
          </a:xfrm>
          <a:prstGeom prst="upArrow">
            <a:avLst/>
          </a:prstGeom>
          <a:solidFill>
            <a:srgbClr val="14943F"/>
          </a:solidFill>
          <a:ln w="12700" cap="flat" cmpd="sng" algn="ctr">
            <a:solidFill>
              <a:srgbClr val="000000"/>
            </a:solid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6" charset="0"/>
              <a:ea typeface="Trebuchet MS" pitchFamily="-106" charset="0"/>
              <a:cs typeface="Trebuchet MS" pitchFamily="-106" charset="0"/>
              <a:sym typeface="Trebuchet MS" pitchFamily="-106" charset="0"/>
            </a:endParaRPr>
          </a:p>
        </p:txBody>
      </p:sp>
      <p:sp>
        <p:nvSpPr>
          <p:cNvPr id="10" name="Up Arrow 9"/>
          <p:cNvSpPr/>
          <p:nvPr/>
        </p:nvSpPr>
        <p:spPr bwMode="auto">
          <a:xfrm>
            <a:off x="7569200" y="4998720"/>
            <a:ext cx="1905000" cy="1219200"/>
          </a:xfrm>
          <a:prstGeom prst="upArrow">
            <a:avLst/>
          </a:prstGeom>
          <a:solidFill>
            <a:srgbClr val="14943F"/>
          </a:solidFill>
          <a:ln w="12700" cap="flat" cmpd="sng" algn="ctr">
            <a:solidFill>
              <a:srgbClr val="000000"/>
            </a:solid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6" charset="0"/>
              <a:ea typeface="Trebuchet MS" pitchFamily="-106" charset="0"/>
              <a:cs typeface="Trebuchet MS" pitchFamily="-106" charset="0"/>
              <a:sym typeface="Trebuchet MS" pitchFamily="-106" charset="0"/>
            </a:endParaRPr>
          </a:p>
        </p:txBody>
      </p:sp>
    </p:spTree>
    <p:extLst>
      <p:ext uri="{BB962C8B-B14F-4D97-AF65-F5344CB8AC3E}">
        <p14:creationId xmlns:p14="http://schemas.microsoft.com/office/powerpoint/2010/main" val="1396641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40000" y="8255424"/>
            <a:ext cx="9525000" cy="584775"/>
          </a:xfrm>
          <a:prstGeom prst="rect">
            <a:avLst/>
          </a:prstGeom>
          <a:noFill/>
        </p:spPr>
        <p:txBody>
          <a:bodyPr wrap="square" rtlCol="0">
            <a:spAutoFit/>
          </a:bodyPr>
          <a:lstStyle/>
          <a:p>
            <a:r>
              <a:rPr lang="en-US" sz="3200" dirty="0" smtClean="0">
                <a:solidFill>
                  <a:schemeClr val="bg1"/>
                </a:solidFill>
              </a:rPr>
              <a:t>Introduction to Dynamic Learning Maps</a:t>
            </a:r>
            <a:endParaRPr lang="en-US" sz="3200" dirty="0">
              <a:solidFill>
                <a:schemeClr val="bg1"/>
              </a:solidFill>
            </a:endParaRPr>
          </a:p>
        </p:txBody>
      </p:sp>
      <p:sp>
        <p:nvSpPr>
          <p:cNvPr id="7" name="TextBox 6"/>
          <p:cNvSpPr txBox="1"/>
          <p:nvPr/>
        </p:nvSpPr>
        <p:spPr>
          <a:xfrm>
            <a:off x="728526" y="609600"/>
            <a:ext cx="11544754" cy="1138773"/>
          </a:xfrm>
          <a:prstGeom prst="rect">
            <a:avLst/>
          </a:prstGeom>
          <a:noFill/>
        </p:spPr>
        <p:txBody>
          <a:bodyPr wrap="square" rtlCol="0">
            <a:spAutoFit/>
          </a:bodyPr>
          <a:lstStyle/>
          <a:p>
            <a:pPr algn="ctr"/>
            <a:r>
              <a:rPr lang="en-US" sz="3200" dirty="0" smtClean="0"/>
              <a:t>Linkage Levels</a:t>
            </a:r>
          </a:p>
          <a:p>
            <a:pPr algn="ctr"/>
            <a:endParaRPr lang="en-US" dirty="0"/>
          </a:p>
          <a:p>
            <a:pPr algn="ctr"/>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8750" r="20208" b="49687"/>
          <a:stretch/>
        </p:blipFill>
        <p:spPr>
          <a:xfrm>
            <a:off x="1887971" y="1178986"/>
            <a:ext cx="9225864" cy="6219062"/>
          </a:xfrm>
          <a:prstGeom prst="rect">
            <a:avLst/>
          </a:prstGeom>
        </p:spPr>
      </p:pic>
    </p:spTree>
    <p:extLst>
      <p:ext uri="{BB962C8B-B14F-4D97-AF65-F5344CB8AC3E}">
        <p14:creationId xmlns:p14="http://schemas.microsoft.com/office/powerpoint/2010/main" val="40084007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40000" y="8255424"/>
            <a:ext cx="9525000" cy="584775"/>
          </a:xfrm>
          <a:prstGeom prst="rect">
            <a:avLst/>
          </a:prstGeom>
          <a:noFill/>
        </p:spPr>
        <p:txBody>
          <a:bodyPr wrap="square" rtlCol="0">
            <a:spAutoFit/>
          </a:bodyPr>
          <a:lstStyle/>
          <a:p>
            <a:r>
              <a:rPr lang="en-US" sz="3200" dirty="0" smtClean="0">
                <a:solidFill>
                  <a:schemeClr val="bg1"/>
                </a:solidFill>
              </a:rPr>
              <a:t>Introduction to Dynamic Learning Maps</a:t>
            </a:r>
            <a:endParaRPr lang="en-US" sz="3200" dirty="0">
              <a:solidFill>
                <a:schemeClr val="bg1"/>
              </a:solidFill>
            </a:endParaRPr>
          </a:p>
        </p:txBody>
      </p:sp>
      <p:sp>
        <p:nvSpPr>
          <p:cNvPr id="7" name="TextBox 6"/>
          <p:cNvSpPr txBox="1"/>
          <p:nvPr/>
        </p:nvSpPr>
        <p:spPr>
          <a:xfrm>
            <a:off x="728526" y="609600"/>
            <a:ext cx="11544754" cy="1138773"/>
          </a:xfrm>
          <a:prstGeom prst="rect">
            <a:avLst/>
          </a:prstGeom>
          <a:noFill/>
        </p:spPr>
        <p:txBody>
          <a:bodyPr wrap="square" rtlCol="0">
            <a:spAutoFit/>
          </a:bodyPr>
          <a:lstStyle/>
          <a:p>
            <a:pPr algn="ctr"/>
            <a:r>
              <a:rPr lang="en-US" sz="3200" dirty="0" err="1" smtClean="0"/>
              <a:t>Testlets</a:t>
            </a:r>
            <a:endParaRPr lang="en-US" sz="3200" dirty="0" smtClean="0"/>
          </a:p>
          <a:p>
            <a:pPr algn="ctr"/>
            <a:endParaRPr lang="en-US" dirty="0"/>
          </a:p>
          <a:p>
            <a:pPr algn="ctr"/>
            <a:endParaRPr lang="en-US" dirty="0"/>
          </a:p>
        </p:txBody>
      </p:sp>
      <p:sp>
        <p:nvSpPr>
          <p:cNvPr id="4" name="TextBox 3"/>
          <p:cNvSpPr txBox="1"/>
          <p:nvPr/>
        </p:nvSpPr>
        <p:spPr>
          <a:xfrm>
            <a:off x="728526" y="1600200"/>
            <a:ext cx="11544754" cy="6740307"/>
          </a:xfrm>
          <a:prstGeom prst="rect">
            <a:avLst/>
          </a:prstGeom>
          <a:noFill/>
        </p:spPr>
        <p:txBody>
          <a:bodyPr wrap="square" rtlCol="0">
            <a:spAutoFit/>
          </a:bodyPr>
          <a:lstStyle/>
          <a:p>
            <a:pPr marL="571500" lvl="1" indent="-342900">
              <a:buFont typeface="Wingdings" panose="05000000000000000000" pitchFamily="2" charset="2"/>
              <a:buChar char="Ø"/>
            </a:pPr>
            <a:r>
              <a:rPr lang="en-US" sz="2400" b="1" dirty="0" smtClean="0">
                <a:solidFill>
                  <a:schemeClr val="accent1"/>
                </a:solidFill>
              </a:rPr>
              <a:t>Contain</a:t>
            </a:r>
          </a:p>
          <a:p>
            <a:pPr marL="800100" lvl="2" indent="-342900">
              <a:buFont typeface="Wingdings" panose="05000000000000000000" pitchFamily="2" charset="2"/>
              <a:buChar char="§"/>
            </a:pPr>
            <a:r>
              <a:rPr lang="en-US" sz="2400" dirty="0" smtClean="0"/>
              <a:t>Engagement activity </a:t>
            </a:r>
            <a:endParaRPr lang="en-US" sz="2400" dirty="0"/>
          </a:p>
          <a:p>
            <a:pPr marL="800100" lvl="2" indent="-342900">
              <a:buFont typeface="Wingdings" panose="05000000000000000000" pitchFamily="2" charset="2"/>
              <a:buChar char="§"/>
            </a:pPr>
            <a:r>
              <a:rPr lang="en-US" sz="2400" dirty="0" smtClean="0"/>
              <a:t>3 – 8 items</a:t>
            </a:r>
          </a:p>
          <a:p>
            <a:pPr marL="571500" lvl="1" indent="-342900">
              <a:buFont typeface="Wingdings" panose="05000000000000000000" pitchFamily="2" charset="2"/>
              <a:buChar char="Ø"/>
            </a:pPr>
            <a:r>
              <a:rPr lang="en-US" sz="2400" b="1" dirty="0" smtClean="0">
                <a:solidFill>
                  <a:schemeClr val="accent1"/>
                </a:solidFill>
              </a:rPr>
              <a:t>Teacher-administered </a:t>
            </a:r>
          </a:p>
          <a:p>
            <a:pPr marL="800100" lvl="2" indent="-342900">
              <a:buFont typeface="Wingdings" panose="05000000000000000000" pitchFamily="2" charset="2"/>
              <a:buChar char="§"/>
            </a:pPr>
            <a:r>
              <a:rPr lang="en-US" sz="2400" dirty="0" smtClean="0"/>
              <a:t>The knowledge and skills are difficult to assess on the computer  OR</a:t>
            </a:r>
          </a:p>
          <a:p>
            <a:pPr marL="800100" lvl="2" indent="-342900">
              <a:buFont typeface="Wingdings" panose="05000000000000000000" pitchFamily="2" charset="2"/>
              <a:buChar char="§"/>
            </a:pPr>
            <a:r>
              <a:rPr lang="en-US" sz="2400" dirty="0" smtClean="0"/>
              <a:t>The student has </a:t>
            </a:r>
            <a:r>
              <a:rPr lang="en-US" sz="2400" dirty="0" err="1" smtClean="0"/>
              <a:t>presymbolic</a:t>
            </a:r>
            <a:r>
              <a:rPr lang="en-US" sz="2400" dirty="0" smtClean="0"/>
              <a:t> communication and cannot directly interact with the computer </a:t>
            </a:r>
          </a:p>
          <a:p>
            <a:pPr marL="571500" lvl="1" indent="-342900">
              <a:buFont typeface="Wingdings" panose="05000000000000000000" pitchFamily="2" charset="2"/>
              <a:buChar char="Ø"/>
            </a:pPr>
            <a:r>
              <a:rPr lang="en-US" sz="2400" dirty="0" smtClean="0">
                <a:solidFill>
                  <a:schemeClr val="accent1"/>
                </a:solidFill>
              </a:rPr>
              <a:t>Computer-administered</a:t>
            </a:r>
            <a:r>
              <a:rPr lang="en-US" sz="2400" dirty="0" smtClean="0"/>
              <a:t> </a:t>
            </a:r>
          </a:p>
          <a:p>
            <a:pPr marL="800100" lvl="2" indent="-342900">
              <a:buFont typeface="Wingdings" panose="05000000000000000000" pitchFamily="2" charset="2"/>
              <a:buChar char="§"/>
            </a:pPr>
            <a:r>
              <a:rPr lang="en-US" sz="2400" dirty="0"/>
              <a:t>The knowledge and skills being tested can be assessed directly by computer, </a:t>
            </a:r>
            <a:r>
              <a:rPr lang="en-US" sz="2400" dirty="0" smtClean="0"/>
              <a:t>AND</a:t>
            </a:r>
            <a:endParaRPr lang="en-US" sz="2400" dirty="0"/>
          </a:p>
          <a:p>
            <a:pPr marL="800100" lvl="2" indent="-342900">
              <a:buFont typeface="Wingdings" panose="05000000000000000000" pitchFamily="2" charset="2"/>
              <a:buChar char="§"/>
            </a:pPr>
            <a:r>
              <a:rPr lang="en-US" sz="2400" dirty="0"/>
              <a:t>The student can interact with the system directly and select his or her own answer, using assistive devices or other supports as needed</a:t>
            </a:r>
          </a:p>
          <a:p>
            <a:pPr marL="800100" lvl="2" indent="-342900">
              <a:buFont typeface="Wingdings" panose="05000000000000000000" pitchFamily="2" charset="2"/>
              <a:buChar char="§"/>
            </a:pPr>
            <a:endParaRPr lang="en-US" sz="2400" dirty="0">
              <a:hlinkClick r:id="rId3"/>
            </a:endParaRPr>
          </a:p>
          <a:p>
            <a:pPr marL="800100" lvl="2" indent="-342900">
              <a:buFont typeface="Wingdings" panose="05000000000000000000" pitchFamily="2" charset="2"/>
              <a:buChar char="§"/>
            </a:pPr>
            <a:endParaRPr lang="en-US" sz="2400" dirty="0" smtClean="0">
              <a:hlinkClick r:id="rId3"/>
            </a:endParaRPr>
          </a:p>
          <a:p>
            <a:pPr lvl="2" indent="0" algn="ctr"/>
            <a:r>
              <a:rPr lang="en-US" sz="2400" dirty="0" smtClean="0">
                <a:hlinkClick r:id="rId3"/>
              </a:rPr>
              <a:t>http</a:t>
            </a:r>
            <a:r>
              <a:rPr lang="en-US" sz="2400" dirty="0">
                <a:hlinkClick r:id="rId3"/>
              </a:rPr>
              <a:t>://</a:t>
            </a:r>
            <a:r>
              <a:rPr lang="en-US" sz="2400" dirty="0" smtClean="0">
                <a:hlinkClick r:id="rId3"/>
              </a:rPr>
              <a:t>dynamiclearningmaps.org/content/releasedtestlets_im</a:t>
            </a:r>
            <a:r>
              <a:rPr lang="en-US" sz="2400" dirty="0" smtClean="0"/>
              <a:t> </a:t>
            </a:r>
          </a:p>
          <a:p>
            <a:pPr marL="571500" lvl="1" indent="-342900">
              <a:buFont typeface="Wingdings" panose="05000000000000000000" pitchFamily="2" charset="2"/>
              <a:buChar char="Ø"/>
            </a:pPr>
            <a:endParaRPr lang="en-US" sz="2400" dirty="0"/>
          </a:p>
          <a:p>
            <a:pPr marL="571500" lvl="1" indent="-342900">
              <a:buFont typeface="Wingdings" panose="05000000000000000000" pitchFamily="2" charset="2"/>
              <a:buChar char="Ø"/>
            </a:pPr>
            <a:endParaRPr lang="en-US" sz="2400" dirty="0" smtClean="0"/>
          </a:p>
          <a:p>
            <a:endParaRPr lang="en-US" sz="2400" dirty="0" smtClean="0"/>
          </a:p>
        </p:txBody>
      </p:sp>
    </p:spTree>
    <p:extLst>
      <p:ext uri="{BB962C8B-B14F-4D97-AF65-F5344CB8AC3E}">
        <p14:creationId xmlns:p14="http://schemas.microsoft.com/office/powerpoint/2010/main" val="18718122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40000" y="8255424"/>
            <a:ext cx="9525000" cy="584775"/>
          </a:xfrm>
          <a:prstGeom prst="rect">
            <a:avLst/>
          </a:prstGeom>
          <a:noFill/>
        </p:spPr>
        <p:txBody>
          <a:bodyPr wrap="square" rtlCol="0">
            <a:spAutoFit/>
          </a:bodyPr>
          <a:lstStyle/>
          <a:p>
            <a:r>
              <a:rPr lang="en-US" sz="3200" dirty="0" smtClean="0">
                <a:solidFill>
                  <a:schemeClr val="bg1"/>
                </a:solidFill>
              </a:rPr>
              <a:t>Introduction to Dynamic Learning Maps</a:t>
            </a:r>
            <a:endParaRPr lang="en-US" sz="3200" dirty="0">
              <a:solidFill>
                <a:schemeClr val="bg1"/>
              </a:solidFill>
            </a:endParaRPr>
          </a:p>
        </p:txBody>
      </p:sp>
      <p:sp>
        <p:nvSpPr>
          <p:cNvPr id="7" name="TextBox 6"/>
          <p:cNvSpPr txBox="1"/>
          <p:nvPr/>
        </p:nvSpPr>
        <p:spPr>
          <a:xfrm>
            <a:off x="728526" y="609600"/>
            <a:ext cx="11544754" cy="1138773"/>
          </a:xfrm>
          <a:prstGeom prst="rect">
            <a:avLst/>
          </a:prstGeom>
          <a:noFill/>
        </p:spPr>
        <p:txBody>
          <a:bodyPr wrap="square" rtlCol="0">
            <a:spAutoFit/>
          </a:bodyPr>
          <a:lstStyle/>
          <a:p>
            <a:pPr algn="ctr"/>
            <a:r>
              <a:rPr lang="en-US" sz="3200" dirty="0" smtClean="0"/>
              <a:t>The Assessment System</a:t>
            </a:r>
          </a:p>
          <a:p>
            <a:pPr algn="ctr"/>
            <a:endParaRPr lang="en-US" dirty="0"/>
          </a:p>
          <a:p>
            <a:pPr algn="ctr"/>
            <a:endParaRPr lang="en-US" dirty="0"/>
          </a:p>
        </p:txBody>
      </p:sp>
      <p:sp>
        <p:nvSpPr>
          <p:cNvPr id="4" name="TextBox 3"/>
          <p:cNvSpPr txBox="1"/>
          <p:nvPr/>
        </p:nvSpPr>
        <p:spPr>
          <a:xfrm>
            <a:off x="728526" y="1600200"/>
            <a:ext cx="11544754" cy="6370975"/>
          </a:xfrm>
          <a:prstGeom prst="rect">
            <a:avLst/>
          </a:prstGeom>
          <a:noFill/>
        </p:spPr>
        <p:txBody>
          <a:bodyPr wrap="square" rtlCol="0">
            <a:spAutoFit/>
          </a:bodyPr>
          <a:lstStyle/>
          <a:p>
            <a:r>
              <a:rPr lang="en-US" sz="2400" dirty="0" smtClean="0">
                <a:solidFill>
                  <a:schemeClr val="accent1"/>
                </a:solidFill>
              </a:rPr>
              <a:t>End of Year Assessments</a:t>
            </a:r>
          </a:p>
          <a:p>
            <a:pPr marL="571500" lvl="1" indent="-342900">
              <a:buFont typeface="Wingdings" panose="05000000000000000000" pitchFamily="2" charset="2"/>
              <a:buChar char="Ø"/>
            </a:pPr>
            <a:r>
              <a:rPr lang="en-US" sz="2400" dirty="0" smtClean="0"/>
              <a:t>Required </a:t>
            </a:r>
          </a:p>
          <a:p>
            <a:pPr marL="571500" lvl="1" indent="-342900">
              <a:buFont typeface="Wingdings" panose="05000000000000000000" pitchFamily="2" charset="2"/>
              <a:buChar char="Ø"/>
            </a:pPr>
            <a:r>
              <a:rPr lang="en-US" sz="2400" dirty="0" smtClean="0"/>
              <a:t>Used for Accountability </a:t>
            </a:r>
          </a:p>
          <a:p>
            <a:pPr marL="571500" lvl="1" indent="-342900">
              <a:buFont typeface="Wingdings" panose="05000000000000000000" pitchFamily="2" charset="2"/>
              <a:buChar char="Ø"/>
            </a:pPr>
            <a:r>
              <a:rPr lang="en-US" sz="2400" dirty="0" smtClean="0"/>
              <a:t>Consists of 3 </a:t>
            </a:r>
            <a:r>
              <a:rPr lang="en-US" sz="2400" dirty="0" err="1" smtClean="0"/>
              <a:t>testlets</a:t>
            </a:r>
            <a:r>
              <a:rPr lang="en-US" sz="2400" dirty="0" smtClean="0"/>
              <a:t> per content area</a:t>
            </a:r>
          </a:p>
          <a:p>
            <a:pPr marL="571500" lvl="1" indent="-342900">
              <a:buFont typeface="Wingdings" panose="05000000000000000000" pitchFamily="2" charset="2"/>
              <a:buChar char="Ø"/>
            </a:pPr>
            <a:r>
              <a:rPr lang="en-US" sz="2400" dirty="0" smtClean="0"/>
              <a:t>Adapts linkage level after each </a:t>
            </a:r>
            <a:r>
              <a:rPr lang="en-US" sz="2400" dirty="0" err="1" smtClean="0"/>
              <a:t>testlet</a:t>
            </a:r>
            <a:endParaRPr lang="en-US" sz="2400" dirty="0" smtClean="0"/>
          </a:p>
          <a:p>
            <a:pPr marL="571500" lvl="1" indent="-342900">
              <a:buFont typeface="Wingdings" panose="05000000000000000000" pitchFamily="2" charset="2"/>
              <a:buChar char="Ø"/>
            </a:pPr>
            <a:r>
              <a:rPr lang="en-US" sz="2400" dirty="0" smtClean="0">
                <a:solidFill>
                  <a:schemeClr val="accent1"/>
                </a:solidFill>
              </a:rPr>
              <a:t>April 13 – May 15, 2015</a:t>
            </a:r>
          </a:p>
          <a:p>
            <a:pPr lvl="1" indent="0"/>
            <a:endParaRPr lang="en-US" sz="2400" dirty="0" smtClean="0"/>
          </a:p>
          <a:p>
            <a:pPr marL="571500" lvl="1" indent="-342900">
              <a:buFont typeface="Wingdings" panose="05000000000000000000" pitchFamily="2" charset="2"/>
              <a:buChar char="Ø"/>
            </a:pPr>
            <a:endParaRPr lang="en-US" sz="2400" dirty="0"/>
          </a:p>
          <a:p>
            <a:r>
              <a:rPr lang="en-US" sz="2400" dirty="0" smtClean="0">
                <a:solidFill>
                  <a:schemeClr val="accent1"/>
                </a:solidFill>
              </a:rPr>
              <a:t>Embedded Assessments</a:t>
            </a:r>
          </a:p>
          <a:p>
            <a:pPr marL="571500" lvl="1" indent="-342900">
              <a:buFont typeface="Wingdings" panose="05000000000000000000" pitchFamily="2" charset="2"/>
              <a:buChar char="Ø"/>
            </a:pPr>
            <a:r>
              <a:rPr lang="en-US" sz="2400" dirty="0" smtClean="0"/>
              <a:t>Optional</a:t>
            </a:r>
          </a:p>
          <a:p>
            <a:pPr marL="571500" lvl="1" indent="-342900">
              <a:buFont typeface="Wingdings" panose="05000000000000000000" pitchFamily="2" charset="2"/>
              <a:buChar char="Ø"/>
            </a:pPr>
            <a:r>
              <a:rPr lang="en-US" sz="2400" dirty="0" smtClean="0"/>
              <a:t>Free to Districts</a:t>
            </a:r>
          </a:p>
          <a:p>
            <a:pPr marL="571500" lvl="1" indent="-342900">
              <a:buFont typeface="Wingdings" panose="05000000000000000000" pitchFamily="2" charset="2"/>
              <a:buChar char="Ø"/>
            </a:pPr>
            <a:r>
              <a:rPr lang="en-US" sz="2400" dirty="0" smtClean="0"/>
              <a:t>7 – 10 minutes in Math</a:t>
            </a:r>
          </a:p>
          <a:p>
            <a:pPr marL="571500" lvl="1" indent="-342900">
              <a:buFont typeface="Wingdings" panose="05000000000000000000" pitchFamily="2" charset="2"/>
              <a:buChar char="Ø"/>
            </a:pPr>
            <a:r>
              <a:rPr lang="en-US" sz="2400" dirty="0" smtClean="0"/>
              <a:t>12 – 15 minutes in ELA/L</a:t>
            </a:r>
          </a:p>
          <a:p>
            <a:pPr marL="571500" lvl="1" indent="-342900">
              <a:buFont typeface="Wingdings" panose="05000000000000000000" pitchFamily="2" charset="2"/>
              <a:buChar char="Ø"/>
            </a:pPr>
            <a:r>
              <a:rPr lang="en-US" sz="2400" dirty="0" smtClean="0"/>
              <a:t>Teachers select the Essential Element to be assessed</a:t>
            </a:r>
          </a:p>
          <a:p>
            <a:pPr marL="571500" lvl="1" indent="-342900">
              <a:buFont typeface="Wingdings" panose="05000000000000000000" pitchFamily="2" charset="2"/>
              <a:buChar char="Ø"/>
            </a:pPr>
            <a:r>
              <a:rPr lang="en-US" sz="2400" dirty="0" smtClean="0"/>
              <a:t>Adapts linkage level after each response if taken on the computer</a:t>
            </a:r>
          </a:p>
          <a:p>
            <a:pPr marL="571500" lvl="1" indent="-342900">
              <a:buFont typeface="Wingdings" panose="05000000000000000000" pitchFamily="2" charset="2"/>
              <a:buChar char="Ø"/>
            </a:pPr>
            <a:endParaRPr lang="en-US" sz="2400" dirty="0" smtClean="0"/>
          </a:p>
          <a:p>
            <a:endParaRPr lang="en-US" sz="2400" dirty="0" smtClean="0"/>
          </a:p>
        </p:txBody>
      </p:sp>
      <p:pic>
        <p:nvPicPr>
          <p:cNvPr id="5" name="Picture 10" descr="http://www.thegodarticle.com/uploads/5/2/2/3/5223897/2945540.jpg?2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5000" y="1600200"/>
            <a:ext cx="2481300" cy="25584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215327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4">
                                            <p:txEl>
                                              <p:pRg st="1" end="1"/>
                                            </p:txEl>
                                          </p:spTgt>
                                        </p:tgtEl>
                                        <p:attrNameLst>
                                          <p:attrName>style.color</p:attrName>
                                        </p:attrNameLst>
                                      </p:cBhvr>
                                      <p:to>
                                        <a:srgbClr val="FF0000"/>
                                      </p:to>
                                    </p:animClr>
                                    <p:animClr clrSpc="rgb" dir="cw">
                                      <p:cBhvr>
                                        <p:cTn id="7" dur="500" fill="hold"/>
                                        <p:tgtEl>
                                          <p:spTgt spid="4">
                                            <p:txEl>
                                              <p:pRg st="1" end="1"/>
                                            </p:txEl>
                                          </p:spTgt>
                                        </p:tgtEl>
                                        <p:attrNameLst>
                                          <p:attrName>fillcolor</p:attrName>
                                        </p:attrNameLst>
                                      </p:cBhvr>
                                      <p:to>
                                        <a:srgbClr val="FF0000"/>
                                      </p:to>
                                    </p:animClr>
                                    <p:set>
                                      <p:cBhvr>
                                        <p:cTn id="8" dur="500" fill="hold"/>
                                        <p:tgtEl>
                                          <p:spTgt spid="4">
                                            <p:txEl>
                                              <p:pRg st="1" end="1"/>
                                            </p:txEl>
                                          </p:spTgt>
                                        </p:tgtEl>
                                        <p:attrNameLst>
                                          <p:attrName>fill.type</p:attrName>
                                        </p:attrNameLst>
                                      </p:cBhvr>
                                      <p:to>
                                        <p:strVal val="solid"/>
                                      </p:to>
                                    </p:set>
                                    <p:set>
                                      <p:cBhvr>
                                        <p:cTn id="9" dur="500" fill="hold"/>
                                        <p:tgtEl>
                                          <p:spTgt spid="4">
                                            <p:txEl>
                                              <p:pRg st="1" end="1"/>
                                            </p:txEl>
                                          </p:spTgt>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19" presetClass="emph" presetSubtype="0" fill="hold" nodeType="clickEffect">
                                  <p:stCondLst>
                                    <p:cond delay="0"/>
                                  </p:stCondLst>
                                  <p:childTnLst>
                                    <p:animClr clrSpc="rgb" dir="cw">
                                      <p:cBhvr override="childStyle">
                                        <p:cTn id="13" dur="500" fill="hold"/>
                                        <p:tgtEl>
                                          <p:spTgt spid="4">
                                            <p:txEl>
                                              <p:pRg st="9" end="9"/>
                                            </p:txEl>
                                          </p:spTgt>
                                        </p:tgtEl>
                                        <p:attrNameLst>
                                          <p:attrName>style.color</p:attrName>
                                        </p:attrNameLst>
                                      </p:cBhvr>
                                      <p:to>
                                        <a:srgbClr val="00B050"/>
                                      </p:to>
                                    </p:animClr>
                                    <p:animClr clrSpc="rgb" dir="cw">
                                      <p:cBhvr>
                                        <p:cTn id="14" dur="500" fill="hold"/>
                                        <p:tgtEl>
                                          <p:spTgt spid="4">
                                            <p:txEl>
                                              <p:pRg st="9" end="9"/>
                                            </p:txEl>
                                          </p:spTgt>
                                        </p:tgtEl>
                                        <p:attrNameLst>
                                          <p:attrName>fillcolor</p:attrName>
                                        </p:attrNameLst>
                                      </p:cBhvr>
                                      <p:to>
                                        <a:srgbClr val="00B050"/>
                                      </p:to>
                                    </p:animClr>
                                    <p:set>
                                      <p:cBhvr>
                                        <p:cTn id="15" dur="500" fill="hold"/>
                                        <p:tgtEl>
                                          <p:spTgt spid="4">
                                            <p:txEl>
                                              <p:pRg st="9" end="9"/>
                                            </p:txEl>
                                          </p:spTgt>
                                        </p:tgtEl>
                                        <p:attrNameLst>
                                          <p:attrName>fill.type</p:attrName>
                                        </p:attrNameLst>
                                      </p:cBhvr>
                                      <p:to>
                                        <p:strVal val="solid"/>
                                      </p:to>
                                    </p:set>
                                    <p:set>
                                      <p:cBhvr>
                                        <p:cTn id="16" dur="500" fill="hold"/>
                                        <p:tgtEl>
                                          <p:spTgt spid="4">
                                            <p:txEl>
                                              <p:pRg st="9" end="9"/>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Theme">
  <a:themeElements>
    <a:clrScheme name="">
      <a:dk1>
        <a:srgbClr val="FFFFFF"/>
      </a:dk1>
      <a:lt1>
        <a:srgbClr val="FFFFFF"/>
      </a:lt1>
      <a:dk2>
        <a:srgbClr val="DCDEE0"/>
      </a:dk2>
      <a:lt2>
        <a:srgbClr val="53585F"/>
      </a:lt2>
      <a:accent1>
        <a:srgbClr val="0365C0"/>
      </a:accent1>
      <a:accent2>
        <a:srgbClr val="00882B"/>
      </a:accent2>
      <a:accent3>
        <a:srgbClr val="FFFFFF"/>
      </a:accent3>
      <a:accent4>
        <a:srgbClr val="DADADA"/>
      </a:accent4>
      <a:accent5>
        <a:srgbClr val="AAB8DC"/>
      </a:accent5>
      <a:accent6>
        <a:srgbClr val="007B26"/>
      </a:accent6>
      <a:hlink>
        <a:srgbClr val="0000FF"/>
      </a:hlink>
      <a:folHlink>
        <a:srgbClr val="FF00FF"/>
      </a:folHlink>
    </a:clrScheme>
    <a:fontScheme name="Office Theme">
      <a:majorFont>
        <a:latin typeface="Trebuchet MS"/>
        <a:ea typeface="Trebuchet MS"/>
        <a:cs typeface="Trebuchet MS"/>
      </a:majorFont>
      <a:minorFont>
        <a:latin typeface="Trebuchet MS"/>
        <a:ea typeface="Trebuchet MS"/>
        <a:cs typeface="Trebuchet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6" charset="0"/>
            <a:ea typeface="Trebuchet MS" pitchFamily="-106" charset="0"/>
            <a:cs typeface="Trebuchet MS" pitchFamily="-106" charset="0"/>
            <a:sym typeface="Trebuchet MS" pitchFamily="-106" charset="0"/>
          </a:defRPr>
        </a:defPPr>
      </a:lstStyle>
    </a:spDef>
    <a:ln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6" charset="0"/>
            <a:ea typeface="Trebuchet MS" pitchFamily="-106" charset="0"/>
            <a:cs typeface="Trebuchet MS" pitchFamily="-106" charset="0"/>
            <a:sym typeface="Trebuchet MS" pitchFamily="-106" charset="0"/>
          </a:defRPr>
        </a:defPPr>
      </a:lst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2082</TotalTime>
  <Words>4092</Words>
  <Application>Microsoft Office PowerPoint</Application>
  <PresentationFormat>Custom</PresentationFormat>
  <Paragraphs>505</Paragraphs>
  <Slides>37</Slides>
  <Notes>36</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2_Office Theme</vt:lpstr>
      <vt:lpstr>PowerPoint Presentation</vt:lpstr>
      <vt:lpstr>PowerPoint Presentation</vt:lpstr>
      <vt:lpstr>PowerPoint Presentation</vt:lpstr>
      <vt:lpstr>Alternate Academic Achievement Standards and Alternate Assessment Participation Guidelines 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Monroe, Mira</dc:creator>
  <cp:lastModifiedBy>Monroe, Mira</cp:lastModifiedBy>
  <cp:revision>91</cp:revision>
  <dcterms:created xsi:type="dcterms:W3CDTF">2014-01-16T23:28:42Z</dcterms:created>
  <dcterms:modified xsi:type="dcterms:W3CDTF">2014-12-04T18:49:47Z</dcterms:modified>
</cp:coreProperties>
</file>