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1"/>
  </p:notesMasterIdLst>
  <p:sldIdLst>
    <p:sldId id="383" r:id="rId2"/>
    <p:sldId id="258" r:id="rId3"/>
    <p:sldId id="259" r:id="rId4"/>
    <p:sldId id="382" r:id="rId5"/>
    <p:sldId id="384" r:id="rId6"/>
    <p:sldId id="257" r:id="rId7"/>
    <p:sldId id="385" r:id="rId8"/>
    <p:sldId id="260" r:id="rId9"/>
    <p:sldId id="261" r:id="rId10"/>
    <p:sldId id="262" r:id="rId11"/>
    <p:sldId id="263" r:id="rId12"/>
    <p:sldId id="264" r:id="rId13"/>
    <p:sldId id="266" r:id="rId14"/>
    <p:sldId id="369" r:id="rId15"/>
    <p:sldId id="274" r:id="rId16"/>
    <p:sldId id="275" r:id="rId17"/>
    <p:sldId id="276" r:id="rId18"/>
    <p:sldId id="277" r:id="rId19"/>
    <p:sldId id="278" r:id="rId20"/>
    <p:sldId id="279" r:id="rId21"/>
    <p:sldId id="280" r:id="rId22"/>
    <p:sldId id="282" r:id="rId23"/>
    <p:sldId id="283" r:id="rId24"/>
    <p:sldId id="284" r:id="rId25"/>
    <p:sldId id="285" r:id="rId26"/>
    <p:sldId id="286" r:id="rId27"/>
    <p:sldId id="378" r:id="rId28"/>
    <p:sldId id="288" r:id="rId29"/>
    <p:sldId id="352" r:id="rId30"/>
    <p:sldId id="289" r:id="rId31"/>
    <p:sldId id="290" r:id="rId32"/>
    <p:sldId id="300" r:id="rId33"/>
    <p:sldId id="370" r:id="rId34"/>
    <p:sldId id="371" r:id="rId35"/>
    <p:sldId id="361" r:id="rId36"/>
    <p:sldId id="372" r:id="rId37"/>
    <p:sldId id="373" r:id="rId38"/>
    <p:sldId id="306" r:id="rId39"/>
    <p:sldId id="307" r:id="rId40"/>
    <p:sldId id="387" r:id="rId41"/>
    <p:sldId id="291" r:id="rId42"/>
    <p:sldId id="292" r:id="rId43"/>
    <p:sldId id="386" r:id="rId44"/>
    <p:sldId id="297" r:id="rId45"/>
    <p:sldId id="299" r:id="rId46"/>
    <p:sldId id="319" r:id="rId47"/>
    <p:sldId id="320" r:id="rId48"/>
    <p:sldId id="321" r:id="rId49"/>
    <p:sldId id="265" r:id="rId50"/>
    <p:sldId id="374" r:id="rId51"/>
    <p:sldId id="375" r:id="rId52"/>
    <p:sldId id="323" r:id="rId53"/>
    <p:sldId id="324" r:id="rId54"/>
    <p:sldId id="308" r:id="rId55"/>
    <p:sldId id="379" r:id="rId56"/>
    <p:sldId id="381" r:id="rId57"/>
    <p:sldId id="388" r:id="rId58"/>
    <p:sldId id="309" r:id="rId59"/>
    <p:sldId id="310" r:id="rId60"/>
    <p:sldId id="311" r:id="rId61"/>
    <p:sldId id="312" r:id="rId62"/>
    <p:sldId id="313" r:id="rId63"/>
    <p:sldId id="363" r:id="rId64"/>
    <p:sldId id="315" r:id="rId65"/>
    <p:sldId id="354" r:id="rId66"/>
    <p:sldId id="317" r:id="rId67"/>
    <p:sldId id="356" r:id="rId68"/>
    <p:sldId id="376" r:id="rId69"/>
    <p:sldId id="377" r:id="rId70"/>
    <p:sldId id="328" r:id="rId71"/>
    <p:sldId id="329" r:id="rId72"/>
    <p:sldId id="364" r:id="rId73"/>
    <p:sldId id="360" r:id="rId74"/>
    <p:sldId id="365" r:id="rId75"/>
    <p:sldId id="366" r:id="rId76"/>
    <p:sldId id="367" r:id="rId77"/>
    <p:sldId id="368"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9" r:id="rId92"/>
    <p:sldId id="350" r:id="rId93"/>
    <p:sldId id="348" r:id="rId94"/>
    <p:sldId id="351" r:id="rId95"/>
    <p:sldId id="269" r:id="rId96"/>
    <p:sldId id="270" r:id="rId97"/>
    <p:sldId id="271" r:id="rId98"/>
    <p:sldId id="272" r:id="rId99"/>
    <p:sldId id="273"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ey, Jasmine" initials="CJ" lastIdx="1" clrIdx="6">
    <p:extLst>
      <p:ext uri="{19B8F6BF-5375-455C-9EA6-DF929625EA0E}">
        <p15:presenceInfo xmlns:p15="http://schemas.microsoft.com/office/powerpoint/2012/main" userId="S::Carey_J@cde.state.co.us::f824631c-ee58-4147-9207-eaf0ccde4905" providerId="AD"/>
      </p:ext>
    </p:extLst>
  </p:cmAuthor>
  <p:cmAuthor id="1" name="Loerzel, Sara" initials="LS" lastIdx="6" clrIdx="0">
    <p:extLst>
      <p:ext uri="{19B8F6BF-5375-455C-9EA6-DF929625EA0E}">
        <p15:presenceInfo xmlns:p15="http://schemas.microsoft.com/office/powerpoint/2012/main" userId="S::Loerzel_S@cde.state.co.us::169e59bf-37fe-4389-9a2d-56a93b8ce5b7" providerId="AD"/>
      </p:ext>
    </p:extLst>
  </p:cmAuthor>
  <p:cmAuthor id="8" name="Bonner, Collin" initials="BC" lastIdx="9" clrIdx="7">
    <p:extLst>
      <p:ext uri="{19B8F6BF-5375-455C-9EA6-DF929625EA0E}">
        <p15:presenceInfo xmlns:p15="http://schemas.microsoft.com/office/powerpoint/2012/main" userId="S::Bonner_C@cde.state.co.us::e840a39e-639f-46f6-8389-41ecbca21bd8" providerId="AD"/>
      </p:ext>
    </p:extLst>
  </p:cmAuthor>
  <p:cmAuthor id="2" name="Wirth-Hawkins, Christina" initials="WC" lastIdx="8" clrIdx="1">
    <p:extLst>
      <p:ext uri="{19B8F6BF-5375-455C-9EA6-DF929625EA0E}">
        <p15:presenceInfo xmlns:p15="http://schemas.microsoft.com/office/powerpoint/2012/main" userId="S::Wirth-Hawkins_C@cde.state.co.us::8d4d8cee-ae6c-43f5-9a98-c68e2b1cb366" providerId="AD"/>
      </p:ext>
    </p:extLst>
  </p:cmAuthor>
  <p:cmAuthor id="3" name="Sachdeva, Arti" initials="SA" lastIdx="2" clrIdx="2">
    <p:extLst>
      <p:ext uri="{19B8F6BF-5375-455C-9EA6-DF929625EA0E}">
        <p15:presenceInfo xmlns:p15="http://schemas.microsoft.com/office/powerpoint/2012/main" userId="S::Sachdeva_a@cde.state.co.us::e9d21b97-d6bc-4abe-94e7-cb1eb06695ef" providerId="AD"/>
      </p:ext>
    </p:extLst>
  </p:cmAuthor>
  <p:cmAuthor id="4" name="Villalobos Pavia, Heather" initials="VPH" lastIdx="3" clrIdx="3">
    <p:extLst>
      <p:ext uri="{19B8F6BF-5375-455C-9EA6-DF929625EA0E}">
        <p15:presenceInfo xmlns:p15="http://schemas.microsoft.com/office/powerpoint/2012/main" userId="S::VillalobosPavia_H@cde.state.co.us::29832d76-5367-411d-91b4-60ca61439ef5" providerId="AD"/>
      </p:ext>
    </p:extLst>
  </p:cmAuthor>
  <p:cmAuthor id="5" name="Morton, Will" initials="MW" lastIdx="14" clrIdx="4">
    <p:extLst>
      <p:ext uri="{19B8F6BF-5375-455C-9EA6-DF929625EA0E}">
        <p15:presenceInfo xmlns:p15="http://schemas.microsoft.com/office/powerpoint/2012/main" userId="S::Morton_W@cde.state.co.us::258da7f2-f75d-4514-9135-3427dc28b178" providerId="AD"/>
      </p:ext>
    </p:extLst>
  </p:cmAuthor>
  <p:cmAuthor id="6" name="Anthony, Jared" initials="AJ" lastIdx="4" clrIdx="5">
    <p:extLst>
      <p:ext uri="{19B8F6BF-5375-455C-9EA6-DF929625EA0E}">
        <p15:presenceInfo xmlns:p15="http://schemas.microsoft.com/office/powerpoint/2012/main" userId="S::Anthony_J@cde.state.co.us::5a35980d-6c95-4913-b32e-689d1be0db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4681" autoAdjust="0"/>
  </p:normalViewPr>
  <p:slideViewPr>
    <p:cSldViewPr snapToGrid="0">
      <p:cViewPr varScale="1">
        <p:scale>
          <a:sx n="60" d="100"/>
          <a:sy n="60" d="100"/>
        </p:scale>
        <p:origin x="1300"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31A7F-D09F-4015-98F4-2B67E27E6698}"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3AF516DF-A212-4FF5-867C-38D917D0F34F}">
      <dgm:prSet phldrT="[Text]"/>
      <dgm:spPr/>
      <dgm:t>
        <a:bodyPr/>
        <a:lstStyle/>
        <a:p>
          <a:r>
            <a:rPr lang="en-US" b="1" dirty="0"/>
            <a:t>1. What is the Language of Assessment?</a:t>
          </a:r>
        </a:p>
      </dgm:t>
    </dgm:pt>
    <dgm:pt modelId="{8825B6C2-B34A-43F4-89E7-B8D7D34AF9B9}" type="parTrans" cxnId="{A3648CE4-38EF-4709-9AE5-17712F189F66}">
      <dgm:prSet/>
      <dgm:spPr/>
      <dgm:t>
        <a:bodyPr/>
        <a:lstStyle/>
        <a:p>
          <a:endParaRPr lang="en-US"/>
        </a:p>
      </dgm:t>
    </dgm:pt>
    <dgm:pt modelId="{3F45AB55-FBF3-4AAB-8A8C-BF353748CD70}" type="sibTrans" cxnId="{A3648CE4-38EF-4709-9AE5-17712F189F66}">
      <dgm:prSet/>
      <dgm:spPr/>
      <dgm:t>
        <a:bodyPr/>
        <a:lstStyle/>
        <a:p>
          <a:endParaRPr lang="en-US"/>
        </a:p>
      </dgm:t>
    </dgm:pt>
    <dgm:pt modelId="{66BD3FC9-C6E6-4921-8961-F91002C873F4}">
      <dgm:prSet phldrT="[Text]"/>
      <dgm:spPr/>
      <dgm:t>
        <a:bodyPr/>
        <a:lstStyle/>
        <a:p>
          <a:r>
            <a:rPr lang="en-US" b="1" dirty="0"/>
            <a:t>2. Why are Success Criteria Important to Assessment Design?</a:t>
          </a:r>
        </a:p>
      </dgm:t>
    </dgm:pt>
    <dgm:pt modelId="{6DCF372C-BED8-44C4-87C4-0B98CA1B6D51}" type="parTrans" cxnId="{1F9D2AAF-5E1E-4F3B-A8D3-48F9D8E91F48}">
      <dgm:prSet/>
      <dgm:spPr/>
      <dgm:t>
        <a:bodyPr/>
        <a:lstStyle/>
        <a:p>
          <a:endParaRPr lang="en-US"/>
        </a:p>
      </dgm:t>
    </dgm:pt>
    <dgm:pt modelId="{A58F25DE-9AC4-4993-B923-E100B53C6579}" type="sibTrans" cxnId="{1F9D2AAF-5E1E-4F3B-A8D3-48F9D8E91F48}">
      <dgm:prSet/>
      <dgm:spPr/>
      <dgm:t>
        <a:bodyPr/>
        <a:lstStyle/>
        <a:p>
          <a:endParaRPr lang="en-US"/>
        </a:p>
      </dgm:t>
    </dgm:pt>
    <dgm:pt modelId="{7BFB05D4-1A83-428B-9920-22E6E40DFD88}">
      <dgm:prSet phldrT="[Text]"/>
      <dgm:spPr/>
      <dgm:t>
        <a:bodyPr/>
        <a:lstStyle/>
        <a:p>
          <a:r>
            <a:rPr lang="en-US" b="1" dirty="0"/>
            <a:t>3. Why are Success Criteria Important to Instruction?</a:t>
          </a:r>
        </a:p>
      </dgm:t>
    </dgm:pt>
    <dgm:pt modelId="{8F0242D8-6E69-4145-9AC3-9E344AA7221C}" type="parTrans" cxnId="{8359F8FD-07F3-4F4E-B3E3-1DA97906D4B3}">
      <dgm:prSet/>
      <dgm:spPr/>
      <dgm:t>
        <a:bodyPr/>
        <a:lstStyle/>
        <a:p>
          <a:endParaRPr lang="en-US"/>
        </a:p>
      </dgm:t>
    </dgm:pt>
    <dgm:pt modelId="{63824E8F-37CE-4332-B18A-58E4F29B0F90}" type="sibTrans" cxnId="{8359F8FD-07F3-4F4E-B3E3-1DA97906D4B3}">
      <dgm:prSet/>
      <dgm:spPr/>
      <dgm:t>
        <a:bodyPr/>
        <a:lstStyle/>
        <a:p>
          <a:endParaRPr lang="en-US"/>
        </a:p>
      </dgm:t>
    </dgm:pt>
    <dgm:pt modelId="{F91515E9-7EDC-48E9-A3F0-C3E21E156A8A}">
      <dgm:prSet phldrT="[Text]"/>
      <dgm:spPr/>
      <dgm:t>
        <a:bodyPr/>
        <a:lstStyle/>
        <a:p>
          <a:r>
            <a:rPr lang="en-US" b="1" dirty="0"/>
            <a:t>4. Why are Instruction and Assessment Integral to Each Other?</a:t>
          </a:r>
        </a:p>
      </dgm:t>
    </dgm:pt>
    <dgm:pt modelId="{8E12387E-ABB4-4024-A355-641C6029EBA1}" type="parTrans" cxnId="{C247D82C-452F-4DB5-9913-706BEF07F857}">
      <dgm:prSet/>
      <dgm:spPr/>
      <dgm:t>
        <a:bodyPr/>
        <a:lstStyle/>
        <a:p>
          <a:endParaRPr lang="en-US"/>
        </a:p>
      </dgm:t>
    </dgm:pt>
    <dgm:pt modelId="{E30ACD37-6A8B-49E0-B936-FDC3A7921A87}" type="sibTrans" cxnId="{C247D82C-452F-4DB5-9913-706BEF07F857}">
      <dgm:prSet/>
      <dgm:spPr/>
      <dgm:t>
        <a:bodyPr/>
        <a:lstStyle/>
        <a:p>
          <a:endParaRPr lang="en-US"/>
        </a:p>
      </dgm:t>
    </dgm:pt>
    <dgm:pt modelId="{C60A7BE0-FF75-4695-BDD9-4D8721E07CDC}">
      <dgm:prSet phldrT="[Text]"/>
      <dgm:spPr/>
      <dgm:t>
        <a:bodyPr/>
        <a:lstStyle/>
        <a:p>
          <a:r>
            <a:rPr lang="en-US" b="1" dirty="0"/>
            <a:t>5. Why is Formative Practice Critical?</a:t>
          </a:r>
        </a:p>
      </dgm:t>
    </dgm:pt>
    <dgm:pt modelId="{733FA300-B0D7-40BD-9704-76D5D461B377}" type="parTrans" cxnId="{EE0FFC9F-C428-4D2B-9B63-57338E1FA714}">
      <dgm:prSet/>
      <dgm:spPr/>
      <dgm:t>
        <a:bodyPr/>
        <a:lstStyle/>
        <a:p>
          <a:endParaRPr lang="en-US"/>
        </a:p>
      </dgm:t>
    </dgm:pt>
    <dgm:pt modelId="{C59A85F8-F52C-4B5F-B901-097177F50892}" type="sibTrans" cxnId="{EE0FFC9F-C428-4D2B-9B63-57338E1FA714}">
      <dgm:prSet/>
      <dgm:spPr/>
      <dgm:t>
        <a:bodyPr/>
        <a:lstStyle/>
        <a:p>
          <a:endParaRPr lang="en-US"/>
        </a:p>
      </dgm:t>
    </dgm:pt>
    <dgm:pt modelId="{1CF78EF2-B566-4EC4-B4BD-C437199298E0}">
      <dgm:prSet phldrT="[Text]"/>
      <dgm:spPr/>
      <dgm:t>
        <a:bodyPr/>
        <a:lstStyle/>
        <a:p>
          <a:r>
            <a:rPr lang="en-US" b="1" dirty="0"/>
            <a:t>6. How do You Collect the Evidence of Student Learning that Best Fits Your Needs?</a:t>
          </a:r>
        </a:p>
      </dgm:t>
    </dgm:pt>
    <dgm:pt modelId="{AB0B90D3-3D57-4294-80B0-02A95E720DD3}" type="parTrans" cxnId="{139D9FA0-FE23-4477-94EE-E8EB63E3D37A}">
      <dgm:prSet/>
      <dgm:spPr/>
      <dgm:t>
        <a:bodyPr/>
        <a:lstStyle/>
        <a:p>
          <a:endParaRPr lang="en-US"/>
        </a:p>
      </dgm:t>
    </dgm:pt>
    <dgm:pt modelId="{5411C865-AD46-4DE4-AB66-F60E7D700BA7}" type="sibTrans" cxnId="{139D9FA0-FE23-4477-94EE-E8EB63E3D37A}">
      <dgm:prSet/>
      <dgm:spPr/>
      <dgm:t>
        <a:bodyPr/>
        <a:lstStyle/>
        <a:p>
          <a:endParaRPr lang="en-US"/>
        </a:p>
      </dgm:t>
    </dgm:pt>
    <dgm:pt modelId="{BABEE700-37E1-439F-9E8D-DA2D39ECF638}">
      <dgm:prSet phldrT="[Text]"/>
      <dgm:spPr/>
      <dgm:t>
        <a:bodyPr/>
        <a:lstStyle/>
        <a:p>
          <a:r>
            <a:rPr lang="en-US" b="1" dirty="0"/>
            <a:t>7. How Do You Know What Your Students Learned?</a:t>
          </a:r>
        </a:p>
      </dgm:t>
    </dgm:pt>
    <dgm:pt modelId="{7496F225-C4D5-4E43-8A3F-36A9F59D7834}" type="parTrans" cxnId="{A8B0620F-5147-4452-B570-13EA82BAE3BF}">
      <dgm:prSet/>
      <dgm:spPr/>
      <dgm:t>
        <a:bodyPr/>
        <a:lstStyle/>
        <a:p>
          <a:endParaRPr lang="en-US"/>
        </a:p>
      </dgm:t>
    </dgm:pt>
    <dgm:pt modelId="{04144454-AD3C-47F4-B51D-F43C534EA842}" type="sibTrans" cxnId="{A8B0620F-5147-4452-B570-13EA82BAE3BF}">
      <dgm:prSet/>
      <dgm:spPr/>
      <dgm:t>
        <a:bodyPr/>
        <a:lstStyle/>
        <a:p>
          <a:endParaRPr lang="en-US"/>
        </a:p>
      </dgm:t>
    </dgm:pt>
    <dgm:pt modelId="{64109FEC-2B7B-4C2C-B125-188442CBFBF9}">
      <dgm:prSet phldrT="[Text]"/>
      <dgm:spPr/>
      <dgm:t>
        <a:bodyPr/>
        <a:lstStyle/>
        <a:p>
          <a:r>
            <a:rPr lang="en-US" b="1" dirty="0"/>
            <a:t>8. How Do You Know if Instruction Was Effective?</a:t>
          </a:r>
        </a:p>
      </dgm:t>
    </dgm:pt>
    <dgm:pt modelId="{6C92F1EF-5538-4346-B6A6-69C2C5266005}" type="parTrans" cxnId="{ED88325E-E357-4D91-8146-C25A370AFF5C}">
      <dgm:prSet/>
      <dgm:spPr/>
      <dgm:t>
        <a:bodyPr/>
        <a:lstStyle/>
        <a:p>
          <a:endParaRPr lang="en-US"/>
        </a:p>
      </dgm:t>
    </dgm:pt>
    <dgm:pt modelId="{5073E9E9-B1BC-4631-B9CD-068AE43F002E}" type="sibTrans" cxnId="{ED88325E-E357-4D91-8146-C25A370AFF5C}">
      <dgm:prSet/>
      <dgm:spPr/>
      <dgm:t>
        <a:bodyPr/>
        <a:lstStyle/>
        <a:p>
          <a:endParaRPr lang="en-US"/>
        </a:p>
      </dgm:t>
    </dgm:pt>
    <dgm:pt modelId="{B62CFC3A-9AEE-44A4-8462-860CA8F97804}">
      <dgm:prSet/>
      <dgm:spPr/>
      <dgm:t>
        <a:bodyPr/>
        <a:lstStyle/>
        <a:p>
          <a:r>
            <a:rPr lang="en-US" b="1" dirty="0"/>
            <a:t>9. What Action is Needed?</a:t>
          </a:r>
        </a:p>
      </dgm:t>
    </dgm:pt>
    <dgm:pt modelId="{A82EE33E-D60B-4834-9234-A1630FA556E1}" type="parTrans" cxnId="{CC8DF376-B74E-44BE-9AF8-B756370AB724}">
      <dgm:prSet/>
      <dgm:spPr/>
      <dgm:t>
        <a:bodyPr/>
        <a:lstStyle/>
        <a:p>
          <a:endParaRPr lang="en-US"/>
        </a:p>
      </dgm:t>
    </dgm:pt>
    <dgm:pt modelId="{B90AEC25-02A1-462B-882E-FEADE98B50AC}" type="sibTrans" cxnId="{CC8DF376-B74E-44BE-9AF8-B756370AB724}">
      <dgm:prSet/>
      <dgm:spPr/>
      <dgm:t>
        <a:bodyPr/>
        <a:lstStyle/>
        <a:p>
          <a:endParaRPr lang="en-US"/>
        </a:p>
      </dgm:t>
    </dgm:pt>
    <dgm:pt modelId="{656D7A9A-6325-4DC8-A2F4-132230A1B47E}" type="pres">
      <dgm:prSet presAssocID="{CDD31A7F-D09F-4015-98F4-2B67E27E6698}" presName="diagram" presStyleCnt="0">
        <dgm:presLayoutVars>
          <dgm:dir/>
          <dgm:resizeHandles val="exact"/>
        </dgm:presLayoutVars>
      </dgm:prSet>
      <dgm:spPr/>
    </dgm:pt>
    <dgm:pt modelId="{A05F824D-C90B-47FF-80DB-A3D2EF23635F}" type="pres">
      <dgm:prSet presAssocID="{3AF516DF-A212-4FF5-867C-38D917D0F34F}" presName="node" presStyleLbl="node1" presStyleIdx="0" presStyleCnt="9">
        <dgm:presLayoutVars>
          <dgm:bulletEnabled val="1"/>
        </dgm:presLayoutVars>
      </dgm:prSet>
      <dgm:spPr/>
    </dgm:pt>
    <dgm:pt modelId="{BB48FDB5-4804-4858-9998-73B948F7BE5E}" type="pres">
      <dgm:prSet presAssocID="{3F45AB55-FBF3-4AAB-8A8C-BF353748CD70}" presName="sibTrans" presStyleCnt="0"/>
      <dgm:spPr/>
    </dgm:pt>
    <dgm:pt modelId="{6FE2CDB7-0293-430B-94C1-18FE30F193BB}" type="pres">
      <dgm:prSet presAssocID="{66BD3FC9-C6E6-4921-8961-F91002C873F4}" presName="node" presStyleLbl="node1" presStyleIdx="1" presStyleCnt="9">
        <dgm:presLayoutVars>
          <dgm:bulletEnabled val="1"/>
        </dgm:presLayoutVars>
      </dgm:prSet>
      <dgm:spPr/>
    </dgm:pt>
    <dgm:pt modelId="{27263ED1-4624-4C8A-AA2A-887B517EF81B}" type="pres">
      <dgm:prSet presAssocID="{A58F25DE-9AC4-4993-B923-E100B53C6579}" presName="sibTrans" presStyleCnt="0"/>
      <dgm:spPr/>
    </dgm:pt>
    <dgm:pt modelId="{95D334D2-8E2A-4D11-BB1F-AC72A380D31D}" type="pres">
      <dgm:prSet presAssocID="{7BFB05D4-1A83-428B-9920-22E6E40DFD88}" presName="node" presStyleLbl="node1" presStyleIdx="2" presStyleCnt="9">
        <dgm:presLayoutVars>
          <dgm:bulletEnabled val="1"/>
        </dgm:presLayoutVars>
      </dgm:prSet>
      <dgm:spPr/>
    </dgm:pt>
    <dgm:pt modelId="{DFEE7DE5-86F2-451F-9D86-64D2A947D754}" type="pres">
      <dgm:prSet presAssocID="{63824E8F-37CE-4332-B18A-58E4F29B0F90}" presName="sibTrans" presStyleCnt="0"/>
      <dgm:spPr/>
    </dgm:pt>
    <dgm:pt modelId="{D1478A0F-9F50-4AAC-8385-5D9266651D38}" type="pres">
      <dgm:prSet presAssocID="{F91515E9-7EDC-48E9-A3F0-C3E21E156A8A}" presName="node" presStyleLbl="node1" presStyleIdx="3" presStyleCnt="9">
        <dgm:presLayoutVars>
          <dgm:bulletEnabled val="1"/>
        </dgm:presLayoutVars>
      </dgm:prSet>
      <dgm:spPr/>
    </dgm:pt>
    <dgm:pt modelId="{F7FDFE69-944A-4931-8540-84FA06F9E7B1}" type="pres">
      <dgm:prSet presAssocID="{E30ACD37-6A8B-49E0-B936-FDC3A7921A87}" presName="sibTrans" presStyleCnt="0"/>
      <dgm:spPr/>
    </dgm:pt>
    <dgm:pt modelId="{1E5ABB2A-1550-4DB0-9C62-410F63E5D305}" type="pres">
      <dgm:prSet presAssocID="{C60A7BE0-FF75-4695-BDD9-4D8721E07CDC}" presName="node" presStyleLbl="node1" presStyleIdx="4" presStyleCnt="9">
        <dgm:presLayoutVars>
          <dgm:bulletEnabled val="1"/>
        </dgm:presLayoutVars>
      </dgm:prSet>
      <dgm:spPr/>
    </dgm:pt>
    <dgm:pt modelId="{AC456816-7BBC-44D8-82E3-332984FB5761}" type="pres">
      <dgm:prSet presAssocID="{C59A85F8-F52C-4B5F-B901-097177F50892}" presName="sibTrans" presStyleCnt="0"/>
      <dgm:spPr/>
    </dgm:pt>
    <dgm:pt modelId="{88D3AE32-FAE0-4429-9960-574DA3AFEB89}" type="pres">
      <dgm:prSet presAssocID="{1CF78EF2-B566-4EC4-B4BD-C437199298E0}" presName="node" presStyleLbl="node1" presStyleIdx="5" presStyleCnt="9">
        <dgm:presLayoutVars>
          <dgm:bulletEnabled val="1"/>
        </dgm:presLayoutVars>
      </dgm:prSet>
      <dgm:spPr/>
    </dgm:pt>
    <dgm:pt modelId="{18B26C59-9368-4DAA-BC1F-D234E10674EF}" type="pres">
      <dgm:prSet presAssocID="{5411C865-AD46-4DE4-AB66-F60E7D700BA7}" presName="sibTrans" presStyleCnt="0"/>
      <dgm:spPr/>
    </dgm:pt>
    <dgm:pt modelId="{C2322FC9-E4DE-4692-A118-DC15BFF72271}" type="pres">
      <dgm:prSet presAssocID="{BABEE700-37E1-439F-9E8D-DA2D39ECF638}" presName="node" presStyleLbl="node1" presStyleIdx="6" presStyleCnt="9">
        <dgm:presLayoutVars>
          <dgm:bulletEnabled val="1"/>
        </dgm:presLayoutVars>
      </dgm:prSet>
      <dgm:spPr/>
    </dgm:pt>
    <dgm:pt modelId="{962C434B-5AB9-4973-88EE-75AACC40C43E}" type="pres">
      <dgm:prSet presAssocID="{04144454-AD3C-47F4-B51D-F43C534EA842}" presName="sibTrans" presStyleCnt="0"/>
      <dgm:spPr/>
    </dgm:pt>
    <dgm:pt modelId="{5F7F7106-7727-437E-AED3-F84C21934B3E}" type="pres">
      <dgm:prSet presAssocID="{64109FEC-2B7B-4C2C-B125-188442CBFBF9}" presName="node" presStyleLbl="node1" presStyleIdx="7" presStyleCnt="9">
        <dgm:presLayoutVars>
          <dgm:bulletEnabled val="1"/>
        </dgm:presLayoutVars>
      </dgm:prSet>
      <dgm:spPr/>
    </dgm:pt>
    <dgm:pt modelId="{6D8DB6F1-C64A-47E5-B098-54C3F311B16C}" type="pres">
      <dgm:prSet presAssocID="{5073E9E9-B1BC-4631-B9CD-068AE43F002E}" presName="sibTrans" presStyleCnt="0"/>
      <dgm:spPr/>
    </dgm:pt>
    <dgm:pt modelId="{30F0FA0F-7F7A-44CE-864B-44058D1D7DC4}" type="pres">
      <dgm:prSet presAssocID="{B62CFC3A-9AEE-44A4-8462-860CA8F97804}" presName="node" presStyleLbl="node1" presStyleIdx="8" presStyleCnt="9">
        <dgm:presLayoutVars>
          <dgm:bulletEnabled val="1"/>
        </dgm:presLayoutVars>
      </dgm:prSet>
      <dgm:spPr/>
    </dgm:pt>
  </dgm:ptLst>
  <dgm:cxnLst>
    <dgm:cxn modelId="{14ACD309-3CB3-4E11-ABFB-11C08EBE7BB3}" type="presOf" srcId="{7BFB05D4-1A83-428B-9920-22E6E40DFD88}" destId="{95D334D2-8E2A-4D11-BB1F-AC72A380D31D}" srcOrd="0" destOrd="0" presId="urn:microsoft.com/office/officeart/2005/8/layout/default"/>
    <dgm:cxn modelId="{02CF3C0C-66AF-4369-AD5C-4F48DEC2996C}" type="presOf" srcId="{66BD3FC9-C6E6-4921-8961-F91002C873F4}" destId="{6FE2CDB7-0293-430B-94C1-18FE30F193BB}" srcOrd="0" destOrd="0" presId="urn:microsoft.com/office/officeart/2005/8/layout/default"/>
    <dgm:cxn modelId="{A8B0620F-5147-4452-B570-13EA82BAE3BF}" srcId="{CDD31A7F-D09F-4015-98F4-2B67E27E6698}" destId="{BABEE700-37E1-439F-9E8D-DA2D39ECF638}" srcOrd="6" destOrd="0" parTransId="{7496F225-C4D5-4E43-8A3F-36A9F59D7834}" sibTransId="{04144454-AD3C-47F4-B51D-F43C534EA842}"/>
    <dgm:cxn modelId="{A594502A-7A25-4B91-8DA7-60FB6DFB5564}" type="presOf" srcId="{3AF516DF-A212-4FF5-867C-38D917D0F34F}" destId="{A05F824D-C90B-47FF-80DB-A3D2EF23635F}" srcOrd="0" destOrd="0" presId="urn:microsoft.com/office/officeart/2005/8/layout/default"/>
    <dgm:cxn modelId="{C247D82C-452F-4DB5-9913-706BEF07F857}" srcId="{CDD31A7F-D09F-4015-98F4-2B67E27E6698}" destId="{F91515E9-7EDC-48E9-A3F0-C3E21E156A8A}" srcOrd="3" destOrd="0" parTransId="{8E12387E-ABB4-4024-A355-641C6029EBA1}" sibTransId="{E30ACD37-6A8B-49E0-B936-FDC3A7921A87}"/>
    <dgm:cxn modelId="{ED88325E-E357-4D91-8146-C25A370AFF5C}" srcId="{CDD31A7F-D09F-4015-98F4-2B67E27E6698}" destId="{64109FEC-2B7B-4C2C-B125-188442CBFBF9}" srcOrd="7" destOrd="0" parTransId="{6C92F1EF-5538-4346-B6A6-69C2C5266005}" sibTransId="{5073E9E9-B1BC-4631-B9CD-068AE43F002E}"/>
    <dgm:cxn modelId="{CAAC9D41-B758-47B6-91ED-1B34F297E083}" type="presOf" srcId="{C60A7BE0-FF75-4695-BDD9-4D8721E07CDC}" destId="{1E5ABB2A-1550-4DB0-9C62-410F63E5D305}" srcOrd="0" destOrd="0" presId="urn:microsoft.com/office/officeart/2005/8/layout/default"/>
    <dgm:cxn modelId="{27689E4B-109A-48CF-9483-1CE55B12190C}" type="presOf" srcId="{BABEE700-37E1-439F-9E8D-DA2D39ECF638}" destId="{C2322FC9-E4DE-4692-A118-DC15BFF72271}" srcOrd="0" destOrd="0" presId="urn:microsoft.com/office/officeart/2005/8/layout/default"/>
    <dgm:cxn modelId="{05121451-A98A-4455-AE66-373E45153EE1}" type="presOf" srcId="{CDD31A7F-D09F-4015-98F4-2B67E27E6698}" destId="{656D7A9A-6325-4DC8-A2F4-132230A1B47E}" srcOrd="0" destOrd="0" presId="urn:microsoft.com/office/officeart/2005/8/layout/default"/>
    <dgm:cxn modelId="{CC8DF376-B74E-44BE-9AF8-B756370AB724}" srcId="{CDD31A7F-D09F-4015-98F4-2B67E27E6698}" destId="{B62CFC3A-9AEE-44A4-8462-860CA8F97804}" srcOrd="8" destOrd="0" parTransId="{A82EE33E-D60B-4834-9234-A1630FA556E1}" sibTransId="{B90AEC25-02A1-462B-882E-FEADE98B50AC}"/>
    <dgm:cxn modelId="{6CE2D57B-A7D4-429F-9B41-2101E16FC6F9}" type="presOf" srcId="{F91515E9-7EDC-48E9-A3F0-C3E21E156A8A}" destId="{D1478A0F-9F50-4AAC-8385-5D9266651D38}" srcOrd="0" destOrd="0" presId="urn:microsoft.com/office/officeart/2005/8/layout/default"/>
    <dgm:cxn modelId="{1AF57A92-AC62-4765-B4CB-000CD1AD4F9C}" type="presOf" srcId="{64109FEC-2B7B-4C2C-B125-188442CBFBF9}" destId="{5F7F7106-7727-437E-AED3-F84C21934B3E}" srcOrd="0" destOrd="0" presId="urn:microsoft.com/office/officeart/2005/8/layout/default"/>
    <dgm:cxn modelId="{EE0FFC9F-C428-4D2B-9B63-57338E1FA714}" srcId="{CDD31A7F-D09F-4015-98F4-2B67E27E6698}" destId="{C60A7BE0-FF75-4695-BDD9-4D8721E07CDC}" srcOrd="4" destOrd="0" parTransId="{733FA300-B0D7-40BD-9704-76D5D461B377}" sibTransId="{C59A85F8-F52C-4B5F-B901-097177F50892}"/>
    <dgm:cxn modelId="{139D9FA0-FE23-4477-94EE-E8EB63E3D37A}" srcId="{CDD31A7F-D09F-4015-98F4-2B67E27E6698}" destId="{1CF78EF2-B566-4EC4-B4BD-C437199298E0}" srcOrd="5" destOrd="0" parTransId="{AB0B90D3-3D57-4294-80B0-02A95E720DD3}" sibTransId="{5411C865-AD46-4DE4-AB66-F60E7D700BA7}"/>
    <dgm:cxn modelId="{23C34DAB-7DDB-435C-AB34-63F6E003ABE0}" type="presOf" srcId="{B62CFC3A-9AEE-44A4-8462-860CA8F97804}" destId="{30F0FA0F-7F7A-44CE-864B-44058D1D7DC4}" srcOrd="0" destOrd="0" presId="urn:microsoft.com/office/officeart/2005/8/layout/default"/>
    <dgm:cxn modelId="{1F9D2AAF-5E1E-4F3B-A8D3-48F9D8E91F48}" srcId="{CDD31A7F-D09F-4015-98F4-2B67E27E6698}" destId="{66BD3FC9-C6E6-4921-8961-F91002C873F4}" srcOrd="1" destOrd="0" parTransId="{6DCF372C-BED8-44C4-87C4-0B98CA1B6D51}" sibTransId="{A58F25DE-9AC4-4993-B923-E100B53C6579}"/>
    <dgm:cxn modelId="{A3648CE4-38EF-4709-9AE5-17712F189F66}" srcId="{CDD31A7F-D09F-4015-98F4-2B67E27E6698}" destId="{3AF516DF-A212-4FF5-867C-38D917D0F34F}" srcOrd="0" destOrd="0" parTransId="{8825B6C2-B34A-43F4-89E7-B8D7D34AF9B9}" sibTransId="{3F45AB55-FBF3-4AAB-8A8C-BF353748CD70}"/>
    <dgm:cxn modelId="{EF6FE9FB-1BAC-4C63-86BC-92D2C8ECBB89}" type="presOf" srcId="{1CF78EF2-B566-4EC4-B4BD-C437199298E0}" destId="{88D3AE32-FAE0-4429-9960-574DA3AFEB89}" srcOrd="0" destOrd="0" presId="urn:microsoft.com/office/officeart/2005/8/layout/default"/>
    <dgm:cxn modelId="{8359F8FD-07F3-4F4E-B3E3-1DA97906D4B3}" srcId="{CDD31A7F-D09F-4015-98F4-2B67E27E6698}" destId="{7BFB05D4-1A83-428B-9920-22E6E40DFD88}" srcOrd="2" destOrd="0" parTransId="{8F0242D8-6E69-4145-9AC3-9E344AA7221C}" sibTransId="{63824E8F-37CE-4332-B18A-58E4F29B0F90}"/>
    <dgm:cxn modelId="{911A8A20-37BB-4C34-9052-6A90BE9A1BC2}" type="presParOf" srcId="{656D7A9A-6325-4DC8-A2F4-132230A1B47E}" destId="{A05F824D-C90B-47FF-80DB-A3D2EF23635F}" srcOrd="0" destOrd="0" presId="urn:microsoft.com/office/officeart/2005/8/layout/default"/>
    <dgm:cxn modelId="{DAAB2A93-D4DD-4859-B1AF-DD11968691B3}" type="presParOf" srcId="{656D7A9A-6325-4DC8-A2F4-132230A1B47E}" destId="{BB48FDB5-4804-4858-9998-73B948F7BE5E}" srcOrd="1" destOrd="0" presId="urn:microsoft.com/office/officeart/2005/8/layout/default"/>
    <dgm:cxn modelId="{4A7750D1-6153-4A0D-901E-29308F97836F}" type="presParOf" srcId="{656D7A9A-6325-4DC8-A2F4-132230A1B47E}" destId="{6FE2CDB7-0293-430B-94C1-18FE30F193BB}" srcOrd="2" destOrd="0" presId="urn:microsoft.com/office/officeart/2005/8/layout/default"/>
    <dgm:cxn modelId="{C3701D94-DA79-4EE0-A80F-A32AADF27693}" type="presParOf" srcId="{656D7A9A-6325-4DC8-A2F4-132230A1B47E}" destId="{27263ED1-4624-4C8A-AA2A-887B517EF81B}" srcOrd="3" destOrd="0" presId="urn:microsoft.com/office/officeart/2005/8/layout/default"/>
    <dgm:cxn modelId="{FAE31F87-A6F3-4728-8C52-B9281E27A71C}" type="presParOf" srcId="{656D7A9A-6325-4DC8-A2F4-132230A1B47E}" destId="{95D334D2-8E2A-4D11-BB1F-AC72A380D31D}" srcOrd="4" destOrd="0" presId="urn:microsoft.com/office/officeart/2005/8/layout/default"/>
    <dgm:cxn modelId="{C4A6F798-316D-425A-B58A-EF5A19D54AEB}" type="presParOf" srcId="{656D7A9A-6325-4DC8-A2F4-132230A1B47E}" destId="{DFEE7DE5-86F2-451F-9D86-64D2A947D754}" srcOrd="5" destOrd="0" presId="urn:microsoft.com/office/officeart/2005/8/layout/default"/>
    <dgm:cxn modelId="{CFEA9256-3C87-4FC5-934E-195D36A8872B}" type="presParOf" srcId="{656D7A9A-6325-4DC8-A2F4-132230A1B47E}" destId="{D1478A0F-9F50-4AAC-8385-5D9266651D38}" srcOrd="6" destOrd="0" presId="urn:microsoft.com/office/officeart/2005/8/layout/default"/>
    <dgm:cxn modelId="{63127630-DA40-4DB0-99E6-45B0F83128D3}" type="presParOf" srcId="{656D7A9A-6325-4DC8-A2F4-132230A1B47E}" destId="{F7FDFE69-944A-4931-8540-84FA06F9E7B1}" srcOrd="7" destOrd="0" presId="urn:microsoft.com/office/officeart/2005/8/layout/default"/>
    <dgm:cxn modelId="{003A4CE5-B473-49F5-9280-6E6A99FF07EF}" type="presParOf" srcId="{656D7A9A-6325-4DC8-A2F4-132230A1B47E}" destId="{1E5ABB2A-1550-4DB0-9C62-410F63E5D305}" srcOrd="8" destOrd="0" presId="urn:microsoft.com/office/officeart/2005/8/layout/default"/>
    <dgm:cxn modelId="{819060A8-87EF-4E3E-BA60-8557D4318415}" type="presParOf" srcId="{656D7A9A-6325-4DC8-A2F4-132230A1B47E}" destId="{AC456816-7BBC-44D8-82E3-332984FB5761}" srcOrd="9" destOrd="0" presId="urn:microsoft.com/office/officeart/2005/8/layout/default"/>
    <dgm:cxn modelId="{D83F760B-34B6-423B-BE21-77278E6CF7A8}" type="presParOf" srcId="{656D7A9A-6325-4DC8-A2F4-132230A1B47E}" destId="{88D3AE32-FAE0-4429-9960-574DA3AFEB89}" srcOrd="10" destOrd="0" presId="urn:microsoft.com/office/officeart/2005/8/layout/default"/>
    <dgm:cxn modelId="{3406ED58-9EF9-428F-8607-62CDCBC9F5F1}" type="presParOf" srcId="{656D7A9A-6325-4DC8-A2F4-132230A1B47E}" destId="{18B26C59-9368-4DAA-BC1F-D234E10674EF}" srcOrd="11" destOrd="0" presId="urn:microsoft.com/office/officeart/2005/8/layout/default"/>
    <dgm:cxn modelId="{15359C3B-940B-4A24-B9AA-5B085BFA5133}" type="presParOf" srcId="{656D7A9A-6325-4DC8-A2F4-132230A1B47E}" destId="{C2322FC9-E4DE-4692-A118-DC15BFF72271}" srcOrd="12" destOrd="0" presId="urn:microsoft.com/office/officeart/2005/8/layout/default"/>
    <dgm:cxn modelId="{DB7FD933-D9AE-4B6E-80AD-42BAB47720D2}" type="presParOf" srcId="{656D7A9A-6325-4DC8-A2F4-132230A1B47E}" destId="{962C434B-5AB9-4973-88EE-75AACC40C43E}" srcOrd="13" destOrd="0" presId="urn:microsoft.com/office/officeart/2005/8/layout/default"/>
    <dgm:cxn modelId="{C84322D3-11D7-4950-B461-458AF28F9BD7}" type="presParOf" srcId="{656D7A9A-6325-4DC8-A2F4-132230A1B47E}" destId="{5F7F7106-7727-437E-AED3-F84C21934B3E}" srcOrd="14" destOrd="0" presId="urn:microsoft.com/office/officeart/2005/8/layout/default"/>
    <dgm:cxn modelId="{BD19696E-2D4C-4383-B987-96B54C454058}" type="presParOf" srcId="{656D7A9A-6325-4DC8-A2F4-132230A1B47E}" destId="{6D8DB6F1-C64A-47E5-B098-54C3F311B16C}" srcOrd="15" destOrd="0" presId="urn:microsoft.com/office/officeart/2005/8/layout/default"/>
    <dgm:cxn modelId="{5F7D2D36-0BA3-49BE-A6A0-FF013411BA73}" type="presParOf" srcId="{656D7A9A-6325-4DC8-A2F4-132230A1B47E}" destId="{30F0FA0F-7F7A-44CE-864B-44058D1D7DC4}"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F824D-C90B-47FF-80DB-A3D2EF23635F}">
      <dsp:nvSpPr>
        <dsp:cNvPr id="0" name=""/>
        <dsp:cNvSpPr/>
      </dsp:nvSpPr>
      <dsp:spPr>
        <a:xfrm>
          <a:off x="316147" y="3708"/>
          <a:ext cx="2383204" cy="14299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1. What is the Language of Assessment?</a:t>
          </a:r>
        </a:p>
      </dsp:txBody>
      <dsp:txXfrm>
        <a:off x="316147" y="3708"/>
        <a:ext cx="2383204" cy="1429922"/>
      </dsp:txXfrm>
    </dsp:sp>
    <dsp:sp modelId="{6FE2CDB7-0293-430B-94C1-18FE30F193BB}">
      <dsp:nvSpPr>
        <dsp:cNvPr id="0" name=""/>
        <dsp:cNvSpPr/>
      </dsp:nvSpPr>
      <dsp:spPr>
        <a:xfrm>
          <a:off x="2937672" y="3708"/>
          <a:ext cx="2383204" cy="1429922"/>
        </a:xfrm>
        <a:prstGeom prst="rect">
          <a:avLst/>
        </a:prstGeom>
        <a:solidFill>
          <a:schemeClr val="accent4">
            <a:hueOff val="1299462"/>
            <a:satOff val="-5996"/>
            <a:lumOff val="2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2. Why are Success Criteria Important to Assessment Design?</a:t>
          </a:r>
        </a:p>
      </dsp:txBody>
      <dsp:txXfrm>
        <a:off x="2937672" y="3708"/>
        <a:ext cx="2383204" cy="1429922"/>
      </dsp:txXfrm>
    </dsp:sp>
    <dsp:sp modelId="{95D334D2-8E2A-4D11-BB1F-AC72A380D31D}">
      <dsp:nvSpPr>
        <dsp:cNvPr id="0" name=""/>
        <dsp:cNvSpPr/>
      </dsp:nvSpPr>
      <dsp:spPr>
        <a:xfrm>
          <a:off x="5559197" y="3708"/>
          <a:ext cx="2383204" cy="1429922"/>
        </a:xfrm>
        <a:prstGeom prst="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3. Why are Success Criteria Important to Instruction?</a:t>
          </a:r>
        </a:p>
      </dsp:txBody>
      <dsp:txXfrm>
        <a:off x="5559197" y="3708"/>
        <a:ext cx="2383204" cy="1429922"/>
      </dsp:txXfrm>
    </dsp:sp>
    <dsp:sp modelId="{D1478A0F-9F50-4AAC-8385-5D9266651D38}">
      <dsp:nvSpPr>
        <dsp:cNvPr id="0" name=""/>
        <dsp:cNvSpPr/>
      </dsp:nvSpPr>
      <dsp:spPr>
        <a:xfrm>
          <a:off x="316147" y="1671951"/>
          <a:ext cx="2383204" cy="1429922"/>
        </a:xfrm>
        <a:prstGeom prst="rect">
          <a:avLst/>
        </a:prstGeom>
        <a:solidFill>
          <a:schemeClr val="accent4">
            <a:hueOff val="3898385"/>
            <a:satOff val="-17988"/>
            <a:lumOff val="6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4. Why are Instruction and Assessment Integral to Each Other?</a:t>
          </a:r>
        </a:p>
      </dsp:txBody>
      <dsp:txXfrm>
        <a:off x="316147" y="1671951"/>
        <a:ext cx="2383204" cy="1429922"/>
      </dsp:txXfrm>
    </dsp:sp>
    <dsp:sp modelId="{1E5ABB2A-1550-4DB0-9C62-410F63E5D305}">
      <dsp:nvSpPr>
        <dsp:cNvPr id="0" name=""/>
        <dsp:cNvSpPr/>
      </dsp:nvSpPr>
      <dsp:spPr>
        <a:xfrm>
          <a:off x="2937672" y="1671951"/>
          <a:ext cx="2383204" cy="1429922"/>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5. Why is Formative Practice Critical?</a:t>
          </a:r>
        </a:p>
      </dsp:txBody>
      <dsp:txXfrm>
        <a:off x="2937672" y="1671951"/>
        <a:ext cx="2383204" cy="1429922"/>
      </dsp:txXfrm>
    </dsp:sp>
    <dsp:sp modelId="{88D3AE32-FAE0-4429-9960-574DA3AFEB89}">
      <dsp:nvSpPr>
        <dsp:cNvPr id="0" name=""/>
        <dsp:cNvSpPr/>
      </dsp:nvSpPr>
      <dsp:spPr>
        <a:xfrm>
          <a:off x="5559197" y="1671951"/>
          <a:ext cx="2383204" cy="1429922"/>
        </a:xfrm>
        <a:prstGeom prst="rect">
          <a:avLst/>
        </a:prstGeom>
        <a:solidFill>
          <a:schemeClr val="accent4">
            <a:hueOff val="6497308"/>
            <a:satOff val="-29980"/>
            <a:lumOff val="11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6. How do You Collect the Evidence of Student Learning that Best Fits Your Needs?</a:t>
          </a:r>
        </a:p>
      </dsp:txBody>
      <dsp:txXfrm>
        <a:off x="5559197" y="1671951"/>
        <a:ext cx="2383204" cy="1429922"/>
      </dsp:txXfrm>
    </dsp:sp>
    <dsp:sp modelId="{C2322FC9-E4DE-4692-A118-DC15BFF72271}">
      <dsp:nvSpPr>
        <dsp:cNvPr id="0" name=""/>
        <dsp:cNvSpPr/>
      </dsp:nvSpPr>
      <dsp:spPr>
        <a:xfrm>
          <a:off x="316147" y="3340194"/>
          <a:ext cx="2383204" cy="1429922"/>
        </a:xfrm>
        <a:prstGeom prst="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7. How Do You Know What Your Students Learned?</a:t>
          </a:r>
        </a:p>
      </dsp:txBody>
      <dsp:txXfrm>
        <a:off x="316147" y="3340194"/>
        <a:ext cx="2383204" cy="1429922"/>
      </dsp:txXfrm>
    </dsp:sp>
    <dsp:sp modelId="{5F7F7106-7727-437E-AED3-F84C21934B3E}">
      <dsp:nvSpPr>
        <dsp:cNvPr id="0" name=""/>
        <dsp:cNvSpPr/>
      </dsp:nvSpPr>
      <dsp:spPr>
        <a:xfrm>
          <a:off x="2937672" y="3340194"/>
          <a:ext cx="2383204" cy="1429922"/>
        </a:xfrm>
        <a:prstGeom prst="rect">
          <a:avLst/>
        </a:prstGeom>
        <a:solidFill>
          <a:schemeClr val="accent4">
            <a:hueOff val="9096231"/>
            <a:satOff val="-41972"/>
            <a:lumOff val="15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8. How Do You Know if Instruction Was Effective?</a:t>
          </a:r>
        </a:p>
      </dsp:txBody>
      <dsp:txXfrm>
        <a:off x="2937672" y="3340194"/>
        <a:ext cx="2383204" cy="1429922"/>
      </dsp:txXfrm>
    </dsp:sp>
    <dsp:sp modelId="{30F0FA0F-7F7A-44CE-864B-44058D1D7DC4}">
      <dsp:nvSpPr>
        <dsp:cNvPr id="0" name=""/>
        <dsp:cNvSpPr/>
      </dsp:nvSpPr>
      <dsp:spPr>
        <a:xfrm>
          <a:off x="5559197" y="3340194"/>
          <a:ext cx="2383204" cy="1429922"/>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9. What Action is Needed?</a:t>
          </a:r>
        </a:p>
      </dsp:txBody>
      <dsp:txXfrm>
        <a:off x="5559197" y="3340194"/>
        <a:ext cx="2383204" cy="14299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e.state.co.us/postsecondary/graduationguidelinesmenuofoptions3-12-20pdf"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10</a:t>
            </a:fld>
            <a:endParaRPr lang="en-US" dirty="0"/>
          </a:p>
        </p:txBody>
      </p:sp>
    </p:spTree>
    <p:extLst>
      <p:ext uri="{BB962C8B-B14F-4D97-AF65-F5344CB8AC3E}">
        <p14:creationId xmlns:p14="http://schemas.microsoft.com/office/powerpoint/2010/main" val="351500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Established in April</a:t>
            </a:r>
          </a:p>
          <a:p>
            <a:r>
              <a:rPr lang="en-US" dirty="0"/>
              <a:t>Advisory Committee</a:t>
            </a:r>
          </a:p>
          <a:p>
            <a:r>
              <a:rPr lang="en-US" dirty="0"/>
              <a:t>Updates on-going</a:t>
            </a:r>
          </a:p>
          <a:p>
            <a:r>
              <a:rPr lang="en-US" dirty="0"/>
              <a:t>Feedback component on site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77</a:t>
            </a:fld>
            <a:endParaRPr lang="en-US"/>
          </a:p>
        </p:txBody>
      </p:sp>
    </p:spTree>
    <p:extLst>
      <p:ext uri="{BB962C8B-B14F-4D97-AF65-F5344CB8AC3E}">
        <p14:creationId xmlns:p14="http://schemas.microsoft.com/office/powerpoint/2010/main" val="59500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79</a:t>
            </a:fld>
            <a:endParaRPr lang="en-US" dirty="0"/>
          </a:p>
        </p:txBody>
      </p:sp>
    </p:spTree>
    <p:extLst>
      <p:ext uri="{BB962C8B-B14F-4D97-AF65-F5344CB8AC3E}">
        <p14:creationId xmlns:p14="http://schemas.microsoft.com/office/powerpoint/2010/main" val="1190291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80</a:t>
            </a:fld>
            <a:endParaRPr lang="en-US" dirty="0"/>
          </a:p>
        </p:txBody>
      </p:sp>
    </p:spTree>
    <p:extLst>
      <p:ext uri="{BB962C8B-B14F-4D97-AF65-F5344CB8AC3E}">
        <p14:creationId xmlns:p14="http://schemas.microsoft.com/office/powerpoint/2010/main" val="80256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14</a:t>
            </a:fld>
            <a:endParaRPr lang="en-US" dirty="0"/>
          </a:p>
        </p:txBody>
      </p:sp>
    </p:spTree>
    <p:extLst>
      <p:ext uri="{BB962C8B-B14F-4D97-AF65-F5344CB8AC3E}">
        <p14:creationId xmlns:p14="http://schemas.microsoft.com/office/powerpoint/2010/main" val="75755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aligning TestNav system requirements with manufacturer-supported operating systems (OSs), devices, and browsers.</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2206320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Pearson has temporarily delayed dropping support for </a:t>
            </a:r>
            <a:r>
              <a:rPr lang="en-US" sz="1200" b="1" i="0" kern="1200" dirty="0">
                <a:solidFill>
                  <a:schemeClr val="tx1"/>
                </a:solidFill>
                <a:effectLst/>
                <a:latin typeface="+mn-lt"/>
                <a:ea typeface="+mn-ea"/>
                <a:cs typeface="+mn-cs"/>
              </a:rPr>
              <a:t>Windows 7</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8.1</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320519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41</a:t>
            </a:fld>
            <a:endParaRPr lang="en-US" dirty="0"/>
          </a:p>
        </p:txBody>
      </p:sp>
    </p:spTree>
    <p:extLst>
      <p:ext uri="{BB962C8B-B14F-4D97-AF65-F5344CB8AC3E}">
        <p14:creationId xmlns:p14="http://schemas.microsoft.com/office/powerpoint/2010/main" val="212905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Pearson has temporarily delayed dropping support for </a:t>
            </a:r>
            <a:r>
              <a:rPr lang="en-US" sz="1200" b="1" i="0" kern="1200" dirty="0">
                <a:solidFill>
                  <a:schemeClr val="tx1"/>
                </a:solidFill>
                <a:effectLst/>
                <a:latin typeface="+mn-lt"/>
                <a:ea typeface="+mn-ea"/>
                <a:cs typeface="+mn-cs"/>
              </a:rPr>
              <a:t>Windows 7</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8.1</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8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895762bc4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895762bc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SourceSansProRegular"/>
              </a:rPr>
              <a:t>The State Board of Education approved flexibility for Graduation Guidelines for the Class of 2021. For 2020-2021, districts may graduate students according to locally determined graduation requirements that include the </a:t>
            </a:r>
            <a:r>
              <a:rPr lang="en-US" b="0" i="0" u="sng" dirty="0">
                <a:solidFill>
                  <a:srgbClr val="403F3B"/>
                </a:solidFill>
                <a:effectLst/>
                <a:latin typeface="SourceSansProRegular"/>
                <a:hlinkClick r:id="rId3"/>
              </a:rPr>
              <a:t>Menu of Options</a:t>
            </a:r>
            <a:r>
              <a:rPr lang="en-US" b="0" i="0" dirty="0">
                <a:solidFill>
                  <a:srgbClr val="333333"/>
                </a:solidFill>
                <a:effectLst/>
                <a:latin typeface="SourceSansProRegular"/>
              </a:rPr>
              <a:t> but can decide if they would like to implement Graduation Guidelines for the Class of 2021 or delay full implementation until the class of 2022.</a:t>
            </a:r>
            <a:endParaRPr lang="en-US" b="0" dirty="0"/>
          </a:p>
          <a:p>
            <a:pPr marL="0" lvl="0" indent="0" algn="l" rtl="0">
              <a:spcBef>
                <a:spcPts val="0"/>
              </a:spcBef>
              <a:spcAft>
                <a:spcPts val="0"/>
              </a:spcAft>
              <a:buNone/>
            </a:pPr>
            <a:endParaRPr lang="en-US" b="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800" dirty="0"/>
              <a:t>Student-centered approach that is designed to benefits all students. There are instructional implications to consider in order to successfully implement the performance assessment option. Given that an additional year has been approved before the guidelines go into effect, and given the opportunity we have to be innovative in creating meaningful learning opportunities for students, the 20-21 school year is a good time to begin exploring and experimenting with performance assessment. This performance assessment is designed to:</a:t>
            </a:r>
          </a:p>
          <a:p>
            <a:pPr lvl="1">
              <a:buFont typeface="Wingdings" panose="05000000000000000000" pitchFamily="2" charset="2"/>
              <a:buChar char="§"/>
            </a:pPr>
            <a:r>
              <a:rPr lang="en-US" sz="2400" dirty="0">
                <a:solidFill>
                  <a:schemeClr val="tx1">
                    <a:lumMod val="50000"/>
                    <a:lumOff val="50000"/>
                  </a:schemeClr>
                </a:solidFill>
              </a:rPr>
              <a:t>Validate student perspective and experiences</a:t>
            </a:r>
          </a:p>
          <a:p>
            <a:pPr lvl="1">
              <a:buFont typeface="Wingdings" panose="05000000000000000000" pitchFamily="2" charset="2"/>
              <a:buChar char="§"/>
            </a:pPr>
            <a:r>
              <a:rPr lang="en-US" sz="2400" dirty="0">
                <a:solidFill>
                  <a:schemeClr val="tx1">
                    <a:lumMod val="50000"/>
                    <a:lumOff val="50000"/>
                  </a:schemeClr>
                </a:solidFill>
              </a:rPr>
              <a:t>Support transference of knowledge and skills into new situations by giving students the skills to articulate what they know and do as well as identify their areas of strengths and challenges</a:t>
            </a:r>
          </a:p>
          <a:p>
            <a:pPr lvl="1">
              <a:buFont typeface="Wingdings" panose="05000000000000000000" pitchFamily="2" charset="2"/>
              <a:buChar char="§"/>
            </a:pPr>
            <a:r>
              <a:rPr lang="en-US" sz="2400" dirty="0">
                <a:solidFill>
                  <a:schemeClr val="tx1">
                    <a:lumMod val="50000"/>
                    <a:lumOff val="50000"/>
                  </a:schemeClr>
                </a:solidFill>
              </a:rPr>
              <a:t>Promote student agency through feedback (teacher/mentor/peer)</a:t>
            </a:r>
          </a:p>
          <a:p>
            <a:pPr lvl="1">
              <a:buFont typeface="Wingdings" panose="05000000000000000000" pitchFamily="2" charset="2"/>
              <a:buChar char="§"/>
            </a:pPr>
            <a:r>
              <a:rPr lang="en-US" sz="2400" dirty="0">
                <a:solidFill>
                  <a:schemeClr val="tx1">
                    <a:lumMod val="50000"/>
                    <a:lumOff val="50000"/>
                  </a:schemeClr>
                </a:solidFill>
              </a:rPr>
              <a:t>Be an asset-based approach to assessment for learning</a:t>
            </a:r>
          </a:p>
          <a:p>
            <a:pPr lvl="1">
              <a:buFont typeface="Wingdings" panose="05000000000000000000" pitchFamily="2" charset="2"/>
              <a:buChar char="§"/>
            </a:pPr>
            <a:r>
              <a:rPr lang="en-US" sz="2400" dirty="0">
                <a:solidFill>
                  <a:schemeClr val="tx1">
                    <a:lumMod val="50000"/>
                    <a:lumOff val="50000"/>
                  </a:schemeClr>
                </a:solidFill>
              </a:rPr>
              <a:t>Engage students in the co-creation of learning goals and 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Building off 2019 Stakeholder and Educator Work.</a:t>
            </a:r>
            <a:endParaRPr lang="en-US" b="0" dirty="0"/>
          </a:p>
          <a:p>
            <a:pPr marL="0" lvl="0" indent="0" algn="l" rtl="0">
              <a:spcBef>
                <a:spcPts val="0"/>
              </a:spcBef>
              <a:spcAft>
                <a:spcPts val="0"/>
              </a:spcAft>
              <a:buNone/>
            </a:pPr>
            <a:r>
              <a:rPr lang="en-US" b="0" dirty="0"/>
              <a:t>Definition created by stakeholder workgroup. Link to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highlight>
                  <a:srgbClr val="FFFFFF"/>
                </a:highlight>
              </a:rPr>
              <a:t>“Performance Assessment in Colorado is an </a:t>
            </a:r>
            <a:r>
              <a:rPr lang="en" sz="1200" b="1" dirty="0">
                <a:solidFill>
                  <a:schemeClr val="dk2"/>
                </a:solidFill>
                <a:highlight>
                  <a:srgbClr val="FFFFFF"/>
                </a:highlight>
              </a:rPr>
              <a:t>authentic</a:t>
            </a:r>
            <a:r>
              <a:rPr lang="en" sz="1200" dirty="0">
                <a:highlight>
                  <a:srgbClr val="FFFFFF"/>
                </a:highlight>
              </a:rPr>
              <a:t> demonstration of student knowledge and skills through the creation of a complex product or presentation. The product and process are </a:t>
            </a:r>
            <a:r>
              <a:rPr lang="en" sz="1200" b="1" dirty="0">
                <a:solidFill>
                  <a:schemeClr val="dk2"/>
                </a:solidFill>
                <a:highlight>
                  <a:srgbClr val="FFFFFF"/>
                </a:highlight>
              </a:rPr>
              <a:t>relevant</a:t>
            </a:r>
            <a:r>
              <a:rPr lang="en" sz="1200" dirty="0">
                <a:highlight>
                  <a:srgbClr val="FFFFFF"/>
                </a:highlight>
              </a:rPr>
              <a:t> to the student, and prepare them for success in the postsecondary and workforce world. Performance assessments are an </a:t>
            </a:r>
            <a:r>
              <a:rPr lang="en" sz="1200" b="1" dirty="0">
                <a:solidFill>
                  <a:schemeClr val="dk2"/>
                </a:solidFill>
                <a:highlight>
                  <a:srgbClr val="FFFFFF"/>
                </a:highlight>
              </a:rPr>
              <a:t>iterative</a:t>
            </a:r>
            <a:r>
              <a:rPr lang="en" sz="1200" dirty="0">
                <a:highlight>
                  <a:srgbClr val="FFFFFF"/>
                </a:highlight>
              </a:rPr>
              <a:t> process where students apply their knowledge and improve their skills through feedback and revision in order to reflect on and demonstrate growth.”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FF"/>
                </a:highlight>
              </a:rPr>
              <a:t>These are the f</a:t>
            </a:r>
            <a:r>
              <a:rPr lang="en-US" dirty="0"/>
              <a:t>oundational components of this work - definition, design elements (quality criteria of a PA), and performance outcomes (reflect HOW essential skills are demonstrated, observed and assessed) – together they connect to classroom and outside of school experiences, as well as capstone and portfolio work in service of a student’s ICAP. They also are designed so that they serve the needs of all students including special education students and English language learners.</a:t>
            </a:r>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20/21 Pilot</a:t>
            </a:r>
          </a:p>
          <a:p>
            <a:pPr marL="0" lvl="0" indent="0" algn="l" rtl="0">
              <a:spcBef>
                <a:spcPts val="0"/>
              </a:spcBef>
              <a:spcAft>
                <a:spcPts val="0"/>
              </a:spcAft>
              <a:buNone/>
            </a:pPr>
            <a:r>
              <a:rPr lang="en-US" b="0" dirty="0"/>
              <a:t>Tools, templates and examples will be made available statewide for each PA approach and for the COP areas.</a:t>
            </a:r>
          </a:p>
          <a:p>
            <a:r>
              <a:rPr lang="en-US" sz="1200" b="0" kern="1200" dirty="0">
                <a:solidFill>
                  <a:schemeClr val="tx1"/>
                </a:solidFill>
                <a:effectLst/>
                <a:latin typeface="+mn-lt"/>
                <a:ea typeface="+mn-ea"/>
                <a:cs typeface="+mn-cs"/>
              </a:rPr>
              <a:t>All PA’s used in a student’s body of evidence must be created, administered, and scored according to the design elements. </a:t>
            </a:r>
          </a:p>
          <a:p>
            <a:r>
              <a:rPr lang="en-US" sz="1200" b="0" kern="1200" dirty="0">
                <a:solidFill>
                  <a:schemeClr val="tx1"/>
                </a:solidFill>
                <a:effectLst/>
                <a:latin typeface="+mn-lt"/>
                <a:ea typeface="+mn-ea"/>
                <a:cs typeface="+mn-cs"/>
              </a:rPr>
              <a:t>Tasks, Culminating PA’s, and Defense must be collaboratively-developed (educators with peers and with students) and scored (inter-rater reliability) in order to be used as valid measures for graduation purposes.</a:t>
            </a:r>
          </a:p>
          <a:p>
            <a:pPr marL="0" lvl="0" indent="0" algn="l" rtl="0">
              <a:spcBef>
                <a:spcPts val="0"/>
              </a:spcBef>
              <a:spcAft>
                <a:spcPts val="0"/>
              </a:spcAft>
              <a:buNone/>
            </a:pPr>
            <a:endParaRPr lang="en-US" b="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51535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93c83825a_0_7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893c83825a_0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Customized for use in Colorado.</a:t>
            </a:r>
            <a:endParaRPr dirty="0"/>
          </a:p>
        </p:txBody>
      </p:sp>
    </p:spTree>
    <p:extLst>
      <p:ext uri="{BB962C8B-B14F-4D97-AF65-F5344CB8AC3E}">
        <p14:creationId xmlns:p14="http://schemas.microsoft.com/office/powerpoint/2010/main" val="255759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Workshops, Online Learning Modules, and additional partner resources available related to these essential questions.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6659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64922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772073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D3D8B-7C78-4FD5-A4B4-6D2939FB0835}"/>
              </a:ext>
            </a:extLst>
          </p:cNvPr>
          <p:cNvSpPr>
            <a:spLocks noGrp="1"/>
          </p:cNvSpPr>
          <p:nvPr>
            <p:ph type="sldNum" sz="quarter" idx="10"/>
          </p:nvPr>
        </p:nvSpPr>
        <p:spPr/>
        <p:txBody>
          <a:bodyPr/>
          <a:lstStyle/>
          <a:p>
            <a:fld id="{C1E9C267-FC72-D447-BF05-09A3351C68CB}" type="slidenum">
              <a:rPr lang="en-US" smtClean="0"/>
              <a:t>‹#›</a:t>
            </a:fld>
            <a:endParaRPr lang="en-US"/>
          </a:p>
        </p:txBody>
      </p:sp>
    </p:spTree>
    <p:extLst>
      <p:ext uri="{BB962C8B-B14F-4D97-AF65-F5344CB8AC3E}">
        <p14:creationId xmlns:p14="http://schemas.microsoft.com/office/powerpoint/2010/main" val="173083749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 id="214748369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jpg@01D67C78.B1F87C20" TargetMode="External"/><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de.state.co.us/assessment/training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portal.wida.us/GetResource/234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cde.state.co.us/cde_english/contact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support.google.com/chrome/a/answer/6220366"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coassessments.com/training-mod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apple.com/business/docs/resources/iOS_Lifecycle_Management.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android.com/" TargetMode="External"/><Relationship Id="rId5" Type="http://schemas.openxmlformats.org/officeDocument/2006/relationships/hyperlink" Target="https://support.microsoft.com/en-us/help/13853/windows-lifecycle-fact-sheet" TargetMode="External"/><Relationship Id="rId4" Type="http://schemas.openxmlformats.org/officeDocument/2006/relationships/hyperlink" Target="https://support.google.com/chrome/a/answer/6220366?hl=e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cde.state.co.us/assessment/cmas_spaassessflowchar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cde.state.co.us/assessment/training-coal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hyperlink" Target="http://www.cde.state.co.us/datapipeline/per-collections" TargetMode="External"/><Relationship Id="rId2" Type="http://schemas.openxmlformats.org/officeDocument/2006/relationships/hyperlink" Target="http://www.cde.state.co.us/assessment/training-data" TargetMode="External"/><Relationship Id="rId1" Type="http://schemas.openxmlformats.org/officeDocument/2006/relationships/slideLayout" Target="../slideLayouts/slideLayout2.xml"/><Relationship Id="rId4" Type="http://schemas.openxmlformats.org/officeDocument/2006/relationships/hyperlink" Target="http://www.cde.state.co.us/datapipeline/train_schedule" TargetMode="External"/></Relationships>
</file>

<file path=ppt/slides/_rels/slide72.xml.rels><?xml version="1.0" encoding="UTF-8" standalone="yes"?>
<Relationships xmlns="http://schemas.openxmlformats.org/package/2006/relationships"><Relationship Id="rId2" Type="http://schemas.openxmlformats.org/officeDocument/2006/relationships/hyperlink" Target="http://www.cde.state.co.us/assessment/ela-dataandresults"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hyperlink" Target="https://www.cde.state.co.us/postsecondary/perfassessme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mzdevinc.com/oscar-performance-assessment-tool/"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7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cde.state.co.us/assessment/coassessmentlitprog" TargetMode="External"/><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de.state.co.us/planning20-21"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hyperlink" Target="http://www.cde.state.co.us/assessment/DA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cde.state.co.us/assessment/DTC"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forms.gle/eTR8NeAgFXGwQtSBA"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s://pearson.cvent.com/COEducatorDatabase"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8" Type="http://schemas.openxmlformats.org/officeDocument/2006/relationships/hyperlink" Target="mailto:carey_j@cde.state.co.us" TargetMode="External"/><Relationship Id="rId3" Type="http://schemas.openxmlformats.org/officeDocument/2006/relationships/hyperlink" Target="mailto:anthony_j@cde.state.co.us" TargetMode="External"/><Relationship Id="rId7" Type="http://schemas.openxmlformats.org/officeDocument/2006/relationships/hyperlink" Target="mailto:landrum_a@cde.state.co.us" TargetMode="External"/><Relationship Id="rId2" Type="http://schemas.openxmlformats.org/officeDocument/2006/relationships/hyperlink" Target="mailto:loerzel_s@cde.state.co.us" TargetMode="External"/><Relationship Id="rId1" Type="http://schemas.openxmlformats.org/officeDocument/2006/relationships/slideLayout" Target="../slideLayouts/slideLayout2.xml"/><Relationship Id="rId6" Type="http://schemas.openxmlformats.org/officeDocument/2006/relationships/hyperlink" Target="mailto:bonner_c@cde.state.co.us" TargetMode="External"/><Relationship Id="rId5" Type="http://schemas.openxmlformats.org/officeDocument/2006/relationships/hyperlink" Target="mailto:villalobospavia_h@cde.state.co.us" TargetMode="External"/><Relationship Id="rId10" Type="http://schemas.openxmlformats.org/officeDocument/2006/relationships/hyperlink" Target="mailto:amato_p@cde.state.co.us" TargetMode="External"/><Relationship Id="rId4" Type="http://schemas.openxmlformats.org/officeDocument/2006/relationships/hyperlink" Target="mailto:sachdeva_a@cde.state.co.us" TargetMode="External"/><Relationship Id="rId9" Type="http://schemas.openxmlformats.org/officeDocument/2006/relationships/hyperlink" Target="mailto:shen_s@cde.state.co.us"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42D1CB7-9E50-416A-8EF5-71C2418E78EF}"/>
              </a:ext>
            </a:extLst>
          </p:cNvPr>
          <p:cNvSpPr>
            <a:spLocks noGrp="1"/>
          </p:cNvSpPr>
          <p:nvPr>
            <p:ph sz="half" idx="1"/>
          </p:nvPr>
        </p:nvSpPr>
        <p:spPr>
          <a:xfrm>
            <a:off x="628650" y="1463040"/>
            <a:ext cx="3886200" cy="4583799"/>
          </a:xfrm>
        </p:spPr>
        <p:txBody>
          <a:bodyPr>
            <a:normAutofit fontScale="85000" lnSpcReduction="20000"/>
          </a:bodyPr>
          <a:lstStyle/>
          <a:p>
            <a:pPr marL="0" indent="0">
              <a:buNone/>
            </a:pPr>
            <a:r>
              <a:rPr lang="en-US" sz="4000" dirty="0"/>
              <a:t>Welcome!</a:t>
            </a:r>
          </a:p>
          <a:p>
            <a:pPr marL="0" indent="0">
              <a:buNone/>
            </a:pPr>
            <a:r>
              <a:rPr lang="en-US" b="1" dirty="0"/>
              <a:t>Introduce Yourself</a:t>
            </a:r>
          </a:p>
          <a:p>
            <a:pPr lvl="0"/>
            <a:r>
              <a:rPr lang="en-US" dirty="0"/>
              <a:t>From the top of the right-hand navigation select the </a:t>
            </a:r>
            <a:r>
              <a:rPr lang="en-US" b="1" dirty="0"/>
              <a:t>Live event Q&amp;A</a:t>
            </a:r>
            <a:endParaRPr lang="en-US" dirty="0"/>
          </a:p>
          <a:p>
            <a:pPr lvl="0"/>
            <a:r>
              <a:rPr lang="en-US" dirty="0"/>
              <a:t>Below the Live event Q&amp;A heading select </a:t>
            </a:r>
            <a:r>
              <a:rPr lang="en-US" b="1" dirty="0"/>
              <a:t>My questions</a:t>
            </a:r>
            <a:r>
              <a:rPr lang="en-US" dirty="0"/>
              <a:t>.</a:t>
            </a:r>
          </a:p>
          <a:p>
            <a:pPr lvl="0"/>
            <a:r>
              <a:rPr lang="en-US" dirty="0"/>
              <a:t>At the bottom of the Q&amp;A box enter your name using this format: </a:t>
            </a:r>
            <a:r>
              <a:rPr lang="en-US" b="1" dirty="0"/>
              <a:t>First Last (District)</a:t>
            </a:r>
            <a:endParaRPr lang="en-US" dirty="0"/>
          </a:p>
          <a:p>
            <a:pPr lvl="0"/>
            <a:r>
              <a:rPr lang="en-US" dirty="0"/>
              <a:t>In the </a:t>
            </a:r>
            <a:r>
              <a:rPr lang="en-US" b="1" dirty="0"/>
              <a:t>Ask a question</a:t>
            </a:r>
            <a:r>
              <a:rPr lang="en-US" dirty="0"/>
              <a:t> section tell us your district role and how long you have held your position.</a:t>
            </a:r>
          </a:p>
          <a:p>
            <a:pPr lvl="0"/>
            <a:r>
              <a:rPr lang="en-US"/>
              <a:t>Select the paper airplane icon in the bottom right corner of the window to send it.</a:t>
            </a:r>
          </a:p>
          <a:p>
            <a:endParaRPr lang="en-US" sz="4000" dirty="0"/>
          </a:p>
        </p:txBody>
      </p:sp>
      <p:sp>
        <p:nvSpPr>
          <p:cNvPr id="2" name="Title 1">
            <a:extLst>
              <a:ext uri="{FF2B5EF4-FFF2-40B4-BE49-F238E27FC236}">
                <a16:creationId xmlns:a16="http://schemas.microsoft.com/office/drawing/2014/main" id="{33140810-68B2-4629-BF6A-93440EE5109C}"/>
              </a:ext>
            </a:extLst>
          </p:cNvPr>
          <p:cNvSpPr>
            <a:spLocks noGrp="1"/>
          </p:cNvSpPr>
          <p:nvPr>
            <p:ph type="title"/>
          </p:nvPr>
        </p:nvSpPr>
        <p:spPr>
          <a:xfrm>
            <a:off x="245193" y="134768"/>
            <a:ext cx="7913386" cy="756418"/>
          </a:xfrm>
        </p:spPr>
        <p:txBody>
          <a:bodyPr>
            <a:noAutofit/>
          </a:bodyPr>
          <a:lstStyle/>
          <a:p>
            <a:r>
              <a:rPr lang="en-US" sz="3600" b="1" dirty="0">
                <a:latin typeface="+mn-lt"/>
              </a:rPr>
              <a:t>2020-2021</a:t>
            </a:r>
            <a:br>
              <a:rPr lang="en-US" sz="3600" b="1" dirty="0">
                <a:latin typeface="+mn-lt"/>
              </a:rPr>
            </a:br>
            <a:r>
              <a:rPr lang="en-US" sz="3600" b="1" dirty="0">
                <a:latin typeface="+mn-lt"/>
              </a:rPr>
              <a:t>District Assessment Coordinator Kickoff </a:t>
            </a:r>
            <a:r>
              <a:rPr lang="en-US" sz="3600" dirty="0">
                <a:latin typeface="+mn-lt"/>
              </a:rPr>
              <a:t>Meeting</a:t>
            </a:r>
          </a:p>
        </p:txBody>
      </p:sp>
      <p:sp>
        <p:nvSpPr>
          <p:cNvPr id="4" name="Slide Number Placeholder 3">
            <a:extLst>
              <a:ext uri="{FF2B5EF4-FFF2-40B4-BE49-F238E27FC236}">
                <a16:creationId xmlns:a16="http://schemas.microsoft.com/office/drawing/2014/main" id="{9E1C6873-9006-4F8A-83F3-AF673D15657F}"/>
              </a:ext>
            </a:extLst>
          </p:cNvPr>
          <p:cNvSpPr>
            <a:spLocks noGrp="1"/>
          </p:cNvSpPr>
          <p:nvPr>
            <p:ph type="sldNum" sz="quarter" idx="12"/>
          </p:nvPr>
        </p:nvSpPr>
        <p:spPr>
          <a:xfrm>
            <a:off x="223071" y="6427018"/>
            <a:ext cx="2057400" cy="365125"/>
          </a:xfrm>
        </p:spPr>
        <p:txBody>
          <a:bodyPr/>
          <a:lstStyle/>
          <a:p>
            <a:fld id="{C479D5F6-EDCB-402A-AC08-4943A1820E8F}" type="slidenum">
              <a:rPr lang="en-US" smtClean="0"/>
              <a:pPr/>
              <a:t>1</a:t>
            </a:fld>
            <a:endParaRPr lang="en-US" dirty="0"/>
          </a:p>
        </p:txBody>
      </p:sp>
      <p:pic>
        <p:nvPicPr>
          <p:cNvPr id="1028" name="Picture 1" descr="cid:image001.jpg@01D67C78.B1F87C20">
            <a:extLst>
              <a:ext uri="{FF2B5EF4-FFF2-40B4-BE49-F238E27FC236}">
                <a16:creationId xmlns:a16="http://schemas.microsoft.com/office/drawing/2014/main" id="{AC742B9F-88CD-4AB7-AE03-EE340853BFC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91596" y="1315766"/>
            <a:ext cx="4117500" cy="473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78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Autofit/>
          </a:bodyPr>
          <a:lstStyle/>
          <a:p>
            <a:r>
              <a:rPr lang="en-US" sz="3600" b="1" dirty="0">
                <a:latin typeface="+mn-lt"/>
              </a:rPr>
              <a:t>Colorado Assessments</a:t>
            </a:r>
          </a:p>
        </p:txBody>
      </p:sp>
      <p:sp>
        <p:nvSpPr>
          <p:cNvPr id="5" name="Slide Number Placeholder 4"/>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10</a:t>
            </a:fld>
            <a:endParaRPr lang="en-US" dirty="0"/>
          </a:p>
        </p:txBody>
      </p:sp>
      <p:sp>
        <p:nvSpPr>
          <p:cNvPr id="6" name="Text Box 2"/>
          <p:cNvSpPr txBox="1">
            <a:spLocks noChangeArrowheads="1"/>
          </p:cNvSpPr>
          <p:nvPr/>
        </p:nvSpPr>
        <p:spPr bwMode="auto">
          <a:xfrm>
            <a:off x="223929" y="1279118"/>
            <a:ext cx="2377757" cy="923330"/>
          </a:xfrm>
          <a:prstGeom prst="rect">
            <a:avLst/>
          </a:prstGeom>
          <a:solidFill>
            <a:srgbClr val="488BC9"/>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a:solidFill>
                  <a:schemeClr val="bg1"/>
                </a:solidFill>
                <a:effectLst/>
                <a:ea typeface="Calibri"/>
                <a:cs typeface="Times New Roman"/>
              </a:rPr>
              <a:t>Colorado Measures of</a:t>
            </a:r>
          </a:p>
          <a:p>
            <a:pPr marL="0" marR="0" algn="ctr">
              <a:spcBef>
                <a:spcPts val="0"/>
              </a:spcBef>
              <a:spcAft>
                <a:spcPts val="0"/>
              </a:spcAft>
            </a:pPr>
            <a:r>
              <a:rPr lang="en-US" sz="1800" dirty="0">
                <a:solidFill>
                  <a:schemeClr val="bg1"/>
                </a:solidFill>
                <a:effectLst/>
                <a:ea typeface="Calibri"/>
                <a:cs typeface="Times New Roman"/>
              </a:rPr>
              <a:t>Academic Success</a:t>
            </a:r>
          </a:p>
          <a:p>
            <a:pPr marL="0" marR="0" algn="ctr">
              <a:spcBef>
                <a:spcPts val="0"/>
              </a:spcBef>
              <a:spcAft>
                <a:spcPts val="0"/>
              </a:spcAft>
            </a:pPr>
            <a:r>
              <a:rPr lang="en-US" sz="1800" dirty="0">
                <a:solidFill>
                  <a:schemeClr val="bg1"/>
                </a:solidFill>
                <a:effectLst/>
                <a:ea typeface="Calibri"/>
                <a:cs typeface="Times New Roman"/>
              </a:rPr>
              <a:t>(CMAS)</a:t>
            </a:r>
            <a:endParaRPr lang="en-US" sz="1200" dirty="0">
              <a:solidFill>
                <a:schemeClr val="bg1"/>
              </a:solidFill>
              <a:effectLst/>
              <a:ea typeface="Calibri"/>
              <a:cs typeface="Times New Roman"/>
            </a:endParaRPr>
          </a:p>
        </p:txBody>
      </p:sp>
      <p:sp>
        <p:nvSpPr>
          <p:cNvPr id="7" name="Text Box 2"/>
          <p:cNvSpPr txBox="1">
            <a:spLocks noChangeArrowheads="1"/>
          </p:cNvSpPr>
          <p:nvPr/>
        </p:nvSpPr>
        <p:spPr bwMode="auto">
          <a:xfrm>
            <a:off x="223928" y="2423366"/>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a typeface="Calibri"/>
                <a:cs typeface="Times New Roman"/>
              </a:rPr>
              <a:t>Math*</a:t>
            </a:r>
            <a:endParaRPr lang="en-US" dirty="0">
              <a:solidFill>
                <a:srgbClr val="000000"/>
              </a:solidFill>
              <a:effectLst/>
              <a:ea typeface="Calibri"/>
              <a:cs typeface="Times New Roman"/>
            </a:endParaRPr>
          </a:p>
        </p:txBody>
      </p:sp>
      <p:sp>
        <p:nvSpPr>
          <p:cNvPr id="8" name="Text Box 2"/>
          <p:cNvSpPr txBox="1">
            <a:spLocks noChangeArrowheads="1"/>
          </p:cNvSpPr>
          <p:nvPr/>
        </p:nvSpPr>
        <p:spPr bwMode="auto">
          <a:xfrm>
            <a:off x="3083044" y="2426967"/>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Math (DLM)*</a:t>
            </a:r>
          </a:p>
        </p:txBody>
      </p:sp>
      <p:sp>
        <p:nvSpPr>
          <p:cNvPr id="11" name="Text Box 2"/>
          <p:cNvSpPr txBox="1">
            <a:spLocks noChangeArrowheads="1"/>
          </p:cNvSpPr>
          <p:nvPr/>
        </p:nvSpPr>
        <p:spPr bwMode="auto">
          <a:xfrm>
            <a:off x="3083044" y="3778796"/>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Science*</a:t>
            </a:r>
          </a:p>
        </p:txBody>
      </p:sp>
      <p:sp>
        <p:nvSpPr>
          <p:cNvPr id="18" name="Text Box 2"/>
          <p:cNvSpPr txBox="1">
            <a:spLocks noChangeArrowheads="1"/>
          </p:cNvSpPr>
          <p:nvPr/>
        </p:nvSpPr>
        <p:spPr bwMode="auto">
          <a:xfrm>
            <a:off x="7564541" y="4886162"/>
            <a:ext cx="1162015" cy="646331"/>
          </a:xfrm>
          <a:prstGeom prst="rect">
            <a:avLst/>
          </a:prstGeom>
          <a:solidFill>
            <a:srgbClr val="7030A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chemeClr val="bg1"/>
                </a:solidFill>
                <a:effectLst/>
                <a:ea typeface="Calibri"/>
                <a:cs typeface="Times New Roman"/>
              </a:rPr>
              <a:t>ACCESS </a:t>
            </a:r>
          </a:p>
          <a:p>
            <a:pPr marL="0" marR="0" algn="ctr">
              <a:spcBef>
                <a:spcPts val="0"/>
              </a:spcBef>
              <a:spcAft>
                <a:spcPts val="0"/>
              </a:spcAft>
            </a:pPr>
            <a:r>
              <a:rPr lang="en-US" dirty="0">
                <a:solidFill>
                  <a:schemeClr val="bg1"/>
                </a:solidFill>
                <a:effectLst/>
                <a:ea typeface="Calibri"/>
                <a:cs typeface="Times New Roman"/>
              </a:rPr>
              <a:t>for ELLs </a:t>
            </a:r>
          </a:p>
        </p:txBody>
      </p:sp>
      <p:sp>
        <p:nvSpPr>
          <p:cNvPr id="20" name="Text Box 2"/>
          <p:cNvSpPr txBox="1">
            <a:spLocks noChangeArrowheads="1"/>
          </p:cNvSpPr>
          <p:nvPr/>
        </p:nvSpPr>
        <p:spPr bwMode="auto">
          <a:xfrm>
            <a:off x="5961153" y="1301738"/>
            <a:ext cx="2765403" cy="923330"/>
          </a:xfrm>
          <a:prstGeom prst="rect">
            <a:avLst/>
          </a:prstGeom>
          <a:solidFill>
            <a:srgbClr val="FFC00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effectLst/>
                <a:ea typeface="Calibri"/>
                <a:cs typeface="Times New Roman"/>
              </a:rPr>
              <a:t>CO PSAT/SAT</a:t>
            </a:r>
          </a:p>
          <a:p>
            <a:pPr marL="0" marR="0" algn="ctr">
              <a:spcBef>
                <a:spcPts val="0"/>
              </a:spcBef>
              <a:spcAft>
                <a:spcPts val="0"/>
              </a:spcAft>
            </a:pPr>
            <a:r>
              <a:rPr lang="en-US" dirty="0">
                <a:ea typeface="Calibri"/>
                <a:cs typeface="Times New Roman"/>
              </a:rPr>
              <a:t>SAT – Grade 11*</a:t>
            </a:r>
          </a:p>
          <a:p>
            <a:pPr marL="0" marR="0" algn="ctr">
              <a:spcBef>
                <a:spcPts val="0"/>
              </a:spcBef>
              <a:spcAft>
                <a:spcPts val="0"/>
              </a:spcAft>
            </a:pPr>
            <a:r>
              <a:rPr lang="en-US" dirty="0">
                <a:effectLst/>
                <a:ea typeface="Calibri"/>
                <a:cs typeface="Times New Roman"/>
              </a:rPr>
              <a:t>PSAT – Grades 9 and 10**</a:t>
            </a:r>
          </a:p>
        </p:txBody>
      </p:sp>
      <p:sp>
        <p:nvSpPr>
          <p:cNvPr id="21" name="Text Box 2"/>
          <p:cNvSpPr txBox="1">
            <a:spLocks noChangeArrowheads="1"/>
          </p:cNvSpPr>
          <p:nvPr/>
        </p:nvSpPr>
        <p:spPr bwMode="auto">
          <a:xfrm>
            <a:off x="5982924" y="3077407"/>
            <a:ext cx="2540590" cy="1200329"/>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Evidenced-based Reading and Writing</a:t>
            </a:r>
          </a:p>
          <a:p>
            <a:pPr algn="ctr"/>
            <a:endParaRPr lang="en-US" dirty="0">
              <a:solidFill>
                <a:srgbClr val="000000"/>
              </a:solidFill>
              <a:ea typeface="Calibri"/>
              <a:cs typeface="Times New Roman"/>
            </a:endParaRPr>
          </a:p>
          <a:p>
            <a:pPr algn="ctr"/>
            <a:r>
              <a:rPr lang="en-US" dirty="0">
                <a:solidFill>
                  <a:srgbClr val="000000"/>
                </a:solidFill>
                <a:ea typeface="Calibri"/>
                <a:cs typeface="Times New Roman"/>
              </a:rPr>
              <a:t>***Optional SAT Essay</a:t>
            </a:r>
          </a:p>
        </p:txBody>
      </p:sp>
      <p:sp>
        <p:nvSpPr>
          <p:cNvPr id="2" name="TextBox 1"/>
          <p:cNvSpPr txBox="1"/>
          <p:nvPr/>
        </p:nvSpPr>
        <p:spPr>
          <a:xfrm>
            <a:off x="223929" y="5165476"/>
            <a:ext cx="5251658" cy="923330"/>
          </a:xfrm>
          <a:prstGeom prst="rect">
            <a:avLst/>
          </a:prstGeom>
          <a:noFill/>
          <a:ln>
            <a:solidFill>
              <a:schemeClr val="accent1"/>
            </a:solidFill>
          </a:ln>
        </p:spPr>
        <p:txBody>
          <a:bodyPr wrap="square" rtlCol="0">
            <a:spAutoFit/>
          </a:bodyPr>
          <a:lstStyle/>
          <a:p>
            <a:r>
              <a:rPr lang="en-US" dirty="0">
                <a:solidFill>
                  <a:srgbClr val="000000"/>
                </a:solidFill>
              </a:rPr>
              <a:t>  * Required by Colorado law and federal law</a:t>
            </a:r>
          </a:p>
          <a:p>
            <a:r>
              <a:rPr lang="en-US" dirty="0">
                <a:solidFill>
                  <a:srgbClr val="000000"/>
                </a:solidFill>
              </a:rPr>
              <a:t> ** Required by Colorado law</a:t>
            </a:r>
          </a:p>
          <a:p>
            <a:r>
              <a:rPr lang="en-US" dirty="0">
                <a:solidFill>
                  <a:srgbClr val="000000"/>
                </a:solidFill>
              </a:rPr>
              <a:t>*** Allowed by Colorado law</a:t>
            </a:r>
          </a:p>
        </p:txBody>
      </p:sp>
      <p:sp>
        <p:nvSpPr>
          <p:cNvPr id="15" name="Text Box 2"/>
          <p:cNvSpPr txBox="1">
            <a:spLocks noChangeArrowheads="1"/>
          </p:cNvSpPr>
          <p:nvPr/>
        </p:nvSpPr>
        <p:spPr bwMode="auto">
          <a:xfrm>
            <a:off x="5961154" y="2426597"/>
            <a:ext cx="2562360" cy="369332"/>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Math</a:t>
            </a:r>
          </a:p>
        </p:txBody>
      </p:sp>
      <p:sp>
        <p:nvSpPr>
          <p:cNvPr id="17" name="Text Box 2"/>
          <p:cNvSpPr txBox="1">
            <a:spLocks noChangeArrowheads="1"/>
          </p:cNvSpPr>
          <p:nvPr/>
        </p:nvSpPr>
        <p:spPr bwMode="auto">
          <a:xfrm>
            <a:off x="223928" y="4458770"/>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a typeface="Calibri"/>
                <a:cs typeface="Times New Roman"/>
              </a:rPr>
              <a:t>Social Studies</a:t>
            </a:r>
            <a:r>
              <a:rPr lang="en-US" dirty="0">
                <a:solidFill>
                  <a:srgbClr val="000000"/>
                </a:solidFill>
                <a:effectLst/>
                <a:ea typeface="Calibri"/>
                <a:cs typeface="Times New Roman"/>
              </a:rPr>
              <a:t>**</a:t>
            </a:r>
          </a:p>
        </p:txBody>
      </p:sp>
      <p:sp>
        <p:nvSpPr>
          <p:cNvPr id="22" name="Text Box 2"/>
          <p:cNvSpPr txBox="1">
            <a:spLocks noChangeArrowheads="1"/>
          </p:cNvSpPr>
          <p:nvPr/>
        </p:nvSpPr>
        <p:spPr bwMode="auto">
          <a:xfrm>
            <a:off x="223928" y="3103187"/>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ELA*</a:t>
            </a:r>
          </a:p>
        </p:txBody>
      </p:sp>
      <p:sp>
        <p:nvSpPr>
          <p:cNvPr id="23" name="Text Box 2"/>
          <p:cNvSpPr txBox="1">
            <a:spLocks noChangeArrowheads="1"/>
          </p:cNvSpPr>
          <p:nvPr/>
        </p:nvSpPr>
        <p:spPr bwMode="auto">
          <a:xfrm>
            <a:off x="223928" y="3779931"/>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a typeface="Calibri"/>
                <a:cs typeface="Times New Roman"/>
              </a:rPr>
              <a:t>Science</a:t>
            </a:r>
            <a:r>
              <a:rPr lang="en-US" dirty="0">
                <a:solidFill>
                  <a:srgbClr val="000000"/>
                </a:solidFill>
                <a:effectLst/>
                <a:ea typeface="Calibri"/>
                <a:cs typeface="Times New Roman"/>
              </a:rPr>
              <a:t>*</a:t>
            </a:r>
          </a:p>
        </p:txBody>
      </p:sp>
      <p:sp>
        <p:nvSpPr>
          <p:cNvPr id="24" name="Text Box 2"/>
          <p:cNvSpPr txBox="1">
            <a:spLocks noChangeArrowheads="1"/>
          </p:cNvSpPr>
          <p:nvPr/>
        </p:nvSpPr>
        <p:spPr bwMode="auto">
          <a:xfrm>
            <a:off x="3083044" y="3094501"/>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ELA (DLM)*</a:t>
            </a:r>
          </a:p>
        </p:txBody>
      </p:sp>
      <p:sp>
        <p:nvSpPr>
          <p:cNvPr id="25" name="Text Box 2"/>
          <p:cNvSpPr txBox="1">
            <a:spLocks noChangeArrowheads="1"/>
          </p:cNvSpPr>
          <p:nvPr/>
        </p:nvSpPr>
        <p:spPr bwMode="auto">
          <a:xfrm>
            <a:off x="3083044" y="4458770"/>
            <a:ext cx="237902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Social Studies**</a:t>
            </a:r>
          </a:p>
        </p:txBody>
      </p:sp>
      <p:sp>
        <p:nvSpPr>
          <p:cNvPr id="27" name="Text Box 2"/>
          <p:cNvSpPr txBox="1">
            <a:spLocks noChangeArrowheads="1"/>
          </p:cNvSpPr>
          <p:nvPr/>
        </p:nvSpPr>
        <p:spPr bwMode="auto">
          <a:xfrm>
            <a:off x="3083043" y="1290238"/>
            <a:ext cx="2377757" cy="923330"/>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a:solidFill>
                  <a:schemeClr val="bg1"/>
                </a:solidFill>
                <a:effectLst/>
                <a:ea typeface="Calibri"/>
                <a:cs typeface="Times New Roman"/>
              </a:rPr>
              <a:t>Colorado Alternate Assessments</a:t>
            </a:r>
          </a:p>
          <a:p>
            <a:pPr marL="0" marR="0" algn="ctr">
              <a:spcBef>
                <a:spcPts val="0"/>
              </a:spcBef>
              <a:spcAft>
                <a:spcPts val="0"/>
              </a:spcAft>
            </a:pPr>
            <a:r>
              <a:rPr lang="en-US" sz="1800" dirty="0">
                <a:solidFill>
                  <a:schemeClr val="bg1"/>
                </a:solidFill>
                <a:effectLst/>
                <a:ea typeface="Calibri"/>
                <a:cs typeface="Times New Roman"/>
              </a:rPr>
              <a:t>(CoAlt)</a:t>
            </a:r>
          </a:p>
        </p:txBody>
      </p:sp>
      <p:sp>
        <p:nvSpPr>
          <p:cNvPr id="4" name="Right Arrow 3"/>
          <p:cNvSpPr/>
          <p:nvPr/>
        </p:nvSpPr>
        <p:spPr>
          <a:xfrm>
            <a:off x="2620682" y="1577411"/>
            <a:ext cx="472300" cy="281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flipH="1">
            <a:off x="5460800" y="1579027"/>
            <a:ext cx="481357" cy="2794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2"/>
          <p:cNvSpPr txBox="1">
            <a:spLocks noChangeArrowheads="1"/>
          </p:cNvSpPr>
          <p:nvPr/>
        </p:nvSpPr>
        <p:spPr bwMode="auto">
          <a:xfrm>
            <a:off x="5982924" y="4888477"/>
            <a:ext cx="1390149" cy="1200329"/>
          </a:xfrm>
          <a:prstGeom prst="rect">
            <a:avLst/>
          </a:prstGeom>
          <a:solidFill>
            <a:schemeClr val="bg2"/>
          </a:solidFill>
          <a:ln w="9525">
            <a:no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NAEP </a:t>
            </a:r>
          </a:p>
          <a:p>
            <a:pPr algn="ctr"/>
            <a:r>
              <a:rPr lang="en-US" dirty="0">
                <a:solidFill>
                  <a:srgbClr val="000000"/>
                </a:solidFill>
                <a:ea typeface="Calibri"/>
                <a:cs typeface="Times New Roman"/>
              </a:rPr>
              <a:t>&amp; International Assessments</a:t>
            </a:r>
          </a:p>
        </p:txBody>
      </p:sp>
    </p:spTree>
    <p:extLst>
      <p:ext uri="{BB962C8B-B14F-4D97-AF65-F5344CB8AC3E}">
        <p14:creationId xmlns:p14="http://schemas.microsoft.com/office/powerpoint/2010/main" val="160173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341" y="233990"/>
            <a:ext cx="8742288" cy="756418"/>
          </a:xfrm>
        </p:spPr>
        <p:txBody>
          <a:bodyPr anchor="ctr">
            <a:noAutofit/>
          </a:bodyPr>
          <a:lstStyle/>
          <a:p>
            <a:r>
              <a:rPr lang="en-US" sz="3600" b="1" dirty="0">
                <a:latin typeface="+mn-lt"/>
              </a:rPr>
              <a:t>2020-21 State Assessments: Grades 3-8</a:t>
            </a:r>
          </a:p>
        </p:txBody>
      </p:sp>
      <p:sp>
        <p:nvSpPr>
          <p:cNvPr id="5" name="Slide Number Placeholder 4"/>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51051308"/>
              </p:ext>
            </p:extLst>
          </p:nvPr>
        </p:nvGraphicFramePr>
        <p:xfrm>
          <a:off x="1391429" y="1926062"/>
          <a:ext cx="6315074" cy="2627277"/>
        </p:xfrm>
        <a:graphic>
          <a:graphicData uri="http://schemas.openxmlformats.org/drawingml/2006/table">
            <a:tbl>
              <a:tblPr firstRow="1" bandRow="1">
                <a:tableStyleId>{5C22544A-7EE6-4342-B048-85BDC9FD1C3A}</a:tableStyleId>
              </a:tblPr>
              <a:tblGrid>
                <a:gridCol w="850245">
                  <a:extLst>
                    <a:ext uri="{9D8B030D-6E8A-4147-A177-3AD203B41FA5}">
                      <a16:colId xmlns:a16="http://schemas.microsoft.com/office/drawing/2014/main" val="20000"/>
                    </a:ext>
                  </a:extLst>
                </a:gridCol>
                <a:gridCol w="1140479">
                  <a:extLst>
                    <a:ext uri="{9D8B030D-6E8A-4147-A177-3AD203B41FA5}">
                      <a16:colId xmlns:a16="http://schemas.microsoft.com/office/drawing/2014/main" val="20001"/>
                    </a:ext>
                  </a:extLst>
                </a:gridCol>
                <a:gridCol w="1285875">
                  <a:extLst>
                    <a:ext uri="{9D8B030D-6E8A-4147-A177-3AD203B41FA5}">
                      <a16:colId xmlns:a16="http://schemas.microsoft.com/office/drawing/2014/main" val="20002"/>
                    </a:ext>
                  </a:extLst>
                </a:gridCol>
                <a:gridCol w="1266825">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370840">
                <a:tc>
                  <a:txBody>
                    <a:bodyPr/>
                    <a:lstStyle/>
                    <a:p>
                      <a:pPr algn="ctr"/>
                      <a:r>
                        <a:rPr lang="en-US" dirty="0"/>
                        <a:t>Grade</a:t>
                      </a:r>
                    </a:p>
                  </a:txBody>
                  <a:tcPr anchor="ctr"/>
                </a:tc>
                <a:tc>
                  <a:txBody>
                    <a:bodyPr/>
                    <a:lstStyle/>
                    <a:p>
                      <a:pPr algn="ctr"/>
                      <a:r>
                        <a:rPr lang="en-US" dirty="0"/>
                        <a:t>ELA</a:t>
                      </a:r>
                      <a:endParaRPr lang="en-US" baseline="30000" dirty="0"/>
                    </a:p>
                  </a:txBody>
                  <a:tcPr anchor="ctr"/>
                </a:tc>
                <a:tc>
                  <a:txBody>
                    <a:bodyPr/>
                    <a:lstStyle/>
                    <a:p>
                      <a:pPr algn="ctr"/>
                      <a:r>
                        <a:rPr lang="en-US" dirty="0"/>
                        <a:t>Math</a:t>
                      </a:r>
                      <a:endParaRPr lang="en-US" baseline="30000" dirty="0"/>
                    </a:p>
                  </a:txBody>
                  <a:tcPr anchor="ctr"/>
                </a:tc>
                <a:tc>
                  <a:txBody>
                    <a:bodyPr/>
                    <a:lstStyle/>
                    <a:p>
                      <a:pPr algn="ctr"/>
                      <a:r>
                        <a:rPr lang="en-US" dirty="0"/>
                        <a:t>Science</a:t>
                      </a:r>
                    </a:p>
                  </a:txBody>
                  <a:tcPr anchor="ctr"/>
                </a:tc>
                <a:tc>
                  <a:txBody>
                    <a:bodyPr/>
                    <a:lstStyle/>
                    <a:p>
                      <a:pPr algn="ctr"/>
                      <a:r>
                        <a:rPr lang="en-US" dirty="0"/>
                        <a:t>Social Studies</a:t>
                      </a:r>
                      <a:r>
                        <a:rPr lang="en-US" baseline="30000" dirty="0"/>
                        <a:t>*</a:t>
                      </a:r>
                    </a:p>
                  </a:txBody>
                  <a:tcPr anchor="ctr"/>
                </a:tc>
                <a:extLst>
                  <a:ext uri="{0D108BD9-81ED-4DB2-BD59-A6C34878D82A}">
                    <a16:rowId xmlns:a16="http://schemas.microsoft.com/office/drawing/2014/main" val="10000"/>
                  </a:ext>
                </a:extLst>
              </a:tr>
              <a:tr h="370840">
                <a:tc>
                  <a:txBody>
                    <a:bodyPr/>
                    <a:lstStyle/>
                    <a:p>
                      <a:pPr algn="ctr"/>
                      <a:r>
                        <a:rPr lang="en-US" dirty="0"/>
                        <a:t>3</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1"/>
                  </a:ext>
                </a:extLst>
              </a:tr>
              <a:tr h="370840">
                <a:tc>
                  <a:txBody>
                    <a:bodyPr/>
                    <a:lstStyle/>
                    <a:p>
                      <a:pPr algn="ctr"/>
                      <a:r>
                        <a:rPr lang="en-US" dirty="0"/>
                        <a:t>4</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2"/>
                  </a:ext>
                </a:extLst>
              </a:tr>
              <a:tr h="370840">
                <a:tc>
                  <a:txBody>
                    <a:bodyPr/>
                    <a:lstStyle/>
                    <a:p>
                      <a:pPr algn="ctr"/>
                      <a:r>
                        <a:rPr lang="en-US" dirty="0"/>
                        <a:t>5</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3"/>
                  </a:ext>
                </a:extLst>
              </a:tr>
              <a:tr h="370840">
                <a:tc>
                  <a:txBody>
                    <a:bodyPr/>
                    <a:lstStyle/>
                    <a:p>
                      <a:pPr algn="ctr"/>
                      <a:r>
                        <a:rPr lang="en-US" dirty="0"/>
                        <a:t>6</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4"/>
                  </a:ext>
                </a:extLst>
              </a:tr>
              <a:tr h="399852">
                <a:tc>
                  <a:txBody>
                    <a:bodyPr/>
                    <a:lstStyle/>
                    <a:p>
                      <a:pPr algn="ctr"/>
                      <a:r>
                        <a:rPr lang="en-US" dirty="0"/>
                        <a:t>7</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5"/>
                  </a:ext>
                </a:extLst>
              </a:tr>
              <a:tr h="373225">
                <a:tc>
                  <a:txBody>
                    <a:bodyPr/>
                    <a:lstStyle/>
                    <a:p>
                      <a:pPr algn="ctr"/>
                      <a:r>
                        <a:rPr lang="en-US" dirty="0"/>
                        <a:t>8</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6"/>
                  </a:ext>
                </a:extLst>
              </a:tr>
            </a:tbl>
          </a:graphicData>
        </a:graphic>
      </p:graphicFrame>
      <p:grpSp>
        <p:nvGrpSpPr>
          <p:cNvPr id="8" name="Group 7"/>
          <p:cNvGrpSpPr/>
          <p:nvPr/>
        </p:nvGrpSpPr>
        <p:grpSpPr>
          <a:xfrm>
            <a:off x="2619930" y="2322879"/>
            <a:ext cx="4398696" cy="2199284"/>
            <a:chOff x="2657252" y="1613755"/>
            <a:chExt cx="4398696" cy="2199284"/>
          </a:xfrm>
        </p:grpSpPr>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1613755"/>
              <a:ext cx="323269" cy="323269"/>
            </a:xfrm>
            <a:prstGeom prst="rect">
              <a:avLst/>
            </a:prstGeom>
          </p:spPr>
        </p:pic>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1977577"/>
              <a:ext cx="323269" cy="323269"/>
            </a:xfrm>
            <a:prstGeom prst="rect">
              <a:avLst/>
            </a:prstGeom>
          </p:spPr>
        </p:pic>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2356897"/>
              <a:ext cx="323269" cy="323269"/>
            </a:xfrm>
            <a:prstGeom prst="rect">
              <a:avLst/>
            </a:prstGeom>
          </p:spPr>
        </p:pic>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2728532"/>
              <a:ext cx="323269" cy="323269"/>
            </a:xfrm>
            <a:prstGeom prst="rect">
              <a:avLst/>
            </a:prstGeom>
          </p:spPr>
        </p:pic>
        <p:pic>
          <p:nvPicPr>
            <p:cNvPr id="13" name="Picture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3125462"/>
              <a:ext cx="323269" cy="323269"/>
            </a:xfrm>
            <a:prstGeom prst="rect">
              <a:avLst/>
            </a:prstGeom>
          </p:spPr>
        </p:pic>
        <p:pic>
          <p:nvPicPr>
            <p:cNvPr id="14"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2" y="3489770"/>
              <a:ext cx="323269" cy="323269"/>
            </a:xfrm>
            <a:prstGeom prst="rect">
              <a:avLst/>
            </a:prstGeom>
          </p:spPr>
        </p:pic>
        <p:pic>
          <p:nvPicPr>
            <p:cNvPr id="15" name="Pictur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80794" y="3125462"/>
              <a:ext cx="323269" cy="323269"/>
            </a:xfrm>
            <a:prstGeom prst="rect">
              <a:avLst/>
            </a:prstGeom>
          </p:spPr>
        </p:pic>
        <p:pic>
          <p:nvPicPr>
            <p:cNvPr id="16"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1615739"/>
              <a:ext cx="323269" cy="323269"/>
            </a:xfrm>
            <a:prstGeom prst="rect">
              <a:avLst/>
            </a:prstGeom>
          </p:spPr>
        </p:pic>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1972193"/>
              <a:ext cx="323269" cy="323269"/>
            </a:xfrm>
            <a:prstGeom prst="rect">
              <a:avLst/>
            </a:prstGeom>
          </p:spPr>
        </p:pic>
        <p:pic>
          <p:nvPicPr>
            <p:cNvPr id="18" name="Picture 1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2351512"/>
              <a:ext cx="323269" cy="323269"/>
            </a:xfrm>
            <a:prstGeom prst="rect">
              <a:avLst/>
            </a:prstGeom>
          </p:spPr>
        </p:pic>
        <p:pic>
          <p:nvPicPr>
            <p:cNvPr id="19" name="Picture 1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2723147"/>
              <a:ext cx="323269" cy="323269"/>
            </a:xfrm>
            <a:prstGeom prst="rect">
              <a:avLst/>
            </a:prstGeom>
          </p:spPr>
        </p:pic>
        <p:pic>
          <p:nvPicPr>
            <p:cNvPr id="20" name="Picture 1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80793" y="3489770"/>
              <a:ext cx="323269" cy="323269"/>
            </a:xfrm>
            <a:prstGeom prst="rect">
              <a:avLst/>
            </a:prstGeom>
          </p:spPr>
        </p:pic>
        <p:pic>
          <p:nvPicPr>
            <p:cNvPr id="21" name="Picture 2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53847" y="2351512"/>
              <a:ext cx="323269" cy="323269"/>
            </a:xfrm>
            <a:prstGeom prst="rect">
              <a:avLst/>
            </a:prstGeom>
          </p:spPr>
        </p:pic>
        <p:pic>
          <p:nvPicPr>
            <p:cNvPr id="22" name="Picture 2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53847" y="3489770"/>
              <a:ext cx="323269" cy="323269"/>
            </a:xfrm>
            <a:prstGeom prst="rect">
              <a:avLst/>
            </a:prstGeom>
          </p:spPr>
        </p:pic>
        <p:pic>
          <p:nvPicPr>
            <p:cNvPr id="23" name="Picture 2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32679" y="1979801"/>
              <a:ext cx="323269" cy="323269"/>
            </a:xfrm>
            <a:prstGeom prst="rect">
              <a:avLst/>
            </a:prstGeom>
          </p:spPr>
        </p:pic>
        <p:pic>
          <p:nvPicPr>
            <p:cNvPr id="24" name="Picture 2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32678" y="3125461"/>
              <a:ext cx="323269" cy="323269"/>
            </a:xfrm>
            <a:prstGeom prst="rect">
              <a:avLst/>
            </a:prstGeom>
          </p:spPr>
        </p:pic>
      </p:grpSp>
      <p:sp>
        <p:nvSpPr>
          <p:cNvPr id="25" name="TextBox 24"/>
          <p:cNvSpPr txBox="1"/>
          <p:nvPr/>
        </p:nvSpPr>
        <p:spPr>
          <a:xfrm>
            <a:off x="154112" y="4748427"/>
            <a:ext cx="8835775" cy="1831271"/>
          </a:xfrm>
          <a:prstGeom prst="rect">
            <a:avLst/>
          </a:prstGeom>
          <a:noFill/>
        </p:spPr>
        <p:txBody>
          <a:bodyPr wrap="square" rtlCol="0">
            <a:spAutoFit/>
          </a:bodyPr>
          <a:lstStyle/>
          <a:p>
            <a:r>
              <a:rPr lang="en-US" b="1" dirty="0">
                <a:solidFill>
                  <a:srgbClr val="000000"/>
                </a:solidFill>
              </a:rPr>
              <a:t>Note</a:t>
            </a:r>
            <a:r>
              <a:rPr lang="en-US" dirty="0">
                <a:solidFill>
                  <a:srgbClr val="000000"/>
                </a:solidFill>
              </a:rPr>
              <a:t>: CoAlt science and social studies and CoAlt DLM assessments are the corresponding assessments to CMAS science, social studies, math and ELA for students with the most significant cognitive disabilities.</a:t>
            </a:r>
          </a:p>
          <a:p>
            <a:endParaRPr lang="en-US" dirty="0">
              <a:solidFill>
                <a:srgbClr val="000000"/>
              </a:solidFill>
            </a:endParaRPr>
          </a:p>
          <a:p>
            <a:endParaRPr lang="en-US" sz="500" dirty="0">
              <a:solidFill>
                <a:srgbClr val="000000"/>
              </a:solidFill>
            </a:endParaRPr>
          </a:p>
          <a:p>
            <a:r>
              <a:rPr lang="en-US" baseline="30000" dirty="0">
                <a:solidFill>
                  <a:srgbClr val="000000"/>
                </a:solidFill>
              </a:rPr>
              <a:t>*</a:t>
            </a:r>
            <a:r>
              <a:rPr lang="en-US" dirty="0"/>
              <a:t>Per state statute, 4th and 7th grade social studies assessments are administered </a:t>
            </a:r>
          </a:p>
          <a:p>
            <a:r>
              <a:rPr lang="en-US" dirty="0"/>
              <a:t>on a sampling basis.</a:t>
            </a:r>
            <a:endParaRPr lang="en-US" dirty="0">
              <a:solidFill>
                <a:srgbClr val="000000"/>
              </a:solidFill>
            </a:endParaRPr>
          </a:p>
        </p:txBody>
      </p:sp>
    </p:spTree>
    <p:extLst>
      <p:ext uri="{BB962C8B-B14F-4D97-AF65-F5344CB8AC3E}">
        <p14:creationId xmlns:p14="http://schemas.microsoft.com/office/powerpoint/2010/main" val="285574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21563"/>
            <a:ext cx="8898807" cy="756418"/>
          </a:xfrm>
        </p:spPr>
        <p:txBody>
          <a:bodyPr anchor="ctr">
            <a:noAutofit/>
          </a:bodyPr>
          <a:lstStyle/>
          <a:p>
            <a:r>
              <a:rPr lang="en-US" sz="3600" b="1" dirty="0">
                <a:latin typeface="+mn-lt"/>
              </a:rPr>
              <a:t>2020-21 State Assessments: Grades 9-11</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73856590"/>
              </p:ext>
            </p:extLst>
          </p:nvPr>
        </p:nvGraphicFramePr>
        <p:xfrm>
          <a:off x="1382339" y="1967269"/>
          <a:ext cx="5981699" cy="2286000"/>
        </p:xfrm>
        <a:graphic>
          <a:graphicData uri="http://schemas.openxmlformats.org/drawingml/2006/table">
            <a:tbl>
              <a:tblPr firstRow="1" bandRow="1">
                <a:tableStyleId>{5C22544A-7EE6-4342-B048-85BDC9FD1C3A}</a:tableStyleId>
              </a:tblPr>
              <a:tblGrid>
                <a:gridCol w="838199">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tblGrid>
              <a:tr h="655065">
                <a:tc>
                  <a:txBody>
                    <a:bodyPr/>
                    <a:lstStyle/>
                    <a:p>
                      <a:pPr algn="ctr"/>
                      <a:r>
                        <a:rPr lang="en-US" dirty="0"/>
                        <a:t>Grade</a:t>
                      </a:r>
                    </a:p>
                  </a:txBody>
                  <a:tcPr anchor="ctr"/>
                </a:tc>
                <a:tc>
                  <a:txBody>
                    <a:bodyPr/>
                    <a:lstStyle/>
                    <a:p>
                      <a:pPr algn="ctr"/>
                      <a:r>
                        <a:rPr lang="en-US" dirty="0"/>
                        <a:t>CO PSAT *</a:t>
                      </a:r>
                      <a:endParaRPr lang="en-US" baseline="30000" dirty="0"/>
                    </a:p>
                  </a:txBody>
                  <a:tcPr anchor="ctr"/>
                </a:tc>
                <a:tc>
                  <a:txBody>
                    <a:bodyPr/>
                    <a:lstStyle/>
                    <a:p>
                      <a:pPr algn="ctr"/>
                      <a:r>
                        <a:rPr lang="en-US" dirty="0"/>
                        <a:t>CO SAT*</a:t>
                      </a:r>
                      <a:endParaRPr lang="en-US" baseline="30000" dirty="0"/>
                    </a:p>
                  </a:txBody>
                  <a:tcPr anchor="ctr"/>
                </a:tc>
                <a:tc>
                  <a:txBody>
                    <a:bodyPr/>
                    <a:lstStyle/>
                    <a:p>
                      <a:pPr algn="ctr"/>
                      <a:r>
                        <a:rPr lang="en-US" dirty="0"/>
                        <a:t>Science*</a:t>
                      </a:r>
                    </a:p>
                  </a:txBody>
                  <a:tcPr anchor="ctr"/>
                </a:tc>
                <a:extLst>
                  <a:ext uri="{0D108BD9-81ED-4DB2-BD59-A6C34878D82A}">
                    <a16:rowId xmlns:a16="http://schemas.microsoft.com/office/drawing/2014/main" val="10000"/>
                  </a:ext>
                </a:extLst>
              </a:tr>
              <a:tr h="487935">
                <a:tc>
                  <a:txBody>
                    <a:bodyPr/>
                    <a:lstStyle/>
                    <a:p>
                      <a:pPr algn="ctr"/>
                      <a:r>
                        <a:rPr lang="en-US" dirty="0"/>
                        <a:t>9</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1"/>
                  </a:ext>
                </a:extLst>
              </a:tr>
              <a:tr h="487935">
                <a:tc>
                  <a:txBody>
                    <a:bodyPr/>
                    <a:lstStyle/>
                    <a:p>
                      <a:pPr algn="ctr"/>
                      <a:r>
                        <a:rPr lang="en-US" dirty="0"/>
                        <a:t>10</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2"/>
                  </a:ext>
                </a:extLst>
              </a:tr>
              <a:tr h="655065">
                <a:tc>
                  <a:txBody>
                    <a:bodyPr/>
                    <a:lstStyle/>
                    <a:p>
                      <a:pPr algn="ctr"/>
                      <a:r>
                        <a:rPr lang="en-US" dirty="0"/>
                        <a:t>11</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p>
                  </a:txBody>
                  <a:tcPr anchor="ct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51214" y="2671022"/>
            <a:ext cx="323269" cy="323269"/>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51213" y="3182262"/>
            <a:ext cx="323269" cy="323269"/>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94596" y="3678575"/>
            <a:ext cx="323269" cy="323269"/>
          </a:xfrm>
          <a:prstGeom prst="rect">
            <a:avLst/>
          </a:prstGeom>
        </p:spPr>
      </p:pic>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88084" y="3678574"/>
            <a:ext cx="323269" cy="323269"/>
          </a:xfrm>
          <a:prstGeom prst="rect">
            <a:avLst/>
          </a:prstGeom>
        </p:spPr>
      </p:pic>
      <p:sp>
        <p:nvSpPr>
          <p:cNvPr id="11" name="TextBox 10"/>
          <p:cNvSpPr txBox="1"/>
          <p:nvPr/>
        </p:nvSpPr>
        <p:spPr>
          <a:xfrm>
            <a:off x="274320" y="4661857"/>
            <a:ext cx="8610600" cy="1754326"/>
          </a:xfrm>
          <a:prstGeom prst="rect">
            <a:avLst/>
          </a:prstGeom>
          <a:noFill/>
        </p:spPr>
        <p:txBody>
          <a:bodyPr wrap="square" rtlCol="0">
            <a:spAutoFit/>
          </a:bodyPr>
          <a:lstStyle/>
          <a:p>
            <a:endParaRPr lang="en-US" b="1" dirty="0">
              <a:solidFill>
                <a:schemeClr val="tx1">
                  <a:lumMod val="50000"/>
                </a:schemeClr>
              </a:solidFill>
            </a:endParaRPr>
          </a:p>
          <a:p>
            <a:r>
              <a:rPr lang="en-US" b="1" dirty="0">
                <a:solidFill>
                  <a:schemeClr val="tx1">
                    <a:lumMod val="50000"/>
                  </a:schemeClr>
                </a:solidFill>
              </a:rPr>
              <a:t>Note</a:t>
            </a:r>
            <a:r>
              <a:rPr lang="en-US" dirty="0">
                <a:solidFill>
                  <a:schemeClr val="tx1">
                    <a:lumMod val="50000"/>
                  </a:schemeClr>
                </a:solidFill>
              </a:rPr>
              <a:t>: </a:t>
            </a:r>
            <a:r>
              <a:rPr lang="en-US" dirty="0">
                <a:solidFill>
                  <a:srgbClr val="000000"/>
                </a:solidFill>
              </a:rPr>
              <a:t>The student-selected writing portion of the SAT will be administered during the school day. Details about the ordering process will be shared later this fall. </a:t>
            </a:r>
          </a:p>
          <a:p>
            <a:endParaRPr lang="en-US" dirty="0">
              <a:solidFill>
                <a:srgbClr val="000000"/>
              </a:solidFill>
            </a:endParaRPr>
          </a:p>
          <a:p>
            <a:r>
              <a:rPr lang="en-US" dirty="0">
                <a:solidFill>
                  <a:srgbClr val="000000"/>
                </a:solidFill>
              </a:rPr>
              <a:t>*CoAlt eligible students will take the corresponding CoAlt assessment at each grade level.</a:t>
            </a:r>
          </a:p>
          <a:p>
            <a:endParaRPr lang="en-US" dirty="0">
              <a:solidFill>
                <a:srgbClr val="000000"/>
              </a:solidFill>
            </a:endParaRPr>
          </a:p>
        </p:txBody>
      </p:sp>
    </p:spTree>
    <p:extLst>
      <p:ext uri="{BB962C8B-B14F-4D97-AF65-F5344CB8AC3E}">
        <p14:creationId xmlns:p14="http://schemas.microsoft.com/office/powerpoint/2010/main" val="177880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Annual Training Requirement</a:t>
            </a:r>
          </a:p>
        </p:txBody>
      </p:sp>
      <p:sp>
        <p:nvSpPr>
          <p:cNvPr id="3" name="Content Placeholder 2"/>
          <p:cNvSpPr>
            <a:spLocks noGrp="1"/>
          </p:cNvSpPr>
          <p:nvPr>
            <p:ph idx="1"/>
          </p:nvPr>
        </p:nvSpPr>
        <p:spPr>
          <a:xfrm>
            <a:off x="274319" y="1432477"/>
            <a:ext cx="8422419" cy="5196351"/>
          </a:xfrm>
        </p:spPr>
        <p:txBody>
          <a:bodyPr>
            <a:normAutofit fontScale="85000" lnSpcReduction="10000"/>
          </a:bodyPr>
          <a:lstStyle/>
          <a:p>
            <a:pPr marL="342900" indent="-342900">
              <a:lnSpc>
                <a:spcPct val="120000"/>
              </a:lnSpc>
              <a:spcBef>
                <a:spcPts val="0"/>
              </a:spcBef>
            </a:pPr>
            <a:r>
              <a:rPr lang="en-US" dirty="0">
                <a:hlinkClick r:id="rId2"/>
              </a:rPr>
              <a:t>https://www.cde.state.co.us/assessment/trainings</a:t>
            </a:r>
            <a:endParaRPr lang="en-US" dirty="0"/>
          </a:p>
          <a:p>
            <a:pPr marL="342900" indent="-342900">
              <a:lnSpc>
                <a:spcPct val="120000"/>
              </a:lnSpc>
              <a:spcBef>
                <a:spcPts val="0"/>
              </a:spcBef>
            </a:pPr>
            <a:endParaRPr lang="en-US" dirty="0"/>
          </a:p>
          <a:p>
            <a:pPr marL="342900" indent="-342900">
              <a:lnSpc>
                <a:spcPct val="120000"/>
              </a:lnSpc>
              <a:spcBef>
                <a:spcPts val="0"/>
              </a:spcBef>
              <a:buFont typeface="Arial" panose="020B0604020202020204" pitchFamily="34" charset="0"/>
              <a:buChar char="•"/>
            </a:pPr>
            <a:r>
              <a:rPr lang="en-US" dirty="0">
                <a:solidFill>
                  <a:schemeClr val="tx1"/>
                </a:solidFill>
              </a:rPr>
              <a:t>Assessment specific training (CMAS, CoAlt, ACCESS, CO PSAT and SAT) for all district and school personnel involved in any aspect of Colorado’s state assessments is required on an annual basis</a:t>
            </a:r>
            <a:endParaRPr lang="en-US" dirty="0">
              <a:solidFill>
                <a:srgbClr val="488BC9"/>
              </a:solidFill>
            </a:endParaRP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solidFill>
                  <a:schemeClr val="tx1"/>
                </a:solidFill>
              </a:rPr>
              <a:t>DACs must be trained on each assessment each year </a:t>
            </a: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solidFill>
                  <a:schemeClr val="tx1"/>
                </a:solidFill>
              </a:rPr>
              <a:t>DACs must meet with School Assessment Coordinators (SACs) to ensure a training plan is in place for training Test Administrators, Test Examiners, Technology Coordinators and any other school staff handling secure materials</a:t>
            </a: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solidFill>
                  <a:schemeClr val="tx1"/>
                </a:solidFill>
              </a:rPr>
              <a:t>Districts are required to collect signed documentation from those who work with test materials demonstrates an understanding of the policies and procedures set forth by the State of Colorado and the district</a:t>
            </a: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13</a:t>
            </a:fld>
            <a:endParaRPr lang="en-US" dirty="0"/>
          </a:p>
        </p:txBody>
      </p:sp>
    </p:spTree>
    <p:extLst>
      <p:ext uri="{BB962C8B-B14F-4D97-AF65-F5344CB8AC3E}">
        <p14:creationId xmlns:p14="http://schemas.microsoft.com/office/powerpoint/2010/main" val="97220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Online Assessment Platforms</a:t>
            </a:r>
          </a:p>
        </p:txBody>
      </p:sp>
      <p:graphicFrame>
        <p:nvGraphicFramePr>
          <p:cNvPr id="5" name="Content Placeholder 2"/>
          <p:cNvGraphicFramePr>
            <a:graphicFrameLocks noGrp="1"/>
          </p:cNvGraphicFramePr>
          <p:nvPr>
            <p:ph idx="1"/>
          </p:nvPr>
        </p:nvGraphicFramePr>
        <p:xfrm>
          <a:off x="69124" y="1290151"/>
          <a:ext cx="8873834" cy="5454301"/>
        </p:xfrm>
        <a:graphic>
          <a:graphicData uri="http://schemas.openxmlformats.org/drawingml/2006/table">
            <a:tbl>
              <a:tblPr firstRow="1" bandRow="1">
                <a:tableStyleId>{5C22544A-7EE6-4342-B048-85BDC9FD1C3A}</a:tableStyleId>
              </a:tblPr>
              <a:tblGrid>
                <a:gridCol w="1739967">
                  <a:extLst>
                    <a:ext uri="{9D8B030D-6E8A-4147-A177-3AD203B41FA5}">
                      <a16:colId xmlns:a16="http://schemas.microsoft.com/office/drawing/2014/main" val="20000"/>
                    </a:ext>
                  </a:extLst>
                </a:gridCol>
                <a:gridCol w="1739967">
                  <a:extLst>
                    <a:ext uri="{9D8B030D-6E8A-4147-A177-3AD203B41FA5}">
                      <a16:colId xmlns:a16="http://schemas.microsoft.com/office/drawing/2014/main" val="20001"/>
                    </a:ext>
                  </a:extLst>
                </a:gridCol>
                <a:gridCol w="1739967">
                  <a:extLst>
                    <a:ext uri="{9D8B030D-6E8A-4147-A177-3AD203B41FA5}">
                      <a16:colId xmlns:a16="http://schemas.microsoft.com/office/drawing/2014/main" val="20002"/>
                    </a:ext>
                  </a:extLst>
                </a:gridCol>
                <a:gridCol w="3653933">
                  <a:extLst>
                    <a:ext uri="{9D8B030D-6E8A-4147-A177-3AD203B41FA5}">
                      <a16:colId xmlns:a16="http://schemas.microsoft.com/office/drawing/2014/main" val="20003"/>
                    </a:ext>
                  </a:extLst>
                </a:gridCol>
              </a:tblGrid>
              <a:tr h="646196">
                <a:tc>
                  <a:txBody>
                    <a:bodyPr/>
                    <a:lstStyle/>
                    <a:p>
                      <a:pPr algn="ctr"/>
                      <a:r>
                        <a:rPr lang="en-US" sz="1800" dirty="0"/>
                        <a:t>Assessment</a:t>
                      </a:r>
                    </a:p>
                  </a:txBody>
                  <a:tcPr marL="79938" marR="79938" marT="45183" marB="45183" anchor="ctr"/>
                </a:tc>
                <a:tc>
                  <a:txBody>
                    <a:bodyPr/>
                    <a:lstStyle/>
                    <a:p>
                      <a:pPr algn="ctr"/>
                      <a:r>
                        <a:rPr lang="en-US" sz="1800" dirty="0"/>
                        <a:t>Test Engine</a:t>
                      </a:r>
                    </a:p>
                  </a:txBody>
                  <a:tcPr marL="79938" marR="79938" marT="45183" marB="45183" anchor="ctr"/>
                </a:tc>
                <a:tc>
                  <a:txBody>
                    <a:bodyPr/>
                    <a:lstStyle/>
                    <a:p>
                      <a:pPr algn="ctr"/>
                      <a:r>
                        <a:rPr lang="en-US" sz="1800" dirty="0"/>
                        <a:t>Student Info</a:t>
                      </a:r>
                      <a:r>
                        <a:rPr lang="en-US" sz="1800" baseline="0" dirty="0"/>
                        <a:t> </a:t>
                      </a:r>
                      <a:r>
                        <a:rPr lang="en-US" sz="1800" dirty="0"/>
                        <a:t>System</a:t>
                      </a:r>
                    </a:p>
                  </a:txBody>
                  <a:tcPr marL="79938" marR="79938" marT="45183" marB="45183" anchor="ctr"/>
                </a:tc>
                <a:tc>
                  <a:txBody>
                    <a:bodyPr/>
                    <a:lstStyle/>
                    <a:p>
                      <a:pPr algn="ctr"/>
                      <a:r>
                        <a:rPr lang="en-US" sz="1800" dirty="0"/>
                        <a:t>Features</a:t>
                      </a:r>
                    </a:p>
                  </a:txBody>
                  <a:tcPr marL="79938" marR="79938" marT="45183" marB="45183" anchor="ctr"/>
                </a:tc>
                <a:extLst>
                  <a:ext uri="{0D108BD9-81ED-4DB2-BD59-A6C34878D82A}">
                    <a16:rowId xmlns:a16="http://schemas.microsoft.com/office/drawing/2014/main" val="10000"/>
                  </a:ext>
                </a:extLst>
              </a:tr>
              <a:tr h="1479942">
                <a:tc>
                  <a:txBody>
                    <a:bodyPr/>
                    <a:lstStyle/>
                    <a:p>
                      <a:pPr marL="0" marR="0" algn="ctr">
                        <a:spcBef>
                          <a:spcPts val="0"/>
                        </a:spcBef>
                        <a:spcAft>
                          <a:spcPts val="0"/>
                        </a:spcAft>
                      </a:pPr>
                      <a:r>
                        <a:rPr lang="en-US" sz="1800" dirty="0">
                          <a:effectLst/>
                        </a:rPr>
                        <a:t>ACCESS for ELLs®</a:t>
                      </a:r>
                      <a:endParaRPr lang="en-US" sz="1800" dirty="0">
                        <a:solidFill>
                          <a:schemeClr val="tx1">
                            <a:lumMod val="50000"/>
                          </a:schemeClr>
                        </a:solidFill>
                        <a:effectLst/>
                      </a:endParaRPr>
                    </a:p>
                  </a:txBody>
                  <a:tcPr marL="79938" marR="79938" marT="45183" marB="45183" anchor="ctr"/>
                </a:tc>
                <a:tc>
                  <a:txBody>
                    <a:bodyPr/>
                    <a:lstStyle/>
                    <a:p>
                      <a:endParaRPr lang="en-US" sz="1800" dirty="0">
                        <a:solidFill>
                          <a:schemeClr val="tx1">
                            <a:lumMod val="50000"/>
                          </a:schemeClr>
                        </a:solidFill>
                      </a:endParaRPr>
                    </a:p>
                  </a:txBody>
                  <a:tcPr marL="79938" marR="79938" marT="45183" marB="45183"/>
                </a:tc>
                <a:tc>
                  <a:txBody>
                    <a:bodyPr/>
                    <a:lstStyle/>
                    <a:p>
                      <a:pPr algn="ctr"/>
                      <a:r>
                        <a:rPr lang="en-US" sz="1800" dirty="0"/>
                        <a:t>WIDA Assessment Management System (WIDA AMS)</a:t>
                      </a:r>
                      <a:endParaRPr lang="en-US" sz="180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r>
                        <a:rPr lang="en-US" sz="1800" dirty="0"/>
                        <a:t>Caching server</a:t>
                      </a:r>
                    </a:p>
                    <a:p>
                      <a:pPr marL="285750" indent="-285750">
                        <a:buFont typeface="Arial" panose="020B0604020202020204" pitchFamily="34" charset="0"/>
                        <a:buChar char="•"/>
                      </a:pPr>
                      <a:r>
                        <a:rPr lang="en-US" sz="1800" dirty="0"/>
                        <a:t>Clients for Windows, Linux, Mac OSX,</a:t>
                      </a:r>
                      <a:r>
                        <a:rPr lang="en-US" sz="1800" baseline="0" dirty="0"/>
                        <a:t> Chromebooks, iPads and Android</a:t>
                      </a:r>
                      <a:endParaRPr lang="en-US" sz="1800" baseline="0" dirty="0">
                        <a:solidFill>
                          <a:schemeClr val="tx1">
                            <a:lumMod val="50000"/>
                          </a:schemeClr>
                        </a:solidFill>
                      </a:endParaRPr>
                    </a:p>
                  </a:txBody>
                  <a:tcPr marL="79938" marR="79938" marT="45183" marB="45183" anchor="ctr"/>
                </a:tc>
                <a:extLst>
                  <a:ext uri="{0D108BD9-81ED-4DB2-BD59-A6C34878D82A}">
                    <a16:rowId xmlns:a16="http://schemas.microsoft.com/office/drawing/2014/main" val="10001"/>
                  </a:ext>
                </a:extLst>
              </a:tr>
              <a:tr h="12020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CMAS</a:t>
                      </a:r>
                      <a:endParaRPr lang="en-US" sz="1800" dirty="0">
                        <a:solidFill>
                          <a:schemeClr val="tx1">
                            <a:lumMod val="50000"/>
                          </a:schemeClr>
                        </a:solidFill>
                      </a:endParaRPr>
                    </a:p>
                  </a:txBody>
                  <a:tcPr marL="79938" marR="79938" marT="45183" marB="45183" anchor="ctr"/>
                </a:tc>
                <a:tc>
                  <a:txBody>
                    <a:bodyPr/>
                    <a:lstStyle/>
                    <a:p>
                      <a:endParaRPr lang="en-US" sz="1800" dirty="0">
                        <a:solidFill>
                          <a:schemeClr val="tx1">
                            <a:lumMod val="50000"/>
                          </a:schemeClr>
                        </a:solidFill>
                      </a:endParaRPr>
                    </a:p>
                  </a:txBody>
                  <a:tcPr marL="79938" marR="79938" marT="45183" marB="45183"/>
                </a:tc>
                <a:tc>
                  <a:txBody>
                    <a:bodyPr/>
                    <a:lstStyle/>
                    <a:p>
                      <a:pPr algn="ctr"/>
                      <a:endParaRPr lang="en-US" sz="1800" dirty="0">
                        <a:solidFill>
                          <a:schemeClr val="tx1">
                            <a:lumMod val="50000"/>
                          </a:schemeClr>
                        </a:solidFill>
                      </a:endParaRPr>
                    </a:p>
                  </a:txBody>
                  <a:tcPr marL="79938" marR="79938" marT="45183" marB="45183"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Caching server available</a:t>
                      </a:r>
                    </a:p>
                    <a:p>
                      <a:pPr marL="285750" indent="-285750">
                        <a:buFont typeface="Arial" panose="020B0604020202020204" pitchFamily="34" charset="0"/>
                        <a:buChar char="•"/>
                      </a:pPr>
                      <a:r>
                        <a:rPr lang="en-US" sz="1800" dirty="0"/>
                        <a:t>Installable apps for desktop, </a:t>
                      </a:r>
                      <a:r>
                        <a:rPr lang="en-US" sz="1800" baseline="0" dirty="0"/>
                        <a:t>Chromebooks, Androids and iPads</a:t>
                      </a: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2"/>
                  </a:ext>
                </a:extLst>
              </a:tr>
              <a:tr h="924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CoAlt Science and Social Studies</a:t>
                      </a:r>
                      <a:endParaRPr lang="en-US" sz="1800" dirty="0">
                        <a:solidFill>
                          <a:schemeClr val="tx1">
                            <a:lumMod val="50000"/>
                          </a:schemeClr>
                        </a:solidFill>
                      </a:endParaRPr>
                    </a:p>
                  </a:txBody>
                  <a:tcPr marL="79938" marR="79938" marT="45183" marB="45183" anchor="ctr"/>
                </a:tc>
                <a:tc>
                  <a:txBody>
                    <a:bodyPr/>
                    <a:lstStyle/>
                    <a:p>
                      <a:pPr algn="ctr"/>
                      <a:r>
                        <a:rPr lang="en-US" sz="1800" dirty="0"/>
                        <a:t>N/A</a:t>
                      </a:r>
                      <a:endParaRPr lang="en-US" sz="1800" dirty="0">
                        <a:solidFill>
                          <a:schemeClr val="tx1">
                            <a:lumMod val="50000"/>
                          </a:schemeClr>
                        </a:solidFill>
                      </a:endParaRPr>
                    </a:p>
                  </a:txBody>
                  <a:tcPr marL="79938" marR="79938" marT="45183" marB="45183" anchor="ctr"/>
                </a:tc>
                <a:tc>
                  <a:txBody>
                    <a:bodyPr/>
                    <a:lstStyle/>
                    <a:p>
                      <a:pPr algn="ctr"/>
                      <a:endParaRPr lang="en-US" sz="180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3"/>
                  </a:ext>
                </a:extLst>
              </a:tr>
              <a:tr h="12020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CoAlt ELA and Math (Dynamic Learning Maps (DLM))</a:t>
                      </a:r>
                      <a:endParaRPr lang="en-US" sz="1800" dirty="0">
                        <a:solidFill>
                          <a:schemeClr val="tx1">
                            <a:lumMod val="50000"/>
                          </a:schemeClr>
                        </a:solidFill>
                      </a:endParaRPr>
                    </a:p>
                  </a:txBody>
                  <a:tcPr marL="79938" marR="79938" marT="45183" marB="45183" anchor="ctr"/>
                </a:tc>
                <a:tc>
                  <a:txBody>
                    <a:bodyPr/>
                    <a:lstStyle/>
                    <a:p>
                      <a:endParaRPr lang="en-US" sz="1800" dirty="0"/>
                    </a:p>
                    <a:p>
                      <a:endParaRPr lang="en-US" sz="1800" dirty="0"/>
                    </a:p>
                    <a:p>
                      <a:r>
                        <a:rPr lang="en-US" sz="1800" dirty="0"/>
                        <a:t>Student Portal</a:t>
                      </a:r>
                      <a:endParaRPr lang="en-US" sz="1800" dirty="0">
                        <a:solidFill>
                          <a:schemeClr val="tx1">
                            <a:lumMod val="50000"/>
                          </a:schemeClr>
                        </a:solidFill>
                      </a:endParaRPr>
                    </a:p>
                  </a:txBody>
                  <a:tcPr marL="79938" marR="79938" marT="45183" marB="45183"/>
                </a:tc>
                <a:tc>
                  <a:txBody>
                    <a:bodyPr/>
                    <a:lstStyle/>
                    <a:p>
                      <a:pPr algn="ctr"/>
                      <a:endParaRPr lang="en-US" sz="1800" kern="1200" dirty="0">
                        <a:effectLst/>
                      </a:endParaRPr>
                    </a:p>
                    <a:p>
                      <a:pPr algn="ctr"/>
                      <a:r>
                        <a:rPr lang="en-US" sz="1800" kern="1200" dirty="0">
                          <a:effectLst/>
                        </a:rPr>
                        <a:t>Educator Portal</a:t>
                      </a:r>
                      <a:endParaRPr lang="en-US" sz="1800" b="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r>
                        <a:rPr lang="en-US" sz="1800" dirty="0"/>
                        <a:t>KITE</a:t>
                      </a:r>
                      <a:r>
                        <a:rPr lang="en-US" sz="1800" baseline="0" dirty="0"/>
                        <a:t> c</a:t>
                      </a:r>
                      <a:r>
                        <a:rPr lang="en-US" sz="1800" dirty="0"/>
                        <a:t>lient install for each device</a:t>
                      </a: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a:xfrm>
            <a:off x="274320" y="6305075"/>
            <a:ext cx="467783" cy="365125"/>
          </a:xfrm>
          <a:prstGeom prst="rect">
            <a:avLst/>
          </a:prstGeom>
        </p:spPr>
        <p:txBody>
          <a:bodyPr/>
          <a:lstStyle/>
          <a:p>
            <a:fld id="{67726FA2-3EC9-4717-AD62-D8C823692DD3}" type="slidenum">
              <a:rPr lang="en-US" smtClean="0"/>
              <a:pPr/>
              <a:t>14</a:t>
            </a:fld>
            <a:endParaRPr lang="en-US" dirty="0"/>
          </a:p>
        </p:txBody>
      </p:sp>
      <p:pic>
        <p:nvPicPr>
          <p:cNvPr id="6" name="Picture 2" descr="http://www.pearsonassessments.com/content/dam/ped/ani/pa/us/LSA/TestNavlogo_V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16056" y="3773704"/>
            <a:ext cx="1335861" cy="4871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https://support.assessment.pearson.com/download/attachments/6029315/pearsonaccess-next-text-small-orange.png?version=1&amp;modificationDate=1414172621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604" y="3910849"/>
            <a:ext cx="16668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https://support.assessment.pearson.com/download/attachments/6029315/pearsonaccess-next-text-small-orange.png?version=1&amp;modificationDate=1414172621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605" y="4941015"/>
            <a:ext cx="16668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6056" y="5649136"/>
            <a:ext cx="890755" cy="4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5407" y="5649136"/>
            <a:ext cx="890755" cy="4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F0418661-AD5E-4C24-9534-11587B0D685D}"/>
              </a:ext>
            </a:extLst>
          </p:cNvPr>
          <p:cNvPicPr>
            <a:picLocks noChangeAspect="1"/>
          </p:cNvPicPr>
          <p:nvPr/>
        </p:nvPicPr>
        <p:blipFill>
          <a:blip r:embed="rId6"/>
          <a:stretch>
            <a:fillRect/>
          </a:stretch>
        </p:blipFill>
        <p:spPr>
          <a:xfrm>
            <a:off x="1885949" y="2431804"/>
            <a:ext cx="1565968" cy="439235"/>
          </a:xfrm>
          <a:prstGeom prst="rect">
            <a:avLst/>
          </a:prstGeom>
        </p:spPr>
      </p:pic>
    </p:spTree>
    <p:extLst>
      <p:ext uri="{BB962C8B-B14F-4D97-AF65-F5344CB8AC3E}">
        <p14:creationId xmlns:p14="http://schemas.microsoft.com/office/powerpoint/2010/main" val="60599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latin typeface="+mn-lt"/>
              </a:rPr>
              <a:t>2020-21</a:t>
            </a:r>
            <a:br>
              <a:rPr lang="en-US" sz="4800" b="1" dirty="0">
                <a:latin typeface="+mn-lt"/>
              </a:rPr>
            </a:br>
            <a:r>
              <a:rPr lang="en-US" sz="4800" b="1" dirty="0">
                <a:latin typeface="+mn-lt"/>
              </a:rPr>
              <a:t>State Assessment Schedule</a:t>
            </a:r>
            <a:br>
              <a:rPr lang="en-US" sz="4800" b="1" dirty="0">
                <a:latin typeface="+mn-lt"/>
              </a:rPr>
            </a:br>
            <a:r>
              <a:rPr lang="en-US" sz="4800" b="1" dirty="0">
                <a:latin typeface="+mn-lt"/>
              </a:rPr>
              <a:t>(subject to change)</a:t>
            </a:r>
          </a:p>
        </p:txBody>
      </p:sp>
      <p:sp>
        <p:nvSpPr>
          <p:cNvPr id="3" name="Slide Number Placeholder 2"/>
          <p:cNvSpPr>
            <a:spLocks noGrp="1"/>
          </p:cNvSpPr>
          <p:nvPr>
            <p:ph type="sldNum" sz="quarter" idx="12"/>
          </p:nvPr>
        </p:nvSpPr>
        <p:spPr/>
        <p:txBody>
          <a:bodyPr/>
          <a:lstStyle/>
          <a:p>
            <a:fld id="{67726FA2-3EC9-4717-AD62-D8C823692DD3}" type="slidenum">
              <a:rPr lang="en-US" smtClean="0"/>
              <a:pPr/>
              <a:t>15</a:t>
            </a:fld>
            <a:endParaRPr lang="en-US" dirty="0"/>
          </a:p>
        </p:txBody>
      </p:sp>
    </p:spTree>
    <p:extLst>
      <p:ext uri="{BB962C8B-B14F-4D97-AF65-F5344CB8AC3E}">
        <p14:creationId xmlns:p14="http://schemas.microsoft.com/office/powerpoint/2010/main" val="2355120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68" y="124866"/>
            <a:ext cx="8626664" cy="756418"/>
          </a:xfrm>
        </p:spPr>
        <p:txBody>
          <a:bodyPr anchor="ctr">
            <a:noAutofit/>
          </a:bodyPr>
          <a:lstStyle/>
          <a:p>
            <a:r>
              <a:rPr lang="en-US" sz="3600" b="1" dirty="0">
                <a:latin typeface="+mn-lt"/>
              </a:rPr>
              <a:t>Tentative 2020-21 State Assessment Calendar (subject to change)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8301478"/>
              </p:ext>
            </p:extLst>
          </p:nvPr>
        </p:nvGraphicFramePr>
        <p:xfrm>
          <a:off x="-1" y="1010932"/>
          <a:ext cx="9144002" cy="4606612"/>
        </p:xfrm>
        <a:graphic>
          <a:graphicData uri="http://schemas.openxmlformats.org/drawingml/2006/table">
            <a:tbl>
              <a:tblPr firstRow="1" bandRow="1">
                <a:tableStyleId>{5C22544A-7EE6-4342-B048-85BDC9FD1C3A}</a:tableStyleId>
              </a:tblPr>
              <a:tblGrid>
                <a:gridCol w="3347524">
                  <a:extLst>
                    <a:ext uri="{9D8B030D-6E8A-4147-A177-3AD203B41FA5}">
                      <a16:colId xmlns:a16="http://schemas.microsoft.com/office/drawing/2014/main" val="20000"/>
                    </a:ext>
                  </a:extLst>
                </a:gridCol>
                <a:gridCol w="1031673">
                  <a:extLst>
                    <a:ext uri="{9D8B030D-6E8A-4147-A177-3AD203B41FA5}">
                      <a16:colId xmlns:a16="http://schemas.microsoft.com/office/drawing/2014/main" val="20001"/>
                    </a:ext>
                  </a:extLst>
                </a:gridCol>
                <a:gridCol w="4764805">
                  <a:extLst>
                    <a:ext uri="{9D8B030D-6E8A-4147-A177-3AD203B41FA5}">
                      <a16:colId xmlns:a16="http://schemas.microsoft.com/office/drawing/2014/main" val="20002"/>
                    </a:ext>
                  </a:extLst>
                </a:gridCol>
              </a:tblGrid>
              <a:tr h="384261">
                <a:tc>
                  <a:txBody>
                    <a:bodyPr/>
                    <a:lstStyle/>
                    <a:p>
                      <a:pPr marL="0" marR="0" algn="ctr">
                        <a:spcBef>
                          <a:spcPts val="0"/>
                        </a:spcBef>
                        <a:spcAft>
                          <a:spcPts val="0"/>
                        </a:spcAft>
                      </a:pPr>
                      <a:r>
                        <a:rPr lang="en-US" sz="1800" dirty="0">
                          <a:effectLst/>
                        </a:rPr>
                        <a:t>Assessment</a:t>
                      </a:r>
                      <a:endParaRPr lang="en-US" sz="1800" dirty="0">
                        <a:solidFill>
                          <a:schemeClr val="bg1">
                            <a:lumMod val="10000"/>
                          </a:schemeClr>
                        </a:solidFill>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Grade(s)</a:t>
                      </a:r>
                      <a:endParaRPr lang="en-US" sz="1800" dirty="0">
                        <a:solidFill>
                          <a:schemeClr val="bg1">
                            <a:lumMod val="10000"/>
                          </a:schemeClr>
                        </a:solidFill>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Tentative Windows</a:t>
                      </a:r>
                      <a:endParaRPr lang="en-US" sz="1800" dirty="0">
                        <a:solidFill>
                          <a:schemeClr val="bg1">
                            <a:lumMod val="10000"/>
                          </a:schemeClr>
                        </a:solidFill>
                        <a:effectLst/>
                        <a:latin typeface="Times New Roman"/>
                        <a:ea typeface="Calibri"/>
                      </a:endParaRPr>
                    </a:p>
                  </a:txBody>
                  <a:tcPr marL="0" marR="0" marT="0" marB="0" anchor="ctr"/>
                </a:tc>
                <a:extLst>
                  <a:ext uri="{0D108BD9-81ED-4DB2-BD59-A6C34878D82A}">
                    <a16:rowId xmlns:a16="http://schemas.microsoft.com/office/drawing/2014/main" val="10000"/>
                  </a:ext>
                </a:extLst>
              </a:tr>
              <a:tr h="427591">
                <a:tc>
                  <a:txBody>
                    <a:bodyPr/>
                    <a:lstStyle/>
                    <a:p>
                      <a:pPr marL="0" marR="0" algn="ctr">
                        <a:spcBef>
                          <a:spcPts val="0"/>
                        </a:spcBef>
                        <a:spcAft>
                          <a:spcPts val="0"/>
                        </a:spcAft>
                      </a:pPr>
                      <a:r>
                        <a:rPr lang="en-US" sz="1800" dirty="0">
                          <a:effectLst/>
                        </a:rPr>
                        <a:t>ACCESS for ELLs® </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K-12</a:t>
                      </a:r>
                      <a:endParaRPr lang="en-US" sz="1800" dirty="0">
                        <a:solidFill>
                          <a:srgbClr val="000000"/>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January 11 - February 12, 2021</a:t>
                      </a:r>
                      <a:endParaRPr lang="en-US" sz="18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1"/>
                  </a:ext>
                </a:extLst>
              </a:tr>
              <a:tr h="4297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 and CoAlt: Social Studies</a:t>
                      </a:r>
                      <a:r>
                        <a:rPr lang="en-US" sz="1800" baseline="30000" dirty="0">
                          <a:effectLst/>
                        </a:rPr>
                        <a:t>1</a:t>
                      </a:r>
                      <a:endParaRPr lang="en-US" sz="1800" b="0" baseline="3000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4,</a:t>
                      </a:r>
                      <a:r>
                        <a:rPr lang="en-US" sz="1800" baseline="0" dirty="0">
                          <a:effectLst/>
                        </a:rPr>
                        <a:t> </a:t>
                      </a:r>
                      <a:r>
                        <a:rPr lang="en-US" sz="1800" dirty="0">
                          <a:effectLst/>
                        </a:rPr>
                        <a:t>7</a:t>
                      </a:r>
                      <a:endParaRPr lang="en-US" sz="1800" baseline="30000" dirty="0">
                        <a:solidFill>
                          <a:srgbClr val="FF0000"/>
                        </a:solidFill>
                        <a:effectLst/>
                        <a:latin typeface="+mn-lt"/>
                        <a:ea typeface="Calibri"/>
                      </a:endParaRPr>
                    </a:p>
                  </a:txBody>
                  <a:tcPr marL="0" marR="0" marT="0" marB="0" anchor="ctr"/>
                </a:tc>
                <a:tc rowSpan="3">
                  <a:txBody>
                    <a:bodyPr/>
                    <a:lstStyle/>
                    <a:p>
                      <a:pPr marL="0" marR="0" algn="ctr">
                        <a:spcBef>
                          <a:spcPts val="0"/>
                        </a:spcBef>
                        <a:spcAft>
                          <a:spcPts val="0"/>
                        </a:spcAft>
                      </a:pPr>
                      <a:r>
                        <a:rPr lang="en-US" dirty="0"/>
                        <a:t>April 12 - 30, 2021</a:t>
                      </a:r>
                      <a:endParaRPr lang="en-US" sz="1800" baseline="30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2"/>
                  </a:ext>
                </a:extLst>
              </a:tr>
              <a:tr h="4297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 and CoAlt: Science</a:t>
                      </a:r>
                      <a:endParaRPr lang="en-US" sz="1800" b="0" baseline="3000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5, 8, 11</a:t>
                      </a:r>
                      <a:r>
                        <a:rPr lang="en-US" baseline="30000" dirty="0"/>
                        <a:t>2</a:t>
                      </a:r>
                      <a:endParaRPr lang="en-US" sz="1800" baseline="30000" dirty="0">
                        <a:solidFill>
                          <a:srgbClr val="000000"/>
                        </a:solidFill>
                        <a:effectLst/>
                        <a:latin typeface="+mn-lt"/>
                        <a:ea typeface="Calibri"/>
                      </a:endParaRPr>
                    </a:p>
                  </a:txBody>
                  <a:tcPr marL="0" marR="0" marT="0" marB="0" anchor="ctr"/>
                </a:tc>
                <a:tc vMerge="1">
                  <a:txBody>
                    <a:bodyPr/>
                    <a:lstStyle/>
                    <a:p>
                      <a:pPr marL="0" marR="0" algn="ctr">
                        <a:spcBef>
                          <a:spcPts val="0"/>
                        </a:spcBef>
                        <a:spcAft>
                          <a:spcPts val="0"/>
                        </a:spcAft>
                      </a:pPr>
                      <a:endParaRPr lang="en-US" sz="1800" baseline="30000" dirty="0">
                        <a:solidFill>
                          <a:schemeClr val="tx1">
                            <a:lumMod val="50000"/>
                          </a:schemeClr>
                        </a:solidFill>
                        <a:effectLst/>
                        <a:latin typeface="+mn-lt"/>
                        <a:ea typeface="Calibri"/>
                      </a:endParaRPr>
                    </a:p>
                  </a:txBody>
                  <a:tcPr marL="0" marR="0" marT="0" marB="0" anchor="ctr"/>
                </a:tc>
                <a:extLst>
                  <a:ext uri="{0D108BD9-81ED-4DB2-BD59-A6C34878D82A}">
                    <a16:rowId xmlns:a16="http://schemas.microsoft.com/office/drawing/2014/main" val="10003"/>
                  </a:ext>
                </a:extLst>
              </a:tr>
              <a:tr h="4297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a:t>
                      </a:r>
                      <a:r>
                        <a:rPr lang="en-US" sz="1800" baseline="0" dirty="0">
                          <a:effectLst/>
                        </a:rPr>
                        <a:t> </a:t>
                      </a:r>
                      <a:r>
                        <a:rPr lang="en-US" sz="1800" dirty="0">
                          <a:effectLst/>
                        </a:rPr>
                        <a:t>Math</a:t>
                      </a:r>
                      <a:r>
                        <a:rPr lang="en-US" sz="1800" baseline="0" dirty="0">
                          <a:effectLst/>
                        </a:rPr>
                        <a:t> and ELA (CSLA</a:t>
                      </a:r>
                      <a:r>
                        <a:rPr lang="en-US" sz="1800" baseline="30000" dirty="0">
                          <a:effectLst/>
                        </a:rPr>
                        <a:t>3</a:t>
                      </a:r>
                      <a:r>
                        <a:rPr lang="en-US" sz="1800" baseline="0" dirty="0">
                          <a:effectLst/>
                        </a:rPr>
                        <a:t>)</a:t>
                      </a:r>
                      <a:r>
                        <a:rPr lang="en-US" sz="1800" dirty="0">
                          <a:effectLst/>
                        </a:rPr>
                        <a:t> </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3-8</a:t>
                      </a:r>
                      <a:r>
                        <a:rPr lang="en-US" sz="1800" baseline="30000" dirty="0">
                          <a:effectLst/>
                        </a:rPr>
                        <a:t>2</a:t>
                      </a:r>
                      <a:endParaRPr lang="en-US" sz="1800" baseline="30000" dirty="0">
                        <a:solidFill>
                          <a:srgbClr val="000000"/>
                        </a:solidFill>
                        <a:effectLst/>
                        <a:latin typeface="+mn-lt"/>
                        <a:ea typeface="Calibri"/>
                      </a:endParaRPr>
                    </a:p>
                  </a:txBody>
                  <a:tcPr marL="0" marR="0" marT="0" marB="0" anchor="ctr"/>
                </a:tc>
                <a:tc vMerge="1">
                  <a:txBody>
                    <a:bodyPr/>
                    <a:lstStyle/>
                    <a:p>
                      <a:pPr marL="0" marR="0" algn="ctr">
                        <a:spcBef>
                          <a:spcPts val="0"/>
                        </a:spcBef>
                        <a:spcAft>
                          <a:spcPts val="0"/>
                        </a:spcAft>
                      </a:pPr>
                      <a:endParaRPr lang="en-US" sz="1800" b="0" baseline="0" dirty="0">
                        <a:solidFill>
                          <a:schemeClr val="tx1">
                            <a:lumMod val="50000"/>
                          </a:schemeClr>
                        </a:solidFill>
                        <a:effectLst/>
                        <a:latin typeface="+mn-lt"/>
                        <a:ea typeface="Calibri"/>
                      </a:endParaRPr>
                    </a:p>
                  </a:txBody>
                  <a:tcPr marL="0" marR="0" marT="0" marB="0" anchor="ctr"/>
                </a:tc>
                <a:extLst>
                  <a:ext uri="{0D108BD9-81ED-4DB2-BD59-A6C34878D82A}">
                    <a16:rowId xmlns:a16="http://schemas.microsoft.com/office/drawing/2014/main" val="10004"/>
                  </a:ext>
                </a:extLst>
              </a:tr>
              <a:tr h="429768">
                <a:tc>
                  <a:txBody>
                    <a:bodyPr/>
                    <a:lstStyle/>
                    <a:p>
                      <a:pPr marL="0" marR="0" algn="ctr">
                        <a:spcBef>
                          <a:spcPts val="0"/>
                        </a:spcBef>
                        <a:spcAft>
                          <a:spcPts val="0"/>
                        </a:spcAft>
                      </a:pPr>
                      <a:r>
                        <a:rPr lang="en-US" sz="1800" dirty="0">
                          <a:effectLst/>
                        </a:rPr>
                        <a:t>CoAlt: DLM ELA and</a:t>
                      </a:r>
                      <a:r>
                        <a:rPr lang="en-US" sz="1800" baseline="0" dirty="0">
                          <a:effectLst/>
                        </a:rPr>
                        <a:t> Math</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3-8</a:t>
                      </a:r>
                      <a:endParaRPr lang="en-US" sz="1800" dirty="0">
                        <a:solidFill>
                          <a:srgbClr val="000000"/>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Aligned to CMAS: Math </a:t>
                      </a:r>
                      <a:r>
                        <a:rPr lang="en-US" sz="1800" baseline="0" dirty="0">
                          <a:effectLst/>
                        </a:rPr>
                        <a:t>and ELA schedule</a:t>
                      </a:r>
                      <a:endParaRPr lang="en-US" sz="18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5"/>
                  </a:ext>
                </a:extLst>
              </a:tr>
              <a:tr h="91440">
                <a:tc>
                  <a:txBody>
                    <a:bodyPr/>
                    <a:lstStyle/>
                    <a:p>
                      <a:pPr marL="0" marR="0" algn="ctr">
                        <a:spcBef>
                          <a:spcPts val="0"/>
                        </a:spcBef>
                        <a:spcAft>
                          <a:spcPts val="0"/>
                        </a:spcAft>
                      </a:pPr>
                      <a:r>
                        <a:rPr lang="en-US" sz="1800" dirty="0">
                          <a:effectLst/>
                        </a:rPr>
                        <a:t>CO PSAT</a:t>
                      </a:r>
                      <a:endParaRPr lang="en-US" sz="1800" b="0" baseline="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9,</a:t>
                      </a:r>
                      <a:r>
                        <a:rPr lang="en-US" sz="1800" baseline="0" dirty="0">
                          <a:effectLst/>
                        </a:rPr>
                        <a:t> </a:t>
                      </a:r>
                      <a:r>
                        <a:rPr lang="en-US" sz="1800" dirty="0">
                          <a:effectLst/>
                        </a:rPr>
                        <a:t>10</a:t>
                      </a:r>
                      <a:endParaRPr lang="en-US" sz="1800" dirty="0">
                        <a:solidFill>
                          <a:srgbClr val="000000"/>
                        </a:solidFill>
                        <a:effectLst/>
                        <a:latin typeface="+mn-lt"/>
                        <a:ea typeface="Calibri"/>
                      </a:endParaRPr>
                    </a:p>
                  </a:txBody>
                  <a:tcPr marL="0" marR="0" marT="0" marB="0" anchor="ctr"/>
                </a:tc>
                <a:tc>
                  <a:txBody>
                    <a:bodyPr/>
                    <a:lstStyle/>
                    <a:p>
                      <a:pPr algn="ctr"/>
                      <a:r>
                        <a:rPr lang="en-US" sz="1800" kern="1200" dirty="0">
                          <a:effectLst/>
                        </a:rPr>
                        <a:t>April 13, 14 or 15, 2021</a:t>
                      </a:r>
                      <a:r>
                        <a:rPr lang="en-US" sz="1800" kern="1200" baseline="30000" dirty="0">
                          <a:effectLst/>
                        </a:rPr>
                        <a:t>4</a:t>
                      </a:r>
                    </a:p>
                    <a:p>
                      <a:pPr algn="ctr"/>
                      <a:r>
                        <a:rPr lang="en-US" sz="1800" kern="1200" dirty="0">
                          <a:effectLst/>
                        </a:rPr>
                        <a:t>April</a:t>
                      </a:r>
                      <a:r>
                        <a:rPr lang="en-US" sz="1800" kern="1200" baseline="0" dirty="0">
                          <a:effectLst/>
                        </a:rPr>
                        <a:t> 27 or 28</a:t>
                      </a:r>
                      <a:r>
                        <a:rPr lang="en-US" sz="1800" kern="1200" dirty="0">
                          <a:effectLst/>
                        </a:rPr>
                        <a:t>, 2021: Make-up date</a:t>
                      </a:r>
                    </a:p>
                    <a:p>
                      <a:pPr algn="ctr"/>
                      <a:r>
                        <a:rPr lang="en-US" sz="1800" kern="1200" dirty="0">
                          <a:effectLst/>
                        </a:rPr>
                        <a:t>April 13 - 20</a:t>
                      </a:r>
                      <a:r>
                        <a:rPr lang="en-US" sz="1800" kern="1200" baseline="0" dirty="0">
                          <a:effectLst/>
                        </a:rPr>
                        <a:t>, 2021: Accommodations window</a:t>
                      </a:r>
                      <a:endParaRPr lang="en-US" sz="1800" b="0" i="0" kern="1200" dirty="0">
                        <a:solidFill>
                          <a:srgbClr val="000000"/>
                        </a:solidFill>
                        <a:effectLst/>
                        <a:latin typeface="+mn-lt"/>
                        <a:ea typeface="+mn-ea"/>
                        <a:cs typeface="+mn-cs"/>
                      </a:endParaRPr>
                    </a:p>
                  </a:txBody>
                  <a:tcPr marL="0" marR="0" marT="0" marB="0" anchor="ctr"/>
                </a:tc>
                <a:extLst>
                  <a:ext uri="{0D108BD9-81ED-4DB2-BD59-A6C34878D82A}">
                    <a16:rowId xmlns:a16="http://schemas.microsoft.com/office/drawing/2014/main" val="10006"/>
                  </a:ext>
                </a:extLst>
              </a:tr>
              <a:tr h="91440">
                <a:tc>
                  <a:txBody>
                    <a:bodyPr/>
                    <a:lstStyle/>
                    <a:p>
                      <a:pPr marL="0" marR="0" algn="ctr">
                        <a:spcBef>
                          <a:spcPts val="0"/>
                        </a:spcBef>
                        <a:spcAft>
                          <a:spcPts val="0"/>
                        </a:spcAft>
                      </a:pPr>
                      <a:r>
                        <a:rPr lang="en-US" sz="1800" dirty="0">
                          <a:effectLst/>
                        </a:rPr>
                        <a:t>CO SAT</a:t>
                      </a:r>
                      <a:endParaRPr lang="en-US" sz="1800" b="0" baseline="0" dirty="0">
                        <a:solidFill>
                          <a:schemeClr val="tx1">
                            <a:lumMod val="50000"/>
                          </a:schemeClr>
                        </a:solidFill>
                        <a:effectLst/>
                        <a:latin typeface="+mn-lt"/>
                      </a:endParaRPr>
                    </a:p>
                  </a:txBody>
                  <a:tcPr marL="0" marR="0" marT="0" marB="0" anchor="ctr"/>
                </a:tc>
                <a:tc>
                  <a:txBody>
                    <a:bodyPr/>
                    <a:lstStyle/>
                    <a:p>
                      <a:pPr marL="0" marR="0" algn="ctr">
                        <a:spcBef>
                          <a:spcPts val="0"/>
                        </a:spcBef>
                        <a:spcAft>
                          <a:spcPts val="0"/>
                        </a:spcAft>
                      </a:pPr>
                      <a:r>
                        <a:rPr lang="en-US" sz="1800" dirty="0">
                          <a:effectLst/>
                        </a:rPr>
                        <a:t>11</a:t>
                      </a:r>
                      <a:endParaRPr lang="en-US" sz="1800" dirty="0">
                        <a:solidFill>
                          <a:srgbClr val="000000"/>
                        </a:solidFill>
                        <a:effectLst/>
                        <a:latin typeface="+mn-lt"/>
                        <a:ea typeface="Calibri"/>
                      </a:endParaRPr>
                    </a:p>
                  </a:txBody>
                  <a:tcPr marL="0" marR="0" marT="0" marB="0" anchor="ctr"/>
                </a:tc>
                <a:tc>
                  <a:txBody>
                    <a:bodyPr/>
                    <a:lstStyle/>
                    <a:p>
                      <a:pPr algn="ctr"/>
                      <a:r>
                        <a:rPr lang="en-US" sz="1800" kern="1200" dirty="0">
                          <a:effectLst/>
                        </a:rPr>
                        <a:t>April 13, 2021</a:t>
                      </a:r>
                    </a:p>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a:effectLst/>
                        </a:rPr>
                        <a:t>April 27, 2021: Make-up test date</a:t>
                      </a:r>
                    </a:p>
                    <a:p>
                      <a:pPr algn="ctr" fontAlgn="t"/>
                      <a:r>
                        <a:rPr lang="en-US" sz="1800" dirty="0">
                          <a:effectLst/>
                        </a:rPr>
                        <a:t>April 13 - 16, 2021: Accommodations window </a:t>
                      </a:r>
                      <a:endParaRPr lang="en-US" sz="1800" dirty="0">
                        <a:solidFill>
                          <a:srgbClr val="000000"/>
                        </a:solidFill>
                        <a:effectLst/>
                      </a:endParaRPr>
                    </a:p>
                  </a:txBody>
                  <a:tcPr marL="0" marR="0" marT="0" marB="0" anchor="ctr"/>
                </a:tc>
                <a:extLst>
                  <a:ext uri="{0D108BD9-81ED-4DB2-BD59-A6C34878D82A}">
                    <a16:rowId xmlns:a16="http://schemas.microsoft.com/office/drawing/2014/main" val="10007"/>
                  </a:ext>
                </a:extLst>
              </a:tr>
              <a:tr h="429768">
                <a:tc>
                  <a:txBody>
                    <a:bodyPr/>
                    <a:lstStyle/>
                    <a:p>
                      <a:pPr marL="0" marR="0" algn="ctr">
                        <a:spcBef>
                          <a:spcPts val="0"/>
                        </a:spcBef>
                        <a:spcAft>
                          <a:spcPts val="0"/>
                        </a:spcAft>
                      </a:pPr>
                      <a:r>
                        <a:rPr lang="en-US" sz="1800" b="0" baseline="0" dirty="0">
                          <a:solidFill>
                            <a:schemeClr val="tx1">
                              <a:lumMod val="50000"/>
                            </a:schemeClr>
                          </a:solidFill>
                          <a:effectLst/>
                          <a:latin typeface="+mn-lt"/>
                        </a:rPr>
                        <a:t>CoAlt: DLM ELA and Math</a:t>
                      </a:r>
                    </a:p>
                  </a:txBody>
                  <a:tcPr marL="0" marR="0" marT="0" marB="0" anchor="ctr"/>
                </a:tc>
                <a:tc>
                  <a:txBody>
                    <a:bodyPr/>
                    <a:lstStyle/>
                    <a:p>
                      <a:pPr marL="0" marR="0" algn="ctr">
                        <a:spcBef>
                          <a:spcPts val="0"/>
                        </a:spcBef>
                        <a:spcAft>
                          <a:spcPts val="0"/>
                        </a:spcAft>
                      </a:pPr>
                      <a:r>
                        <a:rPr lang="en-US" sz="1800" dirty="0">
                          <a:solidFill>
                            <a:srgbClr val="000000"/>
                          </a:solidFill>
                          <a:effectLst/>
                          <a:latin typeface="+mn-lt"/>
                          <a:ea typeface="Calibri"/>
                        </a:rPr>
                        <a:t>9-11</a:t>
                      </a:r>
                    </a:p>
                  </a:txBody>
                  <a:tcPr marL="0" marR="0" marT="0" marB="0" anchor="ctr"/>
                </a:tc>
                <a:tc>
                  <a:txBody>
                    <a:bodyPr/>
                    <a:lstStyle/>
                    <a:p>
                      <a:pPr algn="ctr" fontAlgn="t"/>
                      <a:r>
                        <a:rPr lang="en-US" sz="1800" dirty="0">
                          <a:solidFill>
                            <a:srgbClr val="000000"/>
                          </a:solidFill>
                          <a:effectLst/>
                        </a:rPr>
                        <a:t>Aligned to PSAT and SAT schedules</a:t>
                      </a:r>
                    </a:p>
                  </a:txBody>
                  <a:tcPr marL="0" marR="0" marT="0" marB="0" anchor="ctr"/>
                </a:tc>
                <a:extLst>
                  <a:ext uri="{0D108BD9-81ED-4DB2-BD59-A6C34878D82A}">
                    <a16:rowId xmlns:a16="http://schemas.microsoft.com/office/drawing/2014/main" val="3356140669"/>
                  </a:ext>
                </a:extLst>
              </a:tr>
            </a:tbl>
          </a:graphicData>
        </a:graphic>
      </p:graphicFrame>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16</a:t>
            </a:fld>
            <a:endParaRPr lang="en-US" dirty="0"/>
          </a:p>
        </p:txBody>
      </p:sp>
      <p:sp>
        <p:nvSpPr>
          <p:cNvPr id="6" name="TextBox 5"/>
          <p:cNvSpPr txBox="1"/>
          <p:nvPr/>
        </p:nvSpPr>
        <p:spPr>
          <a:xfrm>
            <a:off x="942975" y="5670992"/>
            <a:ext cx="6995582" cy="1200329"/>
          </a:xfrm>
          <a:prstGeom prst="rect">
            <a:avLst/>
          </a:prstGeom>
          <a:noFill/>
        </p:spPr>
        <p:txBody>
          <a:bodyPr wrap="square" rtlCol="0">
            <a:spAutoFit/>
          </a:bodyPr>
          <a:lstStyle/>
          <a:p>
            <a:r>
              <a:rPr lang="en-US" baseline="30000" dirty="0">
                <a:solidFill>
                  <a:srgbClr val="000000"/>
                </a:solidFill>
              </a:rPr>
              <a:t>1</a:t>
            </a:r>
            <a:r>
              <a:rPr lang="en-US" dirty="0">
                <a:solidFill>
                  <a:srgbClr val="000000"/>
                </a:solidFill>
              </a:rPr>
              <a:t>Social Studies are administered on a sampling basis</a:t>
            </a:r>
          </a:p>
          <a:p>
            <a:r>
              <a:rPr lang="en-US" baseline="30000" dirty="0">
                <a:solidFill>
                  <a:srgbClr val="000000"/>
                </a:solidFill>
              </a:rPr>
              <a:t>2</a:t>
            </a:r>
            <a:r>
              <a:rPr lang="en-US" dirty="0">
                <a:solidFill>
                  <a:srgbClr val="000000"/>
                </a:solidFill>
              </a:rPr>
              <a:t>See next two slides for early window options</a:t>
            </a:r>
          </a:p>
          <a:p>
            <a:r>
              <a:rPr lang="en-US" baseline="30000" dirty="0">
                <a:solidFill>
                  <a:srgbClr val="000000"/>
                </a:solidFill>
              </a:rPr>
              <a:t>3</a:t>
            </a:r>
            <a:r>
              <a:rPr lang="en-US" dirty="0">
                <a:solidFill>
                  <a:srgbClr val="000000"/>
                </a:solidFill>
              </a:rPr>
              <a:t>CSLA is for eligible English learners in grades 3 and 4 only</a:t>
            </a:r>
          </a:p>
          <a:p>
            <a:r>
              <a:rPr lang="en-US" baseline="30000" dirty="0">
                <a:solidFill>
                  <a:srgbClr val="000000"/>
                </a:solidFill>
              </a:rPr>
              <a:t>4</a:t>
            </a:r>
            <a:r>
              <a:rPr lang="en-US" dirty="0">
                <a:solidFill>
                  <a:srgbClr val="000000"/>
                </a:solidFill>
              </a:rPr>
              <a:t>District choice for initial test date</a:t>
            </a:r>
          </a:p>
        </p:txBody>
      </p:sp>
    </p:spTree>
    <p:extLst>
      <p:ext uri="{BB962C8B-B14F-4D97-AF65-F5344CB8AC3E}">
        <p14:creationId xmlns:p14="http://schemas.microsoft.com/office/powerpoint/2010/main" val="1468527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3600" b="1" dirty="0">
                <a:latin typeface="+mn-lt"/>
              </a:rPr>
              <a:t>CMAS Assessment Window (subject to change)</a:t>
            </a:r>
          </a:p>
        </p:txBody>
      </p:sp>
      <p:sp>
        <p:nvSpPr>
          <p:cNvPr id="3" name="Content Placeholder 2"/>
          <p:cNvSpPr>
            <a:spLocks noGrp="1"/>
          </p:cNvSpPr>
          <p:nvPr>
            <p:ph idx="1"/>
          </p:nvPr>
        </p:nvSpPr>
        <p:spPr>
          <a:xfrm>
            <a:off x="274320" y="1463040"/>
            <a:ext cx="8241030" cy="4640674"/>
          </a:xfrm>
        </p:spPr>
        <p:txBody>
          <a:bodyPr/>
          <a:lstStyle/>
          <a:p>
            <a:pPr marL="342900" indent="-342900">
              <a:lnSpc>
                <a:spcPct val="100000"/>
              </a:lnSpc>
              <a:buFont typeface="Arial" panose="020B0604020202020204" pitchFamily="34" charset="0"/>
              <a:buChar char="•"/>
            </a:pPr>
            <a:r>
              <a:rPr lang="en-US" dirty="0">
                <a:solidFill>
                  <a:schemeClr val="tx1"/>
                </a:solidFill>
              </a:rPr>
              <a:t>Official window: </a:t>
            </a:r>
            <a:r>
              <a:rPr lang="en-US" dirty="0"/>
              <a:t>April 12 - 30, 2021</a:t>
            </a:r>
          </a:p>
          <a:p>
            <a:pPr marL="1028700" lvl="1" indent="-342900">
              <a:lnSpc>
                <a:spcPct val="100000"/>
              </a:lnSpc>
            </a:pPr>
            <a:r>
              <a:rPr lang="en-US" dirty="0">
                <a:solidFill>
                  <a:schemeClr val="tx1"/>
                </a:solidFill>
              </a:rPr>
              <a:t>All elementary and middle school science and social studies administrations must be completed within this window</a:t>
            </a:r>
          </a:p>
          <a:p>
            <a:pPr marL="1028700" lvl="1" indent="-342900">
              <a:lnSpc>
                <a:spcPct val="100000"/>
              </a:lnSpc>
            </a:pPr>
            <a:r>
              <a:rPr lang="en-US" dirty="0">
                <a:solidFill>
                  <a:schemeClr val="tx1"/>
                </a:solidFill>
              </a:rPr>
              <a:t>All school-wide paper-based administrations for math and ELA must be completed within this window</a:t>
            </a:r>
          </a:p>
          <a:p>
            <a:pPr marL="1485900" lvl="2" indent="-342900">
              <a:lnSpc>
                <a:spcPct val="100000"/>
              </a:lnSpc>
            </a:pPr>
            <a:r>
              <a:rPr lang="en-US" dirty="0">
                <a:solidFill>
                  <a:schemeClr val="tx1"/>
                </a:solidFill>
              </a:rPr>
              <a:t>Students taking CoAlt </a:t>
            </a:r>
            <a:r>
              <a:rPr lang="en-US" dirty="0"/>
              <a:t>ELA and math (DLM)</a:t>
            </a:r>
            <a:r>
              <a:rPr lang="en-US" dirty="0">
                <a:solidFill>
                  <a:schemeClr val="tx1"/>
                </a:solidFill>
              </a:rPr>
              <a:t> </a:t>
            </a:r>
            <a:r>
              <a:rPr lang="en-US" dirty="0"/>
              <a:t>and those </a:t>
            </a:r>
            <a:r>
              <a:rPr lang="en-US" dirty="0">
                <a:solidFill>
                  <a:schemeClr val="tx1"/>
                </a:solidFill>
              </a:rPr>
              <a:t>requiring paper accommodations </a:t>
            </a:r>
            <a:r>
              <a:rPr lang="en-US" dirty="0"/>
              <a:t>should</a:t>
            </a:r>
            <a:r>
              <a:rPr lang="en-US" dirty="0">
                <a:solidFill>
                  <a:schemeClr val="tx1"/>
                </a:solidFill>
              </a:rPr>
              <a:t> test at the same time as their peers (this includes CSLA)</a:t>
            </a:r>
          </a:p>
          <a:p>
            <a:pPr marL="1485900" lvl="2" indent="-342900">
              <a:lnSpc>
                <a:spcPct val="100000"/>
              </a:lnSpc>
            </a:pP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17</a:t>
            </a:fld>
            <a:endParaRPr lang="en-US" dirty="0"/>
          </a:p>
        </p:txBody>
      </p:sp>
    </p:spTree>
    <p:extLst>
      <p:ext uri="{BB962C8B-B14F-4D97-AF65-F5344CB8AC3E}">
        <p14:creationId xmlns:p14="http://schemas.microsoft.com/office/powerpoint/2010/main" val="1620207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3600" b="1" dirty="0">
                <a:latin typeface="+mn-lt"/>
              </a:rPr>
              <a:t>CMAS Early Window Options (subject to change)</a:t>
            </a:r>
          </a:p>
        </p:txBody>
      </p:sp>
      <p:sp>
        <p:nvSpPr>
          <p:cNvPr id="3" name="Content Placeholder 2"/>
          <p:cNvSpPr>
            <a:spLocks noGrp="1"/>
          </p:cNvSpPr>
          <p:nvPr>
            <p:ph idx="1"/>
          </p:nvPr>
        </p:nvSpPr>
        <p:spPr>
          <a:xfrm>
            <a:off x="274319" y="1344168"/>
            <a:ext cx="8630783" cy="5377308"/>
          </a:xfrm>
        </p:spPr>
        <p:txBody>
          <a:bodyPr>
            <a:noAutofit/>
          </a:bodyPr>
          <a:lstStyle/>
          <a:p>
            <a:pPr marL="342900" indent="-342900">
              <a:buFont typeface="Arial" panose="020B0604020202020204" pitchFamily="34" charset="0"/>
              <a:buChar char="•"/>
            </a:pPr>
            <a:r>
              <a:rPr lang="en-US" sz="1800" dirty="0">
                <a:solidFill>
                  <a:schemeClr val="tx1"/>
                </a:solidFill>
              </a:rPr>
              <a:t>Online math and ELA</a:t>
            </a:r>
          </a:p>
          <a:p>
            <a:pPr marL="1028700" lvl="1" indent="-342900"/>
            <a:r>
              <a:rPr lang="en-US" sz="1800" dirty="0">
                <a:solidFill>
                  <a:schemeClr val="tx1"/>
                </a:solidFill>
              </a:rPr>
              <a:t>To compensate for technology capacity, the math and ELA window can open early for </a:t>
            </a:r>
            <a:r>
              <a:rPr lang="en-US" sz="1800" u="sng" dirty="0">
                <a:solidFill>
                  <a:schemeClr val="tx1"/>
                </a:solidFill>
              </a:rPr>
              <a:t>online administrations only</a:t>
            </a:r>
          </a:p>
          <a:p>
            <a:pPr marL="1485900" lvl="2" indent="-342900"/>
            <a:r>
              <a:rPr lang="en-US" dirty="0"/>
              <a:t>Students taking </a:t>
            </a:r>
            <a:r>
              <a:rPr lang="en-US" dirty="0" err="1"/>
              <a:t>CoAlt</a:t>
            </a:r>
            <a:r>
              <a:rPr lang="en-US" dirty="0"/>
              <a:t> ELA and Math (DLM) and those requiring paper accommodations should test at the same time as their peers (includes CSLA)</a:t>
            </a:r>
            <a:endParaRPr lang="en-US" u="sng" dirty="0">
              <a:solidFill>
                <a:schemeClr val="tx1"/>
              </a:solidFill>
            </a:endParaRPr>
          </a:p>
          <a:p>
            <a:pPr marL="1028700" lvl="1" indent="-342900"/>
            <a:r>
              <a:rPr lang="en-US" sz="1800" dirty="0">
                <a:solidFill>
                  <a:schemeClr val="tx1"/>
                </a:solidFill>
              </a:rPr>
              <a:t>Earliest start date for online math and ELA: </a:t>
            </a:r>
            <a:r>
              <a:rPr lang="en-US" sz="1800" b="1" dirty="0">
                <a:solidFill>
                  <a:srgbClr val="488BC9"/>
                </a:solidFill>
              </a:rPr>
              <a:t>March 22, 2021</a:t>
            </a:r>
          </a:p>
          <a:p>
            <a:pPr marL="1028700" lvl="1" indent="-342900"/>
            <a:r>
              <a:rPr lang="en-US" sz="1800" dirty="0">
                <a:solidFill>
                  <a:schemeClr val="tx1"/>
                </a:solidFill>
              </a:rPr>
              <a:t>This is an </a:t>
            </a:r>
            <a:r>
              <a:rPr lang="en-US" sz="1800" u="sng" dirty="0">
                <a:solidFill>
                  <a:schemeClr val="tx1"/>
                </a:solidFill>
              </a:rPr>
              <a:t>extended</a:t>
            </a:r>
            <a:r>
              <a:rPr lang="en-US" sz="1800" dirty="0">
                <a:solidFill>
                  <a:schemeClr val="tx1"/>
                </a:solidFill>
              </a:rPr>
              <a:t> window – total of 5 testing weeks</a:t>
            </a:r>
          </a:p>
          <a:p>
            <a:pPr marL="342900" indent="-342900">
              <a:buFont typeface="Arial" panose="020B0604020202020204" pitchFamily="34" charset="0"/>
              <a:buChar char="•"/>
            </a:pPr>
            <a:r>
              <a:rPr lang="en-US" sz="1800" dirty="0">
                <a:solidFill>
                  <a:schemeClr val="tx1"/>
                </a:solidFill>
              </a:rPr>
              <a:t>High school science</a:t>
            </a:r>
            <a:endParaRPr lang="en-US" sz="1800" dirty="0">
              <a:solidFill>
                <a:srgbClr val="FF0000"/>
              </a:solidFill>
            </a:endParaRPr>
          </a:p>
          <a:p>
            <a:pPr marL="1028700" lvl="1" indent="-342900"/>
            <a:r>
              <a:rPr lang="en-US" sz="1800" dirty="0">
                <a:solidFill>
                  <a:schemeClr val="tx1"/>
                </a:solidFill>
              </a:rPr>
              <a:t>To accommodate high school assessment schedules including SAT, AP and IB exams, the high school science window can open and close early</a:t>
            </a:r>
          </a:p>
          <a:p>
            <a:pPr marL="1028700" lvl="1" indent="-342900"/>
            <a:r>
              <a:rPr lang="en-US" sz="1800" dirty="0">
                <a:solidFill>
                  <a:schemeClr val="tx1"/>
                </a:solidFill>
              </a:rPr>
              <a:t>Early window options:</a:t>
            </a:r>
          </a:p>
          <a:p>
            <a:pPr marL="1485900" lvl="2" indent="-342900"/>
            <a:r>
              <a:rPr lang="en-US" b="1" dirty="0">
                <a:solidFill>
                  <a:srgbClr val="488BC9"/>
                </a:solidFill>
              </a:rPr>
              <a:t>March 29 – April 16, 2021</a:t>
            </a:r>
            <a:endParaRPr lang="en-US" dirty="0">
              <a:solidFill>
                <a:srgbClr val="488BC9"/>
              </a:solidFill>
            </a:endParaRPr>
          </a:p>
          <a:p>
            <a:pPr marL="1485900" lvl="2" indent="-342900"/>
            <a:r>
              <a:rPr lang="en-US" b="1" dirty="0">
                <a:solidFill>
                  <a:srgbClr val="488BC9"/>
                </a:solidFill>
              </a:rPr>
              <a:t>April 5 – April 23, 2021</a:t>
            </a:r>
          </a:p>
          <a:p>
            <a:pPr marL="1028700" lvl="1" indent="-342900"/>
            <a:r>
              <a:rPr lang="en-US" sz="1800" dirty="0">
                <a:solidFill>
                  <a:schemeClr val="tx1"/>
                </a:solidFill>
              </a:rPr>
              <a:t>This is an </a:t>
            </a:r>
            <a:r>
              <a:rPr lang="en-US" sz="1800" u="sng" dirty="0">
                <a:solidFill>
                  <a:schemeClr val="tx1"/>
                </a:solidFill>
              </a:rPr>
              <a:t>early</a:t>
            </a:r>
            <a:r>
              <a:rPr lang="en-US" sz="1800" dirty="0">
                <a:solidFill>
                  <a:schemeClr val="tx1"/>
                </a:solidFill>
              </a:rPr>
              <a:t> window – total of 3 testing weeks</a:t>
            </a:r>
          </a:p>
          <a:p>
            <a:pPr marL="342900" indent="-342900">
              <a:buFont typeface="Arial" panose="020B0604020202020204" pitchFamily="34" charset="0"/>
              <a:buChar char="•"/>
            </a:pPr>
            <a:r>
              <a:rPr lang="en-US" sz="1800" dirty="0">
                <a:solidFill>
                  <a:schemeClr val="tx1"/>
                </a:solidFill>
              </a:rPr>
              <a:t>Districts are asked at fall administration trainings to notify CDE of intent to participate in early windows by </a:t>
            </a:r>
            <a:r>
              <a:rPr lang="en-US" sz="1800" b="1" dirty="0">
                <a:solidFill>
                  <a:srgbClr val="488BC9"/>
                </a:solidFill>
              </a:rPr>
              <a:t>December 15, 2020</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18</a:t>
            </a:fld>
            <a:endParaRPr lang="en-US" dirty="0"/>
          </a:p>
        </p:txBody>
      </p:sp>
    </p:spTree>
    <p:extLst>
      <p:ext uri="{BB962C8B-B14F-4D97-AF65-F5344CB8AC3E}">
        <p14:creationId xmlns:p14="http://schemas.microsoft.com/office/powerpoint/2010/main" val="2138129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Scheduling Considerations</a:t>
            </a:r>
          </a:p>
        </p:txBody>
      </p:sp>
      <p:sp>
        <p:nvSpPr>
          <p:cNvPr id="3" name="Content Placeholder 2"/>
          <p:cNvSpPr>
            <a:spLocks noGrp="1"/>
          </p:cNvSpPr>
          <p:nvPr>
            <p:ph idx="1"/>
          </p:nvPr>
        </p:nvSpPr>
        <p:spPr>
          <a:xfrm>
            <a:off x="274320" y="1362456"/>
            <a:ext cx="8241030" cy="4741258"/>
          </a:xfrm>
        </p:spPr>
        <p:txBody>
          <a:bodyPr>
            <a:normAutofit/>
          </a:bodyPr>
          <a:lstStyle/>
          <a:p>
            <a:pPr marL="342900" indent="-342900">
              <a:lnSpc>
                <a:spcPct val="100000"/>
              </a:lnSpc>
              <a:buFont typeface="Arial" panose="020B0604020202020204" pitchFamily="34" charset="0"/>
              <a:buChar char="•"/>
            </a:pPr>
            <a:r>
              <a:rPr lang="en-US" dirty="0">
                <a:solidFill>
                  <a:schemeClr val="tx1"/>
                </a:solidFill>
              </a:rPr>
              <a:t>Colorado Spanish Language Arts (CSLA)</a:t>
            </a:r>
          </a:p>
          <a:p>
            <a:pPr marL="1028700" lvl="1" indent="-342900">
              <a:lnSpc>
                <a:spcPct val="100000"/>
              </a:lnSpc>
            </a:pPr>
            <a:r>
              <a:rPr lang="en-US" dirty="0">
                <a:solidFill>
                  <a:schemeClr val="tx1"/>
                </a:solidFill>
              </a:rPr>
              <a:t>An accommodated version of the ELA assessment</a:t>
            </a:r>
          </a:p>
          <a:p>
            <a:pPr marL="1028700" lvl="1" indent="-342900">
              <a:lnSpc>
                <a:spcPct val="100000"/>
              </a:lnSpc>
            </a:pPr>
            <a:r>
              <a:rPr lang="en-US" dirty="0"/>
              <a:t>A</a:t>
            </a:r>
            <a:r>
              <a:rPr lang="en-US" dirty="0">
                <a:solidFill>
                  <a:schemeClr val="tx1"/>
                </a:solidFill>
              </a:rPr>
              <a:t>dministered in the same window as ELA</a:t>
            </a:r>
          </a:p>
          <a:p>
            <a:pPr marL="342900" indent="-342900">
              <a:lnSpc>
                <a:spcPct val="100000"/>
              </a:lnSpc>
              <a:buFont typeface="Arial" panose="020B0604020202020204" pitchFamily="34" charset="0"/>
              <a:buChar char="•"/>
            </a:pPr>
            <a:endParaRPr lang="en-US" sz="800" dirty="0">
              <a:solidFill>
                <a:schemeClr val="tx1"/>
              </a:solidFill>
            </a:endParaRPr>
          </a:p>
          <a:p>
            <a:pPr marL="342900" indent="-342900">
              <a:lnSpc>
                <a:spcPct val="100000"/>
              </a:lnSpc>
              <a:buFont typeface="Arial" panose="020B0604020202020204" pitchFamily="34" charset="0"/>
              <a:buChar char="•"/>
            </a:pPr>
            <a:r>
              <a:rPr lang="en-US" dirty="0">
                <a:solidFill>
                  <a:schemeClr val="tx1"/>
                </a:solidFill>
              </a:rPr>
              <a:t>CoAlt and accommodated CMAS forms</a:t>
            </a:r>
          </a:p>
          <a:p>
            <a:pPr marL="1028700" lvl="1" indent="-342900">
              <a:lnSpc>
                <a:spcPct val="100000"/>
              </a:lnSpc>
            </a:pPr>
            <a:r>
              <a:rPr lang="en-US" u="sng" dirty="0">
                <a:solidFill>
                  <a:schemeClr val="tx1"/>
                </a:solidFill>
              </a:rPr>
              <a:t>To the extent possible</a:t>
            </a:r>
            <a:r>
              <a:rPr lang="en-US" dirty="0">
                <a:solidFill>
                  <a:schemeClr val="tx1"/>
                </a:solidFill>
              </a:rPr>
              <a:t>, a student taking </a:t>
            </a:r>
            <a:r>
              <a:rPr lang="en-US" dirty="0" err="1">
                <a:solidFill>
                  <a:schemeClr val="tx1"/>
                </a:solidFill>
              </a:rPr>
              <a:t>CoAlt</a:t>
            </a:r>
            <a:r>
              <a:rPr lang="en-US" dirty="0">
                <a:solidFill>
                  <a:schemeClr val="tx1"/>
                </a:solidFill>
              </a:rPr>
              <a:t> or CMAS with accommodations in a content area for which the student is participating in a general education class should be assessed at the same time as their peers to avoid missed instruction </a:t>
            </a:r>
          </a:p>
          <a:p>
            <a:pPr marL="1485900" lvl="2" indent="-342900">
              <a:lnSpc>
                <a:spcPct val="100000"/>
              </a:lnSpc>
            </a:pPr>
            <a:r>
              <a:rPr lang="en-US" dirty="0">
                <a:solidFill>
                  <a:schemeClr val="tx1"/>
                </a:solidFill>
              </a:rPr>
              <a:t>Ensure students taking these assessments do not miss instruction from their general education classes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19</a:t>
            </a:fld>
            <a:endParaRPr lang="en-US" dirty="0"/>
          </a:p>
        </p:txBody>
      </p:sp>
    </p:spTree>
    <p:extLst>
      <p:ext uri="{BB962C8B-B14F-4D97-AF65-F5344CB8AC3E}">
        <p14:creationId xmlns:p14="http://schemas.microsoft.com/office/powerpoint/2010/main" val="2267688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a:latin typeface="+mn-lt"/>
              </a:rPr>
              <a:t>2020-2021</a:t>
            </a:r>
            <a:br>
              <a:rPr lang="en-US" sz="3600" b="1" dirty="0">
                <a:latin typeface="+mn-lt"/>
              </a:rPr>
            </a:br>
            <a:r>
              <a:rPr lang="en-US" sz="3600" b="1" dirty="0">
                <a:latin typeface="+mn-lt"/>
              </a:rPr>
              <a:t>District Assessment Coordinator</a:t>
            </a:r>
            <a:br>
              <a:rPr lang="en-US" sz="3600" b="1" dirty="0">
                <a:latin typeface="+mn-lt"/>
              </a:rPr>
            </a:br>
            <a:r>
              <a:rPr lang="en-US" sz="3600" b="1" dirty="0">
                <a:latin typeface="+mn-lt"/>
              </a:rPr>
              <a:t>Kickoff Meeting</a:t>
            </a:r>
          </a:p>
        </p:txBody>
      </p:sp>
      <p:sp>
        <p:nvSpPr>
          <p:cNvPr id="3" name="Subtitle 2"/>
          <p:cNvSpPr>
            <a:spLocks noGrp="1"/>
          </p:cNvSpPr>
          <p:nvPr>
            <p:ph type="subTitle" idx="1"/>
          </p:nvPr>
        </p:nvSpPr>
        <p:spPr>
          <a:xfrm>
            <a:off x="1143000" y="5093063"/>
            <a:ext cx="6858000" cy="673255"/>
          </a:xfrm>
        </p:spPr>
        <p:txBody>
          <a:bodyPr>
            <a:normAutofit fontScale="92500" lnSpcReduction="20000"/>
          </a:bodyPr>
          <a:lstStyle/>
          <a:p>
            <a:r>
              <a:rPr lang="en-US" dirty="0"/>
              <a:t>CDE Assessment Division</a:t>
            </a:r>
          </a:p>
          <a:p>
            <a:r>
              <a:rPr lang="en-US" dirty="0"/>
              <a:t>September 1, 2020</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2534138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Social Studies</a:t>
            </a:r>
          </a:p>
        </p:txBody>
      </p:sp>
      <p:sp>
        <p:nvSpPr>
          <p:cNvPr id="3" name="Content Placeholder 2"/>
          <p:cNvSpPr>
            <a:spLocks noGrp="1"/>
          </p:cNvSpPr>
          <p:nvPr>
            <p:ph idx="1"/>
          </p:nvPr>
        </p:nvSpPr>
        <p:spPr>
          <a:xfrm>
            <a:off x="274320" y="1722064"/>
            <a:ext cx="8241030" cy="5135936"/>
          </a:xfrm>
        </p:spPr>
        <p:txBody>
          <a:bodyPr>
            <a:normAutofit/>
          </a:bodyPr>
          <a:lstStyle/>
          <a:p>
            <a:pPr marL="342900" indent="-342900">
              <a:lnSpc>
                <a:spcPct val="100000"/>
              </a:lnSpc>
            </a:pPr>
            <a:r>
              <a:rPr lang="en-US" dirty="0"/>
              <a:t>High school social studies will no longer be administered</a:t>
            </a:r>
          </a:p>
          <a:p>
            <a:pPr marL="342900" indent="-342900">
              <a:lnSpc>
                <a:spcPct val="100000"/>
              </a:lnSpc>
            </a:pPr>
            <a:endParaRPr lang="en-US" dirty="0"/>
          </a:p>
          <a:p>
            <a:pPr marL="342900" indent="-342900">
              <a:lnSpc>
                <a:spcPct val="100000"/>
              </a:lnSpc>
            </a:pPr>
            <a:r>
              <a:rPr lang="en-US" dirty="0"/>
              <a:t>Fourth and seventh grade administration options are being considered by the Department and the stakeholder group</a:t>
            </a:r>
          </a:p>
          <a:p>
            <a:pPr marL="800100" lvl="1" indent="-342900">
              <a:lnSpc>
                <a:spcPct val="100000"/>
              </a:lnSpc>
            </a:pPr>
            <a:r>
              <a:rPr lang="en-US" dirty="0">
                <a:solidFill>
                  <a:schemeClr val="tx1"/>
                </a:solidFill>
              </a:rPr>
              <a:t>Individual elementary and middle schools are expected to be sampled once every three years</a:t>
            </a:r>
            <a:endParaRPr lang="en-US" dirty="0"/>
          </a:p>
          <a:p>
            <a:pPr marL="800100" lvl="1" indent="-342900">
              <a:lnSpc>
                <a:spcPct val="100000"/>
              </a:lnSpc>
            </a:pPr>
            <a:r>
              <a:rPr lang="en-US" dirty="0">
                <a:solidFill>
                  <a:schemeClr val="tx1"/>
                </a:solidFill>
              </a:rPr>
              <a:t>We will keep you posted on how those conversations progress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20</a:t>
            </a:fld>
            <a:endParaRPr lang="en-US" dirty="0"/>
          </a:p>
        </p:txBody>
      </p:sp>
    </p:spTree>
    <p:extLst>
      <p:ext uri="{BB962C8B-B14F-4D97-AF65-F5344CB8AC3E}">
        <p14:creationId xmlns:p14="http://schemas.microsoft.com/office/powerpoint/2010/main" val="3793661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latin typeface="+mn-lt"/>
              </a:rPr>
              <a:t>WIDA</a:t>
            </a:r>
            <a:br>
              <a:rPr lang="en-US" sz="4800" b="1" dirty="0">
                <a:latin typeface="+mn-lt"/>
              </a:rPr>
            </a:br>
            <a:r>
              <a:rPr lang="en-US" sz="4800" b="1" dirty="0">
                <a:latin typeface="+mn-lt"/>
              </a:rPr>
              <a:t>ACCESS for ELLs</a:t>
            </a:r>
            <a:r>
              <a:rPr lang="en-US" sz="4800" b="1" baseline="30000" dirty="0">
                <a:latin typeface="+mn-lt"/>
              </a:rPr>
              <a:t>®</a:t>
            </a:r>
            <a:br>
              <a:rPr lang="en-US" dirty="0">
                <a:solidFill>
                  <a:schemeClr val="tx1"/>
                </a:solidFill>
              </a:rPr>
            </a:br>
            <a:endParaRPr lang="en-US"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21</a:t>
            </a:fld>
            <a:endParaRPr lang="en-US" dirty="0"/>
          </a:p>
        </p:txBody>
      </p:sp>
    </p:spTree>
    <p:extLst>
      <p:ext uri="{BB962C8B-B14F-4D97-AF65-F5344CB8AC3E}">
        <p14:creationId xmlns:p14="http://schemas.microsoft.com/office/powerpoint/2010/main" val="1078370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ACCESS for ELLs</a:t>
            </a:r>
            <a:endParaRPr lang="en-US" sz="3600" b="1" baseline="30000" dirty="0">
              <a:latin typeface="+mn-lt"/>
            </a:endParaRPr>
          </a:p>
        </p:txBody>
      </p:sp>
      <p:sp>
        <p:nvSpPr>
          <p:cNvPr id="3" name="Content Placeholder 2"/>
          <p:cNvSpPr>
            <a:spLocks noGrp="1"/>
          </p:cNvSpPr>
          <p:nvPr>
            <p:ph idx="1"/>
          </p:nvPr>
        </p:nvSpPr>
        <p:spPr>
          <a:xfrm>
            <a:off x="374904" y="1463040"/>
            <a:ext cx="8140446" cy="4640674"/>
          </a:xfrm>
        </p:spPr>
        <p:txBody>
          <a:bodyPr/>
          <a:lstStyle/>
          <a:p>
            <a:r>
              <a:rPr lang="en-US" dirty="0"/>
              <a:t>Test forms:</a:t>
            </a:r>
          </a:p>
          <a:p>
            <a:pPr lvl="1"/>
            <a:r>
              <a:rPr lang="en-US" dirty="0"/>
              <a:t>Kindergarten (paper-based)</a:t>
            </a:r>
          </a:p>
          <a:p>
            <a:pPr lvl="1"/>
            <a:r>
              <a:rPr lang="en-US" dirty="0"/>
              <a:t>ACCESS grades 1-12 (computer-based and paper-based)</a:t>
            </a:r>
          </a:p>
          <a:p>
            <a:pPr lvl="1"/>
            <a:r>
              <a:rPr lang="en-US" dirty="0"/>
              <a:t>Alternate ACCESS grades 1-12, for students with IEPs written to the Extended Evidence Outcomes (paper-based) </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All Test Administrators need to participate in WIDA’s quizzes and have an opportunity to ask questions to their school or district assessment leaders</a:t>
            </a:r>
          </a:p>
          <a:p>
            <a:pPr marL="1028700" lvl="1" indent="-342900"/>
            <a:r>
              <a:rPr lang="en-US" dirty="0">
                <a:solidFill>
                  <a:schemeClr val="tx1"/>
                </a:solidFill>
              </a:rPr>
              <a:t>Use checklists to track assessment activities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22</a:t>
            </a:fld>
            <a:endParaRPr lang="en-US" dirty="0"/>
          </a:p>
        </p:txBody>
      </p:sp>
    </p:spTree>
    <p:extLst>
      <p:ext uri="{BB962C8B-B14F-4D97-AF65-F5344CB8AC3E}">
        <p14:creationId xmlns:p14="http://schemas.microsoft.com/office/powerpoint/2010/main" val="4219522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600" b="1" dirty="0">
                <a:latin typeface="+mn-lt"/>
              </a:rPr>
              <a:t>ACCESS for ELLs</a:t>
            </a:r>
            <a:r>
              <a:rPr lang="en-US" sz="3600" b="1" baseline="30000" dirty="0">
                <a:latin typeface="+mn-lt"/>
              </a:rPr>
              <a:t>® </a:t>
            </a:r>
            <a:r>
              <a:rPr lang="en-US" sz="3600" b="1" dirty="0">
                <a:latin typeface="+mn-lt"/>
              </a:rPr>
              <a:t>Key Dates</a:t>
            </a:r>
            <a:br>
              <a:rPr lang="en-US" sz="3600" b="1" dirty="0">
                <a:latin typeface="+mn-lt"/>
              </a:rPr>
            </a:br>
            <a:r>
              <a:rPr lang="en-US" sz="3600" b="1" dirty="0">
                <a:latin typeface="+mn-lt"/>
              </a:rPr>
              <a:t>(subject to change)</a:t>
            </a:r>
          </a:p>
        </p:txBody>
      </p:sp>
      <p:sp>
        <p:nvSpPr>
          <p:cNvPr id="3" name="Content Placeholder 2"/>
          <p:cNvSpPr>
            <a:spLocks noGrp="1"/>
          </p:cNvSpPr>
          <p:nvPr>
            <p:ph idx="1"/>
          </p:nvPr>
        </p:nvSpPr>
        <p:spPr>
          <a:xfrm>
            <a:off x="274320" y="1463040"/>
            <a:ext cx="8241030" cy="4640674"/>
          </a:xfrm>
        </p:spPr>
        <p:txBody>
          <a:bodyPr>
            <a:normAutofit/>
          </a:bodyPr>
          <a:lstStyle/>
          <a:p>
            <a:pPr marL="342900" indent="-342900">
              <a:buFont typeface="Arial" panose="020B0604020202020204" pitchFamily="34" charset="0"/>
              <a:buChar char="•"/>
            </a:pPr>
            <a:r>
              <a:rPr lang="en-US" dirty="0">
                <a:solidFill>
                  <a:schemeClr val="tx1"/>
                </a:solidFill>
              </a:rPr>
              <a:t>ACCESS Testing Window</a:t>
            </a:r>
          </a:p>
          <a:p>
            <a:pPr marL="1028700" lvl="1" indent="-342900"/>
            <a:r>
              <a:rPr lang="en-US" dirty="0"/>
              <a:t>Monday, January 11 – Friday, February 12, 2021</a:t>
            </a:r>
          </a:p>
          <a:p>
            <a:pPr marL="342900" indent="-342900">
              <a:buFont typeface="Arial" panose="020B0604020202020204" pitchFamily="34" charset="0"/>
              <a:buChar char="•"/>
            </a:pPr>
            <a:endParaRPr lang="en-US" sz="800" dirty="0">
              <a:highlight>
                <a:srgbClr val="FFFF00"/>
              </a:highlight>
            </a:endParaRPr>
          </a:p>
          <a:p>
            <a:pPr marL="342900" indent="-342900">
              <a:buFont typeface="Arial" panose="020B0604020202020204" pitchFamily="34" charset="0"/>
              <a:buChar char="•"/>
            </a:pPr>
            <a:r>
              <a:rPr lang="en-US" dirty="0"/>
              <a:t>Test Order Window</a:t>
            </a:r>
          </a:p>
          <a:p>
            <a:pPr marL="1028700" lvl="1" indent="-342900"/>
            <a:r>
              <a:rPr lang="en-US" dirty="0"/>
              <a:t>October 21 – November 6, 2020</a:t>
            </a:r>
          </a:p>
          <a:p>
            <a:pPr marL="342900" indent="-342900">
              <a:buFont typeface="Arial" panose="020B0604020202020204" pitchFamily="34" charset="0"/>
              <a:buChar char="•"/>
            </a:pPr>
            <a:endParaRPr lang="en-US" sz="800" dirty="0">
              <a:highlight>
                <a:srgbClr val="FFFF00"/>
              </a:highlight>
            </a:endParaRPr>
          </a:p>
          <a:p>
            <a:pPr marL="342900" indent="-342900">
              <a:buFont typeface="Arial" panose="020B0604020202020204" pitchFamily="34" charset="0"/>
              <a:buChar char="•"/>
            </a:pPr>
            <a:r>
              <a:rPr lang="en-US" dirty="0"/>
              <a:t>WIDA AMS Test Setup Available</a:t>
            </a:r>
          </a:p>
          <a:p>
            <a:pPr marL="1028700" lvl="1" indent="-342900"/>
            <a:r>
              <a:rPr lang="en-US" dirty="0"/>
              <a:t>November 20, 2020 – February 18, 2021</a:t>
            </a:r>
            <a:endParaRPr lang="en-US" sz="800"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Districts Receive Test Materials</a:t>
            </a:r>
          </a:p>
          <a:p>
            <a:pPr marL="1028700" lvl="1" indent="-342900"/>
            <a:r>
              <a:rPr lang="en-US" dirty="0"/>
              <a:t>December 10, 2020</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23</a:t>
            </a:fld>
            <a:endParaRPr lang="en-US" dirty="0"/>
          </a:p>
        </p:txBody>
      </p:sp>
    </p:spTree>
    <p:extLst>
      <p:ext uri="{BB962C8B-B14F-4D97-AF65-F5344CB8AC3E}">
        <p14:creationId xmlns:p14="http://schemas.microsoft.com/office/powerpoint/2010/main" val="3507579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ACCESS Training</a:t>
            </a:r>
          </a:p>
        </p:txBody>
      </p:sp>
      <p:sp>
        <p:nvSpPr>
          <p:cNvPr id="3" name="Content Placeholder 2"/>
          <p:cNvSpPr>
            <a:spLocks noGrp="1"/>
          </p:cNvSpPr>
          <p:nvPr>
            <p:ph idx="1"/>
          </p:nvPr>
        </p:nvSpPr>
        <p:spPr>
          <a:xfrm>
            <a:off x="274320" y="1344169"/>
            <a:ext cx="8241030" cy="5010112"/>
          </a:xfrm>
        </p:spPr>
        <p:txBody>
          <a:bodyPr>
            <a:normAutofit/>
          </a:bodyPr>
          <a:lstStyle/>
          <a:p>
            <a:pPr marL="342900" indent="-342900">
              <a:buFont typeface="Arial" panose="020B0604020202020204" pitchFamily="34" charset="0"/>
              <a:buChar char="•"/>
            </a:pPr>
            <a:r>
              <a:rPr lang="en-US" sz="2800" dirty="0">
                <a:solidFill>
                  <a:schemeClr val="tx1"/>
                </a:solidFill>
              </a:rPr>
              <a:t>Training registration information will be sent to DACs</a:t>
            </a:r>
          </a:p>
          <a:p>
            <a:pPr marL="1028700" lvl="1" indent="-342900"/>
            <a:r>
              <a:rPr lang="en-US" sz="2400" dirty="0"/>
              <a:t>Four live webinar trainings </a:t>
            </a:r>
          </a:p>
          <a:p>
            <a:pPr marL="1485900" lvl="2" indent="-342900"/>
            <a:r>
              <a:rPr lang="en-US" sz="2000" dirty="0"/>
              <a:t>You only need to attend 1</a:t>
            </a:r>
          </a:p>
          <a:p>
            <a:pPr marL="1028700" lvl="1" indent="-342900"/>
            <a:r>
              <a:rPr lang="en-US" sz="2400" dirty="0">
                <a:solidFill>
                  <a:schemeClr val="tx1"/>
                </a:solidFill>
              </a:rPr>
              <a:t>Re</a:t>
            </a:r>
            <a:r>
              <a:rPr lang="en-US" sz="2400" dirty="0"/>
              <a:t>corded training will be made available</a:t>
            </a:r>
            <a:endParaRPr lang="en-US" sz="2400" dirty="0">
              <a:solidFill>
                <a:schemeClr val="tx1"/>
              </a:solidFill>
            </a:endParaRPr>
          </a:p>
          <a:p>
            <a:pPr marL="1028700" lvl="1" indent="-342900"/>
            <a:r>
              <a:rPr lang="en-US" sz="2400" dirty="0">
                <a:solidFill>
                  <a:schemeClr val="tx1"/>
                </a:solidFill>
              </a:rPr>
              <a:t>WIDA offers a variety of pre-testing, during testing and post-testing webinar trainings*</a:t>
            </a:r>
          </a:p>
          <a:p>
            <a:pPr marL="1028700" lvl="1" indent="-342900"/>
            <a:endParaRPr lang="en-US" dirty="0"/>
          </a:p>
          <a:p>
            <a:pPr marL="1028700" lvl="1" indent="-342900"/>
            <a:endParaRPr lang="en-US" dirty="0">
              <a:solidFill>
                <a:srgbClr val="000000"/>
              </a:solidFill>
            </a:endParaRPr>
          </a:p>
          <a:p>
            <a:pPr marL="1028700" lvl="1" indent="-342900"/>
            <a:endParaRPr lang="en-US" dirty="0">
              <a:solidFill>
                <a:srgbClr val="000000"/>
              </a:solidFill>
            </a:endParaRPr>
          </a:p>
          <a:p>
            <a:pPr marL="1028700" lvl="1" indent="-342900"/>
            <a:endParaRPr lang="en-US" dirty="0">
              <a:solidFill>
                <a:srgbClr val="000000"/>
              </a:solidFill>
            </a:endParaRPr>
          </a:p>
          <a:p>
            <a:pPr marL="1028700" lvl="1" indent="-342900"/>
            <a:endParaRPr lang="en-US" dirty="0">
              <a:solidFill>
                <a:srgbClr val="000000"/>
              </a:solidFill>
            </a:endParaRPr>
          </a:p>
          <a:p>
            <a:pPr marL="342900" indent="-342900"/>
            <a:r>
              <a:rPr lang="en-US" dirty="0"/>
              <a:t>Office hours will be on Wednesdays at 3:30 beginning November 4, 2020</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24</a:t>
            </a:fld>
            <a:endParaRPr lang="en-US" dirty="0"/>
          </a:p>
        </p:txBody>
      </p:sp>
      <p:sp>
        <p:nvSpPr>
          <p:cNvPr id="6" name="TextBox 5"/>
          <p:cNvSpPr txBox="1"/>
          <p:nvPr/>
        </p:nvSpPr>
        <p:spPr>
          <a:xfrm>
            <a:off x="942128" y="6169581"/>
            <a:ext cx="8573845" cy="369332"/>
          </a:xfrm>
          <a:prstGeom prst="rect">
            <a:avLst/>
          </a:prstGeom>
          <a:noFill/>
        </p:spPr>
        <p:txBody>
          <a:bodyPr wrap="square" rtlCol="0">
            <a:spAutoFit/>
          </a:bodyPr>
          <a:lstStyle/>
          <a:p>
            <a:r>
              <a:rPr lang="en-US" dirty="0"/>
              <a:t>*</a:t>
            </a:r>
            <a:r>
              <a:rPr lang="en-US" dirty="0">
                <a:hlinkClick r:id="rId2"/>
              </a:rPr>
              <a:t>WIDA Secure Portal</a:t>
            </a:r>
            <a:endParaRPr lang="en-US" dirty="0"/>
          </a:p>
        </p:txBody>
      </p:sp>
      <p:graphicFrame>
        <p:nvGraphicFramePr>
          <p:cNvPr id="9" name="Table 8">
            <a:extLst>
              <a:ext uri="{FF2B5EF4-FFF2-40B4-BE49-F238E27FC236}">
                <a16:creationId xmlns:a16="http://schemas.microsoft.com/office/drawing/2014/main" id="{AAA149CE-B03E-45CA-8321-FCC4ED77DAF8}"/>
              </a:ext>
            </a:extLst>
          </p:cNvPr>
          <p:cNvGraphicFramePr>
            <a:graphicFrameLocks noGrp="1"/>
          </p:cNvGraphicFramePr>
          <p:nvPr>
            <p:extLst>
              <p:ext uri="{D42A27DB-BD31-4B8C-83A1-F6EECF244321}">
                <p14:modId xmlns:p14="http://schemas.microsoft.com/office/powerpoint/2010/main" val="2968814761"/>
              </p:ext>
            </p:extLst>
          </p:nvPr>
        </p:nvGraphicFramePr>
        <p:xfrm>
          <a:off x="842380" y="3715875"/>
          <a:ext cx="7104910" cy="1322850"/>
        </p:xfrm>
        <a:graphic>
          <a:graphicData uri="http://schemas.openxmlformats.org/drawingml/2006/table">
            <a:tbl>
              <a:tblPr firstRow="1" firstCol="1" bandRow="1"/>
              <a:tblGrid>
                <a:gridCol w="4132763">
                  <a:extLst>
                    <a:ext uri="{9D8B030D-6E8A-4147-A177-3AD203B41FA5}">
                      <a16:colId xmlns:a16="http://schemas.microsoft.com/office/drawing/2014/main" val="1381612305"/>
                    </a:ext>
                  </a:extLst>
                </a:gridCol>
                <a:gridCol w="2972147">
                  <a:extLst>
                    <a:ext uri="{9D8B030D-6E8A-4147-A177-3AD203B41FA5}">
                      <a16:colId xmlns:a16="http://schemas.microsoft.com/office/drawing/2014/main" val="3997530368"/>
                    </a:ext>
                  </a:extLst>
                </a:gridCol>
              </a:tblGrid>
              <a:tr h="321095">
                <a:tc rowSpan="2">
                  <a:txBody>
                    <a:bodyPr/>
                    <a:lstStyle/>
                    <a:p>
                      <a:pPr marL="0" marR="0" algn="ctr">
                        <a:spcBef>
                          <a:spcPts val="0"/>
                        </a:spcBef>
                        <a:spcAft>
                          <a:spcPts val="0"/>
                        </a:spcAft>
                      </a:pPr>
                      <a:r>
                        <a:rPr lang="en-US" sz="2400" dirty="0">
                          <a:effectLst/>
                          <a:latin typeface="Calibri" panose="020F0502020204030204" pitchFamily="34" charset="0"/>
                          <a:ea typeface="Calibri" panose="020F0502020204030204" pitchFamily="34" charset="0"/>
                        </a:rPr>
                        <a:t>Thursday, October 15, 2020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rPr>
                        <a:t>9:30-12:30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57912473"/>
                  </a:ext>
                </a:extLst>
              </a:tr>
              <a:tr h="321095">
                <a:tc vMerge="1">
                  <a:txBody>
                    <a:bodyPr/>
                    <a:lstStyle/>
                    <a:p>
                      <a:endParaRPr lang="en-US"/>
                    </a:p>
                  </a:txBody>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1:00-4:00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16864698"/>
                  </a:ext>
                </a:extLst>
              </a:tr>
              <a:tr h="321095">
                <a:tc rowSpan="2">
                  <a:txBody>
                    <a:bodyPr/>
                    <a:lstStyle/>
                    <a:p>
                      <a:pPr marL="0" marR="0" algn="ctr">
                        <a:spcBef>
                          <a:spcPts val="0"/>
                        </a:spcBef>
                        <a:spcAft>
                          <a:spcPts val="0"/>
                        </a:spcAft>
                      </a:pPr>
                      <a:r>
                        <a:rPr lang="en-US" sz="2400" dirty="0">
                          <a:effectLst/>
                          <a:latin typeface="Calibri" panose="020F0502020204030204" pitchFamily="34" charset="0"/>
                          <a:ea typeface="Calibri" panose="020F0502020204030204" pitchFamily="34" charset="0"/>
                        </a:rPr>
                        <a:t>Tuesday, October 20, 2020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9:30-12:30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3380188"/>
                  </a:ext>
                </a:extLst>
              </a:tr>
              <a:tr h="359565">
                <a:tc vMerge="1">
                  <a:txBody>
                    <a:bodyPr/>
                    <a:lstStyle/>
                    <a:p>
                      <a:endParaRPr lang="en-US"/>
                    </a:p>
                  </a:txBody>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1:00-4:00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34145365"/>
                  </a:ext>
                </a:extLst>
              </a:tr>
            </a:tbl>
          </a:graphicData>
        </a:graphic>
      </p:graphicFrame>
    </p:spTree>
    <p:extLst>
      <p:ext uri="{BB962C8B-B14F-4D97-AF65-F5344CB8AC3E}">
        <p14:creationId xmlns:p14="http://schemas.microsoft.com/office/powerpoint/2010/main" val="4127621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3600" b="1" dirty="0">
                <a:latin typeface="+mn-lt"/>
              </a:rPr>
              <a:t>WIDA Screener/WAPT</a:t>
            </a:r>
          </a:p>
        </p:txBody>
      </p:sp>
      <p:sp>
        <p:nvSpPr>
          <p:cNvPr id="3" name="Content Placeholder 2"/>
          <p:cNvSpPr>
            <a:spLocks noGrp="1"/>
          </p:cNvSpPr>
          <p:nvPr>
            <p:ph idx="1"/>
          </p:nvPr>
        </p:nvSpPr>
        <p:spPr/>
        <p:txBody>
          <a:bodyPr>
            <a:normAutofit/>
          </a:bodyPr>
          <a:lstStyle/>
          <a:p>
            <a:pPr marL="342900" indent="-342900"/>
            <a:r>
              <a:rPr lang="en-US" sz="2800" dirty="0">
                <a:solidFill>
                  <a:schemeClr val="tx1"/>
                </a:solidFill>
              </a:rPr>
              <a:t>WIDA Screener and K-</a:t>
            </a:r>
            <a:r>
              <a:rPr lang="en-US" sz="2800" dirty="0"/>
              <a:t>WAPT questions need to be addressed to the Office of Culturally and Linguistically Diverse Education (CLDE). </a:t>
            </a:r>
          </a:p>
          <a:p>
            <a:pPr marL="1028700" lvl="1" indent="-342900"/>
            <a:r>
              <a:rPr lang="en-US" sz="2400" dirty="0"/>
              <a:t>303-866-6777</a:t>
            </a:r>
          </a:p>
          <a:p>
            <a:pPr marL="1028700" lvl="1" indent="-342900"/>
            <a:r>
              <a:rPr lang="en-US" sz="2400" dirty="0">
                <a:hlinkClick r:id="rId2"/>
              </a:rPr>
              <a:t>https://www.cde.state.co.us/cde_english/contactus</a:t>
            </a:r>
            <a:r>
              <a:rPr lang="en-US" sz="2400" dirty="0"/>
              <a:t> </a:t>
            </a:r>
          </a:p>
          <a:p>
            <a:pPr marL="1028700" lvl="1" indent="-342900"/>
            <a:endParaRPr lang="en-US" sz="800" dirty="0"/>
          </a:p>
          <a:p>
            <a:pPr marL="1028700" lvl="1" indent="-342900"/>
            <a:endParaRPr lang="en-US" dirty="0">
              <a:solidFill>
                <a:srgbClr val="FF0000"/>
              </a:solidFill>
            </a:endParaRPr>
          </a:p>
        </p:txBody>
      </p:sp>
      <p:sp>
        <p:nvSpPr>
          <p:cNvPr id="4" name="Slide Number Placeholder 3"/>
          <p:cNvSpPr>
            <a:spLocks noGrp="1"/>
          </p:cNvSpPr>
          <p:nvPr>
            <p:ph type="sldNum" sz="quarter" idx="12"/>
          </p:nvPr>
        </p:nvSpPr>
        <p:spPr>
          <a:prstGeom prst="rect">
            <a:avLst/>
          </a:prstGeom>
        </p:spPr>
        <p:txBody>
          <a:bodyPr/>
          <a:lstStyle/>
          <a:p>
            <a:fld id="{67726FA2-3EC9-4717-AD62-D8C823692DD3}" type="slidenum">
              <a:rPr lang="en-US" smtClean="0"/>
              <a:pPr/>
              <a:t>25</a:t>
            </a:fld>
            <a:endParaRPr lang="en-US" dirty="0"/>
          </a:p>
        </p:txBody>
      </p:sp>
      <p:sp>
        <p:nvSpPr>
          <p:cNvPr id="5" name="Content Placeholder 4">
            <a:extLst>
              <a:ext uri="{FF2B5EF4-FFF2-40B4-BE49-F238E27FC236}">
                <a16:creationId xmlns:a16="http://schemas.microsoft.com/office/drawing/2014/main" id="{23DA8AB9-D27E-4C4B-B9D0-4FC7C8950D7F}"/>
              </a:ext>
            </a:extLst>
          </p:cNvPr>
          <p:cNvSpPr>
            <a:spLocks noGrp="1"/>
          </p:cNvSpPr>
          <p:nvPr>
            <p:ph sz="half" idx="4294967295"/>
          </p:nvPr>
        </p:nvSpPr>
        <p:spPr>
          <a:xfrm>
            <a:off x="5257800" y="1463675"/>
            <a:ext cx="3886200" cy="4583113"/>
          </a:xfrm>
        </p:spPr>
        <p:txBody>
          <a:bodyPr>
            <a:normAutofit/>
          </a:bodyPr>
          <a:lstStyle/>
          <a:p>
            <a:pPr marL="342900" indent="-342900"/>
            <a:endParaRPr lang="en-US" sz="800" dirty="0"/>
          </a:p>
          <a:p>
            <a:endParaRPr lang="en-US" dirty="0"/>
          </a:p>
        </p:txBody>
      </p:sp>
    </p:spTree>
    <p:extLst>
      <p:ext uri="{BB962C8B-B14F-4D97-AF65-F5344CB8AC3E}">
        <p14:creationId xmlns:p14="http://schemas.microsoft.com/office/powerpoint/2010/main" val="1853184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DRC WIDA AMS Updates</a:t>
            </a:r>
          </a:p>
        </p:txBody>
      </p:sp>
      <p:sp>
        <p:nvSpPr>
          <p:cNvPr id="3" name="Content Placeholder 2"/>
          <p:cNvSpPr>
            <a:spLocks noGrp="1"/>
          </p:cNvSpPr>
          <p:nvPr>
            <p:ph idx="1"/>
          </p:nvPr>
        </p:nvSpPr>
        <p:spPr>
          <a:xfrm>
            <a:off x="245193" y="1335024"/>
            <a:ext cx="8802554" cy="5228146"/>
          </a:xfrm>
        </p:spPr>
        <p:txBody>
          <a:bodyPr>
            <a:normAutofit fontScale="92500"/>
          </a:bodyPr>
          <a:lstStyle/>
          <a:p>
            <a:pPr marL="0" indent="0">
              <a:buNone/>
            </a:pPr>
            <a:r>
              <a:rPr lang="en-US" sz="2800" dirty="0">
                <a:ea typeface="Calibri" panose="020F0502020204030204" pitchFamily="34" charset="0"/>
              </a:rPr>
              <a:t>The Device Toolkit renamed </a:t>
            </a:r>
            <a:r>
              <a:rPr lang="en-US" sz="2800" b="1" dirty="0">
                <a:ea typeface="Calibri" panose="020F0502020204030204" pitchFamily="34" charset="0"/>
              </a:rPr>
              <a:t>Central Office Services (COS)</a:t>
            </a:r>
            <a:r>
              <a:rPr lang="en-US" sz="2800" dirty="0">
                <a:ea typeface="Calibri" panose="020F0502020204030204" pitchFamily="34" charset="0"/>
              </a:rPr>
              <a:t>:</a:t>
            </a:r>
          </a:p>
          <a:p>
            <a:r>
              <a:rPr lang="en-US" dirty="0"/>
              <a:t>Central Office Services (COS) is an web application in WIDA AMS that allows users to install, configure, and manage ACCESS online testing environment from a central location.  </a:t>
            </a:r>
          </a:p>
          <a:p>
            <a:endParaRPr lang="en-US" dirty="0"/>
          </a:p>
          <a:p>
            <a:r>
              <a:rPr lang="en-US" dirty="0"/>
              <a:t>COS includes a number of functional components including the COS Service Device (COS-SD) Software for Content Management and Content Hosting.</a:t>
            </a:r>
            <a:r>
              <a:rPr lang="en-US" b="1" dirty="0"/>
              <a:t> </a:t>
            </a:r>
          </a:p>
          <a:p>
            <a:endParaRPr lang="en-US" b="1" dirty="0"/>
          </a:p>
          <a:p>
            <a:r>
              <a:rPr lang="en-US" dirty="0"/>
              <a:t>COS was updated to improve usability and accessibility as well as include all of the steps for creating a New COS configuration in one window.  </a:t>
            </a:r>
          </a:p>
          <a:p>
            <a:endParaRPr lang="en-US" dirty="0"/>
          </a:p>
          <a:p>
            <a:r>
              <a:rPr lang="en-US" b="1" dirty="0"/>
              <a:t>These changes have no impact on the pre-existing configurations and testing devices within the site.</a:t>
            </a:r>
            <a:endParaRPr lang="en-US" dirty="0"/>
          </a:p>
          <a:p>
            <a:endParaRPr lang="en-US" sz="2800" dirty="0">
              <a:ea typeface="Calibri" panose="020F0502020204030204" pitchFamily="34" charset="0"/>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26</a:t>
            </a:fld>
            <a:endParaRPr lang="en-US" dirty="0"/>
          </a:p>
        </p:txBody>
      </p:sp>
    </p:spTree>
    <p:extLst>
      <p:ext uri="{BB962C8B-B14F-4D97-AF65-F5344CB8AC3E}">
        <p14:creationId xmlns:p14="http://schemas.microsoft.com/office/powerpoint/2010/main" val="3263270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600" b="1" dirty="0">
                <a:latin typeface="+mn-lt"/>
              </a:rPr>
              <a:t>DRC Device and OS Support Updates</a:t>
            </a:r>
          </a:p>
        </p:txBody>
      </p:sp>
      <p:sp>
        <p:nvSpPr>
          <p:cNvPr id="3" name="Content Placeholder 2"/>
          <p:cNvSpPr>
            <a:spLocks noGrp="1"/>
          </p:cNvSpPr>
          <p:nvPr>
            <p:ph idx="1"/>
          </p:nvPr>
        </p:nvSpPr>
        <p:spPr>
          <a:xfrm>
            <a:off x="245193" y="1335024"/>
            <a:ext cx="8270157" cy="5228146"/>
          </a:xfrm>
        </p:spPr>
        <p:txBody>
          <a:bodyPr>
            <a:normAutofit/>
          </a:bodyPr>
          <a:lstStyle/>
          <a:p>
            <a:pPr marL="0" indent="0">
              <a:buNone/>
            </a:pPr>
            <a:r>
              <a:rPr lang="en-US" sz="2800" dirty="0">
                <a:ea typeface="Calibri" panose="020F0502020204030204" pitchFamily="34" charset="0"/>
              </a:rPr>
              <a:t>WIDA Screener: 2020-21 OS Support beginning:</a:t>
            </a:r>
          </a:p>
          <a:p>
            <a:pPr marL="457200"/>
            <a:r>
              <a:rPr lang="en-US" sz="2800" dirty="0"/>
              <a:t>Phase 1 Best Effort Support The operating systems listed below:</a:t>
            </a:r>
          </a:p>
          <a:p>
            <a:pPr marL="914400" lvl="1"/>
            <a:r>
              <a:rPr lang="en-US" sz="2200" dirty="0"/>
              <a:t>Ubuntu 20.04 LTS version with Gnome Shell – Released April 23, 2020 </a:t>
            </a:r>
          </a:p>
          <a:p>
            <a:pPr marL="914400" lvl="1"/>
            <a:r>
              <a:rPr lang="en-US" sz="2200" dirty="0" err="1"/>
              <a:t>iPadOS</a:t>
            </a:r>
            <a:r>
              <a:rPr lang="en-US" sz="2200" dirty="0"/>
              <a:t> 14.x – anticipated September 2020 release </a:t>
            </a:r>
          </a:p>
          <a:p>
            <a:pPr marL="914400" lvl="1"/>
            <a:r>
              <a:rPr lang="en-US" sz="2200" dirty="0"/>
              <a:t>macOS 10.16 – anticipated September 2020 release</a:t>
            </a:r>
          </a:p>
          <a:p>
            <a:pPr marL="914400" lvl="1"/>
            <a:r>
              <a:rPr lang="en-US" sz="2200" dirty="0"/>
              <a:t>Windows 10 fall update – anticipated September 2020 release</a:t>
            </a:r>
            <a:r>
              <a:rPr lang="en-US" sz="2200" dirty="0">
                <a:ea typeface="Calibri" panose="020F0502020204030204" pitchFamily="34" charset="0"/>
              </a:rPr>
              <a:t> </a:t>
            </a:r>
          </a:p>
          <a:p>
            <a:pPr marL="0" indent="0">
              <a:buNone/>
            </a:pPr>
            <a:r>
              <a:rPr lang="en-US" sz="2800" dirty="0">
                <a:ea typeface="Calibri" panose="020F0502020204030204" pitchFamily="34" charset="0"/>
              </a:rPr>
              <a:t>WIDA Screener: 2020-21 OS Support ended or ending</a:t>
            </a:r>
          </a:p>
          <a:p>
            <a:pPr marL="457200"/>
            <a:r>
              <a:rPr lang="en-US" dirty="0"/>
              <a:t>iPad Air devices: The iPad Air device supports only iOS 12.x. DRC anticipates with the launch of iOS 14 in the fall Apple will drop support for iOS 12.x resulting in this device no longer being supported by Apple and therefore DRC.</a:t>
            </a:r>
            <a:endParaRPr lang="en-US" dirty="0">
              <a:ea typeface="Calibri" panose="020F0502020204030204" pitchFamily="34" charset="0"/>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27</a:t>
            </a:fld>
            <a:endParaRPr lang="en-US" dirty="0"/>
          </a:p>
        </p:txBody>
      </p:sp>
    </p:spTree>
    <p:extLst>
      <p:ext uri="{BB962C8B-B14F-4D97-AF65-F5344CB8AC3E}">
        <p14:creationId xmlns:p14="http://schemas.microsoft.com/office/powerpoint/2010/main" val="2553449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DRC Chrome Updates</a:t>
            </a:r>
          </a:p>
        </p:txBody>
      </p:sp>
      <p:sp>
        <p:nvSpPr>
          <p:cNvPr id="3" name="Content Placeholder 2"/>
          <p:cNvSpPr>
            <a:spLocks noGrp="1"/>
          </p:cNvSpPr>
          <p:nvPr>
            <p:ph idx="1"/>
          </p:nvPr>
        </p:nvSpPr>
        <p:spPr>
          <a:xfrm>
            <a:off x="0" y="1272540"/>
            <a:ext cx="8869680" cy="5448936"/>
          </a:xfrm>
        </p:spPr>
        <p:txBody>
          <a:bodyPr>
            <a:normAutofit/>
          </a:bodyPr>
          <a:lstStyle/>
          <a:p>
            <a:pPr indent="0">
              <a:buNone/>
            </a:pPr>
            <a:r>
              <a:rPr lang="en-US" sz="2800" dirty="0"/>
              <a:t>DRC offers the following levels of support for Chrome OS: </a:t>
            </a:r>
          </a:p>
          <a:p>
            <a:pPr marL="1028700" lvl="1" indent="-342900"/>
            <a:r>
              <a:rPr lang="en-US" sz="2200" dirty="0"/>
              <a:t>Full Support for the current stable channel level. </a:t>
            </a:r>
          </a:p>
          <a:p>
            <a:pPr marL="1028700" lvl="1" indent="-342900"/>
            <a:endParaRPr lang="en-US" sz="2200" dirty="0"/>
          </a:p>
          <a:p>
            <a:pPr marL="1028700" lvl="1" indent="-342900"/>
            <a:r>
              <a:rPr lang="en-US" sz="2200" dirty="0"/>
              <a:t>Best Effort Support for stable channel levels between level 83 and current stable channel level. Note: DRC also offers Best Effort Support for unmanaged Chrome devices (the DRC INSIGHT Secure App for Chrome OS was manually installed) that meet the system device and supported operating system requirements. </a:t>
            </a:r>
          </a:p>
          <a:p>
            <a:pPr marL="1028700" lvl="1" indent="-342900"/>
            <a:endParaRPr lang="en-US" sz="2200" dirty="0"/>
          </a:p>
          <a:p>
            <a:pPr marL="1028700" lvl="1" indent="-342900"/>
            <a:r>
              <a:rPr lang="en-US" sz="2200" dirty="0"/>
              <a:t>End of Support (no support) for stable channel levels before 83.</a:t>
            </a:r>
          </a:p>
          <a:p>
            <a:pPr marL="1028700" lvl="1" indent="-342900"/>
            <a:endParaRPr lang="en-US" sz="2200" dirty="0"/>
          </a:p>
          <a:p>
            <a:pPr marL="1028700" lvl="1" indent="-342900"/>
            <a:r>
              <a:rPr lang="en-US" sz="2200" dirty="0"/>
              <a:t>DRC recommends not using any Chrome devices that have reached, or will reach, Auto Update Expiration (AUE) within the 2020-2021 school year for testing. For reference, use the following link to help determine the AUE of a specific Chrome device: </a:t>
            </a:r>
            <a:r>
              <a:rPr lang="en-US" sz="2200" dirty="0">
                <a:hlinkClick r:id="rId2"/>
              </a:rPr>
              <a:t>https://support.google.com/chrome/a/answer/6220366</a:t>
            </a:r>
            <a:r>
              <a:rPr lang="en-US" sz="2200" dirty="0"/>
              <a:t> </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28</a:t>
            </a:fld>
            <a:endParaRPr lang="en-US" dirty="0"/>
          </a:p>
        </p:txBody>
      </p:sp>
    </p:spTree>
    <p:extLst>
      <p:ext uri="{BB962C8B-B14F-4D97-AF65-F5344CB8AC3E}">
        <p14:creationId xmlns:p14="http://schemas.microsoft.com/office/powerpoint/2010/main" val="1934441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DRC Technology Reminders</a:t>
            </a:r>
          </a:p>
        </p:txBody>
      </p:sp>
      <p:sp>
        <p:nvSpPr>
          <p:cNvPr id="3" name="Content Placeholder 2"/>
          <p:cNvSpPr>
            <a:spLocks noGrp="1"/>
          </p:cNvSpPr>
          <p:nvPr>
            <p:ph idx="1"/>
          </p:nvPr>
        </p:nvSpPr>
        <p:spPr>
          <a:xfrm>
            <a:off x="329184" y="1463040"/>
            <a:ext cx="8186166" cy="4640674"/>
          </a:xfrm>
        </p:spPr>
        <p:txBody>
          <a:bodyPr/>
          <a:lstStyle/>
          <a:p>
            <a:pPr>
              <a:lnSpc>
                <a:spcPct val="100000"/>
              </a:lnSpc>
            </a:pPr>
            <a:r>
              <a:rPr lang="en-US" dirty="0"/>
              <a:t>Automatic Operating System Updates and Other Background Processes:</a:t>
            </a:r>
          </a:p>
          <a:p>
            <a:pPr marL="1028700" lvl="1" indent="-342900">
              <a:lnSpc>
                <a:spcPct val="100000"/>
              </a:lnSpc>
            </a:pPr>
            <a:r>
              <a:rPr lang="en-US" dirty="0"/>
              <a:t>Impacts Google, Microsoft and Apple </a:t>
            </a:r>
          </a:p>
          <a:p>
            <a:pPr marL="1028700" lvl="1" indent="-342900">
              <a:lnSpc>
                <a:spcPct val="100000"/>
              </a:lnSpc>
            </a:pPr>
            <a:endParaRPr lang="en-US" dirty="0"/>
          </a:p>
          <a:p>
            <a:pPr marL="1028700" lvl="1" indent="-342900">
              <a:lnSpc>
                <a:spcPct val="100000"/>
              </a:lnSpc>
            </a:pPr>
            <a:r>
              <a:rPr lang="en-US" dirty="0"/>
              <a:t>Update processes running in the background on testing devices consume CPU and memory</a:t>
            </a:r>
          </a:p>
          <a:p>
            <a:pPr marL="1028700" lvl="1" indent="-342900">
              <a:lnSpc>
                <a:spcPct val="100000"/>
              </a:lnSpc>
            </a:pPr>
            <a:endParaRPr lang="en-US" dirty="0"/>
          </a:p>
          <a:p>
            <a:pPr marL="1028700" lvl="1" indent="-342900">
              <a:lnSpc>
                <a:spcPct val="100000"/>
              </a:lnSpc>
            </a:pPr>
            <a:r>
              <a:rPr lang="en-US" dirty="0"/>
              <a:t>Can affect the testing experience</a:t>
            </a:r>
          </a:p>
          <a:p>
            <a:pPr marL="1485900" lvl="2" indent="-342900">
              <a:lnSpc>
                <a:spcPct val="100000"/>
              </a:lnSpc>
            </a:pPr>
            <a:r>
              <a:rPr lang="en-US" sz="2000" dirty="0"/>
              <a:t>Audio playback may be choppy </a:t>
            </a:r>
          </a:p>
          <a:p>
            <a:pPr marL="1485900" lvl="2" indent="-342900">
              <a:lnSpc>
                <a:spcPct val="100000"/>
              </a:lnSpc>
            </a:pPr>
            <a:r>
              <a:rPr lang="en-US" sz="2000" dirty="0"/>
              <a:t>Speaking test responses may be distorted</a:t>
            </a:r>
          </a:p>
          <a:p>
            <a:pPr>
              <a:lnSpc>
                <a:spcPct val="100000"/>
              </a:lnSpc>
            </a:pPr>
            <a:r>
              <a:rPr lang="en-US" dirty="0"/>
              <a:t>Verify devices have the most current version of the operating system before the test session starts to avoid issues.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423768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Welcome and Agenda</a:t>
            </a:r>
          </a:p>
        </p:txBody>
      </p:sp>
      <p:sp>
        <p:nvSpPr>
          <p:cNvPr id="3" name="Content Placeholder 2"/>
          <p:cNvSpPr>
            <a:spLocks noGrp="1"/>
          </p:cNvSpPr>
          <p:nvPr>
            <p:ph idx="1"/>
          </p:nvPr>
        </p:nvSpPr>
        <p:spPr>
          <a:xfrm>
            <a:off x="274320" y="1463040"/>
            <a:ext cx="8241030" cy="4640674"/>
          </a:xfrm>
        </p:spPr>
        <p:txBody>
          <a:bodyPr>
            <a:normAutofit lnSpcReduction="10000"/>
          </a:bodyPr>
          <a:lstStyle/>
          <a:p>
            <a:pPr marL="342900" indent="-342900">
              <a:buFont typeface="Arial" panose="020B0604020202020204" pitchFamily="34" charset="0"/>
              <a:buChar char="•"/>
            </a:pPr>
            <a:r>
              <a:rPr lang="en-US" dirty="0">
                <a:solidFill>
                  <a:schemeClr val="tx1"/>
                </a:solidFill>
              </a:rPr>
              <a:t>General Information</a:t>
            </a:r>
          </a:p>
          <a:p>
            <a:pPr marL="342900" indent="-342900">
              <a:buFont typeface="Arial" panose="020B0604020202020204" pitchFamily="34" charset="0"/>
              <a:buChar char="•"/>
            </a:pPr>
            <a:r>
              <a:rPr lang="en-US" dirty="0">
                <a:solidFill>
                  <a:schemeClr val="tx1"/>
                </a:solidFill>
              </a:rPr>
              <a:t>Tentative Spring 2021 State Assessment Schedule</a:t>
            </a:r>
          </a:p>
          <a:p>
            <a:pPr marL="342900" indent="-342900">
              <a:buFont typeface="Arial" panose="020B0604020202020204" pitchFamily="34" charset="0"/>
              <a:buChar char="•"/>
            </a:pPr>
            <a:r>
              <a:rPr lang="en-US" dirty="0">
                <a:solidFill>
                  <a:schemeClr val="tx1"/>
                </a:solidFill>
              </a:rPr>
              <a:t>WIDA: ACCESS for ELLs</a:t>
            </a:r>
            <a:r>
              <a:rPr lang="en-US" baseline="30000" dirty="0">
                <a:solidFill>
                  <a:schemeClr val="tx1"/>
                </a:solidFill>
              </a:rPr>
              <a:t>®</a:t>
            </a:r>
          </a:p>
          <a:p>
            <a:pPr marL="342900" indent="-342900">
              <a:buFont typeface="Arial" panose="020B0604020202020204" pitchFamily="34" charset="0"/>
              <a:buChar char="•"/>
            </a:pPr>
            <a:r>
              <a:rPr lang="en-US" dirty="0">
                <a:solidFill>
                  <a:schemeClr val="tx1"/>
                </a:solidFill>
              </a:rPr>
              <a:t>CMAS</a:t>
            </a:r>
          </a:p>
          <a:p>
            <a:pPr marL="342900" indent="-342900">
              <a:buFont typeface="Arial" panose="020B0604020202020204" pitchFamily="34" charset="0"/>
              <a:buChar char="•"/>
            </a:pPr>
            <a:r>
              <a:rPr lang="en-US" dirty="0" err="1">
                <a:solidFill>
                  <a:schemeClr val="tx1"/>
                </a:solidFill>
              </a:rPr>
              <a:t>CoAlt</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Colorado PSAT and SAT</a:t>
            </a:r>
          </a:p>
          <a:p>
            <a:pPr marL="342900" indent="-342900">
              <a:buFont typeface="Arial" panose="020B0604020202020204" pitchFamily="34" charset="0"/>
              <a:buChar char="•"/>
            </a:pPr>
            <a:r>
              <a:rPr lang="en-US" dirty="0">
                <a:solidFill>
                  <a:schemeClr val="tx1"/>
                </a:solidFill>
              </a:rPr>
              <a:t>National and International Assessments</a:t>
            </a:r>
          </a:p>
          <a:p>
            <a:pPr marL="342900" indent="-342900">
              <a:buFont typeface="Arial" panose="020B0604020202020204" pitchFamily="34" charset="0"/>
              <a:buChar char="•"/>
            </a:pPr>
            <a:r>
              <a:rPr lang="en-US" dirty="0">
                <a:solidFill>
                  <a:schemeClr val="tx1"/>
                </a:solidFill>
              </a:rPr>
              <a:t>Data and Reporting</a:t>
            </a:r>
          </a:p>
          <a:p>
            <a:pPr marL="342900" indent="-342900">
              <a:buFont typeface="Arial" panose="020B0604020202020204" pitchFamily="34" charset="0"/>
              <a:buChar char="•"/>
            </a:pPr>
            <a:r>
              <a:rPr lang="en-US" dirty="0">
                <a:solidFill>
                  <a:schemeClr val="tx1"/>
                </a:solidFill>
              </a:rPr>
              <a:t>Assessment Literacy/Performance Assessments</a:t>
            </a:r>
          </a:p>
          <a:p>
            <a:pPr marL="342900" indent="-342900">
              <a:buFont typeface="Arial" panose="020B0604020202020204" pitchFamily="34" charset="0"/>
              <a:buChar char="•"/>
            </a:pPr>
            <a:r>
              <a:rPr lang="en-US" dirty="0">
                <a:solidFill>
                  <a:schemeClr val="tx1"/>
                </a:solidFill>
              </a:rPr>
              <a:t>Communication</a:t>
            </a:r>
          </a:p>
          <a:p>
            <a:pPr marL="342900" indent="-342900"/>
            <a:r>
              <a:rPr lang="en-US" dirty="0"/>
              <a:t>Additional Local Education Provider Responsibilities</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a:t>
            </a:fld>
            <a:endParaRPr lang="en-US" dirty="0"/>
          </a:p>
        </p:txBody>
      </p:sp>
    </p:spTree>
    <p:extLst>
      <p:ext uri="{BB962C8B-B14F-4D97-AF65-F5344CB8AC3E}">
        <p14:creationId xmlns:p14="http://schemas.microsoft.com/office/powerpoint/2010/main" val="3995487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954" y="1866373"/>
            <a:ext cx="8765017" cy="2337620"/>
          </a:xfrm>
        </p:spPr>
        <p:txBody>
          <a:bodyPr>
            <a:noAutofit/>
          </a:bodyPr>
          <a:lstStyle/>
          <a:p>
            <a:r>
              <a:rPr lang="en-US" sz="4800" b="1" dirty="0">
                <a:latin typeface="+mn-lt"/>
              </a:rPr>
              <a:t>CMAS</a:t>
            </a:r>
            <a:br>
              <a:rPr lang="en-US" sz="4800" b="1" dirty="0">
                <a:latin typeface="+mn-lt"/>
              </a:rPr>
            </a:br>
            <a:r>
              <a:rPr lang="en-US" sz="4800" b="1" dirty="0">
                <a:latin typeface="+mn-lt"/>
              </a:rPr>
              <a:t>Mathematics, English Language Arts/Literacy, Colorado Spanish Language Arts (CSLA), Science and Social Studies</a:t>
            </a:r>
          </a:p>
        </p:txBody>
      </p:sp>
      <p:sp>
        <p:nvSpPr>
          <p:cNvPr id="3" name="Slide Number Placeholder 2"/>
          <p:cNvSpPr>
            <a:spLocks noGrp="1"/>
          </p:cNvSpPr>
          <p:nvPr>
            <p:ph type="sldNum" sz="quarter" idx="12"/>
          </p:nvPr>
        </p:nvSpPr>
        <p:spPr/>
        <p:txBody>
          <a:bodyPr/>
          <a:lstStyle/>
          <a:p>
            <a:fld id="{67726FA2-3EC9-4717-AD62-D8C823692DD3}" type="slidenum">
              <a:rPr lang="en-US" smtClean="0"/>
              <a:pPr/>
              <a:t>30</a:t>
            </a:fld>
            <a:endParaRPr lang="en-US" dirty="0"/>
          </a:p>
        </p:txBody>
      </p:sp>
    </p:spTree>
    <p:extLst>
      <p:ext uri="{BB962C8B-B14F-4D97-AF65-F5344CB8AC3E}">
        <p14:creationId xmlns:p14="http://schemas.microsoft.com/office/powerpoint/2010/main" val="749768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325501" cy="756418"/>
          </a:xfrm>
        </p:spPr>
        <p:txBody>
          <a:bodyPr anchor="ctr">
            <a:normAutofit/>
          </a:bodyPr>
          <a:lstStyle/>
          <a:p>
            <a:r>
              <a:rPr lang="en-US" sz="3600" b="1" dirty="0">
                <a:latin typeface="+mn-lt"/>
              </a:rPr>
              <a:t>CMAS Grades and Content Areas</a:t>
            </a:r>
          </a:p>
        </p:txBody>
      </p:sp>
      <p:sp>
        <p:nvSpPr>
          <p:cNvPr id="3" name="Content Placeholder 2"/>
          <p:cNvSpPr>
            <a:spLocks noGrp="1"/>
          </p:cNvSpPr>
          <p:nvPr>
            <p:ph idx="1"/>
          </p:nvPr>
        </p:nvSpPr>
        <p:spPr>
          <a:xfrm>
            <a:off x="274320" y="1362457"/>
            <a:ext cx="8241030" cy="5234896"/>
          </a:xfrm>
        </p:spPr>
        <p:txBody>
          <a:bodyPr>
            <a:normAutofit/>
          </a:bodyPr>
          <a:lstStyle/>
          <a:p>
            <a:pPr marL="0" indent="0">
              <a:buNone/>
            </a:pPr>
            <a:r>
              <a:rPr lang="en-US" dirty="0">
                <a:solidFill>
                  <a:schemeClr val="tx1"/>
                </a:solidFill>
              </a:rPr>
              <a:t>Science and Social Studies</a:t>
            </a:r>
          </a:p>
          <a:p>
            <a:pPr marL="342900" indent="-342900">
              <a:buFont typeface="Arial" panose="020B0604020202020204" pitchFamily="34" charset="0"/>
              <a:buChar char="•"/>
            </a:pPr>
            <a:r>
              <a:rPr lang="en-US" sz="2200" dirty="0">
                <a:solidFill>
                  <a:schemeClr val="tx1"/>
                </a:solidFill>
              </a:rPr>
              <a:t>Elementary, middle and high school assessments</a:t>
            </a:r>
          </a:p>
          <a:p>
            <a:pPr marL="1028700" lvl="1" indent="-342900"/>
            <a:r>
              <a:rPr lang="en-US" dirty="0">
                <a:solidFill>
                  <a:schemeClr val="tx1"/>
                </a:solidFill>
              </a:rPr>
              <a:t>Science: grades 5, 8 and 11</a:t>
            </a:r>
          </a:p>
          <a:p>
            <a:pPr marL="1028700" lvl="1" indent="-342900"/>
            <a:r>
              <a:rPr lang="en-US" dirty="0">
                <a:solidFill>
                  <a:schemeClr val="tx1"/>
                </a:solidFill>
              </a:rPr>
              <a:t>Social Studies: grades 4</a:t>
            </a:r>
            <a:r>
              <a:rPr lang="en-US" dirty="0"/>
              <a:t> and 7</a:t>
            </a:r>
            <a:endParaRPr lang="en-US" dirty="0">
              <a:solidFill>
                <a:schemeClr val="tx1"/>
              </a:solidFill>
            </a:endParaRPr>
          </a:p>
          <a:p>
            <a:pPr marL="1485900" lvl="2" indent="-342900"/>
            <a:r>
              <a:rPr lang="en-US" dirty="0">
                <a:solidFill>
                  <a:schemeClr val="tx1"/>
                </a:solidFill>
              </a:rPr>
              <a:t>Administered on a sampling basis</a:t>
            </a:r>
          </a:p>
          <a:p>
            <a:pPr marL="1485900" lvl="2" indent="-342900"/>
            <a:r>
              <a:rPr lang="en-US" dirty="0">
                <a:solidFill>
                  <a:schemeClr val="tx1"/>
                </a:solidFill>
              </a:rPr>
              <a:t>Individual schools sampled once in three years</a:t>
            </a:r>
          </a:p>
          <a:p>
            <a:pPr marL="1485900" lvl="2" indent="-342900"/>
            <a:endParaRPr lang="en-US" sz="800" dirty="0"/>
          </a:p>
          <a:p>
            <a:pPr marL="0" indent="0">
              <a:buNone/>
            </a:pPr>
            <a:r>
              <a:rPr lang="en-US" dirty="0">
                <a:solidFill>
                  <a:schemeClr val="tx1"/>
                </a:solidFill>
              </a:rPr>
              <a:t>Math and ELA </a:t>
            </a:r>
          </a:p>
          <a:p>
            <a:pPr marL="342900" indent="-342900">
              <a:buFont typeface="Arial" panose="020B0604020202020204" pitchFamily="34" charset="0"/>
              <a:buChar char="•"/>
            </a:pPr>
            <a:r>
              <a:rPr lang="en-US" sz="2200" dirty="0">
                <a:solidFill>
                  <a:schemeClr val="tx1"/>
                </a:solidFill>
              </a:rPr>
              <a:t>Elementary and middle school assessments </a:t>
            </a:r>
          </a:p>
          <a:p>
            <a:pPr marL="1028700" lvl="1" indent="-342900"/>
            <a:r>
              <a:rPr lang="en-US" dirty="0">
                <a:solidFill>
                  <a:schemeClr val="tx1"/>
                </a:solidFill>
              </a:rPr>
              <a:t>Math: grades 3-8</a:t>
            </a:r>
          </a:p>
          <a:p>
            <a:pPr marL="1028700" lvl="1" indent="-342900"/>
            <a:r>
              <a:rPr lang="en-US" dirty="0">
                <a:solidFill>
                  <a:schemeClr val="tx1"/>
                </a:solidFill>
              </a:rPr>
              <a:t>ELA: grades 3-8</a:t>
            </a:r>
          </a:p>
          <a:p>
            <a:pPr marL="1485900" lvl="2" indent="-342900"/>
            <a:r>
              <a:rPr lang="en-US" dirty="0">
                <a:solidFill>
                  <a:schemeClr val="tx1"/>
                </a:solidFill>
              </a:rPr>
              <a:t>CSLA: ELA accommodation only for eligible English learners in grades 3-4</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31</a:t>
            </a:fld>
            <a:endParaRPr lang="en-US" dirty="0"/>
          </a:p>
        </p:txBody>
      </p:sp>
    </p:spTree>
    <p:extLst>
      <p:ext uri="{BB962C8B-B14F-4D97-AF65-F5344CB8AC3E}">
        <p14:creationId xmlns:p14="http://schemas.microsoft.com/office/powerpoint/2010/main" val="324853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17938"/>
            <a:ext cx="6081865" cy="756418"/>
          </a:xfrm>
        </p:spPr>
        <p:txBody>
          <a:bodyPr anchor="ctr">
            <a:normAutofit/>
          </a:bodyPr>
          <a:lstStyle/>
          <a:p>
            <a:r>
              <a:rPr lang="en-US" sz="3600" b="1" dirty="0">
                <a:latin typeface="+mn-lt"/>
              </a:rPr>
              <a:t>PearsonAccess</a:t>
            </a:r>
            <a:r>
              <a:rPr lang="en-US" sz="3600" b="1" baseline="30000" dirty="0">
                <a:latin typeface="+mn-lt"/>
              </a:rPr>
              <a:t>next</a:t>
            </a:r>
          </a:p>
        </p:txBody>
      </p:sp>
      <p:sp>
        <p:nvSpPr>
          <p:cNvPr id="3" name="Content Placeholder 2"/>
          <p:cNvSpPr>
            <a:spLocks noGrp="1"/>
          </p:cNvSpPr>
          <p:nvPr>
            <p:ph idx="1"/>
          </p:nvPr>
        </p:nvSpPr>
        <p:spPr>
          <a:xfrm>
            <a:off x="274320" y="1389888"/>
            <a:ext cx="8241030" cy="5331588"/>
          </a:xfrm>
        </p:spPr>
        <p:txBody>
          <a:bodyPr>
            <a:normAutofit/>
          </a:bodyPr>
          <a:lstStyle/>
          <a:p>
            <a:pPr marL="342900" indent="-342900">
              <a:buFont typeface="Arial" panose="020B0604020202020204" pitchFamily="34" charset="0"/>
              <a:buChar char="•"/>
            </a:pPr>
            <a:r>
              <a:rPr lang="en-US" dirty="0">
                <a:solidFill>
                  <a:schemeClr val="tx1"/>
                </a:solidFill>
              </a:rPr>
              <a:t>The online platform used for CMAS data management and administration</a:t>
            </a:r>
          </a:p>
          <a:p>
            <a:pPr marL="800100" lvl="1" indent="-342900"/>
            <a:r>
              <a:rPr lang="en-US" dirty="0"/>
              <a:t>CDE updates DAC permissions throughout the year </a:t>
            </a:r>
          </a:p>
          <a:p>
            <a:pPr marL="342900" indent="-342900">
              <a:buFont typeface="Arial" panose="020B0604020202020204" pitchFamily="34" charset="0"/>
              <a:buChar char="•"/>
            </a:pPr>
            <a:r>
              <a:rPr lang="en-US" dirty="0">
                <a:solidFill>
                  <a:schemeClr val="tx1"/>
                </a:solidFill>
              </a:rPr>
              <a:t>PearsonAccess</a:t>
            </a:r>
            <a:r>
              <a:rPr lang="en-US" baseline="30000" dirty="0">
                <a:solidFill>
                  <a:schemeClr val="tx1"/>
                </a:solidFill>
              </a:rPr>
              <a:t>next</a:t>
            </a:r>
            <a:r>
              <a:rPr lang="en-US" dirty="0">
                <a:solidFill>
                  <a:schemeClr val="tx1"/>
                </a:solidFill>
              </a:rPr>
              <a:t> use will be covered during trainings</a:t>
            </a:r>
          </a:p>
          <a:p>
            <a:pPr marL="342900" indent="-342900"/>
            <a:r>
              <a:rPr lang="en-US" dirty="0">
                <a:solidFill>
                  <a:schemeClr val="tx1"/>
                </a:solidFill>
              </a:rPr>
              <a:t>Training modules available through the </a:t>
            </a:r>
            <a:r>
              <a:rPr lang="en-US" dirty="0"/>
              <a:t>Colorado Assessments Portal at </a:t>
            </a:r>
            <a:r>
              <a:rPr lang="en-US" dirty="0">
                <a:hlinkClick r:id="rId2"/>
              </a:rPr>
              <a:t>https://coassessments.com/training-mods/</a:t>
            </a:r>
            <a:endParaRPr lang="en-US" dirty="0"/>
          </a:p>
          <a:p>
            <a:pPr marL="800100" lvl="1" indent="-342900"/>
            <a:r>
              <a:rPr lang="en-US" dirty="0">
                <a:solidFill>
                  <a:schemeClr val="tx1"/>
                </a:solidFill>
              </a:rPr>
              <a:t>Welcome to PearsonAccess</a:t>
            </a:r>
            <a:r>
              <a:rPr lang="en-US" baseline="30000" dirty="0">
                <a:solidFill>
                  <a:schemeClr val="tx1"/>
                </a:solidFill>
              </a:rPr>
              <a:t>next</a:t>
            </a:r>
          </a:p>
          <a:p>
            <a:pPr marL="800100" lvl="1" indent="-342900"/>
            <a:r>
              <a:rPr lang="en-US" dirty="0"/>
              <a:t>User Accounts</a:t>
            </a:r>
          </a:p>
          <a:p>
            <a:pPr marL="800100" lvl="1" indent="-342900"/>
            <a:r>
              <a:rPr lang="en-US" dirty="0">
                <a:solidFill>
                  <a:schemeClr val="tx1"/>
                </a:solidFill>
              </a:rPr>
              <a:t>Student Registration/Personal Needs Profile (SR/PNP)</a:t>
            </a:r>
          </a:p>
          <a:p>
            <a:pPr marL="800100" lvl="1" indent="-342900"/>
            <a:r>
              <a:rPr lang="en-US" dirty="0"/>
              <a:t>Paper and Online Pre-Testing Materials Management</a:t>
            </a:r>
          </a:p>
          <a:p>
            <a:pPr marL="800100" lvl="1" indent="-342900"/>
            <a:r>
              <a:rPr lang="en-US" dirty="0">
                <a:solidFill>
                  <a:schemeClr val="tx1"/>
                </a:solidFill>
              </a:rPr>
              <a:t>Assessment Coordinator Online Session Management</a:t>
            </a:r>
            <a:endParaRPr lang="en-US" dirty="0"/>
          </a:p>
          <a:p>
            <a:pPr marL="800100" lvl="1" indent="-342900"/>
            <a:r>
              <a:rPr lang="en-US" dirty="0">
                <a:solidFill>
                  <a:schemeClr val="tx1"/>
                </a:solidFill>
              </a:rPr>
              <a:t>Test Administrator Online Session Management</a:t>
            </a:r>
          </a:p>
          <a:p>
            <a:pPr marL="800100" lvl="1" indent="-342900"/>
            <a:r>
              <a:rPr lang="en-US" dirty="0"/>
              <a:t>Additional Orders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32</a:t>
            </a:fld>
            <a:endParaRPr lang="en-US" dirty="0"/>
          </a:p>
        </p:txBody>
      </p:sp>
    </p:spTree>
    <p:extLst>
      <p:ext uri="{BB962C8B-B14F-4D97-AF65-F5344CB8AC3E}">
        <p14:creationId xmlns:p14="http://schemas.microsoft.com/office/powerpoint/2010/main" val="2810543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b="1" dirty="0">
                <a:latin typeface="+mn-lt"/>
              </a:rPr>
              <a:t>TestNav Requirements Policy</a:t>
            </a:r>
            <a:endParaRPr lang="en-US" sz="3600" b="1"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33</a:t>
            </a:fld>
            <a:endParaRPr lang="en-US" dirty="0"/>
          </a:p>
        </p:txBody>
      </p:sp>
      <p:graphicFrame>
        <p:nvGraphicFramePr>
          <p:cNvPr id="5" name="Table 4">
            <a:extLst>
              <a:ext uri="{FF2B5EF4-FFF2-40B4-BE49-F238E27FC236}">
                <a16:creationId xmlns:a16="http://schemas.microsoft.com/office/drawing/2014/main" id="{137650A2-7D68-4140-80A3-073641EF718B}"/>
              </a:ext>
            </a:extLst>
          </p:cNvPr>
          <p:cNvGraphicFramePr>
            <a:graphicFrameLocks noGrp="1"/>
          </p:cNvGraphicFramePr>
          <p:nvPr/>
        </p:nvGraphicFramePr>
        <p:xfrm>
          <a:off x="126609" y="1252026"/>
          <a:ext cx="8862646" cy="5469449"/>
        </p:xfrm>
        <a:graphic>
          <a:graphicData uri="http://schemas.openxmlformats.org/drawingml/2006/table">
            <a:tbl>
              <a:tblPr firstRow="1" bandRow="1">
                <a:tableStyleId>{5C22544A-7EE6-4342-B048-85BDC9FD1C3A}</a:tableStyleId>
              </a:tblPr>
              <a:tblGrid>
                <a:gridCol w="1731625">
                  <a:extLst>
                    <a:ext uri="{9D8B030D-6E8A-4147-A177-3AD203B41FA5}">
                      <a16:colId xmlns:a16="http://schemas.microsoft.com/office/drawing/2014/main" val="126237389"/>
                    </a:ext>
                  </a:extLst>
                </a:gridCol>
                <a:gridCol w="4485862">
                  <a:extLst>
                    <a:ext uri="{9D8B030D-6E8A-4147-A177-3AD203B41FA5}">
                      <a16:colId xmlns:a16="http://schemas.microsoft.com/office/drawing/2014/main" val="874784100"/>
                    </a:ext>
                  </a:extLst>
                </a:gridCol>
                <a:gridCol w="2645159">
                  <a:extLst>
                    <a:ext uri="{9D8B030D-6E8A-4147-A177-3AD203B41FA5}">
                      <a16:colId xmlns:a16="http://schemas.microsoft.com/office/drawing/2014/main" val="3796661186"/>
                    </a:ext>
                  </a:extLst>
                </a:gridCol>
              </a:tblGrid>
              <a:tr h="894510">
                <a:tc>
                  <a:txBody>
                    <a:bodyPr/>
                    <a:lstStyle/>
                    <a:p>
                      <a:pPr algn="l" fontAlgn="t"/>
                      <a:r>
                        <a:rPr lang="en-US" sz="2400" dirty="0">
                          <a:effectLst/>
                        </a:rPr>
                        <a:t>OS:</a:t>
                      </a:r>
                    </a:p>
                  </a:txBody>
                  <a:tcPr marL="84328" marR="84328" marT="59030" marB="59030"/>
                </a:tc>
                <a:tc>
                  <a:txBody>
                    <a:bodyPr/>
                    <a:lstStyle/>
                    <a:p>
                      <a:pPr algn="l" fontAlgn="t"/>
                      <a:r>
                        <a:rPr lang="en-US" sz="2400" dirty="0">
                          <a:effectLst/>
                        </a:rPr>
                        <a:t>Based on manufacturer support Pearson will support:</a:t>
                      </a:r>
                    </a:p>
                  </a:txBody>
                  <a:tcPr marL="84328" marR="84328" marT="59030" marB="59030"/>
                </a:tc>
                <a:tc>
                  <a:txBody>
                    <a:bodyPr/>
                    <a:lstStyle/>
                    <a:p>
                      <a:pPr algn="l" fontAlgn="t"/>
                      <a:r>
                        <a:rPr lang="en-US" sz="2400" dirty="0">
                          <a:effectLst/>
                        </a:rPr>
                        <a:t>Resources:</a:t>
                      </a:r>
                    </a:p>
                  </a:txBody>
                  <a:tcPr marL="84328" marR="84328" marT="59030" marB="59030"/>
                </a:tc>
                <a:extLst>
                  <a:ext uri="{0D108BD9-81ED-4DB2-BD59-A6C34878D82A}">
                    <a16:rowId xmlns:a16="http://schemas.microsoft.com/office/drawing/2014/main" val="578628003"/>
                  </a:ext>
                </a:extLst>
              </a:tr>
              <a:tr h="761643">
                <a:tc>
                  <a:txBody>
                    <a:bodyPr/>
                    <a:lstStyle/>
                    <a:p>
                      <a:pPr algn="l" fontAlgn="t"/>
                      <a:r>
                        <a:rPr lang="en-US" sz="2000" dirty="0">
                          <a:effectLst/>
                        </a:rPr>
                        <a:t>OS X and macOS</a:t>
                      </a:r>
                    </a:p>
                  </a:txBody>
                  <a:tcPr marL="84328" marR="84328" marT="59030" marB="59030"/>
                </a:tc>
                <a:tc>
                  <a:txBody>
                    <a:bodyPr/>
                    <a:lstStyle/>
                    <a:p>
                      <a:pPr algn="l" fontAlgn="t"/>
                      <a:r>
                        <a:rPr lang="en-US" sz="2000" dirty="0">
                          <a:effectLst/>
                        </a:rPr>
                        <a:t>The two past releases as of July 15.</a:t>
                      </a:r>
                    </a:p>
                  </a:txBody>
                  <a:tcPr marL="84328" marR="84328" marT="59030" marB="59030"/>
                </a:tc>
                <a:tc>
                  <a:txBody>
                    <a:bodyPr/>
                    <a:lstStyle/>
                    <a:p>
                      <a:pPr algn="l" fontAlgn="t"/>
                      <a:r>
                        <a:rPr lang="en-US" sz="2000" dirty="0">
                          <a:effectLst/>
                        </a:rPr>
                        <a:t>N/A</a:t>
                      </a:r>
                    </a:p>
                  </a:txBody>
                  <a:tcPr marL="84328" marR="84328" marT="59030" marB="59030"/>
                </a:tc>
                <a:extLst>
                  <a:ext uri="{0D108BD9-81ED-4DB2-BD59-A6C34878D82A}">
                    <a16:rowId xmlns:a16="http://schemas.microsoft.com/office/drawing/2014/main" val="3514949110"/>
                  </a:ext>
                </a:extLst>
              </a:tr>
              <a:tr h="761643">
                <a:tc>
                  <a:txBody>
                    <a:bodyPr/>
                    <a:lstStyle/>
                    <a:p>
                      <a:pPr algn="l" fontAlgn="t"/>
                      <a:r>
                        <a:rPr lang="en-US" sz="2000">
                          <a:effectLst/>
                        </a:rPr>
                        <a:t>iOS</a:t>
                      </a:r>
                    </a:p>
                  </a:txBody>
                  <a:tcPr marL="84328" marR="84328" marT="59030" marB="59030"/>
                </a:tc>
                <a:tc>
                  <a:txBody>
                    <a:bodyPr/>
                    <a:lstStyle/>
                    <a:p>
                      <a:pPr algn="l" fontAlgn="t"/>
                      <a:r>
                        <a:rPr lang="en-US" sz="2000">
                          <a:effectLst/>
                        </a:rPr>
                        <a:t>The two past releases as of July 15.</a:t>
                      </a:r>
                    </a:p>
                  </a:txBody>
                  <a:tcPr marL="84328" marR="84328" marT="59030" marB="59030"/>
                </a:tc>
                <a:tc>
                  <a:txBody>
                    <a:bodyPr/>
                    <a:lstStyle/>
                    <a:p>
                      <a:pPr algn="l" fontAlgn="t"/>
                      <a:r>
                        <a:rPr lang="en-US" sz="2000" u="none" strike="noStrike">
                          <a:effectLst/>
                          <a:hlinkClick r:id="rId3"/>
                        </a:rPr>
                        <a:t>iOS Life Cycle Management</a:t>
                      </a:r>
                      <a:endParaRPr lang="en-US" sz="2000">
                        <a:effectLst/>
                      </a:endParaRPr>
                    </a:p>
                  </a:txBody>
                  <a:tcPr marL="84328" marR="84328" marT="59030" marB="59030"/>
                </a:tc>
                <a:extLst>
                  <a:ext uri="{0D108BD9-81ED-4DB2-BD59-A6C34878D82A}">
                    <a16:rowId xmlns:a16="http://schemas.microsoft.com/office/drawing/2014/main" val="1373260375"/>
                  </a:ext>
                </a:extLst>
              </a:tr>
              <a:tr h="948150">
                <a:tc>
                  <a:txBody>
                    <a:bodyPr/>
                    <a:lstStyle/>
                    <a:p>
                      <a:pPr algn="l" fontAlgn="t"/>
                      <a:r>
                        <a:rPr lang="en-US" sz="2000">
                          <a:effectLst/>
                        </a:rPr>
                        <a:t>ChromeOS</a:t>
                      </a:r>
                    </a:p>
                  </a:txBody>
                  <a:tcPr marL="84328" marR="84328" marT="59030" marB="59030"/>
                </a:tc>
                <a:tc>
                  <a:txBody>
                    <a:bodyPr/>
                    <a:lstStyle/>
                    <a:p>
                      <a:pPr algn="l" fontAlgn="t"/>
                      <a:r>
                        <a:rPr lang="en-US" sz="2000" dirty="0">
                          <a:effectLst/>
                        </a:rPr>
                        <a:t>Releases Google supports as of July 15 of the current calendar school year.</a:t>
                      </a:r>
                    </a:p>
                  </a:txBody>
                  <a:tcPr marL="84328" marR="84328" marT="59030" marB="59030"/>
                </a:tc>
                <a:tc>
                  <a:txBody>
                    <a:bodyPr/>
                    <a:lstStyle/>
                    <a:p>
                      <a:pPr algn="l" fontAlgn="t"/>
                      <a:r>
                        <a:rPr lang="en-US" sz="2000" u="none" strike="noStrike">
                          <a:effectLst/>
                          <a:hlinkClick r:id="rId4"/>
                        </a:rPr>
                        <a:t>Chrome Update Policy</a:t>
                      </a:r>
                      <a:endParaRPr lang="en-US" sz="2000">
                        <a:effectLst/>
                      </a:endParaRPr>
                    </a:p>
                  </a:txBody>
                  <a:tcPr marL="84328" marR="84328" marT="59030" marB="59030"/>
                </a:tc>
                <a:extLst>
                  <a:ext uri="{0D108BD9-81ED-4DB2-BD59-A6C34878D82A}">
                    <a16:rowId xmlns:a16="http://schemas.microsoft.com/office/drawing/2014/main" val="3578071310"/>
                  </a:ext>
                </a:extLst>
              </a:tr>
              <a:tr h="1080678">
                <a:tc>
                  <a:txBody>
                    <a:bodyPr/>
                    <a:lstStyle/>
                    <a:p>
                      <a:pPr algn="l" fontAlgn="t"/>
                      <a:r>
                        <a:rPr lang="en-US" sz="2000">
                          <a:effectLst/>
                        </a:rPr>
                        <a:t>Windows</a:t>
                      </a:r>
                    </a:p>
                    <a:p>
                      <a:pPr algn="l" fontAlgn="t"/>
                      <a:br>
                        <a:rPr lang="en-US" sz="2000">
                          <a:effectLst/>
                        </a:rPr>
                      </a:br>
                      <a:endParaRPr lang="en-US" sz="2000">
                        <a:effectLst/>
                      </a:endParaRPr>
                    </a:p>
                  </a:txBody>
                  <a:tcPr marL="84328" marR="84328" marT="59030" marB="59030"/>
                </a:tc>
                <a:tc>
                  <a:txBody>
                    <a:bodyPr/>
                    <a:lstStyle/>
                    <a:p>
                      <a:pPr algn="l" fontAlgn="t"/>
                      <a:r>
                        <a:rPr lang="en-US" sz="2000">
                          <a:effectLst/>
                        </a:rPr>
                        <a:t>Releases Microsoft supports as of July 15 of the current calendar school year.</a:t>
                      </a:r>
                    </a:p>
                  </a:txBody>
                  <a:tcPr marL="84328" marR="84328" marT="59030" marB="59030"/>
                </a:tc>
                <a:tc>
                  <a:txBody>
                    <a:bodyPr/>
                    <a:lstStyle/>
                    <a:p>
                      <a:pPr algn="l" fontAlgn="t"/>
                      <a:r>
                        <a:rPr lang="en-US" sz="2000" u="none" strike="noStrike">
                          <a:effectLst/>
                          <a:hlinkClick r:id="rId5"/>
                        </a:rPr>
                        <a:t>Windows lifecycle fact sheet</a:t>
                      </a:r>
                      <a:endParaRPr lang="en-US" sz="2000">
                        <a:effectLst/>
                      </a:endParaRPr>
                    </a:p>
                  </a:txBody>
                  <a:tcPr marL="84328" marR="84328" marT="59030" marB="59030"/>
                </a:tc>
                <a:extLst>
                  <a:ext uri="{0D108BD9-81ED-4DB2-BD59-A6C34878D82A}">
                    <a16:rowId xmlns:a16="http://schemas.microsoft.com/office/drawing/2014/main" val="1375356253"/>
                  </a:ext>
                </a:extLst>
              </a:tr>
              <a:tr h="580217">
                <a:tc>
                  <a:txBody>
                    <a:bodyPr/>
                    <a:lstStyle/>
                    <a:p>
                      <a:pPr algn="l" fontAlgn="t"/>
                      <a:r>
                        <a:rPr lang="en-US" sz="2000">
                          <a:effectLst/>
                        </a:rPr>
                        <a:t>Ubuntu</a:t>
                      </a:r>
                    </a:p>
                  </a:txBody>
                  <a:tcPr marL="84328" marR="84328" marT="59030" marB="59030"/>
                </a:tc>
                <a:tc>
                  <a:txBody>
                    <a:bodyPr/>
                    <a:lstStyle/>
                    <a:p>
                      <a:pPr algn="l" fontAlgn="t"/>
                      <a:r>
                        <a:rPr lang="en-US" sz="2000">
                          <a:effectLst/>
                        </a:rPr>
                        <a:t>The last two long-term releases.</a:t>
                      </a:r>
                    </a:p>
                  </a:txBody>
                  <a:tcPr marL="84328" marR="84328" marT="59030" marB="59030"/>
                </a:tc>
                <a:tc>
                  <a:txBody>
                    <a:bodyPr/>
                    <a:lstStyle/>
                    <a:p>
                      <a:pPr algn="l" fontAlgn="t"/>
                      <a:r>
                        <a:rPr lang="en-US" sz="2000">
                          <a:effectLst/>
                        </a:rPr>
                        <a:t>N/A</a:t>
                      </a:r>
                    </a:p>
                  </a:txBody>
                  <a:tcPr marL="84328" marR="84328" marT="59030" marB="59030"/>
                </a:tc>
                <a:extLst>
                  <a:ext uri="{0D108BD9-81ED-4DB2-BD59-A6C34878D82A}">
                    <a16:rowId xmlns:a16="http://schemas.microsoft.com/office/drawing/2014/main" val="1140792607"/>
                  </a:ext>
                </a:extLst>
              </a:tr>
              <a:tr h="442608">
                <a:tc>
                  <a:txBody>
                    <a:bodyPr/>
                    <a:lstStyle/>
                    <a:p>
                      <a:pPr algn="l" fontAlgn="t"/>
                      <a:r>
                        <a:rPr lang="en-US" sz="2000">
                          <a:effectLst/>
                        </a:rPr>
                        <a:t>Android</a:t>
                      </a:r>
                    </a:p>
                  </a:txBody>
                  <a:tcPr marL="84328" marR="84328" marT="59030" marB="59030"/>
                </a:tc>
                <a:tc>
                  <a:txBody>
                    <a:bodyPr/>
                    <a:lstStyle/>
                    <a:p>
                      <a:pPr algn="l" fontAlgn="t"/>
                      <a:r>
                        <a:rPr lang="en-US" sz="2000">
                          <a:effectLst/>
                        </a:rPr>
                        <a:t>The last two releases.</a:t>
                      </a:r>
                    </a:p>
                  </a:txBody>
                  <a:tcPr marL="84328" marR="84328" marT="59030" marB="59030"/>
                </a:tc>
                <a:tc>
                  <a:txBody>
                    <a:bodyPr/>
                    <a:lstStyle/>
                    <a:p>
                      <a:pPr algn="l" fontAlgn="t"/>
                      <a:r>
                        <a:rPr lang="en-US" sz="2000" u="none" strike="noStrike" dirty="0">
                          <a:effectLst/>
                          <a:hlinkClick r:id="rId6"/>
                        </a:rPr>
                        <a:t>Android</a:t>
                      </a:r>
                      <a:r>
                        <a:rPr lang="en-US" sz="2000" dirty="0">
                          <a:effectLst/>
                        </a:rPr>
                        <a:t> website</a:t>
                      </a:r>
                    </a:p>
                  </a:txBody>
                  <a:tcPr marL="84328" marR="84328" marT="59030" marB="59030"/>
                </a:tc>
                <a:extLst>
                  <a:ext uri="{0D108BD9-81ED-4DB2-BD59-A6C34878D82A}">
                    <a16:rowId xmlns:a16="http://schemas.microsoft.com/office/drawing/2014/main" val="2501382552"/>
                  </a:ext>
                </a:extLst>
              </a:tr>
            </a:tbl>
          </a:graphicData>
        </a:graphic>
      </p:graphicFrame>
    </p:spTree>
    <p:extLst>
      <p:ext uri="{BB962C8B-B14F-4D97-AF65-F5344CB8AC3E}">
        <p14:creationId xmlns:p14="http://schemas.microsoft.com/office/powerpoint/2010/main" val="1442852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b="1" dirty="0">
                <a:latin typeface="+mn-lt"/>
              </a:rPr>
              <a:t>TestNav Software Requirements 2020-21</a:t>
            </a:r>
            <a:endParaRPr lang="en-US" sz="3600" b="1"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34</a:t>
            </a:fld>
            <a:endParaRPr lang="en-US" dirty="0"/>
          </a:p>
        </p:txBody>
      </p:sp>
      <p:graphicFrame>
        <p:nvGraphicFramePr>
          <p:cNvPr id="8" name="Table 7">
            <a:extLst>
              <a:ext uri="{FF2B5EF4-FFF2-40B4-BE49-F238E27FC236}">
                <a16:creationId xmlns:a16="http://schemas.microsoft.com/office/drawing/2014/main" id="{2F3203F6-CE2A-4792-BCD3-B602EABC4190}"/>
              </a:ext>
            </a:extLst>
          </p:cNvPr>
          <p:cNvGraphicFramePr>
            <a:graphicFrameLocks noGrp="1"/>
          </p:cNvGraphicFramePr>
          <p:nvPr/>
        </p:nvGraphicFramePr>
        <p:xfrm>
          <a:off x="285188" y="1373938"/>
          <a:ext cx="8573623" cy="4586802"/>
        </p:xfrm>
        <a:graphic>
          <a:graphicData uri="http://schemas.openxmlformats.org/drawingml/2006/table">
            <a:tbl>
              <a:tblPr firstRow="1" bandRow="1">
                <a:tableStyleId>{5C22544A-7EE6-4342-B048-85BDC9FD1C3A}</a:tableStyleId>
              </a:tblPr>
              <a:tblGrid>
                <a:gridCol w="3683411">
                  <a:extLst>
                    <a:ext uri="{9D8B030D-6E8A-4147-A177-3AD203B41FA5}">
                      <a16:colId xmlns:a16="http://schemas.microsoft.com/office/drawing/2014/main" val="240600243"/>
                    </a:ext>
                  </a:extLst>
                </a:gridCol>
                <a:gridCol w="4890212">
                  <a:extLst>
                    <a:ext uri="{9D8B030D-6E8A-4147-A177-3AD203B41FA5}">
                      <a16:colId xmlns:a16="http://schemas.microsoft.com/office/drawing/2014/main" val="2739919444"/>
                    </a:ext>
                  </a:extLst>
                </a:gridCol>
              </a:tblGrid>
              <a:tr h="432752">
                <a:tc>
                  <a:txBody>
                    <a:bodyPr/>
                    <a:lstStyle/>
                    <a:p>
                      <a:pPr algn="l" fontAlgn="t"/>
                      <a:r>
                        <a:rPr lang="en-US" sz="2400" dirty="0">
                          <a:effectLst/>
                        </a:rPr>
                        <a:t>OS</a:t>
                      </a:r>
                      <a:endParaRPr lang="en-US" sz="2400" b="1" dirty="0">
                        <a:effectLst/>
                      </a:endParaRPr>
                    </a:p>
                  </a:txBody>
                  <a:tcPr marL="95250" marR="95250" marT="66675" marB="66675"/>
                </a:tc>
                <a:tc>
                  <a:txBody>
                    <a:bodyPr/>
                    <a:lstStyle/>
                    <a:p>
                      <a:pPr algn="l" fontAlgn="t"/>
                      <a:r>
                        <a:rPr lang="en-US" sz="2400" dirty="0">
                          <a:effectLst/>
                        </a:rPr>
                        <a:t>Estimated Version Support 2020-21</a:t>
                      </a:r>
                      <a:endParaRPr lang="en-US" sz="2400" b="1" dirty="0">
                        <a:effectLst/>
                      </a:endParaRPr>
                    </a:p>
                  </a:txBody>
                  <a:tcPr marL="95250" marR="95250" marT="66675" marB="66675"/>
                </a:tc>
                <a:extLst>
                  <a:ext uri="{0D108BD9-81ED-4DB2-BD59-A6C34878D82A}">
                    <a16:rowId xmlns:a16="http://schemas.microsoft.com/office/drawing/2014/main" val="3204430530"/>
                  </a:ext>
                </a:extLst>
              </a:tr>
              <a:tr h="723949">
                <a:tc>
                  <a:txBody>
                    <a:bodyPr/>
                    <a:lstStyle/>
                    <a:p>
                      <a:pPr algn="l" fontAlgn="t"/>
                      <a:r>
                        <a:rPr lang="en-US" sz="2000" dirty="0">
                          <a:effectLst/>
                        </a:rPr>
                        <a:t>Android (pending resolution with Google)</a:t>
                      </a:r>
                    </a:p>
                  </a:txBody>
                  <a:tcPr marL="95250" marR="95250" marT="66675" marB="66675"/>
                </a:tc>
                <a:tc>
                  <a:txBody>
                    <a:bodyPr/>
                    <a:lstStyle/>
                    <a:p>
                      <a:pPr algn="l" fontAlgn="t"/>
                      <a:r>
                        <a:rPr lang="en-US" sz="2000" dirty="0">
                          <a:effectLst/>
                        </a:rPr>
                        <a:t>9, 10</a:t>
                      </a:r>
                    </a:p>
                  </a:txBody>
                  <a:tcPr marL="95250" marR="95250" marT="66675" marB="66675"/>
                </a:tc>
                <a:extLst>
                  <a:ext uri="{0D108BD9-81ED-4DB2-BD59-A6C34878D82A}">
                    <a16:rowId xmlns:a16="http://schemas.microsoft.com/office/drawing/2014/main" val="2146123263"/>
                  </a:ext>
                </a:extLst>
              </a:tr>
              <a:tr h="1015146">
                <a:tc>
                  <a:txBody>
                    <a:bodyPr/>
                    <a:lstStyle/>
                    <a:p>
                      <a:pPr algn="l" fontAlgn="t"/>
                      <a:r>
                        <a:rPr lang="en-US" sz="2000" dirty="0">
                          <a:effectLst/>
                        </a:rPr>
                        <a:t>Chrome OS</a:t>
                      </a:r>
                    </a:p>
                  </a:txBody>
                  <a:tcPr marL="95250" marR="95250" marT="66675" marB="66675"/>
                </a:tc>
                <a:tc>
                  <a:txBody>
                    <a:bodyPr/>
                    <a:lstStyle/>
                    <a:p>
                      <a:pPr algn="l" fontAlgn="t"/>
                      <a:r>
                        <a:rPr lang="en-US" sz="2000" dirty="0">
                          <a:effectLst/>
                        </a:rPr>
                        <a:t>83, 84</a:t>
                      </a:r>
                    </a:p>
                  </a:txBody>
                  <a:tcPr marL="95250" marR="95250" marT="66675" marB="66675"/>
                </a:tc>
                <a:extLst>
                  <a:ext uri="{0D108BD9-81ED-4DB2-BD59-A6C34878D82A}">
                    <a16:rowId xmlns:a16="http://schemas.microsoft.com/office/drawing/2014/main" val="3545189473"/>
                  </a:ext>
                </a:extLst>
              </a:tr>
              <a:tr h="432752">
                <a:tc>
                  <a:txBody>
                    <a:bodyPr/>
                    <a:lstStyle/>
                    <a:p>
                      <a:pPr algn="l" fontAlgn="t"/>
                      <a:r>
                        <a:rPr lang="en-US" sz="2000" dirty="0">
                          <a:effectLst/>
                        </a:rPr>
                        <a:t>iOS</a:t>
                      </a:r>
                    </a:p>
                  </a:txBody>
                  <a:tcPr marL="95250" marR="95250" marT="66675" marB="66675"/>
                </a:tc>
                <a:tc>
                  <a:txBody>
                    <a:bodyPr/>
                    <a:lstStyle/>
                    <a:p>
                      <a:pPr algn="l" fontAlgn="t"/>
                      <a:r>
                        <a:rPr lang="en-US" sz="2000" dirty="0">
                          <a:effectLst/>
                        </a:rPr>
                        <a:t>12, 13</a:t>
                      </a:r>
                    </a:p>
                  </a:txBody>
                  <a:tcPr marL="95250" marR="95250" marT="66675" marB="66675"/>
                </a:tc>
                <a:extLst>
                  <a:ext uri="{0D108BD9-81ED-4DB2-BD59-A6C34878D82A}">
                    <a16:rowId xmlns:a16="http://schemas.microsoft.com/office/drawing/2014/main" val="220785356"/>
                  </a:ext>
                </a:extLst>
              </a:tr>
              <a:tr h="432752">
                <a:tc>
                  <a:txBody>
                    <a:bodyPr/>
                    <a:lstStyle/>
                    <a:p>
                      <a:pPr algn="l" fontAlgn="t"/>
                      <a:r>
                        <a:rPr lang="en-US" sz="2000">
                          <a:effectLst/>
                        </a:rPr>
                        <a:t>Linux</a:t>
                      </a:r>
                    </a:p>
                  </a:txBody>
                  <a:tcPr marL="95250" marR="95250" marT="66675" marB="66675"/>
                </a:tc>
                <a:tc>
                  <a:txBody>
                    <a:bodyPr/>
                    <a:lstStyle/>
                    <a:p>
                      <a:pPr algn="l" fontAlgn="t"/>
                      <a:r>
                        <a:rPr lang="en-US" sz="2000" dirty="0">
                          <a:effectLst/>
                        </a:rPr>
                        <a:t>Fedora 28 (64-bit); Ubuntu 18.04 (64-bit)</a:t>
                      </a:r>
                    </a:p>
                  </a:txBody>
                  <a:tcPr marL="95250" marR="95250" marT="66675" marB="66675"/>
                </a:tc>
                <a:extLst>
                  <a:ext uri="{0D108BD9-81ED-4DB2-BD59-A6C34878D82A}">
                    <a16:rowId xmlns:a16="http://schemas.microsoft.com/office/drawing/2014/main" val="863910213"/>
                  </a:ext>
                </a:extLst>
              </a:tr>
              <a:tr h="432752">
                <a:tc>
                  <a:txBody>
                    <a:bodyPr/>
                    <a:lstStyle/>
                    <a:p>
                      <a:pPr algn="l" fontAlgn="t"/>
                      <a:r>
                        <a:rPr lang="en-US" sz="2000">
                          <a:effectLst/>
                        </a:rPr>
                        <a:t>OS X/macOS</a:t>
                      </a:r>
                    </a:p>
                  </a:txBody>
                  <a:tcPr marL="95250" marR="95250" marT="66675" marB="66675"/>
                </a:tc>
                <a:tc>
                  <a:txBody>
                    <a:bodyPr/>
                    <a:lstStyle/>
                    <a:p>
                      <a:pPr algn="l" fontAlgn="t"/>
                      <a:r>
                        <a:rPr lang="en-US" sz="2000" dirty="0">
                          <a:effectLst/>
                        </a:rPr>
                        <a:t>10.13, 10.14, 10.15</a:t>
                      </a:r>
                    </a:p>
                  </a:txBody>
                  <a:tcPr marL="95250" marR="95250" marT="66675" marB="66675"/>
                </a:tc>
                <a:extLst>
                  <a:ext uri="{0D108BD9-81ED-4DB2-BD59-A6C34878D82A}">
                    <a16:rowId xmlns:a16="http://schemas.microsoft.com/office/drawing/2014/main" val="1215553808"/>
                  </a:ext>
                </a:extLst>
              </a:tr>
              <a:tr h="1015146">
                <a:tc>
                  <a:txBody>
                    <a:bodyPr/>
                    <a:lstStyle/>
                    <a:p>
                      <a:pPr algn="l" fontAlgn="t"/>
                      <a:r>
                        <a:rPr lang="en-US" sz="2000" dirty="0">
                          <a:effectLst/>
                        </a:rPr>
                        <a:t>Windows</a:t>
                      </a:r>
                    </a:p>
                  </a:txBody>
                  <a:tcPr marL="95250" marR="95250" marT="66675" marB="66675"/>
                </a:tc>
                <a:tc>
                  <a:txBody>
                    <a:bodyPr/>
                    <a:lstStyle/>
                    <a:p>
                      <a:pPr marL="0" algn="l" defTabSz="914400" rtl="0" eaLnBrk="1" fontAlgn="t" latinLnBrk="0" hangingPunct="1"/>
                      <a:r>
                        <a:rPr lang="en-US" sz="2000" kern="1200" dirty="0">
                          <a:solidFill>
                            <a:schemeClr val="dk1"/>
                          </a:solidFill>
                          <a:effectLst/>
                          <a:latin typeface="+mn-lt"/>
                          <a:ea typeface="+mn-ea"/>
                          <a:cs typeface="+mn-cs"/>
                        </a:rPr>
                        <a:t>7, 8.1, 10* (includes Windows Store app)</a:t>
                      </a:r>
                    </a:p>
                    <a:p>
                      <a:pPr marL="0" algn="l" defTabSz="914400" rtl="0" eaLnBrk="1" fontAlgn="t" latinLnBrk="0" hangingPunct="1"/>
                      <a:r>
                        <a:rPr lang="en-US" sz="2000" kern="1200" dirty="0">
                          <a:solidFill>
                            <a:schemeClr val="dk1"/>
                          </a:solidFill>
                          <a:effectLst/>
                          <a:latin typeface="+mn-lt"/>
                          <a:ea typeface="+mn-ea"/>
                          <a:cs typeface="+mn-cs"/>
                        </a:rPr>
                        <a:t>*Build version 17763.107 or higher</a:t>
                      </a:r>
                    </a:p>
                  </a:txBody>
                  <a:tcPr marL="95250" marR="95250" marT="66675" marB="66675"/>
                </a:tc>
                <a:extLst>
                  <a:ext uri="{0D108BD9-81ED-4DB2-BD59-A6C34878D82A}">
                    <a16:rowId xmlns:a16="http://schemas.microsoft.com/office/drawing/2014/main" val="2600341472"/>
                  </a:ext>
                </a:extLst>
              </a:tr>
            </a:tbl>
          </a:graphicData>
        </a:graphic>
      </p:graphicFrame>
    </p:spTree>
    <p:extLst>
      <p:ext uri="{BB962C8B-B14F-4D97-AF65-F5344CB8AC3E}">
        <p14:creationId xmlns:p14="http://schemas.microsoft.com/office/powerpoint/2010/main" val="1135128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dirty="0">
                <a:latin typeface="+mn-lt"/>
              </a:rPr>
              <a:t>TestNav Loss of Support 2020-21</a:t>
            </a:r>
            <a:endParaRPr lang="en-US" sz="36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35</a:t>
            </a:fld>
            <a:endParaRPr lang="en-US" dirty="0"/>
          </a:p>
        </p:txBody>
      </p:sp>
      <p:sp>
        <p:nvSpPr>
          <p:cNvPr id="3" name="Rectangle 2">
            <a:extLst>
              <a:ext uri="{FF2B5EF4-FFF2-40B4-BE49-F238E27FC236}">
                <a16:creationId xmlns:a16="http://schemas.microsoft.com/office/drawing/2014/main" id="{73D660A3-E308-41FE-9AD8-DA16A7A2C55D}"/>
              </a:ext>
            </a:extLst>
          </p:cNvPr>
          <p:cNvSpPr/>
          <p:nvPr/>
        </p:nvSpPr>
        <p:spPr>
          <a:xfrm>
            <a:off x="274319" y="1505243"/>
            <a:ext cx="8095957" cy="4462760"/>
          </a:xfrm>
          <a:prstGeom prst="rect">
            <a:avLst/>
          </a:prstGeom>
        </p:spPr>
        <p:txBody>
          <a:bodyPr wrap="square">
            <a:spAutoFit/>
          </a:bodyPr>
          <a:lstStyle/>
          <a:p>
            <a:r>
              <a:rPr lang="en-US" sz="2800" dirty="0"/>
              <a:t>Updated TestNav System to drop support for:</a:t>
            </a:r>
          </a:p>
          <a:p>
            <a:endParaRPr lang="en-US" sz="2800" dirty="0"/>
          </a:p>
          <a:p>
            <a:pPr marL="742950" lvl="1" indent="-285750">
              <a:buFont typeface="Arial" panose="020B0604020202020204" pitchFamily="34" charset="0"/>
              <a:buChar char="•"/>
            </a:pPr>
            <a:r>
              <a:rPr lang="en-US" sz="2800" dirty="0"/>
              <a:t>Android 7 and 8 (newer versions also not currently supported)</a:t>
            </a:r>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r>
              <a:rPr lang="en-US" sz="2800" dirty="0"/>
              <a:t>Chrome OS 74-81</a:t>
            </a:r>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r>
              <a:rPr lang="en-US" sz="2800" dirty="0"/>
              <a:t>macOS 10.12</a:t>
            </a:r>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r>
              <a:rPr lang="en-US" sz="2800" dirty="0"/>
              <a:t>Internet Explorer (IE) 11 (Practice tests)</a:t>
            </a:r>
            <a:endParaRPr lang="en-US" sz="2800" b="0" i="0" dirty="0">
              <a:effectLst/>
            </a:endParaRPr>
          </a:p>
        </p:txBody>
      </p:sp>
    </p:spTree>
    <p:extLst>
      <p:ext uri="{BB962C8B-B14F-4D97-AF65-F5344CB8AC3E}">
        <p14:creationId xmlns:p14="http://schemas.microsoft.com/office/powerpoint/2010/main" val="3099757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49" y="0"/>
            <a:ext cx="7886700" cy="1325563"/>
          </a:xfrm>
        </p:spPr>
        <p:txBody>
          <a:bodyPr vert="horz" lIns="91440" tIns="45720" rIns="91440" bIns="45720" rtlCol="0" anchor="ctr">
            <a:normAutofit/>
          </a:bodyPr>
          <a:lstStyle/>
          <a:p>
            <a:r>
              <a:rPr lang="en-US" sz="3600" b="1" dirty="0">
                <a:latin typeface="+mn-lt"/>
              </a:rPr>
              <a:t>TestNav Components 2020-21</a:t>
            </a:r>
          </a:p>
        </p:txBody>
      </p:sp>
      <p:sp>
        <p:nvSpPr>
          <p:cNvPr id="4" name="Slide Number Placeholder 3"/>
          <p:cNvSpPr>
            <a:spLocks noGrp="1"/>
          </p:cNvSpPr>
          <p:nvPr>
            <p:ph type="sldNum" sz="quarter" idx="12"/>
          </p:nvPr>
        </p:nvSpPr>
        <p:spPr>
          <a:xfrm>
            <a:off x="150349" y="6323693"/>
            <a:ext cx="2057400" cy="365125"/>
          </a:xfrm>
          <a:prstGeom prst="rect">
            <a:avLst/>
          </a:prstGeom>
        </p:spPr>
        <p:txBody>
          <a:bodyPr vert="horz" lIns="91440" tIns="45720" rIns="91440" bIns="45720" rtlCol="0" anchor="ctr">
            <a:normAutofit/>
          </a:bodyPr>
          <a:lstStyle/>
          <a:p>
            <a:pPr>
              <a:spcAft>
                <a:spcPts val="600"/>
              </a:spcAft>
            </a:pPr>
            <a:fld id="{67726FA2-3EC9-4717-AD62-D8C823692DD3}" type="slidenum">
              <a:rPr lang="en-US" smtClean="0">
                <a:solidFill>
                  <a:schemeClr val="tx1">
                    <a:tint val="75000"/>
                  </a:schemeClr>
                </a:solidFill>
              </a:rPr>
              <a:pPr>
                <a:spcAft>
                  <a:spcPts val="600"/>
                </a:spcAft>
              </a:pPr>
              <a:t>36</a:t>
            </a:fld>
            <a:endParaRPr lang="en-US" dirty="0">
              <a:solidFill>
                <a:schemeClr val="tx1">
                  <a:tint val="75000"/>
                </a:schemeClr>
              </a:solidFill>
            </a:endParaRPr>
          </a:p>
        </p:txBody>
      </p:sp>
      <p:graphicFrame>
        <p:nvGraphicFramePr>
          <p:cNvPr id="6" name="Table 5"/>
          <p:cNvGraphicFramePr>
            <a:graphicFrameLocks noGrp="1"/>
          </p:cNvGraphicFramePr>
          <p:nvPr/>
        </p:nvGraphicFramePr>
        <p:xfrm>
          <a:off x="150349" y="1325563"/>
          <a:ext cx="8843303" cy="4821592"/>
        </p:xfrm>
        <a:graphic>
          <a:graphicData uri="http://schemas.openxmlformats.org/drawingml/2006/table">
            <a:tbl>
              <a:tblPr firstRow="1" bandRow="1">
                <a:tableStyleId>{5C22544A-7EE6-4342-B048-85BDC9FD1C3A}</a:tableStyleId>
              </a:tblPr>
              <a:tblGrid>
                <a:gridCol w="1943833">
                  <a:extLst>
                    <a:ext uri="{9D8B030D-6E8A-4147-A177-3AD203B41FA5}">
                      <a16:colId xmlns:a16="http://schemas.microsoft.com/office/drawing/2014/main" val="20000"/>
                    </a:ext>
                  </a:extLst>
                </a:gridCol>
                <a:gridCol w="1412772">
                  <a:extLst>
                    <a:ext uri="{9D8B030D-6E8A-4147-A177-3AD203B41FA5}">
                      <a16:colId xmlns:a16="http://schemas.microsoft.com/office/drawing/2014/main" val="20001"/>
                    </a:ext>
                  </a:extLst>
                </a:gridCol>
                <a:gridCol w="1847755">
                  <a:extLst>
                    <a:ext uri="{9D8B030D-6E8A-4147-A177-3AD203B41FA5}">
                      <a16:colId xmlns:a16="http://schemas.microsoft.com/office/drawing/2014/main" val="20002"/>
                    </a:ext>
                  </a:extLst>
                </a:gridCol>
                <a:gridCol w="3638943">
                  <a:extLst>
                    <a:ext uri="{9D8B030D-6E8A-4147-A177-3AD203B41FA5}">
                      <a16:colId xmlns:a16="http://schemas.microsoft.com/office/drawing/2014/main" val="20003"/>
                    </a:ext>
                  </a:extLst>
                </a:gridCol>
              </a:tblGrid>
              <a:tr h="1178413">
                <a:tc>
                  <a:txBody>
                    <a:bodyPr/>
                    <a:lstStyle/>
                    <a:p>
                      <a:pPr marL="0" marR="0">
                        <a:spcBef>
                          <a:spcPts val="0"/>
                        </a:spcBef>
                        <a:spcAft>
                          <a:spcPts val="0"/>
                        </a:spcAft>
                      </a:pPr>
                      <a:r>
                        <a:rPr lang="en-US" sz="2400">
                          <a:effectLst/>
                        </a:rPr>
                        <a:t>Component</a:t>
                      </a:r>
                      <a:endParaRPr lang="en-US" sz="240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2400">
                          <a:effectLst/>
                        </a:rPr>
                        <a:t>Current Software Version</a:t>
                      </a:r>
                      <a:endParaRPr lang="en-US" sz="240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2400" dirty="0">
                          <a:effectLst/>
                        </a:rPr>
                        <a:t>Next Release Date</a:t>
                      </a:r>
                      <a:endParaRPr lang="en-US" sz="2400" dirty="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2400" dirty="0">
                          <a:effectLst/>
                        </a:rPr>
                        <a:t>Installation</a:t>
                      </a:r>
                      <a:endParaRPr lang="en-US" sz="2400" dirty="0">
                        <a:effectLst/>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0"/>
                  </a:ext>
                </a:extLst>
              </a:tr>
              <a:tr h="643729">
                <a:tc>
                  <a:txBody>
                    <a:bodyPr/>
                    <a:lstStyle/>
                    <a:p>
                      <a:pPr marL="0" marR="0">
                        <a:spcBef>
                          <a:spcPts val="0"/>
                        </a:spcBef>
                        <a:spcAft>
                          <a:spcPts val="0"/>
                        </a:spcAft>
                      </a:pPr>
                      <a:r>
                        <a:rPr lang="en-US" sz="1800">
                          <a:effectLst/>
                        </a:rPr>
                        <a:t>Proctor Caching</a:t>
                      </a:r>
                      <a:endParaRPr lang="en-US" sz="180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1800">
                          <a:effectLst/>
                        </a:rPr>
                        <a:t>V2020.1</a:t>
                      </a:r>
                      <a:endParaRPr lang="en-US" sz="180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1800" dirty="0">
                          <a:effectLst/>
                        </a:rPr>
                        <a:t>TBD</a:t>
                      </a:r>
                      <a:endParaRPr lang="en-US" sz="1800" dirty="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1800">
                          <a:effectLst/>
                        </a:rPr>
                        <a:t>Uninstall and reinstall newest version</a:t>
                      </a:r>
                      <a:endParaRPr lang="en-US" sz="1800">
                        <a:effectLst/>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1"/>
                  </a:ext>
                </a:extLst>
              </a:tr>
              <a:tr h="782072">
                <a:tc>
                  <a:txBody>
                    <a:bodyPr/>
                    <a:lstStyle/>
                    <a:p>
                      <a:pPr marL="0" marR="0">
                        <a:spcBef>
                          <a:spcPts val="0"/>
                        </a:spcBef>
                        <a:spcAft>
                          <a:spcPts val="0"/>
                        </a:spcAft>
                      </a:pPr>
                      <a:r>
                        <a:rPr lang="en-US" sz="1800">
                          <a:effectLst/>
                        </a:rPr>
                        <a:t>TestNav Server side software</a:t>
                      </a:r>
                      <a:endParaRPr lang="en-US" sz="180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1800">
                          <a:effectLst/>
                        </a:rPr>
                        <a:t>v8.15</a:t>
                      </a:r>
                      <a:endParaRPr lang="en-US" sz="180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1800" dirty="0">
                          <a:effectLst/>
                        </a:rPr>
                        <a:t>TBD</a:t>
                      </a:r>
                      <a:endParaRPr lang="en-US" sz="1800" dirty="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1800">
                          <a:effectLst/>
                        </a:rPr>
                        <a:t>No install required apps are automatically updated</a:t>
                      </a:r>
                      <a:endParaRPr lang="en-US" sz="1800">
                        <a:effectLst/>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2"/>
                  </a:ext>
                </a:extLst>
              </a:tr>
              <a:tr h="1195497">
                <a:tc>
                  <a:txBody>
                    <a:bodyPr/>
                    <a:lstStyle/>
                    <a:p>
                      <a:pPr marL="0" marR="0">
                        <a:spcBef>
                          <a:spcPts val="0"/>
                        </a:spcBef>
                        <a:spcAft>
                          <a:spcPts val="0"/>
                        </a:spcAft>
                      </a:pPr>
                      <a:r>
                        <a:rPr lang="en-US" sz="1800">
                          <a:effectLst/>
                        </a:rPr>
                        <a:t>Desktop Client App</a:t>
                      </a:r>
                      <a:endParaRPr lang="en-US" sz="180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1800" dirty="0">
                          <a:effectLst/>
                        </a:rPr>
                        <a:t>V1.9.7</a:t>
                      </a:r>
                      <a:endParaRPr lang="en-US" sz="1800" dirty="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1800" dirty="0">
                          <a:effectLst/>
                        </a:rPr>
                        <a:t>TBD</a:t>
                      </a:r>
                      <a:endParaRPr lang="en-US" sz="1800" dirty="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1800" dirty="0">
                          <a:effectLst/>
                        </a:rPr>
                        <a:t>The new app can be pushed out to Mac OS or Windows OS devices without the need to uninstall the old version</a:t>
                      </a:r>
                      <a:endParaRPr lang="en-US" sz="1800" dirty="0">
                        <a:effectLst/>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3"/>
                  </a:ext>
                </a:extLst>
              </a:tr>
              <a:tr h="367845">
                <a:tc>
                  <a:txBody>
                    <a:bodyPr/>
                    <a:lstStyle/>
                    <a:p>
                      <a:pPr marL="0" marR="0">
                        <a:spcBef>
                          <a:spcPts val="0"/>
                        </a:spcBef>
                        <a:spcAft>
                          <a:spcPts val="0"/>
                        </a:spcAft>
                      </a:pPr>
                      <a:r>
                        <a:rPr lang="en-US" sz="1800">
                          <a:effectLst/>
                        </a:rPr>
                        <a:t>iPad Client App</a:t>
                      </a:r>
                      <a:endParaRPr lang="en-US" sz="180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1800">
                          <a:effectLst/>
                        </a:rPr>
                        <a:t>v1.9.1</a:t>
                      </a:r>
                      <a:endParaRPr lang="en-US" sz="180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1800" dirty="0">
                          <a:effectLst/>
                        </a:rPr>
                        <a:t>TBD</a:t>
                      </a:r>
                      <a:endParaRPr lang="en-US" sz="1800" dirty="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1800">
                          <a:effectLst/>
                        </a:rPr>
                        <a:t>Auto updates are supported</a:t>
                      </a:r>
                      <a:endParaRPr lang="en-US" sz="1800">
                        <a:effectLst/>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4"/>
                  </a:ext>
                </a:extLst>
              </a:tr>
              <a:tr h="643729">
                <a:tc>
                  <a:txBody>
                    <a:bodyPr/>
                    <a:lstStyle/>
                    <a:p>
                      <a:pPr marL="0" marR="0">
                        <a:spcBef>
                          <a:spcPts val="0"/>
                        </a:spcBef>
                        <a:spcAft>
                          <a:spcPts val="0"/>
                        </a:spcAft>
                      </a:pPr>
                      <a:r>
                        <a:rPr lang="en-US" sz="1800">
                          <a:effectLst/>
                        </a:rPr>
                        <a:t>Chromebook Client App</a:t>
                      </a:r>
                      <a:endParaRPr lang="en-US" sz="180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1800">
                          <a:effectLst/>
                        </a:rPr>
                        <a:t>v1.9.107</a:t>
                      </a:r>
                      <a:endParaRPr lang="en-US" sz="180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1800" dirty="0">
                          <a:effectLst/>
                        </a:rPr>
                        <a:t>TBD</a:t>
                      </a:r>
                      <a:endParaRPr lang="en-US" sz="1800" dirty="0">
                        <a:effectLst/>
                        <a:latin typeface="Calibri" panose="020F0502020204030204" pitchFamily="34" charset="0"/>
                        <a:ea typeface="Calibri" panose="020F0502020204030204" pitchFamily="34" charset="0"/>
                      </a:endParaRPr>
                    </a:p>
                  </a:txBody>
                  <a:tcPr anchor="ctr"/>
                </a:tc>
                <a:tc>
                  <a:txBody>
                    <a:bodyPr/>
                    <a:lstStyle/>
                    <a:p>
                      <a:pPr marL="0" marR="0">
                        <a:spcBef>
                          <a:spcPts val="0"/>
                        </a:spcBef>
                        <a:spcAft>
                          <a:spcPts val="0"/>
                        </a:spcAft>
                      </a:pPr>
                      <a:r>
                        <a:rPr lang="en-US" sz="1800" dirty="0">
                          <a:effectLst/>
                        </a:rPr>
                        <a:t>Auto updates are supported</a:t>
                      </a:r>
                      <a:endParaRPr lang="en-US" sz="1800" dirty="0">
                        <a:effectLst/>
                        <a:latin typeface="Calibri" panose="020F0502020204030204" pitchFamily="34" charset="0"/>
                        <a:ea typeface="Calibri" panose="020F0502020204030204" pitchFamily="34" charset="0"/>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56488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600" b="1" dirty="0">
                <a:latin typeface="+mn-lt"/>
              </a:rPr>
              <a:t>Site Readiness Activities 2020-21</a:t>
            </a:r>
            <a:endParaRPr lang="en-US" sz="3600" b="1" baseline="30000" dirty="0">
              <a:latin typeface="+mn-lt"/>
            </a:endParaRPr>
          </a:p>
        </p:txBody>
      </p:sp>
      <p:sp>
        <p:nvSpPr>
          <p:cNvPr id="3" name="Content Placeholder 2"/>
          <p:cNvSpPr>
            <a:spLocks noGrp="1"/>
          </p:cNvSpPr>
          <p:nvPr>
            <p:ph idx="1"/>
          </p:nvPr>
        </p:nvSpPr>
        <p:spPr>
          <a:xfrm>
            <a:off x="274320" y="1463040"/>
            <a:ext cx="8241030" cy="5258436"/>
          </a:xfrm>
        </p:spPr>
        <p:txBody>
          <a:bodyPr>
            <a:normAutofit/>
          </a:bodyPr>
          <a:lstStyle/>
          <a:p>
            <a:pPr marL="342900" indent="-342900">
              <a:buFont typeface="Arial" panose="020B0604020202020204" pitchFamily="34" charset="0"/>
              <a:buChar char="•"/>
            </a:pPr>
            <a:r>
              <a:rPr lang="en-US" sz="3200" dirty="0">
                <a:solidFill>
                  <a:schemeClr val="tx1"/>
                </a:solidFill>
              </a:rPr>
              <a:t>CDE recommends:</a:t>
            </a:r>
          </a:p>
          <a:p>
            <a:pPr marL="1028700" lvl="1" indent="-342900"/>
            <a:r>
              <a:rPr lang="en-US" sz="2800" dirty="0">
                <a:solidFill>
                  <a:schemeClr val="tx1"/>
                </a:solidFill>
              </a:rPr>
              <a:t>Conduct CMAS Infrastructure Trial through the </a:t>
            </a:r>
            <a:r>
              <a:rPr lang="en-US" sz="2800" dirty="0" err="1">
                <a:solidFill>
                  <a:schemeClr val="tx1"/>
                </a:solidFill>
              </a:rPr>
              <a:t>PearsonAccess</a:t>
            </a:r>
            <a:r>
              <a:rPr lang="en-US" sz="2800" baseline="30000" dirty="0" err="1">
                <a:solidFill>
                  <a:schemeClr val="tx1"/>
                </a:solidFill>
              </a:rPr>
              <a:t>next</a:t>
            </a:r>
            <a:r>
              <a:rPr lang="en-US" sz="2800" dirty="0">
                <a:solidFill>
                  <a:schemeClr val="tx1"/>
                </a:solidFill>
              </a:rPr>
              <a:t> Training Site</a:t>
            </a:r>
          </a:p>
          <a:p>
            <a:pPr marL="1028700" lvl="1" indent="-342900"/>
            <a:endParaRPr lang="en-US" sz="2400" dirty="0">
              <a:solidFill>
                <a:schemeClr val="tx1"/>
              </a:solidFill>
            </a:endParaRPr>
          </a:p>
          <a:p>
            <a:pPr marL="1485900" lvl="2" indent="-342900"/>
            <a:r>
              <a:rPr lang="en-US" sz="2400" dirty="0">
                <a:solidFill>
                  <a:schemeClr val="tx1"/>
                </a:solidFill>
              </a:rPr>
              <a:t>Provides a way to test the local online assessment environment to verify the network, proctor caching devices and student testing devices are configured correctly using CMAS items </a:t>
            </a:r>
          </a:p>
          <a:p>
            <a:pPr marL="1485900" lvl="2" indent="-342900"/>
            <a:endParaRPr lang="en-US" sz="2400" dirty="0">
              <a:solidFill>
                <a:schemeClr val="tx1"/>
              </a:solidFill>
            </a:endParaRPr>
          </a:p>
          <a:p>
            <a:pPr marL="1485900" lvl="2" indent="-342900"/>
            <a:r>
              <a:rPr lang="en-US" sz="2400" dirty="0">
                <a:solidFill>
                  <a:schemeClr val="tx1"/>
                </a:solidFill>
              </a:rPr>
              <a:t>Highly recommended for districts and schools using virtualized device solutions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37</a:t>
            </a:fld>
            <a:endParaRPr lang="en-US" dirty="0"/>
          </a:p>
        </p:txBody>
      </p:sp>
    </p:spTree>
    <p:extLst>
      <p:ext uri="{BB962C8B-B14F-4D97-AF65-F5344CB8AC3E}">
        <p14:creationId xmlns:p14="http://schemas.microsoft.com/office/powerpoint/2010/main" val="875256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600" b="1" dirty="0">
                <a:latin typeface="+mn-lt"/>
              </a:rPr>
              <a:t>High Level CMAS Activities for DACs</a:t>
            </a:r>
            <a:endParaRPr lang="en-US" sz="3600" b="1" baseline="30000" dirty="0">
              <a:latin typeface="+mn-lt"/>
            </a:endParaRPr>
          </a:p>
        </p:txBody>
      </p:sp>
      <p:sp>
        <p:nvSpPr>
          <p:cNvPr id="3" name="Content Placeholder 2"/>
          <p:cNvSpPr>
            <a:spLocks noGrp="1"/>
          </p:cNvSpPr>
          <p:nvPr>
            <p:ph idx="1"/>
          </p:nvPr>
        </p:nvSpPr>
        <p:spPr>
          <a:xfrm>
            <a:off x="274320" y="1371600"/>
            <a:ext cx="8241030" cy="5349876"/>
          </a:xfrm>
        </p:spPr>
        <p:txBody>
          <a:bodyPr>
            <a:normAutofit/>
          </a:bodyPr>
          <a:lstStyle/>
          <a:p>
            <a:pPr marL="342900" indent="-342900">
              <a:buFont typeface="Wingdings" panose="05000000000000000000" pitchFamily="2" charset="2"/>
              <a:buChar char="q"/>
            </a:pPr>
            <a:r>
              <a:rPr lang="en-US" sz="2000" dirty="0">
                <a:solidFill>
                  <a:schemeClr val="tx1"/>
                </a:solidFill>
              </a:rPr>
              <a:t>CDE pulls from October Count Collection in Data Pipeline</a:t>
            </a:r>
          </a:p>
          <a:p>
            <a:pPr marL="342900" indent="-342900">
              <a:buFont typeface="Wingdings" panose="05000000000000000000" pitchFamily="2" charset="2"/>
              <a:buChar char="q"/>
            </a:pPr>
            <a:r>
              <a:rPr lang="en-US" sz="2000" dirty="0">
                <a:solidFill>
                  <a:schemeClr val="tx1"/>
                </a:solidFill>
              </a:rPr>
              <a:t>CMAS and CoAlt SR/PNP updates in PearsonAccess</a:t>
            </a:r>
            <a:r>
              <a:rPr lang="en-US" sz="2000" baseline="30000" dirty="0">
                <a:solidFill>
                  <a:schemeClr val="tx1"/>
                </a:solidFill>
              </a:rPr>
              <a:t>next</a:t>
            </a:r>
            <a:r>
              <a:rPr lang="en-US" sz="2000" dirty="0">
                <a:solidFill>
                  <a:schemeClr val="tx1"/>
                </a:solidFill>
              </a:rPr>
              <a:t> (January 11-29</a:t>
            </a:r>
            <a:r>
              <a:rPr lang="en-US" sz="2000" dirty="0"/>
              <a:t>)</a:t>
            </a:r>
          </a:p>
          <a:p>
            <a:pPr marL="1028700" lvl="1" indent="-342900">
              <a:buFont typeface="Wingdings" panose="05000000000000000000" pitchFamily="2" charset="2"/>
              <a:buChar char="q"/>
            </a:pPr>
            <a:r>
              <a:rPr lang="en-US" dirty="0">
                <a:solidFill>
                  <a:schemeClr val="tx1"/>
                </a:solidFill>
              </a:rPr>
              <a:t>Confirm/assign paper-based materials including accommodations</a:t>
            </a:r>
          </a:p>
          <a:p>
            <a:pPr marL="342900" indent="-342900">
              <a:buFont typeface="Wingdings" panose="05000000000000000000" pitchFamily="2" charset="2"/>
              <a:buChar char="q"/>
            </a:pPr>
            <a:r>
              <a:rPr lang="en-US" sz="2000" dirty="0">
                <a:solidFill>
                  <a:schemeClr val="tx1"/>
                </a:solidFill>
              </a:rPr>
              <a:t>Create/update user accounts in </a:t>
            </a:r>
            <a:r>
              <a:rPr lang="en-US" sz="2000" dirty="0" err="1"/>
              <a:t>PearsonAccess</a:t>
            </a:r>
            <a:r>
              <a:rPr lang="en-US" sz="2000" baseline="30000" dirty="0" err="1"/>
              <a:t>next</a:t>
            </a:r>
            <a:r>
              <a:rPr lang="en-US" sz="2000" baseline="30000" dirty="0"/>
              <a:t> </a:t>
            </a:r>
          </a:p>
          <a:p>
            <a:pPr marL="342900" indent="-342900">
              <a:buFont typeface="Wingdings" panose="05000000000000000000" pitchFamily="2" charset="2"/>
              <a:buChar char="q"/>
            </a:pPr>
            <a:r>
              <a:rPr lang="en-US" sz="2000" dirty="0">
                <a:solidFill>
                  <a:schemeClr val="tx1"/>
                </a:solidFill>
              </a:rPr>
              <a:t>Train SACs and Test Administrators</a:t>
            </a:r>
          </a:p>
          <a:p>
            <a:pPr marL="342900" indent="-342900">
              <a:buFont typeface="Wingdings" panose="05000000000000000000" pitchFamily="2" charset="2"/>
              <a:buChar char="q"/>
            </a:pPr>
            <a:r>
              <a:rPr lang="en-US" sz="2000" dirty="0">
                <a:solidFill>
                  <a:schemeClr val="tx1"/>
                </a:solidFill>
              </a:rPr>
              <a:t>Create test sessions for online assessments in </a:t>
            </a:r>
            <a:r>
              <a:rPr lang="en-US" sz="2000" dirty="0" err="1"/>
              <a:t>PearsonAccess</a:t>
            </a:r>
            <a:r>
              <a:rPr lang="en-US" sz="2000" baseline="30000" dirty="0" err="1"/>
              <a:t>next</a:t>
            </a:r>
            <a:endParaRPr lang="en-US" sz="2000" dirty="0">
              <a:solidFill>
                <a:schemeClr val="tx1"/>
              </a:solidFill>
            </a:endParaRPr>
          </a:p>
          <a:p>
            <a:pPr marL="342900" indent="-342900">
              <a:buFont typeface="Wingdings" panose="05000000000000000000" pitchFamily="2" charset="2"/>
              <a:buChar char="q"/>
            </a:pPr>
            <a:r>
              <a:rPr lang="en-US" sz="2000" dirty="0">
                <a:solidFill>
                  <a:schemeClr val="tx1"/>
                </a:solidFill>
              </a:rPr>
              <a:t>Verify proper form assignment (including form-dependent accommodations and accessibility features) in </a:t>
            </a:r>
            <a:r>
              <a:rPr lang="en-US" sz="2000" dirty="0" err="1"/>
              <a:t>PearsonAccess</a:t>
            </a:r>
            <a:r>
              <a:rPr lang="en-US" sz="2000" baseline="30000" dirty="0" err="1"/>
              <a:t>next</a:t>
            </a:r>
            <a:endParaRPr lang="en-US" sz="2000" dirty="0">
              <a:solidFill>
                <a:schemeClr val="tx1"/>
              </a:solidFill>
            </a:endParaRPr>
          </a:p>
          <a:p>
            <a:pPr marL="342900" indent="-342900">
              <a:buFont typeface="Wingdings" panose="05000000000000000000" pitchFamily="2" charset="2"/>
              <a:buChar char="q"/>
            </a:pPr>
            <a:r>
              <a:rPr lang="en-US" sz="2000" dirty="0">
                <a:solidFill>
                  <a:schemeClr val="tx1"/>
                </a:solidFill>
              </a:rPr>
              <a:t>Distribute/collect manuals and materials</a:t>
            </a:r>
          </a:p>
          <a:p>
            <a:pPr marL="342900" indent="-342900">
              <a:buFont typeface="Wingdings" panose="05000000000000000000" pitchFamily="2" charset="2"/>
              <a:buChar char="q"/>
            </a:pPr>
            <a:r>
              <a:rPr lang="en-US" sz="2000" dirty="0">
                <a:solidFill>
                  <a:schemeClr val="tx1"/>
                </a:solidFill>
              </a:rPr>
              <a:t>Administer assessments</a:t>
            </a:r>
          </a:p>
          <a:p>
            <a:pPr marL="342900" indent="-342900">
              <a:buFont typeface="Wingdings" panose="05000000000000000000" pitchFamily="2" charset="2"/>
              <a:buChar char="q"/>
            </a:pPr>
            <a:r>
              <a:rPr lang="en-US" sz="2000" dirty="0">
                <a:solidFill>
                  <a:schemeClr val="tx1"/>
                </a:solidFill>
              </a:rPr>
              <a:t>Ship materials back to Pearson</a:t>
            </a:r>
          </a:p>
          <a:p>
            <a:pPr marL="1028700" lvl="1" indent="-342900">
              <a:buFont typeface="Wingdings" panose="05000000000000000000" pitchFamily="2" charset="2"/>
              <a:buChar char="q"/>
            </a:pPr>
            <a:r>
              <a:rPr lang="en-US" dirty="0"/>
              <a:t>Scorable secure materials must be shipped by May 5</a:t>
            </a:r>
            <a:endParaRPr lang="en-US" dirty="0">
              <a:solidFill>
                <a:srgbClr val="FF0000"/>
              </a:solidFill>
            </a:endParaRPr>
          </a:p>
          <a:p>
            <a:pPr marL="1028700" lvl="1" indent="-342900">
              <a:buFont typeface="Wingdings" panose="05000000000000000000" pitchFamily="2" charset="2"/>
              <a:buChar char="q"/>
            </a:pPr>
            <a:r>
              <a:rPr lang="en-US" dirty="0">
                <a:solidFill>
                  <a:schemeClr val="tx1"/>
                </a:solidFill>
              </a:rPr>
              <a:t>Non-scorable secure materials shipped by </a:t>
            </a:r>
            <a:r>
              <a:rPr lang="en-US" dirty="0"/>
              <a:t>May 7</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38</a:t>
            </a:fld>
            <a:endParaRPr lang="en-US" dirty="0"/>
          </a:p>
        </p:txBody>
      </p:sp>
    </p:spTree>
    <p:extLst>
      <p:ext uri="{BB962C8B-B14F-4D97-AF65-F5344CB8AC3E}">
        <p14:creationId xmlns:p14="http://schemas.microsoft.com/office/powerpoint/2010/main" val="2248373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379452" cy="756418"/>
          </a:xfrm>
        </p:spPr>
        <p:txBody>
          <a:bodyPr anchor="ctr">
            <a:noAutofit/>
          </a:bodyPr>
          <a:lstStyle/>
          <a:p>
            <a:r>
              <a:rPr lang="en-US" sz="3600" b="1" dirty="0">
                <a:latin typeface="+mn-lt"/>
              </a:rPr>
              <a:t>CMAS Training and Office Hours</a:t>
            </a:r>
            <a:br>
              <a:rPr lang="en-US" sz="3600" b="1" dirty="0">
                <a:latin typeface="+mn-lt"/>
              </a:rPr>
            </a:br>
            <a:r>
              <a:rPr lang="en-US" sz="3600" b="1" dirty="0">
                <a:latin typeface="+mn-lt"/>
              </a:rPr>
              <a:t>(dates are subject to change)</a:t>
            </a:r>
            <a:endParaRPr lang="en-US" sz="3600" b="1"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39</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418604122"/>
              </p:ext>
            </p:extLst>
          </p:nvPr>
        </p:nvGraphicFramePr>
        <p:xfrm>
          <a:off x="381000" y="1548782"/>
          <a:ext cx="8243645" cy="4474575"/>
        </p:xfrm>
        <a:graphic>
          <a:graphicData uri="http://schemas.openxmlformats.org/drawingml/2006/table">
            <a:tbl>
              <a:tblPr firstRow="1" bandRow="1">
                <a:tableStyleId>{5C22544A-7EE6-4342-B048-85BDC9FD1C3A}</a:tableStyleId>
              </a:tblPr>
              <a:tblGrid>
                <a:gridCol w="2601482">
                  <a:extLst>
                    <a:ext uri="{9D8B030D-6E8A-4147-A177-3AD203B41FA5}">
                      <a16:colId xmlns:a16="http://schemas.microsoft.com/office/drawing/2014/main" val="20000"/>
                    </a:ext>
                  </a:extLst>
                </a:gridCol>
                <a:gridCol w="5642163">
                  <a:extLst>
                    <a:ext uri="{9D8B030D-6E8A-4147-A177-3AD203B41FA5}">
                      <a16:colId xmlns:a16="http://schemas.microsoft.com/office/drawing/2014/main" val="20001"/>
                    </a:ext>
                  </a:extLst>
                </a:gridCol>
              </a:tblGrid>
              <a:tr h="495824">
                <a:tc>
                  <a:txBody>
                    <a:bodyPr/>
                    <a:lstStyle/>
                    <a:p>
                      <a:pPr marL="0" marR="0" algn="ctr">
                        <a:spcBef>
                          <a:spcPts val="0"/>
                        </a:spcBef>
                        <a:spcAft>
                          <a:spcPts val="0"/>
                        </a:spcAft>
                      </a:pPr>
                      <a:r>
                        <a:rPr lang="en-US" sz="2000" dirty="0">
                          <a:effectLst/>
                        </a:rPr>
                        <a:t>Training Resource</a:t>
                      </a:r>
                      <a:endParaRPr lang="en-US" sz="2000" dirty="0">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Date and Location</a:t>
                      </a:r>
                      <a:endParaRPr lang="en-US"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693914">
                <a:tc>
                  <a:txBody>
                    <a:bodyPr/>
                    <a:lstStyle/>
                    <a:p>
                      <a:pPr marL="0" marR="0" algn="ctr">
                        <a:spcBef>
                          <a:spcPts val="0"/>
                        </a:spcBef>
                        <a:spcAft>
                          <a:spcPts val="0"/>
                        </a:spcAft>
                      </a:pPr>
                      <a:r>
                        <a:rPr lang="en-US" sz="1800" baseline="0" dirty="0">
                          <a:effectLst/>
                        </a:rPr>
                        <a:t>Online Office Hours</a:t>
                      </a:r>
                    </a:p>
                    <a:p>
                      <a:pPr marL="0" marR="0" algn="ctr">
                        <a:spcBef>
                          <a:spcPts val="0"/>
                        </a:spcBef>
                        <a:spcAft>
                          <a:spcPts val="0"/>
                        </a:spcAft>
                      </a:pPr>
                      <a:r>
                        <a:rPr lang="en-US" sz="1800" b="0" baseline="0" dirty="0">
                          <a:solidFill>
                            <a:srgbClr val="000000"/>
                          </a:solidFill>
                          <a:effectLst/>
                          <a:latin typeface="Calibri"/>
                          <a:ea typeface="Calibri"/>
                          <a:cs typeface="Times New Roman"/>
                        </a:rPr>
                        <a:t>Thursdays 3:00 – 4:00</a:t>
                      </a:r>
                      <a:endParaRPr lang="en-US" sz="1800" b="0" dirty="0">
                        <a:solidFill>
                          <a:srgbClr val="000000"/>
                        </a:solidFill>
                        <a:effectLst/>
                        <a:latin typeface="Calibri"/>
                        <a:ea typeface="Calibri"/>
                        <a:cs typeface="Times New Roman"/>
                      </a:endParaRPr>
                    </a:p>
                  </a:txBody>
                  <a:tcPr marL="68580" marR="68580" marT="0"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December 10</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January 14 and 28</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February 11 and 25</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Weekly beginning March 11</a:t>
                      </a:r>
                    </a:p>
                  </a:txBody>
                  <a:tcPr marL="68580" marR="68580" marT="0" marB="0" anchor="ctr"/>
                </a:tc>
                <a:extLst>
                  <a:ext uri="{0D108BD9-81ED-4DB2-BD59-A6C34878D82A}">
                    <a16:rowId xmlns:a16="http://schemas.microsoft.com/office/drawing/2014/main" val="10001"/>
                  </a:ext>
                </a:extLst>
              </a:tr>
              <a:tr h="2284837">
                <a:tc>
                  <a:txBody>
                    <a:bodyPr/>
                    <a:lstStyle/>
                    <a:p>
                      <a:pPr marL="0" marR="0" algn="ctr">
                        <a:spcBef>
                          <a:spcPts val="0"/>
                        </a:spcBef>
                        <a:spcAft>
                          <a:spcPts val="0"/>
                        </a:spcAft>
                      </a:pPr>
                      <a:r>
                        <a:rPr lang="en-US" sz="1800" baseline="0" dirty="0">
                          <a:effectLst/>
                        </a:rPr>
                        <a:t>DAC Administration Training</a:t>
                      </a:r>
                      <a:endParaRPr lang="en-US" sz="1800" b="0" dirty="0">
                        <a:solidFill>
                          <a:srgbClr val="000000"/>
                        </a:solidFill>
                        <a:effectLst/>
                        <a:latin typeface="Calibri"/>
                        <a:ea typeface="Calibri"/>
                        <a:cs typeface="Times New Roman"/>
                      </a:endParaRPr>
                    </a:p>
                  </a:txBody>
                  <a:tcPr marL="68580" marR="68580" marT="0" marB="0" anchor="ctr"/>
                </a:tc>
                <a:tc>
                  <a:txBody>
                    <a:bodyPr/>
                    <a:lstStyle/>
                    <a:p>
                      <a:pPr marL="114300" marR="0" indent="0">
                        <a:spcBef>
                          <a:spcPts val="0"/>
                        </a:spcBef>
                        <a:spcAft>
                          <a:spcPts val="0"/>
                        </a:spcAft>
                      </a:pPr>
                      <a:r>
                        <a:rPr lang="en-US" sz="1800" dirty="0">
                          <a:solidFill>
                            <a:schemeClr val="tx1"/>
                          </a:solidFill>
                          <a:effectLst/>
                        </a:rPr>
                        <a:t>November (virtual)</a:t>
                      </a:r>
                      <a:endParaRPr lang="en-US" sz="1800" baseline="0" dirty="0">
                        <a:solidFill>
                          <a:schemeClr val="tx1"/>
                        </a:solidFill>
                        <a:effectLst/>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57475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51A28-F852-479D-BFB1-A0DE388C6B8A}"/>
              </a:ext>
            </a:extLst>
          </p:cNvPr>
          <p:cNvSpPr>
            <a:spLocks noGrp="1"/>
          </p:cNvSpPr>
          <p:nvPr>
            <p:ph type="title"/>
          </p:nvPr>
        </p:nvSpPr>
        <p:spPr>
          <a:xfrm>
            <a:off x="223071" y="232743"/>
            <a:ext cx="6081865" cy="756418"/>
          </a:xfrm>
        </p:spPr>
        <p:txBody>
          <a:bodyPr>
            <a:normAutofit/>
          </a:bodyPr>
          <a:lstStyle/>
          <a:p>
            <a:r>
              <a:rPr lang="en-US" sz="3600" b="1" dirty="0">
                <a:latin typeface="+mn-lt"/>
              </a:rPr>
              <a:t>Circumstances May Change</a:t>
            </a:r>
          </a:p>
        </p:txBody>
      </p:sp>
      <p:pic>
        <p:nvPicPr>
          <p:cNvPr id="6" name="Content Placeholder 5">
            <a:extLst>
              <a:ext uri="{FF2B5EF4-FFF2-40B4-BE49-F238E27FC236}">
                <a16:creationId xmlns:a16="http://schemas.microsoft.com/office/drawing/2014/main" id="{7731815F-AB1B-4A15-9190-1D9F8500E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 y="1298536"/>
            <a:ext cx="8412480" cy="4732019"/>
          </a:xfrm>
        </p:spPr>
      </p:pic>
      <p:sp>
        <p:nvSpPr>
          <p:cNvPr id="4" name="Slide Number Placeholder 3">
            <a:extLst>
              <a:ext uri="{FF2B5EF4-FFF2-40B4-BE49-F238E27FC236}">
                <a16:creationId xmlns:a16="http://schemas.microsoft.com/office/drawing/2014/main" id="{7536222E-C809-4202-B3FA-4186BCBB24EC}"/>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994405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3D26-A8AF-4709-8224-CA757E92276E}"/>
              </a:ext>
            </a:extLst>
          </p:cNvPr>
          <p:cNvSpPr>
            <a:spLocks noGrp="1"/>
          </p:cNvSpPr>
          <p:nvPr>
            <p:ph type="ctrTitle"/>
          </p:nvPr>
        </p:nvSpPr>
        <p:spPr/>
        <p:txBody>
          <a:bodyPr>
            <a:normAutofit/>
          </a:bodyPr>
          <a:lstStyle/>
          <a:p>
            <a:r>
              <a:rPr lang="en-US" sz="4800" b="1" dirty="0">
                <a:latin typeface="+mn-lt"/>
              </a:rPr>
              <a:t>CMAS Accommodations</a:t>
            </a:r>
          </a:p>
        </p:txBody>
      </p:sp>
      <p:sp>
        <p:nvSpPr>
          <p:cNvPr id="3" name="Slide Number Placeholder 2">
            <a:extLst>
              <a:ext uri="{FF2B5EF4-FFF2-40B4-BE49-F238E27FC236}">
                <a16:creationId xmlns:a16="http://schemas.microsoft.com/office/drawing/2014/main" id="{EECF2A25-AAB7-4AEA-BF93-9128D7FAC7F1}"/>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1439464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CMAS Accommodations</a:t>
            </a:r>
          </a:p>
        </p:txBody>
      </p:sp>
      <p:sp>
        <p:nvSpPr>
          <p:cNvPr id="3" name="Content Placeholder 2"/>
          <p:cNvSpPr>
            <a:spLocks noGrp="1"/>
          </p:cNvSpPr>
          <p:nvPr>
            <p:ph idx="1"/>
          </p:nvPr>
        </p:nvSpPr>
        <p:spPr>
          <a:xfrm>
            <a:off x="274320" y="1280477"/>
            <a:ext cx="8187690" cy="5258436"/>
          </a:xfrm>
        </p:spPr>
        <p:txBody>
          <a:bodyPr>
            <a:normAutofit/>
          </a:bodyPr>
          <a:lstStyle/>
          <a:p>
            <a:pPr marL="342900" indent="-342900">
              <a:buFont typeface="Arial" panose="020B0604020202020204" pitchFamily="34" charset="0"/>
              <a:buChar char="•"/>
            </a:pPr>
            <a:r>
              <a:rPr lang="en-US" dirty="0">
                <a:solidFill>
                  <a:schemeClr val="tx1"/>
                </a:solidFill>
              </a:rPr>
              <a:t>Refer to the </a:t>
            </a:r>
            <a:r>
              <a:rPr lang="en-US" i="1" dirty="0">
                <a:solidFill>
                  <a:schemeClr val="tx1"/>
                </a:solidFill>
              </a:rPr>
              <a:t>CMAS and CoAlt Procedures Manual </a:t>
            </a:r>
            <a:r>
              <a:rPr lang="en-US" dirty="0">
                <a:solidFill>
                  <a:schemeClr val="tx1"/>
                </a:solidFill>
              </a:rPr>
              <a:t>(Section 6.0) for all accommodations information</a:t>
            </a:r>
          </a:p>
          <a:p>
            <a:pPr marL="342900" indent="-342900">
              <a:buFont typeface="Arial" panose="020B0604020202020204" pitchFamily="34" charset="0"/>
              <a:buChar char="•"/>
            </a:pPr>
            <a:r>
              <a:rPr lang="en-US" dirty="0">
                <a:solidFill>
                  <a:schemeClr val="tx1"/>
                </a:solidFill>
              </a:rPr>
              <a:t>Assessment Accommodations Webinar (to be confirmed)</a:t>
            </a:r>
          </a:p>
          <a:p>
            <a:pPr marL="1028700" lvl="1" indent="-342900"/>
            <a:r>
              <a:rPr lang="en-US" b="1" dirty="0">
                <a:solidFill>
                  <a:srgbClr val="488BC9"/>
                </a:solidFill>
              </a:rPr>
              <a:t>Thursday, September 17</a:t>
            </a:r>
            <a:r>
              <a:rPr lang="en-US" b="1" baseline="30000" dirty="0">
                <a:solidFill>
                  <a:srgbClr val="488BC9"/>
                </a:solidFill>
              </a:rPr>
              <a:t>th</a:t>
            </a:r>
            <a:r>
              <a:rPr lang="en-US" dirty="0">
                <a:solidFill>
                  <a:srgbClr val="488BC9"/>
                </a:solidFill>
              </a:rPr>
              <a:t> </a:t>
            </a:r>
            <a:r>
              <a:rPr lang="en-US" dirty="0"/>
              <a:t>from 1:00-3:00</a:t>
            </a:r>
          </a:p>
          <a:p>
            <a:pPr marL="1028700" lvl="1" indent="-342900"/>
            <a:r>
              <a:rPr lang="en-US" b="1" dirty="0">
                <a:solidFill>
                  <a:srgbClr val="488BC9"/>
                </a:solidFill>
              </a:rPr>
              <a:t>Monday, September 21</a:t>
            </a:r>
            <a:r>
              <a:rPr lang="en-US" b="1" baseline="30000" dirty="0">
                <a:solidFill>
                  <a:srgbClr val="488BC9"/>
                </a:solidFill>
              </a:rPr>
              <a:t>st</a:t>
            </a:r>
            <a:r>
              <a:rPr lang="en-US" b="1" dirty="0">
                <a:solidFill>
                  <a:srgbClr val="488BC9"/>
                </a:solidFill>
              </a:rPr>
              <a:t> </a:t>
            </a:r>
            <a:r>
              <a:rPr lang="en-US" dirty="0"/>
              <a:t>from 10:00-12:00</a:t>
            </a:r>
          </a:p>
          <a:p>
            <a:pPr marL="342900" indent="-342900">
              <a:buFont typeface="Arial" panose="020B0604020202020204" pitchFamily="34" charset="0"/>
              <a:buChar char="•"/>
            </a:pPr>
            <a:r>
              <a:rPr lang="en-US" dirty="0">
                <a:solidFill>
                  <a:schemeClr val="tx1"/>
                </a:solidFill>
              </a:rPr>
              <a:t>Updated Accommodations Crosswalk available on CDE Assessment webpage in </a:t>
            </a:r>
            <a:r>
              <a:rPr lang="en-US" u="sng" dirty="0">
                <a:solidFill>
                  <a:schemeClr val="tx1"/>
                </a:solidFill>
              </a:rPr>
              <a:t>September</a:t>
            </a:r>
          </a:p>
          <a:p>
            <a:pPr marL="342900" indent="-342900">
              <a:buFont typeface="Arial" panose="020B0604020202020204" pitchFamily="34" charset="0"/>
              <a:buChar char="•"/>
            </a:pPr>
            <a:r>
              <a:rPr lang="en-US" dirty="0">
                <a:solidFill>
                  <a:schemeClr val="tx1"/>
                </a:solidFill>
              </a:rPr>
              <a:t>Students registered for CMAS braille last year will be registered for braille in the initial file upload into </a:t>
            </a:r>
            <a:r>
              <a:rPr lang="en-US" dirty="0" err="1">
                <a:solidFill>
                  <a:schemeClr val="tx1"/>
                </a:solidFill>
              </a:rPr>
              <a:t>PearsonAccess</a:t>
            </a:r>
            <a:r>
              <a:rPr lang="en-US" baseline="30000" dirty="0" err="1">
                <a:solidFill>
                  <a:schemeClr val="tx1"/>
                </a:solidFill>
              </a:rPr>
              <a:t>next</a:t>
            </a:r>
            <a:r>
              <a:rPr lang="en-US" dirty="0">
                <a:solidFill>
                  <a:schemeClr val="tx1"/>
                </a:solidFill>
              </a:rPr>
              <a:t> </a:t>
            </a:r>
          </a:p>
          <a:p>
            <a:pPr marL="1028700" lvl="1" indent="-342900"/>
            <a:r>
              <a:rPr lang="en-US" dirty="0">
                <a:solidFill>
                  <a:schemeClr val="tx1"/>
                </a:solidFill>
              </a:rPr>
              <a:t>Confirm braille assignments</a:t>
            </a:r>
          </a:p>
          <a:p>
            <a:pPr marL="1028700" lvl="1" indent="-342900"/>
            <a:r>
              <a:rPr lang="en-US" dirty="0">
                <a:solidFill>
                  <a:schemeClr val="tx1"/>
                </a:solidFill>
              </a:rPr>
              <a:t>Districts need to identify and register all 3</a:t>
            </a:r>
            <a:r>
              <a:rPr lang="en-US" baseline="30000" dirty="0">
                <a:solidFill>
                  <a:schemeClr val="tx1"/>
                </a:solidFill>
              </a:rPr>
              <a:t>rd</a:t>
            </a:r>
            <a:r>
              <a:rPr lang="en-US" dirty="0">
                <a:solidFill>
                  <a:schemeClr val="tx1"/>
                </a:solidFill>
              </a:rPr>
              <a:t> graders and any new or additional students needing braille</a:t>
            </a:r>
          </a:p>
          <a:p>
            <a:pPr marL="342900" indent="-342900">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41</a:t>
            </a:fld>
            <a:endParaRPr lang="en-US" dirty="0"/>
          </a:p>
        </p:txBody>
      </p:sp>
    </p:spTree>
    <p:extLst>
      <p:ext uri="{BB962C8B-B14F-4D97-AF65-F5344CB8AC3E}">
        <p14:creationId xmlns:p14="http://schemas.microsoft.com/office/powerpoint/2010/main" val="1269809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495395" cy="756418"/>
          </a:xfrm>
        </p:spPr>
        <p:txBody>
          <a:bodyPr anchor="ctr">
            <a:noAutofit/>
          </a:bodyPr>
          <a:lstStyle/>
          <a:p>
            <a:r>
              <a:rPr lang="en-US" sz="3600" b="1" dirty="0">
                <a:latin typeface="+mn-lt"/>
              </a:rPr>
              <a:t>Unique Accommodation Requests (UARs)</a:t>
            </a:r>
          </a:p>
        </p:txBody>
      </p:sp>
      <p:sp>
        <p:nvSpPr>
          <p:cNvPr id="3" name="Content Placeholder 2"/>
          <p:cNvSpPr>
            <a:spLocks noGrp="1"/>
          </p:cNvSpPr>
          <p:nvPr>
            <p:ph idx="1"/>
          </p:nvPr>
        </p:nvSpPr>
        <p:spPr>
          <a:xfrm>
            <a:off x="274320" y="1514007"/>
            <a:ext cx="8241030" cy="5207468"/>
          </a:xfrm>
        </p:spPr>
        <p:txBody>
          <a:bodyPr>
            <a:normAutofit/>
          </a:bodyPr>
          <a:lstStyle/>
          <a:p>
            <a:pPr marL="342900" indent="-342900">
              <a:buFont typeface="Arial" panose="020B0604020202020204" pitchFamily="34" charset="0"/>
              <a:buChar char="•"/>
            </a:pPr>
            <a:r>
              <a:rPr lang="en-US" sz="2000" dirty="0">
                <a:solidFill>
                  <a:schemeClr val="tx1"/>
                </a:solidFill>
              </a:rPr>
              <a:t>A </a:t>
            </a:r>
            <a:r>
              <a:rPr lang="en-US" sz="2000" u="sng" dirty="0">
                <a:solidFill>
                  <a:schemeClr val="tx1"/>
                </a:solidFill>
              </a:rPr>
              <a:t>very limited number</a:t>
            </a:r>
            <a:r>
              <a:rPr lang="en-US" sz="2000" dirty="0">
                <a:solidFill>
                  <a:schemeClr val="tx1"/>
                </a:solidFill>
              </a:rPr>
              <a:t> of students who meet specific criteria may qualify for unique accommodations </a:t>
            </a:r>
          </a:p>
          <a:p>
            <a:pPr marL="1028700" lvl="1" indent="-342900"/>
            <a:r>
              <a:rPr lang="en-US" sz="1800" dirty="0"/>
              <a:t>The requested UAR must be listed on the IEP and tied to an instructional goal</a:t>
            </a:r>
          </a:p>
          <a:p>
            <a:pPr marL="1028700" lvl="1" indent="-342900"/>
            <a:r>
              <a:rPr lang="en-US" sz="1800" dirty="0"/>
              <a:t>These accommodations might impact the construct being measured. For that reason, additional documentation is required. </a:t>
            </a:r>
          </a:p>
          <a:p>
            <a:pPr marL="347663" lvl="1" indent="-342900"/>
            <a:r>
              <a:rPr lang="en-US" dirty="0"/>
              <a:t>All UARs are due to CDE by </a:t>
            </a:r>
            <a:r>
              <a:rPr lang="en-US" b="1" dirty="0">
                <a:solidFill>
                  <a:srgbClr val="488BC9"/>
                </a:solidFill>
              </a:rPr>
              <a:t>December 15</a:t>
            </a:r>
            <a:r>
              <a:rPr lang="en-US" b="1" baseline="30000" dirty="0">
                <a:solidFill>
                  <a:srgbClr val="488BC9"/>
                </a:solidFill>
              </a:rPr>
              <a:t>th</a:t>
            </a:r>
            <a:r>
              <a:rPr lang="en-US" b="1" dirty="0">
                <a:solidFill>
                  <a:srgbClr val="FF0000"/>
                </a:solidFill>
              </a:rPr>
              <a:t> </a:t>
            </a:r>
            <a:r>
              <a:rPr lang="en-US" dirty="0"/>
              <a:t>for enrolled students with IEPs</a:t>
            </a:r>
          </a:p>
          <a:p>
            <a:pPr marL="1025525" lvl="2" indent="-342900"/>
            <a:r>
              <a:rPr lang="en-US" dirty="0"/>
              <a:t>UARs for students who arrive in the district after January or are newly placed on IEPs are due by </a:t>
            </a:r>
            <a:r>
              <a:rPr lang="en-US" b="1" dirty="0">
                <a:solidFill>
                  <a:srgbClr val="488BC9"/>
                </a:solidFill>
              </a:rPr>
              <a:t>March 15</a:t>
            </a:r>
            <a:r>
              <a:rPr lang="en-US" b="1" baseline="30000" dirty="0">
                <a:solidFill>
                  <a:srgbClr val="488BC9"/>
                </a:solidFill>
              </a:rPr>
              <a:t>th</a:t>
            </a:r>
          </a:p>
          <a:p>
            <a:pPr marL="1025525" lvl="2" indent="-342900"/>
            <a:endParaRPr lang="en-US" b="1" baseline="30000" dirty="0">
              <a:solidFill>
                <a:srgbClr val="488BC9"/>
              </a:solidFill>
            </a:endParaRPr>
          </a:p>
          <a:p>
            <a:pPr marL="1025525" lvl="2" indent="-342900"/>
            <a:endParaRPr lang="en-US" b="1" baseline="30000" dirty="0">
              <a:solidFill>
                <a:srgbClr val="488BC9"/>
              </a:solidFill>
            </a:endParaRPr>
          </a:p>
          <a:p>
            <a:pPr marL="1025525" lvl="2" indent="-342900"/>
            <a:endParaRPr lang="en-US" b="1" baseline="30000" dirty="0">
              <a:solidFill>
                <a:srgbClr val="488BC9"/>
              </a:solidFill>
            </a:endParaRPr>
          </a:p>
          <a:p>
            <a:pPr marL="342900" indent="-342900"/>
            <a:endParaRPr lang="en-US" sz="2000" dirty="0"/>
          </a:p>
          <a:p>
            <a:pPr marL="342900" indent="-342900"/>
            <a:r>
              <a:rPr lang="en-US" sz="2000" dirty="0"/>
              <a:t>Accommodations requiring CDE approval:</a:t>
            </a:r>
          </a:p>
          <a:p>
            <a:pPr marL="1028700" lvl="1" indent="-342900"/>
            <a:r>
              <a:rPr lang="en-US" sz="1800" dirty="0"/>
              <a:t>Scribe Accommodation for ELA/CSLA constructed responses</a:t>
            </a:r>
          </a:p>
          <a:p>
            <a:pPr marL="1485900" lvl="2" indent="-342900"/>
            <a:r>
              <a:rPr lang="en-US" dirty="0"/>
              <a:t>This includes Speech-to-text</a:t>
            </a:r>
          </a:p>
          <a:p>
            <a:pPr marL="1028700" lvl="1" indent="-342900"/>
            <a:r>
              <a:rPr lang="en-US" sz="1800" dirty="0"/>
              <a:t>Calculator on non-calculator sections of math (being reviewed for 2022)</a:t>
            </a:r>
            <a:endParaRPr lang="en-US"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42</a:t>
            </a:fld>
            <a:endParaRPr lang="en-US" dirty="0"/>
          </a:p>
        </p:txBody>
      </p:sp>
      <p:sp>
        <p:nvSpPr>
          <p:cNvPr id="5" name="TextBox 4"/>
          <p:cNvSpPr txBox="1"/>
          <p:nvPr/>
        </p:nvSpPr>
        <p:spPr>
          <a:xfrm>
            <a:off x="5248717" y="3853117"/>
            <a:ext cx="3134267" cy="1200329"/>
          </a:xfrm>
          <a:prstGeom prst="rect">
            <a:avLst/>
          </a:prstGeom>
          <a:solidFill>
            <a:schemeClr val="accent4"/>
          </a:solidFill>
        </p:spPr>
        <p:txBody>
          <a:bodyPr wrap="square" rtlCol="0">
            <a:spAutoFit/>
          </a:bodyPr>
          <a:lstStyle/>
          <a:p>
            <a:pPr algn="ctr"/>
            <a:r>
              <a:rPr lang="en-US" dirty="0"/>
              <a:t>Use of unique accommodations without CDE approval may result in invalidation or score suppression</a:t>
            </a:r>
          </a:p>
        </p:txBody>
      </p:sp>
    </p:spTree>
    <p:extLst>
      <p:ext uri="{BB962C8B-B14F-4D97-AF65-F5344CB8AC3E}">
        <p14:creationId xmlns:p14="http://schemas.microsoft.com/office/powerpoint/2010/main" val="139536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72F0-B7A1-4F86-81F9-6A739AB54A7F}"/>
              </a:ext>
            </a:extLst>
          </p:cNvPr>
          <p:cNvSpPr>
            <a:spLocks noGrp="1"/>
          </p:cNvSpPr>
          <p:nvPr>
            <p:ph type="title"/>
          </p:nvPr>
        </p:nvSpPr>
        <p:spPr>
          <a:xfrm>
            <a:off x="223071" y="178314"/>
            <a:ext cx="7784382" cy="756418"/>
          </a:xfrm>
        </p:spPr>
        <p:txBody>
          <a:bodyPr>
            <a:noAutofit/>
          </a:bodyPr>
          <a:lstStyle/>
          <a:p>
            <a:r>
              <a:rPr lang="en-US" sz="3600" b="1" dirty="0">
                <a:latin typeface="+mn-lt"/>
              </a:rPr>
              <a:t>Updated CMAS ELA/CSLA Accommodations Policy</a:t>
            </a:r>
          </a:p>
        </p:txBody>
      </p:sp>
      <p:sp>
        <p:nvSpPr>
          <p:cNvPr id="3" name="Content Placeholder 2">
            <a:extLst>
              <a:ext uri="{FF2B5EF4-FFF2-40B4-BE49-F238E27FC236}">
                <a16:creationId xmlns:a16="http://schemas.microsoft.com/office/drawing/2014/main" id="{2C2B8E73-A61E-48DD-89D2-B107797F2FEF}"/>
              </a:ext>
            </a:extLst>
          </p:cNvPr>
          <p:cNvSpPr>
            <a:spLocks noGrp="1"/>
          </p:cNvSpPr>
          <p:nvPr>
            <p:ph idx="1"/>
          </p:nvPr>
        </p:nvSpPr>
        <p:spPr>
          <a:xfrm>
            <a:off x="381000" y="1010933"/>
            <a:ext cx="8134350" cy="5913742"/>
          </a:xfrm>
        </p:spPr>
        <p:txBody>
          <a:bodyPr>
            <a:normAutofit lnSpcReduction="10000"/>
          </a:bodyPr>
          <a:lstStyle/>
          <a:p>
            <a:pPr lvl="1" indent="0">
              <a:buNone/>
            </a:pPr>
            <a:endParaRPr lang="en-US" sz="1800" dirty="0"/>
          </a:p>
          <a:p>
            <a:pPr marL="571500" indent="-342900"/>
            <a:r>
              <a:rPr lang="en-US" sz="2000" dirty="0"/>
              <a:t>CMAS English language arts accommodations policy updated to align with the CAS reading standards’ expectations that students read (decode a printed or tactile code) and comprehend (make meaning of) literary and informational texts independently and proficiently.</a:t>
            </a:r>
          </a:p>
          <a:p>
            <a:pPr indent="0">
              <a:buNone/>
            </a:pPr>
            <a:endParaRPr lang="en-US" sz="500" dirty="0"/>
          </a:p>
          <a:p>
            <a:pPr marL="571500" indent="-342900"/>
            <a:r>
              <a:rPr lang="en-US" sz="2000" dirty="0"/>
              <a:t>The following assessment administration adjustments change this expectation and should be phased out starting this year:</a:t>
            </a:r>
          </a:p>
          <a:p>
            <a:pPr marL="1485900" lvl="2" indent="-342900"/>
            <a:r>
              <a:rPr lang="en-US" sz="1900" dirty="0"/>
              <a:t>Auditory Presentation Accommodation, including:</a:t>
            </a:r>
          </a:p>
          <a:p>
            <a:pPr marL="1943100" lvl="3" indent="-342900"/>
            <a:r>
              <a:rPr lang="en-US" sz="1900" dirty="0"/>
              <a:t>Text-to-speech (TTS) for ELA</a:t>
            </a:r>
          </a:p>
          <a:p>
            <a:pPr marL="1943100" lvl="3" indent="-342900"/>
            <a:r>
              <a:rPr lang="en-US" sz="1900" dirty="0"/>
              <a:t>Oral script for ELA/CSLA</a:t>
            </a:r>
          </a:p>
          <a:p>
            <a:pPr marL="1485900" lvl="2" indent="-342900"/>
            <a:r>
              <a:rPr lang="en-US" sz="1900" dirty="0"/>
              <a:t>Human Signer Accommodation for ELA</a:t>
            </a:r>
          </a:p>
          <a:p>
            <a:pPr marL="571500" indent="-342900"/>
            <a:endParaRPr lang="en-US" sz="500" dirty="0">
              <a:highlight>
                <a:srgbClr val="FFFF00"/>
              </a:highlight>
            </a:endParaRPr>
          </a:p>
          <a:p>
            <a:pPr marL="571500" indent="-342900"/>
            <a:r>
              <a:rPr lang="en-US" sz="2000" dirty="0"/>
              <a:t>The Assessment Division and Exceptional Student Services Unit will provide district assessment coordinators and special education directors with technical assistance on the updated policy, including transition strategies.</a:t>
            </a:r>
          </a:p>
          <a:p>
            <a:pPr marL="571500" indent="-342900"/>
            <a:endParaRPr lang="en-US" sz="500" dirty="0"/>
          </a:p>
          <a:p>
            <a:pPr marL="571500" indent="-342900"/>
            <a:r>
              <a:rPr lang="en-US" sz="2000" dirty="0"/>
              <a:t>Additional information will be emailed to DACs, Special Education Directors, and District Literacy Specialists later today.</a:t>
            </a:r>
          </a:p>
          <a:p>
            <a:pPr marL="571500" indent="-342900"/>
            <a:endParaRPr lang="en-US" sz="2200" dirty="0"/>
          </a:p>
        </p:txBody>
      </p:sp>
      <p:sp>
        <p:nvSpPr>
          <p:cNvPr id="4" name="Slide Number Placeholder 3">
            <a:extLst>
              <a:ext uri="{FF2B5EF4-FFF2-40B4-BE49-F238E27FC236}">
                <a16:creationId xmlns:a16="http://schemas.microsoft.com/office/drawing/2014/main" id="{EF82EDEB-2056-4549-AE5E-A5AFB6A5BCC7}"/>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547511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060863" cy="756418"/>
          </a:xfrm>
        </p:spPr>
        <p:txBody>
          <a:bodyPr anchor="ctr">
            <a:noAutofit/>
          </a:bodyPr>
          <a:lstStyle/>
          <a:p>
            <a:r>
              <a:rPr lang="en-US" sz="3600" b="1" dirty="0">
                <a:latin typeface="+mn-lt"/>
              </a:rPr>
              <a:t>Native Language Accommodations</a:t>
            </a:r>
          </a:p>
        </p:txBody>
      </p:sp>
      <p:sp>
        <p:nvSpPr>
          <p:cNvPr id="3" name="Content Placeholder 2"/>
          <p:cNvSpPr>
            <a:spLocks noGrp="1"/>
          </p:cNvSpPr>
          <p:nvPr>
            <p:ph idx="1"/>
          </p:nvPr>
        </p:nvSpPr>
        <p:spPr>
          <a:xfrm>
            <a:off x="274320" y="1463040"/>
            <a:ext cx="8241030" cy="4640674"/>
          </a:xfrm>
        </p:spPr>
        <p:txBody>
          <a:bodyPr>
            <a:normAutofit lnSpcReduction="10000"/>
          </a:bodyPr>
          <a:lstStyle/>
          <a:p>
            <a:pPr marL="342900" indent="-342900">
              <a:buFont typeface="Arial" panose="020B0604020202020204" pitchFamily="34" charset="0"/>
              <a:buChar char="•"/>
            </a:pPr>
            <a:r>
              <a:rPr lang="en-US" sz="2200" dirty="0">
                <a:solidFill>
                  <a:schemeClr val="tx1"/>
                </a:solidFill>
              </a:rPr>
              <a:t>Native language accommodations may be used for up to 5 years, when appropriate (language of instruction should match native language accommodation selection, see </a:t>
            </a:r>
            <a:r>
              <a:rPr lang="en-US" sz="2200" dirty="0">
                <a:solidFill>
                  <a:schemeClr val="tx1"/>
                </a:solidFill>
                <a:hlinkClick r:id="rId2"/>
              </a:rPr>
              <a:t>flowchart</a:t>
            </a:r>
            <a:r>
              <a:rPr lang="en-US" sz="2200" dirty="0">
                <a:solidFill>
                  <a:schemeClr val="tx1"/>
                </a:solidFill>
              </a:rPr>
              <a:t>). </a:t>
            </a: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sz="2200" dirty="0">
                <a:solidFill>
                  <a:schemeClr val="tx1"/>
                </a:solidFill>
              </a:rPr>
              <a:t>Online Spanish text version (with and without TTS)</a:t>
            </a:r>
          </a:p>
          <a:p>
            <a:pPr marL="1028700" lvl="1" indent="-342900"/>
            <a:r>
              <a:rPr lang="en-US" dirty="0">
                <a:solidFill>
                  <a:schemeClr val="tx1"/>
                </a:solidFill>
              </a:rPr>
              <a:t>Math</a:t>
            </a:r>
          </a:p>
          <a:p>
            <a:pPr marL="1028700" lvl="1" indent="-342900"/>
            <a:r>
              <a:rPr lang="en-US" dirty="0">
                <a:solidFill>
                  <a:schemeClr val="tx1"/>
                </a:solidFill>
              </a:rPr>
              <a:t>Science</a:t>
            </a:r>
          </a:p>
          <a:p>
            <a:pPr marL="1028700" lvl="1" indent="-342900"/>
            <a:r>
              <a:rPr lang="en-US" dirty="0">
                <a:solidFill>
                  <a:schemeClr val="tx1"/>
                </a:solidFill>
              </a:rPr>
              <a:t>Social Studies</a:t>
            </a: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sz="2200" dirty="0">
                <a:solidFill>
                  <a:schemeClr val="tx1"/>
                </a:solidFill>
              </a:rPr>
              <a:t>CSLA is available for eligible English learners (NEP/LEP) in grades 3 and 4 (paper-based accommodation </a:t>
            </a:r>
            <a:r>
              <a:rPr lang="en-US" sz="2200" dirty="0"/>
              <a:t>to </a:t>
            </a:r>
            <a:r>
              <a:rPr lang="en-US" sz="2200" dirty="0">
                <a:solidFill>
                  <a:schemeClr val="tx1"/>
                </a:solidFill>
              </a:rPr>
              <a:t>ELA)</a:t>
            </a:r>
          </a:p>
          <a:p>
            <a:pPr marL="1028700" lvl="1" indent="-342900"/>
            <a:r>
              <a:rPr lang="en-US" dirty="0"/>
              <a:t>Eligibility flowchart: </a:t>
            </a:r>
            <a:r>
              <a:rPr lang="en-US" dirty="0">
                <a:hlinkClick r:id="rId2"/>
              </a:rPr>
              <a:t>http://www.cde.state.co.us/assessment/cmas_spaassessflowchart</a:t>
            </a:r>
            <a:r>
              <a:rPr lang="en-US" dirty="0"/>
              <a:t> </a:t>
            </a:r>
          </a:p>
          <a:p>
            <a:pPr marL="1028700" lvl="1" indent="-342900"/>
            <a:r>
              <a:rPr lang="en-US" dirty="0"/>
              <a:t>Connect with the district’s EL coordinator</a:t>
            </a:r>
          </a:p>
          <a:p>
            <a:pPr marL="0" indent="0">
              <a:buNone/>
            </a:pPr>
            <a:r>
              <a:rPr lang="en-US" sz="2000" dirty="0"/>
              <a:t> </a:t>
            </a:r>
          </a:p>
          <a:p>
            <a:pPr marL="342900" indent="-342900">
              <a:buFont typeface="Arial" panose="020B0604020202020204" pitchFamily="34" charset="0"/>
              <a:buChar char="•"/>
            </a:pPr>
            <a:endParaRPr lang="en-US" sz="22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44</a:t>
            </a:fld>
            <a:endParaRPr lang="en-US" dirty="0"/>
          </a:p>
        </p:txBody>
      </p:sp>
    </p:spTree>
    <p:extLst>
      <p:ext uri="{BB962C8B-B14F-4D97-AF65-F5344CB8AC3E}">
        <p14:creationId xmlns:p14="http://schemas.microsoft.com/office/powerpoint/2010/main" val="760539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First Year in US – ELA Only</a:t>
            </a:r>
          </a:p>
        </p:txBody>
      </p:sp>
      <p:sp>
        <p:nvSpPr>
          <p:cNvPr id="3" name="Content Placeholder 2"/>
          <p:cNvSpPr>
            <a:spLocks noGrp="1"/>
          </p:cNvSpPr>
          <p:nvPr>
            <p:ph idx="1"/>
          </p:nvPr>
        </p:nvSpPr>
        <p:spPr>
          <a:xfrm>
            <a:off x="274320" y="1335024"/>
            <a:ext cx="8241030" cy="5386452"/>
          </a:xfrm>
        </p:spPr>
        <p:txBody>
          <a:bodyPr>
            <a:normAutofit/>
          </a:bodyPr>
          <a:lstStyle/>
          <a:p>
            <a:pPr marL="342900" indent="-342900">
              <a:buFont typeface="Arial" panose="020B0604020202020204" pitchFamily="34" charset="0"/>
              <a:buChar char="•"/>
            </a:pPr>
            <a:r>
              <a:rPr lang="en-US" dirty="0">
                <a:solidFill>
                  <a:schemeClr val="tx1"/>
                </a:solidFill>
              </a:rPr>
              <a:t>Enrolled in a U.S. school for fewer than 12 months</a:t>
            </a:r>
            <a:r>
              <a:rPr lang="en-US" sz="2800" dirty="0">
                <a:solidFill>
                  <a:schemeClr val="tx1"/>
                </a:solidFill>
              </a:rPr>
              <a:t> </a:t>
            </a:r>
          </a:p>
          <a:p>
            <a:pPr marL="1028700" lvl="1" indent="-342900"/>
            <a:r>
              <a:rPr lang="en-US" dirty="0"/>
              <a:t>Non-English Proficient (NEP) students, based on state approved screening tool and local body of evidence, are exempt from taking the CMAS ELA assessment only. A student’s parent/guardian may opt their child into testing. Results will be used for accountability and growth calculations. </a:t>
            </a:r>
          </a:p>
          <a:p>
            <a:pPr marL="1028700" lvl="1" indent="-342900"/>
            <a:r>
              <a:rPr lang="en-US" dirty="0"/>
              <a:t>Limited English Proficient (LEP) students, based on state approved Screening tool and local body of evidence, should be assessed on the CMAS ELA assessment</a:t>
            </a:r>
          </a:p>
          <a:p>
            <a:pPr marL="1028700" lvl="1" indent="-342900"/>
            <a:endParaRPr lang="en-US" sz="800" dirty="0"/>
          </a:p>
          <a:p>
            <a:pPr marL="342900" indent="-342900">
              <a:buFont typeface="Arial" panose="020B0604020202020204" pitchFamily="34" charset="0"/>
              <a:buChar char="•"/>
            </a:pPr>
            <a:r>
              <a:rPr lang="en-US" dirty="0">
                <a:solidFill>
                  <a:schemeClr val="tx1"/>
                </a:solidFill>
              </a:rPr>
              <a:t>First year in U.S. NEP and LEP students in grades 3 and 4 whose native language is Spanish should take CSLA</a:t>
            </a:r>
          </a:p>
          <a:p>
            <a:pPr marL="1028700" lvl="1" indent="-342900"/>
            <a:r>
              <a:rPr lang="en-US" dirty="0"/>
              <a:t>Students are exempt from ELA testing only when an equivalent native-language assessment is not available</a:t>
            </a:r>
          </a:p>
          <a:p>
            <a:pPr marL="1028700" lvl="1" indent="-342900"/>
            <a:r>
              <a:rPr lang="en-US" dirty="0"/>
              <a:t>Students will take other content area assessments (e.g., math, social studies)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45</a:t>
            </a:fld>
            <a:endParaRPr lang="en-US" dirty="0"/>
          </a:p>
        </p:txBody>
      </p:sp>
    </p:spTree>
    <p:extLst>
      <p:ext uri="{BB962C8B-B14F-4D97-AF65-F5344CB8AC3E}">
        <p14:creationId xmlns:p14="http://schemas.microsoft.com/office/powerpoint/2010/main" val="3661482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7338"/>
            <a:ext cx="7772400" cy="2337620"/>
          </a:xfrm>
        </p:spPr>
        <p:txBody>
          <a:bodyPr>
            <a:noAutofit/>
          </a:bodyPr>
          <a:lstStyle/>
          <a:p>
            <a:r>
              <a:rPr lang="en-US" sz="4800" b="1" dirty="0">
                <a:latin typeface="+mn-lt"/>
              </a:rPr>
              <a:t>CoAlt</a:t>
            </a:r>
            <a:br>
              <a:rPr lang="en-US" sz="4800" b="1" dirty="0">
                <a:latin typeface="+mn-lt"/>
              </a:rPr>
            </a:br>
            <a:r>
              <a:rPr lang="en-US" sz="4800" b="1" dirty="0">
                <a:latin typeface="+mn-lt"/>
              </a:rPr>
              <a:t>Science and Social Studies</a:t>
            </a:r>
            <a:br>
              <a:rPr lang="en-US" sz="4800" b="1" dirty="0">
                <a:latin typeface="+mn-lt"/>
              </a:rPr>
            </a:br>
            <a:br>
              <a:rPr lang="en-US" sz="4800" b="1" dirty="0">
                <a:latin typeface="+mn-lt"/>
              </a:rPr>
            </a:br>
            <a:r>
              <a:rPr lang="en-US" sz="4800" b="1" dirty="0">
                <a:latin typeface="+mn-lt"/>
              </a:rPr>
              <a:t>English Language Arts and Mathematics (DLM)</a:t>
            </a:r>
          </a:p>
        </p:txBody>
      </p:sp>
      <p:sp>
        <p:nvSpPr>
          <p:cNvPr id="3" name="Slide Number Placeholder 2"/>
          <p:cNvSpPr>
            <a:spLocks noGrp="1"/>
          </p:cNvSpPr>
          <p:nvPr>
            <p:ph type="sldNum" sz="quarter" idx="12"/>
          </p:nvPr>
        </p:nvSpPr>
        <p:spPr/>
        <p:txBody>
          <a:bodyPr/>
          <a:lstStyle/>
          <a:p>
            <a:fld id="{67726FA2-3EC9-4717-AD62-D8C823692DD3}" type="slidenum">
              <a:rPr lang="en-US" smtClean="0"/>
              <a:pPr/>
              <a:t>46</a:t>
            </a:fld>
            <a:endParaRPr lang="en-US" dirty="0"/>
          </a:p>
        </p:txBody>
      </p:sp>
    </p:spTree>
    <p:extLst>
      <p:ext uri="{BB962C8B-B14F-4D97-AF65-F5344CB8AC3E}">
        <p14:creationId xmlns:p14="http://schemas.microsoft.com/office/powerpoint/2010/main" val="180719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b="1" dirty="0">
                <a:latin typeface="+mn-lt"/>
              </a:rPr>
              <a:t>CoAlt Assessment Administration</a:t>
            </a:r>
          </a:p>
        </p:txBody>
      </p:sp>
      <p:sp>
        <p:nvSpPr>
          <p:cNvPr id="3" name="Content Placeholder 2"/>
          <p:cNvSpPr>
            <a:spLocks noGrp="1"/>
          </p:cNvSpPr>
          <p:nvPr>
            <p:ph idx="1"/>
          </p:nvPr>
        </p:nvSpPr>
        <p:spPr>
          <a:xfrm>
            <a:off x="274320" y="1463040"/>
            <a:ext cx="8241030" cy="5006126"/>
          </a:xfrm>
        </p:spPr>
        <p:txBody>
          <a:bodyPr>
            <a:normAutofit/>
          </a:bodyPr>
          <a:lstStyle/>
          <a:p>
            <a:r>
              <a:rPr lang="en-US" dirty="0">
                <a:solidFill>
                  <a:schemeClr val="tx1"/>
                </a:solidFill>
              </a:rPr>
              <a:t>Eligible students with the most significant cognitive disabilities take the Colorado Alternate </a:t>
            </a:r>
            <a:r>
              <a:rPr lang="en-US" dirty="0"/>
              <a:t>(</a:t>
            </a:r>
            <a:r>
              <a:rPr lang="en-US" dirty="0" err="1"/>
              <a:t>CoAlt</a:t>
            </a:r>
            <a:r>
              <a:rPr lang="en-US" dirty="0"/>
              <a:t>) Assessments</a:t>
            </a:r>
            <a:endParaRPr lang="en-US" dirty="0">
              <a:solidFill>
                <a:schemeClr val="tx1"/>
              </a:solidFill>
            </a:endParaRPr>
          </a:p>
          <a:p>
            <a:pPr marL="1028700" lvl="1" indent="-342900"/>
            <a:r>
              <a:rPr lang="en-US" dirty="0">
                <a:solidFill>
                  <a:schemeClr val="tx1"/>
                </a:solidFill>
              </a:rPr>
              <a:t>Less than 1% of students</a:t>
            </a:r>
          </a:p>
          <a:p>
            <a:r>
              <a:rPr lang="en-US" dirty="0">
                <a:solidFill>
                  <a:schemeClr val="tx1"/>
                </a:solidFill>
              </a:rPr>
              <a:t>Science and Social Studies (Colorado-developed)</a:t>
            </a:r>
          </a:p>
          <a:p>
            <a:pPr marL="1028700" lvl="1" indent="-342900"/>
            <a:r>
              <a:rPr lang="en-US" dirty="0">
                <a:solidFill>
                  <a:schemeClr val="tx1"/>
                </a:solidFill>
              </a:rPr>
              <a:t>Elementary, middle, and high school assessments</a:t>
            </a:r>
          </a:p>
          <a:p>
            <a:pPr marL="1485900" lvl="2" indent="-342900"/>
            <a:r>
              <a:rPr lang="en-US" sz="2000" dirty="0">
                <a:solidFill>
                  <a:schemeClr val="tx1"/>
                </a:solidFill>
              </a:rPr>
              <a:t>Science: grades 5, 8, and 11</a:t>
            </a:r>
          </a:p>
          <a:p>
            <a:pPr marL="1485900" lvl="2" indent="-342900"/>
            <a:r>
              <a:rPr lang="en-US" sz="2000" dirty="0">
                <a:solidFill>
                  <a:schemeClr val="tx1"/>
                </a:solidFill>
              </a:rPr>
              <a:t>Social studies: grades 4</a:t>
            </a:r>
            <a:r>
              <a:rPr lang="en-US" sz="2000" dirty="0"/>
              <a:t> and 7</a:t>
            </a:r>
            <a:endParaRPr lang="en-US" sz="2000" dirty="0">
              <a:solidFill>
                <a:schemeClr val="tx1"/>
              </a:solidFill>
            </a:endParaRPr>
          </a:p>
          <a:p>
            <a:pPr marL="1943100" lvl="3" indent="-342900"/>
            <a:r>
              <a:rPr lang="en-US" sz="2000" dirty="0">
                <a:solidFill>
                  <a:schemeClr val="tx1"/>
                </a:solidFill>
              </a:rPr>
              <a:t>Administered on a sampling basis</a:t>
            </a:r>
          </a:p>
          <a:p>
            <a:r>
              <a:rPr lang="en-US" dirty="0">
                <a:solidFill>
                  <a:schemeClr val="tx1"/>
                </a:solidFill>
              </a:rPr>
              <a:t>English language arts and mathematics (DLM-developed)</a:t>
            </a:r>
          </a:p>
          <a:p>
            <a:pPr marL="1028700" lvl="1" indent="-342900"/>
            <a:r>
              <a:rPr lang="en-US" dirty="0">
                <a:solidFill>
                  <a:schemeClr val="tx1"/>
                </a:solidFill>
              </a:rPr>
              <a:t>Grades 3-11</a:t>
            </a:r>
          </a:p>
          <a:p>
            <a:pPr marL="1485900" lvl="2" indent="-342900"/>
            <a:r>
              <a:rPr lang="en-US" sz="2000" dirty="0">
                <a:solidFill>
                  <a:schemeClr val="tx1"/>
                </a:solidFill>
              </a:rPr>
              <a:t>Alternate for </a:t>
            </a:r>
            <a:r>
              <a:rPr lang="en-US" sz="2000" dirty="0"/>
              <a:t>CMAS </a:t>
            </a:r>
            <a:r>
              <a:rPr lang="en-US" sz="2000" dirty="0">
                <a:solidFill>
                  <a:schemeClr val="tx1"/>
                </a:solidFill>
              </a:rPr>
              <a:t>math and ELA, PSAT and SAT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47</a:t>
            </a:fld>
            <a:endParaRPr lang="en-US" dirty="0"/>
          </a:p>
        </p:txBody>
      </p:sp>
    </p:spTree>
    <p:extLst>
      <p:ext uri="{BB962C8B-B14F-4D97-AF65-F5344CB8AC3E}">
        <p14:creationId xmlns:p14="http://schemas.microsoft.com/office/powerpoint/2010/main" val="235166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b="1" dirty="0">
                <a:latin typeface="+mn-lt"/>
              </a:rPr>
              <a:t>CoAlt Assessment Administration</a:t>
            </a:r>
          </a:p>
        </p:txBody>
      </p:sp>
      <p:sp>
        <p:nvSpPr>
          <p:cNvPr id="3" name="Content Placeholder 2"/>
          <p:cNvSpPr>
            <a:spLocks noGrp="1"/>
          </p:cNvSpPr>
          <p:nvPr>
            <p:ph idx="1"/>
          </p:nvPr>
        </p:nvSpPr>
        <p:spPr>
          <a:xfrm>
            <a:off x="245193" y="1342768"/>
            <a:ext cx="8270157" cy="5378708"/>
          </a:xfrm>
        </p:spPr>
        <p:txBody>
          <a:bodyPr>
            <a:normAutofit lnSpcReduction="10000"/>
          </a:bodyPr>
          <a:lstStyle/>
          <a:p>
            <a:pPr marL="342900" indent="-342900">
              <a:buFont typeface="Arial" panose="020B0604020202020204" pitchFamily="34" charset="0"/>
              <a:buChar char="•"/>
            </a:pPr>
            <a:r>
              <a:rPr lang="en-US" dirty="0">
                <a:solidFill>
                  <a:schemeClr val="tx1"/>
                </a:solidFill>
              </a:rPr>
              <a:t>CoAlt Science and Social Studies</a:t>
            </a:r>
          </a:p>
          <a:p>
            <a:pPr marL="1028700" lvl="1" indent="-342900"/>
            <a:r>
              <a:rPr lang="en-US" dirty="0"/>
              <a:t>Paper-based assessment </a:t>
            </a:r>
          </a:p>
          <a:p>
            <a:pPr marL="1028700" lvl="1" indent="-342900"/>
            <a:r>
              <a:rPr lang="en-US" dirty="0"/>
              <a:t>Individually administered</a:t>
            </a:r>
          </a:p>
          <a:p>
            <a:pPr marL="1028700" lvl="1" indent="-342900"/>
            <a:r>
              <a:rPr lang="en-US" dirty="0"/>
              <a:t>Scored locally by the Test Examiner</a:t>
            </a:r>
          </a:p>
          <a:p>
            <a:pPr marL="1028700" lvl="1" indent="-342900"/>
            <a:r>
              <a:rPr lang="en-US" dirty="0"/>
              <a:t>Scores are entered into PearsonAccess</a:t>
            </a:r>
            <a:r>
              <a:rPr lang="en-US" baseline="30000" dirty="0"/>
              <a:t>next</a:t>
            </a:r>
            <a:r>
              <a:rPr lang="en-US" dirty="0"/>
              <a:t> by Test Examiner, DAC or SAC</a:t>
            </a:r>
          </a:p>
          <a:p>
            <a:pPr marL="1028700" lvl="1" indent="-342900"/>
            <a:endParaRPr lang="en-US" sz="800" dirty="0"/>
          </a:p>
          <a:p>
            <a:pPr marL="342900" indent="-342900">
              <a:buFont typeface="Arial" panose="020B0604020202020204" pitchFamily="34" charset="0"/>
              <a:buChar char="•"/>
            </a:pPr>
            <a:r>
              <a:rPr lang="en-US" dirty="0">
                <a:solidFill>
                  <a:schemeClr val="tx1"/>
                </a:solidFill>
              </a:rPr>
              <a:t>CoAlt ELA and Math (DLM)</a:t>
            </a:r>
          </a:p>
          <a:p>
            <a:pPr marL="1028700" lvl="1" indent="-342900"/>
            <a:r>
              <a:rPr lang="en-US" dirty="0"/>
              <a:t>Computer-based assessment</a:t>
            </a:r>
          </a:p>
          <a:p>
            <a:pPr marL="1028700" lvl="1" indent="-342900"/>
            <a:r>
              <a:rPr lang="en-US" dirty="0"/>
              <a:t>Individually administered</a:t>
            </a:r>
          </a:p>
          <a:p>
            <a:pPr marL="1028700" lvl="1" indent="-342900"/>
            <a:r>
              <a:rPr lang="en-US" dirty="0"/>
              <a:t>Test Administrators/DACs use Educator Portal for student management</a:t>
            </a:r>
          </a:p>
          <a:p>
            <a:pPr marL="1028700" lvl="1" indent="-342900"/>
            <a:r>
              <a:rPr lang="en-US" dirty="0"/>
              <a:t>Students test using KITE Client</a:t>
            </a:r>
          </a:p>
          <a:p>
            <a:pPr marL="1028700" lvl="1" indent="-342900"/>
            <a:r>
              <a:rPr lang="en-US" dirty="0"/>
              <a:t>Same window as CMAS math and ELA (3rd through 8th grades)</a:t>
            </a:r>
          </a:p>
          <a:p>
            <a:pPr marL="1485900" lvl="2" indent="-342900"/>
            <a:r>
              <a:rPr lang="en-US" sz="1900" dirty="0"/>
              <a:t>If using the 3 week window (paper-based or online), have the same 3 week window for DLM </a:t>
            </a:r>
          </a:p>
          <a:p>
            <a:pPr marL="1485900" lvl="2" indent="-342900"/>
            <a:r>
              <a:rPr lang="en-US" sz="1900" dirty="0"/>
              <a:t>If using the extended window for the CMAS math and ELA online assessments, have the same window for DLM</a:t>
            </a: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48</a:t>
            </a:fld>
            <a:endParaRPr lang="en-US" dirty="0"/>
          </a:p>
        </p:txBody>
      </p:sp>
    </p:spTree>
    <p:extLst>
      <p:ext uri="{BB962C8B-B14F-4D97-AF65-F5344CB8AC3E}">
        <p14:creationId xmlns:p14="http://schemas.microsoft.com/office/powerpoint/2010/main" val="4077187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248032" cy="756418"/>
          </a:xfrm>
        </p:spPr>
        <p:txBody>
          <a:bodyPr anchor="ctr">
            <a:noAutofit/>
          </a:bodyPr>
          <a:lstStyle/>
          <a:p>
            <a:r>
              <a:rPr lang="en-US" sz="3600" b="1" dirty="0">
                <a:latin typeface="+mn-lt"/>
              </a:rPr>
              <a:t>High School Alternate Assessments</a:t>
            </a:r>
          </a:p>
        </p:txBody>
      </p:sp>
      <p:sp>
        <p:nvSpPr>
          <p:cNvPr id="3" name="Content Placeholder 2"/>
          <p:cNvSpPr>
            <a:spLocks noGrp="1"/>
          </p:cNvSpPr>
          <p:nvPr>
            <p:ph idx="1"/>
          </p:nvPr>
        </p:nvSpPr>
        <p:spPr>
          <a:xfrm>
            <a:off x="274319" y="1284513"/>
            <a:ext cx="8749938" cy="5071838"/>
          </a:xfrm>
        </p:spPr>
        <p:txBody>
          <a:bodyPr>
            <a:noAutofit/>
          </a:bodyPr>
          <a:lstStyle/>
          <a:p>
            <a:r>
              <a:rPr lang="en-US" sz="2000" dirty="0">
                <a:solidFill>
                  <a:schemeClr val="tx1"/>
                </a:solidFill>
              </a:rPr>
              <a:t>Any 9th, 10th or 11th grade student with a significant cognitive disability whose IEP indicates participation in alternate assessments will take the appropriate CoAlt assessment and not PSAT, SAT or CMAS</a:t>
            </a:r>
          </a:p>
          <a:p>
            <a:r>
              <a:rPr lang="en-US" sz="2000" dirty="0"/>
              <a:t>Alternate assessments are individually administered</a:t>
            </a:r>
          </a:p>
          <a:p>
            <a:pPr lvl="1"/>
            <a:r>
              <a:rPr lang="en-US" dirty="0" err="1"/>
              <a:t>CoAlt</a:t>
            </a:r>
            <a:r>
              <a:rPr lang="en-US" dirty="0"/>
              <a:t> Science</a:t>
            </a:r>
          </a:p>
          <a:p>
            <a:pPr lvl="2"/>
            <a:r>
              <a:rPr lang="en-US" sz="2000" dirty="0"/>
              <a:t>11</a:t>
            </a:r>
            <a:r>
              <a:rPr lang="en-US" sz="2000" baseline="30000" dirty="0"/>
              <a:t>th</a:t>
            </a:r>
            <a:r>
              <a:rPr lang="en-US" sz="2000" dirty="0"/>
              <a:t> grade</a:t>
            </a:r>
          </a:p>
          <a:p>
            <a:pPr lvl="1"/>
            <a:r>
              <a:rPr lang="en-US" dirty="0" err="1"/>
              <a:t>CoAlt</a:t>
            </a:r>
            <a:r>
              <a:rPr lang="en-US" dirty="0"/>
              <a:t> ELA and Math (DLM)</a:t>
            </a:r>
          </a:p>
          <a:p>
            <a:pPr lvl="2"/>
            <a:r>
              <a:rPr lang="en-US" sz="2000" dirty="0"/>
              <a:t>9th, 10</a:t>
            </a:r>
            <a:r>
              <a:rPr lang="en-US" sz="2000" baseline="30000" dirty="0"/>
              <a:t>th</a:t>
            </a:r>
            <a:r>
              <a:rPr lang="en-US" sz="2000" dirty="0"/>
              <a:t>, and 11th grade</a:t>
            </a:r>
            <a:endParaRPr lang="en-US" sz="2000" dirty="0">
              <a:solidFill>
                <a:schemeClr val="tx1"/>
              </a:solidFill>
            </a:endParaRPr>
          </a:p>
          <a:p>
            <a:r>
              <a:rPr lang="en-US" sz="2000" dirty="0"/>
              <a:t>If the parent wishes for the student to take PSAT or SAT, the IEP team must convene </a:t>
            </a:r>
            <a:r>
              <a:rPr lang="en-US" sz="2000" dirty="0">
                <a:solidFill>
                  <a:schemeClr val="tx1"/>
                </a:solidFill>
              </a:rPr>
              <a:t>and change the IEP</a:t>
            </a:r>
          </a:p>
          <a:p>
            <a:r>
              <a:rPr lang="en-US" sz="2000" dirty="0"/>
              <a:t>CDE recommends that the testing window for the alternate assessments fit within the PSAT/SAT administration dates</a:t>
            </a:r>
          </a:p>
          <a:p>
            <a:pPr lvl="1"/>
            <a:r>
              <a:rPr lang="en-US" dirty="0"/>
              <a:t>For </a:t>
            </a:r>
            <a:r>
              <a:rPr lang="en-US" dirty="0" err="1"/>
              <a:t>CoAlt</a:t>
            </a:r>
            <a:r>
              <a:rPr lang="en-US" dirty="0"/>
              <a:t> eligible students who are also integrated into the general education environment, CDE recommends a </a:t>
            </a:r>
            <a:r>
              <a:rPr lang="en-US" dirty="0" err="1"/>
              <a:t>CoAlt</a:t>
            </a:r>
            <a:r>
              <a:rPr lang="en-US" dirty="0"/>
              <a:t> testing schedule be used that allows these students to remain with their grade level peers as much as possible and reduce interruption to their regular instruction</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49</a:t>
            </a:fld>
            <a:endParaRPr lang="en-US" dirty="0"/>
          </a:p>
        </p:txBody>
      </p:sp>
    </p:spTree>
    <p:extLst>
      <p:ext uri="{BB962C8B-B14F-4D97-AF65-F5344CB8AC3E}">
        <p14:creationId xmlns:p14="http://schemas.microsoft.com/office/powerpoint/2010/main" val="2334338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1DC5D-AA3A-4521-8955-7D06C6A929DD}"/>
              </a:ext>
            </a:extLst>
          </p:cNvPr>
          <p:cNvSpPr>
            <a:spLocks noGrp="1"/>
          </p:cNvSpPr>
          <p:nvPr>
            <p:ph type="title"/>
          </p:nvPr>
        </p:nvSpPr>
        <p:spPr>
          <a:xfrm>
            <a:off x="245193" y="210970"/>
            <a:ext cx="8550464" cy="756418"/>
          </a:xfrm>
        </p:spPr>
        <p:txBody>
          <a:bodyPr>
            <a:noAutofit/>
          </a:bodyPr>
          <a:lstStyle/>
          <a:p>
            <a:r>
              <a:rPr lang="en-US" sz="3600" b="1" dirty="0">
                <a:latin typeface="+mn-lt"/>
              </a:rPr>
              <a:t>COVID-19 Policy Implications</a:t>
            </a:r>
            <a:br>
              <a:rPr lang="en-US" sz="3600" b="1" dirty="0">
                <a:latin typeface="+mn-lt"/>
              </a:rPr>
            </a:br>
            <a:r>
              <a:rPr lang="en-US" sz="3600" b="1" dirty="0">
                <a:latin typeface="+mn-lt"/>
              </a:rPr>
              <a:t>Stakeholder Group</a:t>
            </a:r>
          </a:p>
        </p:txBody>
      </p:sp>
      <p:sp>
        <p:nvSpPr>
          <p:cNvPr id="3" name="Content Placeholder 2">
            <a:extLst>
              <a:ext uri="{FF2B5EF4-FFF2-40B4-BE49-F238E27FC236}">
                <a16:creationId xmlns:a16="http://schemas.microsoft.com/office/drawing/2014/main" id="{39972BB9-B794-4C84-88C0-91119003DC45}"/>
              </a:ext>
            </a:extLst>
          </p:cNvPr>
          <p:cNvSpPr>
            <a:spLocks noGrp="1"/>
          </p:cNvSpPr>
          <p:nvPr>
            <p:ph idx="1"/>
          </p:nvPr>
        </p:nvSpPr>
        <p:spPr>
          <a:xfrm>
            <a:off x="146871" y="1282429"/>
            <a:ext cx="8757643" cy="5144589"/>
          </a:xfrm>
        </p:spPr>
        <p:txBody>
          <a:bodyPr>
            <a:noAutofit/>
          </a:bodyPr>
          <a:lstStyle/>
          <a:p>
            <a:r>
              <a:rPr lang="en-US" sz="1800" dirty="0"/>
              <a:t>2020 legislative session - Creation of a stakeholder group to address issues presented by the COVID-19 crisis School Finance Act (</a:t>
            </a:r>
            <a:r>
              <a:rPr lang="en-US" sz="1800" u="sng" dirty="0"/>
              <a:t>HB20-1418)</a:t>
            </a:r>
          </a:p>
          <a:p>
            <a:endParaRPr lang="en-US" sz="300" dirty="0"/>
          </a:p>
          <a:p>
            <a:r>
              <a:rPr lang="en-US" sz="1800" dirty="0"/>
              <a:t>Review impact of the COVID-19 pandemic and the resulting disruption of the 2019-20 school year, including student transition to remote learning and the cancellation of the state assessments, accountability, accreditation, and educator evaluation systems. </a:t>
            </a:r>
          </a:p>
          <a:p>
            <a:endParaRPr lang="en-US" sz="300" dirty="0"/>
          </a:p>
          <a:p>
            <a:r>
              <a:rPr lang="en-US" sz="1800" dirty="0"/>
              <a:t>Discuss how the cancellation of state assessments will impact accountability, accreditation, and educator evaluations during the 2020-21 school year and whether future modifications are needed for these areas in response to the pandemic.</a:t>
            </a:r>
          </a:p>
          <a:p>
            <a:endParaRPr lang="en-US" sz="300" dirty="0"/>
          </a:p>
          <a:p>
            <a:r>
              <a:rPr lang="en-US" sz="1800" dirty="0"/>
              <a:t>Make recommendations regarding whether and how to proceed with state assessments, accountability, accreditation, and educator evaluations during 2020-21 school year and how the systems continue to effectively measure student achievement and growth and provide an accurate, credible, and comparable assessment of the public education system throughout the state following the COVID-19 pandemic.</a:t>
            </a:r>
          </a:p>
          <a:p>
            <a:endParaRPr lang="en-US" sz="300" dirty="0"/>
          </a:p>
          <a:p>
            <a:r>
              <a:rPr lang="en-US" sz="1800" dirty="0"/>
              <a:t>19 committee members will work from fall 2020 through December 2020. By early January 2021, the findings and recommendations from the working group will be completed.</a:t>
            </a:r>
          </a:p>
        </p:txBody>
      </p:sp>
      <p:sp>
        <p:nvSpPr>
          <p:cNvPr id="4" name="Slide Number Placeholder 3">
            <a:extLst>
              <a:ext uri="{FF2B5EF4-FFF2-40B4-BE49-F238E27FC236}">
                <a16:creationId xmlns:a16="http://schemas.microsoft.com/office/drawing/2014/main" id="{85374C22-68E1-4F85-A59A-DE916AA869C2}"/>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282225351"/>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70211" cy="756418"/>
          </a:xfrm>
        </p:spPr>
        <p:txBody>
          <a:bodyPr anchor="ctr">
            <a:noAutofit/>
          </a:bodyPr>
          <a:lstStyle/>
          <a:p>
            <a:r>
              <a:rPr lang="en-US" sz="3600" b="1" dirty="0">
                <a:latin typeface="+mn-lt"/>
              </a:rPr>
              <a:t>DLM Admin System: KITE Components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50</a:t>
            </a:fld>
            <a:endParaRPr lang="en-US" dirty="0"/>
          </a:p>
        </p:txBody>
      </p:sp>
      <p:graphicFrame>
        <p:nvGraphicFramePr>
          <p:cNvPr id="5" name="Table 4"/>
          <p:cNvGraphicFramePr>
            <a:graphicFrameLocks noGrp="1"/>
          </p:cNvGraphicFramePr>
          <p:nvPr/>
        </p:nvGraphicFramePr>
        <p:xfrm>
          <a:off x="228600" y="1295400"/>
          <a:ext cx="8686804" cy="3029174"/>
        </p:xfrm>
        <a:graphic>
          <a:graphicData uri="http://schemas.openxmlformats.org/drawingml/2006/table">
            <a:tbl>
              <a:tblPr firstRow="1" bandRow="1">
                <a:tableStyleId>{5C22544A-7EE6-4342-B048-85BDC9FD1C3A}</a:tableStyleId>
              </a:tblPr>
              <a:tblGrid>
                <a:gridCol w="1552575">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557339">
                  <a:extLst>
                    <a:ext uri="{9D8B030D-6E8A-4147-A177-3AD203B41FA5}">
                      <a16:colId xmlns:a16="http://schemas.microsoft.com/office/drawing/2014/main" val="20002"/>
                    </a:ext>
                  </a:extLst>
                </a:gridCol>
                <a:gridCol w="1340759">
                  <a:extLst>
                    <a:ext uri="{9D8B030D-6E8A-4147-A177-3AD203B41FA5}">
                      <a16:colId xmlns:a16="http://schemas.microsoft.com/office/drawing/2014/main" val="20003"/>
                    </a:ext>
                  </a:extLst>
                </a:gridCol>
                <a:gridCol w="2902631">
                  <a:extLst>
                    <a:ext uri="{9D8B030D-6E8A-4147-A177-3AD203B41FA5}">
                      <a16:colId xmlns:a16="http://schemas.microsoft.com/office/drawing/2014/main" val="20004"/>
                    </a:ext>
                  </a:extLst>
                </a:gridCol>
              </a:tblGrid>
              <a:tr h="1017494">
                <a:tc>
                  <a:txBody>
                    <a:bodyPr/>
                    <a:lstStyle/>
                    <a:p>
                      <a:pPr algn="ctr"/>
                      <a:r>
                        <a:rPr lang="en-US" sz="2000" dirty="0"/>
                        <a:t>Component</a:t>
                      </a:r>
                    </a:p>
                  </a:txBody>
                  <a:tcPr anchor="ctr"/>
                </a:tc>
                <a:tc>
                  <a:txBody>
                    <a:bodyPr/>
                    <a:lstStyle/>
                    <a:p>
                      <a:pPr algn="ctr"/>
                      <a:r>
                        <a:rPr lang="en-US" sz="2000" dirty="0"/>
                        <a:t>Current Software Version</a:t>
                      </a:r>
                    </a:p>
                  </a:txBody>
                  <a:tcPr anchor="ctr"/>
                </a:tc>
                <a:tc>
                  <a:txBody>
                    <a:bodyPr/>
                    <a:lstStyle/>
                    <a:p>
                      <a:pPr algn="ctr"/>
                      <a:r>
                        <a:rPr lang="en-US" sz="2000" dirty="0"/>
                        <a:t>New Software Version</a:t>
                      </a:r>
                    </a:p>
                  </a:txBody>
                  <a:tcPr anchor="ctr"/>
                </a:tc>
                <a:tc>
                  <a:txBody>
                    <a:bodyPr/>
                    <a:lstStyle/>
                    <a:p>
                      <a:pPr algn="ctr"/>
                      <a:r>
                        <a:rPr lang="en-US" sz="2000" dirty="0"/>
                        <a:t>Next Release Date</a:t>
                      </a:r>
                    </a:p>
                  </a:txBody>
                  <a:tcPr anchor="ctr"/>
                </a:tc>
                <a:tc>
                  <a:txBody>
                    <a:bodyPr/>
                    <a:lstStyle/>
                    <a:p>
                      <a:pPr algn="ctr"/>
                      <a:r>
                        <a:rPr lang="en-US" sz="2000" dirty="0"/>
                        <a:t>Recommendations</a:t>
                      </a:r>
                    </a:p>
                  </a:txBody>
                  <a:tcPr anchor="ctr"/>
                </a:tc>
                <a:extLst>
                  <a:ext uri="{0D108BD9-81ED-4DB2-BD59-A6C34878D82A}">
                    <a16:rowId xmlns:a16="http://schemas.microsoft.com/office/drawing/2014/main" val="10000"/>
                  </a:ext>
                </a:extLst>
              </a:tr>
              <a:tr h="351166">
                <a:tc>
                  <a:txBody>
                    <a:bodyPr/>
                    <a:lstStyle/>
                    <a:p>
                      <a:pPr algn="ctr"/>
                      <a:r>
                        <a:rPr lang="en-US" sz="2000" dirty="0"/>
                        <a:t>KITE Local Caching Server</a:t>
                      </a:r>
                      <a:endParaRPr lang="en-US" sz="2000" b="1" dirty="0">
                        <a:solidFill>
                          <a:schemeClr val="tx1">
                            <a:lumMod val="50000"/>
                          </a:schemeClr>
                        </a:solidFill>
                      </a:endParaRPr>
                    </a:p>
                  </a:txBody>
                  <a:tcPr anchor="ctr"/>
                </a:tc>
                <a:tc>
                  <a:txBody>
                    <a:bodyPr/>
                    <a:lstStyle/>
                    <a:p>
                      <a:pPr algn="ctr"/>
                      <a:endParaRPr lang="en-US" sz="2000" b="1" dirty="0">
                        <a:solidFill>
                          <a:schemeClr val="tx1">
                            <a:lumMod val="50000"/>
                          </a:schemeClr>
                        </a:solidFill>
                      </a:endParaRPr>
                    </a:p>
                  </a:txBody>
                  <a:tcPr anchor="ctr"/>
                </a:tc>
                <a:tc>
                  <a:txBody>
                    <a:bodyPr/>
                    <a:lstStyle/>
                    <a:p>
                      <a:pPr algn="ctr"/>
                      <a:endParaRPr lang="en-US" sz="2000" b="1" dirty="0">
                        <a:solidFill>
                          <a:schemeClr val="tx1">
                            <a:lumMod val="50000"/>
                          </a:schemeClr>
                        </a:solidFill>
                      </a:endParaRPr>
                    </a:p>
                  </a:txBody>
                  <a:tcPr anchor="ctr"/>
                </a:tc>
                <a:tc>
                  <a:txBody>
                    <a:bodyPr/>
                    <a:lstStyle/>
                    <a:p>
                      <a:pPr algn="ctr"/>
                      <a:endParaRPr lang="en-US" sz="2000" b="1" dirty="0">
                        <a:solidFill>
                          <a:schemeClr val="tx1">
                            <a:lumMod val="50000"/>
                          </a:schemeClr>
                        </a:solidFill>
                      </a:endParaRPr>
                    </a:p>
                  </a:txBody>
                  <a:tcPr anchor="ctr"/>
                </a:tc>
                <a:tc>
                  <a:txBody>
                    <a:bodyPr/>
                    <a:lstStyle/>
                    <a:p>
                      <a:pPr algn="ctr"/>
                      <a:r>
                        <a:rPr lang="en-US" sz="2000" u="sng" dirty="0"/>
                        <a:t>Not Available</a:t>
                      </a:r>
                      <a:endParaRPr lang="en-US" sz="2000" b="1" u="sng" dirty="0">
                        <a:solidFill>
                          <a:schemeClr val="tx1">
                            <a:lumMod val="50000"/>
                          </a:schemeClr>
                        </a:solidFill>
                      </a:endParaRPr>
                    </a:p>
                  </a:txBody>
                  <a:tcPr anchor="ctr"/>
                </a:tc>
                <a:extLst>
                  <a:ext uri="{0D108BD9-81ED-4DB2-BD59-A6C34878D82A}">
                    <a16:rowId xmlns:a16="http://schemas.microsoft.com/office/drawing/2014/main" val="10001"/>
                  </a:ext>
                </a:extLst>
              </a:tr>
              <a:tr h="604408">
                <a:tc>
                  <a:txBody>
                    <a:bodyPr/>
                    <a:lstStyle/>
                    <a:p>
                      <a:pPr algn="ctr"/>
                      <a:r>
                        <a:rPr lang="en-US" sz="2000" dirty="0"/>
                        <a:t>KITE Student</a:t>
                      </a:r>
                      <a:r>
                        <a:rPr lang="en-US" sz="2000" baseline="0" dirty="0"/>
                        <a:t> Portal</a:t>
                      </a:r>
                      <a:endParaRPr lang="en-US" sz="2000" dirty="0">
                        <a:solidFill>
                          <a:srgbClr val="0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7.0</a:t>
                      </a:r>
                    </a:p>
                  </a:txBody>
                  <a:tcPr anchor="ctr"/>
                </a:tc>
                <a:tc>
                  <a:txBody>
                    <a:bodyPr/>
                    <a:lstStyle/>
                    <a:p>
                      <a:pPr algn="ctr"/>
                      <a:r>
                        <a:rPr lang="en-US" sz="2000" b="0" dirty="0">
                          <a:solidFill>
                            <a:schemeClr val="tx1"/>
                          </a:solidFill>
                        </a:rPr>
                        <a:t>7.0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TBD</a:t>
                      </a:r>
                    </a:p>
                  </a:txBody>
                  <a:tcPr anchor="ctr"/>
                </a:tc>
                <a:tc>
                  <a:txBody>
                    <a:bodyPr/>
                    <a:lstStyle/>
                    <a:p>
                      <a:pPr algn="ctr"/>
                      <a:r>
                        <a:rPr lang="en-US" sz="2000" dirty="0"/>
                        <a:t>Must uninstall and reinstall</a:t>
                      </a:r>
                      <a:r>
                        <a:rPr lang="en-US" sz="2000" baseline="0" dirty="0"/>
                        <a:t> on all student devices</a:t>
                      </a:r>
                      <a:endParaRPr lang="en-US" sz="2000" dirty="0">
                        <a:solidFill>
                          <a:srgbClr val="000000"/>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90394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b="1" dirty="0">
                <a:latin typeface="+mn-lt"/>
              </a:rPr>
              <a:t>DLM Supported Devices and OS for 2020-21</a:t>
            </a:r>
            <a:endParaRPr lang="en-US" sz="3600" b="1"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3D660A3-E308-41FE-9AD8-DA16A7A2C55D}"/>
              </a:ext>
            </a:extLst>
          </p:cNvPr>
          <p:cNvSpPr/>
          <p:nvPr/>
        </p:nvSpPr>
        <p:spPr>
          <a:xfrm>
            <a:off x="274319" y="1505243"/>
            <a:ext cx="8588327" cy="4524315"/>
          </a:xfrm>
          <a:prstGeom prst="rect">
            <a:avLst/>
          </a:prstGeom>
        </p:spPr>
        <p:txBody>
          <a:bodyPr wrap="square">
            <a:spAutoFit/>
          </a:bodyPr>
          <a:lstStyle/>
          <a:p>
            <a:pPr lvl="0"/>
            <a:r>
              <a:rPr lang="en-US" sz="3200" dirty="0">
                <a:solidFill>
                  <a:srgbClr val="172B4D"/>
                </a:solidFill>
              </a:rPr>
              <a:t>The following devices and operating systems are supported for the 2020-21 school year:</a:t>
            </a:r>
          </a:p>
          <a:p>
            <a:pPr lvl="0"/>
            <a:endParaRPr kumimoji="0" lang="en-US" sz="2800" b="0" i="0" u="none" strike="noStrike" kern="1200" cap="none" spc="0" normalizeH="0" baseline="0" noProof="0" dirty="0">
              <a:ln>
                <a:noFill/>
              </a:ln>
              <a:solidFill>
                <a:srgbClr val="172B4D"/>
              </a:solidFill>
              <a:effectLst/>
              <a:uLnTx/>
              <a:uFillTx/>
              <a:latin typeface="-apple-system"/>
              <a:ea typeface="+mn-ea"/>
              <a:cs typeface="+mn-cs"/>
            </a:endParaRPr>
          </a:p>
          <a:p>
            <a:pPr marL="742950" lvl="1" indent="-285750">
              <a:buFont typeface="Arial" panose="020B0604020202020204" pitchFamily="34" charset="0"/>
              <a:buChar char="•"/>
            </a:pPr>
            <a:r>
              <a:rPr lang="en-US" sz="2800" dirty="0">
                <a:solidFill>
                  <a:srgbClr val="172B4D"/>
                </a:solidFill>
                <a:latin typeface="-apple-system"/>
              </a:rPr>
              <a:t>Desktops and laptops running Windows 8.1, or 10</a:t>
            </a:r>
          </a:p>
          <a:p>
            <a:pPr marL="742950" lvl="1" indent="-285750">
              <a:buFont typeface="Arial" panose="020B0604020202020204" pitchFamily="34" charset="0"/>
              <a:buChar char="•"/>
            </a:pPr>
            <a:endParaRPr lang="en-US" sz="2800" dirty="0">
              <a:solidFill>
                <a:srgbClr val="172B4D"/>
              </a:solidFill>
              <a:latin typeface="-apple-system"/>
            </a:endParaRPr>
          </a:p>
          <a:p>
            <a:pPr marL="742950" lvl="1" indent="-285750">
              <a:buFont typeface="Arial" panose="020B0604020202020204" pitchFamily="34" charset="0"/>
              <a:buChar char="•"/>
            </a:pPr>
            <a:r>
              <a:rPr lang="en-US" sz="2800" dirty="0">
                <a:solidFill>
                  <a:srgbClr val="172B4D"/>
                </a:solidFill>
                <a:latin typeface="-apple-system"/>
              </a:rPr>
              <a:t>Desktops and laptops running macOS 10.13–10.15</a:t>
            </a:r>
          </a:p>
          <a:p>
            <a:pPr marL="742950" lvl="1" indent="-285750">
              <a:buFont typeface="Arial" panose="020B0604020202020204" pitchFamily="34" charset="0"/>
              <a:buChar char="•"/>
            </a:pPr>
            <a:endParaRPr lang="en-US" sz="2800" dirty="0">
              <a:solidFill>
                <a:srgbClr val="172B4D"/>
              </a:solidFill>
              <a:latin typeface="-apple-system"/>
            </a:endParaRPr>
          </a:p>
          <a:p>
            <a:pPr marL="742950" lvl="1" indent="-285750">
              <a:buFont typeface="Arial" panose="020B0604020202020204" pitchFamily="34" charset="0"/>
              <a:buChar char="•"/>
            </a:pPr>
            <a:r>
              <a:rPr lang="en-US" sz="2800" dirty="0">
                <a:solidFill>
                  <a:srgbClr val="172B4D"/>
                </a:solidFill>
                <a:latin typeface="-apple-system"/>
              </a:rPr>
              <a:t>Chromebooks running </a:t>
            </a:r>
            <a:r>
              <a:rPr lang="en-US" sz="2800" dirty="0" err="1">
                <a:solidFill>
                  <a:srgbClr val="172B4D"/>
                </a:solidFill>
                <a:latin typeface="-apple-system"/>
              </a:rPr>
              <a:t>ChromeOS</a:t>
            </a:r>
            <a:r>
              <a:rPr lang="en-US" sz="2800" dirty="0">
                <a:solidFill>
                  <a:srgbClr val="172B4D"/>
                </a:solidFill>
                <a:latin typeface="-apple-system"/>
              </a:rPr>
              <a:t> 74+</a:t>
            </a:r>
          </a:p>
          <a:p>
            <a:pPr marL="742950" lvl="1" indent="-285750">
              <a:buFont typeface="Arial" panose="020B0604020202020204" pitchFamily="34" charset="0"/>
              <a:buChar char="•"/>
            </a:pPr>
            <a:endParaRPr lang="en-US" sz="2800" dirty="0">
              <a:solidFill>
                <a:srgbClr val="172B4D"/>
              </a:solidFill>
              <a:latin typeface="-apple-system"/>
            </a:endParaRPr>
          </a:p>
          <a:p>
            <a:pPr marL="742950" lvl="1" indent="-285750">
              <a:buFont typeface="Arial" panose="020B0604020202020204" pitchFamily="34" charset="0"/>
              <a:buChar char="•"/>
            </a:pPr>
            <a:r>
              <a:rPr lang="pt-BR" sz="2800" dirty="0">
                <a:solidFill>
                  <a:srgbClr val="172B4D"/>
                </a:solidFill>
                <a:latin typeface="-apple-system"/>
              </a:rPr>
              <a:t>iPads running iOS 12 – iPadOS 13.3.1</a:t>
            </a:r>
            <a:endParaRPr kumimoji="0" lang="en-US" sz="2800" b="0" i="0" u="none" strike="noStrike" kern="1200" cap="none" spc="0" normalizeH="0" baseline="0" noProof="0" dirty="0">
              <a:ln>
                <a:noFill/>
              </a:ln>
              <a:solidFill>
                <a:srgbClr val="172B4D"/>
              </a:solidFill>
              <a:effectLst/>
              <a:uLnTx/>
              <a:uFillTx/>
              <a:latin typeface="-apple-system"/>
              <a:ea typeface="+mn-ea"/>
              <a:cs typeface="+mn-cs"/>
            </a:endParaRPr>
          </a:p>
        </p:txBody>
      </p:sp>
    </p:spTree>
    <p:extLst>
      <p:ext uri="{BB962C8B-B14F-4D97-AF65-F5344CB8AC3E}">
        <p14:creationId xmlns:p14="http://schemas.microsoft.com/office/powerpoint/2010/main" val="1537869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54514"/>
            <a:ext cx="8387819" cy="756418"/>
          </a:xfrm>
        </p:spPr>
        <p:txBody>
          <a:bodyPr anchor="ctr">
            <a:noAutofit/>
          </a:bodyPr>
          <a:lstStyle/>
          <a:p>
            <a:r>
              <a:rPr lang="en-US" sz="3600" b="1" dirty="0">
                <a:latin typeface="+mn-lt"/>
              </a:rPr>
              <a:t>CoAlt Training and Office Hours for SWD</a:t>
            </a:r>
            <a:br>
              <a:rPr lang="en-US" sz="3600" b="1" dirty="0">
                <a:latin typeface="+mn-lt"/>
              </a:rPr>
            </a:br>
            <a:r>
              <a:rPr lang="en-US" sz="3600" b="1" dirty="0">
                <a:latin typeface="+mn-lt"/>
              </a:rPr>
              <a:t>(dates subject to change)</a:t>
            </a:r>
          </a:p>
        </p:txBody>
      </p:sp>
      <p:sp>
        <p:nvSpPr>
          <p:cNvPr id="9" name="Content Placeholder 8"/>
          <p:cNvSpPr>
            <a:spLocks noGrp="1"/>
          </p:cNvSpPr>
          <p:nvPr>
            <p:ph idx="1"/>
          </p:nvPr>
        </p:nvSpPr>
        <p:spPr>
          <a:xfrm>
            <a:off x="274320" y="1334530"/>
            <a:ext cx="8241030" cy="4769184"/>
          </a:xfrm>
        </p:spPr>
        <p:txBody>
          <a:bodyPr>
            <a:normAutofit/>
          </a:bodyPr>
          <a:lstStyle/>
          <a:p>
            <a:pPr marL="285750" indent="-285750">
              <a:buFont typeface="Arial" panose="020B0604020202020204" pitchFamily="34" charset="0"/>
              <a:buChar char="•"/>
            </a:pPr>
            <a:r>
              <a:rPr lang="en-US" sz="1800" dirty="0">
                <a:solidFill>
                  <a:schemeClr val="tx1"/>
                </a:solidFill>
              </a:rPr>
              <a:t>Training registration information will be sent to DACs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52</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545348315"/>
              </p:ext>
            </p:extLst>
          </p:nvPr>
        </p:nvGraphicFramePr>
        <p:xfrm>
          <a:off x="653439" y="1850460"/>
          <a:ext cx="7837121" cy="4260749"/>
        </p:xfrm>
        <a:graphic>
          <a:graphicData uri="http://schemas.openxmlformats.org/drawingml/2006/table">
            <a:tbl>
              <a:tblPr firstRow="1" bandRow="1">
                <a:tableStyleId>{5C22544A-7EE6-4342-B048-85BDC9FD1C3A}</a:tableStyleId>
              </a:tblPr>
              <a:tblGrid>
                <a:gridCol w="3673672">
                  <a:extLst>
                    <a:ext uri="{9D8B030D-6E8A-4147-A177-3AD203B41FA5}">
                      <a16:colId xmlns:a16="http://schemas.microsoft.com/office/drawing/2014/main" val="20000"/>
                    </a:ext>
                  </a:extLst>
                </a:gridCol>
                <a:gridCol w="4163449">
                  <a:extLst>
                    <a:ext uri="{9D8B030D-6E8A-4147-A177-3AD203B41FA5}">
                      <a16:colId xmlns:a16="http://schemas.microsoft.com/office/drawing/2014/main" val="20001"/>
                    </a:ext>
                  </a:extLst>
                </a:gridCol>
              </a:tblGrid>
              <a:tr h="222005">
                <a:tc>
                  <a:txBody>
                    <a:bodyPr/>
                    <a:lstStyle/>
                    <a:p>
                      <a:pPr marL="0" marR="0" algn="ctr">
                        <a:spcBef>
                          <a:spcPts val="0"/>
                        </a:spcBef>
                        <a:spcAft>
                          <a:spcPts val="0"/>
                        </a:spcAft>
                      </a:pPr>
                      <a:r>
                        <a:rPr lang="en-US" sz="1800" dirty="0">
                          <a:effectLst/>
                        </a:rPr>
                        <a:t>Training Resource</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rPr>
                        <a:t>Date and Location</a:t>
                      </a:r>
                      <a:endParaRPr lang="en-US"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2067688">
                <a:tc>
                  <a:txBody>
                    <a:bodyPr/>
                    <a:lstStyle/>
                    <a:p>
                      <a:pPr marL="0" marR="0" algn="ctr">
                        <a:spcBef>
                          <a:spcPts val="0"/>
                        </a:spcBef>
                        <a:spcAft>
                          <a:spcPts val="0"/>
                        </a:spcAft>
                      </a:pPr>
                      <a:r>
                        <a:rPr lang="en-US" sz="1800" dirty="0">
                          <a:effectLst/>
                        </a:rPr>
                        <a:t>Online Office Hours</a:t>
                      </a:r>
                    </a:p>
                    <a:p>
                      <a:pPr marL="0" marR="0" algn="ctr">
                        <a:spcBef>
                          <a:spcPts val="0"/>
                        </a:spcBef>
                        <a:spcAft>
                          <a:spcPts val="0"/>
                        </a:spcAft>
                      </a:pPr>
                      <a:r>
                        <a:rPr lang="en-US" sz="1800" dirty="0">
                          <a:effectLst/>
                        </a:rPr>
                        <a:t>Mondays 2:00-3:00</a:t>
                      </a:r>
                      <a:endParaRPr lang="en-US" sz="1800" b="0" dirty="0">
                        <a:solidFill>
                          <a:schemeClr val="tx1">
                            <a:lumMod val="50000"/>
                          </a:schemeClr>
                        </a:solidFill>
                        <a:effectLst/>
                        <a:latin typeface="Calibri"/>
                        <a:ea typeface="Calibri"/>
                        <a:cs typeface="Times New Roman"/>
                      </a:endParaRPr>
                    </a:p>
                  </a:txBody>
                  <a:tcPr marL="68580" marR="68580" marT="0"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sz="1800" dirty="0"/>
                        <a:t>November</a:t>
                      </a:r>
                      <a:r>
                        <a:rPr lang="en-US" sz="1800" baseline="0" dirty="0"/>
                        <a:t> 9</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t>December 7</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t>January 11 and 25</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t>February 8 and 22</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t>March 1, 15, and 29</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t>April 12 and 26</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t>May 10 (feedback)</a:t>
                      </a:r>
                      <a:endParaRPr lang="en-US" sz="1800" baseline="0" dirty="0">
                        <a:solidFill>
                          <a:srgbClr val="000000"/>
                        </a:solidFill>
                      </a:endParaRPr>
                    </a:p>
                  </a:txBody>
                  <a:tcPr marL="68580" marR="68580" marT="0" marB="0" anchor="ctr"/>
                </a:tc>
                <a:extLst>
                  <a:ext uri="{0D108BD9-81ED-4DB2-BD59-A6C34878D82A}">
                    <a16:rowId xmlns:a16="http://schemas.microsoft.com/office/drawing/2014/main" val="10001"/>
                  </a:ext>
                </a:extLst>
              </a:tr>
              <a:tr h="1918741">
                <a:tc>
                  <a:txBody>
                    <a:bodyPr/>
                    <a:lstStyle/>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Virtual </a:t>
                      </a:r>
                      <a:r>
                        <a:rPr lang="en-US" sz="1800" dirty="0" err="1">
                          <a:effectLst/>
                        </a:rPr>
                        <a:t>CoAlt</a:t>
                      </a:r>
                      <a:r>
                        <a:rPr lang="en-US" sz="1800" dirty="0">
                          <a:effectLst/>
                        </a:rPr>
                        <a:t> Training</a:t>
                      </a:r>
                    </a:p>
                    <a:p>
                      <a:pPr marL="0" marR="0" algn="ctr">
                        <a:spcBef>
                          <a:spcPts val="0"/>
                        </a:spcBef>
                        <a:spcAft>
                          <a:spcPts val="0"/>
                        </a:spcAft>
                      </a:pPr>
                      <a:r>
                        <a:rPr lang="en-US" sz="1800" baseline="0" dirty="0">
                          <a:effectLst/>
                          <a:highlight>
                            <a:srgbClr val="FFFF00"/>
                          </a:highlight>
                        </a:rPr>
                        <a:t> </a:t>
                      </a:r>
                      <a:endParaRPr lang="en-US" sz="1800" dirty="0">
                        <a:effectLst/>
                        <a:highlight>
                          <a:srgbClr val="FFFF00"/>
                        </a:highlight>
                      </a:endParaRPr>
                    </a:p>
                  </a:txBody>
                  <a:tcPr marL="68580" marR="68580" marT="0" marB="0" anchor="ctr"/>
                </a:tc>
                <a:tc>
                  <a:txBody>
                    <a:bodyPr/>
                    <a:lstStyle/>
                    <a:p>
                      <a:pPr marL="114300" marR="0" indent="0">
                        <a:spcBef>
                          <a:spcPts val="0"/>
                        </a:spcBef>
                        <a:spcAft>
                          <a:spcPts val="0"/>
                        </a:spcAft>
                      </a:pPr>
                      <a:r>
                        <a:rPr lang="en-US" sz="1800" baseline="0" dirty="0">
                          <a:effectLst/>
                        </a:rPr>
                        <a:t>Early November – Virtual Webinar</a:t>
                      </a:r>
                      <a:endParaRPr lang="en-US" sz="1800" baseline="0" dirty="0">
                        <a:solidFill>
                          <a:schemeClr val="tx1"/>
                        </a:solidFill>
                        <a:effectLst/>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40112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CoAlt Training</a:t>
            </a:r>
          </a:p>
        </p:txBody>
      </p:sp>
      <p:sp>
        <p:nvSpPr>
          <p:cNvPr id="9" name="Content Placeholder 8"/>
          <p:cNvSpPr>
            <a:spLocks noGrp="1"/>
          </p:cNvSpPr>
          <p:nvPr>
            <p:ph idx="1"/>
          </p:nvPr>
        </p:nvSpPr>
        <p:spPr>
          <a:xfrm>
            <a:off x="274320" y="1359243"/>
            <a:ext cx="8241030" cy="5014055"/>
          </a:xfrm>
        </p:spPr>
        <p:txBody>
          <a:bodyPr>
            <a:noAutofit/>
          </a:bodyPr>
          <a:lstStyle/>
          <a:p>
            <a:pPr marL="285750" indent="-285750">
              <a:buFont typeface="Arial" panose="020B0604020202020204" pitchFamily="34" charset="0"/>
              <a:buChar char="•"/>
            </a:pPr>
            <a:r>
              <a:rPr lang="en-US" dirty="0">
                <a:solidFill>
                  <a:schemeClr val="tx1"/>
                </a:solidFill>
              </a:rPr>
              <a:t>Train teachers in all parts of the </a:t>
            </a:r>
            <a:r>
              <a:rPr lang="en-US" dirty="0" err="1">
                <a:solidFill>
                  <a:schemeClr val="tx1"/>
                </a:solidFill>
              </a:rPr>
              <a:t>CoAlt</a:t>
            </a:r>
            <a:r>
              <a:rPr lang="en-US" dirty="0">
                <a:solidFill>
                  <a:schemeClr val="tx1"/>
                </a:solidFill>
              </a:rPr>
              <a:t> assessment</a:t>
            </a:r>
          </a:p>
          <a:p>
            <a:pPr marL="742950" lvl="1" indent="-285750"/>
            <a:r>
              <a:rPr lang="en-US" dirty="0"/>
              <a:t>One combined module that contains all content areas</a:t>
            </a:r>
          </a:p>
          <a:p>
            <a:pPr marL="742950" lvl="1" indent="-285750"/>
            <a:r>
              <a:rPr lang="en-US" dirty="0"/>
              <a:t>Two quizzes</a:t>
            </a:r>
          </a:p>
          <a:p>
            <a:pPr marL="1200150" lvl="2" indent="-285750"/>
            <a:r>
              <a:rPr lang="en-US" dirty="0"/>
              <a:t>One quiz for educators administering all content areas</a:t>
            </a:r>
          </a:p>
          <a:p>
            <a:pPr marL="1200150" lvl="2" indent="-285750"/>
            <a:r>
              <a:rPr lang="en-US" dirty="0"/>
              <a:t>One quiz for educators only administering ELA/math</a:t>
            </a:r>
          </a:p>
          <a:p>
            <a:pPr marL="742950" lvl="1" indent="-285750"/>
            <a:r>
              <a:rPr lang="en-US" dirty="0"/>
              <a:t>Hosted on DLM Training Courses site</a:t>
            </a:r>
          </a:p>
          <a:p>
            <a:pPr marL="742950" lvl="1" indent="-285750"/>
            <a:r>
              <a:rPr lang="en-US" dirty="0"/>
              <a:t>Auto enrollment from Educator Portal</a:t>
            </a:r>
          </a:p>
          <a:p>
            <a:pPr marL="742950" lvl="1" indent="-285750"/>
            <a:endParaRPr lang="en-US" sz="800" dirty="0">
              <a:solidFill>
                <a:schemeClr val="tx1"/>
              </a:solidFill>
            </a:endParaRPr>
          </a:p>
          <a:p>
            <a:pPr marL="342900" indent="-342900">
              <a:buFont typeface="Arial" panose="020B0604020202020204" pitchFamily="34" charset="0"/>
              <a:buChar char="•"/>
            </a:pPr>
            <a:r>
              <a:rPr lang="en-US" dirty="0">
                <a:solidFill>
                  <a:schemeClr val="tx1"/>
                </a:solidFill>
              </a:rPr>
              <a:t>DAC-specific training</a:t>
            </a:r>
          </a:p>
          <a:p>
            <a:pPr marL="800100" lvl="1" indent="-342900"/>
            <a:r>
              <a:rPr lang="en-US" dirty="0"/>
              <a:t>Posted on CDE Training page at </a:t>
            </a:r>
            <a:r>
              <a:rPr lang="en-US" dirty="0">
                <a:hlinkClick r:id="rId2"/>
              </a:rPr>
              <a:t>http://www.cde.state.co.us/assessment/training-coalt</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53</a:t>
            </a:fld>
            <a:endParaRPr lang="en-US" dirty="0"/>
          </a:p>
        </p:txBody>
      </p:sp>
    </p:spTree>
    <p:extLst>
      <p:ext uri="{BB962C8B-B14F-4D97-AF65-F5344CB8AC3E}">
        <p14:creationId xmlns:p14="http://schemas.microsoft.com/office/powerpoint/2010/main" val="2269505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latin typeface="+mn-lt"/>
              </a:rPr>
              <a:t>Colorado</a:t>
            </a:r>
            <a:br>
              <a:rPr lang="en-US" sz="4800" b="1" dirty="0">
                <a:latin typeface="+mn-lt"/>
              </a:rPr>
            </a:br>
            <a:r>
              <a:rPr lang="en-US" sz="4800" b="1" dirty="0">
                <a:latin typeface="+mn-lt"/>
              </a:rPr>
              <a:t>PSAT &amp; SAT</a:t>
            </a:r>
          </a:p>
        </p:txBody>
      </p:sp>
      <p:sp>
        <p:nvSpPr>
          <p:cNvPr id="3" name="Slide Number Placeholder 2"/>
          <p:cNvSpPr>
            <a:spLocks noGrp="1"/>
          </p:cNvSpPr>
          <p:nvPr>
            <p:ph type="sldNum" sz="quarter" idx="12"/>
          </p:nvPr>
        </p:nvSpPr>
        <p:spPr/>
        <p:txBody>
          <a:bodyPr/>
          <a:lstStyle/>
          <a:p>
            <a:fld id="{67726FA2-3EC9-4717-AD62-D8C823692DD3}" type="slidenum">
              <a:rPr lang="en-US" smtClean="0"/>
              <a:pPr/>
              <a:t>54</a:t>
            </a:fld>
            <a:endParaRPr lang="en-US" dirty="0"/>
          </a:p>
        </p:txBody>
      </p:sp>
    </p:spTree>
    <p:extLst>
      <p:ext uri="{BB962C8B-B14F-4D97-AF65-F5344CB8AC3E}">
        <p14:creationId xmlns:p14="http://schemas.microsoft.com/office/powerpoint/2010/main" val="4052602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43D34-AAA1-4226-AEE3-D8CB93AA30E7}"/>
              </a:ext>
            </a:extLst>
          </p:cNvPr>
          <p:cNvSpPr>
            <a:spLocks noGrp="1"/>
          </p:cNvSpPr>
          <p:nvPr>
            <p:ph idx="1"/>
          </p:nvPr>
        </p:nvSpPr>
        <p:spPr>
          <a:xfrm>
            <a:off x="111535" y="1352624"/>
            <a:ext cx="8920929" cy="5074394"/>
          </a:xfrm>
        </p:spPr>
        <p:txBody>
          <a:bodyPr>
            <a:normAutofit/>
          </a:bodyPr>
          <a:lstStyle/>
          <a:p>
            <a:pPr marL="3175" lvl="2" indent="0">
              <a:spcBef>
                <a:spcPts val="0"/>
              </a:spcBef>
              <a:spcAft>
                <a:spcPts val="1200"/>
              </a:spcAft>
              <a:buNone/>
            </a:pPr>
            <a:r>
              <a:rPr lang="en-US" sz="2400" dirty="0">
                <a:ea typeface="Roboto" panose="02000000000000000000" pitchFamily="2" charset="0"/>
              </a:rPr>
              <a:t>The state-sponsored fall administrations are meant to provide 11</a:t>
            </a:r>
            <a:r>
              <a:rPr lang="en-US" sz="2400" baseline="30000" dirty="0">
                <a:ea typeface="Roboto" panose="02000000000000000000" pitchFamily="2" charset="0"/>
              </a:rPr>
              <a:t>th</a:t>
            </a:r>
            <a:r>
              <a:rPr lang="en-US" sz="2400" dirty="0">
                <a:ea typeface="Roboto" panose="02000000000000000000" pitchFamily="2" charset="0"/>
              </a:rPr>
              <a:t> and 12</a:t>
            </a:r>
            <a:r>
              <a:rPr lang="en-US" sz="2400" baseline="30000" dirty="0">
                <a:ea typeface="Roboto" panose="02000000000000000000" pitchFamily="2" charset="0"/>
              </a:rPr>
              <a:t>th</a:t>
            </a:r>
            <a:r>
              <a:rPr lang="en-US" sz="2400" dirty="0">
                <a:ea typeface="Roboto" panose="02000000000000000000" pitchFamily="2" charset="0"/>
              </a:rPr>
              <a:t> grade students with an opportunity to take the PSAT/NMSQT and  SAT in place of the spring 2020 SAT school day exams that were not administered last spring due to building closures caused by the current pandemic. </a:t>
            </a:r>
          </a:p>
          <a:p>
            <a:pPr marL="3175" lvl="2" indent="0">
              <a:spcBef>
                <a:spcPts val="0"/>
              </a:spcBef>
              <a:spcAft>
                <a:spcPts val="1200"/>
              </a:spcAft>
              <a:buNone/>
            </a:pPr>
            <a:endParaRPr lang="en-US" sz="2400" dirty="0">
              <a:ea typeface="Roboto" panose="02000000000000000000" pitchFamily="2" charset="0"/>
            </a:endParaRPr>
          </a:p>
          <a:p>
            <a:pPr marL="288925" lvl="2" indent="-285750">
              <a:spcBef>
                <a:spcPts val="0"/>
              </a:spcBef>
              <a:spcAft>
                <a:spcPts val="1200"/>
              </a:spcAft>
              <a:buClr>
                <a:schemeClr val="bg1">
                  <a:lumMod val="75000"/>
                </a:schemeClr>
              </a:buClr>
            </a:pPr>
            <a:r>
              <a:rPr lang="en-US" sz="2400" dirty="0"/>
              <a:t>The fall </a:t>
            </a:r>
            <a:r>
              <a:rPr lang="en-US" sz="2400" dirty="0">
                <a:ea typeface="Roboto" panose="02000000000000000000" pitchFamily="2" charset="0"/>
              </a:rPr>
              <a:t>administrations are not required by CDE. </a:t>
            </a:r>
          </a:p>
          <a:p>
            <a:pPr marL="288925" lvl="2" indent="-285750">
              <a:spcBef>
                <a:spcPts val="0"/>
              </a:spcBef>
              <a:spcAft>
                <a:spcPts val="600"/>
              </a:spcAft>
              <a:buClr>
                <a:schemeClr val="accent3"/>
              </a:buClr>
            </a:pPr>
            <a:endParaRPr lang="en-US" sz="2400" dirty="0">
              <a:ea typeface="Roboto" panose="02000000000000000000" pitchFamily="2" charset="0"/>
            </a:endParaRPr>
          </a:p>
          <a:p>
            <a:pPr marL="288925" lvl="2" indent="-285750">
              <a:spcBef>
                <a:spcPts val="0"/>
              </a:spcBef>
              <a:spcAft>
                <a:spcPts val="600"/>
              </a:spcAft>
              <a:buClr>
                <a:schemeClr val="accent3"/>
              </a:buClr>
            </a:pPr>
            <a:r>
              <a:rPr lang="en-US" sz="2400" dirty="0">
                <a:ea typeface="Roboto" panose="02000000000000000000" pitchFamily="2" charset="0"/>
              </a:rPr>
              <a:t>The fall administrations are not intended for accountability purposes.</a:t>
            </a:r>
          </a:p>
          <a:p>
            <a:pPr marL="288925" lvl="2" indent="-285750">
              <a:spcBef>
                <a:spcPts val="0"/>
              </a:spcBef>
              <a:spcAft>
                <a:spcPts val="600"/>
              </a:spcAft>
              <a:buClr>
                <a:schemeClr val="accent3"/>
              </a:buClr>
              <a:buFont typeface="Arial" panose="020B0604020202020204" pitchFamily="34" charset="0"/>
              <a:buChar char="•"/>
            </a:pPr>
            <a:endParaRPr lang="en-US" sz="2400" dirty="0">
              <a:ea typeface="Roboto" panose="02000000000000000000" pitchFamily="2" charset="0"/>
            </a:endParaRPr>
          </a:p>
          <a:p>
            <a:pPr marL="288925" lvl="2" indent="-285750">
              <a:spcBef>
                <a:spcPts val="0"/>
              </a:spcBef>
              <a:spcAft>
                <a:spcPts val="600"/>
              </a:spcAft>
              <a:buClr>
                <a:schemeClr val="accent3"/>
              </a:buClr>
            </a:pPr>
            <a:r>
              <a:rPr lang="en-US" sz="2400" dirty="0">
                <a:ea typeface="Roboto" panose="02000000000000000000" pitchFamily="2" charset="0"/>
              </a:rPr>
              <a:t>Options have been provided to allow districts and schools to choose the administration approach that works best for them.</a:t>
            </a:r>
          </a:p>
          <a:p>
            <a:pPr marL="288925" lvl="2" indent="-285750">
              <a:spcBef>
                <a:spcPts val="0"/>
              </a:spcBef>
              <a:spcAft>
                <a:spcPts val="600"/>
              </a:spcAft>
              <a:buClr>
                <a:schemeClr val="accent3"/>
              </a:buClr>
              <a:buFont typeface="Arial" panose="020B0604020202020204" pitchFamily="34" charset="0"/>
              <a:buChar char="•"/>
            </a:pPr>
            <a:endParaRPr lang="en-US" dirty="0">
              <a:ea typeface="Roboto" panose="02000000000000000000" pitchFamily="2" charset="0"/>
            </a:endParaRPr>
          </a:p>
          <a:p>
            <a:pPr marL="288925" lvl="2" indent="-285750">
              <a:spcBef>
                <a:spcPts val="0"/>
              </a:spcBef>
              <a:spcAft>
                <a:spcPts val="600"/>
              </a:spcAft>
              <a:buClr>
                <a:schemeClr val="accent3"/>
              </a:buClr>
            </a:pPr>
            <a:endParaRPr lang="en-US" dirty="0">
              <a:ea typeface="Roboto" panose="02000000000000000000" pitchFamily="2" charset="0"/>
            </a:endParaRPr>
          </a:p>
          <a:p>
            <a:pPr marL="3175" lvl="2" indent="0">
              <a:spcBef>
                <a:spcPts val="0"/>
              </a:spcBef>
              <a:spcAft>
                <a:spcPts val="600"/>
              </a:spcAft>
              <a:buClr>
                <a:schemeClr val="accent3"/>
              </a:buClr>
              <a:buNone/>
            </a:pPr>
            <a:endParaRPr lang="en-US" dirty="0">
              <a:ea typeface="Roboto" panose="02000000000000000000" pitchFamily="2" charset="0"/>
            </a:endParaRPr>
          </a:p>
          <a:p>
            <a:pPr marL="3175" lvl="2" indent="0">
              <a:spcBef>
                <a:spcPts val="0"/>
              </a:spcBef>
              <a:spcAft>
                <a:spcPts val="600"/>
              </a:spcAft>
              <a:buClr>
                <a:schemeClr val="accent3"/>
              </a:buClr>
              <a:buNone/>
            </a:pPr>
            <a:endParaRPr lang="en-US" dirty="0">
              <a:ea typeface="Roboto" panose="02000000000000000000" pitchFamily="2" charset="0"/>
            </a:endParaRPr>
          </a:p>
          <a:p>
            <a:endParaRPr lang="en-US" dirty="0"/>
          </a:p>
          <a:p>
            <a:endParaRPr lang="en-US" dirty="0"/>
          </a:p>
        </p:txBody>
      </p:sp>
      <p:sp>
        <p:nvSpPr>
          <p:cNvPr id="4" name="Slide Number Placeholder 3">
            <a:extLst>
              <a:ext uri="{FF2B5EF4-FFF2-40B4-BE49-F238E27FC236}">
                <a16:creationId xmlns:a16="http://schemas.microsoft.com/office/drawing/2014/main" id="{A353B6A5-FEA4-4B40-B2E5-161B47A1BE1C}"/>
              </a:ext>
            </a:extLst>
          </p:cNvPr>
          <p:cNvSpPr>
            <a:spLocks noGrp="1"/>
          </p:cNvSpPr>
          <p:nvPr>
            <p:ph type="sldNum" sz="quarter" idx="12"/>
          </p:nvPr>
        </p:nvSpPr>
        <p:spPr/>
        <p:txBody>
          <a:bodyPr/>
          <a:lstStyle/>
          <a:p>
            <a:fld id="{C479D5F6-EDCB-402A-AC08-4943A1820E8F}" type="slidenum">
              <a:rPr lang="en-US" smtClean="0"/>
              <a:pPr/>
              <a:t>55</a:t>
            </a:fld>
            <a:endParaRPr lang="en-US" dirty="0"/>
          </a:p>
        </p:txBody>
      </p:sp>
      <p:sp>
        <p:nvSpPr>
          <p:cNvPr id="6" name="Title 1">
            <a:extLst>
              <a:ext uri="{FF2B5EF4-FFF2-40B4-BE49-F238E27FC236}">
                <a16:creationId xmlns:a16="http://schemas.microsoft.com/office/drawing/2014/main" id="{E9AE5847-D3AE-4974-84D2-0D6F29FE201B}"/>
              </a:ext>
            </a:extLst>
          </p:cNvPr>
          <p:cNvSpPr>
            <a:spLocks noGrp="1"/>
          </p:cNvSpPr>
          <p:nvPr>
            <p:ph type="title"/>
          </p:nvPr>
        </p:nvSpPr>
        <p:spPr>
          <a:xfrm>
            <a:off x="245193" y="254514"/>
            <a:ext cx="8300093" cy="756418"/>
          </a:xfrm>
        </p:spPr>
        <p:txBody>
          <a:bodyPr>
            <a:noAutofit/>
          </a:bodyPr>
          <a:lstStyle/>
          <a:p>
            <a:r>
              <a:rPr lang="en-US" sz="3600" b="1" dirty="0">
                <a:latin typeface="+mn-lt"/>
              </a:rPr>
              <a:t>CDE Sponsored Fall Administration of the SAT and PSAT</a:t>
            </a:r>
          </a:p>
        </p:txBody>
      </p:sp>
    </p:spTree>
    <p:extLst>
      <p:ext uri="{BB962C8B-B14F-4D97-AF65-F5344CB8AC3E}">
        <p14:creationId xmlns:p14="http://schemas.microsoft.com/office/powerpoint/2010/main" val="11817578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E5847-D3AE-4974-84D2-0D6F29FE201B}"/>
              </a:ext>
            </a:extLst>
          </p:cNvPr>
          <p:cNvSpPr>
            <a:spLocks noGrp="1"/>
          </p:cNvSpPr>
          <p:nvPr>
            <p:ph type="title"/>
          </p:nvPr>
        </p:nvSpPr>
        <p:spPr>
          <a:xfrm>
            <a:off x="223071" y="166761"/>
            <a:ext cx="8180700" cy="756418"/>
          </a:xfrm>
        </p:spPr>
        <p:txBody>
          <a:bodyPr>
            <a:noAutofit/>
          </a:bodyPr>
          <a:lstStyle/>
          <a:p>
            <a:r>
              <a:rPr lang="en-US" sz="3600" b="1" dirty="0">
                <a:latin typeface="+mn-lt"/>
              </a:rPr>
              <a:t>CDE Sponsored Fall Administration of the SAT and PSAT</a:t>
            </a:r>
          </a:p>
        </p:txBody>
      </p:sp>
      <p:sp>
        <p:nvSpPr>
          <p:cNvPr id="3" name="Content Placeholder 2">
            <a:extLst>
              <a:ext uri="{FF2B5EF4-FFF2-40B4-BE49-F238E27FC236}">
                <a16:creationId xmlns:a16="http://schemas.microsoft.com/office/drawing/2014/main" id="{0B643D34-AAA1-4226-AEE3-D8CB93AA30E7}"/>
              </a:ext>
            </a:extLst>
          </p:cNvPr>
          <p:cNvSpPr>
            <a:spLocks noGrp="1"/>
          </p:cNvSpPr>
          <p:nvPr>
            <p:ph idx="1"/>
          </p:nvPr>
        </p:nvSpPr>
        <p:spPr>
          <a:xfrm>
            <a:off x="111535" y="1352624"/>
            <a:ext cx="8920929" cy="5074394"/>
          </a:xfrm>
        </p:spPr>
        <p:txBody>
          <a:bodyPr>
            <a:normAutofit fontScale="92500" lnSpcReduction="20000"/>
          </a:bodyPr>
          <a:lstStyle/>
          <a:p>
            <a:pPr marL="288925" lvl="2" indent="-285750">
              <a:spcBef>
                <a:spcPts val="0"/>
              </a:spcBef>
              <a:spcAft>
                <a:spcPts val="600"/>
              </a:spcAft>
              <a:buClr>
                <a:schemeClr val="accent3"/>
              </a:buClr>
              <a:buFont typeface="Arial" panose="020B0604020202020204" pitchFamily="34" charset="0"/>
              <a:buChar char="•"/>
            </a:pPr>
            <a:endParaRPr lang="en-US" dirty="0">
              <a:ea typeface="Roboto" panose="02000000000000000000" pitchFamily="2" charset="0"/>
            </a:endParaRPr>
          </a:p>
          <a:p>
            <a:pPr marL="288925" lvl="2" indent="-285750">
              <a:spcBef>
                <a:spcPts val="0"/>
              </a:spcBef>
              <a:spcAft>
                <a:spcPts val="600"/>
              </a:spcAft>
              <a:buClr>
                <a:schemeClr val="accent3"/>
              </a:buClr>
            </a:pPr>
            <a:endParaRPr lang="en-US" sz="2400" dirty="0">
              <a:ea typeface="Roboto" panose="02000000000000000000" pitchFamily="2" charset="0"/>
            </a:endParaRPr>
          </a:p>
          <a:p>
            <a:pPr marL="288925" lvl="2" indent="-285750">
              <a:spcBef>
                <a:spcPts val="0"/>
              </a:spcBef>
              <a:spcAft>
                <a:spcPts val="600"/>
              </a:spcAft>
              <a:buClr>
                <a:schemeClr val="accent3"/>
              </a:buClr>
            </a:pPr>
            <a:r>
              <a:rPr lang="en-US" sz="2400" dirty="0">
                <a:ea typeface="Roboto" panose="02000000000000000000" pitchFamily="2" charset="0"/>
              </a:rPr>
              <a:t>11</a:t>
            </a:r>
            <a:r>
              <a:rPr lang="en-US" sz="2400" baseline="30000" dirty="0">
                <a:ea typeface="Roboto" panose="02000000000000000000" pitchFamily="2" charset="0"/>
              </a:rPr>
              <a:t>th</a:t>
            </a:r>
            <a:r>
              <a:rPr lang="en-US" sz="2400" dirty="0">
                <a:ea typeface="Roboto" panose="02000000000000000000" pitchFamily="2" charset="0"/>
              </a:rPr>
              <a:t> and 12</a:t>
            </a:r>
            <a:r>
              <a:rPr lang="en-US" sz="2400" baseline="30000" dirty="0">
                <a:ea typeface="Roboto" panose="02000000000000000000" pitchFamily="2" charset="0"/>
              </a:rPr>
              <a:t>th</a:t>
            </a:r>
            <a:r>
              <a:rPr lang="en-US" sz="2400" dirty="0">
                <a:ea typeface="Roboto" panose="02000000000000000000" pitchFamily="2" charset="0"/>
              </a:rPr>
              <a:t> grade public school students will have the opportunity to participate in the option that is chosen by the school.</a:t>
            </a:r>
          </a:p>
          <a:p>
            <a:pPr marL="288925" lvl="2" indent="-285750">
              <a:spcBef>
                <a:spcPts val="0"/>
              </a:spcBef>
              <a:spcAft>
                <a:spcPts val="600"/>
              </a:spcAft>
              <a:buClr>
                <a:schemeClr val="accent3"/>
              </a:buClr>
            </a:pPr>
            <a:endParaRPr lang="en-US" sz="2400" dirty="0">
              <a:ea typeface="Roboto" panose="02000000000000000000" pitchFamily="2" charset="0"/>
            </a:endParaRPr>
          </a:p>
          <a:p>
            <a:pPr marL="288925" lvl="2" indent="-285750">
              <a:spcBef>
                <a:spcPts val="0"/>
              </a:spcBef>
              <a:spcAft>
                <a:spcPts val="600"/>
              </a:spcAft>
              <a:buClr>
                <a:schemeClr val="accent3"/>
              </a:buClr>
            </a:pPr>
            <a:r>
              <a:rPr lang="en-US" sz="2400" dirty="0">
                <a:ea typeface="Roboto" panose="02000000000000000000" pitchFamily="2" charset="0"/>
              </a:rPr>
              <a:t>SAT Vouchers</a:t>
            </a:r>
          </a:p>
          <a:p>
            <a:pPr marL="746125" lvl="3" indent="-285750">
              <a:spcBef>
                <a:spcPts val="0"/>
              </a:spcBef>
              <a:spcAft>
                <a:spcPts val="600"/>
              </a:spcAft>
              <a:buClr>
                <a:schemeClr val="accent3"/>
              </a:buClr>
            </a:pPr>
            <a:r>
              <a:rPr lang="en-US" sz="2400" dirty="0">
                <a:ea typeface="Roboto" panose="02000000000000000000" pitchFamily="2" charset="0"/>
              </a:rPr>
              <a:t>Students who are learning remotely will have the option to use a voucher to take the SAT as a part of the weekend administration.</a:t>
            </a:r>
          </a:p>
          <a:p>
            <a:pPr marL="746125" lvl="3" indent="-285750">
              <a:spcBef>
                <a:spcPts val="0"/>
              </a:spcBef>
              <a:spcAft>
                <a:spcPts val="600"/>
              </a:spcAft>
              <a:buClr>
                <a:schemeClr val="accent3"/>
              </a:buClr>
            </a:pPr>
            <a:r>
              <a:rPr lang="en-US" sz="2400" dirty="0">
                <a:ea typeface="Roboto" panose="02000000000000000000" pitchFamily="2" charset="0"/>
              </a:rPr>
              <a:t>Students whose school chooses to not administer the SAT on a school day will have the option to use a voucher to take the SAT as part of the weekend administration.</a:t>
            </a:r>
          </a:p>
          <a:p>
            <a:pPr marL="288925" lvl="2" indent="-285750">
              <a:spcBef>
                <a:spcPts val="0"/>
              </a:spcBef>
              <a:spcAft>
                <a:spcPts val="600"/>
              </a:spcAft>
              <a:buClr>
                <a:schemeClr val="accent3"/>
              </a:buClr>
            </a:pPr>
            <a:endParaRPr lang="en-US" sz="2400" dirty="0">
              <a:ea typeface="Roboto" panose="02000000000000000000" pitchFamily="2" charset="0"/>
            </a:endParaRPr>
          </a:p>
          <a:p>
            <a:pPr marL="288925" lvl="2" indent="-285750">
              <a:spcBef>
                <a:spcPts val="0"/>
              </a:spcBef>
              <a:spcAft>
                <a:spcPts val="600"/>
              </a:spcAft>
              <a:buClr>
                <a:schemeClr val="accent3"/>
              </a:buClr>
            </a:pPr>
            <a:r>
              <a:rPr lang="en-US" sz="2400" dirty="0">
                <a:ea typeface="Roboto" panose="02000000000000000000" pitchFamily="2" charset="0"/>
              </a:rPr>
              <a:t>Student scores from the fall administration of the PSAT/NMSQT will be included for National Merit Scholarship consideration.</a:t>
            </a:r>
          </a:p>
          <a:p>
            <a:pPr marL="288925" lvl="2" indent="-285750">
              <a:spcBef>
                <a:spcPts val="0"/>
              </a:spcBef>
              <a:spcAft>
                <a:spcPts val="600"/>
              </a:spcAft>
              <a:buClr>
                <a:schemeClr val="accent3"/>
              </a:buClr>
            </a:pPr>
            <a:endParaRPr lang="en-US" sz="2400" dirty="0">
              <a:ea typeface="Roboto" panose="02000000000000000000" pitchFamily="2" charset="0"/>
            </a:endParaRPr>
          </a:p>
          <a:p>
            <a:pPr marL="288925" lvl="2" indent="-285750">
              <a:spcBef>
                <a:spcPts val="0"/>
              </a:spcBef>
              <a:spcAft>
                <a:spcPts val="600"/>
              </a:spcAft>
              <a:buClr>
                <a:schemeClr val="accent3"/>
              </a:buClr>
            </a:pPr>
            <a:r>
              <a:rPr lang="en-US" sz="2400" dirty="0">
                <a:ea typeface="Roboto" panose="02000000000000000000" pitchFamily="2" charset="0"/>
              </a:rPr>
              <a:t>The CDE-sponsored fall administration is limited to 11</a:t>
            </a:r>
            <a:r>
              <a:rPr lang="en-US" sz="2400" baseline="30000" dirty="0">
                <a:ea typeface="Roboto" panose="02000000000000000000" pitchFamily="2" charset="0"/>
              </a:rPr>
              <a:t>th</a:t>
            </a:r>
            <a:r>
              <a:rPr lang="en-US" sz="2400" dirty="0">
                <a:ea typeface="Roboto" panose="02000000000000000000" pitchFamily="2" charset="0"/>
              </a:rPr>
              <a:t> and 12</a:t>
            </a:r>
            <a:r>
              <a:rPr lang="en-US" sz="2400" baseline="30000" dirty="0">
                <a:ea typeface="Roboto" panose="02000000000000000000" pitchFamily="2" charset="0"/>
              </a:rPr>
              <a:t>th</a:t>
            </a:r>
            <a:r>
              <a:rPr lang="en-US" sz="2400" dirty="0">
                <a:ea typeface="Roboto" panose="02000000000000000000" pitchFamily="2" charset="0"/>
              </a:rPr>
              <a:t> grade students attending public schools in Colorado.</a:t>
            </a:r>
          </a:p>
          <a:p>
            <a:pPr marL="3175" lvl="2" indent="0">
              <a:spcBef>
                <a:spcPts val="0"/>
              </a:spcBef>
              <a:spcAft>
                <a:spcPts val="600"/>
              </a:spcAft>
              <a:buClr>
                <a:schemeClr val="accent3"/>
              </a:buClr>
              <a:buNone/>
            </a:pPr>
            <a:endParaRPr lang="en-US" dirty="0">
              <a:ea typeface="Roboto" panose="02000000000000000000" pitchFamily="2" charset="0"/>
            </a:endParaRPr>
          </a:p>
          <a:p>
            <a:pPr marL="3175" lvl="2" indent="0">
              <a:spcBef>
                <a:spcPts val="0"/>
              </a:spcBef>
              <a:spcAft>
                <a:spcPts val="600"/>
              </a:spcAft>
              <a:buClr>
                <a:schemeClr val="accent3"/>
              </a:buClr>
              <a:buNone/>
            </a:pPr>
            <a:endParaRPr lang="en-US" dirty="0">
              <a:ea typeface="Roboto" panose="02000000000000000000" pitchFamily="2" charset="0"/>
            </a:endParaRPr>
          </a:p>
          <a:p>
            <a:endParaRPr lang="en-US" dirty="0"/>
          </a:p>
          <a:p>
            <a:endParaRPr lang="en-US" dirty="0"/>
          </a:p>
        </p:txBody>
      </p:sp>
      <p:sp>
        <p:nvSpPr>
          <p:cNvPr id="4" name="Slide Number Placeholder 3">
            <a:extLst>
              <a:ext uri="{FF2B5EF4-FFF2-40B4-BE49-F238E27FC236}">
                <a16:creationId xmlns:a16="http://schemas.microsoft.com/office/drawing/2014/main" id="{A353B6A5-FEA4-4B40-B2E5-161B47A1BE1C}"/>
              </a:ext>
            </a:extLst>
          </p:cNvPr>
          <p:cNvSpPr>
            <a:spLocks noGrp="1"/>
          </p:cNvSpPr>
          <p:nvPr>
            <p:ph type="sldNum" sz="quarter" idx="12"/>
          </p:nvPr>
        </p:nvSpPr>
        <p:spPr/>
        <p:txBody>
          <a:bodyPr/>
          <a:lstStyle/>
          <a:p>
            <a:fld id="{C479D5F6-EDCB-402A-AC08-4943A1820E8F}" type="slidenum">
              <a:rPr lang="en-US" smtClean="0"/>
              <a:pPr/>
              <a:t>56</a:t>
            </a:fld>
            <a:endParaRPr lang="en-US" dirty="0"/>
          </a:p>
        </p:txBody>
      </p:sp>
    </p:spTree>
    <p:extLst>
      <p:ext uri="{BB962C8B-B14F-4D97-AF65-F5344CB8AC3E}">
        <p14:creationId xmlns:p14="http://schemas.microsoft.com/office/powerpoint/2010/main" val="26365957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8913-A5BA-4EFB-A745-2B38B7DE6B6A}"/>
              </a:ext>
            </a:extLst>
          </p:cNvPr>
          <p:cNvSpPr>
            <a:spLocks noGrp="1"/>
          </p:cNvSpPr>
          <p:nvPr>
            <p:ph type="ctrTitle"/>
          </p:nvPr>
        </p:nvSpPr>
        <p:spPr>
          <a:xfrm>
            <a:off x="685800" y="2179027"/>
            <a:ext cx="7772400" cy="2337620"/>
          </a:xfrm>
        </p:spPr>
        <p:txBody>
          <a:bodyPr>
            <a:noAutofit/>
          </a:bodyPr>
          <a:lstStyle/>
          <a:p>
            <a:r>
              <a:rPr lang="en-US" sz="4800" b="1" dirty="0">
                <a:latin typeface="+mn-lt"/>
              </a:rPr>
              <a:t>Breathe,</a:t>
            </a:r>
            <a:br>
              <a:rPr lang="en-US" sz="4800" b="1" dirty="0">
                <a:latin typeface="+mn-lt"/>
              </a:rPr>
            </a:br>
            <a:br>
              <a:rPr lang="en-US" sz="4800" b="1" dirty="0">
                <a:latin typeface="+mn-lt"/>
              </a:rPr>
            </a:br>
            <a:r>
              <a:rPr lang="en-US" sz="4800" b="1" dirty="0">
                <a:latin typeface="+mn-lt"/>
              </a:rPr>
              <a:t>and shift to spring 2021 PSAT and SAT…</a:t>
            </a:r>
          </a:p>
        </p:txBody>
      </p:sp>
      <p:sp>
        <p:nvSpPr>
          <p:cNvPr id="3" name="Slide Number Placeholder 2">
            <a:extLst>
              <a:ext uri="{FF2B5EF4-FFF2-40B4-BE49-F238E27FC236}">
                <a16:creationId xmlns:a16="http://schemas.microsoft.com/office/drawing/2014/main" id="{BC10A0C5-F295-448D-8754-F1F143229994}"/>
              </a:ext>
            </a:extLst>
          </p:cNvPr>
          <p:cNvSpPr>
            <a:spLocks noGrp="1"/>
          </p:cNvSpPr>
          <p:nvPr>
            <p:ph type="sldNum" sz="quarter" idx="12"/>
          </p:nvPr>
        </p:nvSpPr>
        <p:spPr/>
        <p:txBody>
          <a:bodyPr/>
          <a:lstStyle/>
          <a:p>
            <a:fld id="{C479D5F6-EDCB-402A-AC08-4943A1820E8F}" type="slidenum">
              <a:rPr lang="en-US" smtClean="0"/>
              <a:pPr/>
              <a:t>57</a:t>
            </a:fld>
            <a:endParaRPr lang="en-US" dirty="0"/>
          </a:p>
        </p:txBody>
      </p:sp>
    </p:spTree>
    <p:extLst>
      <p:ext uri="{BB962C8B-B14F-4D97-AF65-F5344CB8AC3E}">
        <p14:creationId xmlns:p14="http://schemas.microsoft.com/office/powerpoint/2010/main" val="821850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Colorado PSAT and SAT</a:t>
            </a:r>
          </a:p>
        </p:txBody>
      </p:sp>
      <p:sp>
        <p:nvSpPr>
          <p:cNvPr id="3" name="Content Placeholder 2"/>
          <p:cNvSpPr>
            <a:spLocks noGrp="1"/>
          </p:cNvSpPr>
          <p:nvPr>
            <p:ph idx="1"/>
          </p:nvPr>
        </p:nvSpPr>
        <p:spPr>
          <a:xfrm>
            <a:off x="245193" y="1307592"/>
            <a:ext cx="8687140" cy="5264124"/>
          </a:xfrm>
        </p:spPr>
        <p:txBody>
          <a:bodyPr>
            <a:normAutofit/>
          </a:bodyPr>
          <a:lstStyle/>
          <a:p>
            <a:pPr marL="342900" indent="-342900">
              <a:buFont typeface="Arial" panose="020B0604020202020204" pitchFamily="34" charset="0"/>
              <a:buChar char="•"/>
            </a:pPr>
            <a:r>
              <a:rPr lang="en-US" dirty="0">
                <a:solidFill>
                  <a:schemeClr val="tx1"/>
                </a:solidFill>
              </a:rPr>
              <a:t>PSAT 8/9 – administered to all* students in 9th grade</a:t>
            </a:r>
          </a:p>
          <a:p>
            <a:pPr marL="342900" indent="-342900">
              <a:buFont typeface="Arial" panose="020B0604020202020204" pitchFamily="34" charset="0"/>
              <a:buChar char="•"/>
            </a:pPr>
            <a:endParaRPr lang="en-US" sz="800" dirty="0">
              <a:solidFill>
                <a:schemeClr val="tx1"/>
              </a:solidFill>
            </a:endParaRPr>
          </a:p>
          <a:p>
            <a:pPr marL="342900" indent="-342900"/>
            <a:r>
              <a:rPr lang="en-US" dirty="0">
                <a:solidFill>
                  <a:schemeClr val="tx1"/>
                </a:solidFill>
              </a:rPr>
              <a:t>PSAT 10 </a:t>
            </a:r>
            <a:r>
              <a:rPr lang="en-US" dirty="0"/>
              <a:t>– administered </a:t>
            </a:r>
            <a:r>
              <a:rPr lang="en-US" dirty="0">
                <a:solidFill>
                  <a:schemeClr val="tx1"/>
                </a:solidFill>
              </a:rPr>
              <a:t>to all* students in 10th grade</a:t>
            </a:r>
          </a:p>
          <a:p>
            <a:pPr marL="1028700" lvl="1" indent="-342900"/>
            <a:r>
              <a:rPr lang="en-US" dirty="0">
                <a:solidFill>
                  <a:schemeClr val="tx1"/>
                </a:solidFill>
              </a:rPr>
              <a:t>PSAT is aligned to both the Colorado Academic Standards and the 11th grade college entrance exam</a:t>
            </a:r>
          </a:p>
          <a:p>
            <a:pPr marL="342900" indent="-342900">
              <a:buFont typeface="Arial" panose="020B0604020202020204" pitchFamily="34" charset="0"/>
              <a:buChar char="•"/>
            </a:pPr>
            <a:endParaRPr lang="en-US" sz="800" dirty="0">
              <a:solidFill>
                <a:schemeClr val="tx1"/>
              </a:solidFill>
            </a:endParaRPr>
          </a:p>
          <a:p>
            <a:pPr marL="342900" indent="-342900"/>
            <a:r>
              <a:rPr lang="en-US" dirty="0">
                <a:solidFill>
                  <a:schemeClr val="tx1"/>
                </a:solidFill>
              </a:rPr>
              <a:t>SAT </a:t>
            </a:r>
            <a:r>
              <a:rPr lang="en-US" dirty="0"/>
              <a:t>– administered </a:t>
            </a:r>
            <a:r>
              <a:rPr lang="en-US" dirty="0">
                <a:solidFill>
                  <a:schemeClr val="tx1"/>
                </a:solidFill>
              </a:rPr>
              <a:t>to all* students in 11th grade </a:t>
            </a:r>
          </a:p>
          <a:p>
            <a:pPr marL="1028700" lvl="1" indent="-342900"/>
            <a:r>
              <a:rPr lang="en-US" dirty="0">
                <a:solidFill>
                  <a:schemeClr val="tx1"/>
                </a:solidFill>
              </a:rPr>
              <a:t>SAT is the state’s selected College Entrance Exam</a:t>
            </a:r>
          </a:p>
          <a:p>
            <a:pPr marL="1028700" lvl="1" indent="-342900"/>
            <a:r>
              <a:rPr lang="en-US" dirty="0">
                <a:solidFill>
                  <a:schemeClr val="tx1"/>
                </a:solidFill>
              </a:rPr>
              <a:t>All Colorado state colleges accept the SAT</a:t>
            </a:r>
          </a:p>
          <a:p>
            <a:endParaRPr lang="en-US" sz="800" dirty="0">
              <a:solidFill>
                <a:schemeClr val="tx1"/>
              </a:solidFill>
            </a:endParaRPr>
          </a:p>
          <a:p>
            <a:pPr marL="0" indent="0">
              <a:buNone/>
            </a:pPr>
            <a:r>
              <a:rPr lang="en-US" sz="2000" dirty="0">
                <a:solidFill>
                  <a:schemeClr val="tx1"/>
                </a:solidFill>
                <a:latin typeface="+mn-lt"/>
              </a:rPr>
              <a:t>*Students who participate in </a:t>
            </a:r>
            <a:r>
              <a:rPr lang="en-US" sz="2000" dirty="0" err="1">
                <a:solidFill>
                  <a:schemeClr val="tx1"/>
                </a:solidFill>
                <a:latin typeface="+mn-lt"/>
              </a:rPr>
              <a:t>CoAlt</a:t>
            </a:r>
            <a:r>
              <a:rPr lang="en-US" sz="2000" dirty="0">
                <a:solidFill>
                  <a:schemeClr val="tx1"/>
                </a:solidFill>
                <a:latin typeface="+mn-lt"/>
              </a:rPr>
              <a:t> take the DLM ELA &amp; Math assessment instead of PSAT/SAT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58</a:t>
            </a:fld>
            <a:endParaRPr lang="en-US" dirty="0"/>
          </a:p>
        </p:txBody>
      </p:sp>
    </p:spTree>
    <p:extLst>
      <p:ext uri="{BB962C8B-B14F-4D97-AF65-F5344CB8AC3E}">
        <p14:creationId xmlns:p14="http://schemas.microsoft.com/office/powerpoint/2010/main" val="2484439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Colorado PSAT and SAT</a:t>
            </a:r>
            <a:endParaRPr lang="en-US" sz="3600" dirty="0">
              <a:solidFill>
                <a:schemeClr val="tx1"/>
              </a:solidFill>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59</a:t>
            </a:fld>
            <a:endParaRPr lang="en-US" dirty="0"/>
          </a:p>
        </p:txBody>
      </p:sp>
      <p:graphicFrame>
        <p:nvGraphicFramePr>
          <p:cNvPr id="8" name="Content Placeholder 4"/>
          <p:cNvGraphicFramePr>
            <a:graphicFrameLocks/>
          </p:cNvGraphicFramePr>
          <p:nvPr>
            <p:extLst>
              <p:ext uri="{D42A27DB-BD31-4B8C-83A1-F6EECF244321}">
                <p14:modId xmlns:p14="http://schemas.microsoft.com/office/powerpoint/2010/main" val="3812870037"/>
              </p:ext>
            </p:extLst>
          </p:nvPr>
        </p:nvGraphicFramePr>
        <p:xfrm>
          <a:off x="523452" y="1772882"/>
          <a:ext cx="8097096" cy="3304085"/>
        </p:xfrm>
        <a:graphic>
          <a:graphicData uri="http://schemas.openxmlformats.org/drawingml/2006/table">
            <a:tbl>
              <a:tblPr firstRow="1" bandRow="1">
                <a:tableStyleId>{5C22544A-7EE6-4342-B048-85BDC9FD1C3A}</a:tableStyleId>
              </a:tblPr>
              <a:tblGrid>
                <a:gridCol w="1916430">
                  <a:extLst>
                    <a:ext uri="{9D8B030D-6E8A-4147-A177-3AD203B41FA5}">
                      <a16:colId xmlns:a16="http://schemas.microsoft.com/office/drawing/2014/main" val="20000"/>
                    </a:ext>
                  </a:extLst>
                </a:gridCol>
                <a:gridCol w="1735667">
                  <a:extLst>
                    <a:ext uri="{9D8B030D-6E8A-4147-A177-3AD203B41FA5}">
                      <a16:colId xmlns:a16="http://schemas.microsoft.com/office/drawing/2014/main" val="20001"/>
                    </a:ext>
                  </a:extLst>
                </a:gridCol>
                <a:gridCol w="4444999">
                  <a:extLst>
                    <a:ext uri="{9D8B030D-6E8A-4147-A177-3AD203B41FA5}">
                      <a16:colId xmlns:a16="http://schemas.microsoft.com/office/drawing/2014/main" val="20002"/>
                    </a:ext>
                  </a:extLst>
                </a:gridCol>
              </a:tblGrid>
              <a:tr h="315552">
                <a:tc>
                  <a:txBody>
                    <a:bodyPr/>
                    <a:lstStyle/>
                    <a:p>
                      <a:pPr marL="0" marR="0" algn="ctr">
                        <a:spcBef>
                          <a:spcPts val="0"/>
                        </a:spcBef>
                        <a:spcAft>
                          <a:spcPts val="0"/>
                        </a:spcAft>
                      </a:pPr>
                      <a:r>
                        <a:rPr lang="en-US" sz="2000" dirty="0">
                          <a:effectLst/>
                        </a:rPr>
                        <a:t>Assessment</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Grade Level</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Administration Dates</a:t>
                      </a:r>
                      <a:endParaRPr lang="en-US"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0">
                <a:tc>
                  <a:txBody>
                    <a:bodyPr/>
                    <a:lstStyle/>
                    <a:p>
                      <a:pPr marL="0" marR="0" algn="ctr">
                        <a:spcBef>
                          <a:spcPts val="0"/>
                        </a:spcBef>
                        <a:spcAft>
                          <a:spcPts val="0"/>
                        </a:spcAft>
                      </a:pPr>
                      <a:endParaRPr lang="en-US" sz="400" dirty="0">
                        <a:effectLst/>
                      </a:endParaRPr>
                    </a:p>
                  </a:txBody>
                  <a:tcPr marL="68580" marR="68580" marT="0" marB="0" anchor="ctr"/>
                </a:tc>
                <a:tc>
                  <a:txBody>
                    <a:bodyPr/>
                    <a:lstStyle/>
                    <a:p>
                      <a:pPr marL="0" marR="0" algn="ctr">
                        <a:spcBef>
                          <a:spcPts val="0"/>
                        </a:spcBef>
                        <a:spcAft>
                          <a:spcPts val="0"/>
                        </a:spcAft>
                      </a:pPr>
                      <a:endParaRPr lang="en-US" sz="400" b="1" dirty="0">
                        <a:solidFill>
                          <a:schemeClr val="tx1">
                            <a:lumMod val="50000"/>
                          </a:schemeClr>
                        </a:solidFill>
                        <a:effectLst/>
                        <a:latin typeface="Calibri"/>
                        <a:ea typeface="Calibri"/>
                        <a:cs typeface="Times New Roman"/>
                      </a:endParaRPr>
                    </a:p>
                  </a:txBody>
                  <a:tcPr marL="68580" marR="68580" marT="0" marB="0" anchor="ctr"/>
                </a:tc>
                <a:tc>
                  <a:txBody>
                    <a:bodyPr/>
                    <a:lstStyle/>
                    <a:p>
                      <a:pPr algn="ctr"/>
                      <a:endParaRPr lang="en-US" sz="400" b="0" i="0" kern="1200" dirty="0">
                        <a:solidFill>
                          <a:srgbClr val="000000"/>
                        </a:solidFill>
                        <a:effectLst/>
                        <a:latin typeface="+mn-lt"/>
                        <a:ea typeface="+mn-ea"/>
                        <a:cs typeface="+mn-cs"/>
                      </a:endParaRPr>
                    </a:p>
                  </a:txBody>
                  <a:tcPr marL="0" marR="0" marT="0" marB="0" anchor="ctr"/>
                </a:tc>
                <a:extLst>
                  <a:ext uri="{0D108BD9-81ED-4DB2-BD59-A6C34878D82A}">
                    <a16:rowId xmlns:a16="http://schemas.microsoft.com/office/drawing/2014/main" val="10001"/>
                  </a:ext>
                </a:extLst>
              </a:tr>
              <a:tr h="1436914">
                <a:tc>
                  <a:txBody>
                    <a:bodyPr/>
                    <a:lstStyle/>
                    <a:p>
                      <a:pPr marL="0" marR="0" algn="ctr">
                        <a:spcBef>
                          <a:spcPts val="0"/>
                        </a:spcBef>
                        <a:spcAft>
                          <a:spcPts val="0"/>
                        </a:spcAft>
                      </a:pPr>
                      <a:r>
                        <a:rPr lang="en-US" sz="1800" dirty="0">
                          <a:effectLst/>
                        </a:rPr>
                        <a:t>PSAT 8/9</a:t>
                      </a:r>
                    </a:p>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PSAT 10</a:t>
                      </a:r>
                      <a:endParaRPr lang="en-US" sz="1800" dirty="0">
                        <a:effectLst/>
                        <a:latin typeface="+mn-lt"/>
                      </a:endParaRPr>
                    </a:p>
                  </a:txBody>
                  <a:tcPr marL="68580" marR="68580" marT="0" marB="0" anchor="ctr"/>
                </a:tc>
                <a:tc>
                  <a:txBody>
                    <a:bodyPr/>
                    <a:lstStyle/>
                    <a:p>
                      <a:pPr marL="0" marR="0" algn="ctr">
                        <a:spcBef>
                          <a:spcPts val="0"/>
                        </a:spcBef>
                        <a:spcAft>
                          <a:spcPts val="0"/>
                        </a:spcAft>
                      </a:pPr>
                      <a:r>
                        <a:rPr lang="en-US" sz="1800" dirty="0">
                          <a:effectLst/>
                        </a:rPr>
                        <a:t>Grade 9</a:t>
                      </a:r>
                    </a:p>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Grade 10</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algn="ctr"/>
                      <a:r>
                        <a:rPr lang="en-US" sz="1800" kern="1200" dirty="0">
                          <a:effectLst/>
                        </a:rPr>
                        <a:t>April 13, 14 or 15, 2021</a:t>
                      </a:r>
                      <a:r>
                        <a:rPr lang="en-US" sz="1800" kern="1200" baseline="30000" dirty="0">
                          <a:effectLst/>
                        </a:rPr>
                        <a:t>*</a:t>
                      </a:r>
                    </a:p>
                    <a:p>
                      <a:pPr algn="ctr"/>
                      <a:r>
                        <a:rPr lang="en-US" sz="1800" kern="1200" dirty="0">
                          <a:effectLst/>
                        </a:rPr>
                        <a:t>April</a:t>
                      </a:r>
                      <a:r>
                        <a:rPr lang="en-US" sz="1800" kern="1200" baseline="0" dirty="0">
                          <a:effectLst/>
                        </a:rPr>
                        <a:t> 27 or 28</a:t>
                      </a:r>
                      <a:r>
                        <a:rPr lang="en-US" sz="1800" kern="1200" dirty="0">
                          <a:effectLst/>
                        </a:rPr>
                        <a:t>, 2021: Make-up date</a:t>
                      </a:r>
                    </a:p>
                    <a:p>
                      <a:pPr algn="ctr"/>
                      <a:r>
                        <a:rPr lang="en-US" sz="1800" kern="1200" dirty="0">
                          <a:effectLst/>
                        </a:rPr>
                        <a:t>April 13-20</a:t>
                      </a:r>
                      <a:r>
                        <a:rPr lang="en-US" sz="1800" kern="1200" baseline="0" dirty="0">
                          <a:effectLst/>
                        </a:rPr>
                        <a:t>, 2021: Accommodations window</a:t>
                      </a:r>
                      <a:endParaRPr lang="en-US" sz="1800" b="0" i="0" kern="1200" dirty="0">
                        <a:solidFill>
                          <a:srgbClr val="000000"/>
                        </a:solidFill>
                        <a:effectLst/>
                        <a:latin typeface="+mn-lt"/>
                        <a:ea typeface="+mn-ea"/>
                        <a:cs typeface="+mn-cs"/>
                      </a:endParaRPr>
                    </a:p>
                  </a:txBody>
                  <a:tcPr marL="0" marR="0" marT="0" marB="0" anchor="ctr"/>
                </a:tc>
                <a:extLst>
                  <a:ext uri="{0D108BD9-81ED-4DB2-BD59-A6C34878D82A}">
                    <a16:rowId xmlns:a16="http://schemas.microsoft.com/office/drawing/2014/main" val="10002"/>
                  </a:ext>
                </a:extLst>
              </a:tr>
              <a:tr h="1490659">
                <a:tc>
                  <a:txBody>
                    <a:bodyPr/>
                    <a:lstStyle/>
                    <a:p>
                      <a:pPr marL="0" marR="0" algn="ctr">
                        <a:spcBef>
                          <a:spcPts val="0"/>
                        </a:spcBef>
                        <a:spcAft>
                          <a:spcPts val="0"/>
                        </a:spcAft>
                      </a:pPr>
                      <a:r>
                        <a:rPr lang="en-US" sz="1800" dirty="0">
                          <a:effectLst/>
                        </a:rPr>
                        <a:t>SAT</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rPr>
                        <a:t>Grade 11</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algn="ctr"/>
                      <a:r>
                        <a:rPr lang="en-US" sz="1800" kern="1200" dirty="0">
                          <a:effectLst/>
                        </a:rPr>
                        <a:t>April 13, 2021</a:t>
                      </a:r>
                    </a:p>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a:effectLst/>
                        </a:rPr>
                        <a:t>April 27, 2021: Make-up test date</a:t>
                      </a:r>
                    </a:p>
                    <a:p>
                      <a:pPr algn="ctr" fontAlgn="t"/>
                      <a:r>
                        <a:rPr lang="en-US" sz="1800" dirty="0">
                          <a:effectLst/>
                        </a:rPr>
                        <a:t>April 13-16, 2021: Accommodations window </a:t>
                      </a:r>
                      <a:endParaRPr lang="en-US" sz="1800" dirty="0">
                        <a:solidFill>
                          <a:srgbClr val="000000"/>
                        </a:solidFill>
                        <a:effectLst/>
                      </a:endParaRPr>
                    </a:p>
                  </a:txBody>
                  <a:tcPr marL="0" marR="0" marT="0" marB="0" anchor="ctr"/>
                </a:tc>
                <a:extLst>
                  <a:ext uri="{0D108BD9-81ED-4DB2-BD59-A6C34878D82A}">
                    <a16:rowId xmlns:a16="http://schemas.microsoft.com/office/drawing/2014/main" val="10003"/>
                  </a:ext>
                </a:extLst>
              </a:tr>
            </a:tbl>
          </a:graphicData>
        </a:graphic>
      </p:graphicFrame>
      <p:sp>
        <p:nvSpPr>
          <p:cNvPr id="3" name="TextBox 2"/>
          <p:cNvSpPr txBox="1"/>
          <p:nvPr/>
        </p:nvSpPr>
        <p:spPr>
          <a:xfrm>
            <a:off x="1022912" y="5305168"/>
            <a:ext cx="6054811" cy="646331"/>
          </a:xfrm>
          <a:prstGeom prst="rect">
            <a:avLst/>
          </a:prstGeom>
          <a:noFill/>
        </p:spPr>
        <p:txBody>
          <a:bodyPr wrap="square" rtlCol="0">
            <a:spAutoFit/>
          </a:bodyPr>
          <a:lstStyle/>
          <a:p>
            <a:r>
              <a:rPr lang="en-US" dirty="0"/>
              <a:t>*</a:t>
            </a:r>
            <a:r>
              <a:rPr lang="en-US" dirty="0">
                <a:solidFill>
                  <a:srgbClr val="000000"/>
                </a:solidFill>
              </a:rPr>
              <a:t>District choice for initial test date</a:t>
            </a:r>
          </a:p>
          <a:p>
            <a:endParaRPr lang="en-US" dirty="0"/>
          </a:p>
        </p:txBody>
      </p:sp>
    </p:spTree>
    <p:extLst>
      <p:ext uri="{BB962C8B-B14F-4D97-AF65-F5344CB8AC3E}">
        <p14:creationId xmlns:p14="http://schemas.microsoft.com/office/powerpoint/2010/main" val="2225040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134768"/>
            <a:ext cx="8691978" cy="756418"/>
          </a:xfrm>
        </p:spPr>
        <p:txBody>
          <a:bodyPr>
            <a:noAutofit/>
          </a:bodyPr>
          <a:lstStyle/>
          <a:p>
            <a:r>
              <a:rPr lang="en-US" sz="3600" b="1" dirty="0">
                <a:latin typeface="+mn-lt"/>
              </a:rPr>
              <a:t>Sources of State Content Assessment Requirements</a:t>
            </a:r>
          </a:p>
        </p:txBody>
      </p:sp>
      <p:sp>
        <p:nvSpPr>
          <p:cNvPr id="3" name="Content Placeholder 2"/>
          <p:cNvSpPr>
            <a:spLocks noGrp="1"/>
          </p:cNvSpPr>
          <p:nvPr>
            <p:ph idx="1"/>
          </p:nvPr>
        </p:nvSpPr>
        <p:spPr>
          <a:xfrm>
            <a:off x="628650" y="1463039"/>
            <a:ext cx="7886700" cy="5594986"/>
          </a:xfrm>
        </p:spPr>
        <p:txBody>
          <a:bodyPr>
            <a:normAutofit/>
          </a:bodyPr>
          <a:lstStyle/>
          <a:p>
            <a:r>
              <a:rPr lang="en-US" sz="2600" dirty="0"/>
              <a:t>Colorado’s state (content) assessment system is guided by state law, state rule, federal law/regulations, and Colorado’s ESSA plan.</a:t>
            </a:r>
          </a:p>
          <a:p>
            <a:pPr marL="0" indent="0">
              <a:buNone/>
            </a:pPr>
            <a:endParaRPr lang="en-US" sz="2600" dirty="0"/>
          </a:p>
          <a:p>
            <a:r>
              <a:rPr lang="en-US" sz="2600" dirty="0"/>
              <a:t>Mechanisms for change:</a:t>
            </a:r>
          </a:p>
          <a:p>
            <a:pPr lvl="1"/>
            <a:r>
              <a:rPr lang="en-US" sz="2200" dirty="0"/>
              <a:t>State law – </a:t>
            </a:r>
            <a:r>
              <a:rPr lang="en-US" sz="2200" u="sng" dirty="0"/>
              <a:t>executive order</a:t>
            </a:r>
            <a:r>
              <a:rPr lang="en-US" sz="2200" dirty="0"/>
              <a:t> or legislative</a:t>
            </a:r>
          </a:p>
          <a:p>
            <a:pPr lvl="1"/>
            <a:r>
              <a:rPr lang="en-US" sz="2200" dirty="0"/>
              <a:t>State rule (limited for assessment)  – Board adoption</a:t>
            </a:r>
          </a:p>
          <a:p>
            <a:pPr lvl="1"/>
            <a:r>
              <a:rPr lang="en-US" sz="2200" dirty="0"/>
              <a:t>Federal law/regulation – </a:t>
            </a:r>
            <a:r>
              <a:rPr lang="en-US" sz="2200" u="sng" dirty="0"/>
              <a:t>waiver</a:t>
            </a:r>
            <a:r>
              <a:rPr lang="en-US" sz="2200" dirty="0"/>
              <a:t> (or legislative or  federal department of education adoption)</a:t>
            </a:r>
          </a:p>
          <a:p>
            <a:pPr lvl="1"/>
            <a:r>
              <a:rPr lang="en-US" sz="2200" dirty="0"/>
              <a:t>ESSA plan – CDE revision or addendum, and federal department of education  approval</a:t>
            </a:r>
          </a:p>
          <a:p>
            <a:pPr marL="0" indent="0">
              <a:buNone/>
            </a:pPr>
            <a:br>
              <a:rPr lang="en-US" dirty="0"/>
            </a:b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18955350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Colorado PSAT and SAT</a:t>
            </a:r>
          </a:p>
        </p:txBody>
      </p:sp>
      <p:sp>
        <p:nvSpPr>
          <p:cNvPr id="3" name="Content Placeholder 2"/>
          <p:cNvSpPr>
            <a:spLocks noGrp="1"/>
          </p:cNvSpPr>
          <p:nvPr>
            <p:ph idx="1"/>
          </p:nvPr>
        </p:nvSpPr>
        <p:spPr>
          <a:xfrm>
            <a:off x="274320" y="1335024"/>
            <a:ext cx="8581813" cy="5236692"/>
          </a:xfrm>
        </p:spPr>
        <p:txBody>
          <a:bodyPr>
            <a:normAutofit/>
          </a:bodyPr>
          <a:lstStyle/>
          <a:p>
            <a:pPr marL="342900" indent="-342900">
              <a:buFont typeface="Arial" panose="020B0604020202020204" pitchFamily="34" charset="0"/>
              <a:buChar char="•"/>
            </a:pPr>
            <a:r>
              <a:rPr lang="en-US" dirty="0">
                <a:solidFill>
                  <a:schemeClr val="tx1"/>
                </a:solidFill>
                <a:latin typeface="+mn-lt"/>
              </a:rPr>
              <a:t>SAT with and without Essay will be administered during the school day</a:t>
            </a:r>
          </a:p>
          <a:p>
            <a:pPr marL="914400" lvl="1" indent="-342900"/>
            <a:r>
              <a:rPr lang="en-US" dirty="0">
                <a:solidFill>
                  <a:schemeClr val="tx1"/>
                </a:solidFill>
              </a:rPr>
              <a:t>Taking the optional SAT Essay is a </a:t>
            </a:r>
            <a:r>
              <a:rPr lang="en-US" dirty="0"/>
              <a:t>student choice</a:t>
            </a:r>
          </a:p>
          <a:p>
            <a:pPr marL="914400" lvl="1" indent="-342900"/>
            <a:r>
              <a:rPr lang="en-US" dirty="0">
                <a:solidFill>
                  <a:schemeClr val="tx1"/>
                </a:solidFill>
              </a:rPr>
              <a:t>Students will have the opportunity to sign up for the essay via their College Board online account after winter break</a:t>
            </a:r>
          </a:p>
          <a:p>
            <a:pPr marL="342900" indent="-342900">
              <a:buFont typeface="Arial" panose="020B0604020202020204" pitchFamily="34" charset="0"/>
              <a:buChar char="•"/>
            </a:pPr>
            <a:r>
              <a:rPr lang="en-US" dirty="0">
                <a:solidFill>
                  <a:schemeClr val="tx1"/>
                </a:solidFill>
                <a:latin typeface="+mn-lt"/>
              </a:rPr>
              <a:t>Online schools for PSAT</a:t>
            </a:r>
          </a:p>
          <a:p>
            <a:pPr marL="914400" lvl="1" indent="-342900"/>
            <a:r>
              <a:rPr lang="en-US" dirty="0">
                <a:solidFill>
                  <a:schemeClr val="tx1"/>
                </a:solidFill>
                <a:latin typeface="+mn-lt"/>
              </a:rPr>
              <a:t>Will need to establish a testing center for 9</a:t>
            </a:r>
            <a:r>
              <a:rPr lang="en-US" baseline="30000" dirty="0">
                <a:solidFill>
                  <a:schemeClr val="tx1"/>
                </a:solidFill>
                <a:latin typeface="+mn-lt"/>
              </a:rPr>
              <a:t>th</a:t>
            </a:r>
            <a:r>
              <a:rPr lang="en-US" dirty="0">
                <a:solidFill>
                  <a:schemeClr val="tx1"/>
                </a:solidFill>
                <a:latin typeface="+mn-lt"/>
              </a:rPr>
              <a:t> and 10</a:t>
            </a:r>
            <a:r>
              <a:rPr lang="en-US" baseline="30000" dirty="0">
                <a:solidFill>
                  <a:schemeClr val="tx1"/>
                </a:solidFill>
                <a:latin typeface="+mn-lt"/>
              </a:rPr>
              <a:t>th</a:t>
            </a:r>
            <a:r>
              <a:rPr lang="en-US" dirty="0">
                <a:solidFill>
                  <a:schemeClr val="tx1"/>
                </a:solidFill>
                <a:latin typeface="+mn-lt"/>
              </a:rPr>
              <a:t> grade students to test</a:t>
            </a:r>
          </a:p>
          <a:p>
            <a:pPr marL="342900" indent="-342900">
              <a:buFont typeface="Arial" panose="020B0604020202020204" pitchFamily="34" charset="0"/>
              <a:buChar char="•"/>
            </a:pPr>
            <a:r>
              <a:rPr lang="en-US" dirty="0">
                <a:solidFill>
                  <a:schemeClr val="tx1"/>
                </a:solidFill>
                <a:latin typeface="+mn-lt"/>
              </a:rPr>
              <a:t>Online schools for SAT</a:t>
            </a:r>
          </a:p>
          <a:p>
            <a:pPr marL="914400" lvl="1" indent="-342900"/>
            <a:r>
              <a:rPr lang="en-US" dirty="0">
                <a:solidFill>
                  <a:schemeClr val="tx1"/>
                </a:solidFill>
              </a:rPr>
              <a:t>Can establish a testing center for 11</a:t>
            </a:r>
            <a:r>
              <a:rPr lang="en-US" baseline="30000" dirty="0">
                <a:solidFill>
                  <a:schemeClr val="tx1"/>
                </a:solidFill>
              </a:rPr>
              <a:t>th</a:t>
            </a:r>
            <a:r>
              <a:rPr lang="en-US" dirty="0">
                <a:solidFill>
                  <a:schemeClr val="tx1"/>
                </a:solidFill>
              </a:rPr>
              <a:t> grade students to test</a:t>
            </a:r>
          </a:p>
          <a:p>
            <a:pPr marL="914400" lvl="1" indent="-342900"/>
            <a:r>
              <a:rPr lang="en-US" dirty="0">
                <a:solidFill>
                  <a:schemeClr val="tx1"/>
                </a:solidFill>
              </a:rPr>
              <a:t>May provide a voucher for 11</a:t>
            </a:r>
            <a:r>
              <a:rPr lang="en-US" baseline="30000" dirty="0">
                <a:solidFill>
                  <a:schemeClr val="tx1"/>
                </a:solidFill>
              </a:rPr>
              <a:t>th</a:t>
            </a:r>
            <a:r>
              <a:rPr lang="en-US" dirty="0">
                <a:solidFill>
                  <a:schemeClr val="tx1"/>
                </a:solidFill>
              </a:rPr>
              <a:t> grade students to test on the national SAT test date on </a:t>
            </a:r>
            <a:r>
              <a:rPr lang="en-US" dirty="0"/>
              <a:t>March 13</a:t>
            </a:r>
            <a:r>
              <a:rPr lang="en-US" baseline="30000" dirty="0"/>
              <a:t>th</a:t>
            </a:r>
            <a:endParaRPr lang="en-US" dirty="0"/>
          </a:p>
          <a:p>
            <a:pPr marL="1371600" lvl="2" indent="-342900"/>
            <a:r>
              <a:rPr lang="en-US" sz="2000" dirty="0"/>
              <a:t>Will need to establish a testing center for the make-up date in April</a:t>
            </a:r>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60</a:t>
            </a:fld>
            <a:endParaRPr lang="en-US" dirty="0"/>
          </a:p>
        </p:txBody>
      </p:sp>
    </p:spTree>
    <p:extLst>
      <p:ext uri="{BB962C8B-B14F-4D97-AF65-F5344CB8AC3E}">
        <p14:creationId xmlns:p14="http://schemas.microsoft.com/office/powerpoint/2010/main" val="21674991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10940" cy="756418"/>
          </a:xfrm>
        </p:spPr>
        <p:txBody>
          <a:bodyPr anchor="ctr">
            <a:noAutofit/>
          </a:bodyPr>
          <a:lstStyle/>
          <a:p>
            <a:r>
              <a:rPr lang="en-US" sz="3600" b="1" dirty="0">
                <a:latin typeface="+mn-lt"/>
              </a:rPr>
              <a:t>Colorado PSAT and SAT Accommodations</a:t>
            </a:r>
          </a:p>
        </p:txBody>
      </p:sp>
      <p:sp>
        <p:nvSpPr>
          <p:cNvPr id="5" name="Content Placeholder 4"/>
          <p:cNvSpPr>
            <a:spLocks noGrp="1"/>
          </p:cNvSpPr>
          <p:nvPr>
            <p:ph idx="1"/>
          </p:nvPr>
        </p:nvSpPr>
        <p:spPr>
          <a:xfrm>
            <a:off x="274321" y="1463039"/>
            <a:ext cx="8581812" cy="5057401"/>
          </a:xfrm>
        </p:spPr>
        <p:txBody>
          <a:bodyPr>
            <a:noAutofit/>
          </a:bodyPr>
          <a:lstStyle/>
          <a:p>
            <a:pPr marL="342900" indent="-342900">
              <a:spcBef>
                <a:spcPts val="0"/>
              </a:spcBef>
              <a:buFont typeface="Arial" panose="020B0604020202020204" pitchFamily="34" charset="0"/>
              <a:buChar char="•"/>
            </a:pPr>
            <a:r>
              <a:rPr lang="en-US" sz="2000" dirty="0">
                <a:solidFill>
                  <a:schemeClr val="tx1"/>
                </a:solidFill>
              </a:rPr>
              <a:t>Students who tested using College Board-approved accommodations for the PSAT or AP exams last year continue to be approved for 2021*</a:t>
            </a:r>
          </a:p>
          <a:p>
            <a:pPr marL="342900" indent="-342900">
              <a:spcBef>
                <a:spcPts val="0"/>
              </a:spcBef>
              <a:buFont typeface="Arial" panose="020B0604020202020204" pitchFamily="34" charset="0"/>
              <a:buChar char="•"/>
            </a:pPr>
            <a:endParaRPr lang="en-US" sz="2000" dirty="0">
              <a:solidFill>
                <a:schemeClr val="tx1"/>
              </a:solidFill>
            </a:endParaRPr>
          </a:p>
          <a:p>
            <a:pPr marL="342900" indent="-342900">
              <a:spcBef>
                <a:spcPts val="0"/>
              </a:spcBef>
              <a:buFont typeface="Arial" panose="020B0604020202020204" pitchFamily="34" charset="0"/>
              <a:buChar char="•"/>
            </a:pPr>
            <a:r>
              <a:rPr lang="en-US" sz="2000" dirty="0">
                <a:solidFill>
                  <a:schemeClr val="tx1"/>
                </a:solidFill>
              </a:rPr>
              <a:t>Accommodations requests must be submitted for </a:t>
            </a:r>
          </a:p>
          <a:p>
            <a:pPr marL="1028700" lvl="1" indent="-342900">
              <a:spcBef>
                <a:spcPts val="0"/>
              </a:spcBef>
            </a:pPr>
            <a:r>
              <a:rPr lang="en-US" dirty="0">
                <a:solidFill>
                  <a:schemeClr val="tx1"/>
                </a:solidFill>
              </a:rPr>
              <a:t>9</a:t>
            </a:r>
            <a:r>
              <a:rPr lang="en-US" baseline="30000" dirty="0">
                <a:solidFill>
                  <a:schemeClr val="tx1"/>
                </a:solidFill>
              </a:rPr>
              <a:t>th</a:t>
            </a:r>
            <a:r>
              <a:rPr lang="en-US" dirty="0">
                <a:solidFill>
                  <a:schemeClr val="tx1"/>
                </a:solidFill>
              </a:rPr>
              <a:t> grade students</a:t>
            </a:r>
          </a:p>
          <a:p>
            <a:pPr marL="1028700" lvl="1" indent="-342900">
              <a:spcBef>
                <a:spcPts val="0"/>
              </a:spcBef>
            </a:pPr>
            <a:r>
              <a:rPr lang="en-US" dirty="0"/>
              <a:t>S</a:t>
            </a:r>
            <a:r>
              <a:rPr lang="en-US" dirty="0">
                <a:solidFill>
                  <a:schemeClr val="tx1"/>
                </a:solidFill>
              </a:rPr>
              <a:t>tudents whose accommodation needs have changed</a:t>
            </a:r>
          </a:p>
          <a:p>
            <a:pPr marL="1028700" lvl="1" indent="-342900">
              <a:spcBef>
                <a:spcPts val="0"/>
              </a:spcBef>
            </a:pPr>
            <a:r>
              <a:rPr lang="en-US" dirty="0"/>
              <a:t>S</a:t>
            </a:r>
            <a:r>
              <a:rPr lang="en-US" dirty="0">
                <a:solidFill>
                  <a:schemeClr val="tx1"/>
                </a:solidFill>
              </a:rPr>
              <a:t>tudents who have not been previously approved by the College Board for testing accommodations</a:t>
            </a:r>
          </a:p>
          <a:p>
            <a:pPr marL="342900" indent="-342900">
              <a:spcBef>
                <a:spcPts val="0"/>
              </a:spcBef>
              <a:buFont typeface="Arial" panose="020B0604020202020204" pitchFamily="34" charset="0"/>
              <a:buChar char="•"/>
            </a:pPr>
            <a:endParaRPr lang="en-US" sz="2000" dirty="0">
              <a:solidFill>
                <a:schemeClr val="tx1"/>
              </a:solidFill>
            </a:endParaRPr>
          </a:p>
          <a:p>
            <a:pPr marL="342900" indent="-342900">
              <a:spcBef>
                <a:spcPts val="0"/>
              </a:spcBef>
              <a:buFont typeface="Arial" panose="020B0604020202020204" pitchFamily="34" charset="0"/>
              <a:buChar char="•"/>
            </a:pPr>
            <a:r>
              <a:rPr lang="en-US" sz="2000" dirty="0">
                <a:solidFill>
                  <a:schemeClr val="tx1"/>
                </a:solidFill>
              </a:rPr>
              <a:t>State-allowed accommodations must be requested and approved each year</a:t>
            </a:r>
          </a:p>
          <a:p>
            <a:pPr marL="342900" indent="-342900">
              <a:spcBef>
                <a:spcPts val="0"/>
              </a:spcBef>
              <a:buFont typeface="Arial" panose="020B0604020202020204" pitchFamily="34" charset="0"/>
              <a:buChar char="•"/>
            </a:pPr>
            <a:endParaRPr lang="en-US" sz="2000" dirty="0">
              <a:solidFill>
                <a:schemeClr val="tx1"/>
              </a:solidFill>
            </a:endParaRPr>
          </a:p>
          <a:p>
            <a:pPr marL="342900" indent="-342900">
              <a:spcBef>
                <a:spcPts val="0"/>
              </a:spcBef>
              <a:buFont typeface="Arial" panose="020B0604020202020204" pitchFamily="34" charset="0"/>
              <a:buChar char="•"/>
            </a:pPr>
            <a:r>
              <a:rPr lang="en-US" sz="2000" dirty="0">
                <a:solidFill>
                  <a:schemeClr val="tx1"/>
                </a:solidFill>
              </a:rPr>
              <a:t>The default Braille code for College Board assessments will be UEB and UEB with Nemeth for math. UEB math code will be available on request by contacting the College Board SSD office.</a:t>
            </a:r>
          </a:p>
          <a:p>
            <a:pPr>
              <a:spcBef>
                <a:spcPts val="0"/>
              </a:spcBef>
            </a:pPr>
            <a:endParaRPr lang="en-US" sz="2000" dirty="0">
              <a:solidFill>
                <a:schemeClr val="tx1"/>
              </a:solidFill>
            </a:endParaRPr>
          </a:p>
          <a:p>
            <a:pPr marL="0" indent="0">
              <a:spcBef>
                <a:spcPts val="0"/>
              </a:spcBef>
              <a:buNone/>
            </a:pPr>
            <a:r>
              <a:rPr lang="en-US" sz="2000" dirty="0">
                <a:solidFill>
                  <a:schemeClr val="tx1"/>
                </a:solidFill>
              </a:rPr>
              <a:t>	*No changes to student situation</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61</a:t>
            </a:fld>
            <a:endParaRPr lang="en-US" dirty="0"/>
          </a:p>
        </p:txBody>
      </p:sp>
    </p:spTree>
    <p:extLst>
      <p:ext uri="{BB962C8B-B14F-4D97-AF65-F5344CB8AC3E}">
        <p14:creationId xmlns:p14="http://schemas.microsoft.com/office/powerpoint/2010/main" val="11106065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742680" cy="710141"/>
          </a:xfrm>
        </p:spPr>
        <p:txBody>
          <a:bodyPr anchor="ctr">
            <a:noAutofit/>
          </a:bodyPr>
          <a:lstStyle/>
          <a:p>
            <a:r>
              <a:rPr lang="en-US" sz="3600" b="1" dirty="0">
                <a:latin typeface="+mn-lt"/>
              </a:rPr>
              <a:t>Some Differences Between CMAS and PSAT/SAT in Colorado</a:t>
            </a:r>
          </a:p>
        </p:txBody>
      </p:sp>
      <p:sp>
        <p:nvSpPr>
          <p:cNvPr id="3" name="Content Placeholder 2"/>
          <p:cNvSpPr>
            <a:spLocks noGrp="1"/>
          </p:cNvSpPr>
          <p:nvPr>
            <p:ph idx="1"/>
          </p:nvPr>
        </p:nvSpPr>
        <p:spPr>
          <a:xfrm>
            <a:off x="274321" y="1392195"/>
            <a:ext cx="8581812" cy="5329281"/>
          </a:xfrm>
        </p:spPr>
        <p:txBody>
          <a:bodyPr>
            <a:noAutofit/>
          </a:bodyPr>
          <a:lstStyle/>
          <a:p>
            <a:r>
              <a:rPr lang="en-US" dirty="0">
                <a:solidFill>
                  <a:schemeClr val="tx1"/>
                </a:solidFill>
              </a:rPr>
              <a:t>Home Schooled Students</a:t>
            </a:r>
          </a:p>
          <a:p>
            <a:pPr lvl="1"/>
            <a:r>
              <a:rPr lang="en-US" sz="1800" dirty="0"/>
              <a:t>Full-time h</a:t>
            </a:r>
            <a:r>
              <a:rPr lang="en-US" sz="1800" dirty="0">
                <a:solidFill>
                  <a:schemeClr val="tx1"/>
                </a:solidFill>
              </a:rPr>
              <a:t>ome schooled students are permitted to take CMAS, but are NOT permitted to take the state sponsored PSAT or SAT (see C.R.S. 22-7-1006.3(9)(b))  </a:t>
            </a:r>
          </a:p>
          <a:p>
            <a:pPr lvl="1"/>
            <a:r>
              <a:rPr lang="en-US" sz="1800" dirty="0">
                <a:solidFill>
                  <a:schemeClr val="tx1"/>
                </a:solidFill>
              </a:rPr>
              <a:t>Full-time home school students who contact the school or district should be directed to take the PSAT or SAT on a national (Saturday) test date at their own expense</a:t>
            </a:r>
          </a:p>
          <a:p>
            <a:pPr lvl="1"/>
            <a:endParaRPr lang="en-US" sz="1800" dirty="0"/>
          </a:p>
          <a:p>
            <a:pPr marL="457200" lvl="1" indent="0">
              <a:buNone/>
            </a:pPr>
            <a:endParaRPr lang="en-US" sz="1800" dirty="0">
              <a:solidFill>
                <a:schemeClr val="tx1"/>
              </a:solidFill>
            </a:endParaRPr>
          </a:p>
          <a:p>
            <a:r>
              <a:rPr lang="en-US" dirty="0">
                <a:solidFill>
                  <a:schemeClr val="tx1"/>
                </a:solidFill>
              </a:rPr>
              <a:t>Optional Student Questionnaire</a:t>
            </a:r>
          </a:p>
          <a:p>
            <a:pPr lvl="1"/>
            <a:r>
              <a:rPr lang="en-US" sz="1800" dirty="0">
                <a:solidFill>
                  <a:schemeClr val="tx1"/>
                </a:solidFill>
              </a:rPr>
              <a:t>Students taking the PSAT 10 and the SAT have the opportunity to fill out an optional questionnaire and to opt in to College Board’s Student Search Service, connecting them with colleges and scholarship opportunities </a:t>
            </a:r>
          </a:p>
          <a:p>
            <a:pPr lvl="1"/>
            <a:r>
              <a:rPr lang="en-US" sz="1800" dirty="0">
                <a:solidFill>
                  <a:schemeClr val="tx1"/>
                </a:solidFill>
              </a:rPr>
              <a:t>Students MUST submit a signed consent form in order to participate in this optional, voluntary activity</a:t>
            </a:r>
          </a:p>
          <a:p>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62</a:t>
            </a:fld>
            <a:endParaRPr lang="en-US" dirty="0"/>
          </a:p>
        </p:txBody>
      </p:sp>
    </p:spTree>
    <p:extLst>
      <p:ext uri="{BB962C8B-B14F-4D97-AF65-F5344CB8AC3E}">
        <p14:creationId xmlns:p14="http://schemas.microsoft.com/office/powerpoint/2010/main" val="3369928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2AA3-1787-4997-B0DD-C5CE5BDB3AB1}"/>
              </a:ext>
            </a:extLst>
          </p:cNvPr>
          <p:cNvSpPr>
            <a:spLocks noGrp="1"/>
          </p:cNvSpPr>
          <p:nvPr>
            <p:ph type="title"/>
          </p:nvPr>
        </p:nvSpPr>
        <p:spPr/>
        <p:txBody>
          <a:bodyPr anchor="ctr">
            <a:normAutofit/>
          </a:bodyPr>
          <a:lstStyle/>
          <a:p>
            <a:r>
              <a:rPr lang="en-US" sz="3600" b="1" dirty="0">
                <a:latin typeface="+mn-lt"/>
              </a:rPr>
              <a:t>Relevant Policy Change</a:t>
            </a:r>
          </a:p>
        </p:txBody>
      </p:sp>
      <p:sp>
        <p:nvSpPr>
          <p:cNvPr id="3" name="Content Placeholder 2">
            <a:extLst>
              <a:ext uri="{FF2B5EF4-FFF2-40B4-BE49-F238E27FC236}">
                <a16:creationId xmlns:a16="http://schemas.microsoft.com/office/drawing/2014/main" id="{119C95C6-D69A-40CE-9E05-1DEA7D02B659}"/>
              </a:ext>
            </a:extLst>
          </p:cNvPr>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SB20-175: Student Score on Transcript</a:t>
            </a:r>
          </a:p>
          <a:p>
            <a:pPr marL="457200" lvl="1" indent="0" algn="ctr">
              <a:buNone/>
            </a:pPr>
            <a:endParaRPr lang="en-US" dirty="0"/>
          </a:p>
          <a:p>
            <a:pPr marL="457200" lvl="1" indent="0" algn="ctr">
              <a:buNone/>
            </a:pPr>
            <a:r>
              <a:rPr lang="en-US" dirty="0"/>
              <a:t>This act prohibits a student's level of performance on the readiness assessment administered pursuant to 22-7-1006.3 (SAT) or on a national assessment (any assessment administered throughout the United States to measure postsecondary or workforce readiness) from being indicated on the student's high school transcript.</a:t>
            </a:r>
          </a:p>
          <a:p>
            <a:pPr marL="457200" lvl="1" indent="0" algn="ctr">
              <a:buNone/>
            </a:pPr>
            <a:endParaRPr lang="en-US" dirty="0"/>
          </a:p>
        </p:txBody>
      </p:sp>
      <p:sp>
        <p:nvSpPr>
          <p:cNvPr id="4" name="Slide Number Placeholder 3">
            <a:extLst>
              <a:ext uri="{FF2B5EF4-FFF2-40B4-BE49-F238E27FC236}">
                <a16:creationId xmlns:a16="http://schemas.microsoft.com/office/drawing/2014/main" id="{1B0D07D2-2047-47D3-AAFD-0E4B1EBA5200}"/>
              </a:ext>
            </a:extLst>
          </p:cNvPr>
          <p:cNvSpPr>
            <a:spLocks noGrp="1"/>
          </p:cNvSpPr>
          <p:nvPr>
            <p:ph type="sldNum" sz="quarter" idx="12"/>
          </p:nvPr>
        </p:nvSpPr>
        <p:spPr/>
        <p:txBody>
          <a:bodyPr/>
          <a:lstStyle/>
          <a:p>
            <a:fld id="{C479D5F6-EDCB-402A-AC08-4943A1820E8F}" type="slidenum">
              <a:rPr lang="en-US" smtClean="0"/>
              <a:pPr/>
              <a:t>63</a:t>
            </a:fld>
            <a:endParaRPr lang="en-US" dirty="0"/>
          </a:p>
        </p:txBody>
      </p:sp>
    </p:spTree>
    <p:extLst>
      <p:ext uri="{BB962C8B-B14F-4D97-AF65-F5344CB8AC3E}">
        <p14:creationId xmlns:p14="http://schemas.microsoft.com/office/powerpoint/2010/main" val="678720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67961"/>
            <a:ext cx="6814513" cy="756418"/>
          </a:xfrm>
        </p:spPr>
        <p:txBody>
          <a:bodyPr anchor="ctr">
            <a:normAutofit fontScale="90000"/>
          </a:bodyPr>
          <a:lstStyle/>
          <a:p>
            <a:r>
              <a:rPr lang="en-US" sz="3600" b="1" dirty="0">
                <a:latin typeface="+mn-lt"/>
              </a:rPr>
              <a:t>Colorado PSAT and SAT Training</a:t>
            </a:r>
            <a:br>
              <a:rPr lang="en-US" sz="3600" b="1" dirty="0">
                <a:latin typeface="+mn-lt"/>
              </a:rPr>
            </a:br>
            <a:r>
              <a:rPr lang="en-US" sz="3600" b="1" dirty="0">
                <a:latin typeface="+mn-lt"/>
              </a:rPr>
              <a:t>(dates subject to change)</a:t>
            </a:r>
          </a:p>
        </p:txBody>
      </p:sp>
      <p:sp>
        <p:nvSpPr>
          <p:cNvPr id="5" name="Content Placeholder 4"/>
          <p:cNvSpPr>
            <a:spLocks noGrp="1"/>
          </p:cNvSpPr>
          <p:nvPr>
            <p:ph idx="1"/>
          </p:nvPr>
        </p:nvSpPr>
        <p:spPr>
          <a:xfrm>
            <a:off x="274320" y="1309817"/>
            <a:ext cx="8241030" cy="5210624"/>
          </a:xfrm>
        </p:spPr>
        <p:txBody>
          <a:bodyPr>
            <a:normAutofit/>
          </a:bodyPr>
          <a:lstStyle/>
          <a:p>
            <a:r>
              <a:rPr lang="en-US" dirty="0">
                <a:solidFill>
                  <a:schemeClr val="tx1"/>
                </a:solidFill>
              </a:rPr>
              <a:t>The CDE College Board DAC Kickoff webinar </a:t>
            </a:r>
            <a:r>
              <a:rPr lang="en-US" dirty="0"/>
              <a:t>will be held on September 10th. </a:t>
            </a:r>
          </a:p>
          <a:p>
            <a:pPr lvl="1"/>
            <a:r>
              <a:rPr lang="en-US" dirty="0"/>
              <a:t>Registration email will be sent out this week.</a:t>
            </a:r>
          </a:p>
          <a:p>
            <a:pPr marL="457200" lvl="1" indent="0">
              <a:buNone/>
            </a:pPr>
            <a:endParaRPr lang="en-US" dirty="0"/>
          </a:p>
          <a:p>
            <a:r>
              <a:rPr lang="en-US" dirty="0"/>
              <a:t>College Board</a:t>
            </a:r>
            <a:r>
              <a:rPr lang="en-US" dirty="0">
                <a:solidFill>
                  <a:schemeClr val="tx1"/>
                </a:solidFill>
              </a:rPr>
              <a:t> Fall workshops for DACs, SACs, Test Coordinators,  SSD Coordinators and other testing staff will be virtual during the fall.  </a:t>
            </a:r>
            <a:endParaRPr lang="en-US" dirty="0">
              <a:solidFill>
                <a:srgbClr val="FF0000"/>
              </a:solidFill>
            </a:endParaRPr>
          </a:p>
          <a:p>
            <a:pPr marL="1028700" lvl="1" indent="-342900"/>
            <a:r>
              <a:rPr lang="en-US" dirty="0"/>
              <a:t>Registration for the first set of workshops will be sent out in the next couple of weeks.  </a:t>
            </a:r>
          </a:p>
          <a:p>
            <a:pPr lvl="1" indent="0">
              <a:buNone/>
            </a:pPr>
            <a:endParaRPr lang="en-US" dirty="0">
              <a:highlight>
                <a:srgbClr val="FFFF00"/>
              </a:highlight>
            </a:endParaRPr>
          </a:p>
          <a:p>
            <a:r>
              <a:rPr lang="en-US" dirty="0">
                <a:solidFill>
                  <a:schemeClr val="tx1"/>
                </a:solidFill>
              </a:rPr>
              <a:t>DAC Office Hours </a:t>
            </a:r>
          </a:p>
          <a:p>
            <a:pPr marL="1028700" lvl="1" indent="-342900"/>
            <a:r>
              <a:rPr lang="en-US" dirty="0"/>
              <a:t>3-4 p.m. on Tuesdays starting in December</a:t>
            </a:r>
          </a:p>
          <a:p>
            <a:pPr marL="1028700" lvl="1" indent="-342900"/>
            <a:r>
              <a:rPr lang="en-US" dirty="0"/>
              <a:t>Similar to last year, we will have more frequent office hours as test day becomes closer</a:t>
            </a:r>
          </a:p>
          <a:p>
            <a:pPr marL="342900" indent="-342900"/>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64</a:t>
            </a:fld>
            <a:endParaRPr lang="en-US" dirty="0"/>
          </a:p>
        </p:txBody>
      </p:sp>
    </p:spTree>
    <p:extLst>
      <p:ext uri="{BB962C8B-B14F-4D97-AF65-F5344CB8AC3E}">
        <p14:creationId xmlns:p14="http://schemas.microsoft.com/office/powerpoint/2010/main" val="26477144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342768"/>
            <a:ext cx="8243090" cy="4499413"/>
          </a:xfrm>
        </p:spPr>
        <p:txBody>
          <a:bodyPr>
            <a:normAutofit/>
          </a:bodyPr>
          <a:lstStyle/>
          <a:p>
            <a:pPr lvl="0"/>
            <a:r>
              <a:rPr lang="en-US" dirty="0"/>
              <a:t>Schools that administer the April school day administration of the PSAT in grades 9 and 10 will be required to return all test books after testing</a:t>
            </a:r>
          </a:p>
          <a:p>
            <a:pPr lvl="1"/>
            <a:r>
              <a:rPr lang="en-US" dirty="0"/>
              <a:t>For both PSAT and SAT, Test Coordinators will need to order make-up test books for students who did not test on the initial test date.</a:t>
            </a:r>
          </a:p>
          <a:p>
            <a:pPr lvl="0"/>
            <a:endParaRPr lang="en-US" sz="2000" dirty="0"/>
          </a:p>
          <a:p>
            <a:pPr lvl="0"/>
            <a:r>
              <a:rPr lang="en-US" sz="2000" dirty="0"/>
              <a:t>The PSAT has a designated initial and makeup date similar to SAT</a:t>
            </a:r>
          </a:p>
          <a:p>
            <a:pPr lvl="0"/>
            <a:endParaRPr lang="en-US" sz="2000"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65</a:t>
            </a:fld>
            <a:endParaRPr lang="en-US" dirty="0"/>
          </a:p>
        </p:txBody>
      </p:sp>
      <p:sp>
        <p:nvSpPr>
          <p:cNvPr id="7" name="Title 1"/>
          <p:cNvSpPr>
            <a:spLocks noGrp="1"/>
          </p:cNvSpPr>
          <p:nvPr>
            <p:ph type="title"/>
          </p:nvPr>
        </p:nvSpPr>
        <p:spPr>
          <a:xfrm>
            <a:off x="245193" y="254514"/>
            <a:ext cx="8800836" cy="756418"/>
          </a:xfrm>
        </p:spPr>
        <p:txBody>
          <a:bodyPr anchor="ctr">
            <a:noAutofit/>
          </a:bodyPr>
          <a:lstStyle/>
          <a:p>
            <a:r>
              <a:rPr lang="en-US" sz="3600" b="1" dirty="0">
                <a:latin typeface="+mn-lt"/>
              </a:rPr>
              <a:t>Colorado PSAT and SAT Reminders for 2020-21</a:t>
            </a:r>
          </a:p>
        </p:txBody>
      </p:sp>
    </p:spTree>
    <p:extLst>
      <p:ext uri="{BB962C8B-B14F-4D97-AF65-F5344CB8AC3E}">
        <p14:creationId xmlns:p14="http://schemas.microsoft.com/office/powerpoint/2010/main" val="26194062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48" y="254514"/>
            <a:ext cx="8757293" cy="756418"/>
          </a:xfrm>
        </p:spPr>
        <p:txBody>
          <a:bodyPr anchor="ctr">
            <a:noAutofit/>
          </a:bodyPr>
          <a:lstStyle/>
          <a:p>
            <a:r>
              <a:rPr lang="en-US" sz="3600" b="1" dirty="0">
                <a:latin typeface="+mn-lt"/>
              </a:rPr>
              <a:t>Colorado PSAT and SAT Reminders for 2020-21</a:t>
            </a:r>
          </a:p>
        </p:txBody>
      </p:sp>
      <p:sp>
        <p:nvSpPr>
          <p:cNvPr id="3" name="Content Placeholder 2"/>
          <p:cNvSpPr>
            <a:spLocks noGrp="1"/>
          </p:cNvSpPr>
          <p:nvPr>
            <p:ph idx="1"/>
          </p:nvPr>
        </p:nvSpPr>
        <p:spPr>
          <a:xfrm>
            <a:off x="274320" y="1342768"/>
            <a:ext cx="8243090" cy="4499413"/>
          </a:xfrm>
        </p:spPr>
        <p:txBody>
          <a:bodyPr>
            <a:normAutofit/>
          </a:bodyPr>
          <a:lstStyle/>
          <a:p>
            <a:r>
              <a:rPr lang="en-US" dirty="0"/>
              <a:t>Modifying current approach for Online Test Day Training</a:t>
            </a:r>
          </a:p>
          <a:p>
            <a:pPr lvl="1"/>
            <a:r>
              <a:rPr lang="en-US" dirty="0"/>
              <a:t>Test Coordinators are required to complete the online test day training and related quizzes</a:t>
            </a:r>
          </a:p>
          <a:p>
            <a:pPr lvl="1"/>
            <a:r>
              <a:rPr lang="en-US" dirty="0"/>
              <a:t>Proctors and hall and room monitors can be trained using online modules or via a local training, but are required to pass the quiz related to their role.</a:t>
            </a:r>
          </a:p>
          <a:p>
            <a:pPr lvl="1"/>
            <a:endParaRPr lang="en-US" dirty="0"/>
          </a:p>
          <a:p>
            <a:r>
              <a:rPr lang="en-US" dirty="0"/>
              <a:t>Consistent with national PSAT and SAT administrations, pre-recorded audio (MP3) will be a downloadable file rather than a USB drive</a:t>
            </a:r>
          </a:p>
          <a:p>
            <a:pPr lvl="1"/>
            <a:r>
              <a:rPr lang="en-US" dirty="0">
                <a:solidFill>
                  <a:schemeClr val="tx1"/>
                </a:solidFill>
              </a:rPr>
              <a:t>Thumb drives are available as a backup if the school cannot download the materials</a:t>
            </a:r>
          </a:p>
          <a:p>
            <a:pPr lvl="1" indent="0">
              <a:buNone/>
            </a:pPr>
            <a:endParaRPr lang="en-US" dirty="0">
              <a:solidFill>
                <a:srgbClr val="FF0000"/>
              </a:solidFill>
            </a:endParaRP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66</a:t>
            </a:fld>
            <a:endParaRPr lang="en-US" dirty="0"/>
          </a:p>
        </p:txBody>
      </p:sp>
    </p:spTree>
    <p:extLst>
      <p:ext uri="{BB962C8B-B14F-4D97-AF65-F5344CB8AC3E}">
        <p14:creationId xmlns:p14="http://schemas.microsoft.com/office/powerpoint/2010/main" val="16427106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98807" cy="756418"/>
          </a:xfrm>
        </p:spPr>
        <p:txBody>
          <a:bodyPr anchor="ctr">
            <a:normAutofit/>
          </a:bodyPr>
          <a:lstStyle/>
          <a:p>
            <a:r>
              <a:rPr lang="en-US" sz="3600" b="1" dirty="0">
                <a:latin typeface="+mn-lt"/>
              </a:rPr>
              <a:t>Fee Waivers for Income Eligible Students</a:t>
            </a:r>
          </a:p>
        </p:txBody>
      </p:sp>
      <p:sp>
        <p:nvSpPr>
          <p:cNvPr id="3" name="Content Placeholder 2"/>
          <p:cNvSpPr>
            <a:spLocks noGrp="1"/>
          </p:cNvSpPr>
          <p:nvPr>
            <p:ph idx="1"/>
          </p:nvPr>
        </p:nvSpPr>
        <p:spPr/>
        <p:txBody>
          <a:bodyPr/>
          <a:lstStyle/>
          <a:p>
            <a:r>
              <a:rPr lang="en-US" dirty="0"/>
              <a:t>Students eligible for free/reduced lunch have access to additional benefits and opportunities:</a:t>
            </a:r>
          </a:p>
          <a:p>
            <a:pPr lvl="1"/>
            <a:r>
              <a:rPr lang="en-US" dirty="0"/>
              <a:t>Free test registrations</a:t>
            </a:r>
          </a:p>
          <a:p>
            <a:pPr lvl="1"/>
            <a:r>
              <a:rPr lang="en-US" dirty="0"/>
              <a:t>Unlimited score reporting (no end date)</a:t>
            </a:r>
          </a:p>
          <a:p>
            <a:pPr lvl="1"/>
            <a:r>
              <a:rPr lang="en-US" dirty="0"/>
              <a:t>Application fee waivers to participating colleges</a:t>
            </a:r>
          </a:p>
          <a:p>
            <a:r>
              <a:rPr lang="en-US" dirty="0"/>
              <a:t>In past years, these benefits have gone under-utilized by eligible students. </a:t>
            </a:r>
          </a:p>
          <a:p>
            <a:pPr lvl="1"/>
            <a:r>
              <a:rPr lang="en-US" dirty="0"/>
              <a:t>Help Test Coordinators understand the benefits and opportunities provided to students through College Board’s Fee Waiver program</a:t>
            </a:r>
          </a:p>
          <a:p>
            <a:pPr lvl="1"/>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67</a:t>
            </a:fld>
            <a:endParaRPr lang="en-US" dirty="0"/>
          </a:p>
        </p:txBody>
      </p:sp>
    </p:spTree>
    <p:extLst>
      <p:ext uri="{BB962C8B-B14F-4D97-AF65-F5344CB8AC3E}">
        <p14:creationId xmlns:p14="http://schemas.microsoft.com/office/powerpoint/2010/main" val="34761909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latin typeface="+mn-lt"/>
              </a:rPr>
              <a:t>National &amp; International Assessments</a:t>
            </a:r>
            <a:br>
              <a:rPr lang="en-US" sz="2700" b="1" dirty="0">
                <a:latin typeface="+mn-lt"/>
              </a:rPr>
            </a:br>
            <a:r>
              <a:rPr lang="en-US" sz="2400" b="1" dirty="0">
                <a:latin typeface="+mn-lt"/>
              </a:rPr>
              <a:t>(Selected Schools Only)</a:t>
            </a:r>
          </a:p>
        </p:txBody>
      </p:sp>
      <p:sp>
        <p:nvSpPr>
          <p:cNvPr id="3" name="Slide Number Placeholder 2"/>
          <p:cNvSpPr>
            <a:spLocks noGrp="1"/>
          </p:cNvSpPr>
          <p:nvPr>
            <p:ph type="sldNum" sz="quarter" idx="12"/>
          </p:nvPr>
        </p:nvSpPr>
        <p:spPr/>
        <p:txBody>
          <a:bodyPr/>
          <a:lstStyle/>
          <a:p>
            <a:fld id="{67726FA2-3EC9-4717-AD62-D8C823692DD3}" type="slidenum">
              <a:rPr lang="en-US" smtClean="0"/>
              <a:pPr/>
              <a:t>68</a:t>
            </a:fld>
            <a:endParaRPr lang="en-US" dirty="0"/>
          </a:p>
        </p:txBody>
      </p:sp>
    </p:spTree>
    <p:extLst>
      <p:ext uri="{BB962C8B-B14F-4D97-AF65-F5344CB8AC3E}">
        <p14:creationId xmlns:p14="http://schemas.microsoft.com/office/powerpoint/2010/main" val="30551545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33784" cy="756418"/>
          </a:xfrm>
        </p:spPr>
        <p:txBody>
          <a:bodyPr anchor="ctr">
            <a:noAutofit/>
          </a:bodyPr>
          <a:lstStyle/>
          <a:p>
            <a:r>
              <a:rPr lang="en-US" sz="3600" b="1" dirty="0">
                <a:latin typeface="+mn-lt"/>
              </a:rPr>
              <a:t>National Assessment of Educational Progress (NAEP)</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solidFill>
                  <a:prstClr val="white">
                    <a:lumMod val="65000"/>
                  </a:prstClr>
                </a:solidFill>
              </a:rPr>
              <a:pPr/>
              <a:t>69</a:t>
            </a:fld>
            <a:endParaRPr lang="en-US" dirty="0">
              <a:solidFill>
                <a:prstClr val="white">
                  <a:lumMod val="65000"/>
                </a:prst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6841" y="1362042"/>
            <a:ext cx="852136" cy="110276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660451144"/>
              </p:ext>
            </p:extLst>
          </p:nvPr>
        </p:nvGraphicFramePr>
        <p:xfrm>
          <a:off x="82143" y="1335022"/>
          <a:ext cx="7800216" cy="5350825"/>
        </p:xfrm>
        <a:graphic>
          <a:graphicData uri="http://schemas.openxmlformats.org/drawingml/2006/table">
            <a:tbl>
              <a:tblPr firstRow="1" bandRow="1">
                <a:tableStyleId>{5C22544A-7EE6-4342-B048-85BDC9FD1C3A}</a:tableStyleId>
              </a:tblPr>
              <a:tblGrid>
                <a:gridCol w="1436805">
                  <a:extLst>
                    <a:ext uri="{9D8B030D-6E8A-4147-A177-3AD203B41FA5}">
                      <a16:colId xmlns:a16="http://schemas.microsoft.com/office/drawing/2014/main" val="3064689663"/>
                    </a:ext>
                  </a:extLst>
                </a:gridCol>
                <a:gridCol w="2121137">
                  <a:extLst>
                    <a:ext uri="{9D8B030D-6E8A-4147-A177-3AD203B41FA5}">
                      <a16:colId xmlns:a16="http://schemas.microsoft.com/office/drawing/2014/main" val="2010507143"/>
                    </a:ext>
                  </a:extLst>
                </a:gridCol>
                <a:gridCol w="2121137">
                  <a:extLst>
                    <a:ext uri="{9D8B030D-6E8A-4147-A177-3AD203B41FA5}">
                      <a16:colId xmlns:a16="http://schemas.microsoft.com/office/drawing/2014/main" val="2363087349"/>
                    </a:ext>
                  </a:extLst>
                </a:gridCol>
                <a:gridCol w="2121137">
                  <a:extLst>
                    <a:ext uri="{9D8B030D-6E8A-4147-A177-3AD203B41FA5}">
                      <a16:colId xmlns:a16="http://schemas.microsoft.com/office/drawing/2014/main" val="4006876786"/>
                    </a:ext>
                  </a:extLst>
                </a:gridCol>
              </a:tblGrid>
              <a:tr h="588712">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a:solidFill>
                            <a:schemeClr val="lt1"/>
                          </a:solidFill>
                          <a:effectLst/>
                          <a:latin typeface="+mn-lt"/>
                          <a:ea typeface="+mn-ea"/>
                          <a:cs typeface="+mn-cs"/>
                        </a:rPr>
                        <a:t>2021 NAEP Assessment Schedule</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49012067"/>
                  </a:ext>
                </a:extLst>
              </a:tr>
              <a:tr h="618848">
                <a:tc>
                  <a:txBody>
                    <a:bodyPr/>
                    <a:lstStyle/>
                    <a:p>
                      <a:r>
                        <a:rPr lang="en-US" sz="1800" b="1" dirty="0"/>
                        <a:t>Program</a:t>
                      </a:r>
                    </a:p>
                  </a:txBody>
                  <a:tcPr/>
                </a:tc>
                <a:tc>
                  <a:txBody>
                    <a:bodyPr/>
                    <a:lstStyle/>
                    <a:p>
                      <a:r>
                        <a:rPr lang="en-US" sz="2000" b="0" dirty="0"/>
                        <a:t>Colorado NAEP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bg2">
                              <a:lumMod val="75000"/>
                            </a:schemeClr>
                          </a:solidFill>
                          <a:effectLst/>
                          <a:latin typeface="+mn-lt"/>
                          <a:ea typeface="+mn-ea"/>
                          <a:cs typeface="+mn-cs"/>
                        </a:rPr>
                        <a:t>National NAEP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bg2">
                              <a:lumMod val="75000"/>
                            </a:schemeClr>
                          </a:solidFill>
                          <a:effectLst/>
                          <a:latin typeface="+mn-lt"/>
                          <a:ea typeface="+mn-ea"/>
                          <a:cs typeface="+mn-cs"/>
                        </a:rPr>
                        <a:t>International Assessments</a:t>
                      </a:r>
                    </a:p>
                  </a:txBody>
                  <a:tcPr/>
                </a:tc>
                <a:extLst>
                  <a:ext uri="{0D108BD9-81ED-4DB2-BD59-A6C34878D82A}">
                    <a16:rowId xmlns:a16="http://schemas.microsoft.com/office/drawing/2014/main" val="4097524411"/>
                  </a:ext>
                </a:extLst>
              </a:tr>
              <a:tr h="738753">
                <a:tc>
                  <a:txBody>
                    <a:bodyPr/>
                    <a:lstStyle/>
                    <a:p>
                      <a:r>
                        <a:rPr lang="en-US" sz="1800" b="1" dirty="0"/>
                        <a:t>Assessment</a:t>
                      </a:r>
                    </a:p>
                  </a:txBody>
                  <a:tcPr/>
                </a:tc>
                <a:tc>
                  <a:txBody>
                    <a:bodyPr/>
                    <a:lstStyle/>
                    <a:p>
                      <a:r>
                        <a:rPr lang="en-US" sz="2000" dirty="0"/>
                        <a:t>Reading and Math</a:t>
                      </a:r>
                    </a:p>
                    <a:p>
                      <a:r>
                        <a:rPr lang="en-US" sz="2000" dirty="0"/>
                        <a:t>Administration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bg2">
                              <a:lumMod val="75000"/>
                            </a:schemeClr>
                          </a:solidFill>
                          <a:effectLst/>
                          <a:latin typeface="+mn-lt"/>
                          <a:ea typeface="+mn-ea"/>
                          <a:cs typeface="+mn-cs"/>
                        </a:rPr>
                        <a:t>US History and Civics</a:t>
                      </a:r>
                      <a:endParaRPr lang="en-US" sz="2000" dirty="0">
                        <a:solidFill>
                          <a:schemeClr val="bg2">
                            <a:lumMod val="75000"/>
                          </a:schemeClr>
                        </a:solidFill>
                      </a:endParaRPr>
                    </a:p>
                  </a:txBody>
                  <a:tcPr/>
                </a:tc>
                <a:tc>
                  <a:txBody>
                    <a:bodyPr/>
                    <a:lstStyle/>
                    <a:p>
                      <a:r>
                        <a:rPr lang="en-US" sz="2000" dirty="0">
                          <a:solidFill>
                            <a:schemeClr val="bg2">
                              <a:lumMod val="75000"/>
                            </a:schemeClr>
                          </a:solidFill>
                        </a:rPr>
                        <a:t>PIRLS and PISA </a:t>
                      </a:r>
                    </a:p>
                  </a:txBody>
                  <a:tcPr/>
                </a:tc>
                <a:extLst>
                  <a:ext uri="{0D108BD9-81ED-4DB2-BD59-A6C34878D82A}">
                    <a16:rowId xmlns:a16="http://schemas.microsoft.com/office/drawing/2014/main" val="3881787879"/>
                  </a:ext>
                </a:extLst>
              </a:tr>
              <a:tr h="618848">
                <a:tc>
                  <a:txBody>
                    <a:bodyPr/>
                    <a:lstStyle/>
                    <a:p>
                      <a:r>
                        <a:rPr lang="en-US" sz="1800" b="1" dirty="0"/>
                        <a:t>Grade/Age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Grades 4 and 8</a:t>
                      </a:r>
                    </a:p>
                    <a:p>
                      <a:endParaRPr lang="en-US" sz="2000" dirty="0"/>
                    </a:p>
                  </a:txBody>
                  <a:tcPr/>
                </a:tc>
                <a:tc>
                  <a:txBody>
                    <a:bodyPr/>
                    <a:lstStyle/>
                    <a:p>
                      <a:r>
                        <a:rPr lang="en-US" sz="2000" dirty="0">
                          <a:solidFill>
                            <a:schemeClr val="bg2">
                              <a:lumMod val="75000"/>
                            </a:schemeClr>
                          </a:solidFill>
                        </a:rPr>
                        <a:t>Grade 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2">
                              <a:lumMod val="75000"/>
                            </a:schemeClr>
                          </a:solidFill>
                        </a:rPr>
                        <a:t>PIRLS: Grade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2">
                              <a:lumMod val="75000"/>
                            </a:schemeClr>
                          </a:solidFill>
                        </a:rPr>
                        <a:t>PISA: Age 15</a:t>
                      </a:r>
                    </a:p>
                  </a:txBody>
                  <a:tcPr/>
                </a:tc>
                <a:extLst>
                  <a:ext uri="{0D108BD9-81ED-4DB2-BD59-A6C34878D82A}">
                    <a16:rowId xmlns:a16="http://schemas.microsoft.com/office/drawing/2014/main" val="1618777680"/>
                  </a:ext>
                </a:extLst>
              </a:tr>
              <a:tr h="618848">
                <a:tc>
                  <a:txBody>
                    <a:bodyPr/>
                    <a:lstStyle/>
                    <a:p>
                      <a:r>
                        <a:rPr lang="en-US" sz="1800" b="1" dirty="0"/>
                        <a:t>Mode</a:t>
                      </a:r>
                    </a:p>
                  </a:txBody>
                  <a:tcPr/>
                </a:tc>
                <a:tc>
                  <a:txBody>
                    <a:bodyPr/>
                    <a:lstStyle/>
                    <a:p>
                      <a:r>
                        <a:rPr lang="en-US" sz="2000" dirty="0"/>
                        <a:t>Digitally Based Assessment</a:t>
                      </a:r>
                    </a:p>
                  </a:txBody>
                  <a:tcPr/>
                </a:tc>
                <a:tc>
                  <a:txBody>
                    <a:bodyPr/>
                    <a:lstStyle/>
                    <a:p>
                      <a:r>
                        <a:rPr lang="en-US" sz="2000" dirty="0">
                          <a:solidFill>
                            <a:schemeClr val="bg2">
                              <a:lumMod val="75000"/>
                            </a:schemeClr>
                          </a:solidFill>
                        </a:rPr>
                        <a:t>Digitally Based Assessment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2">
                              <a:lumMod val="75000"/>
                            </a:schemeClr>
                          </a:solidFill>
                        </a:rPr>
                        <a:t>Paper and Pencil</a:t>
                      </a:r>
                    </a:p>
                  </a:txBody>
                  <a:tcPr/>
                </a:tc>
                <a:extLst>
                  <a:ext uri="{0D108BD9-81ED-4DB2-BD59-A6C34878D82A}">
                    <a16:rowId xmlns:a16="http://schemas.microsoft.com/office/drawing/2014/main" val="2980601390"/>
                  </a:ext>
                </a:extLst>
              </a:tr>
              <a:tr h="688210">
                <a:tc>
                  <a:txBody>
                    <a:bodyPr/>
                    <a:lstStyle/>
                    <a:p>
                      <a:r>
                        <a:rPr lang="en-US" sz="1800" b="1" dirty="0"/>
                        <a:t>Sampling</a:t>
                      </a:r>
                    </a:p>
                  </a:txBody>
                  <a:tcPr/>
                </a:tc>
                <a:tc>
                  <a:txBody>
                    <a:bodyPr/>
                    <a:lstStyle/>
                    <a:p>
                      <a:r>
                        <a:rPr lang="en-US" sz="2000" b="0" i="0" kern="1200" dirty="0">
                          <a:solidFill>
                            <a:schemeClr val="dk1"/>
                          </a:solidFill>
                          <a:effectLst/>
                          <a:latin typeface="+mn-lt"/>
                          <a:ea typeface="+mn-ea"/>
                          <a:cs typeface="+mn-cs"/>
                        </a:rPr>
                        <a:t>Limited state sampling will be used</a:t>
                      </a:r>
                      <a:endParaRPr lang="en-US" sz="2000" dirty="0"/>
                    </a:p>
                  </a:txBody>
                  <a:tcPr/>
                </a:tc>
                <a:tc>
                  <a:txBody>
                    <a:bodyPr/>
                    <a:lstStyle/>
                    <a:p>
                      <a:r>
                        <a:rPr lang="en-US" sz="2000" dirty="0">
                          <a:solidFill>
                            <a:schemeClr val="bg2">
                              <a:lumMod val="75000"/>
                            </a:schemeClr>
                          </a:solidFill>
                        </a:rPr>
                        <a:t>National</a:t>
                      </a:r>
                    </a:p>
                  </a:txBody>
                  <a:tcPr/>
                </a:tc>
                <a:tc>
                  <a:txBody>
                    <a:bodyPr/>
                    <a:lstStyle/>
                    <a:p>
                      <a:r>
                        <a:rPr lang="en-US" sz="2000" dirty="0">
                          <a:solidFill>
                            <a:schemeClr val="bg2">
                              <a:lumMod val="75000"/>
                            </a:schemeClr>
                          </a:solidFill>
                        </a:rPr>
                        <a:t>National</a:t>
                      </a:r>
                    </a:p>
                  </a:txBody>
                  <a:tcPr/>
                </a:tc>
                <a:extLst>
                  <a:ext uri="{0D108BD9-81ED-4DB2-BD59-A6C34878D82A}">
                    <a16:rowId xmlns:a16="http://schemas.microsoft.com/office/drawing/2014/main" val="1889888267"/>
                  </a:ext>
                </a:extLst>
              </a:tr>
              <a:tr h="884069">
                <a:tc>
                  <a:txBody>
                    <a:bodyPr/>
                    <a:lstStyle/>
                    <a:p>
                      <a:r>
                        <a:rPr lang="en-US" sz="1800" b="1" dirty="0"/>
                        <a:t>Status</a:t>
                      </a:r>
                    </a:p>
                  </a:txBody>
                  <a:tcPr/>
                </a:tc>
                <a:tc>
                  <a:txBody>
                    <a:bodyPr/>
                    <a:lstStyle/>
                    <a:p>
                      <a:r>
                        <a:rPr lang="en-US" sz="1800" kern="1200" dirty="0">
                          <a:solidFill>
                            <a:schemeClr val="dk1"/>
                          </a:solidFill>
                          <a:effectLst/>
                          <a:latin typeface="+mn-lt"/>
                          <a:ea typeface="+mn-ea"/>
                          <a:cs typeface="+mn-cs"/>
                        </a:rPr>
                        <a:t>January 25 to March 19 for selected schools</a:t>
                      </a:r>
                      <a:endParaRPr lang="en-US" sz="2000" dirty="0"/>
                    </a:p>
                  </a:txBody>
                  <a:tcPr/>
                </a:tc>
                <a:tc>
                  <a:txBody>
                    <a:bodyPr/>
                    <a:lstStyle/>
                    <a:p>
                      <a:r>
                        <a:rPr lang="en-US" sz="2000" b="1" dirty="0">
                          <a:solidFill>
                            <a:schemeClr val="bg1">
                              <a:lumMod val="50000"/>
                            </a:schemeClr>
                          </a:solidFill>
                        </a:rPr>
                        <a:t>Canceled</a:t>
                      </a:r>
                      <a:r>
                        <a:rPr lang="en-US" sz="2000" dirty="0">
                          <a:solidFill>
                            <a:schemeClr val="bg2">
                              <a:lumMod val="75000"/>
                            </a:schemeClr>
                          </a:solidFill>
                        </a:rPr>
                        <a:t> due to Covid-19 concerns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lumMod val="50000"/>
                            </a:schemeClr>
                          </a:solidFill>
                        </a:rPr>
                        <a:t>Canceled</a:t>
                      </a:r>
                      <a:r>
                        <a:rPr lang="en-US" sz="2000" dirty="0">
                          <a:solidFill>
                            <a:schemeClr val="bg2">
                              <a:lumMod val="75000"/>
                            </a:schemeClr>
                          </a:solidFill>
                        </a:rPr>
                        <a:t> due to Covid-19 concerns</a:t>
                      </a:r>
                    </a:p>
                  </a:txBody>
                  <a:tcPr/>
                </a:tc>
                <a:extLst>
                  <a:ext uri="{0D108BD9-81ED-4DB2-BD59-A6C34878D82A}">
                    <a16:rowId xmlns:a16="http://schemas.microsoft.com/office/drawing/2014/main" val="3459971026"/>
                  </a:ext>
                </a:extLst>
              </a:tr>
            </a:tbl>
          </a:graphicData>
        </a:graphic>
      </p:graphicFrame>
    </p:spTree>
    <p:extLst>
      <p:ext uri="{BB962C8B-B14F-4D97-AF65-F5344CB8AC3E}">
        <p14:creationId xmlns:p14="http://schemas.microsoft.com/office/powerpoint/2010/main" val="240575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63" y="163604"/>
            <a:ext cx="8880065" cy="293596"/>
          </a:xfrm>
        </p:spPr>
        <p:txBody>
          <a:bodyPr>
            <a:normAutofit fontScale="90000"/>
          </a:bodyPr>
          <a:lstStyle/>
          <a:p>
            <a:r>
              <a:rPr lang="en-US" sz="4000" b="1" dirty="0">
                <a:latin typeface="+mn-lt"/>
              </a:rPr>
              <a:t>Sources of State Content Assessment Requirements</a:t>
            </a:r>
            <a:br>
              <a:rPr lang="en-US" sz="1800" dirty="0"/>
            </a:br>
            <a:br>
              <a:rPr lang="en-US" sz="1800" dirty="0"/>
            </a:br>
            <a:endParaRPr lang="en-US" sz="1800" dirty="0"/>
          </a:p>
        </p:txBody>
      </p:sp>
      <p:graphicFrame>
        <p:nvGraphicFramePr>
          <p:cNvPr id="5" name="Content Placeholder 4">
            <a:extLst>
              <a:ext uri="{FF2B5EF4-FFF2-40B4-BE49-F238E27FC236}">
                <a16:creationId xmlns:a16="http://schemas.microsoft.com/office/drawing/2014/main" id="{E71B38CA-4FED-42DF-9326-25F59276127F}"/>
              </a:ext>
            </a:extLst>
          </p:cNvPr>
          <p:cNvGraphicFramePr>
            <a:graphicFrameLocks noGrp="1"/>
          </p:cNvGraphicFramePr>
          <p:nvPr>
            <p:ph idx="1"/>
            <p:extLst>
              <p:ext uri="{D42A27DB-BD31-4B8C-83A1-F6EECF244321}">
                <p14:modId xmlns:p14="http://schemas.microsoft.com/office/powerpoint/2010/main" val="2851185255"/>
              </p:ext>
            </p:extLst>
          </p:nvPr>
        </p:nvGraphicFramePr>
        <p:xfrm>
          <a:off x="628650" y="1801851"/>
          <a:ext cx="7886700" cy="3349548"/>
        </p:xfrm>
        <a:graphic>
          <a:graphicData uri="http://schemas.openxmlformats.org/drawingml/2006/table">
            <a:tbl>
              <a:tblPr/>
              <a:tblGrid>
                <a:gridCol w="2531639">
                  <a:extLst>
                    <a:ext uri="{9D8B030D-6E8A-4147-A177-3AD203B41FA5}">
                      <a16:colId xmlns:a16="http://schemas.microsoft.com/office/drawing/2014/main" val="4206401954"/>
                    </a:ext>
                  </a:extLst>
                </a:gridCol>
                <a:gridCol w="2754767">
                  <a:extLst>
                    <a:ext uri="{9D8B030D-6E8A-4147-A177-3AD203B41FA5}">
                      <a16:colId xmlns:a16="http://schemas.microsoft.com/office/drawing/2014/main" val="3283546293"/>
                    </a:ext>
                  </a:extLst>
                </a:gridCol>
                <a:gridCol w="2600294">
                  <a:extLst>
                    <a:ext uri="{9D8B030D-6E8A-4147-A177-3AD203B41FA5}">
                      <a16:colId xmlns:a16="http://schemas.microsoft.com/office/drawing/2014/main" val="674010420"/>
                    </a:ext>
                  </a:extLst>
                </a:gridCol>
              </a:tblGrid>
              <a:tr h="501179">
                <a:tc>
                  <a:txBody>
                    <a:bodyPr/>
                    <a:lstStyle/>
                    <a:p>
                      <a:pPr algn="ctr" rtl="0" fontAlgn="t">
                        <a:spcBef>
                          <a:spcPts val="0"/>
                        </a:spcBef>
                        <a:spcAft>
                          <a:spcPts val="0"/>
                        </a:spcAft>
                      </a:pPr>
                      <a:r>
                        <a:rPr lang="en-US" sz="2200" b="0" i="0" u="none" strike="noStrike">
                          <a:solidFill>
                            <a:srgbClr val="000000"/>
                          </a:solidFill>
                          <a:effectLst/>
                          <a:latin typeface="+mn-lt"/>
                        </a:rPr>
                        <a:t>Assessment</a:t>
                      </a:r>
                      <a:endParaRPr lang="en-US" sz="1600">
                        <a:effectLst/>
                        <a:latin typeface="+mn-lt"/>
                      </a:endParaRPr>
                    </a:p>
                  </a:txBody>
                  <a:tcPr marL="85818" marR="85818" marT="85818" marB="85818">
                    <a:lnL w="38100" cap="flat" cmpd="sng" algn="ctr">
                      <a:solidFill>
                        <a:srgbClr val="9E9E9E"/>
                      </a:solidFill>
                      <a:prstDash val="solid"/>
                      <a:round/>
                      <a:headEnd type="none" w="med" len="med"/>
                      <a:tailEnd type="none" w="med" len="med"/>
                    </a:lnL>
                    <a:lnR w="38100" cap="flat" cmpd="sng" algn="ctr">
                      <a:solidFill>
                        <a:srgbClr val="9E9E9E"/>
                      </a:solidFill>
                      <a:prstDash val="solid"/>
                      <a:round/>
                      <a:headEnd type="none" w="med" len="med"/>
                      <a:tailEnd type="none" w="med" len="med"/>
                    </a:lnR>
                    <a:lnT w="38100" cap="flat" cmpd="sng" algn="ctr">
                      <a:solidFill>
                        <a:srgbClr val="9E9E9E"/>
                      </a:solidFill>
                      <a:prstDash val="solid"/>
                      <a:round/>
                      <a:headEnd type="none" w="med" len="med"/>
                      <a:tailEnd type="none" w="med" len="med"/>
                    </a:lnT>
                    <a:lnB w="38100" cap="flat" cmpd="sng" algn="ctr">
                      <a:solidFill>
                        <a:srgbClr val="9E9E9E"/>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n-US" sz="2200" b="0" i="0" u="none" strike="noStrike">
                          <a:solidFill>
                            <a:srgbClr val="000000"/>
                          </a:solidFill>
                          <a:effectLst/>
                          <a:latin typeface="+mn-lt"/>
                        </a:rPr>
                        <a:t>State Action</a:t>
                      </a:r>
                      <a:endParaRPr lang="en-US" sz="1600">
                        <a:effectLst/>
                        <a:latin typeface="+mn-lt"/>
                      </a:endParaRPr>
                    </a:p>
                  </a:txBody>
                  <a:tcPr marL="85818" marR="85818" marT="85818" marB="85818">
                    <a:lnL w="38100" cap="flat" cmpd="sng" algn="ctr">
                      <a:solidFill>
                        <a:srgbClr val="9E9E9E"/>
                      </a:solidFill>
                      <a:prstDash val="solid"/>
                      <a:round/>
                      <a:headEnd type="none" w="med" len="med"/>
                      <a:tailEnd type="none" w="med" len="med"/>
                    </a:lnL>
                    <a:lnR w="38100" cap="flat" cmpd="sng" algn="ctr">
                      <a:solidFill>
                        <a:srgbClr val="9E9E9E"/>
                      </a:solidFill>
                      <a:prstDash val="solid"/>
                      <a:round/>
                      <a:headEnd type="none" w="med" len="med"/>
                      <a:tailEnd type="none" w="med" len="med"/>
                    </a:lnR>
                    <a:lnT w="38100" cap="flat" cmpd="sng" algn="ctr">
                      <a:solidFill>
                        <a:srgbClr val="9E9E9E"/>
                      </a:solidFill>
                      <a:prstDash val="solid"/>
                      <a:round/>
                      <a:headEnd type="none" w="med" len="med"/>
                      <a:tailEnd type="none" w="med" len="med"/>
                    </a:lnT>
                    <a:lnB w="38100" cap="flat" cmpd="sng" algn="ctr">
                      <a:solidFill>
                        <a:srgbClr val="9E9E9E"/>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n-US" sz="2200" b="0" i="0" u="none" strike="noStrike">
                          <a:solidFill>
                            <a:srgbClr val="000000"/>
                          </a:solidFill>
                          <a:effectLst/>
                          <a:latin typeface="+mn-lt"/>
                        </a:rPr>
                        <a:t>Federal Action</a:t>
                      </a:r>
                      <a:endParaRPr lang="en-US" sz="1600">
                        <a:effectLst/>
                        <a:latin typeface="+mn-lt"/>
                      </a:endParaRPr>
                    </a:p>
                  </a:txBody>
                  <a:tcPr marL="85818" marR="85818" marT="85818" marB="85818">
                    <a:lnL w="38100" cap="flat" cmpd="sng" algn="ctr">
                      <a:solidFill>
                        <a:srgbClr val="9E9E9E"/>
                      </a:solidFill>
                      <a:prstDash val="solid"/>
                      <a:round/>
                      <a:headEnd type="none" w="med" len="med"/>
                      <a:tailEnd type="none" w="med" len="med"/>
                    </a:lnL>
                    <a:lnR w="38100" cap="flat" cmpd="sng" algn="ctr">
                      <a:solidFill>
                        <a:srgbClr val="9E9E9E"/>
                      </a:solidFill>
                      <a:prstDash val="solid"/>
                      <a:round/>
                      <a:headEnd type="none" w="med" len="med"/>
                      <a:tailEnd type="none" w="med" len="med"/>
                    </a:lnR>
                    <a:lnT w="38100" cap="flat" cmpd="sng" algn="ctr">
                      <a:solidFill>
                        <a:srgbClr val="9E9E9E"/>
                      </a:solidFill>
                      <a:prstDash val="solid"/>
                      <a:round/>
                      <a:headEnd type="none" w="med" len="med"/>
                      <a:tailEnd type="none" w="med" len="med"/>
                    </a:lnT>
                    <a:lnB w="38100" cap="flat" cmpd="sng" algn="ctr">
                      <a:solidFill>
                        <a:srgbClr val="9E9E9E"/>
                      </a:solidFill>
                      <a:prstDash val="solid"/>
                      <a:round/>
                      <a:headEnd type="none" w="med" len="med"/>
                      <a:tailEnd type="none" w="med" len="med"/>
                    </a:lnB>
                    <a:solidFill>
                      <a:srgbClr val="C9DAF8"/>
                    </a:solidFill>
                  </a:tcPr>
                </a:tc>
                <a:extLst>
                  <a:ext uri="{0D108BD9-81ED-4DB2-BD59-A6C34878D82A}">
                    <a16:rowId xmlns:a16="http://schemas.microsoft.com/office/drawing/2014/main" val="365251783"/>
                  </a:ext>
                </a:extLst>
              </a:tr>
              <a:tr h="1407420">
                <a:tc>
                  <a:txBody>
                    <a:bodyPr/>
                    <a:lstStyle/>
                    <a:p>
                      <a:pPr rtl="0" fontAlgn="t">
                        <a:spcBef>
                          <a:spcPts val="0"/>
                        </a:spcBef>
                        <a:spcAft>
                          <a:spcPts val="0"/>
                        </a:spcAft>
                      </a:pPr>
                      <a:r>
                        <a:rPr lang="en-US" sz="2200" b="0" i="0" u="none" strike="noStrike" dirty="0">
                          <a:solidFill>
                            <a:srgbClr val="000000"/>
                          </a:solidFill>
                          <a:effectLst/>
                          <a:latin typeface="+mn-lt"/>
                        </a:rPr>
                        <a:t>CMAS/</a:t>
                      </a:r>
                      <a:r>
                        <a:rPr lang="en-US" sz="2200" b="0" i="0" u="none" strike="noStrike" dirty="0" err="1">
                          <a:solidFill>
                            <a:srgbClr val="000000"/>
                          </a:solidFill>
                          <a:effectLst/>
                          <a:latin typeface="+mn-lt"/>
                        </a:rPr>
                        <a:t>CoAlt</a:t>
                      </a:r>
                      <a:r>
                        <a:rPr lang="en-US" sz="2200" b="0" i="0" u="none" strike="noStrike" dirty="0">
                          <a:solidFill>
                            <a:srgbClr val="000000"/>
                          </a:solidFill>
                          <a:effectLst/>
                          <a:latin typeface="+mn-lt"/>
                        </a:rPr>
                        <a:t> ELA/Math/Science</a:t>
                      </a:r>
                      <a:endParaRPr lang="en-US" sz="1600" dirty="0">
                        <a:effectLst/>
                        <a:latin typeface="+mn-lt"/>
                      </a:endParaRPr>
                    </a:p>
                    <a:p>
                      <a:pPr rtl="0" fontAlgn="t">
                        <a:spcBef>
                          <a:spcPts val="0"/>
                        </a:spcBef>
                        <a:spcAft>
                          <a:spcPts val="0"/>
                        </a:spcAft>
                      </a:pPr>
                      <a:br>
                        <a:rPr lang="en-US" sz="1600" dirty="0">
                          <a:effectLst/>
                          <a:latin typeface="+mn-lt"/>
                        </a:rPr>
                      </a:br>
                      <a:r>
                        <a:rPr lang="en-US" sz="2200" b="0" i="0" u="none" strike="noStrike" dirty="0">
                          <a:solidFill>
                            <a:srgbClr val="000000"/>
                          </a:solidFill>
                          <a:effectLst/>
                          <a:latin typeface="+mn-lt"/>
                        </a:rPr>
                        <a:t>SAT and </a:t>
                      </a:r>
                      <a:r>
                        <a:rPr lang="en-US" sz="2200" b="0" i="0" u="none" strike="noStrike" dirty="0" err="1">
                          <a:solidFill>
                            <a:srgbClr val="000000"/>
                          </a:solidFill>
                          <a:effectLst/>
                          <a:latin typeface="+mn-lt"/>
                        </a:rPr>
                        <a:t>CoAlt</a:t>
                      </a:r>
                      <a:endParaRPr lang="en-US" sz="1600" dirty="0">
                        <a:effectLst/>
                        <a:latin typeface="+mn-lt"/>
                      </a:endParaRPr>
                    </a:p>
                  </a:txBody>
                  <a:tcPr marL="85818" marR="85818" marT="85818" marB="85818">
                    <a:lnL w="38100" cap="flat" cmpd="sng" algn="ctr">
                      <a:solidFill>
                        <a:srgbClr val="9E9E9E"/>
                      </a:solidFill>
                      <a:prstDash val="solid"/>
                      <a:round/>
                      <a:headEnd type="none" w="med" len="med"/>
                      <a:tailEnd type="none" w="med" len="med"/>
                    </a:lnL>
                    <a:lnR w="38100" cap="flat" cmpd="sng" algn="ctr">
                      <a:solidFill>
                        <a:srgbClr val="9E9E9E"/>
                      </a:solidFill>
                      <a:prstDash val="solid"/>
                      <a:round/>
                      <a:headEnd type="none" w="med" len="med"/>
                      <a:tailEnd type="none" w="med" len="med"/>
                    </a:lnR>
                    <a:lnT w="38100" cap="flat" cmpd="sng" algn="ctr">
                      <a:solidFill>
                        <a:srgbClr val="9E9E9E"/>
                      </a:solidFill>
                      <a:prstDash val="solid"/>
                      <a:round/>
                      <a:headEnd type="none" w="med" len="med"/>
                      <a:tailEnd type="none" w="med" len="med"/>
                    </a:lnT>
                    <a:lnB w="381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900" b="0" i="0" u="none" strike="noStrike">
                          <a:solidFill>
                            <a:srgbClr val="000000"/>
                          </a:solidFill>
                          <a:effectLst/>
                          <a:latin typeface="+mn-lt"/>
                        </a:rPr>
                        <a:t>Executive Order: suspended assessment requirements in</a:t>
                      </a:r>
                      <a:endParaRPr lang="en-US" sz="1600">
                        <a:effectLst/>
                        <a:latin typeface="+mn-lt"/>
                      </a:endParaRPr>
                    </a:p>
                    <a:p>
                      <a:pPr rtl="0" fontAlgn="t">
                        <a:spcBef>
                          <a:spcPts val="0"/>
                        </a:spcBef>
                        <a:spcAft>
                          <a:spcPts val="0"/>
                        </a:spcAft>
                      </a:pPr>
                      <a:r>
                        <a:rPr lang="en-US" sz="1900" b="0" i="1" u="none" strike="noStrike">
                          <a:solidFill>
                            <a:srgbClr val="000000"/>
                          </a:solidFill>
                          <a:effectLst/>
                          <a:latin typeface="+mn-lt"/>
                        </a:rPr>
                        <a:t>C.R.S. § 22-7-1006.3 </a:t>
                      </a:r>
                      <a:endParaRPr lang="en-US" sz="1600">
                        <a:effectLst/>
                        <a:latin typeface="+mn-lt"/>
                      </a:endParaRPr>
                    </a:p>
                  </a:txBody>
                  <a:tcPr marL="85818" marR="85818" marT="85818" marB="85818">
                    <a:lnL w="38100" cap="flat" cmpd="sng" algn="ctr">
                      <a:solidFill>
                        <a:srgbClr val="9E9E9E"/>
                      </a:solidFill>
                      <a:prstDash val="solid"/>
                      <a:round/>
                      <a:headEnd type="none" w="med" len="med"/>
                      <a:tailEnd type="none" w="med" len="med"/>
                    </a:lnL>
                    <a:lnR w="38100" cap="flat" cmpd="sng" algn="ctr">
                      <a:solidFill>
                        <a:srgbClr val="9E9E9E"/>
                      </a:solidFill>
                      <a:prstDash val="solid"/>
                      <a:round/>
                      <a:headEnd type="none" w="med" len="med"/>
                      <a:tailEnd type="none" w="med" len="med"/>
                    </a:lnR>
                    <a:lnT w="38100" cap="flat" cmpd="sng" algn="ctr">
                      <a:solidFill>
                        <a:srgbClr val="9E9E9E"/>
                      </a:solidFill>
                      <a:prstDash val="solid"/>
                      <a:round/>
                      <a:headEnd type="none" w="med" len="med"/>
                      <a:tailEnd type="none" w="med" len="med"/>
                    </a:lnT>
                    <a:lnB w="381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900" b="0" i="0" u="none" strike="noStrike">
                          <a:solidFill>
                            <a:srgbClr val="000000"/>
                          </a:solidFill>
                          <a:effectLst/>
                          <a:latin typeface="+mn-lt"/>
                        </a:rPr>
                        <a:t>Waiver:</a:t>
                      </a:r>
                      <a:endParaRPr lang="en-US" sz="1600">
                        <a:effectLst/>
                        <a:latin typeface="+mn-lt"/>
                      </a:endParaRPr>
                    </a:p>
                    <a:p>
                      <a:pPr rtl="0" fontAlgn="t">
                        <a:spcBef>
                          <a:spcPts val="0"/>
                        </a:spcBef>
                        <a:spcAft>
                          <a:spcPts val="0"/>
                        </a:spcAft>
                      </a:pPr>
                      <a:r>
                        <a:rPr lang="en-US" sz="1900" b="0" i="0" u="none" strike="noStrike">
                          <a:solidFill>
                            <a:srgbClr val="000000"/>
                          </a:solidFill>
                          <a:effectLst/>
                          <a:latin typeface="+mn-lt"/>
                        </a:rPr>
                        <a:t>waived assessment requirements in ESSA </a:t>
                      </a:r>
                      <a:r>
                        <a:rPr lang="en-US" sz="1900" b="0" i="1" u="none" strike="noStrike">
                          <a:solidFill>
                            <a:srgbClr val="000000"/>
                          </a:solidFill>
                          <a:effectLst/>
                          <a:latin typeface="+mn-lt"/>
                        </a:rPr>
                        <a:t>Section 1111(b)(2) </a:t>
                      </a:r>
                      <a:endParaRPr lang="en-US" sz="1600">
                        <a:effectLst/>
                        <a:latin typeface="+mn-lt"/>
                      </a:endParaRPr>
                    </a:p>
                  </a:txBody>
                  <a:tcPr marL="85818" marR="85818" marT="85818" marB="85818">
                    <a:lnL w="38100" cap="flat" cmpd="sng" algn="ctr">
                      <a:solidFill>
                        <a:srgbClr val="9E9E9E"/>
                      </a:solidFill>
                      <a:prstDash val="solid"/>
                      <a:round/>
                      <a:headEnd type="none" w="med" len="med"/>
                      <a:tailEnd type="none" w="med" len="med"/>
                    </a:lnL>
                    <a:lnR w="38100" cap="flat" cmpd="sng" algn="ctr">
                      <a:solidFill>
                        <a:srgbClr val="9E9E9E"/>
                      </a:solidFill>
                      <a:prstDash val="solid"/>
                      <a:round/>
                      <a:headEnd type="none" w="med" len="med"/>
                      <a:tailEnd type="none" w="med" len="med"/>
                    </a:lnR>
                    <a:lnT w="38100" cap="flat" cmpd="sng" algn="ctr">
                      <a:solidFill>
                        <a:srgbClr val="9E9E9E"/>
                      </a:solidFill>
                      <a:prstDash val="solid"/>
                      <a:round/>
                      <a:headEnd type="none" w="med" len="med"/>
                      <a:tailEnd type="none" w="med" len="med"/>
                    </a:lnT>
                    <a:lnB w="3810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248314449"/>
                  </a:ext>
                </a:extLst>
              </a:tr>
              <a:tr h="1407420">
                <a:tc>
                  <a:txBody>
                    <a:bodyPr/>
                    <a:lstStyle/>
                    <a:p>
                      <a:pPr rtl="0" fontAlgn="t">
                        <a:spcBef>
                          <a:spcPts val="0"/>
                        </a:spcBef>
                        <a:spcAft>
                          <a:spcPts val="0"/>
                        </a:spcAft>
                      </a:pPr>
                      <a:r>
                        <a:rPr lang="en-US" sz="2200" b="0" i="0" u="none" strike="noStrike" dirty="0">
                          <a:solidFill>
                            <a:srgbClr val="000000"/>
                          </a:solidFill>
                          <a:effectLst/>
                          <a:latin typeface="+mn-lt"/>
                        </a:rPr>
                        <a:t>CMAS/</a:t>
                      </a:r>
                      <a:r>
                        <a:rPr lang="en-US" sz="2200" b="0" i="0" u="none" strike="noStrike" dirty="0" err="1">
                          <a:solidFill>
                            <a:srgbClr val="000000"/>
                          </a:solidFill>
                          <a:effectLst/>
                          <a:latin typeface="+mn-lt"/>
                        </a:rPr>
                        <a:t>CoAlt</a:t>
                      </a:r>
                      <a:endParaRPr lang="en-US" sz="1600" dirty="0">
                        <a:effectLst/>
                        <a:latin typeface="+mn-lt"/>
                      </a:endParaRPr>
                    </a:p>
                    <a:p>
                      <a:pPr rtl="0" fontAlgn="t">
                        <a:spcBef>
                          <a:spcPts val="0"/>
                        </a:spcBef>
                        <a:spcAft>
                          <a:spcPts val="0"/>
                        </a:spcAft>
                      </a:pPr>
                      <a:r>
                        <a:rPr lang="en-US" sz="2200" b="0" i="0" u="none" strike="noStrike" dirty="0">
                          <a:solidFill>
                            <a:srgbClr val="000000"/>
                          </a:solidFill>
                          <a:effectLst/>
                          <a:latin typeface="+mn-lt"/>
                        </a:rPr>
                        <a:t>Social Studies</a:t>
                      </a:r>
                      <a:endParaRPr lang="en-US" sz="1600" dirty="0">
                        <a:effectLst/>
                        <a:latin typeface="+mn-lt"/>
                      </a:endParaRPr>
                    </a:p>
                    <a:p>
                      <a:pPr rtl="0" fontAlgn="t">
                        <a:spcBef>
                          <a:spcPts val="0"/>
                        </a:spcBef>
                        <a:spcAft>
                          <a:spcPts val="0"/>
                        </a:spcAft>
                      </a:pPr>
                      <a:br>
                        <a:rPr lang="en-US" sz="1600" dirty="0">
                          <a:effectLst/>
                          <a:latin typeface="+mn-lt"/>
                        </a:rPr>
                      </a:br>
                      <a:r>
                        <a:rPr lang="en-US" sz="2200" b="0" i="0" u="none" strike="noStrike" dirty="0">
                          <a:solidFill>
                            <a:srgbClr val="000000"/>
                          </a:solidFill>
                          <a:effectLst/>
                          <a:latin typeface="+mn-lt"/>
                        </a:rPr>
                        <a:t>PSAT and </a:t>
                      </a:r>
                      <a:r>
                        <a:rPr lang="en-US" sz="2200" b="0" i="0" u="none" strike="noStrike" dirty="0" err="1">
                          <a:solidFill>
                            <a:srgbClr val="000000"/>
                          </a:solidFill>
                          <a:effectLst/>
                          <a:latin typeface="+mn-lt"/>
                        </a:rPr>
                        <a:t>CoAlt</a:t>
                      </a:r>
                      <a:endParaRPr lang="en-US" sz="1600" dirty="0">
                        <a:effectLst/>
                        <a:latin typeface="+mn-lt"/>
                      </a:endParaRPr>
                    </a:p>
                  </a:txBody>
                  <a:tcPr marL="85818" marR="85818" marT="85818" marB="85818">
                    <a:lnL w="38100" cap="flat" cmpd="sng" algn="ctr">
                      <a:solidFill>
                        <a:srgbClr val="9E9E9E"/>
                      </a:solidFill>
                      <a:prstDash val="solid"/>
                      <a:round/>
                      <a:headEnd type="none" w="med" len="med"/>
                      <a:tailEnd type="none" w="med" len="med"/>
                    </a:lnL>
                    <a:lnR w="38100" cap="flat" cmpd="sng" algn="ctr">
                      <a:solidFill>
                        <a:srgbClr val="9E9E9E"/>
                      </a:solidFill>
                      <a:prstDash val="solid"/>
                      <a:round/>
                      <a:headEnd type="none" w="med" len="med"/>
                      <a:tailEnd type="none" w="med" len="med"/>
                    </a:lnR>
                    <a:lnT w="38100" cap="flat" cmpd="sng" algn="ctr">
                      <a:solidFill>
                        <a:srgbClr val="9E9E9E"/>
                      </a:solidFill>
                      <a:prstDash val="solid"/>
                      <a:round/>
                      <a:headEnd type="none" w="med" len="med"/>
                      <a:tailEnd type="none" w="med" len="med"/>
                    </a:lnT>
                    <a:lnB w="381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900" b="0" i="0" u="none" strike="noStrike">
                          <a:solidFill>
                            <a:srgbClr val="000000"/>
                          </a:solidFill>
                          <a:effectLst/>
                          <a:latin typeface="+mn-lt"/>
                        </a:rPr>
                        <a:t>Executive Order: suspended assessment requirements in </a:t>
                      </a:r>
                      <a:endParaRPr lang="en-US" sz="1600">
                        <a:effectLst/>
                        <a:latin typeface="+mn-lt"/>
                      </a:endParaRPr>
                    </a:p>
                    <a:p>
                      <a:pPr rtl="0" fontAlgn="t">
                        <a:spcBef>
                          <a:spcPts val="0"/>
                        </a:spcBef>
                        <a:spcAft>
                          <a:spcPts val="0"/>
                        </a:spcAft>
                      </a:pPr>
                      <a:r>
                        <a:rPr lang="en-US" sz="1900" b="0" i="1" u="none" strike="noStrike">
                          <a:solidFill>
                            <a:srgbClr val="000000"/>
                          </a:solidFill>
                          <a:effectLst/>
                          <a:latin typeface="+mn-lt"/>
                        </a:rPr>
                        <a:t>C.R.S. § 22-7-1006.3 </a:t>
                      </a:r>
                      <a:endParaRPr lang="en-US" sz="1600">
                        <a:effectLst/>
                        <a:latin typeface="+mn-lt"/>
                      </a:endParaRPr>
                    </a:p>
                  </a:txBody>
                  <a:tcPr marL="85818" marR="85818" marT="85818" marB="85818">
                    <a:lnL w="38100" cap="flat" cmpd="sng" algn="ctr">
                      <a:solidFill>
                        <a:srgbClr val="9E9E9E"/>
                      </a:solidFill>
                      <a:prstDash val="solid"/>
                      <a:round/>
                      <a:headEnd type="none" w="med" len="med"/>
                      <a:tailEnd type="none" w="med" len="med"/>
                    </a:lnL>
                    <a:lnR w="38100" cap="flat" cmpd="sng" algn="ctr">
                      <a:solidFill>
                        <a:srgbClr val="9E9E9E"/>
                      </a:solidFill>
                      <a:prstDash val="solid"/>
                      <a:round/>
                      <a:headEnd type="none" w="med" len="med"/>
                      <a:tailEnd type="none" w="med" len="med"/>
                    </a:lnR>
                    <a:lnT w="38100" cap="flat" cmpd="sng" algn="ctr">
                      <a:solidFill>
                        <a:srgbClr val="9E9E9E"/>
                      </a:solidFill>
                      <a:prstDash val="solid"/>
                      <a:round/>
                      <a:headEnd type="none" w="med" len="med"/>
                      <a:tailEnd type="none" w="med" len="med"/>
                    </a:lnT>
                    <a:lnB w="381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900" b="0" i="0" u="none" strike="noStrike" dirty="0">
                          <a:solidFill>
                            <a:srgbClr val="000000"/>
                          </a:solidFill>
                          <a:effectLst/>
                          <a:latin typeface="+mn-lt"/>
                        </a:rPr>
                        <a:t>Not applicable</a:t>
                      </a:r>
                      <a:endParaRPr lang="en-US" sz="1600" dirty="0">
                        <a:effectLst/>
                        <a:latin typeface="+mn-lt"/>
                      </a:endParaRPr>
                    </a:p>
                  </a:txBody>
                  <a:tcPr marL="85818" marR="85818" marT="85818" marB="85818">
                    <a:lnL w="38100" cap="flat" cmpd="sng" algn="ctr">
                      <a:solidFill>
                        <a:srgbClr val="9E9E9E"/>
                      </a:solidFill>
                      <a:prstDash val="solid"/>
                      <a:round/>
                      <a:headEnd type="none" w="med" len="med"/>
                      <a:tailEnd type="none" w="med" len="med"/>
                    </a:lnL>
                    <a:lnR w="38100" cap="flat" cmpd="sng" algn="ctr">
                      <a:solidFill>
                        <a:srgbClr val="9E9E9E"/>
                      </a:solidFill>
                      <a:prstDash val="solid"/>
                      <a:round/>
                      <a:headEnd type="none" w="med" len="med"/>
                      <a:tailEnd type="none" w="med" len="med"/>
                    </a:lnR>
                    <a:lnT w="38100" cap="flat" cmpd="sng" algn="ctr">
                      <a:solidFill>
                        <a:srgbClr val="9E9E9E"/>
                      </a:solidFill>
                      <a:prstDash val="solid"/>
                      <a:round/>
                      <a:headEnd type="none" w="med" len="med"/>
                      <a:tailEnd type="none" w="med" len="med"/>
                    </a:lnT>
                    <a:lnB w="3810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080575951"/>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
        <p:nvSpPr>
          <p:cNvPr id="6" name="Rectangle 1">
            <a:extLst>
              <a:ext uri="{FF2B5EF4-FFF2-40B4-BE49-F238E27FC236}">
                <a16:creationId xmlns:a16="http://schemas.microsoft.com/office/drawing/2014/main" id="{BB0B73A3-54BC-402D-8088-552F5B2B8D2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96030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latin typeface="+mn-lt"/>
              </a:rPr>
              <a:t>Data and Reporting</a:t>
            </a:r>
          </a:p>
        </p:txBody>
      </p:sp>
      <p:sp>
        <p:nvSpPr>
          <p:cNvPr id="3" name="Slide Number Placeholder 2"/>
          <p:cNvSpPr>
            <a:spLocks noGrp="1"/>
          </p:cNvSpPr>
          <p:nvPr>
            <p:ph type="sldNum" sz="quarter" idx="12"/>
          </p:nvPr>
        </p:nvSpPr>
        <p:spPr/>
        <p:txBody>
          <a:bodyPr/>
          <a:lstStyle/>
          <a:p>
            <a:fld id="{67726FA2-3EC9-4717-AD62-D8C823692DD3}" type="slidenum">
              <a:rPr lang="en-US" smtClean="0"/>
              <a:pPr/>
              <a:t>70</a:t>
            </a:fld>
            <a:endParaRPr lang="en-US" dirty="0"/>
          </a:p>
        </p:txBody>
      </p:sp>
    </p:spTree>
    <p:extLst>
      <p:ext uri="{BB962C8B-B14F-4D97-AF65-F5344CB8AC3E}">
        <p14:creationId xmlns:p14="http://schemas.microsoft.com/office/powerpoint/2010/main" val="1505533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Assessment Data Collections</a:t>
            </a:r>
          </a:p>
        </p:txBody>
      </p:sp>
      <p:sp>
        <p:nvSpPr>
          <p:cNvPr id="5" name="Content Placeholder 4"/>
          <p:cNvSpPr>
            <a:spLocks noGrp="1"/>
          </p:cNvSpPr>
          <p:nvPr>
            <p:ph idx="1"/>
          </p:nvPr>
        </p:nvSpPr>
        <p:spPr>
          <a:xfrm>
            <a:off x="274320" y="1547700"/>
            <a:ext cx="8181857" cy="4991213"/>
          </a:xfrm>
        </p:spPr>
        <p:txBody>
          <a:bodyPr>
            <a:normAutofit fontScale="85000" lnSpcReduction="20000"/>
          </a:bodyPr>
          <a:lstStyle/>
          <a:p>
            <a:pPr marL="342900" indent="-342900">
              <a:buFont typeface="Arial" panose="020B0604020202020204" pitchFamily="34" charset="0"/>
              <a:buChar char="•"/>
            </a:pPr>
            <a:r>
              <a:rPr lang="en-US" dirty="0"/>
              <a:t>DACs: Know who your data respondent is for each assessment collection.</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Assessment collections include two types of Data Pipeline activities</a:t>
            </a:r>
          </a:p>
          <a:p>
            <a:pPr marL="1028700" lvl="1" indent="-342900"/>
            <a:r>
              <a:rPr lang="en-US" sz="2100" dirty="0"/>
              <a:t>Pre-ID student data</a:t>
            </a:r>
            <a:r>
              <a:rPr lang="en-US" sz="2100" dirty="0">
                <a:solidFill>
                  <a:schemeClr val="tx1"/>
                </a:solidFill>
              </a:rPr>
              <a:t> are pulled from October Count Collection</a:t>
            </a:r>
          </a:p>
          <a:p>
            <a:pPr marL="1485900" lvl="2" indent="-342900"/>
            <a:r>
              <a:rPr lang="en-US" sz="2100" dirty="0"/>
              <a:t>WIDA ACCESS is pulled from students reported as EL – NEP and LEP after the first snapshot deadline (first week of November)</a:t>
            </a:r>
          </a:p>
          <a:p>
            <a:pPr marL="1485900" lvl="2" indent="-342900"/>
            <a:r>
              <a:rPr lang="en-US" sz="2100" dirty="0">
                <a:solidFill>
                  <a:schemeClr val="tx1"/>
                </a:solidFill>
              </a:rPr>
              <a:t>All othe</a:t>
            </a:r>
            <a:r>
              <a:rPr lang="en-US" sz="2100" dirty="0"/>
              <a:t>r assessment data is pulled from the final approved data in January</a:t>
            </a:r>
            <a:endParaRPr lang="en-US" sz="2100" dirty="0">
              <a:solidFill>
                <a:schemeClr val="tx1"/>
              </a:solidFill>
            </a:endParaRPr>
          </a:p>
          <a:p>
            <a:pPr marL="1028700" lvl="1" indent="-342900"/>
            <a:r>
              <a:rPr lang="en-US" sz="2100" dirty="0">
                <a:solidFill>
                  <a:schemeClr val="tx1"/>
                </a:solidFill>
              </a:rPr>
              <a:t>Student Biographical Data (SBD) reviews</a:t>
            </a:r>
          </a:p>
          <a:p>
            <a:pPr marL="1485900" lvl="2" indent="-342900"/>
            <a:r>
              <a:rPr lang="en-US" sz="2100" dirty="0">
                <a:solidFill>
                  <a:schemeClr val="tx1"/>
                </a:solidFill>
              </a:rPr>
              <a:t>WIDA ACCESS for ELLs: </a:t>
            </a:r>
            <a:r>
              <a:rPr lang="en-US" sz="2100" dirty="0"/>
              <a:t>late March</a:t>
            </a:r>
            <a:endParaRPr lang="en-US" sz="2100" dirty="0">
              <a:solidFill>
                <a:schemeClr val="tx1"/>
              </a:solidFill>
            </a:endParaRPr>
          </a:p>
          <a:p>
            <a:pPr marL="1485900" lvl="2" indent="-342900"/>
            <a:r>
              <a:rPr lang="en-US" sz="2100" dirty="0"/>
              <a:t>CMAS, CO SAT/PSAT and DLM</a:t>
            </a:r>
            <a:r>
              <a:rPr lang="en-US" sz="2100" dirty="0">
                <a:solidFill>
                  <a:schemeClr val="tx1"/>
                </a:solidFill>
              </a:rPr>
              <a:t>: late May – June</a:t>
            </a:r>
          </a:p>
          <a:p>
            <a:pPr marL="342900" indent="-342900">
              <a:buFont typeface="Arial" panose="020B0604020202020204" pitchFamily="34" charset="0"/>
              <a:buChar char="•"/>
            </a:pPr>
            <a:r>
              <a:rPr lang="en-US" dirty="0">
                <a:solidFill>
                  <a:schemeClr val="tx1"/>
                </a:solidFill>
              </a:rPr>
              <a:t>Training materials (updated annually)</a:t>
            </a:r>
          </a:p>
          <a:p>
            <a:pPr marL="1028700" lvl="1" indent="-342900"/>
            <a:r>
              <a:rPr lang="en-US" sz="2100" dirty="0">
                <a:solidFill>
                  <a:schemeClr val="tx1"/>
                </a:solidFill>
              </a:rPr>
              <a:t>Assessment Division Data Pipeline Manual for SBD</a:t>
            </a:r>
          </a:p>
          <a:p>
            <a:pPr marL="1485900" lvl="2" indent="-342900"/>
            <a:r>
              <a:rPr lang="en-US" sz="2000" dirty="0">
                <a:hlinkClick r:id="rId2"/>
              </a:rPr>
              <a:t>http://www.cde.state.co.us/assessment/training-data</a:t>
            </a:r>
            <a:endParaRPr lang="en-US" sz="1900" dirty="0">
              <a:solidFill>
                <a:schemeClr val="tx1"/>
              </a:solidFill>
            </a:endParaRPr>
          </a:p>
          <a:p>
            <a:pPr marL="1028700" lvl="1" indent="-342900"/>
            <a:r>
              <a:rPr lang="en-US" sz="2100" dirty="0"/>
              <a:t>SBD file layouts and definitions will be posted as they are finalized</a:t>
            </a:r>
          </a:p>
          <a:p>
            <a:pPr marL="1485900" lvl="2" indent="-342900"/>
            <a:r>
              <a:rPr lang="en-US" sz="2200" dirty="0">
                <a:hlinkClick r:id="rId3"/>
              </a:rPr>
              <a:t>http://www.cde.state.co.us/datapipeline/per-collections</a:t>
            </a:r>
            <a:endParaRPr lang="en-US" sz="1900" dirty="0">
              <a:solidFill>
                <a:schemeClr val="tx1"/>
              </a:solidFill>
            </a:endParaRPr>
          </a:p>
          <a:p>
            <a:pPr marL="342900" indent="-342900">
              <a:buFont typeface="Arial" panose="020B0604020202020204" pitchFamily="34" charset="0"/>
              <a:buChar char="•"/>
            </a:pPr>
            <a:r>
              <a:rPr lang="en-US" dirty="0">
                <a:solidFill>
                  <a:schemeClr val="tx1"/>
                </a:solidFill>
              </a:rPr>
              <a:t>IMS Town Hall virtual meetings</a:t>
            </a:r>
          </a:p>
          <a:p>
            <a:pPr marL="1028700" lvl="1" indent="-342900"/>
            <a:r>
              <a:rPr lang="en-US" sz="2100" dirty="0"/>
              <a:t>Assessment will present and answer questions during active collections </a:t>
            </a:r>
            <a:r>
              <a:rPr lang="en-US" sz="2100" dirty="0">
                <a:hlinkClick r:id="rId4"/>
              </a:rPr>
              <a:t>http://www.cde.state.co.us/datapipeline/train_schedule</a:t>
            </a:r>
            <a:r>
              <a:rPr lang="en-US" sz="2100" dirty="0"/>
              <a:t> </a:t>
            </a:r>
            <a:endParaRPr lang="en-US" sz="21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71</a:t>
            </a:fld>
            <a:endParaRPr lang="en-US" dirty="0"/>
          </a:p>
        </p:txBody>
      </p:sp>
    </p:spTree>
    <p:extLst>
      <p:ext uri="{BB962C8B-B14F-4D97-AF65-F5344CB8AC3E}">
        <p14:creationId xmlns:p14="http://schemas.microsoft.com/office/powerpoint/2010/main" val="4911739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536B3-D355-41CC-9560-8C44544D5148}"/>
              </a:ext>
            </a:extLst>
          </p:cNvPr>
          <p:cNvSpPr>
            <a:spLocks noGrp="1"/>
          </p:cNvSpPr>
          <p:nvPr>
            <p:ph type="title"/>
          </p:nvPr>
        </p:nvSpPr>
        <p:spPr>
          <a:xfrm>
            <a:off x="245193" y="254514"/>
            <a:ext cx="8270157" cy="756418"/>
          </a:xfrm>
        </p:spPr>
        <p:txBody>
          <a:bodyPr anchor="ctr">
            <a:normAutofit/>
          </a:bodyPr>
          <a:lstStyle/>
          <a:p>
            <a:r>
              <a:rPr lang="en-US" sz="3600" b="1" dirty="0">
                <a:latin typeface="+mn-lt"/>
              </a:rPr>
              <a:t>Public Reporting of Spring 2020 Results</a:t>
            </a:r>
          </a:p>
        </p:txBody>
      </p:sp>
      <p:sp>
        <p:nvSpPr>
          <p:cNvPr id="3" name="Content Placeholder 2">
            <a:extLst>
              <a:ext uri="{FF2B5EF4-FFF2-40B4-BE49-F238E27FC236}">
                <a16:creationId xmlns:a16="http://schemas.microsoft.com/office/drawing/2014/main" id="{D156C1BB-6AFA-4412-9A80-C922CB2BBF46}"/>
              </a:ext>
            </a:extLst>
          </p:cNvPr>
          <p:cNvSpPr>
            <a:spLocks noGrp="1"/>
          </p:cNvSpPr>
          <p:nvPr>
            <p:ph idx="1"/>
          </p:nvPr>
        </p:nvSpPr>
        <p:spPr/>
        <p:txBody>
          <a:bodyPr/>
          <a:lstStyle/>
          <a:p>
            <a:r>
              <a:rPr lang="en-US" dirty="0"/>
              <a:t>WIDA ACCESS for ELLs</a:t>
            </a:r>
          </a:p>
          <a:p>
            <a:pPr lvl="1"/>
            <a:r>
              <a:rPr lang="en-US" dirty="0"/>
              <a:t>District and School Summary data are posted for the 2019-2020 School Year</a:t>
            </a:r>
          </a:p>
          <a:p>
            <a:pPr lvl="2"/>
            <a:r>
              <a:rPr lang="en-US" dirty="0">
                <a:hlinkClick r:id="rId2"/>
              </a:rPr>
              <a:t>http://www.cde.state.co.us/assessment/ela-dataandresults</a:t>
            </a:r>
            <a:endParaRPr lang="en-US" dirty="0"/>
          </a:p>
          <a:p>
            <a:pPr lvl="1"/>
            <a:r>
              <a:rPr lang="en-US" dirty="0"/>
              <a:t>Reports and data files are available through WIDA AMS</a:t>
            </a:r>
          </a:p>
          <a:p>
            <a:r>
              <a:rPr lang="en-US" dirty="0"/>
              <a:t>Content assessments</a:t>
            </a:r>
          </a:p>
          <a:p>
            <a:pPr lvl="1"/>
            <a:r>
              <a:rPr lang="en-US" dirty="0"/>
              <a:t>Since there were no content assessments administered last spring, results are not available</a:t>
            </a:r>
          </a:p>
        </p:txBody>
      </p:sp>
      <p:sp>
        <p:nvSpPr>
          <p:cNvPr id="4" name="Slide Number Placeholder 3">
            <a:extLst>
              <a:ext uri="{FF2B5EF4-FFF2-40B4-BE49-F238E27FC236}">
                <a16:creationId xmlns:a16="http://schemas.microsoft.com/office/drawing/2014/main" id="{BCBF19A9-6AB7-4A6C-859A-99F5432D00BF}"/>
              </a:ext>
            </a:extLst>
          </p:cNvPr>
          <p:cNvSpPr>
            <a:spLocks noGrp="1"/>
          </p:cNvSpPr>
          <p:nvPr>
            <p:ph type="sldNum" sz="quarter" idx="12"/>
          </p:nvPr>
        </p:nvSpPr>
        <p:spPr/>
        <p:txBody>
          <a:bodyPr/>
          <a:lstStyle/>
          <a:p>
            <a:fld id="{C479D5F6-EDCB-402A-AC08-4943A1820E8F}" type="slidenum">
              <a:rPr lang="en-US" smtClean="0"/>
              <a:pPr/>
              <a:t>72</a:t>
            </a:fld>
            <a:endParaRPr lang="en-US" dirty="0"/>
          </a:p>
        </p:txBody>
      </p:sp>
    </p:spTree>
    <p:extLst>
      <p:ext uri="{BB962C8B-B14F-4D97-AF65-F5344CB8AC3E}">
        <p14:creationId xmlns:p14="http://schemas.microsoft.com/office/powerpoint/2010/main" val="36425979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192A-A4A6-4BCE-ADF1-E5067740108A}"/>
              </a:ext>
            </a:extLst>
          </p:cNvPr>
          <p:cNvSpPr>
            <a:spLocks noGrp="1"/>
          </p:cNvSpPr>
          <p:nvPr>
            <p:ph type="ctrTitle"/>
          </p:nvPr>
        </p:nvSpPr>
        <p:spPr>
          <a:xfrm>
            <a:off x="324091" y="1901235"/>
            <a:ext cx="8576841" cy="2337620"/>
          </a:xfrm>
        </p:spPr>
        <p:txBody>
          <a:bodyPr>
            <a:noAutofit/>
          </a:bodyPr>
          <a:lstStyle/>
          <a:p>
            <a:r>
              <a:rPr lang="en-US" sz="4800" b="1" dirty="0">
                <a:latin typeface="+mn-lt"/>
              </a:rPr>
              <a:t>Performance Assessment Pilot,</a:t>
            </a:r>
            <a:br>
              <a:rPr lang="en-US" sz="4800" b="1" dirty="0">
                <a:latin typeface="+mn-lt"/>
              </a:rPr>
            </a:br>
            <a:r>
              <a:rPr lang="en-US" sz="4800" b="1" dirty="0">
                <a:latin typeface="+mn-lt"/>
              </a:rPr>
              <a:t>Assessment Literacy Resources, &amp; 2020/2021 School &amp; District Toolkit</a:t>
            </a:r>
          </a:p>
        </p:txBody>
      </p:sp>
      <p:sp>
        <p:nvSpPr>
          <p:cNvPr id="3" name="Slide Number Placeholder 2">
            <a:extLst>
              <a:ext uri="{FF2B5EF4-FFF2-40B4-BE49-F238E27FC236}">
                <a16:creationId xmlns:a16="http://schemas.microsoft.com/office/drawing/2014/main" id="{BBD1277F-30A9-4086-97C3-386CFD9BC286}"/>
              </a:ext>
            </a:extLst>
          </p:cNvPr>
          <p:cNvSpPr>
            <a:spLocks noGrp="1"/>
          </p:cNvSpPr>
          <p:nvPr>
            <p:ph type="sldNum" sz="quarter" idx="12"/>
          </p:nvPr>
        </p:nvSpPr>
        <p:spPr/>
        <p:txBody>
          <a:bodyPr/>
          <a:lstStyle/>
          <a:p>
            <a:fld id="{C479D5F6-EDCB-402A-AC08-4943A1820E8F}" type="slidenum">
              <a:rPr lang="en-US" smtClean="0"/>
              <a:pPr/>
              <a:t>73</a:t>
            </a:fld>
            <a:endParaRPr lang="en-US" dirty="0"/>
          </a:p>
        </p:txBody>
      </p:sp>
    </p:spTree>
    <p:extLst>
      <p:ext uri="{BB962C8B-B14F-4D97-AF65-F5344CB8AC3E}">
        <p14:creationId xmlns:p14="http://schemas.microsoft.com/office/powerpoint/2010/main" val="36147077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2"/>
          <p:cNvSpPr txBox="1">
            <a:spLocks noGrp="1"/>
          </p:cNvSpPr>
          <p:nvPr>
            <p:ph idx="1"/>
          </p:nvPr>
        </p:nvSpPr>
        <p:spPr>
          <a:xfrm>
            <a:off x="628650" y="1241362"/>
            <a:ext cx="7886700" cy="4640674"/>
          </a:xfrm>
          <a:prstGeom prst="rect">
            <a:avLst/>
          </a:prstGeom>
        </p:spPr>
        <p:txBody>
          <a:bodyPr spcFirstLastPara="1" vert="horz" wrap="square" lIns="91425" tIns="91425" rIns="91425" bIns="91425" rtlCol="0" anchor="t" anchorCtr="0">
            <a:noAutofit/>
          </a:bodyPr>
          <a:lstStyle/>
          <a:p>
            <a:pPr>
              <a:buFont typeface="Wingdings" panose="05000000000000000000" pitchFamily="2" charset="2"/>
              <a:buChar char="Ø"/>
            </a:pPr>
            <a:r>
              <a:rPr lang="en" sz="2800" dirty="0"/>
              <a:t>Flexibility for Graduation Guidelines: Class of 2021</a:t>
            </a:r>
          </a:p>
          <a:p>
            <a:pPr>
              <a:buFont typeface="Wingdings" panose="05000000000000000000" pitchFamily="2" charset="2"/>
              <a:buChar char="Ø"/>
            </a:pPr>
            <a:r>
              <a:rPr lang="en" sz="2800" dirty="0"/>
              <a:t>Performance Assessment Development: 2019</a:t>
            </a:r>
          </a:p>
          <a:p>
            <a:pPr lvl="1">
              <a:buFont typeface="Wingdings" panose="05000000000000000000" pitchFamily="2" charset="2"/>
              <a:buChar char="ü"/>
            </a:pPr>
            <a:r>
              <a:rPr lang="en" sz="2400" dirty="0"/>
              <a:t>Definition, Design Elements, Performance Outcomes, 2019 Summer Institute Recommendations</a:t>
            </a:r>
          </a:p>
          <a:p>
            <a:pPr>
              <a:buFont typeface="Wingdings" panose="05000000000000000000" pitchFamily="2" charset="2"/>
              <a:buChar char="Ø"/>
            </a:pPr>
            <a:r>
              <a:rPr lang="en" sz="2800" dirty="0"/>
              <a:t>Performance Assessment Pilot: 2020/2021</a:t>
            </a:r>
          </a:p>
          <a:p>
            <a:pPr lvl="1">
              <a:buFont typeface="Wingdings" panose="05000000000000000000" pitchFamily="2" charset="2"/>
              <a:buChar char="ü"/>
            </a:pPr>
            <a:r>
              <a:rPr lang="en" sz="2400" dirty="0"/>
              <a:t>Professional Learning Community</a:t>
            </a:r>
          </a:p>
          <a:p>
            <a:pPr lvl="2">
              <a:buFont typeface="Wingdings" panose="05000000000000000000" pitchFamily="2" charset="2"/>
              <a:buChar char="v"/>
            </a:pPr>
            <a:r>
              <a:rPr lang="en" sz="2000" dirty="0"/>
              <a:t>21 Districts Participating: Tasks, Culminating Events, &amp; Graduation Defenses of L</a:t>
            </a:r>
            <a:r>
              <a:rPr lang="en-US" sz="2000" dirty="0"/>
              <a:t>e</a:t>
            </a:r>
            <a:r>
              <a:rPr lang="en" sz="2000" dirty="0"/>
              <a:t>arning </a:t>
            </a:r>
          </a:p>
          <a:p>
            <a:pPr lvl="2">
              <a:buFont typeface="Wingdings" panose="05000000000000000000" pitchFamily="2" charset="2"/>
              <a:buChar char="v"/>
            </a:pPr>
            <a:r>
              <a:rPr lang="en" sz="2000" dirty="0"/>
              <a:t>Communities of Practice: </a:t>
            </a:r>
            <a:r>
              <a:rPr lang="en-US" sz="2000" dirty="0"/>
              <a:t>Systems &amp; Structures, Leadership &amp; Professional Learning, Pedagogy, School/District Culture</a:t>
            </a:r>
          </a:p>
          <a:p>
            <a:pPr lvl="1">
              <a:buFont typeface="Wingdings" panose="05000000000000000000" pitchFamily="2" charset="2"/>
              <a:buChar char="ü"/>
            </a:pPr>
            <a:r>
              <a:rPr lang="en-US" sz="2400" dirty="0"/>
              <a:t>Collaborative Scoring Platform for Calibration</a:t>
            </a:r>
          </a:p>
          <a:p>
            <a:pPr lvl="1">
              <a:buFont typeface="Wingdings" panose="05000000000000000000" pitchFamily="2" charset="2"/>
              <a:buChar char="ü"/>
            </a:pPr>
            <a:r>
              <a:rPr lang="en-US" sz="2400" dirty="0"/>
              <a:t>Goal to provide examples/exemplars for statewide use</a:t>
            </a:r>
          </a:p>
          <a:p>
            <a:pPr marL="0" indent="0">
              <a:buNone/>
            </a:pPr>
            <a:r>
              <a:rPr lang="en-US" sz="2000" dirty="0">
                <a:hlinkClick r:id="rId3"/>
              </a:rPr>
              <a:t>https://www.cde.state.co.us/postsecondary/perfassessment</a:t>
            </a:r>
            <a:endParaRPr lang="en" dirty="0"/>
          </a:p>
          <a:p>
            <a:pPr lvl="1">
              <a:buFont typeface="Wingdings" panose="05000000000000000000" pitchFamily="2" charset="2"/>
              <a:buChar char="Ø"/>
            </a:pPr>
            <a:endParaRPr lang="en" sz="2400" dirty="0"/>
          </a:p>
          <a:p>
            <a:pPr>
              <a:buFont typeface="Wingdings" panose="05000000000000000000" pitchFamily="2" charset="2"/>
              <a:buChar char="Ø"/>
            </a:pPr>
            <a:endParaRPr lang="en" sz="2800" dirty="0"/>
          </a:p>
          <a:p>
            <a:pPr lvl="1">
              <a:buFont typeface="Wingdings" panose="05000000000000000000" pitchFamily="2" charset="2"/>
              <a:buChar char="Ø"/>
            </a:pPr>
            <a:endParaRPr lang="en" sz="2200" dirty="0"/>
          </a:p>
          <a:p>
            <a:pPr marL="0" indent="0" algn="ctr">
              <a:lnSpc>
                <a:spcPct val="115000"/>
              </a:lnSpc>
              <a:spcBef>
                <a:spcPts val="800"/>
              </a:spcBef>
              <a:buNone/>
            </a:pPr>
            <a:r>
              <a:rPr lang="en-US" sz="1600" dirty="0">
                <a:hlinkClick r:id="rId3"/>
              </a:rPr>
              <a:t>Collaboratively-Developed Standards-Based Performance Assessments Website</a:t>
            </a:r>
            <a:endParaRPr lang="en-US" sz="1600" dirty="0"/>
          </a:p>
          <a:p>
            <a:pPr marL="0" indent="0" algn="ctr">
              <a:lnSpc>
                <a:spcPct val="115000"/>
              </a:lnSpc>
              <a:spcBef>
                <a:spcPts val="800"/>
              </a:spcBef>
              <a:buNone/>
            </a:pPr>
            <a:r>
              <a:rPr lang="en-US" sz="1600" dirty="0">
                <a:hlinkClick r:id="rId3"/>
              </a:rPr>
              <a:t>https://www.cde.state.co.us/postsecondary/perfassessment</a:t>
            </a:r>
            <a:endParaRPr sz="2000" dirty="0">
              <a:highlight>
                <a:srgbClr val="FFFFFF"/>
              </a:highlight>
            </a:endParaRPr>
          </a:p>
        </p:txBody>
      </p:sp>
      <p:sp>
        <p:nvSpPr>
          <p:cNvPr id="183" name="Google Shape;183;p22"/>
          <p:cNvSpPr txBox="1">
            <a:spLocks noGrp="1"/>
          </p:cNvSpPr>
          <p:nvPr>
            <p:ph type="sldNum" sz="quarter" idx="12"/>
          </p:nvPr>
        </p:nvSpPr>
        <p:spPr>
          <a:prstGeom prst="rect">
            <a:avLst/>
          </a:prstGeom>
        </p:spPr>
        <p:txBody>
          <a:bodyPr spcFirstLastPara="1" wrap="square" lIns="91425" tIns="91425" rIns="91425" bIns="91425" anchor="t" anchorCtr="0">
            <a:noAutofit/>
          </a:bodyPr>
          <a:lstStyle/>
          <a:p>
            <a:fld id="{00000000-1234-1234-1234-123412341234}" type="slidenum">
              <a:rPr lang="en"/>
              <a:pPr/>
              <a:t>74</a:t>
            </a:fld>
            <a:endParaRPr dirty="0"/>
          </a:p>
        </p:txBody>
      </p:sp>
      <p:sp>
        <p:nvSpPr>
          <p:cNvPr id="7" name="Title 1">
            <a:extLst>
              <a:ext uri="{FF2B5EF4-FFF2-40B4-BE49-F238E27FC236}">
                <a16:creationId xmlns:a16="http://schemas.microsoft.com/office/drawing/2014/main" id="{4C638FF7-9219-4F96-89EB-0C73E2587C24}"/>
              </a:ext>
            </a:extLst>
          </p:cNvPr>
          <p:cNvSpPr txBox="1">
            <a:spLocks/>
          </p:cNvSpPr>
          <p:nvPr/>
        </p:nvSpPr>
        <p:spPr>
          <a:xfrm>
            <a:off x="142174" y="173831"/>
            <a:ext cx="8606041" cy="802133"/>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r>
              <a:rPr lang="en-US" sz="2800" b="1" dirty="0">
                <a:latin typeface="+mn-lt"/>
              </a:rPr>
              <a:t>Collaboratively-Developed Standards-Based Performance Assessments: Graduation Guidelines Menu of Assessment Options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4" name="Google Shape;354;p36"/>
          <p:cNvSpPr txBox="1">
            <a:spLocks noGrp="1"/>
          </p:cNvSpPr>
          <p:nvPr>
            <p:ph type="ctrTitle"/>
          </p:nvPr>
        </p:nvSpPr>
        <p:spPr>
          <a:xfrm>
            <a:off x="685800" y="204715"/>
            <a:ext cx="7772400" cy="1328459"/>
          </a:xfrm>
          <a:prstGeom prst="rect">
            <a:avLst/>
          </a:prstGeom>
        </p:spPr>
        <p:txBody>
          <a:bodyPr spcFirstLastPara="1" vert="horz" wrap="square" lIns="91425" tIns="91425" rIns="91425" bIns="91425" rtlCol="0" anchor="b" anchorCtr="0">
            <a:noAutofit/>
          </a:bodyPr>
          <a:lstStyle/>
          <a:p>
            <a:pPr algn="ctr"/>
            <a:r>
              <a:rPr lang="en" sz="6000" b="1" dirty="0">
                <a:solidFill>
                  <a:schemeClr val="tx1"/>
                </a:solidFill>
                <a:latin typeface="+mn-lt"/>
                <a:hlinkClick r:id="rId3">
                  <a:extLst>
                    <a:ext uri="{A12FA001-AC4F-418D-AE19-62706E023703}">
                      <ahyp:hlinkClr xmlns:ahyp="http://schemas.microsoft.com/office/drawing/2018/hyperlinkcolor" val="tx"/>
                    </a:ext>
                  </a:extLst>
                </a:hlinkClick>
              </a:rPr>
              <a:t>OSCAR Classroom</a:t>
            </a:r>
            <a:br>
              <a:rPr lang="en" sz="6000" b="1" dirty="0">
                <a:solidFill>
                  <a:schemeClr val="tx1"/>
                </a:solidFill>
                <a:latin typeface="+mn-lt"/>
              </a:rPr>
            </a:br>
            <a:r>
              <a:rPr lang="en" sz="3000" b="1" i="1" dirty="0">
                <a:latin typeface="+mn-lt"/>
              </a:rPr>
              <a:t>Collaborative Scoring Online Platform </a:t>
            </a:r>
            <a:endParaRPr sz="3000" b="1" i="1" dirty="0">
              <a:latin typeface="+mn-lt"/>
            </a:endParaRPr>
          </a:p>
        </p:txBody>
      </p:sp>
      <p:sp>
        <p:nvSpPr>
          <p:cNvPr id="353" name="Google Shape;353;p36"/>
          <p:cNvSpPr txBox="1">
            <a:spLocks noGrp="1"/>
          </p:cNvSpPr>
          <p:nvPr>
            <p:ph type="sldNum" sz="quarter" idx="12"/>
          </p:nvPr>
        </p:nvSpPr>
        <p:spPr>
          <a:prstGeom prst="rect">
            <a:avLst/>
          </a:prstGeom>
        </p:spPr>
        <p:txBody>
          <a:bodyPr spcFirstLastPara="1" wrap="square" lIns="91425" tIns="91425" rIns="91425" bIns="91425" anchor="t" anchorCtr="0">
            <a:noAutofit/>
          </a:bodyPr>
          <a:lstStyle/>
          <a:p>
            <a:fld id="{00000000-1234-1234-1234-123412341234}" type="slidenum">
              <a:rPr lang="en"/>
              <a:pPr/>
              <a:t>75</a:t>
            </a:fld>
            <a:endParaRPr dirty="0"/>
          </a:p>
        </p:txBody>
      </p:sp>
      <p:pic>
        <p:nvPicPr>
          <p:cNvPr id="355" name="Google Shape;355;p36" descr="A screen shot of a computer&#10;&#10;Description automatically generated"/>
          <p:cNvPicPr preferRelativeResize="0">
            <a:picLocks noGrp="1"/>
          </p:cNvPicPr>
          <p:nvPr>
            <p:ph type="body" idx="4294967295"/>
          </p:nvPr>
        </p:nvPicPr>
        <p:blipFill rotWithShape="1">
          <a:blip r:embed="rId4">
            <a:alphaModFix/>
          </a:blip>
          <a:srcRect l="9189" t="8181" r="9700" b="5692"/>
          <a:stretch/>
        </p:blipFill>
        <p:spPr>
          <a:xfrm>
            <a:off x="223071" y="1917416"/>
            <a:ext cx="4829175" cy="3844925"/>
          </a:xfrm>
          <a:prstGeom prst="rect">
            <a:avLst/>
          </a:prstGeom>
          <a:noFill/>
          <a:ln w="9525" cap="flat" cmpd="sng">
            <a:solidFill>
              <a:srgbClr val="FFFFFF"/>
            </a:solidFill>
            <a:prstDash val="solid"/>
            <a:round/>
            <a:headEnd type="none" w="sm" len="sm"/>
            <a:tailEnd type="none" w="sm" len="sm"/>
          </a:ln>
        </p:spPr>
      </p:pic>
      <p:sp>
        <p:nvSpPr>
          <p:cNvPr id="356" name="Google Shape;356;p36"/>
          <p:cNvSpPr txBox="1"/>
          <p:nvPr/>
        </p:nvSpPr>
        <p:spPr>
          <a:xfrm>
            <a:off x="4992168" y="1797300"/>
            <a:ext cx="4056298" cy="3263400"/>
          </a:xfrm>
          <a:prstGeom prst="rect">
            <a:avLst/>
          </a:prstGeom>
          <a:noFill/>
          <a:ln>
            <a:noFill/>
          </a:ln>
        </p:spPr>
        <p:txBody>
          <a:bodyPr spcFirstLastPara="1" wrap="square" lIns="68575" tIns="34275" rIns="68575" bIns="34275" anchor="t" anchorCtr="0">
            <a:noAutofit/>
          </a:bodyPr>
          <a:lstStyle/>
          <a:p>
            <a:pPr marL="457200" indent="-330200">
              <a:lnSpc>
                <a:spcPct val="115000"/>
              </a:lnSpc>
              <a:buClr>
                <a:schemeClr val="dk1"/>
              </a:buClr>
              <a:buSzPts val="1600"/>
              <a:buFont typeface="Wingdings" panose="05000000000000000000" pitchFamily="2" charset="2"/>
              <a:buChar char="v"/>
            </a:pPr>
            <a:r>
              <a:rPr lang="en" sz="1900" dirty="0">
                <a:solidFill>
                  <a:schemeClr val="dk1"/>
                </a:solidFill>
                <a:ea typeface="Lato"/>
                <a:cs typeface="Lato"/>
                <a:sym typeface="Lato"/>
              </a:rPr>
              <a:t>Teachers can upload student work directly into OSCAR Classroom</a:t>
            </a:r>
            <a:endParaRPr sz="1900" dirty="0">
              <a:solidFill>
                <a:schemeClr val="dk1"/>
              </a:solidFill>
              <a:ea typeface="Lato"/>
              <a:cs typeface="Lato"/>
              <a:sym typeface="Lato"/>
            </a:endParaRPr>
          </a:p>
          <a:p>
            <a:pPr marL="457200" indent="-330200">
              <a:lnSpc>
                <a:spcPct val="115000"/>
              </a:lnSpc>
              <a:buClr>
                <a:schemeClr val="dk1"/>
              </a:buClr>
              <a:buSzPts val="1600"/>
              <a:buFont typeface="Wingdings" panose="05000000000000000000" pitchFamily="2" charset="2"/>
              <a:buChar char="v"/>
            </a:pPr>
            <a:r>
              <a:rPr lang="en" sz="1900" dirty="0">
                <a:solidFill>
                  <a:schemeClr val="dk1"/>
                </a:solidFill>
                <a:ea typeface="Lato"/>
                <a:cs typeface="Lato"/>
                <a:sym typeface="Lato"/>
              </a:rPr>
              <a:t>Teacher collaborative scoring </a:t>
            </a:r>
            <a:endParaRPr sz="1900" dirty="0">
              <a:solidFill>
                <a:schemeClr val="dk1"/>
              </a:solidFill>
              <a:ea typeface="Lato"/>
              <a:cs typeface="Lato"/>
              <a:sym typeface="Lato"/>
            </a:endParaRPr>
          </a:p>
          <a:p>
            <a:pPr marL="457200" indent="-330200">
              <a:lnSpc>
                <a:spcPct val="115000"/>
              </a:lnSpc>
              <a:buClr>
                <a:schemeClr val="dk1"/>
              </a:buClr>
              <a:buSzPts val="1600"/>
              <a:buFont typeface="Wingdings" panose="05000000000000000000" pitchFamily="2" charset="2"/>
              <a:buChar char="v"/>
            </a:pPr>
            <a:r>
              <a:rPr lang="en" sz="1900" dirty="0">
                <a:solidFill>
                  <a:schemeClr val="dk1"/>
                </a:solidFill>
                <a:ea typeface="Lato"/>
                <a:cs typeface="Lato"/>
                <a:sym typeface="Lato"/>
              </a:rPr>
              <a:t>Optional student feedback in addition to scores</a:t>
            </a:r>
            <a:endParaRPr sz="1900" dirty="0">
              <a:solidFill>
                <a:schemeClr val="dk1"/>
              </a:solidFill>
              <a:ea typeface="Lato"/>
              <a:cs typeface="Lato"/>
              <a:sym typeface="Lato"/>
            </a:endParaRPr>
          </a:p>
          <a:p>
            <a:pPr marL="457200" indent="-330200">
              <a:lnSpc>
                <a:spcPct val="115000"/>
              </a:lnSpc>
              <a:buClr>
                <a:schemeClr val="dk1"/>
              </a:buClr>
              <a:buSzPts val="1600"/>
              <a:buFont typeface="Wingdings" panose="05000000000000000000" pitchFamily="2" charset="2"/>
              <a:buChar char="v"/>
            </a:pPr>
            <a:r>
              <a:rPr lang="en" sz="1900" dirty="0">
                <a:solidFill>
                  <a:schemeClr val="dk1"/>
                </a:solidFill>
                <a:ea typeface="Lato"/>
                <a:cs typeface="Lato"/>
                <a:sym typeface="Lato"/>
              </a:rPr>
              <a:t>Integrates with Google Drive</a:t>
            </a:r>
            <a:endParaRPr sz="1900" dirty="0">
              <a:solidFill>
                <a:schemeClr val="dk1"/>
              </a:solidFill>
              <a:ea typeface="Lato"/>
              <a:cs typeface="Lato"/>
              <a:sym typeface="Lato"/>
            </a:endParaRPr>
          </a:p>
          <a:p>
            <a:pPr marL="457200" indent="-330200">
              <a:lnSpc>
                <a:spcPct val="115000"/>
              </a:lnSpc>
              <a:buClr>
                <a:schemeClr val="dk1"/>
              </a:buClr>
              <a:buSzPts val="1600"/>
              <a:buFont typeface="Wingdings" panose="05000000000000000000" pitchFamily="2" charset="2"/>
              <a:buChar char="v"/>
            </a:pPr>
            <a:r>
              <a:rPr lang="en" sz="1900" dirty="0">
                <a:solidFill>
                  <a:schemeClr val="dk1"/>
                </a:solidFill>
                <a:ea typeface="Lato"/>
                <a:cs typeface="Lato"/>
                <a:sym typeface="Lato"/>
              </a:rPr>
              <a:t>Simple teacher authoring and sharing of performance tasks</a:t>
            </a:r>
            <a:endParaRPr sz="1900" dirty="0">
              <a:solidFill>
                <a:schemeClr val="dk1"/>
              </a:solidFill>
              <a:ea typeface="Lato"/>
              <a:cs typeface="Lato"/>
              <a:sym typeface="Lato"/>
            </a:endParaRPr>
          </a:p>
          <a:p>
            <a:pPr marL="457200" indent="-330200">
              <a:lnSpc>
                <a:spcPct val="115000"/>
              </a:lnSpc>
              <a:buClr>
                <a:schemeClr val="dk1"/>
              </a:buClr>
              <a:buSzPts val="1600"/>
              <a:buFont typeface="Wingdings" panose="05000000000000000000" pitchFamily="2" charset="2"/>
              <a:buChar char="v"/>
            </a:pPr>
            <a:r>
              <a:rPr lang="en" sz="1900" dirty="0">
                <a:solidFill>
                  <a:schemeClr val="dk1"/>
                </a:solidFill>
                <a:ea typeface="Lato"/>
                <a:cs typeface="Lato"/>
                <a:sym typeface="Lato"/>
              </a:rPr>
              <a:t>Supports student portfolio scoring</a:t>
            </a:r>
            <a:endParaRPr sz="1900" dirty="0">
              <a:solidFill>
                <a:schemeClr val="dk1"/>
              </a:solidFill>
              <a:ea typeface="Lato"/>
              <a:cs typeface="Lato"/>
              <a:sym typeface="Lato"/>
            </a:endParaRPr>
          </a:p>
          <a:p>
            <a:pPr marL="457200" indent="-330200">
              <a:lnSpc>
                <a:spcPct val="115000"/>
              </a:lnSpc>
              <a:buClr>
                <a:schemeClr val="dk1"/>
              </a:buClr>
              <a:buSzPts val="1600"/>
              <a:buFont typeface="Wingdings" panose="05000000000000000000" pitchFamily="2" charset="2"/>
              <a:buChar char="v"/>
            </a:pPr>
            <a:r>
              <a:rPr lang="en" sz="1900" dirty="0">
                <a:solidFill>
                  <a:schemeClr val="dk1"/>
                </a:solidFill>
                <a:ea typeface="Lato"/>
                <a:cs typeface="Lato"/>
                <a:sym typeface="Lato"/>
              </a:rPr>
              <a:t>Supports multi-media responses (video, pdf, images, audio, text)</a:t>
            </a:r>
            <a:endParaRPr sz="1900" dirty="0">
              <a:solidFill>
                <a:schemeClr val="dk1"/>
              </a:solidFill>
              <a:ea typeface="Lato"/>
              <a:cs typeface="Lato"/>
              <a:sym typeface="Lato"/>
            </a:endParaRPr>
          </a:p>
          <a:p>
            <a:pPr marL="457200" indent="-330200">
              <a:lnSpc>
                <a:spcPct val="115000"/>
              </a:lnSpc>
              <a:buClr>
                <a:schemeClr val="dk1"/>
              </a:buClr>
              <a:buSzPts val="1600"/>
              <a:buFont typeface="Wingdings" panose="05000000000000000000" pitchFamily="2" charset="2"/>
              <a:buChar char="v"/>
            </a:pPr>
            <a:r>
              <a:rPr lang="en" sz="1900" dirty="0">
                <a:solidFill>
                  <a:schemeClr val="dk1"/>
                </a:solidFill>
                <a:ea typeface="Lato"/>
                <a:cs typeface="Lato"/>
                <a:sym typeface="Lato"/>
              </a:rPr>
              <a:t>Ideal tool for teacher professional development</a:t>
            </a:r>
            <a:endParaRPr sz="1900" dirty="0">
              <a:solidFill>
                <a:schemeClr val="dk1"/>
              </a:solidFill>
              <a:ea typeface="Lato"/>
              <a:cs typeface="Lato"/>
              <a:sym typeface="Lato"/>
            </a:endParaRPr>
          </a:p>
          <a:p>
            <a:pPr marL="165100" indent="-50800">
              <a:lnSpc>
                <a:spcPct val="70000"/>
              </a:lnSpc>
              <a:spcBef>
                <a:spcPts val="800"/>
              </a:spcBef>
              <a:buClr>
                <a:srgbClr val="7F7F7F"/>
              </a:buClr>
              <a:buSzPts val="1800"/>
            </a:pPr>
            <a:endParaRPr dirty="0">
              <a:solidFill>
                <a:srgbClr val="7F7F7F"/>
              </a:solidFill>
              <a:latin typeface="Calibri"/>
              <a:ea typeface="Calibri"/>
              <a:cs typeface="Calibri"/>
              <a:sym typeface="Calibri"/>
            </a:endParaRPr>
          </a:p>
        </p:txBody>
      </p:sp>
      <p:sp>
        <p:nvSpPr>
          <p:cNvPr id="7" name="TextBox 6">
            <a:extLst>
              <a:ext uri="{FF2B5EF4-FFF2-40B4-BE49-F238E27FC236}">
                <a16:creationId xmlns:a16="http://schemas.microsoft.com/office/drawing/2014/main" id="{24B76E82-0130-494F-9630-5CD50686EE7A}"/>
              </a:ext>
            </a:extLst>
          </p:cNvPr>
          <p:cNvSpPr txBox="1"/>
          <p:nvPr/>
        </p:nvSpPr>
        <p:spPr>
          <a:xfrm>
            <a:off x="223070" y="5762341"/>
            <a:ext cx="4829175" cy="307777"/>
          </a:xfrm>
          <a:prstGeom prst="rect">
            <a:avLst/>
          </a:prstGeom>
          <a:noFill/>
        </p:spPr>
        <p:txBody>
          <a:bodyPr wrap="square">
            <a:spAutoFit/>
          </a:bodyPr>
          <a:lstStyle/>
          <a:p>
            <a:r>
              <a:rPr lang="en-US" sz="1400" b="1" dirty="0">
                <a:hlinkClick r:id="rId3"/>
              </a:rPr>
              <a:t>https://mzdevinc.com/oscar-performance-assessment-tool/</a:t>
            </a:r>
            <a:endParaRPr lang="en-US" sz="1400" b="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602A-C611-4E75-8CB6-9D5246235AB9}"/>
              </a:ext>
            </a:extLst>
          </p:cNvPr>
          <p:cNvSpPr>
            <a:spLocks noGrp="1"/>
          </p:cNvSpPr>
          <p:nvPr>
            <p:ph type="title"/>
          </p:nvPr>
        </p:nvSpPr>
        <p:spPr>
          <a:xfrm>
            <a:off x="245193" y="254514"/>
            <a:ext cx="8769598" cy="756418"/>
          </a:xfrm>
        </p:spPr>
        <p:txBody>
          <a:bodyPr anchor="ctr">
            <a:normAutofit/>
          </a:bodyPr>
          <a:lstStyle/>
          <a:p>
            <a:r>
              <a:rPr lang="en-US" sz="3600" b="1" dirty="0">
                <a:latin typeface="+mn-lt"/>
              </a:rPr>
              <a:t>Colorado Assessment Literacy Program</a:t>
            </a:r>
          </a:p>
        </p:txBody>
      </p:sp>
      <p:sp>
        <p:nvSpPr>
          <p:cNvPr id="4" name="Slide Number Placeholder 3">
            <a:extLst>
              <a:ext uri="{FF2B5EF4-FFF2-40B4-BE49-F238E27FC236}">
                <a16:creationId xmlns:a16="http://schemas.microsoft.com/office/drawing/2014/main" id="{6347ED82-ECA0-47E9-A969-27A85729DFA1}"/>
              </a:ext>
            </a:extLst>
          </p:cNvPr>
          <p:cNvSpPr>
            <a:spLocks noGrp="1"/>
          </p:cNvSpPr>
          <p:nvPr>
            <p:ph type="sldNum" sz="quarter" idx="12"/>
          </p:nvPr>
        </p:nvSpPr>
        <p:spPr>
          <a:xfrm>
            <a:off x="223071" y="6463113"/>
            <a:ext cx="2057400" cy="365125"/>
          </a:xfrm>
        </p:spPr>
        <p:txBody>
          <a:bodyPr/>
          <a:lstStyle/>
          <a:p>
            <a:pPr marL="0" lvl="0" indent="0" algn="l" rtl="0">
              <a:spcBef>
                <a:spcPts val="0"/>
              </a:spcBef>
              <a:spcAft>
                <a:spcPts val="0"/>
              </a:spcAft>
              <a:buNone/>
            </a:pPr>
            <a:fld id="{00000000-1234-1234-1234-123412341234}" type="slidenum">
              <a:rPr lang="en-US" smtClean="0"/>
              <a:t>76</a:t>
            </a:fld>
            <a:endParaRPr lang="en-US"/>
          </a:p>
        </p:txBody>
      </p:sp>
      <p:sp>
        <p:nvSpPr>
          <p:cNvPr id="7" name="TextBox 6">
            <a:extLst>
              <a:ext uri="{FF2B5EF4-FFF2-40B4-BE49-F238E27FC236}">
                <a16:creationId xmlns:a16="http://schemas.microsoft.com/office/drawing/2014/main" id="{01DC01A1-4B5E-4E7C-9FE9-787187B52963}"/>
              </a:ext>
            </a:extLst>
          </p:cNvPr>
          <p:cNvSpPr txBox="1"/>
          <p:nvPr/>
        </p:nvSpPr>
        <p:spPr>
          <a:xfrm>
            <a:off x="628649" y="6166564"/>
            <a:ext cx="6891087" cy="369332"/>
          </a:xfrm>
          <a:prstGeom prst="rect">
            <a:avLst/>
          </a:prstGeom>
          <a:noFill/>
        </p:spPr>
        <p:txBody>
          <a:bodyPr wrap="square">
            <a:spAutoFit/>
          </a:bodyPr>
          <a:lstStyle/>
          <a:p>
            <a:r>
              <a:rPr lang="en-US" dirty="0">
                <a:hlinkClick r:id="rId3"/>
              </a:rPr>
              <a:t>https://www.cde.state.co.us/assessment/coassessmentlitprog</a:t>
            </a:r>
            <a:endParaRPr lang="en-US" dirty="0"/>
          </a:p>
        </p:txBody>
      </p:sp>
      <p:graphicFrame>
        <p:nvGraphicFramePr>
          <p:cNvPr id="6" name="Content Placeholder 3">
            <a:extLst>
              <a:ext uri="{FF2B5EF4-FFF2-40B4-BE49-F238E27FC236}">
                <a16:creationId xmlns:a16="http://schemas.microsoft.com/office/drawing/2014/main" id="{B948A90A-C4B5-45D8-9F20-825FABB9671C}"/>
              </a:ext>
            </a:extLst>
          </p:cNvPr>
          <p:cNvGraphicFramePr>
            <a:graphicFrameLocks/>
          </p:cNvGraphicFramePr>
          <p:nvPr/>
        </p:nvGraphicFramePr>
        <p:xfrm>
          <a:off x="494270" y="1379839"/>
          <a:ext cx="8258550" cy="4773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22863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1C15-7C3B-4A63-B4D0-5810CCAFA1CB}"/>
              </a:ext>
            </a:extLst>
          </p:cNvPr>
          <p:cNvSpPr>
            <a:spLocks noGrp="1"/>
          </p:cNvSpPr>
          <p:nvPr>
            <p:ph type="title"/>
          </p:nvPr>
        </p:nvSpPr>
        <p:spPr>
          <a:xfrm>
            <a:off x="0" y="254514"/>
            <a:ext cx="9143999" cy="756418"/>
          </a:xfrm>
        </p:spPr>
        <p:txBody>
          <a:bodyPr anchor="ctr">
            <a:noAutofit/>
          </a:bodyPr>
          <a:lstStyle/>
          <a:p>
            <a:r>
              <a:rPr lang="en-US" sz="3600" b="1" dirty="0">
                <a:solidFill>
                  <a:srgbClr val="FFFFFF"/>
                </a:solidFill>
                <a:latin typeface="+mn-lt"/>
              </a:rPr>
              <a:t>Planning the 2020/2021 School Year</a:t>
            </a:r>
            <a:r>
              <a:rPr lang="en-US" sz="3600" b="1" dirty="0">
                <a:solidFill>
                  <a:srgbClr val="0070C0"/>
                </a:solidFill>
                <a:latin typeface="+mn-lt"/>
              </a:rPr>
              <a:t>:</a:t>
            </a:r>
            <a:br>
              <a:rPr lang="en-US" sz="3600" b="1" dirty="0">
                <a:solidFill>
                  <a:srgbClr val="FFFFFF"/>
                </a:solidFill>
                <a:latin typeface="+mn-lt"/>
              </a:rPr>
            </a:br>
            <a:r>
              <a:rPr lang="en-US" sz="2800" b="1" dirty="0">
                <a:solidFill>
                  <a:srgbClr val="FFFFFF"/>
                </a:solidFill>
                <a:latin typeface="+mn-lt"/>
              </a:rPr>
              <a:t>A Framework and Toolkit for School and District Leaders</a:t>
            </a:r>
            <a:endParaRPr lang="en-US" sz="2800" b="1" dirty="0">
              <a:latin typeface="+mn-lt"/>
            </a:endParaRPr>
          </a:p>
        </p:txBody>
      </p:sp>
      <p:sp>
        <p:nvSpPr>
          <p:cNvPr id="4" name="Slide Number Placeholder 3">
            <a:extLst>
              <a:ext uri="{FF2B5EF4-FFF2-40B4-BE49-F238E27FC236}">
                <a16:creationId xmlns:a16="http://schemas.microsoft.com/office/drawing/2014/main" id="{CC368E2E-FF5E-4B88-B955-69F9EA4933A1}"/>
              </a:ext>
            </a:extLst>
          </p:cNvPr>
          <p:cNvSpPr>
            <a:spLocks noGrp="1"/>
          </p:cNvSpPr>
          <p:nvPr>
            <p:ph type="sldNum" sz="quarter" idx="12"/>
          </p:nvPr>
        </p:nvSpPr>
        <p:spPr/>
        <p:txBody>
          <a:bodyPr/>
          <a:lstStyle/>
          <a:p>
            <a:fld id="{C479D5F6-EDCB-402A-AC08-4943A1820E8F}" type="slidenum">
              <a:rPr lang="en-US" smtClean="0"/>
              <a:pPr/>
              <a:t>77</a:t>
            </a:fld>
            <a:endParaRPr lang="en-US" dirty="0"/>
          </a:p>
        </p:txBody>
      </p:sp>
      <p:pic>
        <p:nvPicPr>
          <p:cNvPr id="6" name="Picture 2" descr="Reopening schools will involve considerations around health and safety, continuity of learning, conditions for learning, planning and communications and policy and funding.">
            <a:extLst>
              <a:ext uri="{FF2B5EF4-FFF2-40B4-BE49-F238E27FC236}">
                <a16:creationId xmlns:a16="http://schemas.microsoft.com/office/drawing/2014/main" id="{ECC29A23-B1C3-4390-AEAE-3BB45FDEF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494" y="1190599"/>
            <a:ext cx="7109106" cy="52364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7B58E66-607F-49B5-95DC-D0804CD6D553}"/>
              </a:ext>
            </a:extLst>
          </p:cNvPr>
          <p:cNvSpPr txBox="1"/>
          <p:nvPr/>
        </p:nvSpPr>
        <p:spPr>
          <a:xfrm>
            <a:off x="2671011" y="6418820"/>
            <a:ext cx="4572000" cy="369332"/>
          </a:xfrm>
          <a:prstGeom prst="rect">
            <a:avLst/>
          </a:prstGeom>
          <a:noFill/>
        </p:spPr>
        <p:txBody>
          <a:bodyPr wrap="square">
            <a:spAutoFit/>
          </a:bodyPr>
          <a:lstStyle/>
          <a:p>
            <a:pPr marL="0" indent="0">
              <a:buNone/>
            </a:pPr>
            <a:r>
              <a:rPr lang="en-US" sz="1800" dirty="0">
                <a:hlinkClick r:id="rId4"/>
              </a:rPr>
              <a:t>https://www.cde.state.co.us/planning20-21</a:t>
            </a:r>
            <a:endParaRPr lang="en-US" sz="1800" dirty="0"/>
          </a:p>
        </p:txBody>
      </p:sp>
    </p:spTree>
    <p:extLst>
      <p:ext uri="{BB962C8B-B14F-4D97-AF65-F5344CB8AC3E}">
        <p14:creationId xmlns:p14="http://schemas.microsoft.com/office/powerpoint/2010/main" val="38853517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latin typeface="+mn-lt"/>
              </a:rPr>
              <a:t>Communication</a:t>
            </a:r>
          </a:p>
        </p:txBody>
      </p:sp>
      <p:sp>
        <p:nvSpPr>
          <p:cNvPr id="3" name="Slide Number Placeholder 2"/>
          <p:cNvSpPr>
            <a:spLocks noGrp="1"/>
          </p:cNvSpPr>
          <p:nvPr>
            <p:ph type="sldNum" sz="quarter" idx="12"/>
          </p:nvPr>
        </p:nvSpPr>
        <p:spPr/>
        <p:txBody>
          <a:bodyPr/>
          <a:lstStyle/>
          <a:p>
            <a:fld id="{67726FA2-3EC9-4717-AD62-D8C823692DD3}" type="slidenum">
              <a:rPr lang="en-US" smtClean="0"/>
              <a:pPr/>
              <a:t>78</a:t>
            </a:fld>
            <a:endParaRPr lang="en-US" dirty="0"/>
          </a:p>
        </p:txBody>
      </p:sp>
    </p:spTree>
    <p:extLst>
      <p:ext uri="{BB962C8B-B14F-4D97-AF65-F5344CB8AC3E}">
        <p14:creationId xmlns:p14="http://schemas.microsoft.com/office/powerpoint/2010/main" val="35023379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8503869" cy="756418"/>
          </a:xfrm>
        </p:spPr>
        <p:txBody>
          <a:bodyPr anchor="ctr">
            <a:noAutofit/>
          </a:bodyPr>
          <a:lstStyle/>
          <a:p>
            <a:r>
              <a:rPr lang="en-US" sz="3600" b="1" dirty="0">
                <a:latin typeface="+mn-lt"/>
              </a:rPr>
              <a:t>District Assessment Coordinator (DAC)</a:t>
            </a:r>
          </a:p>
        </p:txBody>
      </p:sp>
      <p:sp>
        <p:nvSpPr>
          <p:cNvPr id="2" name="Content Placeholder 1"/>
          <p:cNvSpPr>
            <a:spLocks noGrp="1"/>
          </p:cNvSpPr>
          <p:nvPr>
            <p:ph idx="1"/>
          </p:nvPr>
        </p:nvSpPr>
        <p:spPr>
          <a:xfrm>
            <a:off x="274320" y="1342768"/>
            <a:ext cx="8474742" cy="4843848"/>
          </a:xfrm>
        </p:spPr>
        <p:txBody>
          <a:bodyPr>
            <a:noAutofit/>
          </a:bodyPr>
          <a:lstStyle/>
          <a:p>
            <a:r>
              <a:rPr lang="en-US" b="1" dirty="0">
                <a:solidFill>
                  <a:srgbClr val="040404"/>
                </a:solidFill>
              </a:rPr>
              <a:t>District Assessment Coordinator </a:t>
            </a:r>
            <a:r>
              <a:rPr lang="en-US" sz="1800" dirty="0">
                <a:solidFill>
                  <a:srgbClr val="040404"/>
                </a:solidFill>
                <a:hlinkClick r:id="rId3"/>
              </a:rPr>
              <a:t>http://www.cde.state.co.us/assessment/DAC</a:t>
            </a:r>
            <a:r>
              <a:rPr lang="en-US" sz="1800" dirty="0">
                <a:solidFill>
                  <a:srgbClr val="040404"/>
                </a:solidFill>
              </a:rPr>
              <a:t> </a:t>
            </a:r>
          </a:p>
          <a:p>
            <a:endParaRPr lang="en-US" sz="500" dirty="0">
              <a:solidFill>
                <a:srgbClr val="040404"/>
              </a:solidFill>
            </a:endParaRPr>
          </a:p>
          <a:p>
            <a:pPr lvl="1">
              <a:spcAft>
                <a:spcPts val="600"/>
              </a:spcAft>
            </a:pPr>
            <a:r>
              <a:rPr lang="en-US" dirty="0"/>
              <a:t>Serves as point person for CDE Assessment Division communication </a:t>
            </a:r>
          </a:p>
          <a:p>
            <a:pPr lvl="2">
              <a:spcAft>
                <a:spcPts val="600"/>
              </a:spcAft>
            </a:pPr>
            <a:r>
              <a:rPr lang="en-US" dirty="0"/>
              <a:t>Communicates information to School Assessment Coordinators</a:t>
            </a:r>
          </a:p>
          <a:p>
            <a:pPr lvl="1">
              <a:spcAft>
                <a:spcPts val="600"/>
              </a:spcAft>
            </a:pPr>
            <a:r>
              <a:rPr lang="en-US" dirty="0"/>
              <a:t>Attends all required trainings</a:t>
            </a:r>
          </a:p>
          <a:p>
            <a:pPr lvl="2">
              <a:spcAft>
                <a:spcPts val="600"/>
              </a:spcAft>
            </a:pPr>
            <a:r>
              <a:rPr lang="en-US" dirty="0"/>
              <a:t>Trains district and school level staff involved in assessment administration and materials handling</a:t>
            </a:r>
            <a:endParaRPr lang="en-US" sz="800" dirty="0"/>
          </a:p>
          <a:p>
            <a:pPr lvl="1">
              <a:spcAft>
                <a:spcPts val="600"/>
              </a:spcAft>
            </a:pPr>
            <a:r>
              <a:rPr lang="en-US" dirty="0"/>
              <a:t>Submits Unique Accommodations Requests (UARs)</a:t>
            </a:r>
          </a:p>
          <a:p>
            <a:pPr lvl="1">
              <a:spcAft>
                <a:spcPts val="600"/>
              </a:spcAft>
            </a:pPr>
            <a:r>
              <a:rPr lang="en-US" dirty="0"/>
              <a:t>Notifies CDE of the district’s decision to participate in:</a:t>
            </a:r>
          </a:p>
          <a:p>
            <a:pPr lvl="2">
              <a:spcAft>
                <a:spcPts val="600"/>
              </a:spcAft>
            </a:pPr>
            <a:r>
              <a:rPr lang="en-US" dirty="0"/>
              <a:t>Early CMAS test window for high school science</a:t>
            </a:r>
          </a:p>
          <a:p>
            <a:pPr lvl="2">
              <a:spcAft>
                <a:spcPts val="600"/>
              </a:spcAft>
            </a:pPr>
            <a:r>
              <a:rPr lang="en-US" dirty="0"/>
              <a:t>Extended CMAS test window for online ELA and math to address device capacity concerns</a:t>
            </a:r>
          </a:p>
          <a:p>
            <a:pPr lvl="2">
              <a:spcAft>
                <a:spcPts val="600"/>
              </a:spcAft>
            </a:pPr>
            <a:r>
              <a:rPr lang="en-US" dirty="0"/>
              <a:t>District/school level online or paper administration mode</a:t>
            </a:r>
          </a:p>
          <a:p>
            <a:pPr marL="457200" lvl="1" indent="0">
              <a:buNone/>
            </a:pPr>
            <a:endParaRPr lang="en-US" sz="1800" dirty="0">
              <a:solidFill>
                <a:srgbClr val="FF0000"/>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79</a:t>
            </a:fld>
            <a:endParaRPr lang="en-US" dirty="0"/>
          </a:p>
        </p:txBody>
      </p:sp>
    </p:spTree>
    <p:extLst>
      <p:ext uri="{BB962C8B-B14F-4D97-AF65-F5344CB8AC3E}">
        <p14:creationId xmlns:p14="http://schemas.microsoft.com/office/powerpoint/2010/main" val="263696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a:bodyPr>
          <a:lstStyle/>
          <a:p>
            <a:r>
              <a:rPr lang="en-US" sz="4800" b="1" dirty="0">
                <a:latin typeface="+mn-lt"/>
              </a:rPr>
              <a:t>General Information</a:t>
            </a:r>
          </a:p>
        </p:txBody>
      </p:sp>
      <p:sp>
        <p:nvSpPr>
          <p:cNvPr id="3" name="Slide Number Placeholder 2"/>
          <p:cNvSpPr>
            <a:spLocks noGrp="1"/>
          </p:cNvSpPr>
          <p:nvPr>
            <p:ph type="sldNum" sz="quarter" idx="12"/>
          </p:nvPr>
        </p:nvSpPr>
        <p:spPr/>
        <p:txBody>
          <a:bodyPr/>
          <a:lstStyle/>
          <a:p>
            <a:fld id="{67726FA2-3EC9-4717-AD62-D8C823692DD3}" type="slidenum">
              <a:rPr lang="en-US" smtClean="0"/>
              <a:pPr/>
              <a:t>8</a:t>
            </a:fld>
            <a:endParaRPr lang="en-US" dirty="0"/>
          </a:p>
        </p:txBody>
      </p:sp>
    </p:spTree>
    <p:extLst>
      <p:ext uri="{BB962C8B-B14F-4D97-AF65-F5344CB8AC3E}">
        <p14:creationId xmlns:p14="http://schemas.microsoft.com/office/powerpoint/2010/main" val="32388684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334531"/>
            <a:ext cx="8526780" cy="5491220"/>
          </a:xfrm>
        </p:spPr>
        <p:txBody>
          <a:bodyPr>
            <a:normAutofit/>
          </a:bodyPr>
          <a:lstStyle/>
          <a:p>
            <a:pPr>
              <a:spcBef>
                <a:spcPts val="0"/>
              </a:spcBef>
            </a:pPr>
            <a:r>
              <a:rPr lang="en-US" sz="2600" b="1" dirty="0">
                <a:solidFill>
                  <a:srgbClr val="040404"/>
                </a:solidFill>
              </a:rPr>
              <a:t>District Assessment Coordinator (continued)</a:t>
            </a:r>
          </a:p>
          <a:p>
            <a:pPr>
              <a:spcBef>
                <a:spcPts val="0"/>
              </a:spcBef>
            </a:pPr>
            <a:endParaRPr lang="en-US" sz="900" b="1" dirty="0">
              <a:solidFill>
                <a:srgbClr val="040404"/>
              </a:solidFill>
            </a:endParaRPr>
          </a:p>
          <a:p>
            <a:pPr lvl="1">
              <a:spcBef>
                <a:spcPts val="0"/>
              </a:spcBef>
            </a:pPr>
            <a:r>
              <a:rPr lang="en-US" dirty="0"/>
              <a:t>Interacts with assessment vendor systems</a:t>
            </a:r>
          </a:p>
          <a:p>
            <a:pPr marL="457200" lvl="1" indent="0">
              <a:spcBef>
                <a:spcPts val="0"/>
              </a:spcBef>
              <a:buNone/>
            </a:pPr>
            <a:endParaRPr lang="en-US" sz="900" dirty="0"/>
          </a:p>
          <a:p>
            <a:pPr lvl="2">
              <a:spcBef>
                <a:spcPts val="0"/>
              </a:spcBef>
            </a:pPr>
            <a:r>
              <a:rPr lang="en-US" sz="1900" dirty="0"/>
              <a:t>Manages student test registration and material ordering </a:t>
            </a:r>
          </a:p>
          <a:p>
            <a:pPr lvl="2">
              <a:spcBef>
                <a:spcPts val="0"/>
              </a:spcBef>
            </a:pPr>
            <a:r>
              <a:rPr lang="en-US" sz="1900" dirty="0"/>
              <a:t>Assigns user roles</a:t>
            </a:r>
          </a:p>
          <a:p>
            <a:pPr lvl="2">
              <a:spcBef>
                <a:spcPts val="0"/>
              </a:spcBef>
            </a:pPr>
            <a:r>
              <a:rPr lang="en-US" sz="1900" dirty="0"/>
              <a:t>Manages and monitors administration</a:t>
            </a:r>
          </a:p>
          <a:p>
            <a:pPr lvl="2">
              <a:spcBef>
                <a:spcPts val="0"/>
              </a:spcBef>
            </a:pPr>
            <a:r>
              <a:rPr lang="en-US" sz="1900" b="1" dirty="0"/>
              <a:t>Has access to demographic and reporting files and reports*</a:t>
            </a:r>
          </a:p>
          <a:p>
            <a:pPr marL="457200" lvl="1" indent="0">
              <a:spcBef>
                <a:spcPts val="0"/>
              </a:spcBef>
              <a:buNone/>
            </a:pPr>
            <a:endParaRPr lang="en-US" sz="900" dirty="0"/>
          </a:p>
          <a:p>
            <a:pPr lvl="1">
              <a:spcBef>
                <a:spcPts val="0"/>
              </a:spcBef>
            </a:pPr>
            <a:r>
              <a:rPr lang="en-US" dirty="0"/>
              <a:t>Reports, investigates and contains administration and security issues/concerns (</a:t>
            </a:r>
            <a:r>
              <a:rPr lang="en-US" dirty="0" err="1"/>
              <a:t>misadministrations</a:t>
            </a:r>
            <a:r>
              <a:rPr lang="en-US" dirty="0"/>
              <a:t> and breaches)</a:t>
            </a:r>
          </a:p>
          <a:p>
            <a:pPr lvl="1">
              <a:spcBef>
                <a:spcPts val="0"/>
              </a:spcBef>
            </a:pPr>
            <a:endParaRPr lang="en-US" sz="900" dirty="0"/>
          </a:p>
          <a:p>
            <a:pPr lvl="1">
              <a:spcBef>
                <a:spcPts val="0"/>
              </a:spcBef>
            </a:pPr>
            <a:r>
              <a:rPr lang="en-US" dirty="0"/>
              <a:t>Works with Data Respondents on final student demographics, especially invalidation/reason not tested codes</a:t>
            </a:r>
          </a:p>
          <a:p>
            <a:pPr lvl="1">
              <a:spcBef>
                <a:spcPts val="0"/>
              </a:spcBef>
            </a:pPr>
            <a:endParaRPr lang="en-US" sz="900" dirty="0"/>
          </a:p>
          <a:p>
            <a:pPr lvl="1">
              <a:spcBef>
                <a:spcPts val="0"/>
              </a:spcBef>
            </a:pPr>
            <a:r>
              <a:rPr lang="en-US" b="1" dirty="0"/>
              <a:t>Shares report and score interpretation </a:t>
            </a:r>
            <a:r>
              <a:rPr lang="en-US" sz="2100" b="1" dirty="0"/>
              <a:t>information throughout district</a:t>
            </a:r>
          </a:p>
          <a:p>
            <a:pPr lvl="1">
              <a:spcBef>
                <a:spcPts val="0"/>
              </a:spcBef>
            </a:pPr>
            <a:endParaRPr lang="en-US" sz="900" dirty="0"/>
          </a:p>
          <a:p>
            <a:pPr lvl="1">
              <a:spcBef>
                <a:spcPts val="0"/>
              </a:spcBef>
            </a:pPr>
            <a:r>
              <a:rPr lang="en-US" sz="2100" dirty="0"/>
              <a:t>Works with District Technology Coordinator</a:t>
            </a:r>
          </a:p>
          <a:p>
            <a:pPr marL="457200" lvl="1" indent="0">
              <a:spcBef>
                <a:spcPts val="0"/>
              </a:spcBef>
              <a:buNone/>
            </a:pPr>
            <a:endParaRPr lang="en-US" sz="900" dirty="0">
              <a:solidFill>
                <a:srgbClr val="FF0000"/>
              </a:solidFill>
            </a:endParaRPr>
          </a:p>
          <a:p>
            <a:pPr marL="0" indent="0">
              <a:spcBef>
                <a:spcPts val="0"/>
              </a:spcBef>
              <a:buNone/>
            </a:pPr>
            <a:r>
              <a:rPr lang="en-US" sz="2000" dirty="0">
                <a:solidFill>
                  <a:srgbClr val="040404"/>
                </a:solidFill>
              </a:rPr>
              <a:t>*DACs have access to sensitive personally identifiable information through vendor management and administration systems. At the DAC’s discretion, others given sensitive data permissions also have access.</a:t>
            </a:r>
          </a:p>
          <a:p>
            <a:endParaRPr lang="en-US" dirty="0"/>
          </a:p>
        </p:txBody>
      </p:sp>
      <p:sp>
        <p:nvSpPr>
          <p:cNvPr id="2" name="Slide Number Placeholder 1"/>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80</a:t>
            </a:fld>
            <a:endParaRPr lang="en-US" dirty="0"/>
          </a:p>
        </p:txBody>
      </p:sp>
      <p:sp>
        <p:nvSpPr>
          <p:cNvPr id="4" name="Title 2"/>
          <p:cNvSpPr txBox="1">
            <a:spLocks/>
          </p:cNvSpPr>
          <p:nvPr/>
        </p:nvSpPr>
        <p:spPr>
          <a:xfrm>
            <a:off x="274320" y="274320"/>
            <a:ext cx="7886700" cy="71014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2400" kern="1200">
                <a:solidFill>
                  <a:srgbClr val="000000"/>
                </a:solidFill>
                <a:latin typeface="Museo Slab 500" panose="02000000000000000000" pitchFamily="50" charset="0"/>
                <a:ea typeface="+mj-ea"/>
                <a:cs typeface="+mj-cs"/>
              </a:defRPr>
            </a:lvl1pPr>
          </a:lstStyle>
          <a:p>
            <a:r>
              <a:rPr lang="en-US" sz="3600" b="1" dirty="0">
                <a:solidFill>
                  <a:schemeClr val="bg1"/>
                </a:solidFill>
                <a:latin typeface="+mn-lt"/>
              </a:rPr>
              <a:t>District Assessment Coordinator (DAC)</a:t>
            </a:r>
          </a:p>
        </p:txBody>
      </p:sp>
    </p:spTree>
    <p:extLst>
      <p:ext uri="{BB962C8B-B14F-4D97-AF65-F5344CB8AC3E}">
        <p14:creationId xmlns:p14="http://schemas.microsoft.com/office/powerpoint/2010/main" val="27934707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024867" cy="756418"/>
          </a:xfrm>
        </p:spPr>
        <p:txBody>
          <a:bodyPr anchor="ctr">
            <a:noAutofit/>
          </a:bodyPr>
          <a:lstStyle/>
          <a:p>
            <a:r>
              <a:rPr lang="en-US" sz="3600" b="1" dirty="0">
                <a:latin typeface="+mn-lt"/>
              </a:rPr>
              <a:t>District Technology Coordinator (DTC)</a:t>
            </a:r>
          </a:p>
        </p:txBody>
      </p:sp>
      <p:sp>
        <p:nvSpPr>
          <p:cNvPr id="3" name="Content Placeholder 2"/>
          <p:cNvSpPr>
            <a:spLocks noGrp="1"/>
          </p:cNvSpPr>
          <p:nvPr>
            <p:ph idx="1"/>
          </p:nvPr>
        </p:nvSpPr>
        <p:spPr>
          <a:xfrm>
            <a:off x="274320" y="1309816"/>
            <a:ext cx="8241030" cy="5253354"/>
          </a:xfrm>
        </p:spPr>
        <p:txBody>
          <a:bodyPr>
            <a:normAutofit/>
          </a:bodyPr>
          <a:lstStyle/>
          <a:p>
            <a:r>
              <a:rPr lang="en-US" dirty="0">
                <a:solidFill>
                  <a:schemeClr val="tx1"/>
                </a:solidFill>
              </a:rPr>
              <a:t>DTC responsibilities and privileges</a:t>
            </a:r>
          </a:p>
          <a:p>
            <a:pPr marL="1028700" lvl="1" indent="-342900"/>
            <a:r>
              <a:rPr lang="en-US" dirty="0">
                <a:solidFill>
                  <a:schemeClr val="tx1"/>
                </a:solidFill>
              </a:rPr>
              <a:t>Primary technology contact for the district who w</a:t>
            </a:r>
            <a:r>
              <a:rPr lang="en-US" dirty="0"/>
              <a:t>orks with </a:t>
            </a:r>
            <a:r>
              <a:rPr lang="en-US" dirty="0">
                <a:solidFill>
                  <a:schemeClr val="tx1"/>
                </a:solidFill>
              </a:rPr>
              <a:t>CDE Assessment Division regarding online administration of state assessments</a:t>
            </a:r>
          </a:p>
          <a:p>
            <a:pPr marL="1485900" lvl="2" indent="-342900"/>
            <a:r>
              <a:rPr lang="en-US" dirty="0">
                <a:solidFill>
                  <a:schemeClr val="tx1"/>
                </a:solidFill>
              </a:rPr>
              <a:t>Receive critical, in-depth testing vendor communications directly from CDE during administrations</a:t>
            </a:r>
          </a:p>
          <a:p>
            <a:pPr marL="1485900" lvl="2" indent="-342900"/>
            <a:r>
              <a:rPr lang="en-US" dirty="0">
                <a:solidFill>
                  <a:schemeClr val="tx1"/>
                </a:solidFill>
              </a:rPr>
              <a:t>Communicate pertinent technology information to district stakeholders concerning the online administration of state assessments</a:t>
            </a:r>
          </a:p>
          <a:p>
            <a:pPr marL="1028700" lvl="1" indent="-342900"/>
            <a:r>
              <a:rPr lang="en-US" dirty="0">
                <a:solidFill>
                  <a:schemeClr val="tx1"/>
                </a:solidFill>
              </a:rPr>
              <a:t>DTC support for CMAS math, ELA, science and social studies</a:t>
            </a:r>
          </a:p>
          <a:p>
            <a:pPr marL="1485900" lvl="2" indent="-342900"/>
            <a:r>
              <a:rPr lang="en-US" sz="1900" dirty="0">
                <a:solidFill>
                  <a:schemeClr val="tx1"/>
                </a:solidFill>
              </a:rPr>
              <a:t>DTCs are escalated to Pearson’s Level 2 Technical Support when contacting the help desk with questions regarding the online assessment system</a:t>
            </a:r>
          </a:p>
          <a:p>
            <a:pPr marL="1485900" lvl="2" indent="-342900"/>
            <a:r>
              <a:rPr lang="en-US" sz="1900" b="1" dirty="0">
                <a:solidFill>
                  <a:schemeClr val="tx1"/>
                </a:solidFill>
              </a:rPr>
              <a:t>Note: </a:t>
            </a:r>
            <a:r>
              <a:rPr lang="en-US" sz="1900" dirty="0">
                <a:solidFill>
                  <a:schemeClr val="tx1"/>
                </a:solidFill>
              </a:rPr>
              <a:t>Only the one officially identified DTC for each district is escalated</a:t>
            </a:r>
          </a:p>
          <a:p>
            <a:pPr marL="1028700" lvl="1" indent="-342900"/>
            <a:r>
              <a:rPr lang="en-US" dirty="0">
                <a:solidFill>
                  <a:schemeClr val="tx1"/>
                </a:solidFill>
              </a:rPr>
              <a:t>Request support directly from Collin Bonner in the CDE Assessment Division</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81</a:t>
            </a:fld>
            <a:endParaRPr lang="en-US" dirty="0"/>
          </a:p>
        </p:txBody>
      </p:sp>
    </p:spTree>
    <p:extLst>
      <p:ext uri="{BB962C8B-B14F-4D97-AF65-F5344CB8AC3E}">
        <p14:creationId xmlns:p14="http://schemas.microsoft.com/office/powerpoint/2010/main" val="1182390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600" b="1" dirty="0">
                <a:latin typeface="+mn-lt"/>
              </a:rPr>
              <a:t>District Technology Coordinator (DTC)</a:t>
            </a:r>
          </a:p>
        </p:txBody>
      </p:sp>
      <p:sp>
        <p:nvSpPr>
          <p:cNvPr id="3" name="Content Placeholder 2"/>
          <p:cNvSpPr>
            <a:spLocks noGrp="1"/>
          </p:cNvSpPr>
          <p:nvPr>
            <p:ph idx="1"/>
          </p:nvPr>
        </p:nvSpPr>
        <p:spPr>
          <a:xfrm>
            <a:off x="274320" y="1359243"/>
            <a:ext cx="8241030" cy="4744471"/>
          </a:xfrm>
        </p:spPr>
        <p:txBody>
          <a:bodyPr>
            <a:normAutofit/>
          </a:bodyPr>
          <a:lstStyle/>
          <a:p>
            <a:r>
              <a:rPr lang="en-US" sz="2000" dirty="0">
                <a:solidFill>
                  <a:schemeClr val="tx1"/>
                </a:solidFill>
              </a:rPr>
              <a:t>Check the CDE website to determine the appropriate person is listed as DTC</a:t>
            </a:r>
          </a:p>
          <a:p>
            <a:pPr marL="1028700" lvl="1" indent="-342900"/>
            <a:r>
              <a:rPr lang="en-US" dirty="0">
                <a:solidFill>
                  <a:schemeClr val="tx1"/>
                </a:solidFill>
                <a:hlinkClick r:id="rId2"/>
              </a:rPr>
              <a:t>http://www.cde.state.co.us/assessment/DTC</a:t>
            </a:r>
            <a:r>
              <a:rPr lang="en-US" dirty="0">
                <a:solidFill>
                  <a:schemeClr val="tx1"/>
                </a:solidFill>
              </a:rPr>
              <a:t>  </a:t>
            </a:r>
          </a:p>
          <a:p>
            <a:pPr marL="342900" indent="-342900">
              <a:buFont typeface="Arial" panose="020B0604020202020204" pitchFamily="34" charset="0"/>
              <a:buChar char="•"/>
            </a:pPr>
            <a:endParaRPr lang="en-US" sz="800" dirty="0">
              <a:solidFill>
                <a:schemeClr val="tx1"/>
              </a:solidFill>
            </a:endParaRPr>
          </a:p>
          <a:p>
            <a:r>
              <a:rPr lang="en-US" sz="2000" dirty="0">
                <a:solidFill>
                  <a:schemeClr val="tx1"/>
                </a:solidFill>
              </a:rPr>
              <a:t>It is important to identify a DTC for the district –</a:t>
            </a:r>
            <a:r>
              <a:rPr lang="en-US" sz="2000" dirty="0"/>
              <a:t> </a:t>
            </a:r>
            <a:r>
              <a:rPr lang="en-US" sz="2000" dirty="0">
                <a:solidFill>
                  <a:schemeClr val="tx1"/>
                </a:solidFill>
              </a:rPr>
              <a:t>make sure this position is updated if there is a change</a:t>
            </a:r>
          </a:p>
          <a:p>
            <a:pPr marL="1028700" lvl="1" indent="-342900"/>
            <a:r>
              <a:rPr lang="en-US" dirty="0">
                <a:solidFill>
                  <a:schemeClr val="tx1"/>
                </a:solidFill>
              </a:rPr>
              <a:t>Superintendent-appointed</a:t>
            </a:r>
          </a:p>
          <a:p>
            <a:pPr marL="342900" indent="-342900">
              <a:buFont typeface="Arial" panose="020B0604020202020204" pitchFamily="34" charset="0"/>
              <a:buChar char="•"/>
            </a:pPr>
            <a:endParaRPr lang="en-US" sz="800" dirty="0">
              <a:solidFill>
                <a:schemeClr val="tx1"/>
              </a:solidFill>
            </a:endParaRPr>
          </a:p>
          <a:p>
            <a:r>
              <a:rPr lang="en-US" sz="2000" dirty="0">
                <a:solidFill>
                  <a:schemeClr val="tx1"/>
                </a:solidFill>
              </a:rPr>
              <a:t>DTC receives emails from CDE with information about training and technology updates throughout the year</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82</a:t>
            </a:fld>
            <a:endParaRPr lang="en-US" dirty="0"/>
          </a:p>
        </p:txBody>
      </p:sp>
    </p:spTree>
    <p:extLst>
      <p:ext uri="{BB962C8B-B14F-4D97-AF65-F5344CB8AC3E}">
        <p14:creationId xmlns:p14="http://schemas.microsoft.com/office/powerpoint/2010/main" val="18192409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463040"/>
            <a:ext cx="4133850" cy="4583799"/>
          </a:xfrm>
        </p:spPr>
        <p:txBody>
          <a:bodyPr>
            <a:normAutofit/>
          </a:bodyPr>
          <a:lstStyle/>
          <a:p>
            <a:pPr marL="342900" indent="-342900">
              <a:buFont typeface="Arial" panose="020B0604020202020204" pitchFamily="34" charset="0"/>
              <a:buChar char="•"/>
            </a:pPr>
            <a:r>
              <a:rPr lang="en-US" sz="2200" dirty="0">
                <a:solidFill>
                  <a:schemeClr val="tx1"/>
                </a:solidFill>
              </a:rPr>
              <a:t>PSAT and SAT Administration</a:t>
            </a:r>
          </a:p>
          <a:p>
            <a:pPr marL="800100" lvl="1" indent="-342900"/>
            <a:r>
              <a:rPr lang="en-US" sz="1900" dirty="0"/>
              <a:t>Tuesdays from 3-4 p.m.</a:t>
            </a:r>
          </a:p>
          <a:p>
            <a:pPr marL="1485900" lvl="2" indent="-342900"/>
            <a:r>
              <a:rPr lang="en-US" dirty="0"/>
              <a:t>Monthly – Beginning in December</a:t>
            </a:r>
          </a:p>
          <a:p>
            <a:pPr marL="1485900" lvl="2" indent="-342900"/>
            <a:r>
              <a:rPr lang="en-US" dirty="0"/>
              <a:t>More frequent closer to testing</a:t>
            </a:r>
          </a:p>
          <a:p>
            <a:pPr marL="571500" indent="-342900"/>
            <a:endParaRPr lang="en-US" dirty="0"/>
          </a:p>
          <a:p>
            <a:pPr marL="342900" indent="-342900"/>
            <a:r>
              <a:rPr lang="en-US" sz="2200" dirty="0"/>
              <a:t>ACCESS for ELLs Administration </a:t>
            </a:r>
          </a:p>
          <a:p>
            <a:pPr marL="800100" lvl="1" indent="-342900"/>
            <a:r>
              <a:rPr lang="en-US" sz="1900" dirty="0"/>
              <a:t>Wednesdays from 3-3:30 p.m.</a:t>
            </a:r>
          </a:p>
          <a:p>
            <a:pPr marL="800100" lvl="1" indent="-342900"/>
            <a:r>
              <a:rPr lang="en-US" sz="1900" dirty="0"/>
              <a:t>Weekly – November 4, 2020 – February 17, 2021</a:t>
            </a:r>
          </a:p>
          <a:p>
            <a:pPr marL="1257300" lvl="2" indent="-342900"/>
            <a:r>
              <a:rPr lang="en-US" dirty="0"/>
              <a:t>(Cancelled for holidays 11/25, 12/23, 12/30)</a:t>
            </a:r>
          </a:p>
          <a:p>
            <a:pPr marL="571500" indent="-342900"/>
            <a:endParaRPr lang="en-US" dirty="0"/>
          </a:p>
          <a:p>
            <a:pPr lvl="1" indent="0">
              <a:buNone/>
            </a:pPr>
            <a:endParaRPr lang="en-US" dirty="0"/>
          </a:p>
          <a:p>
            <a:pPr lvl="1" indent="0">
              <a:buNone/>
            </a:pPr>
            <a:endParaRPr lang="en-US" dirty="0"/>
          </a:p>
        </p:txBody>
      </p:sp>
      <p:sp>
        <p:nvSpPr>
          <p:cNvPr id="5" name="Content Placeholder 4">
            <a:extLst>
              <a:ext uri="{FF2B5EF4-FFF2-40B4-BE49-F238E27FC236}">
                <a16:creationId xmlns:a16="http://schemas.microsoft.com/office/drawing/2014/main" id="{CDB205FD-14C7-482C-ABC5-3DBD4B751402}"/>
              </a:ext>
            </a:extLst>
          </p:cNvPr>
          <p:cNvSpPr>
            <a:spLocks noGrp="1"/>
          </p:cNvSpPr>
          <p:nvPr>
            <p:ph sz="half" idx="2"/>
          </p:nvPr>
        </p:nvSpPr>
        <p:spPr>
          <a:xfrm>
            <a:off x="4629149" y="1463040"/>
            <a:ext cx="4333875" cy="4858247"/>
          </a:xfrm>
        </p:spPr>
        <p:txBody>
          <a:bodyPr>
            <a:normAutofit fontScale="92500" lnSpcReduction="20000"/>
          </a:bodyPr>
          <a:lstStyle/>
          <a:p>
            <a:pPr marL="342900" indent="-342900"/>
            <a:r>
              <a:rPr lang="en-US" dirty="0"/>
              <a:t>CMAS Administration </a:t>
            </a:r>
          </a:p>
          <a:p>
            <a:pPr marL="800100" lvl="1" indent="-342900"/>
            <a:r>
              <a:rPr lang="en-US" dirty="0"/>
              <a:t>Thursdays from 3-4 p.m.</a:t>
            </a:r>
          </a:p>
          <a:p>
            <a:pPr marL="1485900" lvl="2" indent="-342900"/>
            <a:r>
              <a:rPr lang="en-US" sz="1900" dirty="0"/>
              <a:t>Monthly – December </a:t>
            </a:r>
          </a:p>
          <a:p>
            <a:pPr marL="1485900" lvl="2" indent="-342900"/>
            <a:r>
              <a:rPr lang="en-US" sz="1900" dirty="0"/>
              <a:t>Bi-monthly – January and February</a:t>
            </a:r>
          </a:p>
          <a:p>
            <a:pPr marL="1485900" lvl="2" indent="-342900"/>
            <a:r>
              <a:rPr lang="en-US" sz="1900" dirty="0"/>
              <a:t>Weekly – March through May</a:t>
            </a:r>
          </a:p>
          <a:p>
            <a:pPr marL="342900" indent="-342900"/>
            <a:endParaRPr lang="en-US" dirty="0"/>
          </a:p>
          <a:p>
            <a:pPr marL="342900" indent="-342900"/>
            <a:r>
              <a:rPr lang="en-US" dirty="0"/>
              <a:t>Students with Disabilities (SWD) </a:t>
            </a:r>
          </a:p>
          <a:p>
            <a:pPr marL="800100" lvl="1" indent="-342900"/>
            <a:r>
              <a:rPr lang="en-US" dirty="0"/>
              <a:t>Support for </a:t>
            </a:r>
            <a:r>
              <a:rPr lang="en-US" dirty="0" err="1"/>
              <a:t>CoAlt</a:t>
            </a:r>
            <a:r>
              <a:rPr lang="en-US" dirty="0"/>
              <a:t> administration</a:t>
            </a:r>
          </a:p>
          <a:p>
            <a:pPr marL="800100" lvl="1" indent="-342900"/>
            <a:r>
              <a:rPr lang="en-US" dirty="0"/>
              <a:t>Support the testing of students with IEP or 504 plans</a:t>
            </a:r>
          </a:p>
          <a:p>
            <a:pPr marL="1028700" lvl="1" indent="-342900"/>
            <a:r>
              <a:rPr lang="en-US" dirty="0"/>
              <a:t>Mondays from 2-3 p.m.</a:t>
            </a:r>
          </a:p>
          <a:p>
            <a:pPr marL="1485900" lvl="2" indent="-342900"/>
            <a:r>
              <a:rPr lang="en-US" sz="1900" dirty="0"/>
              <a:t>Monthly – November and December </a:t>
            </a:r>
          </a:p>
          <a:p>
            <a:pPr marL="1485900" lvl="2" indent="-342900"/>
            <a:r>
              <a:rPr lang="en-US" sz="1900" dirty="0"/>
              <a:t>Bi-monthly – January and February</a:t>
            </a:r>
          </a:p>
          <a:p>
            <a:pPr marL="1485900" lvl="2" indent="-342900"/>
            <a:r>
              <a:rPr lang="en-US" sz="1900" dirty="0"/>
              <a:t>Every two weeks – March through May</a:t>
            </a:r>
          </a:p>
          <a:p>
            <a:endParaRPr lang="en-US" dirty="0"/>
          </a:p>
        </p:txBody>
      </p:sp>
      <p:sp>
        <p:nvSpPr>
          <p:cNvPr id="2" name="Title 1"/>
          <p:cNvSpPr>
            <a:spLocks noGrp="1"/>
          </p:cNvSpPr>
          <p:nvPr>
            <p:ph type="title"/>
          </p:nvPr>
        </p:nvSpPr>
        <p:spPr/>
        <p:txBody>
          <a:bodyPr anchor="ctr">
            <a:normAutofit fontScale="90000"/>
          </a:bodyPr>
          <a:lstStyle/>
          <a:p>
            <a:r>
              <a:rPr lang="en-US" sz="3600" b="1" dirty="0">
                <a:latin typeface="+mn-lt"/>
              </a:rPr>
              <a:t>Office Hours Schedule</a:t>
            </a:r>
            <a:br>
              <a:rPr lang="en-US" sz="3600" b="1" dirty="0">
                <a:latin typeface="+mn-lt"/>
              </a:rPr>
            </a:br>
            <a:r>
              <a:rPr lang="en-US" sz="3600" b="1" dirty="0">
                <a:latin typeface="+mn-lt"/>
              </a:rPr>
              <a:t>(dates subject to change)</a:t>
            </a:r>
          </a:p>
        </p:txBody>
      </p:sp>
      <p:sp>
        <p:nvSpPr>
          <p:cNvPr id="4" name="Slide Number Placeholder 3"/>
          <p:cNvSpPr>
            <a:spLocks noGrp="1"/>
          </p:cNvSpPr>
          <p:nvPr>
            <p:ph type="sldNum" sz="quarter" idx="12"/>
          </p:nvPr>
        </p:nvSpPr>
        <p:spPr>
          <a:prstGeom prst="rect">
            <a:avLst/>
          </a:prstGeom>
        </p:spPr>
        <p:txBody>
          <a:bodyPr/>
          <a:lstStyle/>
          <a:p>
            <a:fld id="{67726FA2-3EC9-4717-AD62-D8C823692DD3}" type="slidenum">
              <a:rPr lang="en-US" smtClean="0"/>
              <a:pPr/>
              <a:t>83</a:t>
            </a:fld>
            <a:endParaRPr lang="en-US" dirty="0"/>
          </a:p>
        </p:txBody>
      </p:sp>
    </p:spTree>
    <p:extLst>
      <p:ext uri="{BB962C8B-B14F-4D97-AF65-F5344CB8AC3E}">
        <p14:creationId xmlns:p14="http://schemas.microsoft.com/office/powerpoint/2010/main" val="31632620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113880" cy="756418"/>
          </a:xfrm>
        </p:spPr>
        <p:txBody>
          <a:bodyPr anchor="ctr">
            <a:noAutofit/>
          </a:bodyPr>
          <a:lstStyle/>
          <a:p>
            <a:r>
              <a:rPr lang="en-US" sz="3600" b="1" dirty="0">
                <a:latin typeface="+mn-lt"/>
              </a:rPr>
              <a:t>Assessment Emails (*DAC*)</a:t>
            </a:r>
          </a:p>
        </p:txBody>
      </p:sp>
      <p:sp>
        <p:nvSpPr>
          <p:cNvPr id="3" name="Content Placeholder 2"/>
          <p:cNvSpPr>
            <a:spLocks noGrp="1"/>
          </p:cNvSpPr>
          <p:nvPr>
            <p:ph idx="1"/>
          </p:nvPr>
        </p:nvSpPr>
        <p:spPr>
          <a:xfrm>
            <a:off x="274320" y="1367481"/>
            <a:ext cx="8241030" cy="5101685"/>
          </a:xfrm>
        </p:spPr>
        <p:txBody>
          <a:bodyPr>
            <a:normAutofit/>
          </a:bodyPr>
          <a:lstStyle/>
          <a:p>
            <a:r>
              <a:rPr lang="en-US" dirty="0">
                <a:solidFill>
                  <a:schemeClr val="tx1"/>
                </a:solidFill>
              </a:rPr>
              <a:t>CDE sends out DAC emails</a:t>
            </a:r>
            <a:r>
              <a:rPr lang="en-US" dirty="0"/>
              <a:t> (greater frequency in the spring)</a:t>
            </a:r>
            <a:endParaRPr lang="en-US" dirty="0">
              <a:solidFill>
                <a:schemeClr val="tx1"/>
              </a:solidFill>
            </a:endParaRPr>
          </a:p>
          <a:p>
            <a:pPr marL="1028700" lvl="1" indent="-342900"/>
            <a:r>
              <a:rPr lang="en-US" dirty="0">
                <a:solidFill>
                  <a:schemeClr val="tx1"/>
                </a:solidFill>
              </a:rPr>
              <a:t>Emails include information about:</a:t>
            </a:r>
          </a:p>
          <a:p>
            <a:pPr marL="1485900" lvl="2" indent="-342900"/>
            <a:r>
              <a:rPr lang="en-US" dirty="0">
                <a:solidFill>
                  <a:schemeClr val="tx1"/>
                </a:solidFill>
              </a:rPr>
              <a:t>Important updates for the week and coming weeks by assessment program</a:t>
            </a:r>
          </a:p>
          <a:p>
            <a:pPr marL="1943100" lvl="3" indent="-342900"/>
            <a:r>
              <a:rPr lang="en-US" sz="1800" dirty="0">
                <a:solidFill>
                  <a:schemeClr val="tx1"/>
                </a:solidFill>
              </a:rPr>
              <a:t>Tasks for DACs</a:t>
            </a:r>
          </a:p>
          <a:p>
            <a:pPr marL="1943100" lvl="3" indent="-342900"/>
            <a:r>
              <a:rPr lang="en-US" sz="1800" dirty="0">
                <a:solidFill>
                  <a:schemeClr val="tx1"/>
                </a:solidFill>
              </a:rPr>
              <a:t>Results posted</a:t>
            </a:r>
          </a:p>
          <a:p>
            <a:pPr marL="1485900" lvl="2" indent="-342900"/>
            <a:r>
              <a:rPr lang="en-US" dirty="0">
                <a:solidFill>
                  <a:schemeClr val="tx1"/>
                </a:solidFill>
              </a:rPr>
              <a:t>Office hours</a:t>
            </a:r>
          </a:p>
          <a:p>
            <a:pPr marL="1943100" lvl="3" indent="-342900"/>
            <a:r>
              <a:rPr lang="en-US" sz="1800" dirty="0">
                <a:solidFill>
                  <a:schemeClr val="tx1"/>
                </a:solidFill>
              </a:rPr>
              <a:t>Topics that will be covered (if predetermined) </a:t>
            </a:r>
          </a:p>
          <a:p>
            <a:pPr marL="1943100" lvl="3" indent="-342900"/>
            <a:r>
              <a:rPr lang="en-US" sz="1800" dirty="0">
                <a:solidFill>
                  <a:schemeClr val="tx1"/>
                </a:solidFill>
              </a:rPr>
              <a:t>CMAS and SWD topics covered in the weekly bulletin will be covered during office hours if additional clarification is needed</a:t>
            </a:r>
          </a:p>
          <a:p>
            <a:pPr marL="1028700" lvl="1" indent="-342900"/>
            <a:r>
              <a:rPr lang="en-US" dirty="0">
                <a:solidFill>
                  <a:schemeClr val="tx1"/>
                </a:solidFill>
              </a:rPr>
              <a:t>If there are no new updates, an email is not sent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84</a:t>
            </a:fld>
            <a:endParaRPr lang="en-US" dirty="0"/>
          </a:p>
        </p:txBody>
      </p:sp>
    </p:spTree>
    <p:extLst>
      <p:ext uri="{BB962C8B-B14F-4D97-AF65-F5344CB8AC3E}">
        <p14:creationId xmlns:p14="http://schemas.microsoft.com/office/powerpoint/2010/main" val="1437496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083454" cy="756418"/>
          </a:xfrm>
        </p:spPr>
        <p:txBody>
          <a:bodyPr anchor="ctr">
            <a:normAutofit/>
          </a:bodyPr>
          <a:lstStyle/>
          <a:p>
            <a:r>
              <a:rPr lang="en-US" sz="3600" b="1" dirty="0">
                <a:latin typeface="+mn-lt"/>
              </a:rPr>
              <a:t>Transmitting Secure Information</a:t>
            </a:r>
          </a:p>
        </p:txBody>
      </p:sp>
      <p:sp>
        <p:nvSpPr>
          <p:cNvPr id="3" name="Content Placeholder 2"/>
          <p:cNvSpPr>
            <a:spLocks noGrp="1"/>
          </p:cNvSpPr>
          <p:nvPr>
            <p:ph idx="1"/>
          </p:nvPr>
        </p:nvSpPr>
        <p:spPr>
          <a:xfrm>
            <a:off x="274320" y="1301578"/>
            <a:ext cx="8241030" cy="5167588"/>
          </a:xfrm>
        </p:spPr>
        <p:txBody>
          <a:bodyPr>
            <a:normAutofit/>
          </a:bodyPr>
          <a:lstStyle/>
          <a:p>
            <a:pPr marL="342900" indent="-342900">
              <a:buFont typeface="Arial" panose="020B0604020202020204" pitchFamily="34" charset="0"/>
              <a:buChar char="•"/>
            </a:pPr>
            <a:r>
              <a:rPr lang="en-US" sz="2200" dirty="0">
                <a:solidFill>
                  <a:schemeClr val="tx1"/>
                </a:solidFill>
              </a:rPr>
              <a:t>Use Syncplicity to send secure information to CDE </a:t>
            </a:r>
          </a:p>
          <a:p>
            <a:pPr marL="1028700" lvl="1" indent="-342900"/>
            <a:r>
              <a:rPr lang="en-US" dirty="0">
                <a:solidFill>
                  <a:schemeClr val="tx1"/>
                </a:solidFill>
              </a:rPr>
              <a:t>The DAC has access to the </a:t>
            </a:r>
            <a:r>
              <a:rPr lang="en-US" dirty="0" err="1">
                <a:solidFill>
                  <a:schemeClr val="tx1"/>
                </a:solidFill>
              </a:rPr>
              <a:t>CDE_Assessment</a:t>
            </a:r>
            <a:r>
              <a:rPr lang="en-US" dirty="0">
                <a:solidFill>
                  <a:schemeClr val="tx1"/>
                </a:solidFill>
              </a:rPr>
              <a:t> folder</a:t>
            </a:r>
          </a:p>
          <a:p>
            <a:pPr marL="1485900" lvl="2" indent="-342900"/>
            <a:r>
              <a:rPr lang="en-US" dirty="0"/>
              <a:t>One additional individual can be added, if requested</a:t>
            </a:r>
          </a:p>
          <a:p>
            <a:pPr marL="1485900" lvl="2" indent="-342900"/>
            <a:r>
              <a:rPr lang="en-US" dirty="0">
                <a:hlinkClick r:id="rId2"/>
              </a:rPr>
              <a:t>https://forms.gle/eTR8NeAgFXGwQtSBA</a:t>
            </a:r>
            <a:r>
              <a:rPr lang="en-US" dirty="0"/>
              <a:t> </a:t>
            </a:r>
          </a:p>
          <a:p>
            <a:pPr marL="1028700" lvl="1" indent="-342900"/>
            <a:r>
              <a:rPr lang="en-US" dirty="0">
                <a:solidFill>
                  <a:schemeClr val="tx1"/>
                </a:solidFill>
              </a:rPr>
              <a:t>During SBD, the Data Respondent has access to a separate SBD folder</a:t>
            </a: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sz="2200" b="1" dirty="0">
                <a:solidFill>
                  <a:schemeClr val="tx1"/>
                </a:solidFill>
              </a:rPr>
              <a:t>Reminder</a:t>
            </a:r>
            <a:r>
              <a:rPr lang="en-US" sz="2200" dirty="0">
                <a:solidFill>
                  <a:schemeClr val="tx1"/>
                </a:solidFill>
              </a:rPr>
              <a:t>: Do not send personally identifiable information (e.g., SASID, name, free and reduced lunch status, disability status, test scores, etc.) through email</a:t>
            </a:r>
          </a:p>
          <a:p>
            <a:pPr marL="1028700" lvl="1" indent="-342900"/>
            <a:r>
              <a:rPr lang="en-US" dirty="0">
                <a:solidFill>
                  <a:schemeClr val="tx1"/>
                </a:solidFill>
              </a:rPr>
              <a:t>CDE will not respond to emails containing PII</a:t>
            </a:r>
          </a:p>
          <a:p>
            <a:pPr marL="1028700" lvl="1" indent="-342900"/>
            <a:r>
              <a:rPr lang="en-US" dirty="0">
                <a:solidFill>
                  <a:schemeClr val="tx1"/>
                </a:solidFill>
              </a:rPr>
              <a:t>The email will be deleted </a:t>
            </a:r>
          </a:p>
          <a:p>
            <a:pPr marL="1028700" lvl="1" indent="-342900"/>
            <a:r>
              <a:rPr lang="en-US" dirty="0"/>
              <a:t>Remind all staff who may communicate with CDE</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85</a:t>
            </a:fld>
            <a:endParaRPr lang="en-US" dirty="0"/>
          </a:p>
        </p:txBody>
      </p:sp>
    </p:spTree>
    <p:extLst>
      <p:ext uri="{BB962C8B-B14F-4D97-AF65-F5344CB8AC3E}">
        <p14:creationId xmlns:p14="http://schemas.microsoft.com/office/powerpoint/2010/main" val="5963517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Syncplicity</a:t>
            </a:r>
          </a:p>
        </p:txBody>
      </p:sp>
      <p:sp>
        <p:nvSpPr>
          <p:cNvPr id="3" name="Content Placeholder 2"/>
          <p:cNvSpPr>
            <a:spLocks noGrp="1"/>
          </p:cNvSpPr>
          <p:nvPr>
            <p:ph idx="1"/>
          </p:nvPr>
        </p:nvSpPr>
        <p:spPr>
          <a:xfrm>
            <a:off x="274320" y="1463040"/>
            <a:ext cx="8241030" cy="5006126"/>
          </a:xfrm>
        </p:spPr>
        <p:txBody>
          <a:bodyPr>
            <a:normAutofit/>
          </a:bodyPr>
          <a:lstStyle/>
          <a:p>
            <a:r>
              <a:rPr lang="en-US" sz="2200" dirty="0">
                <a:solidFill>
                  <a:schemeClr val="tx1"/>
                </a:solidFill>
              </a:rPr>
              <a:t>All documents from previous years will be removed and archived externally by CDE in September.  Information about the specific deadline will be sent soon.</a:t>
            </a:r>
          </a:p>
          <a:p>
            <a:r>
              <a:rPr lang="en-US" dirty="0">
                <a:solidFill>
                  <a:schemeClr val="tx1"/>
                </a:solidFill>
              </a:rPr>
              <a:t>Locally retain copies of any needed documents</a:t>
            </a:r>
          </a:p>
          <a:p>
            <a:r>
              <a:rPr lang="en-US" sz="2200" dirty="0">
                <a:solidFill>
                  <a:schemeClr val="tx1"/>
                </a:solidFill>
              </a:rPr>
              <a:t>Folder structure</a:t>
            </a:r>
          </a:p>
          <a:p>
            <a:pPr marL="1028700" lvl="1" indent="-342900"/>
            <a:r>
              <a:rPr lang="en-US" dirty="0">
                <a:solidFill>
                  <a:schemeClr val="tx1"/>
                </a:solidFill>
              </a:rPr>
              <a:t>Ensure documents are placed in the correct folders</a:t>
            </a:r>
          </a:p>
          <a:p>
            <a:pPr marL="1028700" lvl="1" indent="-342900"/>
            <a:r>
              <a:rPr lang="en-US" dirty="0">
                <a:solidFill>
                  <a:schemeClr val="tx1"/>
                </a:solidFill>
              </a:rPr>
              <a:t>Provide notice of uploaded files to the appropriate contact at CDE</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86</a:t>
            </a:fld>
            <a:endParaRPr lang="en-US" dirty="0"/>
          </a:p>
        </p:txBody>
      </p:sp>
    </p:spTree>
    <p:extLst>
      <p:ext uri="{BB962C8B-B14F-4D97-AF65-F5344CB8AC3E}">
        <p14:creationId xmlns:p14="http://schemas.microsoft.com/office/powerpoint/2010/main" val="19244190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Fall Checklist (1 of 3)</a:t>
            </a:r>
          </a:p>
        </p:txBody>
      </p:sp>
      <p:sp>
        <p:nvSpPr>
          <p:cNvPr id="3" name="Content Placeholder 2"/>
          <p:cNvSpPr>
            <a:spLocks noGrp="1"/>
          </p:cNvSpPr>
          <p:nvPr>
            <p:ph idx="1"/>
          </p:nvPr>
        </p:nvSpPr>
        <p:spPr>
          <a:xfrm>
            <a:off x="274320" y="1318054"/>
            <a:ext cx="8241030" cy="5151112"/>
          </a:xfrm>
        </p:spPr>
        <p:txBody>
          <a:bodyPr>
            <a:normAutofit/>
          </a:bodyPr>
          <a:lstStyle/>
          <a:p>
            <a:pPr marL="342900" indent="-342900">
              <a:buFont typeface="Wingdings" panose="05000000000000000000" pitchFamily="2" charset="2"/>
              <a:buChar char="q"/>
            </a:pPr>
            <a:r>
              <a:rPr lang="en-US" sz="2000" dirty="0">
                <a:solidFill>
                  <a:schemeClr val="tx1"/>
                </a:solidFill>
              </a:rPr>
              <a:t>Fulfill district policy legislative requirements</a:t>
            </a:r>
          </a:p>
          <a:p>
            <a:pPr marL="1028700" lvl="1" indent="-342900">
              <a:buFont typeface="Wingdings" panose="05000000000000000000" pitchFamily="2" charset="2"/>
              <a:buChar char="q"/>
            </a:pPr>
            <a:r>
              <a:rPr lang="en-US" sz="1800" dirty="0">
                <a:solidFill>
                  <a:schemeClr val="tx1"/>
                </a:solidFill>
              </a:rPr>
              <a:t>Adopt and implement a policy by which the LEP decides whether to request the paper form of the state assessments for its students</a:t>
            </a:r>
          </a:p>
          <a:p>
            <a:pPr marL="1028700" lvl="1" indent="-342900">
              <a:buFont typeface="Wingdings" panose="05000000000000000000" pitchFamily="2" charset="2"/>
              <a:buChar char="q"/>
            </a:pPr>
            <a:r>
              <a:rPr lang="en-US" sz="1800" dirty="0">
                <a:solidFill>
                  <a:schemeClr val="tx1"/>
                </a:solidFill>
              </a:rPr>
              <a:t>Adopt and implement a written policy and procedure by which a student’s parent may excuse the student from participating in one or more of the state assessments</a:t>
            </a:r>
          </a:p>
          <a:p>
            <a:pPr marL="1028700" lvl="1" indent="-342900">
              <a:buFont typeface="Wingdings" panose="05000000000000000000" pitchFamily="2" charset="2"/>
              <a:buChar char="q"/>
            </a:pPr>
            <a:r>
              <a:rPr lang="en-US" sz="1800" dirty="0">
                <a:solidFill>
                  <a:schemeClr val="tx1"/>
                </a:solidFill>
              </a:rPr>
              <a:t>Distribute to parents and post on LEP’s website written information regarding assessments, including an assessment calendar</a:t>
            </a:r>
          </a:p>
          <a:p>
            <a:pPr marL="342900" indent="-342900">
              <a:buFont typeface="Wingdings" panose="05000000000000000000" pitchFamily="2" charset="2"/>
              <a:buChar char="q"/>
            </a:pPr>
            <a:r>
              <a:rPr lang="en-US" sz="2000" dirty="0">
                <a:solidFill>
                  <a:schemeClr val="tx1"/>
                </a:solidFill>
              </a:rPr>
              <a:t>Determine mode of testing (online or paper) for each school and each content area</a:t>
            </a:r>
          </a:p>
          <a:p>
            <a:pPr marL="342900" indent="-342900">
              <a:buFont typeface="Wingdings" panose="05000000000000000000" pitchFamily="2" charset="2"/>
              <a:buChar char="q"/>
            </a:pPr>
            <a:r>
              <a:rPr lang="en-US" sz="2000" dirty="0">
                <a:solidFill>
                  <a:schemeClr val="tx1"/>
                </a:solidFill>
              </a:rPr>
              <a:t>If testing online, determine if technology capacity requires an extended window for math and ELA (4 or 5 weeks) </a:t>
            </a:r>
          </a:p>
          <a:p>
            <a:pPr marL="342900" indent="-342900">
              <a:buFont typeface="Wingdings" panose="05000000000000000000" pitchFamily="2" charset="2"/>
              <a:buChar char="q"/>
            </a:pPr>
            <a:r>
              <a:rPr lang="en-US" sz="2000" dirty="0">
                <a:solidFill>
                  <a:schemeClr val="tx1"/>
                </a:solidFill>
              </a:rPr>
              <a:t>Determine if an early window </a:t>
            </a:r>
            <a:r>
              <a:rPr lang="en-US" sz="2000" dirty="0"/>
              <a:t>is needed </a:t>
            </a:r>
            <a:r>
              <a:rPr lang="en-US" sz="2000" dirty="0">
                <a:solidFill>
                  <a:schemeClr val="tx1"/>
                </a:solidFill>
              </a:rPr>
              <a:t>for high school science</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87</a:t>
            </a:fld>
            <a:endParaRPr lang="en-US" dirty="0"/>
          </a:p>
        </p:txBody>
      </p:sp>
    </p:spTree>
    <p:extLst>
      <p:ext uri="{BB962C8B-B14F-4D97-AF65-F5344CB8AC3E}">
        <p14:creationId xmlns:p14="http://schemas.microsoft.com/office/powerpoint/2010/main" val="25406988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Fall Checklist (2 of 3)</a:t>
            </a:r>
          </a:p>
        </p:txBody>
      </p:sp>
      <p:sp>
        <p:nvSpPr>
          <p:cNvPr id="3" name="Content Placeholder 2"/>
          <p:cNvSpPr>
            <a:spLocks noGrp="1"/>
          </p:cNvSpPr>
          <p:nvPr>
            <p:ph idx="1"/>
          </p:nvPr>
        </p:nvSpPr>
        <p:spPr>
          <a:xfrm>
            <a:off x="274320" y="1326292"/>
            <a:ext cx="8241030" cy="5142874"/>
          </a:xfrm>
        </p:spPr>
        <p:txBody>
          <a:bodyPr>
            <a:normAutofit/>
          </a:bodyPr>
          <a:lstStyle/>
          <a:p>
            <a:pPr marL="342900" indent="-342900">
              <a:buFont typeface="Wingdings" panose="05000000000000000000" pitchFamily="2" charset="2"/>
              <a:buChar char="q"/>
            </a:pPr>
            <a:r>
              <a:rPr lang="en-US" sz="2000" dirty="0">
                <a:solidFill>
                  <a:schemeClr val="tx1"/>
                </a:solidFill>
              </a:rPr>
              <a:t>Gather accommodation information for assessments</a:t>
            </a:r>
          </a:p>
          <a:p>
            <a:pPr marL="1028700" lvl="1" indent="-342900">
              <a:buFont typeface="Wingdings" panose="05000000000000000000" pitchFamily="2" charset="2"/>
              <a:buChar char="q"/>
            </a:pPr>
            <a:r>
              <a:rPr lang="en-US" sz="1800" dirty="0">
                <a:solidFill>
                  <a:schemeClr val="tx1"/>
                </a:solidFill>
              </a:rPr>
              <a:t>Paper-based accommodations (braille, large print, oral scripts*, CSLA, etc.)</a:t>
            </a:r>
          </a:p>
          <a:p>
            <a:pPr marL="1028700" lvl="1" indent="-342900">
              <a:buFont typeface="Wingdings" panose="05000000000000000000" pitchFamily="2" charset="2"/>
              <a:buChar char="q"/>
            </a:pPr>
            <a:r>
              <a:rPr lang="en-US" sz="1800" dirty="0">
                <a:solidFill>
                  <a:schemeClr val="tx1"/>
                </a:solidFill>
              </a:rPr>
              <a:t>Computer-based accommodations/modifications (text-to-speech (TTS)*, Spanish, etc.)</a:t>
            </a:r>
          </a:p>
          <a:p>
            <a:pPr marL="1028700" lvl="1" indent="-342900">
              <a:buFont typeface="Wingdings" panose="05000000000000000000" pitchFamily="2" charset="2"/>
              <a:buChar char="q"/>
            </a:pPr>
            <a:r>
              <a:rPr lang="en-US" sz="1800" dirty="0">
                <a:solidFill>
                  <a:schemeClr val="tx1"/>
                </a:solidFill>
              </a:rPr>
              <a:t>Determine the need for and submit unique accommodation requests (UARs) by </a:t>
            </a:r>
            <a:r>
              <a:rPr lang="en-US" sz="1800" b="1" dirty="0">
                <a:solidFill>
                  <a:srgbClr val="488BC9"/>
                </a:solidFill>
              </a:rPr>
              <a:t>December 15</a:t>
            </a:r>
            <a:r>
              <a:rPr lang="en-US" sz="1800" b="1" baseline="30000" dirty="0">
                <a:solidFill>
                  <a:srgbClr val="488BC9"/>
                </a:solidFill>
              </a:rPr>
              <a:t>th</a:t>
            </a:r>
            <a:r>
              <a:rPr lang="en-US" sz="1800" b="1" dirty="0">
                <a:solidFill>
                  <a:srgbClr val="488BC9"/>
                </a:solidFill>
              </a:rPr>
              <a:t> </a:t>
            </a:r>
          </a:p>
          <a:p>
            <a:pPr marL="1485900" lvl="2" indent="-342900">
              <a:buFont typeface="Wingdings" panose="05000000000000000000" pitchFamily="2" charset="2"/>
              <a:buChar char="q"/>
            </a:pPr>
            <a:r>
              <a:rPr lang="en-US" dirty="0"/>
              <a:t>Scribe for constructed response items on the ELA/CSLA assessment</a:t>
            </a:r>
          </a:p>
          <a:p>
            <a:pPr marL="1485900" lvl="2" indent="-342900">
              <a:buFont typeface="Wingdings" panose="05000000000000000000" pitchFamily="2" charset="2"/>
              <a:buChar char="q"/>
            </a:pPr>
            <a:r>
              <a:rPr lang="en-US" dirty="0">
                <a:solidFill>
                  <a:schemeClr val="tx1"/>
                </a:solidFill>
              </a:rPr>
              <a:t>Calculator on non-calculator sections of the math assessment</a:t>
            </a:r>
          </a:p>
          <a:p>
            <a:pPr marL="1028700" lvl="1" indent="-342900">
              <a:buFont typeface="Wingdings" panose="05000000000000000000" pitchFamily="2" charset="2"/>
              <a:buChar char="q"/>
            </a:pPr>
            <a:r>
              <a:rPr lang="en-US" sz="1800" dirty="0">
                <a:solidFill>
                  <a:schemeClr val="tx1"/>
                </a:solidFill>
              </a:rPr>
              <a:t>CMAS Student Registration files with Personal Needs Profile information updated in </a:t>
            </a:r>
            <a:r>
              <a:rPr lang="en-US" sz="1800" dirty="0"/>
              <a:t>PearsonAccess</a:t>
            </a:r>
            <a:r>
              <a:rPr lang="en-US" sz="1800" baseline="30000" dirty="0"/>
              <a:t>next</a:t>
            </a:r>
            <a:r>
              <a:rPr lang="en-US" sz="1800" dirty="0">
                <a:solidFill>
                  <a:schemeClr val="tx1"/>
                </a:solidFill>
              </a:rPr>
              <a:t> in January 2021 </a:t>
            </a:r>
          </a:p>
          <a:p>
            <a:pPr marL="1028700" lvl="1" indent="-342900">
              <a:buFont typeface="Wingdings" panose="05000000000000000000" pitchFamily="2" charset="2"/>
              <a:buChar char="q"/>
            </a:pPr>
            <a:r>
              <a:rPr lang="en-US" sz="1800" dirty="0"/>
              <a:t>Start submitting PSAT and SAT accommodations requests for approval by College Board</a:t>
            </a:r>
          </a:p>
          <a:p>
            <a:endParaRPr lang="en-US" sz="16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88</a:t>
            </a:fld>
            <a:endParaRPr lang="en-US" dirty="0"/>
          </a:p>
        </p:txBody>
      </p:sp>
    </p:spTree>
    <p:extLst>
      <p:ext uri="{BB962C8B-B14F-4D97-AF65-F5344CB8AC3E}">
        <p14:creationId xmlns:p14="http://schemas.microsoft.com/office/powerpoint/2010/main" val="720417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Fall Checklist (3 of 3)</a:t>
            </a:r>
          </a:p>
        </p:txBody>
      </p:sp>
      <p:sp>
        <p:nvSpPr>
          <p:cNvPr id="3" name="Content Placeholder 2"/>
          <p:cNvSpPr>
            <a:spLocks noGrp="1"/>
          </p:cNvSpPr>
          <p:nvPr>
            <p:ph idx="1"/>
          </p:nvPr>
        </p:nvSpPr>
        <p:spPr>
          <a:xfrm>
            <a:off x="274320" y="1350225"/>
            <a:ext cx="8241030" cy="5006126"/>
          </a:xfrm>
        </p:spPr>
        <p:txBody>
          <a:bodyPr>
            <a:normAutofit/>
          </a:bodyPr>
          <a:lstStyle/>
          <a:p>
            <a:pPr marL="342900" indent="-342900">
              <a:buFont typeface="Wingdings" panose="05000000000000000000" pitchFamily="2" charset="2"/>
              <a:buChar char="q"/>
            </a:pPr>
            <a:r>
              <a:rPr lang="en-US" sz="2000" dirty="0">
                <a:solidFill>
                  <a:schemeClr val="tx1"/>
                </a:solidFill>
              </a:rPr>
              <a:t>Attend trainings</a:t>
            </a:r>
          </a:p>
          <a:p>
            <a:pPr marL="1028700" lvl="1" indent="-342900">
              <a:buFont typeface="Wingdings" panose="05000000000000000000" pitchFamily="2" charset="2"/>
              <a:buChar char="q"/>
            </a:pPr>
            <a:r>
              <a:rPr lang="en-US" sz="1800" dirty="0">
                <a:solidFill>
                  <a:schemeClr val="tx1"/>
                </a:solidFill>
              </a:rPr>
              <a:t>Accommodations</a:t>
            </a:r>
          </a:p>
          <a:p>
            <a:pPr marL="1028700" lvl="1" indent="-342900">
              <a:buFont typeface="Wingdings" panose="05000000000000000000" pitchFamily="2" charset="2"/>
              <a:buChar char="q"/>
            </a:pPr>
            <a:r>
              <a:rPr lang="en-US" sz="1800" dirty="0">
                <a:solidFill>
                  <a:schemeClr val="tx1"/>
                </a:solidFill>
              </a:rPr>
              <a:t>ACCESS </a:t>
            </a:r>
          </a:p>
          <a:p>
            <a:pPr marL="1028700" lvl="1" indent="-342900">
              <a:buFont typeface="Wingdings" panose="05000000000000000000" pitchFamily="2" charset="2"/>
              <a:buChar char="q"/>
            </a:pPr>
            <a:r>
              <a:rPr lang="en-US" sz="1800" dirty="0" err="1">
                <a:solidFill>
                  <a:schemeClr val="tx1"/>
                </a:solidFill>
              </a:rPr>
              <a:t>CoAlt</a:t>
            </a:r>
            <a:endParaRPr lang="en-US" sz="1800" dirty="0">
              <a:solidFill>
                <a:schemeClr val="tx1"/>
              </a:solidFill>
            </a:endParaRPr>
          </a:p>
          <a:p>
            <a:pPr marL="1028700" lvl="1" indent="-342900">
              <a:buFont typeface="Wingdings" panose="05000000000000000000" pitchFamily="2" charset="2"/>
              <a:buChar char="q"/>
            </a:pPr>
            <a:r>
              <a:rPr lang="en-US" sz="1800" dirty="0">
                <a:solidFill>
                  <a:schemeClr val="tx1"/>
                </a:solidFill>
              </a:rPr>
              <a:t>CMAS</a:t>
            </a:r>
          </a:p>
          <a:p>
            <a:pPr marL="1028700" lvl="1" indent="-342900">
              <a:buFont typeface="Wingdings" panose="05000000000000000000" pitchFamily="2" charset="2"/>
              <a:buChar char="q"/>
            </a:pPr>
            <a:r>
              <a:rPr lang="en-US" sz="1800" dirty="0">
                <a:solidFill>
                  <a:schemeClr val="tx1"/>
                </a:solidFill>
              </a:rPr>
              <a:t>CO PSAT and SAT</a:t>
            </a:r>
          </a:p>
          <a:p>
            <a:pPr marL="342900" indent="-342900">
              <a:buFont typeface="Wingdings" panose="05000000000000000000" pitchFamily="2" charset="2"/>
              <a:buChar char="q"/>
            </a:pPr>
            <a:r>
              <a:rPr lang="en-US" sz="2000" dirty="0">
                <a:solidFill>
                  <a:schemeClr val="tx1"/>
                </a:solidFill>
              </a:rPr>
              <a:t>Schedule and plan district trainings</a:t>
            </a:r>
          </a:p>
          <a:p>
            <a:pPr marL="1028700" lvl="1" indent="-342900">
              <a:buFont typeface="Wingdings" panose="05000000000000000000" pitchFamily="2" charset="2"/>
              <a:buChar char="q"/>
            </a:pPr>
            <a:r>
              <a:rPr lang="en-US" sz="1800" dirty="0"/>
              <a:t>Accommodations</a:t>
            </a:r>
          </a:p>
          <a:p>
            <a:pPr marL="1028700" lvl="1" indent="-342900">
              <a:buFont typeface="Wingdings" panose="05000000000000000000" pitchFamily="2" charset="2"/>
              <a:buChar char="q"/>
            </a:pPr>
            <a:r>
              <a:rPr lang="en-US" sz="1800" dirty="0"/>
              <a:t>ACCESS </a:t>
            </a:r>
          </a:p>
          <a:p>
            <a:pPr marL="1028700" lvl="1" indent="-342900">
              <a:buFont typeface="Wingdings" panose="05000000000000000000" pitchFamily="2" charset="2"/>
              <a:buChar char="q"/>
            </a:pPr>
            <a:r>
              <a:rPr lang="en-US" sz="1800" dirty="0"/>
              <a:t>CMAS</a:t>
            </a:r>
          </a:p>
          <a:p>
            <a:pPr marL="1028700" lvl="1" indent="-342900">
              <a:buFont typeface="Wingdings" panose="05000000000000000000" pitchFamily="2" charset="2"/>
              <a:buChar char="q"/>
            </a:pPr>
            <a:r>
              <a:rPr lang="en-US" sz="1800" dirty="0" err="1"/>
              <a:t>CoAlt</a:t>
            </a:r>
            <a:endParaRPr lang="en-US" sz="1800" dirty="0"/>
          </a:p>
          <a:p>
            <a:pPr marL="1028700" lvl="1" indent="-342900">
              <a:buFont typeface="Wingdings" panose="05000000000000000000" pitchFamily="2" charset="2"/>
              <a:buChar char="q"/>
            </a:pPr>
            <a:r>
              <a:rPr lang="en-US" sz="1800" dirty="0"/>
              <a:t>CO PSAT and SAT</a:t>
            </a:r>
          </a:p>
          <a:p>
            <a:pPr marL="342900" indent="-342900">
              <a:buFont typeface="Wingdings" panose="05000000000000000000" pitchFamily="2" charset="2"/>
              <a:buChar char="q"/>
            </a:pPr>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89</a:t>
            </a:fld>
            <a:endParaRPr lang="en-US" dirty="0"/>
          </a:p>
        </p:txBody>
      </p:sp>
    </p:spTree>
    <p:extLst>
      <p:ext uri="{BB962C8B-B14F-4D97-AF65-F5344CB8AC3E}">
        <p14:creationId xmlns:p14="http://schemas.microsoft.com/office/powerpoint/2010/main" val="283061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Meet the CDE Assessment Team</a:t>
            </a:r>
          </a:p>
        </p:txBody>
      </p:sp>
      <p:sp>
        <p:nvSpPr>
          <p:cNvPr id="5" name="Rectangle 4"/>
          <p:cNvSpPr/>
          <p:nvPr/>
        </p:nvSpPr>
        <p:spPr>
          <a:xfrm>
            <a:off x="2442654" y="1332359"/>
            <a:ext cx="4297680" cy="6492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Joyce Zurkowski</a:t>
            </a:r>
          </a:p>
          <a:p>
            <a:pPr algn="ctr"/>
            <a:r>
              <a:rPr lang="en-US" dirty="0"/>
              <a:t>Chief Assessment Officer</a:t>
            </a:r>
          </a:p>
        </p:txBody>
      </p:sp>
      <p:sp>
        <p:nvSpPr>
          <p:cNvPr id="6" name="Rectangle 5"/>
          <p:cNvSpPr/>
          <p:nvPr/>
        </p:nvSpPr>
        <p:spPr>
          <a:xfrm>
            <a:off x="114858" y="2049626"/>
            <a:ext cx="4297680"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Will Morton	</a:t>
            </a:r>
          </a:p>
          <a:p>
            <a:pPr algn="ctr"/>
            <a:r>
              <a:rPr lang="en-US" dirty="0">
                <a:solidFill>
                  <a:schemeClr val="tx1"/>
                </a:solidFill>
              </a:rPr>
              <a:t>Director of Assessment Administration</a:t>
            </a:r>
          </a:p>
        </p:txBody>
      </p:sp>
      <p:sp>
        <p:nvSpPr>
          <p:cNvPr id="7" name="Rectangle 6"/>
          <p:cNvSpPr/>
          <p:nvPr/>
        </p:nvSpPr>
        <p:spPr>
          <a:xfrm>
            <a:off x="4747384" y="2059073"/>
            <a:ext cx="4293304"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Christina Wirth-Hawkins</a:t>
            </a:r>
          </a:p>
          <a:p>
            <a:pPr algn="ctr"/>
            <a:r>
              <a:rPr lang="en-US" dirty="0">
                <a:solidFill>
                  <a:schemeClr val="tx1"/>
                </a:solidFill>
              </a:rPr>
              <a:t>Director of Assessment Development</a:t>
            </a:r>
          </a:p>
        </p:txBody>
      </p:sp>
      <p:sp>
        <p:nvSpPr>
          <p:cNvPr id="8" name="Rectangle 7"/>
          <p:cNvSpPr/>
          <p:nvPr/>
        </p:nvSpPr>
        <p:spPr>
          <a:xfrm>
            <a:off x="114858" y="272823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Jared Anthony</a:t>
            </a:r>
          </a:p>
          <a:p>
            <a:pPr algn="ctr"/>
            <a:r>
              <a:rPr lang="en-US" dirty="0">
                <a:solidFill>
                  <a:srgbClr val="000000"/>
                </a:solidFill>
              </a:rPr>
              <a:t>PSAT 9, PSAT 10, SAT</a:t>
            </a:r>
            <a:endParaRPr lang="en-US" sz="1600" dirty="0">
              <a:solidFill>
                <a:srgbClr val="000000"/>
              </a:solidFill>
            </a:endParaRPr>
          </a:p>
        </p:txBody>
      </p:sp>
      <p:sp>
        <p:nvSpPr>
          <p:cNvPr id="9" name="Rectangle 8"/>
          <p:cNvSpPr/>
          <p:nvPr/>
        </p:nvSpPr>
        <p:spPr>
          <a:xfrm>
            <a:off x="114858" y="407966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Collin Bonner</a:t>
            </a:r>
          </a:p>
          <a:p>
            <a:pPr algn="ctr"/>
            <a:r>
              <a:rPr lang="en-US" dirty="0">
                <a:solidFill>
                  <a:srgbClr val="000000"/>
                </a:solidFill>
              </a:rPr>
              <a:t>Technology, NAEP, International Assessment</a:t>
            </a:r>
          </a:p>
        </p:txBody>
      </p:sp>
      <p:sp>
        <p:nvSpPr>
          <p:cNvPr id="10" name="Rectangle 9"/>
          <p:cNvSpPr/>
          <p:nvPr/>
        </p:nvSpPr>
        <p:spPr>
          <a:xfrm>
            <a:off x="4743008" y="2734743"/>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Jasmine Carey</a:t>
            </a:r>
          </a:p>
          <a:p>
            <a:pPr algn="ctr"/>
            <a:r>
              <a:rPr lang="en-US" dirty="0">
                <a:solidFill>
                  <a:srgbClr val="000000"/>
                </a:solidFill>
              </a:rPr>
              <a:t>Psychometrics and Data</a:t>
            </a:r>
          </a:p>
        </p:txBody>
      </p:sp>
      <p:sp>
        <p:nvSpPr>
          <p:cNvPr id="11" name="Rectangle 10"/>
          <p:cNvSpPr/>
          <p:nvPr/>
        </p:nvSpPr>
        <p:spPr>
          <a:xfrm>
            <a:off x="114858" y="6106806"/>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Heather Villalobos Pavia</a:t>
            </a:r>
            <a:r>
              <a:rPr lang="en-US" dirty="0">
                <a:solidFill>
                  <a:srgbClr val="000000"/>
                </a:solidFill>
              </a:rPr>
              <a:t> </a:t>
            </a:r>
          </a:p>
          <a:p>
            <a:pPr algn="ctr"/>
            <a:r>
              <a:rPr lang="en-US" dirty="0">
                <a:solidFill>
                  <a:srgbClr val="000000"/>
                </a:solidFill>
              </a:rPr>
              <a:t>ACCESS, CSLA, Linguistic Accommodations</a:t>
            </a:r>
          </a:p>
        </p:txBody>
      </p:sp>
      <p:sp>
        <p:nvSpPr>
          <p:cNvPr id="13" name="Rectangle 12"/>
          <p:cNvSpPr/>
          <p:nvPr/>
        </p:nvSpPr>
        <p:spPr>
          <a:xfrm>
            <a:off x="114858" y="543109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Shangte Shen</a:t>
            </a:r>
          </a:p>
          <a:p>
            <a:pPr algn="ctr"/>
            <a:r>
              <a:rPr lang="en-US" dirty="0">
                <a:solidFill>
                  <a:srgbClr val="000000"/>
                </a:solidFill>
              </a:rPr>
              <a:t>Data Analysis (Validation and Requests)</a:t>
            </a:r>
          </a:p>
        </p:txBody>
      </p:sp>
      <p:sp>
        <p:nvSpPr>
          <p:cNvPr id="14" name="Rectangle 13"/>
          <p:cNvSpPr/>
          <p:nvPr/>
        </p:nvSpPr>
        <p:spPr>
          <a:xfrm>
            <a:off x="4743008" y="4080297"/>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Molly Mund</a:t>
            </a:r>
          </a:p>
          <a:p>
            <a:pPr algn="ctr"/>
            <a:r>
              <a:rPr lang="en-US" dirty="0">
                <a:solidFill>
                  <a:srgbClr val="000000"/>
                </a:solidFill>
              </a:rPr>
              <a:t>CMAS Content Development</a:t>
            </a:r>
          </a:p>
        </p:txBody>
      </p:sp>
      <p:sp>
        <p:nvSpPr>
          <p:cNvPr id="15" name="Rectangle 14"/>
          <p:cNvSpPr/>
          <p:nvPr/>
        </p:nvSpPr>
        <p:spPr>
          <a:xfrm>
            <a:off x="114858" y="4755379"/>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Arti Sachdeva</a:t>
            </a:r>
          </a:p>
          <a:p>
            <a:pPr algn="ctr"/>
            <a:r>
              <a:rPr lang="en-US" dirty="0" err="1">
                <a:solidFill>
                  <a:srgbClr val="000000"/>
                </a:solidFill>
              </a:rPr>
              <a:t>CoAlt</a:t>
            </a:r>
            <a:r>
              <a:rPr lang="en-US" dirty="0">
                <a:solidFill>
                  <a:srgbClr val="000000"/>
                </a:solidFill>
              </a:rPr>
              <a:t> and SPED Accommodations</a:t>
            </a:r>
          </a:p>
        </p:txBody>
      </p:sp>
      <p:sp>
        <p:nvSpPr>
          <p:cNvPr id="16" name="Rectangle 15"/>
          <p:cNvSpPr/>
          <p:nvPr/>
        </p:nvSpPr>
        <p:spPr>
          <a:xfrm>
            <a:off x="4743008" y="475307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Nathan Redford</a:t>
            </a:r>
          </a:p>
          <a:p>
            <a:pPr algn="ctr"/>
            <a:r>
              <a:rPr lang="en-US" dirty="0">
                <a:solidFill>
                  <a:srgbClr val="000000"/>
                </a:solidFill>
              </a:rPr>
              <a:t>CMAS Content Development</a:t>
            </a:r>
          </a:p>
        </p:txBody>
      </p:sp>
      <p:sp>
        <p:nvSpPr>
          <p:cNvPr id="17" name="Rectangle 16"/>
          <p:cNvSpPr/>
          <p:nvPr/>
        </p:nvSpPr>
        <p:spPr>
          <a:xfrm>
            <a:off x="4743008" y="3407520"/>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Sara Loerzel</a:t>
            </a:r>
          </a:p>
          <a:p>
            <a:pPr algn="ctr"/>
            <a:r>
              <a:rPr lang="en-US" dirty="0">
                <a:solidFill>
                  <a:srgbClr val="000000"/>
                </a:solidFill>
              </a:rPr>
              <a:t>CMAS Administration and </a:t>
            </a:r>
            <a:r>
              <a:rPr lang="en-US" dirty="0" err="1">
                <a:solidFill>
                  <a:srgbClr val="000000"/>
                </a:solidFill>
              </a:rPr>
              <a:t>PearsonAccess</a:t>
            </a:r>
            <a:r>
              <a:rPr lang="en-US" baseline="30000" dirty="0" err="1">
                <a:solidFill>
                  <a:srgbClr val="000000"/>
                </a:solidFill>
              </a:rPr>
              <a:t>next</a:t>
            </a:r>
            <a:endParaRPr lang="en-US" baseline="30000" dirty="0">
              <a:solidFill>
                <a:srgbClr val="000000"/>
              </a:solidFill>
            </a:endParaRPr>
          </a:p>
        </p:txBody>
      </p:sp>
      <p:sp>
        <p:nvSpPr>
          <p:cNvPr id="18" name="Rectangle 17"/>
          <p:cNvSpPr/>
          <p:nvPr/>
        </p:nvSpPr>
        <p:spPr>
          <a:xfrm>
            <a:off x="114858" y="3403949"/>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Pam Amato</a:t>
            </a:r>
          </a:p>
          <a:p>
            <a:pPr algn="ctr"/>
            <a:r>
              <a:rPr lang="en-US" dirty="0">
                <a:solidFill>
                  <a:srgbClr val="000000"/>
                </a:solidFill>
              </a:rPr>
              <a:t>Data Operations (SBD)</a:t>
            </a:r>
          </a:p>
        </p:txBody>
      </p:sp>
      <p:sp>
        <p:nvSpPr>
          <p:cNvPr id="19" name="Rectangle 18">
            <a:extLst>
              <a:ext uri="{FF2B5EF4-FFF2-40B4-BE49-F238E27FC236}">
                <a16:creationId xmlns:a16="http://schemas.microsoft.com/office/drawing/2014/main" id="{235FFF2F-D47A-4CBC-9338-EEDA5BB7709D}"/>
              </a:ext>
            </a:extLst>
          </p:cNvPr>
          <p:cNvSpPr/>
          <p:nvPr/>
        </p:nvSpPr>
        <p:spPr>
          <a:xfrm>
            <a:off x="4743008" y="6098626"/>
            <a:ext cx="4297680" cy="6155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Angela Landrum</a:t>
            </a:r>
          </a:p>
          <a:p>
            <a:pPr algn="ctr"/>
            <a:r>
              <a:rPr lang="en-US" sz="1600" dirty="0">
                <a:solidFill>
                  <a:srgbClr val="000000"/>
                </a:solidFill>
              </a:rPr>
              <a:t>Assessment Literacy &amp; Performance Assessments</a:t>
            </a:r>
          </a:p>
        </p:txBody>
      </p:sp>
    </p:spTree>
    <p:extLst>
      <p:ext uri="{BB962C8B-B14F-4D97-AF65-F5344CB8AC3E}">
        <p14:creationId xmlns:p14="http://schemas.microsoft.com/office/powerpoint/2010/main" val="37486403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600" b="1" dirty="0">
                <a:latin typeface="+mn-lt"/>
              </a:rPr>
              <a:t>2020-21 Training Dates – All virtual</a:t>
            </a:r>
            <a:br>
              <a:rPr lang="en-US" sz="3600" b="1" dirty="0">
                <a:latin typeface="+mn-lt"/>
              </a:rPr>
            </a:br>
            <a:r>
              <a:rPr lang="en-US" sz="3600" b="1" dirty="0">
                <a:latin typeface="+mn-lt"/>
              </a:rPr>
              <a:t>(dates subject to change)</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2756548237"/>
              </p:ext>
            </p:extLst>
          </p:nvPr>
        </p:nvGraphicFramePr>
        <p:xfrm>
          <a:off x="508211" y="1348884"/>
          <a:ext cx="7886744" cy="4669515"/>
        </p:xfrm>
        <a:graphic>
          <a:graphicData uri="http://schemas.openxmlformats.org/drawingml/2006/table">
            <a:tbl>
              <a:tblPr firstRow="1" bandRow="1">
                <a:tableStyleId>{5C22544A-7EE6-4342-B048-85BDC9FD1C3A}</a:tableStyleId>
              </a:tblPr>
              <a:tblGrid>
                <a:gridCol w="3086117">
                  <a:extLst>
                    <a:ext uri="{9D8B030D-6E8A-4147-A177-3AD203B41FA5}">
                      <a16:colId xmlns:a16="http://schemas.microsoft.com/office/drawing/2014/main" val="20000"/>
                    </a:ext>
                  </a:extLst>
                </a:gridCol>
                <a:gridCol w="2400314">
                  <a:extLst>
                    <a:ext uri="{9D8B030D-6E8A-4147-A177-3AD203B41FA5}">
                      <a16:colId xmlns:a16="http://schemas.microsoft.com/office/drawing/2014/main" val="20001"/>
                    </a:ext>
                  </a:extLst>
                </a:gridCol>
                <a:gridCol w="2400313">
                  <a:extLst>
                    <a:ext uri="{9D8B030D-6E8A-4147-A177-3AD203B41FA5}">
                      <a16:colId xmlns:a16="http://schemas.microsoft.com/office/drawing/2014/main" val="20002"/>
                    </a:ext>
                  </a:extLst>
                </a:gridCol>
              </a:tblGrid>
              <a:tr h="548640">
                <a:tc>
                  <a:txBody>
                    <a:bodyPr/>
                    <a:lstStyle/>
                    <a:p>
                      <a:pPr marL="0" marR="0" algn="ctr">
                        <a:spcBef>
                          <a:spcPts val="0"/>
                        </a:spcBef>
                        <a:spcAft>
                          <a:spcPts val="0"/>
                        </a:spcAft>
                      </a:pPr>
                      <a:r>
                        <a:rPr lang="en-US" sz="1800" dirty="0">
                          <a:effectLst/>
                        </a:rPr>
                        <a:t>Assessment</a:t>
                      </a:r>
                      <a:endParaRPr lang="en-US" sz="1800" dirty="0">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Description</a:t>
                      </a:r>
                      <a:endParaRPr lang="en-US" sz="1800" dirty="0">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Timeline</a:t>
                      </a:r>
                      <a:endParaRPr lang="en-US" sz="1800" dirty="0">
                        <a:effectLst/>
                        <a:latin typeface="Times New Roman"/>
                        <a:ea typeface="Calibri"/>
                      </a:endParaRPr>
                    </a:p>
                  </a:txBody>
                  <a:tcPr marL="0" marR="0" marT="0" marB="0" anchor="ctr"/>
                </a:tc>
                <a:extLst>
                  <a:ext uri="{0D108BD9-81ED-4DB2-BD59-A6C34878D82A}">
                    <a16:rowId xmlns:a16="http://schemas.microsoft.com/office/drawing/2014/main" val="10000"/>
                  </a:ext>
                </a:extLst>
              </a:tr>
              <a:tr h="548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All</a:t>
                      </a:r>
                      <a:endParaRPr lang="en-US" sz="1800" b="0" dirty="0">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Accommodations</a:t>
                      </a:r>
                      <a:endParaRPr lang="en-US" sz="180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September</a:t>
                      </a:r>
                      <a:r>
                        <a:rPr lang="en-US" sz="1800" baseline="0" dirty="0">
                          <a:effectLst/>
                        </a:rPr>
                        <a:t> 17 &amp; 21</a:t>
                      </a:r>
                      <a:endParaRPr lang="en-US" sz="1800" dirty="0">
                        <a:solidFill>
                          <a:srgbClr val="FF0000"/>
                        </a:solidFill>
                        <a:effectLst/>
                        <a:latin typeface="+mn-lt"/>
                        <a:ea typeface="Calibri"/>
                      </a:endParaRPr>
                    </a:p>
                  </a:txBody>
                  <a:tcPr marL="0" marR="0" marT="0" marB="0" anchor="ctr"/>
                </a:tc>
                <a:extLst>
                  <a:ext uri="{0D108BD9-81ED-4DB2-BD59-A6C34878D82A}">
                    <a16:rowId xmlns:a16="http://schemas.microsoft.com/office/drawing/2014/main" val="10001"/>
                  </a:ext>
                </a:extLst>
              </a:tr>
              <a:tr h="548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ACCESS for ELLs®</a:t>
                      </a:r>
                      <a:endParaRPr lang="en-US" b="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Administration</a:t>
                      </a:r>
                      <a:endParaRPr lang="en-US" dirty="0">
                        <a:solidFill>
                          <a:schemeClr val="tx1">
                            <a:lumMod val="50000"/>
                          </a:schemeClr>
                        </a:solidFill>
                      </a:endParaRPr>
                    </a:p>
                  </a:txBody>
                  <a:tcPr marL="0" marR="0" marT="0" marB="0" anchor="ctr"/>
                </a:tc>
                <a:tc>
                  <a:txBody>
                    <a:bodyPr/>
                    <a:lstStyle/>
                    <a:p>
                      <a:pPr marL="0" marR="0" algn="ctr">
                        <a:spcBef>
                          <a:spcPts val="0"/>
                        </a:spcBef>
                        <a:spcAft>
                          <a:spcPts val="0"/>
                        </a:spcAft>
                      </a:pPr>
                      <a:r>
                        <a:rPr lang="en-US" sz="1800" baseline="0" dirty="0">
                          <a:effectLst/>
                        </a:rPr>
                        <a:t>October</a:t>
                      </a:r>
                    </a:p>
                  </a:txBody>
                  <a:tcPr marL="0" marR="0" marT="0" marB="0" anchor="ctr"/>
                </a:tc>
                <a:extLst>
                  <a:ext uri="{0D108BD9-81ED-4DB2-BD59-A6C34878D82A}">
                    <a16:rowId xmlns:a16="http://schemas.microsoft.com/office/drawing/2014/main" val="10002"/>
                  </a:ext>
                </a:extLst>
              </a:tr>
              <a:tr h="7683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CoAlt ELA and Math (DLM),</a:t>
                      </a:r>
                    </a:p>
                    <a:p>
                      <a:pPr marL="0" marR="0" algn="ctr">
                        <a:spcBef>
                          <a:spcPts val="0"/>
                        </a:spcBef>
                        <a:spcAft>
                          <a:spcPts val="0"/>
                        </a:spcAft>
                      </a:pPr>
                      <a:r>
                        <a:rPr lang="en-US" sz="1800" dirty="0">
                          <a:effectLst/>
                        </a:rPr>
                        <a:t>Science and Social Studies </a:t>
                      </a:r>
                      <a:endParaRPr lang="en-US" sz="1800" b="0" dirty="0">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Administration</a:t>
                      </a:r>
                      <a:endParaRPr lang="en-US" sz="180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baseline="0" dirty="0">
                          <a:effectLst/>
                        </a:rPr>
                        <a:t>November</a:t>
                      </a:r>
                    </a:p>
                  </a:txBody>
                  <a:tcPr marL="0" marR="0" marT="0" marB="0" anchor="ctr"/>
                </a:tc>
                <a:extLst>
                  <a:ext uri="{0D108BD9-81ED-4DB2-BD59-A6C34878D82A}">
                    <a16:rowId xmlns:a16="http://schemas.microsoft.com/office/drawing/2014/main" val="10003"/>
                  </a:ext>
                </a:extLst>
              </a:tr>
              <a:tr h="8471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 Math, ELA, CSLA,</a:t>
                      </a:r>
                    </a:p>
                    <a:p>
                      <a:pPr marL="0" marR="0" algn="ctr">
                        <a:spcBef>
                          <a:spcPts val="0"/>
                        </a:spcBef>
                        <a:spcAft>
                          <a:spcPts val="0"/>
                        </a:spcAft>
                      </a:pPr>
                      <a:r>
                        <a:rPr lang="en-US" sz="1800" dirty="0">
                          <a:effectLst/>
                        </a:rPr>
                        <a:t>Science and Social Studies</a:t>
                      </a:r>
                      <a:endParaRPr lang="en-US" sz="1800" b="0" dirty="0">
                        <a:effectLst/>
                        <a:latin typeface="+mn-lt"/>
                        <a:ea typeface="Calibri"/>
                      </a:endParaRPr>
                    </a:p>
                  </a:txBody>
                  <a:tcPr marL="0" marR="0" marT="0" marB="0" anchor="ctr"/>
                </a:tc>
                <a:tc>
                  <a:txBody>
                    <a:bodyPr/>
                    <a:lstStyle/>
                    <a:p>
                      <a:pPr marL="0" marR="0" algn="ctr">
                        <a:spcBef>
                          <a:spcPts val="0"/>
                        </a:spcBef>
                        <a:spcAft>
                          <a:spcPts val="0"/>
                        </a:spcAft>
                      </a:pPr>
                      <a:r>
                        <a:rPr lang="en-US" sz="1800" baseline="0" dirty="0">
                          <a:effectLst/>
                        </a:rPr>
                        <a:t>Administration</a:t>
                      </a:r>
                    </a:p>
                  </a:txBody>
                  <a:tcPr marL="0" marR="0" marT="0" marB="0" anchor="ctr"/>
                </a:tc>
                <a:tc>
                  <a:txBody>
                    <a:bodyPr/>
                    <a:lstStyle/>
                    <a:p>
                      <a:pPr marL="0" marR="0" algn="ctr">
                        <a:spcBef>
                          <a:spcPts val="0"/>
                        </a:spcBef>
                        <a:spcAft>
                          <a:spcPts val="0"/>
                        </a:spcAft>
                      </a:pPr>
                      <a:r>
                        <a:rPr lang="en-US" sz="1800" dirty="0">
                          <a:effectLst/>
                        </a:rPr>
                        <a:t>November</a:t>
                      </a:r>
                    </a:p>
                  </a:txBody>
                  <a:tcPr marL="0" marR="0" marT="0" marB="0" anchor="ctr"/>
                </a:tc>
                <a:extLst>
                  <a:ext uri="{0D108BD9-81ED-4DB2-BD59-A6C34878D82A}">
                    <a16:rowId xmlns:a16="http://schemas.microsoft.com/office/drawing/2014/main" val="10004"/>
                  </a:ext>
                </a:extLst>
              </a:tr>
              <a:tr h="793377">
                <a:tc>
                  <a:txBody>
                    <a:bodyPr/>
                    <a:lstStyle/>
                    <a:p>
                      <a:pPr marL="0" marR="0" algn="ctr">
                        <a:spcBef>
                          <a:spcPts val="0"/>
                        </a:spcBef>
                        <a:spcAft>
                          <a:spcPts val="0"/>
                        </a:spcAft>
                      </a:pPr>
                      <a:r>
                        <a:rPr lang="en-US" sz="1800" dirty="0">
                          <a:effectLst/>
                        </a:rPr>
                        <a:t>CO PSAT and SAT</a:t>
                      </a:r>
                      <a:endParaRPr lang="en-US" sz="1800" b="0" dirty="0">
                        <a:effectLst/>
                        <a:latin typeface="+mn-lt"/>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College Board DAC Kickoff</a:t>
                      </a:r>
                    </a:p>
                  </a:txBody>
                  <a:tcPr marL="0" marR="0" marT="0" marB="0" anchor="ctr"/>
                </a:tc>
                <a:tc>
                  <a:txBody>
                    <a:bodyPr/>
                    <a:lstStyle/>
                    <a:p>
                      <a:pPr marL="0" marR="0" algn="ctr">
                        <a:spcBef>
                          <a:spcPts val="0"/>
                        </a:spcBef>
                        <a:spcAft>
                          <a:spcPts val="0"/>
                        </a:spcAft>
                      </a:pPr>
                      <a:r>
                        <a:rPr lang="en-US" sz="1800" dirty="0">
                          <a:solidFill>
                            <a:schemeClr val="tx1"/>
                          </a:solidFill>
                          <a:effectLst/>
                        </a:rPr>
                        <a:t>September 10</a:t>
                      </a:r>
                      <a:endParaRPr lang="en-US" sz="1800" dirty="0">
                        <a:solidFill>
                          <a:schemeClr val="tx1"/>
                        </a:solidFill>
                        <a:effectLst/>
                        <a:latin typeface="+mn-lt"/>
                        <a:ea typeface="Calibri"/>
                      </a:endParaRPr>
                    </a:p>
                  </a:txBody>
                  <a:tcPr marL="0" marR="0" marT="0" marB="0" anchor="ctr"/>
                </a:tc>
                <a:extLst>
                  <a:ext uri="{0D108BD9-81ED-4DB2-BD59-A6C34878D82A}">
                    <a16:rowId xmlns:a16="http://schemas.microsoft.com/office/drawing/2014/main" val="10005"/>
                  </a:ext>
                </a:extLst>
              </a:tr>
              <a:tr h="614663">
                <a:tc gridSpan="3">
                  <a:txBody>
                    <a:bodyPr/>
                    <a:lstStyle/>
                    <a:p>
                      <a:pPr marL="0" marR="0" algn="ctr">
                        <a:spcBef>
                          <a:spcPts val="0"/>
                        </a:spcBef>
                        <a:spcAft>
                          <a:spcPts val="0"/>
                        </a:spcAft>
                      </a:pPr>
                      <a:r>
                        <a:rPr lang="en-US" sz="1800" dirty="0">
                          <a:effectLst/>
                        </a:rPr>
                        <a:t>DACs must be</a:t>
                      </a:r>
                      <a:r>
                        <a:rPr lang="en-US" sz="1800" baseline="0" dirty="0">
                          <a:effectLst/>
                        </a:rPr>
                        <a:t> trained on all state assessments each year. </a:t>
                      </a:r>
                      <a:endParaRPr lang="en-US" sz="1800" b="0" dirty="0">
                        <a:solidFill>
                          <a:schemeClr val="bg1"/>
                        </a:solidFill>
                        <a:effectLst/>
                      </a:endParaRPr>
                    </a:p>
                  </a:txBody>
                  <a:tcPr marL="0" marR="0" marT="0" marB="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a:ea typeface="Calibri"/>
                      </a:endParaRPr>
                    </a:p>
                  </a:txBody>
                  <a:tcPr marL="0" marR="0" marT="0" marB="0" anchor="ctr"/>
                </a:tc>
                <a:tc hMerge="1">
                  <a:txBody>
                    <a:bodyPr/>
                    <a:lstStyle/>
                    <a:p>
                      <a:pPr marL="0" marR="0" algn="ctr">
                        <a:spcBef>
                          <a:spcPts val="0"/>
                        </a:spcBef>
                        <a:spcAft>
                          <a:spcPts val="0"/>
                        </a:spcAft>
                      </a:pPr>
                      <a:endParaRPr lang="en-US" sz="1600" dirty="0">
                        <a:effectLst/>
                        <a:latin typeface="Times New Roman"/>
                        <a:ea typeface="Calibri"/>
                      </a:endParaRPr>
                    </a:p>
                  </a:txBody>
                  <a:tcPr marL="0" marR="0" marT="0" marB="0" anchor="ct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90</a:t>
            </a:fld>
            <a:endParaRPr lang="en-US" dirty="0"/>
          </a:p>
        </p:txBody>
      </p:sp>
    </p:spTree>
    <p:extLst>
      <p:ext uri="{BB962C8B-B14F-4D97-AF65-F5344CB8AC3E}">
        <p14:creationId xmlns:p14="http://schemas.microsoft.com/office/powerpoint/2010/main" val="7606913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Get Involved!</a:t>
            </a:r>
          </a:p>
        </p:txBody>
      </p:sp>
      <p:sp>
        <p:nvSpPr>
          <p:cNvPr id="3" name="Content Placeholder 2"/>
          <p:cNvSpPr>
            <a:spLocks noGrp="1"/>
          </p:cNvSpPr>
          <p:nvPr>
            <p:ph idx="1"/>
          </p:nvPr>
        </p:nvSpPr>
        <p:spPr>
          <a:xfrm>
            <a:off x="274320" y="1463040"/>
            <a:ext cx="8560398" cy="4640674"/>
          </a:xfrm>
        </p:spPr>
        <p:txBody>
          <a:bodyPr>
            <a:normAutofit/>
          </a:bodyPr>
          <a:lstStyle/>
          <a:p>
            <a:pPr>
              <a:lnSpc>
                <a:spcPct val="100000"/>
              </a:lnSpc>
            </a:pPr>
            <a:r>
              <a:rPr lang="en-US" sz="2000" b="1" dirty="0">
                <a:solidFill>
                  <a:schemeClr val="tx1"/>
                </a:solidFill>
              </a:rPr>
              <a:t>Educator input</a:t>
            </a:r>
            <a:r>
              <a:rPr lang="en-US" sz="2000" dirty="0">
                <a:solidFill>
                  <a:schemeClr val="tx1"/>
                </a:solidFill>
              </a:rPr>
              <a:t> is critical to Colorado's state assessment development and validation process. Educators may participate in committees related to the following state assessments: </a:t>
            </a:r>
          </a:p>
          <a:p>
            <a:pPr marL="1028700" lvl="1" indent="-342900">
              <a:lnSpc>
                <a:spcPct val="100000"/>
              </a:lnSpc>
            </a:pPr>
            <a:r>
              <a:rPr lang="en-US" dirty="0">
                <a:solidFill>
                  <a:schemeClr val="tx1"/>
                </a:solidFill>
              </a:rPr>
              <a:t>Colorado Measures of Academic Success (CMAS): Science, Social Studies, Mathematics and English Language Arts/Literacy (ELA)</a:t>
            </a:r>
          </a:p>
          <a:p>
            <a:pPr marL="1028700" lvl="1" indent="-342900">
              <a:lnSpc>
                <a:spcPct val="100000"/>
              </a:lnSpc>
            </a:pPr>
            <a:r>
              <a:rPr lang="en-US" dirty="0"/>
              <a:t>Colorado Spanish Language Arts (CSLA)</a:t>
            </a:r>
          </a:p>
          <a:p>
            <a:pPr marL="1028700" lvl="1" indent="-342900">
              <a:lnSpc>
                <a:spcPct val="100000"/>
              </a:lnSpc>
            </a:pPr>
            <a:r>
              <a:rPr lang="en-US" dirty="0">
                <a:solidFill>
                  <a:schemeClr val="tx1"/>
                </a:solidFill>
              </a:rPr>
              <a:t>Colorado Alternate Assessment (CoAlt): Science and Social Studies</a:t>
            </a:r>
          </a:p>
          <a:p>
            <a:pPr marL="1028700" lvl="1" indent="-342900">
              <a:lnSpc>
                <a:spcPct val="100000"/>
              </a:lnSpc>
            </a:pPr>
            <a:endParaRPr lang="en-US" dirty="0"/>
          </a:p>
          <a:p>
            <a:pPr marL="1028700" lvl="1" indent="-342900">
              <a:lnSpc>
                <a:spcPct val="100000"/>
              </a:lnSpc>
            </a:pPr>
            <a:endParaRPr lang="en-US" dirty="0">
              <a:solidFill>
                <a:schemeClr val="tx1"/>
              </a:solidFill>
            </a:endParaRPr>
          </a:p>
          <a:p>
            <a:pPr marL="0" indent="0" algn="ctr">
              <a:lnSpc>
                <a:spcPct val="100000"/>
              </a:lnSpc>
              <a:buNone/>
            </a:pPr>
            <a:r>
              <a:rPr lang="en-US" sz="2000" dirty="0"/>
              <a:t>Join the Colorado Educator Pool for</a:t>
            </a:r>
            <a:br>
              <a:rPr lang="en-US" sz="2000" dirty="0"/>
            </a:br>
            <a:r>
              <a:rPr lang="en-US" sz="2000" dirty="0"/>
              <a:t>assessment development committee selection:</a:t>
            </a:r>
          </a:p>
          <a:p>
            <a:pPr marL="0" indent="0" algn="ctr">
              <a:lnSpc>
                <a:spcPct val="100000"/>
              </a:lnSpc>
              <a:buNone/>
            </a:pPr>
            <a:r>
              <a:rPr lang="en-US" sz="2000" u="sng" dirty="0">
                <a:hlinkClick r:id="rId2"/>
              </a:rPr>
              <a:t>https://pearson.cvent.com/COEducatorDatabase</a:t>
            </a:r>
            <a:endParaRPr lang="en-US" sz="2000"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91</a:t>
            </a:fld>
            <a:endParaRPr lang="en-US" dirty="0"/>
          </a:p>
        </p:txBody>
      </p:sp>
    </p:spTree>
    <p:extLst>
      <p:ext uri="{BB962C8B-B14F-4D97-AF65-F5344CB8AC3E}">
        <p14:creationId xmlns:p14="http://schemas.microsoft.com/office/powerpoint/2010/main" val="41662679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a:bodyPr>
          <a:lstStyle/>
          <a:p>
            <a:r>
              <a:rPr lang="en-US" sz="4800" b="1" dirty="0">
                <a:latin typeface="+mn-lt"/>
              </a:rPr>
              <a:t>Questions?</a:t>
            </a:r>
          </a:p>
        </p:txBody>
      </p:sp>
      <p:sp>
        <p:nvSpPr>
          <p:cNvPr id="3" name="Slide Number Placeholder 2"/>
          <p:cNvSpPr>
            <a:spLocks noGrp="1"/>
          </p:cNvSpPr>
          <p:nvPr>
            <p:ph type="sldNum" sz="quarter" idx="12"/>
          </p:nvPr>
        </p:nvSpPr>
        <p:spPr/>
        <p:txBody>
          <a:bodyPr/>
          <a:lstStyle/>
          <a:p>
            <a:fld id="{67726FA2-3EC9-4717-AD62-D8C823692DD3}" type="slidenum">
              <a:rPr lang="en-US" smtClean="0"/>
              <a:pPr/>
              <a:t>92</a:t>
            </a:fld>
            <a:endParaRPr lang="en-US" dirty="0"/>
          </a:p>
        </p:txBody>
      </p:sp>
    </p:spTree>
    <p:extLst>
      <p:ext uri="{BB962C8B-B14F-4D97-AF65-F5344CB8AC3E}">
        <p14:creationId xmlns:p14="http://schemas.microsoft.com/office/powerpoint/2010/main" val="16444645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CDE Assessment Contacts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32022268"/>
              </p:ext>
            </p:extLst>
          </p:nvPr>
        </p:nvGraphicFramePr>
        <p:xfrm>
          <a:off x="122188" y="1143636"/>
          <a:ext cx="8899624" cy="5577840"/>
        </p:xfrm>
        <a:graphic>
          <a:graphicData uri="http://schemas.openxmlformats.org/drawingml/2006/table">
            <a:tbl>
              <a:tblPr firstRow="1" bandRow="1">
                <a:tableStyleId>{5C22544A-7EE6-4342-B048-85BDC9FD1C3A}</a:tableStyleId>
              </a:tblPr>
              <a:tblGrid>
                <a:gridCol w="3329334">
                  <a:extLst>
                    <a:ext uri="{9D8B030D-6E8A-4147-A177-3AD203B41FA5}">
                      <a16:colId xmlns:a16="http://schemas.microsoft.com/office/drawing/2014/main" val="20000"/>
                    </a:ext>
                  </a:extLst>
                </a:gridCol>
                <a:gridCol w="2105637">
                  <a:extLst>
                    <a:ext uri="{9D8B030D-6E8A-4147-A177-3AD203B41FA5}">
                      <a16:colId xmlns:a16="http://schemas.microsoft.com/office/drawing/2014/main" val="20001"/>
                    </a:ext>
                  </a:extLst>
                </a:gridCol>
                <a:gridCol w="3464653">
                  <a:extLst>
                    <a:ext uri="{9D8B030D-6E8A-4147-A177-3AD203B41FA5}">
                      <a16:colId xmlns:a16="http://schemas.microsoft.com/office/drawing/2014/main" val="20003"/>
                    </a:ext>
                  </a:extLst>
                </a:gridCol>
              </a:tblGrid>
              <a:tr h="502920">
                <a:tc>
                  <a:txBody>
                    <a:bodyPr/>
                    <a:lstStyle/>
                    <a:p>
                      <a:pPr algn="ctr"/>
                      <a:r>
                        <a:rPr lang="en-US" sz="2000" dirty="0"/>
                        <a:t>Questions</a:t>
                      </a:r>
                      <a:r>
                        <a:rPr lang="en-US" sz="2000" baseline="0" dirty="0"/>
                        <a:t> </a:t>
                      </a:r>
                      <a:endParaRPr lang="en-US" sz="2000" dirty="0"/>
                    </a:p>
                  </a:txBody>
                  <a:tcPr anchor="ctr"/>
                </a:tc>
                <a:tc>
                  <a:txBody>
                    <a:bodyPr/>
                    <a:lstStyle/>
                    <a:p>
                      <a:pPr algn="ctr"/>
                      <a:r>
                        <a:rPr lang="en-US" sz="2000" dirty="0"/>
                        <a:t>Contact</a:t>
                      </a:r>
                    </a:p>
                  </a:txBody>
                  <a:tcPr anchor="ctr"/>
                </a:tc>
                <a:tc>
                  <a:txBody>
                    <a:bodyPr/>
                    <a:lstStyle/>
                    <a:p>
                      <a:pPr algn="ctr"/>
                      <a:r>
                        <a:rPr lang="en-US" sz="2000" dirty="0"/>
                        <a:t>Email</a:t>
                      </a:r>
                    </a:p>
                  </a:txBody>
                  <a:tcPr anchor="ctr"/>
                </a:tc>
                <a:extLst>
                  <a:ext uri="{0D108BD9-81ED-4DB2-BD59-A6C34878D82A}">
                    <a16:rowId xmlns:a16="http://schemas.microsoft.com/office/drawing/2014/main" val="10000"/>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CMAS &amp; </a:t>
                      </a:r>
                      <a:r>
                        <a:rPr lang="en-US" sz="1800" dirty="0" err="1"/>
                        <a:t>PearsonAccess</a:t>
                      </a:r>
                      <a:r>
                        <a:rPr lang="en-US" sz="1800" baseline="30000" dirty="0" err="1"/>
                        <a:t>next</a:t>
                      </a:r>
                      <a:endParaRPr lang="en-US" baseline="30000" dirty="0">
                        <a:solidFill>
                          <a:schemeClr val="tx1">
                            <a:lumMod val="50000"/>
                          </a:schemeClr>
                        </a:solidFill>
                      </a:endParaRPr>
                    </a:p>
                  </a:txBody>
                  <a:tcPr anchor="ctr"/>
                </a:tc>
                <a:tc>
                  <a:txBody>
                    <a:bodyPr/>
                    <a:lstStyle/>
                    <a:p>
                      <a:r>
                        <a:rPr lang="en-US" sz="1800" dirty="0"/>
                        <a:t>Sara Loerzel</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2"/>
                        </a:rPr>
                        <a:t>loerzel_s@cde.state.co.us</a:t>
                      </a:r>
                      <a:r>
                        <a:rPr lang="en-US" sz="1800" dirty="0"/>
                        <a:t> </a:t>
                      </a:r>
                    </a:p>
                  </a:txBody>
                  <a:tcPr anchor="ctr"/>
                </a:tc>
                <a:extLst>
                  <a:ext uri="{0D108BD9-81ED-4DB2-BD59-A6C34878D82A}">
                    <a16:rowId xmlns:a16="http://schemas.microsoft.com/office/drawing/2014/main" val="10001"/>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 PSAT &amp;</a:t>
                      </a:r>
                      <a:r>
                        <a:rPr lang="en-US" baseline="0" dirty="0"/>
                        <a:t> SAT</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Jared Anthony</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anthony_j@cde.state.co.us</a:t>
                      </a:r>
                      <a:r>
                        <a:rPr lang="en-US" dirty="0"/>
                        <a:t> </a:t>
                      </a:r>
                      <a:endParaRPr lang="en-US" b="0" dirty="0"/>
                    </a:p>
                  </a:txBody>
                  <a:tcPr anchor="ctr"/>
                </a:tc>
                <a:extLst>
                  <a:ext uri="{0D108BD9-81ED-4DB2-BD59-A6C34878D82A}">
                    <a16:rowId xmlns:a16="http://schemas.microsoft.com/office/drawing/2014/main" val="2366914505"/>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CoAlt</a:t>
                      </a:r>
                      <a:r>
                        <a:rPr lang="en-US" sz="1800" baseline="0" dirty="0"/>
                        <a:t> </a:t>
                      </a:r>
                      <a:r>
                        <a:rPr lang="en-US" sz="1800" dirty="0"/>
                        <a:t>&amp; Accommodations for Students with Disabilities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Arti Sachdeva</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4"/>
                        </a:rPr>
                        <a:t>sachdeva_a@cde.state.co.us</a:t>
                      </a:r>
                      <a:r>
                        <a:rPr lang="en-US" sz="1800" dirty="0"/>
                        <a:t>  </a:t>
                      </a:r>
                    </a:p>
                  </a:txBody>
                  <a:tcPr anchor="ctr"/>
                </a:tc>
                <a:extLst>
                  <a:ext uri="{0D108BD9-81ED-4DB2-BD59-A6C34878D82A}">
                    <a16:rowId xmlns:a16="http://schemas.microsoft.com/office/drawing/2014/main" val="10002"/>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ACCESS &amp; Accommodations for English Learners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50" dirty="0"/>
                        <a:t>Heather Villalobos Pavia</a:t>
                      </a:r>
                      <a:endParaRPr lang="en-US" sz="1750"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5"/>
                        </a:rPr>
                        <a:t>villalobospavia_h@cde.state.co.us</a:t>
                      </a:r>
                      <a:r>
                        <a:rPr lang="en-US" sz="1800" dirty="0"/>
                        <a:t> </a:t>
                      </a:r>
                    </a:p>
                  </a:txBody>
                  <a:tcPr anchor="ctr"/>
                </a:tc>
                <a:extLst>
                  <a:ext uri="{0D108BD9-81ED-4DB2-BD59-A6C34878D82A}">
                    <a16:rowId xmlns:a16="http://schemas.microsoft.com/office/drawing/2014/main" val="10003"/>
                  </a:ext>
                </a:extLst>
              </a:tr>
              <a:tr h="50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Technology, </a:t>
                      </a:r>
                      <a:r>
                        <a:rPr lang="en-US" sz="1800" kern="1200" dirty="0">
                          <a:effectLst/>
                        </a:rPr>
                        <a:t>NAEP, &amp; International Assessments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Collin Bonner</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6"/>
                        </a:rPr>
                        <a:t>bonner_c@cde.state.co.us</a:t>
                      </a:r>
                      <a:r>
                        <a:rPr lang="en-US" sz="1800" dirty="0"/>
                        <a:t> </a:t>
                      </a:r>
                      <a:endParaRPr lang="en-US" dirty="0"/>
                    </a:p>
                  </a:txBody>
                  <a:tcPr anchor="ctr"/>
                </a:tc>
                <a:extLst>
                  <a:ext uri="{0D108BD9-81ED-4DB2-BD59-A6C34878D82A}">
                    <a16:rowId xmlns:a16="http://schemas.microsoft.com/office/drawing/2014/main" val="10004"/>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Assessment Literacy &amp; Performance Assessments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Angela Landrum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hlinkClick r:id="rId7"/>
                        </a:rPr>
                        <a:t>landrum_a@cde.state.co.us</a:t>
                      </a:r>
                      <a:r>
                        <a:rPr lang="en-US" b="0" dirty="0"/>
                        <a:t> </a:t>
                      </a:r>
                    </a:p>
                  </a:txBody>
                  <a:tcPr anchor="ctr"/>
                </a:tc>
                <a:extLst>
                  <a:ext uri="{0D108BD9-81ED-4DB2-BD59-A6C34878D82A}">
                    <a16:rowId xmlns:a16="http://schemas.microsoft.com/office/drawing/2014/main" val="4287033639"/>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Psychometrics &amp; Data</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Jasmine Carey</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8"/>
                        </a:rPr>
                        <a:t>carey_j@cde.state.co.us</a:t>
                      </a:r>
                      <a:r>
                        <a:rPr lang="en-US" baseline="0" dirty="0"/>
                        <a:t> </a:t>
                      </a:r>
                      <a:endParaRPr lang="en-US" b="0" dirty="0"/>
                    </a:p>
                  </a:txBody>
                  <a:tcPr anchor="ctr"/>
                </a:tc>
                <a:extLst>
                  <a:ext uri="{0D108BD9-81ED-4DB2-BD59-A6C34878D82A}">
                    <a16:rowId xmlns:a16="http://schemas.microsoft.com/office/drawing/2014/main" val="10006"/>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Data Analysis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Shangte Shen</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shen_s@cde.state.co.us</a:t>
                      </a:r>
                      <a:r>
                        <a:rPr lang="en-US" dirty="0"/>
                        <a:t> </a:t>
                      </a:r>
                      <a:endParaRPr lang="en-US" b="0" dirty="0"/>
                    </a:p>
                  </a:txBody>
                  <a:tcPr anchor="ctr"/>
                </a:tc>
                <a:extLst>
                  <a:ext uri="{0D108BD9-81ED-4DB2-BD59-A6C34878D82A}">
                    <a16:rowId xmlns:a16="http://schemas.microsoft.com/office/drawing/2014/main" val="10007"/>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Data Support</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Pam Amato</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hlinkClick r:id="rId10"/>
                        </a:rPr>
                        <a:t>amato_p@cde.state.co.us</a:t>
                      </a:r>
                      <a:r>
                        <a:rPr lang="en-US" u="none" dirty="0"/>
                        <a:t>  </a:t>
                      </a:r>
                      <a:endParaRPr lang="en-US" b="0" u="none" dirty="0">
                        <a:solidFill>
                          <a:schemeClr val="accent1">
                            <a:lumMod val="75000"/>
                          </a:schemeClr>
                        </a:solidFill>
                      </a:endParaRP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448891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latin typeface="+mn-lt"/>
              </a:rPr>
              <a:t>Thank you!</a:t>
            </a:r>
          </a:p>
        </p:txBody>
      </p:sp>
      <p:sp>
        <p:nvSpPr>
          <p:cNvPr id="3" name="Slide Number Placeholder 2"/>
          <p:cNvSpPr>
            <a:spLocks noGrp="1"/>
          </p:cNvSpPr>
          <p:nvPr>
            <p:ph type="sldNum" sz="quarter" idx="12"/>
          </p:nvPr>
        </p:nvSpPr>
        <p:spPr/>
        <p:txBody>
          <a:bodyPr/>
          <a:lstStyle/>
          <a:p>
            <a:fld id="{67726FA2-3EC9-4717-AD62-D8C823692DD3}" type="slidenum">
              <a:rPr lang="en-US" smtClean="0"/>
              <a:pPr/>
              <a:t>94</a:t>
            </a:fld>
            <a:endParaRPr lang="en-US" dirty="0"/>
          </a:p>
        </p:txBody>
      </p:sp>
    </p:spTree>
    <p:extLst>
      <p:ext uri="{BB962C8B-B14F-4D97-AF65-F5344CB8AC3E}">
        <p14:creationId xmlns:p14="http://schemas.microsoft.com/office/powerpoint/2010/main" val="19556341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latin typeface="+mn-lt"/>
              </a:rPr>
              <a:t>Additional Local Education Provider Responsibilities</a:t>
            </a:r>
          </a:p>
        </p:txBody>
      </p:sp>
      <p:sp>
        <p:nvSpPr>
          <p:cNvPr id="3" name="Slide Number Placeholder 2"/>
          <p:cNvSpPr>
            <a:spLocks noGrp="1"/>
          </p:cNvSpPr>
          <p:nvPr>
            <p:ph type="sldNum" sz="quarter" idx="12"/>
          </p:nvPr>
        </p:nvSpPr>
        <p:spPr/>
        <p:txBody>
          <a:bodyPr/>
          <a:lstStyle/>
          <a:p>
            <a:fld id="{67726FA2-3EC9-4717-AD62-D8C823692DD3}" type="slidenum">
              <a:rPr lang="en-US" smtClean="0"/>
              <a:pPr/>
              <a:t>95</a:t>
            </a:fld>
            <a:endParaRPr lang="en-US" dirty="0"/>
          </a:p>
        </p:txBody>
      </p:sp>
    </p:spTree>
    <p:extLst>
      <p:ext uri="{BB962C8B-B14F-4D97-AF65-F5344CB8AC3E}">
        <p14:creationId xmlns:p14="http://schemas.microsoft.com/office/powerpoint/2010/main" val="30883266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a:latin typeface="+mn-lt"/>
              </a:rPr>
              <a:t>Charter Schools</a:t>
            </a:r>
          </a:p>
        </p:txBody>
      </p:sp>
      <p:sp>
        <p:nvSpPr>
          <p:cNvPr id="3" name="Content Placeholder 2"/>
          <p:cNvSpPr>
            <a:spLocks noGrp="1"/>
          </p:cNvSpPr>
          <p:nvPr>
            <p:ph idx="1"/>
          </p:nvPr>
        </p:nvSpPr>
        <p:spPr>
          <a:xfrm>
            <a:off x="274320" y="1463040"/>
            <a:ext cx="8241030" cy="4640674"/>
          </a:xfrm>
        </p:spPr>
        <p:txBody>
          <a:bodyPr>
            <a:normAutofit/>
          </a:bodyPr>
          <a:lstStyle/>
          <a:p>
            <a:pPr marL="342900" indent="-342900">
              <a:lnSpc>
                <a:spcPct val="100000"/>
              </a:lnSpc>
              <a:buFont typeface="Arial" panose="020B0604020202020204" pitchFamily="34" charset="0"/>
              <a:buChar char="•"/>
            </a:pPr>
            <a:r>
              <a:rPr lang="en-US" sz="2200" dirty="0">
                <a:solidFill>
                  <a:schemeClr val="tx1"/>
                </a:solidFill>
              </a:rPr>
              <a:t>Charter Schools are considered their own LEP (Local Education Provider) for purposes of the following state laws:</a:t>
            </a:r>
          </a:p>
          <a:p>
            <a:pPr marL="1028700" lvl="1" indent="-342900">
              <a:lnSpc>
                <a:spcPct val="100000"/>
              </a:lnSpc>
            </a:pPr>
            <a:r>
              <a:rPr lang="en-US" dirty="0">
                <a:solidFill>
                  <a:schemeClr val="tx1"/>
                </a:solidFill>
              </a:rPr>
              <a:t>Paper-based testing options: §22-7-1013(6), §22-7-1006.3(1)(d-e)</a:t>
            </a:r>
          </a:p>
          <a:p>
            <a:pPr marL="1028700" lvl="1" indent="-342900">
              <a:lnSpc>
                <a:spcPct val="100000"/>
              </a:lnSpc>
            </a:pPr>
            <a:r>
              <a:rPr lang="en-US" dirty="0">
                <a:solidFill>
                  <a:schemeClr val="tx1"/>
                </a:solidFill>
              </a:rPr>
              <a:t>Assessment information for parents: §22-7-1013(7)(a)</a:t>
            </a:r>
          </a:p>
          <a:p>
            <a:pPr marL="1028700" lvl="1" indent="-342900">
              <a:lnSpc>
                <a:spcPct val="100000"/>
              </a:lnSpc>
            </a:pPr>
            <a:r>
              <a:rPr lang="en-US" dirty="0">
                <a:solidFill>
                  <a:schemeClr val="tx1"/>
                </a:solidFill>
              </a:rPr>
              <a:t>Parent excuse information: §22-7-1013(8)(a-c)</a:t>
            </a:r>
          </a:p>
          <a:p>
            <a:pPr marL="342900" indent="-342900">
              <a:lnSpc>
                <a:spcPct val="100000"/>
              </a:lnSpc>
              <a:buFont typeface="Arial" panose="020B0604020202020204" pitchFamily="34" charset="0"/>
              <a:buChar char="•"/>
            </a:pPr>
            <a:r>
              <a:rPr lang="en-US" sz="2200" dirty="0">
                <a:solidFill>
                  <a:schemeClr val="tx1"/>
                </a:solidFill>
              </a:rPr>
              <a:t>DACs are responsible for:</a:t>
            </a:r>
          </a:p>
          <a:p>
            <a:pPr marL="1028700" lvl="1" indent="-342900">
              <a:lnSpc>
                <a:spcPct val="100000"/>
              </a:lnSpc>
            </a:pPr>
            <a:r>
              <a:rPr lang="en-US" dirty="0">
                <a:solidFill>
                  <a:schemeClr val="tx1"/>
                </a:solidFill>
              </a:rPr>
              <a:t>Training SACs at charter schools in the district</a:t>
            </a:r>
          </a:p>
          <a:p>
            <a:pPr marL="1028700" lvl="1" indent="-342900">
              <a:lnSpc>
                <a:spcPct val="100000"/>
              </a:lnSpc>
            </a:pPr>
            <a:r>
              <a:rPr lang="en-US" dirty="0">
                <a:solidFill>
                  <a:schemeClr val="tx1"/>
                </a:solidFill>
              </a:rPr>
              <a:t>Communicating charter school paper-based testing selections to CDE </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96</a:t>
            </a:fld>
            <a:endParaRPr lang="en-US" dirty="0"/>
          </a:p>
        </p:txBody>
      </p:sp>
    </p:spTree>
    <p:extLst>
      <p:ext uri="{BB962C8B-B14F-4D97-AF65-F5344CB8AC3E}">
        <p14:creationId xmlns:p14="http://schemas.microsoft.com/office/powerpoint/2010/main" val="8933318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54514"/>
            <a:ext cx="8898807" cy="756418"/>
          </a:xfrm>
        </p:spPr>
        <p:txBody>
          <a:bodyPr anchor="ctr">
            <a:noAutofit/>
          </a:bodyPr>
          <a:lstStyle/>
          <a:p>
            <a:r>
              <a:rPr lang="en-US" sz="3600" b="1" dirty="0">
                <a:latin typeface="+mn-lt"/>
              </a:rPr>
              <a:t>Requirements &amp; District Responsibilities</a:t>
            </a:r>
            <a:br>
              <a:rPr lang="en-US" sz="3600" b="1" dirty="0">
                <a:latin typeface="+mn-lt"/>
              </a:rPr>
            </a:br>
            <a:r>
              <a:rPr lang="en-US" sz="3600" b="1" dirty="0">
                <a:latin typeface="+mn-lt"/>
              </a:rPr>
              <a:t>Paper     §22-7-1013(6), §22-7-1006.3(1)(d-e)</a:t>
            </a:r>
          </a:p>
        </p:txBody>
      </p:sp>
      <p:sp>
        <p:nvSpPr>
          <p:cNvPr id="3" name="Content Placeholder 2"/>
          <p:cNvSpPr>
            <a:spLocks noGrp="1"/>
          </p:cNvSpPr>
          <p:nvPr>
            <p:ph idx="1"/>
          </p:nvPr>
        </p:nvSpPr>
        <p:spPr>
          <a:xfrm>
            <a:off x="274320" y="1380744"/>
            <a:ext cx="8800011" cy="5340732"/>
          </a:xfrm>
        </p:spPr>
        <p:txBody>
          <a:bodyPr>
            <a:noAutofit/>
          </a:bodyPr>
          <a:lstStyle/>
          <a:p>
            <a:pPr marL="342900" indent="-342900">
              <a:buFont typeface="Arial" panose="020B0604020202020204" pitchFamily="34" charset="0"/>
              <a:buChar char="•"/>
            </a:pPr>
            <a:r>
              <a:rPr lang="en-US" sz="2000" dirty="0">
                <a:solidFill>
                  <a:schemeClr val="tx1"/>
                </a:solidFill>
              </a:rPr>
              <a:t>Each LEP must adopt and implement a written policy by which it decides whether to request the paper form of the state assessments for its students</a:t>
            </a:r>
          </a:p>
          <a:p>
            <a:pPr marL="1028700" lvl="1" indent="-342900"/>
            <a:r>
              <a:rPr lang="en-US" sz="1800" dirty="0">
                <a:solidFill>
                  <a:schemeClr val="tx1"/>
                </a:solidFill>
              </a:rPr>
              <a:t>Decision must be made in consultation with schools and parents</a:t>
            </a:r>
          </a:p>
          <a:p>
            <a:pPr marL="1028700" lvl="1" indent="-342900"/>
            <a:r>
              <a:rPr lang="en-US" sz="1800" dirty="0">
                <a:solidFill>
                  <a:schemeClr val="tx1"/>
                </a:solidFill>
              </a:rPr>
              <a:t>Copy of policy must be shared with parents and posted on LEP website</a:t>
            </a:r>
          </a:p>
          <a:p>
            <a:pPr marL="1028700" lvl="1" indent="-342900"/>
            <a:r>
              <a:rPr lang="en-US" sz="1800" dirty="0">
                <a:solidFill>
                  <a:schemeClr val="tx1"/>
                </a:solidFill>
              </a:rPr>
              <a:t>LEP may make the decision by school or class (i.e., grade level and content area)</a:t>
            </a:r>
          </a:p>
          <a:p>
            <a:pPr marL="1028700" lvl="1" indent="-342900"/>
            <a:r>
              <a:rPr lang="en-US" sz="1800" dirty="0">
                <a:solidFill>
                  <a:schemeClr val="tx1"/>
                </a:solidFill>
              </a:rPr>
              <a:t>LEP will report to CDE the number of students who will take the paper form (indicated prior to initial order deadline)</a:t>
            </a:r>
          </a:p>
          <a:p>
            <a:pPr marL="342900" indent="-342900">
              <a:buFont typeface="Arial" panose="020B0604020202020204" pitchFamily="34" charset="0"/>
              <a:buChar char="•"/>
            </a:pPr>
            <a:r>
              <a:rPr lang="en-US" sz="2000" dirty="0">
                <a:solidFill>
                  <a:schemeClr val="tx1"/>
                </a:solidFill>
              </a:rPr>
              <a:t>Considerations</a:t>
            </a:r>
          </a:p>
          <a:p>
            <a:pPr marL="1028700" lvl="1" indent="-342900"/>
            <a:r>
              <a:rPr lang="en-US" sz="1800" dirty="0">
                <a:solidFill>
                  <a:schemeClr val="tx1"/>
                </a:solidFill>
              </a:rPr>
              <a:t>Technology capacity</a:t>
            </a:r>
          </a:p>
          <a:p>
            <a:pPr marL="1028700" lvl="1" indent="-342900"/>
            <a:r>
              <a:rPr lang="en-US" sz="1800" dirty="0">
                <a:solidFill>
                  <a:schemeClr val="tx1"/>
                </a:solidFill>
              </a:rPr>
              <a:t>Logistics</a:t>
            </a:r>
          </a:p>
          <a:p>
            <a:pPr marL="1028700" lvl="1" indent="-342900"/>
            <a:r>
              <a:rPr lang="en-US" sz="1800" dirty="0">
                <a:solidFill>
                  <a:schemeClr val="tx1"/>
                </a:solidFill>
              </a:rPr>
              <a:t>Must have the grade appropriate calculators for math (grades 6-8)</a:t>
            </a:r>
          </a:p>
          <a:p>
            <a:pPr marL="342900" indent="-342900">
              <a:buFont typeface="Arial" panose="020B0604020202020204" pitchFamily="34" charset="0"/>
              <a:buChar char="•"/>
            </a:pPr>
            <a:r>
              <a:rPr lang="en-US" sz="2000" dirty="0">
                <a:solidFill>
                  <a:schemeClr val="tx1"/>
                </a:solidFill>
              </a:rPr>
              <a:t>Paper and online form always available to individual students as an accommodation</a:t>
            </a:r>
          </a:p>
          <a:p>
            <a:pPr marL="342900" indent="-342900">
              <a:buFont typeface="Arial" panose="020B0604020202020204" pitchFamily="34" charset="0"/>
              <a:buChar char="•"/>
            </a:pPr>
            <a:r>
              <a:rPr lang="en-US" sz="2000" dirty="0">
                <a:solidFill>
                  <a:schemeClr val="tx1"/>
                </a:solidFill>
              </a:rPr>
              <a:t>Must commit to meeting security requirements and accounting for all secure materials</a:t>
            </a:r>
          </a:p>
          <a:p>
            <a:pPr marL="1028700" lvl="1" indent="-342900"/>
            <a:r>
              <a:rPr lang="en-US" sz="1800" dirty="0">
                <a:solidFill>
                  <a:schemeClr val="tx1"/>
                </a:solidFill>
              </a:rPr>
              <a:t>Chain-of-custody documentation and reports for missing materials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97</a:t>
            </a:fld>
            <a:endParaRPr lang="en-US" dirty="0"/>
          </a:p>
        </p:txBody>
      </p:sp>
    </p:spTree>
    <p:extLst>
      <p:ext uri="{BB962C8B-B14F-4D97-AF65-F5344CB8AC3E}">
        <p14:creationId xmlns:p14="http://schemas.microsoft.com/office/powerpoint/2010/main" val="28150708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10971"/>
            <a:ext cx="8898808" cy="756418"/>
          </a:xfrm>
        </p:spPr>
        <p:txBody>
          <a:bodyPr anchor="ctr">
            <a:noAutofit/>
          </a:bodyPr>
          <a:lstStyle/>
          <a:p>
            <a:r>
              <a:rPr lang="en-US" sz="3600" b="1" dirty="0">
                <a:latin typeface="+mn-lt"/>
              </a:rPr>
              <a:t>Requirements &amp; District Responsibilities</a:t>
            </a:r>
            <a:br>
              <a:rPr lang="en-US" sz="3600" b="1" dirty="0">
                <a:latin typeface="+mn-lt"/>
              </a:rPr>
            </a:br>
            <a:r>
              <a:rPr lang="en-US" sz="3600" b="1" dirty="0">
                <a:latin typeface="+mn-lt"/>
              </a:rPr>
              <a:t>Assessment Information     §22-7-1013(7)(a)</a:t>
            </a:r>
          </a:p>
        </p:txBody>
      </p:sp>
      <p:sp>
        <p:nvSpPr>
          <p:cNvPr id="3" name="Content Placeholder 2"/>
          <p:cNvSpPr>
            <a:spLocks noGrp="1"/>
          </p:cNvSpPr>
          <p:nvPr>
            <p:ph idx="1"/>
          </p:nvPr>
        </p:nvSpPr>
        <p:spPr>
          <a:xfrm>
            <a:off x="274320" y="1463040"/>
            <a:ext cx="8241030" cy="5258436"/>
          </a:xfrm>
        </p:spPr>
        <p:txBody>
          <a:bodyPr>
            <a:normAutofit/>
          </a:bodyPr>
          <a:lstStyle/>
          <a:p>
            <a:pPr marL="342900" indent="-342900">
              <a:buFont typeface="Arial" panose="020B0604020202020204" pitchFamily="34" charset="0"/>
              <a:buChar char="•"/>
            </a:pPr>
            <a:r>
              <a:rPr lang="en-US" sz="2200" dirty="0">
                <a:solidFill>
                  <a:schemeClr val="tx1"/>
                </a:solidFill>
              </a:rPr>
              <a:t>LEP will annually distribute to parents and post on its website, as early in the school year as possible, written information regarding its assessments, including:</a:t>
            </a:r>
          </a:p>
          <a:p>
            <a:pPr marL="1028700" lvl="1" indent="-342900"/>
            <a:r>
              <a:rPr lang="en-US" dirty="0">
                <a:solidFill>
                  <a:schemeClr val="tx1"/>
                </a:solidFill>
              </a:rPr>
              <a:t>The state and local assessments that the LEP will administer </a:t>
            </a:r>
          </a:p>
          <a:p>
            <a:pPr marL="1028700" lvl="1" indent="-342900"/>
            <a:r>
              <a:rPr lang="en-US" dirty="0">
                <a:solidFill>
                  <a:schemeClr val="tx1"/>
                </a:solidFill>
              </a:rPr>
              <a:t>Identify whether it is required by federal law, required by state law or selected by the LEP</a:t>
            </a:r>
          </a:p>
          <a:p>
            <a:pPr marL="1028700" lvl="1" indent="-342900"/>
            <a:r>
              <a:rPr lang="en-US" dirty="0">
                <a:solidFill>
                  <a:schemeClr val="tx1"/>
                </a:solidFill>
              </a:rPr>
              <a:t>Assessment calendar:</a:t>
            </a:r>
          </a:p>
          <a:p>
            <a:pPr marL="1485900" lvl="2" indent="-342900"/>
            <a:r>
              <a:rPr lang="en-US" dirty="0">
                <a:solidFill>
                  <a:schemeClr val="tx1"/>
                </a:solidFill>
              </a:rPr>
              <a:t>Estimated hours of testing each testing day for specific classes/grades for each assessment</a:t>
            </a:r>
          </a:p>
          <a:p>
            <a:pPr marL="1485900" lvl="2" indent="-342900"/>
            <a:r>
              <a:rPr lang="en-US" dirty="0">
                <a:solidFill>
                  <a:schemeClr val="tx1"/>
                </a:solidFill>
              </a:rPr>
              <a:t>Identify whether the assessment is required by state law, federal law or locally selected</a:t>
            </a:r>
          </a:p>
          <a:p>
            <a:pPr marL="1028700" lvl="1" indent="-342900"/>
            <a:r>
              <a:rPr lang="en-US" dirty="0">
                <a:solidFill>
                  <a:schemeClr val="tx1"/>
                </a:solidFill>
              </a:rPr>
              <a:t>The purposes of the assessments</a:t>
            </a:r>
          </a:p>
          <a:p>
            <a:pPr marL="1028700" lvl="1" indent="-342900"/>
            <a:r>
              <a:rPr lang="en-US" dirty="0">
                <a:solidFill>
                  <a:schemeClr val="tx1"/>
                </a:solidFill>
              </a:rPr>
              <a:t>The manner in which assessment results will be used</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98</a:t>
            </a:fld>
            <a:endParaRPr lang="en-US" dirty="0"/>
          </a:p>
        </p:txBody>
      </p:sp>
    </p:spTree>
    <p:extLst>
      <p:ext uri="{BB962C8B-B14F-4D97-AF65-F5344CB8AC3E}">
        <p14:creationId xmlns:p14="http://schemas.microsoft.com/office/powerpoint/2010/main" val="26429057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98807" cy="756418"/>
          </a:xfrm>
        </p:spPr>
        <p:txBody>
          <a:bodyPr anchor="ctr">
            <a:noAutofit/>
          </a:bodyPr>
          <a:lstStyle/>
          <a:p>
            <a:r>
              <a:rPr lang="en-US" sz="3600" b="1" dirty="0">
                <a:latin typeface="+mn-lt"/>
              </a:rPr>
              <a:t>Requirements &amp; District Responsibilities</a:t>
            </a:r>
            <a:br>
              <a:rPr lang="en-US" sz="3600" b="1" dirty="0">
                <a:latin typeface="+mn-lt"/>
              </a:rPr>
            </a:br>
            <a:r>
              <a:rPr lang="en-US" sz="3600" b="1" dirty="0">
                <a:latin typeface="+mn-lt"/>
              </a:rPr>
              <a:t>Parental Excuse     §22-7-1013(8)(a-c)</a:t>
            </a:r>
          </a:p>
        </p:txBody>
      </p:sp>
      <p:sp>
        <p:nvSpPr>
          <p:cNvPr id="3" name="Content Placeholder 2"/>
          <p:cNvSpPr>
            <a:spLocks noGrp="1"/>
          </p:cNvSpPr>
          <p:nvPr>
            <p:ph idx="1"/>
          </p:nvPr>
        </p:nvSpPr>
        <p:spPr>
          <a:xfrm>
            <a:off x="337751" y="1316736"/>
            <a:ext cx="8177599" cy="5404740"/>
          </a:xfrm>
        </p:spPr>
        <p:txBody>
          <a:bodyPr>
            <a:normAutofit fontScale="92500" lnSpcReduction="10000"/>
          </a:bodyPr>
          <a:lstStyle/>
          <a:p>
            <a:pPr marL="0" indent="0">
              <a:buNone/>
            </a:pPr>
            <a:r>
              <a:rPr lang="en-US" sz="2600" dirty="0">
                <a:solidFill>
                  <a:srgbClr val="000000"/>
                </a:solidFill>
              </a:rPr>
              <a:t>A student’s parent may excuse the student from participating in a state assessment</a:t>
            </a:r>
            <a:endParaRPr lang="en-US" sz="900" dirty="0">
              <a:solidFill>
                <a:srgbClr val="000000"/>
              </a:solidFill>
            </a:endParaRPr>
          </a:p>
          <a:p>
            <a:pPr>
              <a:spcAft>
                <a:spcPts val="600"/>
              </a:spcAft>
            </a:pPr>
            <a:r>
              <a:rPr lang="en-US" sz="2200" dirty="0">
                <a:solidFill>
                  <a:srgbClr val="000000"/>
                </a:solidFill>
              </a:rPr>
              <a:t>Each LEP will adopt and implement a written policy and procedure by which a student’s parent may excuse the student from participating in one or more of the state assessments.</a:t>
            </a:r>
          </a:p>
          <a:p>
            <a:pPr lvl="1"/>
            <a:r>
              <a:rPr lang="en-US" sz="2200" dirty="0">
                <a:solidFill>
                  <a:srgbClr val="000000"/>
                </a:solidFill>
              </a:rPr>
              <a:t>If a parent excuses his or her student, the LEP shall not impose negative consequence on the student or parent including:</a:t>
            </a:r>
          </a:p>
          <a:p>
            <a:pPr lvl="2"/>
            <a:r>
              <a:rPr lang="en-US" sz="1900" dirty="0">
                <a:solidFill>
                  <a:srgbClr val="000000"/>
                </a:solidFill>
              </a:rPr>
              <a:t>Prohibiting school attendance; imposing an unexcused absence; or prohibiting participation in extracurricular activities.</a:t>
            </a:r>
          </a:p>
          <a:p>
            <a:pPr lvl="2"/>
            <a:r>
              <a:rPr lang="en-US" sz="1900" dirty="0"/>
              <a:t>Prohibiting the student from participating in an activity, or receiving any other form of reward that the LEP provides to students who participate in the state assessment.</a:t>
            </a:r>
          </a:p>
          <a:p>
            <a:pPr marL="914400" lvl="2" indent="0">
              <a:buNone/>
            </a:pPr>
            <a:endParaRPr lang="en-US" sz="900" dirty="0">
              <a:solidFill>
                <a:srgbClr val="000000"/>
              </a:solidFill>
            </a:endParaRPr>
          </a:p>
          <a:p>
            <a:pPr>
              <a:spcAft>
                <a:spcPts val="600"/>
              </a:spcAft>
            </a:pPr>
            <a:r>
              <a:rPr lang="en-US" sz="2200" dirty="0">
                <a:solidFill>
                  <a:srgbClr val="000000"/>
                </a:solidFill>
              </a:rPr>
              <a:t>LEP shall not impose an unreasonable burden or requirement on a student that would: </a:t>
            </a:r>
          </a:p>
          <a:p>
            <a:pPr lvl="1"/>
            <a:r>
              <a:rPr lang="en-US" sz="2200" dirty="0">
                <a:solidFill>
                  <a:srgbClr val="000000"/>
                </a:solidFill>
              </a:rPr>
              <a:t>Discourage the student from taking a state assessment or</a:t>
            </a:r>
          </a:p>
          <a:p>
            <a:pPr lvl="1"/>
            <a:r>
              <a:rPr lang="en-US" sz="2200" dirty="0">
                <a:solidFill>
                  <a:srgbClr val="000000"/>
                </a:solidFill>
              </a:rPr>
              <a:t>Encourage the student’s parent to excuse the student from taking the state assessment.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99</a:t>
            </a:fld>
            <a:endParaRPr lang="en-US" dirty="0"/>
          </a:p>
        </p:txBody>
      </p:sp>
    </p:spTree>
    <p:extLst>
      <p:ext uri="{BB962C8B-B14F-4D97-AF65-F5344CB8AC3E}">
        <p14:creationId xmlns:p14="http://schemas.microsoft.com/office/powerpoint/2010/main" val="33416874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4518</TotalTime>
  <Words>7529</Words>
  <Application>Microsoft Office PowerPoint</Application>
  <PresentationFormat>On-screen Show (4:3)</PresentationFormat>
  <Paragraphs>1198</Paragraphs>
  <Slides>99</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99</vt:i4>
      </vt:variant>
    </vt:vector>
  </HeadingPairs>
  <TitlesOfParts>
    <vt:vector size="108" baseType="lpstr">
      <vt:lpstr>-apple-system</vt:lpstr>
      <vt:lpstr>Arial</vt:lpstr>
      <vt:lpstr>Calibri</vt:lpstr>
      <vt:lpstr>Calibri Light</vt:lpstr>
      <vt:lpstr>Museo Slab 500</vt:lpstr>
      <vt:lpstr>SourceSansProRegular</vt:lpstr>
      <vt:lpstr>Times New Roman</vt:lpstr>
      <vt:lpstr>Wingdings</vt:lpstr>
      <vt:lpstr>Office Theme</vt:lpstr>
      <vt:lpstr>2020-2021 District Assessment Coordinator Kickoff Meeting</vt:lpstr>
      <vt:lpstr>2020-2021 District Assessment Coordinator Kickoff Meeting</vt:lpstr>
      <vt:lpstr>Welcome and Agenda</vt:lpstr>
      <vt:lpstr>Circumstances May Change</vt:lpstr>
      <vt:lpstr>COVID-19 Policy Implications Stakeholder Group</vt:lpstr>
      <vt:lpstr>Sources of State Content Assessment Requirements</vt:lpstr>
      <vt:lpstr>Sources of State Content Assessment Requirements  </vt:lpstr>
      <vt:lpstr>General Information</vt:lpstr>
      <vt:lpstr>Meet the CDE Assessment Team</vt:lpstr>
      <vt:lpstr>Colorado Assessments</vt:lpstr>
      <vt:lpstr>2020-21 State Assessments: Grades 3-8</vt:lpstr>
      <vt:lpstr>2020-21 State Assessments: Grades 9-11</vt:lpstr>
      <vt:lpstr>Annual Training Requirement</vt:lpstr>
      <vt:lpstr>Online Assessment Platforms</vt:lpstr>
      <vt:lpstr>2020-21 State Assessment Schedule (subject to change)</vt:lpstr>
      <vt:lpstr>Tentative 2020-21 State Assessment Calendar (subject to change)</vt:lpstr>
      <vt:lpstr>CMAS Assessment Window (subject to change)</vt:lpstr>
      <vt:lpstr>CMAS Early Window Options (subject to change)</vt:lpstr>
      <vt:lpstr>Scheduling Considerations</vt:lpstr>
      <vt:lpstr>Social Studies</vt:lpstr>
      <vt:lpstr>WIDA ACCESS for ELLs® </vt:lpstr>
      <vt:lpstr>ACCESS for ELLs</vt:lpstr>
      <vt:lpstr>ACCESS for ELLs® Key Dates (subject to change)</vt:lpstr>
      <vt:lpstr>ACCESS Training</vt:lpstr>
      <vt:lpstr>WIDA Screener/WAPT</vt:lpstr>
      <vt:lpstr>DRC WIDA AMS Updates</vt:lpstr>
      <vt:lpstr>DRC Device and OS Support Updates</vt:lpstr>
      <vt:lpstr>DRC Chrome Updates</vt:lpstr>
      <vt:lpstr>DRC Technology Reminders</vt:lpstr>
      <vt:lpstr>CMAS Mathematics, English Language Arts/Literacy, Colorado Spanish Language Arts (CSLA), Science and Social Studies</vt:lpstr>
      <vt:lpstr>CMAS Grades and Content Areas</vt:lpstr>
      <vt:lpstr>PearsonAccessnext</vt:lpstr>
      <vt:lpstr>TestNav Requirements Policy</vt:lpstr>
      <vt:lpstr>TestNav Software Requirements 2020-21</vt:lpstr>
      <vt:lpstr>TestNav Loss of Support 2020-21</vt:lpstr>
      <vt:lpstr>TestNav Components 2020-21</vt:lpstr>
      <vt:lpstr>Site Readiness Activities 2020-21</vt:lpstr>
      <vt:lpstr>High Level CMAS Activities for DACs</vt:lpstr>
      <vt:lpstr>CMAS Training and Office Hours (dates are subject to change)</vt:lpstr>
      <vt:lpstr>CMAS Accommodations</vt:lpstr>
      <vt:lpstr>CMAS Accommodations</vt:lpstr>
      <vt:lpstr>Unique Accommodation Requests (UARs)</vt:lpstr>
      <vt:lpstr>Updated CMAS ELA/CSLA Accommodations Policy</vt:lpstr>
      <vt:lpstr>Native Language Accommodations</vt:lpstr>
      <vt:lpstr>First Year in US – ELA Only</vt:lpstr>
      <vt:lpstr>CoAlt Science and Social Studies  English Language Arts and Mathematics (DLM)</vt:lpstr>
      <vt:lpstr>CoAlt Assessment Administration</vt:lpstr>
      <vt:lpstr>CoAlt Assessment Administration</vt:lpstr>
      <vt:lpstr>High School Alternate Assessments</vt:lpstr>
      <vt:lpstr>DLM Admin System: KITE Components</vt:lpstr>
      <vt:lpstr>DLM Supported Devices and OS for 2020-21</vt:lpstr>
      <vt:lpstr>CoAlt Training and Office Hours for SWD (dates subject to change)</vt:lpstr>
      <vt:lpstr>CoAlt Training</vt:lpstr>
      <vt:lpstr>Colorado PSAT &amp; SAT</vt:lpstr>
      <vt:lpstr>CDE Sponsored Fall Administration of the SAT and PSAT</vt:lpstr>
      <vt:lpstr>CDE Sponsored Fall Administration of the SAT and PSAT</vt:lpstr>
      <vt:lpstr>Breathe,  and shift to spring 2021 PSAT and SAT…</vt:lpstr>
      <vt:lpstr>Colorado PSAT and SAT</vt:lpstr>
      <vt:lpstr>Colorado PSAT and SAT</vt:lpstr>
      <vt:lpstr>Colorado PSAT and SAT</vt:lpstr>
      <vt:lpstr>Colorado PSAT and SAT Accommodations</vt:lpstr>
      <vt:lpstr>Some Differences Between CMAS and PSAT/SAT in Colorado</vt:lpstr>
      <vt:lpstr>Relevant Policy Change</vt:lpstr>
      <vt:lpstr>Colorado PSAT and SAT Training (dates subject to change)</vt:lpstr>
      <vt:lpstr>Colorado PSAT and SAT Reminders for 2020-21</vt:lpstr>
      <vt:lpstr>Colorado PSAT and SAT Reminders for 2020-21</vt:lpstr>
      <vt:lpstr>Fee Waivers for Income Eligible Students</vt:lpstr>
      <vt:lpstr>National &amp; International Assessments (Selected Schools Only)</vt:lpstr>
      <vt:lpstr>National Assessment of Educational Progress (NAEP)</vt:lpstr>
      <vt:lpstr>Data and Reporting</vt:lpstr>
      <vt:lpstr>Assessment Data Collections</vt:lpstr>
      <vt:lpstr>Public Reporting of Spring 2020 Results</vt:lpstr>
      <vt:lpstr>Performance Assessment Pilot, Assessment Literacy Resources, &amp; 2020/2021 School &amp; District Toolkit</vt:lpstr>
      <vt:lpstr>PowerPoint Presentation</vt:lpstr>
      <vt:lpstr>OSCAR Classroom Collaborative Scoring Online Platform </vt:lpstr>
      <vt:lpstr>Colorado Assessment Literacy Program</vt:lpstr>
      <vt:lpstr>Planning the 2020/2021 School Year: A Framework and Toolkit for School and District Leaders</vt:lpstr>
      <vt:lpstr>Communication</vt:lpstr>
      <vt:lpstr>District Assessment Coordinator (DAC)</vt:lpstr>
      <vt:lpstr>PowerPoint Presentation</vt:lpstr>
      <vt:lpstr>District Technology Coordinator (DTC)</vt:lpstr>
      <vt:lpstr>District Technology Coordinator (DTC)</vt:lpstr>
      <vt:lpstr>Office Hours Schedule (dates subject to change)</vt:lpstr>
      <vt:lpstr>Assessment Emails (*DAC*)</vt:lpstr>
      <vt:lpstr>Transmitting Secure Information</vt:lpstr>
      <vt:lpstr>Syncplicity</vt:lpstr>
      <vt:lpstr>Fall Checklist (1 of 3)</vt:lpstr>
      <vt:lpstr>Fall Checklist (2 of 3)</vt:lpstr>
      <vt:lpstr>Fall Checklist (3 of 3)</vt:lpstr>
      <vt:lpstr>2020-21 Training Dates – All virtual (dates subject to change)</vt:lpstr>
      <vt:lpstr>Get Involved!</vt:lpstr>
      <vt:lpstr>Questions?</vt:lpstr>
      <vt:lpstr>CDE Assessment Contacts</vt:lpstr>
      <vt:lpstr>Thank you!</vt:lpstr>
      <vt:lpstr>Additional Local Education Provider Responsibilities</vt:lpstr>
      <vt:lpstr>Charter Schools</vt:lpstr>
      <vt:lpstr>Requirements &amp; District Responsibilities Paper     §22-7-1013(6), §22-7-1006.3(1)(d-e)</vt:lpstr>
      <vt:lpstr>Requirements &amp; District Responsibilities Assessment Information     §22-7-1013(7)(a)</vt:lpstr>
      <vt:lpstr>Requirements &amp; District Responsibilities Parental Excuse     §22-7-1013(8)(a-c)</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Loerzel, Sara</cp:lastModifiedBy>
  <cp:revision>333</cp:revision>
  <cp:lastPrinted>2019-08-19T17:21:18Z</cp:lastPrinted>
  <dcterms:created xsi:type="dcterms:W3CDTF">2019-06-25T17:30:52Z</dcterms:created>
  <dcterms:modified xsi:type="dcterms:W3CDTF">2020-09-15T17:53:51Z</dcterms:modified>
</cp:coreProperties>
</file>