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2" r:id="rId2"/>
    <p:sldId id="256" r:id="rId3"/>
    <p:sldId id="270" r:id="rId4"/>
    <p:sldId id="262" r:id="rId5"/>
    <p:sldId id="257" r:id="rId6"/>
    <p:sldId id="277" r:id="rId7"/>
    <p:sldId id="269" r:id="rId8"/>
    <p:sldId id="278" r:id="rId9"/>
    <p:sldId id="284" r:id="rId10"/>
    <p:sldId id="283" r:id="rId11"/>
    <p:sldId id="271" r:id="rId12"/>
    <p:sldId id="276" r:id="rId13"/>
    <p:sldId id="272" r:id="rId14"/>
    <p:sldId id="275" r:id="rId15"/>
    <p:sldId id="286" r:id="rId16"/>
    <p:sldId id="285" r:id="rId17"/>
    <p:sldId id="273" r:id="rId18"/>
    <p:sldId id="279" r:id="rId19"/>
    <p:sldId id="274" r:id="rId20"/>
    <p:sldId id="281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99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or.kiteaai.org/AART/logIn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dynamiclearningmaps.org/login/index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Herrera_g@cde.state.co.us" TargetMode="External"/><Relationship Id="rId7" Type="http://schemas.openxmlformats.org/officeDocument/2006/relationships/hyperlink" Target="mailto:Carey_J@cde.state.co.us" TargetMode="External"/><Relationship Id="rId2" Type="http://schemas.openxmlformats.org/officeDocument/2006/relationships/hyperlink" Target="mailto:Sachdeva_a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onner_c@cde.state.co.us" TargetMode="External"/><Relationship Id="rId5" Type="http://schemas.openxmlformats.org/officeDocument/2006/relationships/hyperlink" Target="mailto:Villalobos-Pavia_h@cde.state.co.us" TargetMode="External"/><Relationship Id="rId4" Type="http://schemas.openxmlformats.org/officeDocument/2006/relationships/hyperlink" Target="mailto:Loerzel_s@cde.state.co.u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D629-2422-4A90-BB28-593D0363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5294473" cy="756418"/>
          </a:xfrm>
        </p:spPr>
        <p:txBody>
          <a:bodyPr>
            <a:normAutofit/>
          </a:bodyPr>
          <a:lstStyle/>
          <a:p>
            <a:r>
              <a:rPr lang="en-US" dirty="0"/>
              <a:t>CoAlt Assessments Administration Training for Assessment Coordinators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8A980-052C-4C33-9414-DA09E496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40631A-C7B9-4E2E-B09D-2978C76A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675"/>
            <a:ext cx="3943350" cy="464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Welcome!</a:t>
            </a:r>
          </a:p>
          <a:p>
            <a:pPr marL="0" indent="0">
              <a:buNone/>
            </a:pPr>
            <a:r>
              <a:rPr lang="en-US" b="1" dirty="0"/>
              <a:t>Introduce Yourself</a:t>
            </a:r>
          </a:p>
          <a:p>
            <a:pPr lvl="0"/>
            <a:r>
              <a:rPr lang="en-US" sz="2000" dirty="0"/>
              <a:t>From the top of the navigation select the </a:t>
            </a:r>
            <a:r>
              <a:rPr lang="en-US" sz="2000" b="1" dirty="0"/>
              <a:t>Chat </a:t>
            </a:r>
            <a:r>
              <a:rPr lang="en-US" sz="2000" dirty="0"/>
              <a:t>icon</a:t>
            </a:r>
          </a:p>
          <a:p>
            <a:pPr lvl="0"/>
            <a:r>
              <a:rPr lang="en-US" sz="2000" dirty="0"/>
              <a:t>In the </a:t>
            </a:r>
            <a:r>
              <a:rPr lang="en-US" sz="2000" b="1" dirty="0"/>
              <a:t>Type a new message </a:t>
            </a:r>
            <a:r>
              <a:rPr lang="en-US" sz="2000" dirty="0"/>
              <a:t>section tell us your district role and how long you have held your position</a:t>
            </a:r>
          </a:p>
          <a:p>
            <a:pPr lvl="0"/>
            <a:r>
              <a:rPr lang="en-US" sz="2000" dirty="0"/>
              <a:t>Select the </a:t>
            </a:r>
            <a:r>
              <a:rPr lang="en-US" sz="2000" b="1" dirty="0"/>
              <a:t>paper airplane </a:t>
            </a:r>
            <a:r>
              <a:rPr lang="en-US" sz="2000" dirty="0"/>
              <a:t>icon in the bottom right corner of the window to send</a:t>
            </a:r>
          </a:p>
          <a:p>
            <a:pPr lvl="0"/>
            <a:r>
              <a:rPr lang="en-US" sz="2000" b="1" dirty="0"/>
              <a:t>Note</a:t>
            </a:r>
            <a:r>
              <a:rPr lang="en-US" sz="2000" dirty="0"/>
              <a:t>: Select the three dots (…) and click “Turn on live captions” to access closed captioning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59D24E-AE3A-4482-A8C7-6C2C5F39DB9E}"/>
              </a:ext>
            </a:extLst>
          </p:cNvPr>
          <p:cNvGrpSpPr/>
          <p:nvPr/>
        </p:nvGrpSpPr>
        <p:grpSpPr>
          <a:xfrm>
            <a:off x="4800600" y="1329267"/>
            <a:ext cx="4208495" cy="4793209"/>
            <a:chOff x="4800600" y="1329267"/>
            <a:chExt cx="4208495" cy="479320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ABFAAEB-97D1-4AAF-87A0-05A6076AD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1329267"/>
              <a:ext cx="4208495" cy="4793209"/>
            </a:xfrm>
            <a:prstGeom prst="rect">
              <a:avLst/>
            </a:prstGeom>
          </p:spPr>
        </p:pic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532DFD52-B88E-4313-BDE4-39ECC252BDDE}"/>
                </a:ext>
              </a:extLst>
            </p:cNvPr>
            <p:cNvSpPr/>
            <p:nvPr/>
          </p:nvSpPr>
          <p:spPr>
            <a:xfrm>
              <a:off x="5268385" y="2386727"/>
              <a:ext cx="1301749" cy="795866"/>
            </a:xfrm>
            <a:prstGeom prst="wedgeRoundRectCallout">
              <a:avLst>
                <a:gd name="adj1" fmla="val -38394"/>
                <a:gd name="adj2" fmla="val -9471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Select the </a:t>
              </a:r>
              <a:r>
                <a:rPr lang="en-US" b="1" dirty="0"/>
                <a:t>Chat icon</a:t>
              </a:r>
              <a:endParaRPr lang="en-US" dirty="0"/>
            </a:p>
          </p:txBody>
        </p:sp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6DBF3C72-996C-4FEE-99C0-D7B66812D51B}"/>
                </a:ext>
              </a:extLst>
            </p:cNvPr>
            <p:cNvSpPr/>
            <p:nvPr/>
          </p:nvSpPr>
          <p:spPr>
            <a:xfrm>
              <a:off x="4800600" y="3351882"/>
              <a:ext cx="1843615" cy="2277737"/>
            </a:xfrm>
            <a:prstGeom prst="wedgeRoundRectCallout">
              <a:avLst>
                <a:gd name="adj1" fmla="val 53530"/>
                <a:gd name="adj2" fmla="val 5919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dirty="0"/>
                <a:t>Tell us your name, district role, how long you have held your position, and your favorite winter treat.</a:t>
              </a:r>
            </a:p>
          </p:txBody>
        </p:sp>
        <p:sp>
          <p:nvSpPr>
            <p:cNvPr id="10" name="Speech Bubble: Rectangle with Corners Rounded 9">
              <a:extLst>
                <a:ext uri="{FF2B5EF4-FFF2-40B4-BE49-F238E27FC236}">
                  <a16:creationId xmlns:a16="http://schemas.microsoft.com/office/drawing/2014/main" id="{3E829A6A-2333-4233-AB99-118BED6A33C5}"/>
                </a:ext>
              </a:extLst>
            </p:cNvPr>
            <p:cNvSpPr/>
            <p:nvPr/>
          </p:nvSpPr>
          <p:spPr>
            <a:xfrm>
              <a:off x="7622119" y="4388656"/>
              <a:ext cx="1301749" cy="750761"/>
            </a:xfrm>
            <a:prstGeom prst="wedgeRoundRectCallout">
              <a:avLst>
                <a:gd name="adj1" fmla="val 31850"/>
                <a:gd name="adj2" fmla="val 153259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 your message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514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F85F-723F-4446-9C56-7BD4DD094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</a:t>
            </a:r>
            <a:br>
              <a:rPr lang="en-US" dirty="0"/>
            </a:br>
            <a:r>
              <a:rPr lang="en-US" dirty="0"/>
              <a:t>DLM: Kite Suite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AED556-E365-4419-BD55-8C568D06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5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0815-B8B4-4D8F-A3AC-FA9B98E1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3775-1934-42F8-8C16-DEAF480C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DLM: Kite Suite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400" dirty="0">
                <a:hlinkClick r:id="rId2"/>
              </a:rPr>
              <a:t>https://educator.kiteaai.org/AART/logIn.htm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4FAC5-4FCD-4B93-B613-967FFC9C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45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B2C4C-D6F1-4F03-8867-B5AB7277F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5</a:t>
            </a:r>
            <a:br>
              <a:rPr lang="en-US" dirty="0"/>
            </a:br>
            <a:r>
              <a:rPr lang="en-US" dirty="0"/>
              <a:t>Assessment Coordinators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BAA635-9599-4C86-8CAB-ACD6306AF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1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14DAB-33DA-42A2-86FE-34AFED8B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0051-3FEC-4A81-AB76-0D1841B23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Assessment Coordinators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C7891-39B3-4074-8EFE-CD2A9342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9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9786-5AA0-4FDD-B509-7ABF4DDD8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</a:t>
            </a:r>
            <a:br>
              <a:rPr lang="en-US" dirty="0"/>
            </a:br>
            <a:r>
              <a:rPr lang="en-US" dirty="0"/>
              <a:t>DLM </a:t>
            </a:r>
            <a:r>
              <a:rPr lang="en-US" dirty="0" err="1"/>
              <a:t>Testlets</a:t>
            </a:r>
            <a:r>
              <a:rPr lang="en-US" dirty="0"/>
              <a:t>: ELA and 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1BF93-720C-48D9-BF6A-BC5699CF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07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C7D6-9A70-448C-8020-CFF0D4D0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7A7-5247-4539-9D3C-89086A3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DLM </a:t>
            </a:r>
            <a:r>
              <a:rPr lang="en-US" sz="5400" dirty="0" err="1"/>
              <a:t>Testlets</a:t>
            </a:r>
            <a:r>
              <a:rPr lang="en-US" sz="5400" dirty="0"/>
              <a:t>: ELA and Math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400" dirty="0"/>
              <a:t>Administrative training is available through DLM Training Courses site</a:t>
            </a:r>
          </a:p>
          <a:p>
            <a:pPr lvl="3"/>
            <a:r>
              <a:rPr lang="en-US" sz="2400" dirty="0">
                <a:hlinkClick r:id="rId2"/>
              </a:rPr>
              <a:t>https://training.dynamiclearningmaps.org/login/index.php</a:t>
            </a:r>
            <a:r>
              <a:rPr lang="en-US" sz="2400" dirty="0"/>
              <a:t> </a:t>
            </a:r>
          </a:p>
          <a:p>
            <a:pPr marL="914400" lvl="2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87225-73BB-4175-8E6C-B9E2185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0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D9786-5AA0-4FDD-B509-7ABF4DDD8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7</a:t>
            </a:r>
            <a:br>
              <a:rPr lang="en-US" dirty="0"/>
            </a:br>
            <a:r>
              <a:rPr lang="en-US" dirty="0"/>
              <a:t>CoAlt: Science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C1BF93-720C-48D9-BF6A-BC5699CF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C7D6-9A70-448C-8020-CFF0D4D0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7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7A7-5247-4539-9D3C-89086A3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CoAlt Science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000" dirty="0"/>
              <a:t>Administrative Training will be available in late-January to mid-February.</a:t>
            </a:r>
          </a:p>
          <a:p>
            <a:pPr lvl="2"/>
            <a:r>
              <a:rPr lang="en-US" sz="2000" dirty="0"/>
              <a:t>Invitations will be sent to official DACs.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87225-73BB-4175-8E6C-B9E2185F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FA86-A722-4DDC-8ED2-DD81906C1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8</a:t>
            </a:r>
            <a:br>
              <a:rPr lang="en-US" dirty="0"/>
            </a:br>
            <a:r>
              <a:rPr lang="en-US" dirty="0"/>
              <a:t>Planning, Scheduling, and Resources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5C36F0-F2E0-4ABF-AAC5-CB04E22A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8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0816-6707-4824-8B80-9281EF08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8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AFC14-7FDF-4FD3-9EF5-2BFCED07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Planning, Scheduling, and Resources</a:t>
            </a:r>
          </a:p>
          <a:p>
            <a:pPr lvl="1"/>
            <a:r>
              <a:rPr lang="en-US" sz="3600" dirty="0"/>
              <a:t>Questions</a:t>
            </a:r>
          </a:p>
          <a:p>
            <a:pPr lvl="2"/>
            <a:r>
              <a:rPr lang="en-US" sz="2200" dirty="0"/>
              <a:t>Administrative trainings for CoAlt DLM will be found through the DLM Training Courses.</a:t>
            </a:r>
          </a:p>
          <a:p>
            <a:pPr lvl="2"/>
            <a:r>
              <a:rPr lang="en-US" sz="2200" dirty="0"/>
              <a:t>Administrative Training for CoAlt Science will be available in late-January </a:t>
            </a:r>
            <a:r>
              <a:rPr lang="en-US" sz="2200"/>
              <a:t>to mid-February. 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A3AAC-50AD-49AF-A3B6-A6D28806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7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8"/>
            <a:ext cx="7772400" cy="2134149"/>
          </a:xfrm>
        </p:spPr>
        <p:txBody>
          <a:bodyPr>
            <a:normAutofit/>
          </a:bodyPr>
          <a:lstStyle/>
          <a:p>
            <a:r>
              <a:rPr lang="en-US" dirty="0"/>
              <a:t>CoAlt Assessments Administration Training for </a:t>
            </a:r>
            <a:br>
              <a:rPr lang="en-US" dirty="0"/>
            </a:br>
            <a:r>
              <a:rPr lang="en-US" dirty="0"/>
              <a:t>Assessment Coordinators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577" y="5574158"/>
            <a:ext cx="7772400" cy="649090"/>
          </a:xfrm>
        </p:spPr>
        <p:txBody>
          <a:bodyPr/>
          <a:lstStyle/>
          <a:p>
            <a:r>
              <a:rPr lang="en-US" dirty="0"/>
              <a:t>Spring Administration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5382B-AD28-4D81-9179-937E403A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71FFF7-2C2D-4126-B635-6B3FB232FA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39632"/>
              </p:ext>
            </p:extLst>
          </p:nvPr>
        </p:nvGraphicFramePr>
        <p:xfrm>
          <a:off x="621437" y="1798735"/>
          <a:ext cx="7893913" cy="384048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950563">
                  <a:extLst>
                    <a:ext uri="{9D8B030D-6E8A-4147-A177-3AD203B41FA5}">
                      <a16:colId xmlns:a16="http://schemas.microsoft.com/office/drawing/2014/main" val="190729500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430793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CoAlt Assessments and </a:t>
                      </a:r>
                    </a:p>
                    <a:p>
                      <a:r>
                        <a:rPr lang="en-US" b="0" dirty="0"/>
                        <a:t>Students with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 Sachdeva</a:t>
                      </a:r>
                    </a:p>
                    <a:p>
                      <a:r>
                        <a:rPr lang="en-US" b="0" dirty="0">
                          <a:hlinkClick r:id="rId2"/>
                        </a:rPr>
                        <a:t>Sachdeva_a@cde.state.co.us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8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Instructional Accommodations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Gina Herrera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Herrera_g@cde.state.co.us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26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CMAS: Science, Mathematics, and English Language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Sara Loerzel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Loerzel_s@cde.state.co.us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90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Linguistic Accommodations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Heather Villalobos Pavia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Villalobos-Pavia_h@cde.state.co.us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9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Technology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Collin Bonner</a:t>
                      </a:r>
                    </a:p>
                    <a:p>
                      <a:r>
                        <a:rPr lang="en-US" dirty="0">
                          <a:hlinkClick r:id="rId6"/>
                        </a:rPr>
                        <a:t>Bonner_c@cde.state.co.us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9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Jasmine Carey</a:t>
                      </a:r>
                    </a:p>
                    <a:p>
                      <a:r>
                        <a:rPr lang="en-US" dirty="0">
                          <a:hlinkClick r:id="rId7"/>
                        </a:rPr>
                        <a:t>Carey_J@cde.state.co.us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9950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20D05-AD0E-4544-89A0-AEEF0691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1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302C-8E52-436A-AB87-1BA21CE4D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477512-FF62-4ADE-B089-956B7E86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2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C79D-BB36-4C12-9F2A-C28218F5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7DFD-96A7-4FC0-8E80-ADFEAE97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Lesson 1 – What are the CoAlt Assessments?</a:t>
            </a:r>
          </a:p>
          <a:p>
            <a:r>
              <a:rPr lang="en-US" dirty="0"/>
              <a:t>Lesson 2 – Security Standards</a:t>
            </a:r>
          </a:p>
          <a:p>
            <a:r>
              <a:rPr lang="en-US" dirty="0"/>
              <a:t>Lesson 3 – The CoAlt Assessments: ELA and Math</a:t>
            </a:r>
          </a:p>
          <a:p>
            <a:r>
              <a:rPr lang="en-US" dirty="0"/>
              <a:t>Lesson 4 – DLM: Kite Suite</a:t>
            </a:r>
          </a:p>
          <a:p>
            <a:r>
              <a:rPr lang="en-US" dirty="0"/>
              <a:t>Lesson 5 – Assessment Coordinators</a:t>
            </a:r>
          </a:p>
          <a:p>
            <a:r>
              <a:rPr lang="en-US" dirty="0"/>
              <a:t>Lesson 6 – DLM </a:t>
            </a:r>
            <a:r>
              <a:rPr lang="en-US" dirty="0" err="1"/>
              <a:t>Testlets</a:t>
            </a:r>
            <a:r>
              <a:rPr lang="en-US" dirty="0"/>
              <a:t> – ELA and Math</a:t>
            </a:r>
          </a:p>
          <a:p>
            <a:r>
              <a:rPr lang="en-US" dirty="0"/>
              <a:t>Lesson 7 – CoAlt: Science</a:t>
            </a:r>
          </a:p>
          <a:p>
            <a:r>
              <a:rPr lang="en-US" dirty="0"/>
              <a:t>Lesson 8 – Planning, Scheduling, and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EF001-A95B-421D-B5C7-614748EA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7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</a:t>
            </a:r>
            <a:br>
              <a:rPr lang="en-US" dirty="0"/>
            </a:br>
            <a:r>
              <a:rPr lang="en-US" dirty="0"/>
              <a:t>What are the CoAlt Assessments?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of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/>
              <a:t>What are the CoAlt Assessments?</a:t>
            </a:r>
          </a:p>
          <a:p>
            <a:pPr lvl="1"/>
            <a:r>
              <a:rPr lang="en-US" sz="40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875D-E903-4E98-9F88-B2CF58971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</a:t>
            </a:r>
            <a:br>
              <a:rPr lang="en-US" dirty="0"/>
            </a:br>
            <a:r>
              <a:rPr lang="en-US" dirty="0"/>
              <a:t>Security Standards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106BE8-5842-4471-A68A-7E9FC371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2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B929-B86D-452E-B4F2-EECFA5F2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1A94-024A-43FB-A5AC-BE05BB77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5400" dirty="0"/>
              <a:t>Security Standards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8969F-C5E4-4E1B-9CDD-DAD8061A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6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F85F-723F-4446-9C56-7BD4DD0943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</a:t>
            </a:r>
            <a:br>
              <a:rPr lang="en-US" dirty="0"/>
            </a:br>
            <a:r>
              <a:rPr lang="en-US" dirty="0"/>
              <a:t>The CoAlt Assessments: ELA and Math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AED556-E365-4419-BD55-8C568D06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0815-B8B4-4D8F-A3AC-FA9B98E1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of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23775-1934-42F8-8C16-DEAF480CB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The CoAlt Assessments: ELA and Math</a:t>
            </a:r>
          </a:p>
          <a:p>
            <a:pPr lvl="1"/>
            <a:r>
              <a:rPr lang="en-US" sz="3600" dirty="0"/>
              <a:t>Questions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4FAC5-4FCD-4B93-B613-967FFC9C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6315</TotalTime>
  <Words>520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Museo Slab 500</vt:lpstr>
      <vt:lpstr>Office Theme</vt:lpstr>
      <vt:lpstr>CoAlt Assessments Administration Training for Assessment Coordinators</vt:lpstr>
      <vt:lpstr>CoAlt Assessments Administration Training for  Assessment Coordinators</vt:lpstr>
      <vt:lpstr>Agenda</vt:lpstr>
      <vt:lpstr>Lesson 1 What are the CoAlt Assessments?</vt:lpstr>
      <vt:lpstr>Lesson 1 of 8</vt:lpstr>
      <vt:lpstr>Lesson 2 Security Standards </vt:lpstr>
      <vt:lpstr>Lesson 2 of 8</vt:lpstr>
      <vt:lpstr>Lesson 3 The CoAlt Assessments: ELA and Math</vt:lpstr>
      <vt:lpstr>Lesson 3 of 8</vt:lpstr>
      <vt:lpstr>Lesson 4 DLM: Kite Suite</vt:lpstr>
      <vt:lpstr>Lesson 4 of 8</vt:lpstr>
      <vt:lpstr>Lesson 5 Assessment Coordinators</vt:lpstr>
      <vt:lpstr>Lesson 5 of 8</vt:lpstr>
      <vt:lpstr>Lesson 6 DLM Testlets: ELA and Math</vt:lpstr>
      <vt:lpstr>Lesson 6 of 8</vt:lpstr>
      <vt:lpstr>Lesson 7 CoAlt: Science</vt:lpstr>
      <vt:lpstr>Lesson 7 of 8</vt:lpstr>
      <vt:lpstr>Lesson 8 Planning, Scheduling, and Resources</vt:lpstr>
      <vt:lpstr>Lesson 8 of 8</vt:lpstr>
      <vt:lpstr>Contact Information</vt:lpstr>
      <vt:lpstr>Thank you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Sachdeva, Arti</cp:lastModifiedBy>
  <cp:revision>33</cp:revision>
  <dcterms:created xsi:type="dcterms:W3CDTF">2019-06-25T17:30:52Z</dcterms:created>
  <dcterms:modified xsi:type="dcterms:W3CDTF">2021-12-14T14:43:26Z</dcterms:modified>
</cp:coreProperties>
</file>