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3"/>
  </p:notesMasterIdLst>
  <p:sldIdLst>
    <p:sldId id="268" r:id="rId2"/>
    <p:sldId id="270" r:id="rId3"/>
    <p:sldId id="271" r:id="rId4"/>
    <p:sldId id="272" r:id="rId5"/>
    <p:sldId id="273" r:id="rId6"/>
    <p:sldId id="408" r:id="rId7"/>
    <p:sldId id="409" r:id="rId8"/>
    <p:sldId id="410" r:id="rId9"/>
    <p:sldId id="280" r:id="rId10"/>
    <p:sldId id="281" r:id="rId11"/>
    <p:sldId id="414" r:id="rId12"/>
    <p:sldId id="415" r:id="rId13"/>
    <p:sldId id="416" r:id="rId14"/>
    <p:sldId id="284" r:id="rId15"/>
    <p:sldId id="285" r:id="rId16"/>
    <p:sldId id="424" r:id="rId17"/>
    <p:sldId id="425" r:id="rId18"/>
    <p:sldId id="426" r:id="rId19"/>
    <p:sldId id="427" r:id="rId20"/>
    <p:sldId id="428" r:id="rId21"/>
    <p:sldId id="429" r:id="rId22"/>
    <p:sldId id="291" r:id="rId23"/>
    <p:sldId id="292" r:id="rId24"/>
    <p:sldId id="294" r:id="rId25"/>
    <p:sldId id="295" r:id="rId26"/>
    <p:sldId id="296" r:id="rId27"/>
    <p:sldId id="297" r:id="rId28"/>
    <p:sldId id="298" r:id="rId29"/>
    <p:sldId id="299" r:id="rId30"/>
    <p:sldId id="300" r:id="rId31"/>
    <p:sldId id="301" r:id="rId32"/>
    <p:sldId id="303" r:id="rId33"/>
    <p:sldId id="304" r:id="rId34"/>
    <p:sldId id="305" r:id="rId35"/>
    <p:sldId id="306" r:id="rId36"/>
    <p:sldId id="307" r:id="rId37"/>
    <p:sldId id="308" r:id="rId38"/>
    <p:sldId id="309" r:id="rId39"/>
    <p:sldId id="310" r:id="rId40"/>
    <p:sldId id="311" r:id="rId41"/>
    <p:sldId id="312" r:id="rId42"/>
    <p:sldId id="315" r:id="rId43"/>
    <p:sldId id="316" r:id="rId44"/>
    <p:sldId id="317" r:id="rId45"/>
    <p:sldId id="318" r:id="rId46"/>
    <p:sldId id="320" r:id="rId47"/>
    <p:sldId id="322" r:id="rId48"/>
    <p:sldId id="323" r:id="rId49"/>
    <p:sldId id="324" r:id="rId50"/>
    <p:sldId id="325" r:id="rId51"/>
    <p:sldId id="331" r:id="rId52"/>
    <p:sldId id="332" r:id="rId53"/>
    <p:sldId id="334" r:id="rId54"/>
    <p:sldId id="335" r:id="rId55"/>
    <p:sldId id="336" r:id="rId56"/>
    <p:sldId id="337" r:id="rId57"/>
    <p:sldId id="338" r:id="rId58"/>
    <p:sldId id="339" r:id="rId59"/>
    <p:sldId id="340" r:id="rId60"/>
    <p:sldId id="341" r:id="rId61"/>
    <p:sldId id="343" r:id="rId62"/>
    <p:sldId id="344" r:id="rId63"/>
    <p:sldId id="345" r:id="rId64"/>
    <p:sldId id="346" r:id="rId65"/>
    <p:sldId id="347" r:id="rId66"/>
    <p:sldId id="348" r:id="rId67"/>
    <p:sldId id="349" r:id="rId68"/>
    <p:sldId id="350" r:id="rId69"/>
    <p:sldId id="351" r:id="rId70"/>
    <p:sldId id="352" r:id="rId71"/>
    <p:sldId id="353" r:id="rId72"/>
    <p:sldId id="354" r:id="rId73"/>
    <p:sldId id="355" r:id="rId74"/>
    <p:sldId id="356" r:id="rId75"/>
    <p:sldId id="357" r:id="rId76"/>
    <p:sldId id="358" r:id="rId77"/>
    <p:sldId id="359" r:id="rId78"/>
    <p:sldId id="360" r:id="rId79"/>
    <p:sldId id="361" r:id="rId80"/>
    <p:sldId id="362" r:id="rId81"/>
    <p:sldId id="363" r:id="rId82"/>
    <p:sldId id="364" r:id="rId83"/>
    <p:sldId id="365" r:id="rId84"/>
    <p:sldId id="366" r:id="rId85"/>
    <p:sldId id="368" r:id="rId86"/>
    <p:sldId id="369" r:id="rId87"/>
    <p:sldId id="370" r:id="rId88"/>
    <p:sldId id="371" r:id="rId89"/>
    <p:sldId id="372" r:id="rId90"/>
    <p:sldId id="373" r:id="rId91"/>
    <p:sldId id="374" r:id="rId92"/>
    <p:sldId id="375" r:id="rId93"/>
    <p:sldId id="376" r:id="rId94"/>
    <p:sldId id="377" r:id="rId95"/>
    <p:sldId id="378" r:id="rId96"/>
    <p:sldId id="379" r:id="rId97"/>
    <p:sldId id="380" r:id="rId98"/>
    <p:sldId id="381" r:id="rId99"/>
    <p:sldId id="382" r:id="rId100"/>
    <p:sldId id="383" r:id="rId101"/>
    <p:sldId id="384" r:id="rId102"/>
    <p:sldId id="385" r:id="rId103"/>
    <p:sldId id="386" r:id="rId104"/>
    <p:sldId id="387" r:id="rId105"/>
    <p:sldId id="388" r:id="rId106"/>
    <p:sldId id="389" r:id="rId107"/>
    <p:sldId id="390" r:id="rId108"/>
    <p:sldId id="391" r:id="rId109"/>
    <p:sldId id="392" r:id="rId110"/>
    <p:sldId id="393" r:id="rId111"/>
    <p:sldId id="405" r:id="rId112"/>
    <p:sldId id="406" r:id="rId113"/>
    <p:sldId id="407" r:id="rId114"/>
    <p:sldId id="395" r:id="rId115"/>
    <p:sldId id="413" r:id="rId116"/>
    <p:sldId id="396" r:id="rId117"/>
    <p:sldId id="399" r:id="rId118"/>
    <p:sldId id="412" r:id="rId119"/>
    <p:sldId id="400" r:id="rId120"/>
    <p:sldId id="404" r:id="rId121"/>
    <p:sldId id="262" r:id="rId1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6946" autoAdjust="0"/>
  </p:normalViewPr>
  <p:slideViewPr>
    <p:cSldViewPr snapToGrid="0">
      <p:cViewPr varScale="1">
        <p:scale>
          <a:sx n="61" d="100"/>
          <a:sy n="61" d="100"/>
        </p:scale>
        <p:origin x="1348" y="5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693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notesMaster" Target="notesMasters/notesMaster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12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12/4/2020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9963" y="3271838"/>
            <a:ext cx="21807488" cy="16356012"/>
          </a:xfrm>
        </p:spPr>
      </p:sp>
      <p:sp>
        <p:nvSpPr>
          <p:cNvPr id="3" name="Notes Placeholder 2"/>
          <p:cNvSpPr>
            <a:spLocks noGrp="1"/>
          </p:cNvSpPr>
          <p:nvPr>
            <p:ph type="body" idx="1"/>
          </p:nvPr>
        </p:nvSpPr>
        <p:spPr/>
        <p:txBody>
          <a:bodyPr/>
          <a:lstStyle/>
          <a:p>
            <a:pPr lvl="0"/>
            <a:endParaRPr lang="en-US" dirty="0"/>
          </a:p>
        </p:txBody>
      </p:sp>
      <p:sp>
        <p:nvSpPr>
          <p:cNvPr id="4" name="Footer Placeholder 3"/>
          <p:cNvSpPr>
            <a:spLocks noGrp="1"/>
          </p:cNvSpPr>
          <p:nvPr>
            <p:ph type="ftr" sz="quarter" idx="10"/>
          </p:nvPr>
        </p:nvSpPr>
        <p:spPr>
          <a:xfrm>
            <a:off x="3" y="41432928"/>
            <a:ext cx="3762541" cy="2181078"/>
          </a:xfrm>
        </p:spPr>
        <p:txBody>
          <a:bodyPr/>
          <a:lstStyle/>
          <a:p>
            <a:r>
              <a:rPr lang="en-US" dirty="0"/>
              <a:t>Module 1 – Year-End Model – ELA and Mathematics</a:t>
            </a:r>
          </a:p>
        </p:txBody>
      </p:sp>
      <p:sp>
        <p:nvSpPr>
          <p:cNvPr id="5" name="Slide Number Placeholder 4"/>
          <p:cNvSpPr>
            <a:spLocks noGrp="1"/>
          </p:cNvSpPr>
          <p:nvPr>
            <p:ph type="sldNum" sz="quarter" idx="11"/>
          </p:nvPr>
        </p:nvSpPr>
        <p:spPr/>
        <p:txBody>
          <a:bodyPr/>
          <a:lstStyle/>
          <a:p>
            <a:fld id="{0714B247-3EF4-4B92-B384-051E3FA20BBF}" type="slidenum">
              <a:rPr lang="en-US" smtClean="0"/>
              <a:pPr/>
              <a:t>1</a:t>
            </a:fld>
            <a:endParaRPr lang="en-US"/>
          </a:p>
        </p:txBody>
      </p:sp>
    </p:spTree>
    <p:extLst>
      <p:ext uri="{BB962C8B-B14F-4D97-AF65-F5344CB8AC3E}">
        <p14:creationId xmlns:p14="http://schemas.microsoft.com/office/powerpoint/2010/main" val="30558038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learning maps that DLM creates to guide the development of the assessment, show the relationship between each node or set of nodes and the target.  For this example, there is one, two or three nodes identified at each level.   </a:t>
            </a:r>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406874428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end with the correct answers</a:t>
            </a:r>
            <a:r>
              <a:rPr lang="en-US" baseline="0" dirty="0"/>
              <a:t> in the corresponding boxes. </a:t>
            </a:r>
            <a:endParaRPr lang="en-US" dirty="0"/>
          </a:p>
        </p:txBody>
      </p:sp>
    </p:spTree>
    <p:extLst>
      <p:ext uri="{BB962C8B-B14F-4D97-AF65-F5344CB8AC3E}">
        <p14:creationId xmlns:p14="http://schemas.microsoft.com/office/powerpoint/2010/main" val="72114881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does not answer,</a:t>
            </a:r>
            <a:r>
              <a:rPr lang="en-US" baseline="0" dirty="0"/>
              <a:t> the test examiner places the correct answer and reads the script.</a:t>
            </a:r>
          </a:p>
        </p:txBody>
      </p:sp>
    </p:spTree>
    <p:extLst>
      <p:ext uri="{BB962C8B-B14F-4D97-AF65-F5344CB8AC3E}">
        <p14:creationId xmlns:p14="http://schemas.microsoft.com/office/powerpoint/2010/main" val="8353224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Always end with the correct answers</a:t>
            </a:r>
            <a:r>
              <a:rPr lang="en-US" baseline="0" dirty="0"/>
              <a:t> in the corresponding boxes. </a:t>
            </a:r>
            <a:endParaRPr lang="en-US" dirty="0"/>
          </a:p>
        </p:txBody>
      </p:sp>
    </p:spTree>
    <p:extLst>
      <p:ext uri="{BB962C8B-B14F-4D97-AF65-F5344CB8AC3E}">
        <p14:creationId xmlns:p14="http://schemas.microsoft.com/office/powerpoint/2010/main" val="18136844"/>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lvl="0"/>
            <a:r>
              <a:rPr lang="en-US" dirty="0">
                <a:solidFill>
                  <a:srgbClr val="FF0000"/>
                </a:solidFill>
              </a:rPr>
              <a:t>Since the test administrator must assess each student in a one-on-one setting</a:t>
            </a:r>
            <a:r>
              <a:rPr lang="en-US" dirty="0"/>
              <a:t>, and since the whole assessment for each content area is divided into several testlets, test administrators need to </a:t>
            </a:r>
            <a:r>
              <a:rPr lang="en-US" dirty="0">
                <a:solidFill>
                  <a:srgbClr val="FF0000"/>
                </a:solidFill>
              </a:rPr>
              <a:t>consider</a:t>
            </a:r>
            <a:r>
              <a:rPr lang="en-US" dirty="0"/>
              <a:t> how to ensure all students will complete all of their testlets before the assessment window closes. </a:t>
            </a:r>
          </a:p>
          <a:p>
            <a:pPr lvl="0"/>
            <a:endParaRPr lang="en-US" dirty="0"/>
          </a:p>
        </p:txBody>
      </p:sp>
      <p:sp>
        <p:nvSpPr>
          <p:cNvPr id="4" name="Slide Number Placeholder 3"/>
          <p:cNvSpPr>
            <a:spLocks noGrp="1"/>
          </p:cNvSpPr>
          <p:nvPr>
            <p:ph type="sldNum" sz="quarter" idx="10"/>
          </p:nvPr>
        </p:nvSpPr>
        <p:spPr/>
        <p:txBody>
          <a:bodyPr/>
          <a:lstStyle/>
          <a:p>
            <a:pPr defTabSz="457174">
              <a:defRPr/>
            </a:pPr>
            <a:fld id="{0714B247-3EF4-4B92-B384-051E3FA20BBF}" type="slidenum">
              <a:rPr lang="en-US" sz="1300">
                <a:solidFill>
                  <a:prstClr val="black"/>
                </a:solidFill>
                <a:latin typeface="Calibri"/>
              </a:rPr>
              <a:pPr defTabSz="457174">
                <a:defRPr/>
              </a:pPr>
              <a:t>111</a:t>
            </a:fld>
            <a:endParaRPr lang="en-US" sz="1300"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a:t>Module 4 – Year-End Model – ELA and Mathematics</a:t>
            </a:r>
          </a:p>
        </p:txBody>
      </p:sp>
    </p:spTree>
    <p:extLst>
      <p:ext uri="{BB962C8B-B14F-4D97-AF65-F5344CB8AC3E}">
        <p14:creationId xmlns:p14="http://schemas.microsoft.com/office/powerpoint/2010/main" val="2445673163"/>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fontScale="77500" lnSpcReduction="20000"/>
          </a:bodyPr>
          <a:lstStyle/>
          <a:p>
            <a:r>
              <a:rPr lang="en-US" dirty="0"/>
              <a:t>Consider the following when planning and scheduling</a:t>
            </a:r>
            <a:r>
              <a:rPr lang="en-US" baseline="0" dirty="0"/>
              <a:t> test administration:</a:t>
            </a:r>
          </a:p>
          <a:p>
            <a:endParaRPr lang="en-US" baseline="0" dirty="0"/>
          </a:p>
          <a:p>
            <a:r>
              <a:rPr lang="en-US" baseline="0" dirty="0"/>
              <a:t>Determine the number of students to be assessed. Multiply that number by the number of testlets for the grades and content areas to be assessed. Most testlets take 5 to 15 minutes to administer, but that will vary from student to student since the population of students who participate in this assessment is so diverse. The average time to complete a </a:t>
            </a:r>
            <a:r>
              <a:rPr lang="en-US" baseline="0" dirty="0" err="1"/>
              <a:t>testlet</a:t>
            </a:r>
            <a:r>
              <a:rPr lang="en-US" baseline="0" dirty="0"/>
              <a:t> in Colorado is 7 minutes for math and 5 minutes for ELA. Using the released testlets as practice will provide some idea of </a:t>
            </a:r>
            <a:r>
              <a:rPr lang="en-US" baseline="0" dirty="0">
                <a:solidFill>
                  <a:srgbClr val="FF0000"/>
                </a:solidFill>
              </a:rPr>
              <a:t>how long each student will take </a:t>
            </a:r>
            <a:r>
              <a:rPr lang="en-US" baseline="0" dirty="0"/>
              <a:t>to complete a testlet so plans may be made based on the total number of testlets </a:t>
            </a:r>
            <a:r>
              <a:rPr lang="en-US" baseline="0" dirty="0">
                <a:solidFill>
                  <a:srgbClr val="FF0000"/>
                </a:solidFill>
              </a:rPr>
              <a:t>being administered</a:t>
            </a:r>
            <a:r>
              <a:rPr lang="en-US" baseline="0" dirty="0"/>
              <a:t>. </a:t>
            </a:r>
          </a:p>
          <a:p>
            <a:endParaRPr lang="en-US" baseline="0" dirty="0"/>
          </a:p>
          <a:p>
            <a:r>
              <a:rPr lang="en-US" baseline="0" dirty="0"/>
              <a:t>Consider the number of testing devices needed, the number of students who will complete testlets on a desktop or laptop computer versus a tablet, and the number of students who will need assistive technologies. </a:t>
            </a:r>
          </a:p>
          <a:p>
            <a:endParaRPr lang="en-US" baseline="0" dirty="0"/>
          </a:p>
          <a:p>
            <a:r>
              <a:rPr lang="en-US" baseline="0" dirty="0">
                <a:solidFill>
                  <a:srgbClr val="FF0000"/>
                </a:solidFill>
              </a:rPr>
              <a:t>Determine where test administration will take place and whether students will be assessed in a classroom or if it is necessary to reserve space in a computer lab</a:t>
            </a:r>
            <a:r>
              <a:rPr lang="en-US" baseline="0" dirty="0"/>
              <a:t>. Remember, the assessment cannot be administered to groups of students; even within the same grade, students will be taking different testlets at varying linkage levels with different TIPs. While this is a standardized assessment, it is individualized for students. It must be administered one-on-one. </a:t>
            </a:r>
          </a:p>
          <a:p>
            <a:endParaRPr lang="en-US" baseline="0" dirty="0"/>
          </a:p>
          <a:p>
            <a:pPr lvl="0"/>
            <a:r>
              <a:rPr lang="en-US" dirty="0"/>
              <a:t>Getting ready to administer an actual </a:t>
            </a:r>
            <a:r>
              <a:rPr lang="en-US" dirty="0" err="1"/>
              <a:t>testlet</a:t>
            </a:r>
            <a:r>
              <a:rPr lang="en-US" dirty="0"/>
              <a:t> requires a designated quiet area for testing clear from distractions. If it is necessary to assess a student in a classroom where other students are present, arrange the computer monitor or other testing display so it is only visible to the student being assessed.  Also, set up any accessibility devices needed before initiating the </a:t>
            </a:r>
            <a:r>
              <a:rPr lang="en-US" dirty="0" err="1"/>
              <a:t>testlet</a:t>
            </a:r>
            <a:r>
              <a:rPr lang="en-US" dirty="0"/>
              <a:t> with the student. </a:t>
            </a:r>
          </a:p>
          <a:p>
            <a:r>
              <a:rPr lang="en-US" dirty="0"/>
              <a:t> </a:t>
            </a:r>
          </a:p>
          <a:p>
            <a:pPr defTabSz="881341">
              <a:defRPr/>
            </a:pPr>
            <a:r>
              <a:rPr lang="en-US" dirty="0"/>
              <a:t>Evaluate student behavior. Not every day is a good day to assess a student.  Use professional judgment, and reschedule testing for another time if a student is not having a good day on the intended assessment day.  If the student gets tired or distracted during a </a:t>
            </a:r>
            <a:r>
              <a:rPr lang="en-US" dirty="0" err="1"/>
              <a:t>testlet</a:t>
            </a:r>
            <a:r>
              <a:rPr lang="en-US" dirty="0"/>
              <a:t> sooner than expected, allow the student to take a short break. In some states, it is allowable to use the </a:t>
            </a:r>
            <a:r>
              <a:rPr lang="en-US" b="1" dirty="0"/>
              <a:t>EXIT DOES NOT SAVE </a:t>
            </a:r>
            <a:r>
              <a:rPr lang="en-US" dirty="0"/>
              <a:t>button to discontinue a </a:t>
            </a:r>
            <a:r>
              <a:rPr lang="en-US" dirty="0" err="1"/>
              <a:t>testlet</a:t>
            </a:r>
            <a:r>
              <a:rPr lang="en-US" dirty="0"/>
              <a:t> so a student can return to it and start over at a better time. Using the button erases all work on the current </a:t>
            </a:r>
            <a:r>
              <a:rPr lang="en-US" dirty="0" err="1"/>
              <a:t>testlet</a:t>
            </a:r>
            <a:r>
              <a:rPr lang="en-US" dirty="0"/>
              <a:t>. Therefore, the student will have to restart the </a:t>
            </a:r>
            <a:r>
              <a:rPr lang="en-US" dirty="0" err="1"/>
              <a:t>testlet</a:t>
            </a:r>
            <a:r>
              <a:rPr lang="en-US" dirty="0"/>
              <a:t> from the beginning. Follow state guidance regarding the use of the </a:t>
            </a:r>
            <a:r>
              <a:rPr lang="en-US" b="1" dirty="0"/>
              <a:t>EXIT DOES NOT SAVE </a:t>
            </a:r>
            <a:r>
              <a:rPr lang="en-US" dirty="0"/>
              <a:t>button. </a:t>
            </a:r>
          </a:p>
          <a:p>
            <a:endParaRPr lang="en-US" baseline="0" dirty="0"/>
          </a:p>
        </p:txBody>
      </p:sp>
      <p:sp>
        <p:nvSpPr>
          <p:cNvPr id="4" name="Footer Placeholder 3"/>
          <p:cNvSpPr>
            <a:spLocks noGrp="1"/>
          </p:cNvSpPr>
          <p:nvPr>
            <p:ph type="ftr" sz="quarter" idx="10"/>
          </p:nvPr>
        </p:nvSpPr>
        <p:spPr/>
        <p:txBody>
          <a:bodyPr/>
          <a:lstStyle/>
          <a:p>
            <a:r>
              <a:rPr lang="en-US" dirty="0"/>
              <a:t>Module 4 – Year-End Model – ELA and Mathematics</a:t>
            </a:r>
          </a:p>
        </p:txBody>
      </p:sp>
      <p:sp>
        <p:nvSpPr>
          <p:cNvPr id="5" name="Slide Number Placeholder 4"/>
          <p:cNvSpPr>
            <a:spLocks noGrp="1"/>
          </p:cNvSpPr>
          <p:nvPr>
            <p:ph type="sldNum" sz="quarter" idx="11"/>
          </p:nvPr>
        </p:nvSpPr>
        <p:spPr/>
        <p:txBody>
          <a:bodyPr/>
          <a:lstStyle/>
          <a:p>
            <a:pPr defTabSz="457174">
              <a:defRPr/>
            </a:pPr>
            <a:fld id="{0714B247-3EF4-4B92-B384-051E3FA20BBF}" type="slidenum">
              <a:rPr lang="en-US" sz="1300">
                <a:solidFill>
                  <a:prstClr val="black"/>
                </a:solidFill>
                <a:latin typeface="Calibri"/>
              </a:rPr>
              <a:pPr defTabSz="457174">
                <a:defRPr/>
              </a:pPr>
              <a:t>112</a:t>
            </a:fld>
            <a:endParaRPr lang="en-US" sz="1300" dirty="0">
              <a:solidFill>
                <a:prstClr val="black"/>
              </a:solidFill>
              <a:latin typeface="Calibri"/>
            </a:endParaRPr>
          </a:p>
        </p:txBody>
      </p:sp>
    </p:spTree>
    <p:extLst>
      <p:ext uri="{BB962C8B-B14F-4D97-AF65-F5344CB8AC3E}">
        <p14:creationId xmlns:p14="http://schemas.microsoft.com/office/powerpoint/2010/main" val="21626299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lvl="0"/>
            <a:r>
              <a:rPr lang="en-US" dirty="0"/>
              <a:t>Getting ready to administer an actual testlet requires a designated quiet area for testing clear from distractions. If it is necessary to assess a student in a classroom where other students are present, arrange the computer monitor or other testing display so it is only visible to the student being assessed.  Also, set up any accessibility devices needed before initiating the testlet with the student. </a:t>
            </a:r>
          </a:p>
          <a:p>
            <a:r>
              <a:rPr lang="en-US" dirty="0"/>
              <a:t> </a:t>
            </a:r>
          </a:p>
          <a:p>
            <a:pPr defTabSz="881341">
              <a:defRPr/>
            </a:pPr>
            <a:r>
              <a:rPr lang="en-US" dirty="0"/>
              <a:t>Evaluate student behavior. Not every day is a good day to assess a student.  Use professional judgment, and reschedule testing for another time if a student is not having a good day on the intended assessment day.  If the student gets tired or distracted during a testlet sooner than expected, allow the student to take a short break. </a:t>
            </a:r>
          </a:p>
          <a:p>
            <a:pPr defTabSz="881341">
              <a:defRPr/>
            </a:pPr>
            <a:endParaRPr lang="en-US" b="1" dirty="0"/>
          </a:p>
          <a:p>
            <a:pPr defTabSz="881341">
              <a:defRPr/>
            </a:pPr>
            <a:r>
              <a:rPr lang="en-US" b="0" dirty="0"/>
              <a:t>I</a:t>
            </a:r>
            <a:r>
              <a:rPr lang="en-US" b="0" baseline="0" dirty="0"/>
              <a:t>n Colorado, the Exit Do Not Save button should not be used for student behavior. Instead, it should only be used if the Test Administrator is called away and the student cannot return to finish testing. For example, a fire drill or another student has a medical issue that interrupts testing. </a:t>
            </a:r>
            <a:endParaRPr lang="en-US" b="0" dirty="0"/>
          </a:p>
          <a:p>
            <a:endParaRPr lang="en-US" b="1" dirty="0"/>
          </a:p>
          <a:p>
            <a:pPr lvl="0"/>
            <a:endParaRPr lang="en-US" dirty="0"/>
          </a:p>
        </p:txBody>
      </p:sp>
      <p:sp>
        <p:nvSpPr>
          <p:cNvPr id="4" name="Slide Number Placeholder 3"/>
          <p:cNvSpPr>
            <a:spLocks noGrp="1"/>
          </p:cNvSpPr>
          <p:nvPr>
            <p:ph type="sldNum" sz="quarter" idx="10"/>
          </p:nvPr>
        </p:nvSpPr>
        <p:spPr/>
        <p:txBody>
          <a:bodyPr/>
          <a:lstStyle/>
          <a:p>
            <a:pPr defTabSz="457174">
              <a:defRPr/>
            </a:pPr>
            <a:fld id="{0714B247-3EF4-4B92-B384-051E3FA20BBF}" type="slidenum">
              <a:rPr lang="en-US" sz="1300">
                <a:solidFill>
                  <a:prstClr val="black"/>
                </a:solidFill>
                <a:latin typeface="Calibri"/>
              </a:rPr>
              <a:pPr defTabSz="457174">
                <a:defRPr/>
              </a:pPr>
              <a:t>113</a:t>
            </a:fld>
            <a:endParaRPr lang="en-US" sz="1300"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a:t>Module 4 – Year-End Model – ELA and Mathematics</a:t>
            </a:r>
          </a:p>
        </p:txBody>
      </p:sp>
    </p:spTree>
    <p:extLst>
      <p:ext uri="{BB962C8B-B14F-4D97-AF65-F5344CB8AC3E}">
        <p14:creationId xmlns:p14="http://schemas.microsoft.com/office/powerpoint/2010/main" val="104403657"/>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114</a:t>
            </a:fld>
            <a:endParaRPr lang="en-US"/>
          </a:p>
        </p:txBody>
      </p:sp>
    </p:spTree>
    <p:extLst>
      <p:ext uri="{BB962C8B-B14F-4D97-AF65-F5344CB8AC3E}">
        <p14:creationId xmlns:p14="http://schemas.microsoft.com/office/powerpoint/2010/main" val="185985162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116</a:t>
            </a:fld>
            <a:endParaRPr lang="en-US"/>
          </a:p>
        </p:txBody>
      </p:sp>
    </p:spTree>
    <p:extLst>
      <p:ext uri="{BB962C8B-B14F-4D97-AF65-F5344CB8AC3E}">
        <p14:creationId xmlns:p14="http://schemas.microsoft.com/office/powerpoint/2010/main" val="691220062"/>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32488" y="2978150"/>
            <a:ext cx="19837401" cy="14878050"/>
          </a:xfrm>
          <a:prstGeom prst="rect">
            <a:avLst/>
          </a:prstGeom>
        </p:spPr>
      </p:sp>
      <p:sp>
        <p:nvSpPr>
          <p:cNvPr id="3" name="Notes Placeholder 2"/>
          <p:cNvSpPr>
            <a:spLocks noGrp="1"/>
          </p:cNvSpPr>
          <p:nvPr>
            <p:ph type="body" idx="1"/>
          </p:nvPr>
        </p:nvSpPr>
        <p:spPr>
          <a:xfrm>
            <a:off x="797628" y="18845458"/>
            <a:ext cx="6381022" cy="17853586"/>
          </a:xfrm>
          <a:prstGeom prst="rect">
            <a:avLst/>
          </a:prstGeom>
        </p:spPr>
        <p:txBody>
          <a:bodyPr/>
          <a:lstStyle/>
          <a:p>
            <a:pPr lvl="0"/>
            <a:r>
              <a:rPr lang="en-US"/>
              <a:t>Remember</a:t>
            </a:r>
            <a:r>
              <a:rPr lang="en-US" baseline="0"/>
              <a:t> also that there are a number of professional development opportunities provided to support test administrators with regards not only to assessment but instruction as well. </a:t>
            </a:r>
            <a:endParaRPr lang="en-US"/>
          </a:p>
        </p:txBody>
      </p:sp>
      <p:sp>
        <p:nvSpPr>
          <p:cNvPr id="4" name="Slide Number Placeholder 3"/>
          <p:cNvSpPr>
            <a:spLocks noGrp="1"/>
          </p:cNvSpPr>
          <p:nvPr>
            <p:ph type="sldNum" sz="quarter" idx="10"/>
          </p:nvPr>
        </p:nvSpPr>
        <p:spPr>
          <a:xfrm>
            <a:off x="4518049" y="37684025"/>
            <a:ext cx="3456386" cy="1983732"/>
          </a:xfrm>
          <a:prstGeom prst="rect">
            <a:avLst/>
          </a:prstGeom>
        </p:spPr>
        <p:txBody>
          <a:bodyPr/>
          <a:lstStyle/>
          <a:p>
            <a:fld id="{0714B247-3EF4-4B92-B384-051E3FA20BBF}" type="slidenum">
              <a:rPr lang="en-US" smtClean="0"/>
              <a:pPr/>
              <a:t>117</a:t>
            </a:fld>
            <a:endParaRPr lang="en-US"/>
          </a:p>
        </p:txBody>
      </p:sp>
      <p:sp>
        <p:nvSpPr>
          <p:cNvPr id="5" name="Footer Placeholder 4"/>
          <p:cNvSpPr>
            <a:spLocks noGrp="1"/>
          </p:cNvSpPr>
          <p:nvPr>
            <p:ph type="ftr" sz="quarter" idx="11"/>
          </p:nvPr>
        </p:nvSpPr>
        <p:spPr>
          <a:xfrm>
            <a:off x="5" y="37684025"/>
            <a:ext cx="4627914" cy="1983732"/>
          </a:xfrm>
          <a:prstGeom prst="rect">
            <a:avLst/>
          </a:prstGeom>
        </p:spPr>
        <p:txBody>
          <a:bodyPr/>
          <a:lstStyle/>
          <a:p>
            <a:r>
              <a:rPr lang="en-US"/>
              <a:t>Returning Test Administrator Training – Year-End Model – ELA and Mathematics</a:t>
            </a:r>
          </a:p>
        </p:txBody>
      </p:sp>
      <p:sp>
        <p:nvSpPr>
          <p:cNvPr id="6" name="Date Placeholder 5"/>
          <p:cNvSpPr>
            <a:spLocks noGrp="1"/>
          </p:cNvSpPr>
          <p:nvPr>
            <p:ph type="dt" idx="12"/>
          </p:nvPr>
        </p:nvSpPr>
        <p:spPr>
          <a:xfrm>
            <a:off x="4518049" y="2"/>
            <a:ext cx="3456386" cy="1983732"/>
          </a:xfrm>
          <a:prstGeom prst="rect">
            <a:avLst/>
          </a:prstGeom>
        </p:spPr>
        <p:txBody>
          <a:bodyPr lIns="93164" tIns="46583" rIns="93164" bIns="46583"/>
          <a:lstStyle/>
          <a:p>
            <a:fld id="{E0CA0A33-7EF2-4A87-8A82-FAAFD2DC36D4}" type="datetime1">
              <a:rPr lang="en-US" smtClean="0"/>
              <a:t>12/4/2020</a:t>
            </a:fld>
            <a:endParaRPr lang="en-US"/>
          </a:p>
        </p:txBody>
      </p:sp>
    </p:spTree>
    <p:extLst>
      <p:ext uri="{BB962C8B-B14F-4D97-AF65-F5344CB8AC3E}">
        <p14:creationId xmlns:p14="http://schemas.microsoft.com/office/powerpoint/2010/main" val="2804069698"/>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32488" y="2978150"/>
            <a:ext cx="19837401" cy="14878050"/>
          </a:xfrm>
          <a:prstGeom prst="rect">
            <a:avLst/>
          </a:prstGeom>
        </p:spPr>
      </p:sp>
      <p:sp>
        <p:nvSpPr>
          <p:cNvPr id="3" name="Notes Placeholder 2"/>
          <p:cNvSpPr>
            <a:spLocks noGrp="1"/>
          </p:cNvSpPr>
          <p:nvPr>
            <p:ph type="body" idx="1"/>
          </p:nvPr>
        </p:nvSpPr>
        <p:spPr>
          <a:xfrm>
            <a:off x="797628" y="18845458"/>
            <a:ext cx="6381022" cy="17853586"/>
          </a:xfrm>
          <a:prstGeom prst="rect">
            <a:avLst/>
          </a:prstGeom>
        </p:spPr>
        <p:txBody>
          <a:bodyPr/>
          <a:lstStyle/>
          <a:p>
            <a:r>
              <a:rPr lang="en-US"/>
              <a:t>Go to </a:t>
            </a:r>
            <a:r>
              <a:rPr lang="en-US" baseline="0" err="1"/>
              <a:t>dlmpd.com</a:t>
            </a:r>
            <a:r>
              <a:rPr lang="en-US" baseline="0"/>
              <a:t> or click the Professional Development tab of the DLM website home page. </a:t>
            </a:r>
            <a:r>
              <a:rPr lang="en-US" baseline="0">
                <a:solidFill>
                  <a:srgbClr val="FF0000"/>
                </a:solidFill>
              </a:rPr>
              <a:t>The University</a:t>
            </a:r>
            <a:r>
              <a:rPr lang="en-US">
                <a:solidFill>
                  <a:srgbClr val="FF0000"/>
                </a:solidFill>
              </a:rPr>
              <a:t> of North Carolina at Chapel Hill developed t</a:t>
            </a:r>
            <a:r>
              <a:rPr lang="en-US" baseline="0">
                <a:solidFill>
                  <a:srgbClr val="FF0000"/>
                </a:solidFill>
              </a:rPr>
              <a:t>hese professional development modules. </a:t>
            </a:r>
            <a:r>
              <a:rPr lang="en-US" baseline="0"/>
              <a:t>They typically have a short running time.</a:t>
            </a:r>
          </a:p>
        </p:txBody>
      </p:sp>
      <p:sp>
        <p:nvSpPr>
          <p:cNvPr id="4" name="Footer Placeholder 3"/>
          <p:cNvSpPr>
            <a:spLocks noGrp="1"/>
          </p:cNvSpPr>
          <p:nvPr>
            <p:ph type="ftr" sz="quarter" idx="10"/>
          </p:nvPr>
        </p:nvSpPr>
        <p:spPr>
          <a:xfrm>
            <a:off x="5" y="37684025"/>
            <a:ext cx="4627914" cy="1983732"/>
          </a:xfrm>
          <a:prstGeom prst="rect">
            <a:avLst/>
          </a:prstGeom>
        </p:spPr>
        <p:txBody>
          <a:bodyPr/>
          <a:lstStyle/>
          <a:p>
            <a:r>
              <a:rPr lang="en-US"/>
              <a:t>Module 4 – Year-End Model – ELA, Mathematics, and Science</a:t>
            </a:r>
          </a:p>
        </p:txBody>
      </p:sp>
      <p:sp>
        <p:nvSpPr>
          <p:cNvPr id="5" name="Slide Number Placeholder 4"/>
          <p:cNvSpPr>
            <a:spLocks noGrp="1"/>
          </p:cNvSpPr>
          <p:nvPr>
            <p:ph type="sldNum" sz="quarter" idx="11"/>
          </p:nvPr>
        </p:nvSpPr>
        <p:spPr>
          <a:xfrm>
            <a:off x="4518049" y="37684025"/>
            <a:ext cx="3456386" cy="1983732"/>
          </a:xfrm>
          <a:prstGeom prst="rect">
            <a:avLst/>
          </a:prstGeom>
        </p:spPr>
        <p:txBody>
          <a:bodyPr/>
          <a:lstStyle/>
          <a:p>
            <a:fld id="{0714B247-3EF4-4B92-B384-051E3FA20BBF}" type="slidenum">
              <a:rPr lang="en-US" smtClean="0"/>
              <a:pPr/>
              <a:t>119</a:t>
            </a:fld>
            <a:endParaRPr lang="en-US"/>
          </a:p>
        </p:txBody>
      </p:sp>
    </p:spTree>
    <p:extLst>
      <p:ext uri="{BB962C8B-B14F-4D97-AF65-F5344CB8AC3E}">
        <p14:creationId xmlns:p14="http://schemas.microsoft.com/office/powerpoint/2010/main" val="4632945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nodes have been identified at the initial precursor linkage level.  They are, Recognize wholeness and Recognize separateness.</a:t>
            </a:r>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15536493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Two nodes have been identified at the initial precursor linkage level.  They are, Recognize wholeness and Recognize separateness.</a:t>
            </a:r>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15536493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proximal precursor linkage level is, Add two decimals up to the tenths place.</a:t>
            </a:r>
          </a:p>
        </p:txBody>
      </p:sp>
      <p:sp>
        <p:nvSpPr>
          <p:cNvPr id="4" name="Slide Number Placeholder 3"/>
          <p:cNvSpPr>
            <a:spLocks noGrp="1"/>
          </p:cNvSpPr>
          <p:nvPr>
            <p:ph type="sldNum" sz="quarter" idx="5"/>
          </p:nvPr>
        </p:nvSpPr>
        <p:spPr/>
        <p:txBody>
          <a:bodyPr/>
          <a:lstStyle/>
          <a:p>
            <a:fld id="{D8C3E97E-4890-4915-A7C2-F3D207C521C5}" type="slidenum">
              <a:rPr lang="en-US" smtClean="0"/>
              <a:t>19</a:t>
            </a:fld>
            <a:endParaRPr lang="en-US"/>
          </a:p>
        </p:txBody>
      </p:sp>
    </p:spTree>
    <p:extLst>
      <p:ext uri="{BB962C8B-B14F-4D97-AF65-F5344CB8AC3E}">
        <p14:creationId xmlns:p14="http://schemas.microsoft.com/office/powerpoint/2010/main" val="17892820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target level, which aligns most directly with the Essential Element is, Solve word problems involving addition with rational numbers.  </a:t>
            </a:r>
          </a:p>
        </p:txBody>
      </p:sp>
      <p:sp>
        <p:nvSpPr>
          <p:cNvPr id="4" name="Slide Number Placeholder 3"/>
          <p:cNvSpPr>
            <a:spLocks noGrp="1"/>
          </p:cNvSpPr>
          <p:nvPr>
            <p:ph type="sldNum" sz="quarter" idx="5"/>
          </p:nvPr>
        </p:nvSpPr>
        <p:spPr/>
        <p:txBody>
          <a:bodyPr/>
          <a:lstStyle/>
          <a:p>
            <a:fld id="{D8C3E97E-4890-4915-A7C2-F3D207C521C5}" type="slidenum">
              <a:rPr lang="en-US" smtClean="0"/>
              <a:t>20</a:t>
            </a:fld>
            <a:endParaRPr lang="en-US"/>
          </a:p>
        </p:txBody>
      </p:sp>
    </p:spTree>
    <p:extLst>
      <p:ext uri="{BB962C8B-B14F-4D97-AF65-F5344CB8AC3E}">
        <p14:creationId xmlns:p14="http://schemas.microsoft.com/office/powerpoint/2010/main" val="19213420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 the successor linkage level, which extends beyond the Essential Element toward the general grade level standard is, Solve multi‐step problems with rational numbers.</a:t>
            </a:r>
          </a:p>
        </p:txBody>
      </p:sp>
      <p:sp>
        <p:nvSpPr>
          <p:cNvPr id="4" name="Slide Number Placeholder 3"/>
          <p:cNvSpPr>
            <a:spLocks noGrp="1"/>
          </p:cNvSpPr>
          <p:nvPr>
            <p:ph type="sldNum" sz="quarter" idx="5"/>
          </p:nvPr>
        </p:nvSpPr>
        <p:spPr/>
        <p:txBody>
          <a:bodyPr/>
          <a:lstStyle/>
          <a:p>
            <a:fld id="{D8C3E97E-4890-4915-A7C2-F3D207C521C5}" type="slidenum">
              <a:rPr lang="en-US" smtClean="0"/>
              <a:t>21</a:t>
            </a:fld>
            <a:endParaRPr lang="en-US"/>
          </a:p>
        </p:txBody>
      </p:sp>
    </p:spTree>
    <p:extLst>
      <p:ext uri="{BB962C8B-B14F-4D97-AF65-F5344CB8AC3E}">
        <p14:creationId xmlns:p14="http://schemas.microsoft.com/office/powerpoint/2010/main" val="35153839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a:t>Recall</a:t>
            </a:r>
            <a:r>
              <a:rPr lang="en-US" baseline="0" dirty="0"/>
              <a:t> that the DLM alternate assessment uses two components of the </a:t>
            </a:r>
            <a:r>
              <a:rPr lang="en-US" baseline="0" dirty="0">
                <a:solidFill>
                  <a:srgbClr val="FF0000"/>
                </a:solidFill>
              </a:rPr>
              <a:t>Kite Suite: Educator Portal for educators and Student Portal for students. </a:t>
            </a:r>
            <a:r>
              <a:rPr lang="en-US" baseline="0" dirty="0"/>
              <a:t>The difference between the two can be summarized by pointing out that Educator Portal is about data, and Student Portal is about taking the assessment. </a:t>
            </a:r>
          </a:p>
          <a:p>
            <a:endParaRPr lang="en-US" baseline="0" dirty="0"/>
          </a:p>
          <a:p>
            <a:pPr defTabSz="881235">
              <a:defRPr/>
            </a:pPr>
            <a:r>
              <a:rPr lang="en-US" baseline="0" dirty="0"/>
              <a:t>In Educator Portal, the test administrator electronically signs the Test Security Agreement and chooses accessibility supports a student may need by customizing the student’s Personal Needs and Preferences profile, also referred to as </a:t>
            </a:r>
            <a:r>
              <a:rPr lang="en-US" baseline="0" dirty="0">
                <a:solidFill>
                  <a:srgbClr val="FF0000"/>
                </a:solidFill>
              </a:rPr>
              <a:t>the </a:t>
            </a:r>
            <a:r>
              <a:rPr lang="en-US" baseline="0" dirty="0"/>
              <a:t>PNP. It is also where the test administrator will provide the Kite system with specific information about the learning characteristics and needs of each of student so that the testlets each student receives in Student Portal are appropriately individualized. Therefore, </a:t>
            </a:r>
            <a:r>
              <a:rPr lang="en-US" dirty="0"/>
              <a:t>the choices test administrators and IEP teams make can influence the success a student has when completing the assessment.</a:t>
            </a:r>
          </a:p>
          <a:p>
            <a:pPr defTabSz="881235">
              <a:defRPr/>
            </a:pPr>
            <a:endParaRPr lang="en-US" dirty="0"/>
          </a:p>
          <a:p>
            <a:pPr defTabSz="881235">
              <a:defRPr/>
            </a:pPr>
            <a:r>
              <a:rPr lang="en-US" baseline="0" dirty="0"/>
              <a:t>Educator Portal is also where test administrators find rosters and each student’s login credentials to use with Student Portal. </a:t>
            </a:r>
          </a:p>
          <a:p>
            <a:endParaRPr lang="en-US" baseline="0" dirty="0"/>
          </a:p>
          <a:p>
            <a:r>
              <a:rPr lang="en-US" baseline="0" dirty="0"/>
              <a:t>Student Portal is the interface students use to take their assessment. Students may also practice taking testlets in Student Portal, and teachers may practice administering testlets in Student Portal. More information on practicing test administration and taking assessments is provided later in the training. </a:t>
            </a:r>
          </a:p>
        </p:txBody>
      </p:sp>
      <p:sp>
        <p:nvSpPr>
          <p:cNvPr id="4" name="Date Placeholder 3"/>
          <p:cNvSpPr>
            <a:spLocks noGrp="1"/>
          </p:cNvSpPr>
          <p:nvPr>
            <p:ph type="dt" idx="10"/>
          </p:nvPr>
        </p:nvSpPr>
        <p:spPr/>
        <p:txBody>
          <a:bodyPr/>
          <a:lstStyle/>
          <a:p>
            <a:pPr defTabSz="457120">
              <a:defRPr/>
            </a:pPr>
            <a:fld id="{90C30E53-088D-4ED7-A955-7DC7FD9F2F91}" type="datetime1">
              <a:rPr lang="en-US">
                <a:solidFill>
                  <a:prstClr val="black"/>
                </a:solidFill>
                <a:latin typeface="Calibri"/>
              </a:rPr>
              <a:pPr defTabSz="457120">
                <a:defRPr/>
              </a:pPr>
              <a:t>12/4/2020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a:t>Module 3 – Year-End Model – ELA and Mathematics</a:t>
            </a:r>
          </a:p>
        </p:txBody>
      </p:sp>
      <p:sp>
        <p:nvSpPr>
          <p:cNvPr id="6" name="Slide Number Placeholder 5"/>
          <p:cNvSpPr>
            <a:spLocks noGrp="1"/>
          </p:cNvSpPr>
          <p:nvPr>
            <p:ph type="sldNum" sz="quarter" idx="12"/>
          </p:nvPr>
        </p:nvSpPr>
        <p:spPr/>
        <p:txBody>
          <a:bodyPr/>
          <a:lstStyle/>
          <a:p>
            <a:pPr defTabSz="457120">
              <a:defRPr/>
            </a:pPr>
            <a:fld id="{0714B247-3EF4-4B92-B384-051E3FA20BBF}" type="slidenum">
              <a:rPr lang="en-US">
                <a:solidFill>
                  <a:prstClr val="black"/>
                </a:solidFill>
                <a:latin typeface="Calibri"/>
              </a:rPr>
              <a:pPr defTabSz="457120">
                <a:defRPr/>
              </a:pPr>
              <a:t>23</a:t>
            </a:fld>
            <a:endParaRPr lang="en-US" dirty="0">
              <a:solidFill>
                <a:prstClr val="black"/>
              </a:solidFill>
              <a:latin typeface="Calibri"/>
            </a:endParaRPr>
          </a:p>
        </p:txBody>
      </p:sp>
    </p:spTree>
    <p:extLst>
      <p:ext uri="{BB962C8B-B14F-4D97-AF65-F5344CB8AC3E}">
        <p14:creationId xmlns:p14="http://schemas.microsoft.com/office/powerpoint/2010/main" val="1609055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In the Personal Needs and Preferences profile within Educator Portal, </a:t>
            </a:r>
            <a:r>
              <a:rPr lang="en-US" kern="1200" baseline="0" dirty="0">
                <a:effectLst/>
                <a:latin typeface="+mn-lt"/>
                <a:ea typeface="+mn-ea"/>
                <a:cs typeface="+mn-cs"/>
              </a:rPr>
              <a:t>the test administrator </a:t>
            </a:r>
            <a:r>
              <a:rPr lang="en-US" dirty="0"/>
              <a:t>who is most familiar with the student selects the supports for each student as</a:t>
            </a:r>
            <a:r>
              <a:rPr lang="en-US" kern="1200" baseline="0" dirty="0">
                <a:effectLst/>
                <a:latin typeface="+mn-lt"/>
                <a:ea typeface="+mn-ea"/>
                <a:cs typeface="+mn-cs"/>
              </a:rPr>
              <a:t> </a:t>
            </a:r>
            <a:r>
              <a:rPr lang="en-US" dirty="0"/>
              <a:t>agreed upon by the IEP team. </a:t>
            </a:r>
            <a:r>
              <a:rPr lang="en-US" kern="1200" baseline="0" dirty="0">
                <a:effectLst/>
                <a:latin typeface="+mn-lt"/>
                <a:ea typeface="+mn-ea"/>
                <a:cs typeface="+mn-cs"/>
              </a:rPr>
              <a:t>This is the test administrator’s opportunity to customize the assessment by selecting the accessibility </a:t>
            </a:r>
            <a:r>
              <a:rPr lang="en-US" dirty="0"/>
              <a:t>supports each</a:t>
            </a:r>
            <a:r>
              <a:rPr lang="en-US" kern="1200" baseline="0" dirty="0">
                <a:effectLst/>
                <a:latin typeface="+mn-lt"/>
                <a:ea typeface="+mn-ea"/>
                <a:cs typeface="+mn-cs"/>
              </a:rPr>
              <a:t> student will need in order to access their testlets.</a:t>
            </a:r>
            <a:r>
              <a:rPr lang="en-US" dirty="0"/>
              <a:t> </a:t>
            </a:r>
          </a:p>
          <a:p>
            <a:endParaRPr lang="en-US" dirty="0"/>
          </a:p>
          <a:p>
            <a:r>
              <a:rPr lang="en-US" dirty="0"/>
              <a:t>The assessments are then delivered to the student using Student Portal, which include</a:t>
            </a:r>
            <a:r>
              <a:rPr lang="en-US" dirty="0">
                <a:solidFill>
                  <a:srgbClr val="FF0000"/>
                </a:solidFill>
              </a:rPr>
              <a:t>s</a:t>
            </a:r>
            <a:r>
              <a:rPr lang="en-US" dirty="0"/>
              <a:t> the chosen supports. By combining the supports in Student Portal along with allowable </a:t>
            </a:r>
            <a:r>
              <a:rPr lang="en-US" dirty="0">
                <a:solidFill>
                  <a:srgbClr val="FF0000"/>
                </a:solidFill>
              </a:rPr>
              <a:t>assessment</a:t>
            </a:r>
            <a:r>
              <a:rPr lang="en-US" dirty="0"/>
              <a:t> practices and flexible test administration procedures, a test administrator can help to eliminate barriers, allowing students to demonstrate what they know and can do with the most appropriate level of independence, thus improving student success. </a:t>
            </a:r>
            <a:endParaRPr lang="en-US" dirty="0">
              <a:cs typeface="Calibri"/>
            </a:endParaRPr>
          </a:p>
          <a:p>
            <a:endParaRPr lang="en-US" kern="1200" baseline="0" dirty="0">
              <a:latin typeface="+mn-lt"/>
              <a:cs typeface="Calibri"/>
            </a:endParaRPr>
          </a:p>
          <a:p>
            <a:r>
              <a:rPr lang="en-US" dirty="0"/>
              <a:t>T</a:t>
            </a:r>
            <a:r>
              <a:rPr lang="en-US" kern="1200" baseline="0" dirty="0">
                <a:effectLst/>
                <a:latin typeface="+mn-lt"/>
                <a:ea typeface="+mn-ea"/>
                <a:cs typeface="+mn-cs"/>
              </a:rPr>
              <a:t>he test administrator must </a:t>
            </a:r>
            <a:r>
              <a:rPr lang="en-US" kern="1200" baseline="0" dirty="0">
                <a:solidFill>
                  <a:srgbClr val="FF0000"/>
                </a:solidFill>
                <a:effectLst/>
                <a:latin typeface="+mn-lt"/>
                <a:ea typeface="+mn-ea"/>
                <a:cs typeface="+mn-cs"/>
              </a:rPr>
              <a:t>also</a:t>
            </a:r>
            <a:r>
              <a:rPr lang="en-US" kern="1200" baseline="0" dirty="0">
                <a:effectLst/>
                <a:latin typeface="+mn-lt"/>
                <a:ea typeface="+mn-ea"/>
                <a:cs typeface="+mn-cs"/>
              </a:rPr>
              <a:t> complete a First Contact survey for each student </a:t>
            </a:r>
            <a:r>
              <a:rPr lang="en-US" kern="1200" baseline="0" dirty="0">
                <a:solidFill>
                  <a:srgbClr val="FF0000"/>
                </a:solidFill>
                <a:effectLst/>
                <a:latin typeface="+mn-lt"/>
                <a:ea typeface="+mn-ea"/>
                <a:cs typeface="+mn-cs"/>
              </a:rPr>
              <a:t>in Educator Portal</a:t>
            </a:r>
            <a:r>
              <a:rPr lang="en-US" kern="1200" baseline="0" dirty="0">
                <a:effectLst/>
                <a:latin typeface="+mn-lt"/>
                <a:ea typeface="+mn-ea"/>
                <a:cs typeface="+mn-cs"/>
              </a:rPr>
              <a:t>. Remember the First Contact survey is where the test administrator supplies information about each student’s learning characteristics so that the system can determine which linkage level is best for the student’s first testlet. Therefore, an initial testlet will not be available for a student until the test administrator completes the First Contact survey for that student.</a:t>
            </a:r>
            <a:r>
              <a:rPr lang="en-US" dirty="0"/>
              <a:t> </a:t>
            </a:r>
            <a:endParaRPr lang="en-US" dirty="0">
              <a:cs typeface="Calibri"/>
            </a:endParaRPr>
          </a:p>
          <a:p>
            <a:endParaRPr lang="en-US" dirty="0">
              <a:cs typeface="Calibri"/>
            </a:endParaRPr>
          </a:p>
          <a:p>
            <a:pPr lvl="0"/>
            <a:r>
              <a:rPr lang="en-US" kern="1200" baseline="0" dirty="0">
                <a:effectLst/>
                <a:latin typeface="+mn-lt"/>
                <a:ea typeface="+mn-ea"/>
                <a:cs typeface="+mn-cs"/>
              </a:rPr>
              <a:t>Although this training does not show how to fill out the Personal Needs and Preferences profile or the First Contact survey, a Personal Learning Profile training is available on the state pages of the DLM webpage.</a:t>
            </a:r>
            <a:r>
              <a:rPr lang="en-US" dirty="0"/>
              <a:t> </a:t>
            </a:r>
            <a:r>
              <a:rPr lang="en-US" kern="1200" baseline="0" dirty="0">
                <a:effectLst/>
                <a:latin typeface="+mn-lt"/>
                <a:ea typeface="+mn-ea"/>
                <a:cs typeface="+mn-cs"/>
              </a:rPr>
              <a:t> Several states require completion of the Personal Learning Profile training as a part of this required Test Administrator Training. If required, the training will appear in Moodle after </a:t>
            </a:r>
            <a:r>
              <a:rPr lang="en-US" kern="1200" baseline="0" dirty="0">
                <a:solidFill>
                  <a:srgbClr val="FF0000"/>
                </a:solidFill>
                <a:effectLst/>
                <a:latin typeface="+mn-lt"/>
                <a:ea typeface="+mn-ea"/>
                <a:cs typeface="+mn-cs"/>
              </a:rPr>
              <a:t>the</a:t>
            </a:r>
            <a:r>
              <a:rPr lang="en-US" kern="1200" dirty="0">
                <a:solidFill>
                  <a:srgbClr val="FF0000"/>
                </a:solidFill>
                <a:effectLst/>
                <a:latin typeface="+mn-lt"/>
                <a:ea typeface="+mn-ea"/>
                <a:cs typeface="+mn-cs"/>
              </a:rPr>
              <a:t> completion of </a:t>
            </a:r>
            <a:r>
              <a:rPr lang="en-US" kern="1200" baseline="0" dirty="0">
                <a:effectLst/>
                <a:latin typeface="+mn-lt"/>
                <a:ea typeface="+mn-ea"/>
                <a:cs typeface="+mn-cs"/>
              </a:rPr>
              <a:t>the</a:t>
            </a:r>
            <a:r>
              <a:rPr lang="en-US" kern="1200" dirty="0">
                <a:effectLst/>
                <a:latin typeface="+mn-lt"/>
                <a:ea typeface="+mn-ea"/>
                <a:cs typeface="+mn-cs"/>
              </a:rPr>
              <a:t> </a:t>
            </a:r>
            <a:r>
              <a:rPr lang="en-US" kern="1200" dirty="0">
                <a:solidFill>
                  <a:srgbClr val="FF0000"/>
                </a:solidFill>
                <a:effectLst/>
                <a:latin typeface="+mn-lt"/>
                <a:ea typeface="+mn-ea"/>
                <a:cs typeface="+mn-cs"/>
              </a:rPr>
              <a:t>Module 4 </a:t>
            </a:r>
            <a:r>
              <a:rPr lang="en-US" kern="1200" baseline="0" dirty="0">
                <a:effectLst/>
                <a:latin typeface="+mn-lt"/>
                <a:ea typeface="+mn-ea"/>
                <a:cs typeface="+mn-cs"/>
              </a:rPr>
              <a:t>post-test.</a:t>
            </a:r>
            <a:r>
              <a:rPr lang="en-US" dirty="0"/>
              <a:t> </a:t>
            </a:r>
          </a:p>
        </p:txBody>
      </p:sp>
      <p:sp>
        <p:nvSpPr>
          <p:cNvPr id="4" name="Footer Placeholder 3"/>
          <p:cNvSpPr>
            <a:spLocks noGrp="1"/>
          </p:cNvSpPr>
          <p:nvPr>
            <p:ph type="ftr" sz="quarter" idx="10"/>
          </p:nvPr>
        </p:nvSpPr>
        <p:spPr/>
        <p:txBody>
          <a:bodyPr/>
          <a:lstStyle/>
          <a:p>
            <a:r>
              <a:rPr lang="en-US" dirty="0"/>
              <a:t>Module 3 – Year-End Model – ELA and Mathematics</a:t>
            </a:r>
          </a:p>
        </p:txBody>
      </p:sp>
      <p:sp>
        <p:nvSpPr>
          <p:cNvPr id="5" name="Slide Number Placeholder 4"/>
          <p:cNvSpPr>
            <a:spLocks noGrp="1"/>
          </p:cNvSpPr>
          <p:nvPr>
            <p:ph type="sldNum" sz="quarter" idx="11"/>
          </p:nvPr>
        </p:nvSpPr>
        <p:spPr/>
        <p:txBody>
          <a:bodyPr/>
          <a:lstStyle/>
          <a:p>
            <a:pPr defTabSz="457120">
              <a:defRPr/>
            </a:pPr>
            <a:fld id="{0714B247-3EF4-4B92-B384-051E3FA20BBF}" type="slidenum">
              <a:rPr lang="en-US">
                <a:solidFill>
                  <a:prstClr val="black"/>
                </a:solidFill>
                <a:latin typeface="Calibri"/>
              </a:rPr>
              <a:pPr defTabSz="457120">
                <a:defRPr/>
              </a:pPr>
              <a:t>24</a:t>
            </a:fld>
            <a:endParaRPr lang="en-US" dirty="0">
              <a:solidFill>
                <a:prstClr val="black"/>
              </a:solidFill>
              <a:latin typeface="Calibri"/>
            </a:endParaRPr>
          </a:p>
        </p:txBody>
      </p:sp>
    </p:spTree>
    <p:extLst>
      <p:ext uri="{BB962C8B-B14F-4D97-AF65-F5344CB8AC3E}">
        <p14:creationId xmlns:p14="http://schemas.microsoft.com/office/powerpoint/2010/main" val="29049032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881235">
              <a:defRPr/>
            </a:pPr>
            <a:r>
              <a:rPr lang="en-US" dirty="0"/>
              <a:t>Again, a First Contact survey must be completed for each student before the first testlet is administered each year. The survey has questions regarding the student’s sensory and motor characteristics, computer access, attention, receptive and expressive communication modes, and academic content skills. The system will save a student’s First Contact survey from one year to the next, but the teacher </a:t>
            </a:r>
            <a:r>
              <a:rPr lang="en-US" dirty="0">
                <a:solidFill>
                  <a:srgbClr val="FF0000"/>
                </a:solidFill>
              </a:rPr>
              <a:t>must update and resubmit it each year. </a:t>
            </a:r>
          </a:p>
          <a:p>
            <a:pPr lvl="0"/>
            <a:endParaRPr lang="en-US" dirty="0"/>
          </a:p>
          <a:p>
            <a:pPr lvl="0"/>
            <a:r>
              <a:rPr lang="en-US" dirty="0">
                <a:solidFill>
                  <a:srgbClr val="FF0000"/>
                </a:solidFill>
              </a:rPr>
              <a:t>The test administrator must answer all required questions in order for the system to acknowledge the First Contact survey as complete</a:t>
            </a:r>
            <a:r>
              <a:rPr lang="en-US" dirty="0"/>
              <a:t>. The primary reason the First Contact survey is so important is because it provides the system with information to deliver a testlet at the linkage level most appropriate for each </a:t>
            </a:r>
            <a:r>
              <a:rPr lang="en-US" dirty="0">
                <a:solidFill>
                  <a:srgbClr val="FF0000"/>
                </a:solidFill>
              </a:rPr>
              <a:t>student in a subject area</a:t>
            </a:r>
            <a:r>
              <a:rPr lang="en-US" dirty="0"/>
              <a:t>.  After the student completes a testlet in a subject area, the system analyzes the student’s performance on </a:t>
            </a:r>
            <a:r>
              <a:rPr lang="en-US" dirty="0">
                <a:solidFill>
                  <a:srgbClr val="FF0000"/>
                </a:solidFill>
              </a:rPr>
              <a:t>the</a:t>
            </a:r>
            <a:r>
              <a:rPr lang="en-US" dirty="0"/>
              <a:t> testlet to determine if the next testlet will be at the same linkage level, one level lower</a:t>
            </a:r>
            <a:r>
              <a:rPr lang="en-US" dirty="0">
                <a:solidFill>
                  <a:srgbClr val="FF0000"/>
                </a:solidFill>
              </a:rPr>
              <a:t>,</a:t>
            </a:r>
            <a:r>
              <a:rPr lang="en-US" dirty="0"/>
              <a:t> or one level higher. </a:t>
            </a:r>
          </a:p>
        </p:txBody>
      </p:sp>
      <p:sp>
        <p:nvSpPr>
          <p:cNvPr id="4" name="Date Placeholder 3"/>
          <p:cNvSpPr>
            <a:spLocks noGrp="1"/>
          </p:cNvSpPr>
          <p:nvPr>
            <p:ph type="dt" idx="10"/>
          </p:nvPr>
        </p:nvSpPr>
        <p:spPr/>
        <p:txBody>
          <a:bodyPr/>
          <a:lstStyle/>
          <a:p>
            <a:pPr defTabSz="457120">
              <a:defRPr/>
            </a:pPr>
            <a:fld id="{691EB08D-2F03-49BE-A158-BBAD9D8C572B}" type="datetime1">
              <a:rPr lang="en-US">
                <a:solidFill>
                  <a:prstClr val="black"/>
                </a:solidFill>
                <a:latin typeface="Calibri"/>
              </a:rPr>
              <a:pPr defTabSz="457120">
                <a:defRPr/>
              </a:pPr>
              <a:t>12/4/2020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a:t>Module 3 – Year-End Model – ELA and Mathematics</a:t>
            </a:r>
          </a:p>
        </p:txBody>
      </p:sp>
      <p:sp>
        <p:nvSpPr>
          <p:cNvPr id="6" name="Slide Number Placeholder 5"/>
          <p:cNvSpPr>
            <a:spLocks noGrp="1"/>
          </p:cNvSpPr>
          <p:nvPr>
            <p:ph type="sldNum" sz="quarter" idx="12"/>
          </p:nvPr>
        </p:nvSpPr>
        <p:spPr/>
        <p:txBody>
          <a:bodyPr/>
          <a:lstStyle/>
          <a:p>
            <a:pPr defTabSz="457120">
              <a:defRPr/>
            </a:pPr>
            <a:fld id="{0714B247-3EF4-4B92-B384-051E3FA20BBF}" type="slidenum">
              <a:rPr lang="en-US">
                <a:solidFill>
                  <a:prstClr val="black"/>
                </a:solidFill>
                <a:latin typeface="Calibri"/>
              </a:rPr>
              <a:pPr defTabSz="457120">
                <a:defRPr/>
              </a:pPr>
              <a:t>25</a:t>
            </a:fld>
            <a:endParaRPr lang="en-US" dirty="0">
              <a:solidFill>
                <a:prstClr val="black"/>
              </a:solidFill>
              <a:latin typeface="Calibri"/>
            </a:endParaRPr>
          </a:p>
        </p:txBody>
      </p:sp>
    </p:spTree>
    <p:extLst>
      <p:ext uri="{BB962C8B-B14F-4D97-AF65-F5344CB8AC3E}">
        <p14:creationId xmlns:p14="http://schemas.microsoft.com/office/powerpoint/2010/main" val="330126334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Each time a </a:t>
            </a:r>
            <a:r>
              <a:rPr lang="en-US" dirty="0" err="1"/>
              <a:t>testlet</a:t>
            </a:r>
            <a:r>
              <a:rPr lang="en-US" dirty="0"/>
              <a:t> is assigned to a student, a unique </a:t>
            </a:r>
            <a:r>
              <a:rPr lang="en-US" dirty="0" err="1"/>
              <a:t>Testlet</a:t>
            </a:r>
            <a:r>
              <a:rPr lang="en-US" dirty="0"/>
              <a:t> Information Page, commonly referred to as a TIP, </a:t>
            </a:r>
            <a:r>
              <a:rPr lang="en-US" dirty="0">
                <a:solidFill>
                  <a:srgbClr val="FF0000"/>
                </a:solidFill>
              </a:rPr>
              <a:t>becomes available in Educator Portal under the Test Management section during the spring assessment window</a:t>
            </a:r>
            <a:r>
              <a:rPr lang="en-US" dirty="0"/>
              <a:t>. The TIP provides information the test administrator will need in order to administer the </a:t>
            </a:r>
            <a:r>
              <a:rPr lang="en-US" dirty="0" err="1"/>
              <a:t>testlet</a:t>
            </a:r>
            <a:r>
              <a:rPr lang="en-US" dirty="0"/>
              <a:t> to the student. Test administrators may download or print the TIP if desired; however, after the </a:t>
            </a:r>
            <a:r>
              <a:rPr lang="en-US" dirty="0" err="1"/>
              <a:t>testlet</a:t>
            </a:r>
            <a:r>
              <a:rPr lang="en-US" dirty="0"/>
              <a:t> is administered, the downloaded or printed TIP must be destroyed because TIPs are considered secure testing materials. </a:t>
            </a:r>
          </a:p>
          <a:p>
            <a:pPr lvl="0"/>
            <a:endParaRPr lang="en-US" dirty="0"/>
          </a:p>
          <a:p>
            <a:pPr lvl="0"/>
            <a:r>
              <a:rPr lang="en-US" dirty="0"/>
              <a:t>The Test</a:t>
            </a:r>
            <a:r>
              <a:rPr lang="en-US" baseline="0" dirty="0"/>
              <a:t> Tickets contain the student login and password information necessary to log into testing via the Kite Student Portal. </a:t>
            </a:r>
            <a:endParaRPr lang="en-US" dirty="0"/>
          </a:p>
          <a:p>
            <a:endParaRPr lang="en-US" dirty="0"/>
          </a:p>
        </p:txBody>
      </p:sp>
      <p:sp>
        <p:nvSpPr>
          <p:cNvPr id="4" name="Date Placeholder 3"/>
          <p:cNvSpPr>
            <a:spLocks noGrp="1"/>
          </p:cNvSpPr>
          <p:nvPr>
            <p:ph type="dt" idx="10"/>
          </p:nvPr>
        </p:nvSpPr>
        <p:spPr/>
        <p:txBody>
          <a:bodyPr/>
          <a:lstStyle/>
          <a:p>
            <a:pPr defTabSz="440682">
              <a:defRPr/>
            </a:pPr>
            <a:fld id="{5C10DC30-7833-47C7-BDB6-99FE01EDC1D5}" type="datetime1">
              <a:rPr lang="en-US">
                <a:solidFill>
                  <a:prstClr val="black"/>
                </a:solidFill>
                <a:latin typeface="Calibri"/>
              </a:rPr>
              <a:pPr defTabSz="440682">
                <a:defRPr/>
              </a:pPr>
              <a:t>12/4/2020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a:t>Module 3 – Integrated Model – ELA and Mathematics</a:t>
            </a:r>
          </a:p>
        </p:txBody>
      </p:sp>
      <p:sp>
        <p:nvSpPr>
          <p:cNvPr id="6" name="Slide Number Placeholder 5"/>
          <p:cNvSpPr>
            <a:spLocks noGrp="1"/>
          </p:cNvSpPr>
          <p:nvPr>
            <p:ph type="sldNum" sz="quarter" idx="12"/>
          </p:nvPr>
        </p:nvSpPr>
        <p:spPr/>
        <p:txBody>
          <a:bodyPr/>
          <a:lstStyle/>
          <a:p>
            <a:pPr defTabSz="440682">
              <a:defRPr/>
            </a:pPr>
            <a:fld id="{0714B247-3EF4-4B92-B384-051E3FA20BBF}" type="slidenum">
              <a:rPr lang="en-US">
                <a:solidFill>
                  <a:prstClr val="black"/>
                </a:solidFill>
                <a:latin typeface="Calibri"/>
              </a:rPr>
              <a:pPr defTabSz="440682">
                <a:defRPr/>
              </a:pPr>
              <a:t>26</a:t>
            </a:fld>
            <a:endParaRPr lang="en-US" dirty="0">
              <a:solidFill>
                <a:prstClr val="black"/>
              </a:solidFill>
              <a:latin typeface="Calibri"/>
            </a:endParaRPr>
          </a:p>
        </p:txBody>
      </p:sp>
    </p:spTree>
    <p:extLst>
      <p:ext uri="{BB962C8B-B14F-4D97-AF65-F5344CB8AC3E}">
        <p14:creationId xmlns:p14="http://schemas.microsoft.com/office/powerpoint/2010/main" val="2965320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2</a:t>
            </a:fld>
            <a:endParaRPr lang="en-US"/>
          </a:p>
        </p:txBody>
      </p:sp>
    </p:spTree>
    <p:extLst>
      <p:ext uri="{BB962C8B-B14F-4D97-AF65-F5344CB8AC3E}">
        <p14:creationId xmlns:p14="http://schemas.microsoft.com/office/powerpoint/2010/main" val="1880736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The sample TIP shown here is for a mathematics testlet. Like all TIPs, it provides specific information about the testlet, including the type of testlet (computer-delivered or teacher-administered) the number of items, any materials that may be needed, and suggested substitutions for materials. </a:t>
            </a:r>
            <a:r>
              <a:rPr lang="en-US" dirty="0">
                <a:solidFill>
                  <a:srgbClr val="FF0000"/>
                </a:solidFill>
              </a:rPr>
              <a:t>When applicable, the TIP also </a:t>
            </a:r>
            <a:r>
              <a:rPr lang="en-US" dirty="0"/>
              <a:t>includes alternate text for students with visual impairments</a:t>
            </a:r>
            <a:r>
              <a:rPr lang="en-US" baseline="0" dirty="0"/>
              <a:t> and </a:t>
            </a:r>
            <a:r>
              <a:rPr lang="en-US" dirty="0"/>
              <a:t>accessibility supports not allowed.</a:t>
            </a:r>
          </a:p>
          <a:p>
            <a:pPr lvl="0"/>
            <a:r>
              <a:rPr lang="en-US" dirty="0"/>
              <a:t> </a:t>
            </a:r>
          </a:p>
          <a:p>
            <a:r>
              <a:rPr lang="en-US" dirty="0"/>
              <a:t>A test administrator should never attempt to administer a testlet without first reading the TIP for that </a:t>
            </a:r>
            <a:r>
              <a:rPr lang="en-US" dirty="0" err="1"/>
              <a:t>testlet</a:t>
            </a:r>
            <a:r>
              <a:rPr lang="en-US" dirty="0"/>
              <a:t>.</a:t>
            </a:r>
          </a:p>
        </p:txBody>
      </p:sp>
      <p:sp>
        <p:nvSpPr>
          <p:cNvPr id="4" name="Date Placeholder 3"/>
          <p:cNvSpPr>
            <a:spLocks noGrp="1"/>
          </p:cNvSpPr>
          <p:nvPr>
            <p:ph type="dt" idx="10"/>
          </p:nvPr>
        </p:nvSpPr>
        <p:spPr/>
        <p:txBody>
          <a:bodyPr/>
          <a:lstStyle/>
          <a:p>
            <a:pPr defTabSz="457120">
              <a:defRPr/>
            </a:pPr>
            <a:fld id="{D8F89633-5944-4636-A43F-930DD30A3EA3}" type="datetime1">
              <a:rPr lang="en-US">
                <a:solidFill>
                  <a:prstClr val="black"/>
                </a:solidFill>
                <a:latin typeface="Calibri"/>
              </a:rPr>
              <a:pPr defTabSz="457120">
                <a:defRPr/>
              </a:pPr>
              <a:t>12/4/2020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a:t>Module 3 – Year-End Model – ELA and Mathematics</a:t>
            </a:r>
          </a:p>
        </p:txBody>
      </p:sp>
      <p:sp>
        <p:nvSpPr>
          <p:cNvPr id="6" name="Slide Number Placeholder 5"/>
          <p:cNvSpPr>
            <a:spLocks noGrp="1"/>
          </p:cNvSpPr>
          <p:nvPr>
            <p:ph type="sldNum" sz="quarter" idx="12"/>
          </p:nvPr>
        </p:nvSpPr>
        <p:spPr/>
        <p:txBody>
          <a:bodyPr/>
          <a:lstStyle/>
          <a:p>
            <a:pPr defTabSz="457120">
              <a:defRPr/>
            </a:pPr>
            <a:fld id="{0714B247-3EF4-4B92-B384-051E3FA20BBF}" type="slidenum">
              <a:rPr lang="en-US">
                <a:solidFill>
                  <a:prstClr val="black"/>
                </a:solidFill>
                <a:latin typeface="Calibri"/>
              </a:rPr>
              <a:pPr defTabSz="457120">
                <a:defRPr/>
              </a:pPr>
              <a:t>27</a:t>
            </a:fld>
            <a:endParaRPr lang="en-US" dirty="0">
              <a:solidFill>
                <a:prstClr val="black"/>
              </a:solidFill>
              <a:latin typeface="Calibri"/>
            </a:endParaRPr>
          </a:p>
        </p:txBody>
      </p:sp>
    </p:spTree>
    <p:extLst>
      <p:ext uri="{BB962C8B-B14F-4D97-AF65-F5344CB8AC3E}">
        <p14:creationId xmlns:p14="http://schemas.microsoft.com/office/powerpoint/2010/main" val="1505638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19963" y="3271838"/>
            <a:ext cx="21807488" cy="16356012"/>
          </a:xfrm>
        </p:spPr>
      </p:sp>
      <p:sp>
        <p:nvSpPr>
          <p:cNvPr id="3" name="Notes Placeholder 2"/>
          <p:cNvSpPr>
            <a:spLocks noGrp="1"/>
          </p:cNvSpPr>
          <p:nvPr>
            <p:ph type="body" idx="1"/>
          </p:nvPr>
        </p:nvSpPr>
        <p:spPr/>
        <p:txBody>
          <a:bodyPr/>
          <a:lstStyle/>
          <a:p>
            <a:pPr defTabSz="1625704">
              <a:defRPr/>
            </a:pPr>
            <a:r>
              <a:rPr lang="en-US" dirty="0"/>
              <a:t>The</a:t>
            </a:r>
            <a:r>
              <a:rPr lang="en-US" baseline="0" dirty="0"/>
              <a:t> following series of slides show an example of a </a:t>
            </a:r>
            <a:r>
              <a:rPr lang="en-US" baseline="0" dirty="0" err="1"/>
              <a:t>testlet</a:t>
            </a:r>
            <a:r>
              <a:rPr lang="en-US" baseline="0" dirty="0"/>
              <a:t>.</a:t>
            </a:r>
            <a:endParaRPr lang="en-US" dirty="0"/>
          </a:p>
        </p:txBody>
      </p:sp>
      <p:sp>
        <p:nvSpPr>
          <p:cNvPr id="4" name="Footer Placeholder 3"/>
          <p:cNvSpPr>
            <a:spLocks noGrp="1"/>
          </p:cNvSpPr>
          <p:nvPr>
            <p:ph type="ftr" sz="quarter" idx="10"/>
          </p:nvPr>
        </p:nvSpPr>
        <p:spPr>
          <a:xfrm>
            <a:off x="0" y="41432928"/>
            <a:ext cx="3880865" cy="2181078"/>
          </a:xfrm>
        </p:spPr>
        <p:txBody>
          <a:bodyPr/>
          <a:lstStyle/>
          <a:p>
            <a:r>
              <a:rPr lang="en-US" dirty="0"/>
              <a:t>Module 1 – Year-End Model – ELA and Mathematics</a:t>
            </a:r>
          </a:p>
        </p:txBody>
      </p:sp>
      <p:sp>
        <p:nvSpPr>
          <p:cNvPr id="5" name="Slide Number Placeholder 4"/>
          <p:cNvSpPr>
            <a:spLocks noGrp="1"/>
          </p:cNvSpPr>
          <p:nvPr>
            <p:ph type="sldNum" sz="quarter" idx="11"/>
          </p:nvPr>
        </p:nvSpPr>
        <p:spPr/>
        <p:txBody>
          <a:bodyPr/>
          <a:lstStyle/>
          <a:p>
            <a:fld id="{0714B247-3EF4-4B92-B384-051E3FA20BBF}" type="slidenum">
              <a:rPr lang="en-US" smtClean="0"/>
              <a:pPr/>
              <a:t>28</a:t>
            </a:fld>
            <a:endParaRPr lang="en-US"/>
          </a:p>
        </p:txBody>
      </p:sp>
    </p:spTree>
    <p:extLst>
      <p:ext uri="{BB962C8B-B14F-4D97-AF65-F5344CB8AC3E}">
        <p14:creationId xmlns:p14="http://schemas.microsoft.com/office/powerpoint/2010/main" val="1549816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a:t>The entire assessment for a content area is comprised of a series of mini‐assessments. These mini‐assessments are called </a:t>
            </a:r>
            <a:r>
              <a:rPr lang="en-US" sz="2200" dirty="0" err="1"/>
              <a:t>testlets</a:t>
            </a:r>
            <a:r>
              <a:rPr lang="en-US" sz="2200" dirty="0"/>
              <a:t>. Each testlet is limited to 3‐to‐9 conceptually‐related items, and all items within a single testlet align to only one linkage level. Each </a:t>
            </a:r>
            <a:r>
              <a:rPr lang="en-US" sz="2200" dirty="0" err="1"/>
              <a:t>testlet</a:t>
            </a:r>
            <a:r>
              <a:rPr lang="en-US" sz="2200" dirty="0"/>
              <a:t> must be administered one‐on‐one between the test administrator and the student. A student typically takes between 5‐to‐15 minutes to complete a </a:t>
            </a:r>
            <a:r>
              <a:rPr lang="en-US" sz="2200" dirty="0" err="1"/>
              <a:t>testlet</a:t>
            </a:r>
            <a:r>
              <a:rPr lang="en-US" sz="2200" dirty="0"/>
              <a:t>. The system determines the linkage level of each </a:t>
            </a:r>
            <a:r>
              <a:rPr lang="en-US" sz="2200" dirty="0" err="1"/>
              <a:t>testlet</a:t>
            </a:r>
            <a:r>
              <a:rPr lang="en-US" sz="2200" dirty="0"/>
              <a:t> for each student. </a:t>
            </a:r>
          </a:p>
          <a:p>
            <a:endParaRPr lang="en-US" sz="2200" dirty="0"/>
          </a:p>
          <a:p>
            <a:r>
              <a:rPr lang="en-US" sz="2200" dirty="0"/>
              <a:t>Once the student completes a </a:t>
            </a:r>
            <a:r>
              <a:rPr lang="en-US" sz="2200" dirty="0" err="1"/>
              <a:t>testlet</a:t>
            </a:r>
            <a:r>
              <a:rPr lang="en-US" sz="2200" dirty="0"/>
              <a:t>, the system scores the student’s responses in order to generate the next </a:t>
            </a:r>
            <a:r>
              <a:rPr lang="en-US" sz="2200" dirty="0" err="1"/>
              <a:t>testlet</a:t>
            </a:r>
            <a:r>
              <a:rPr lang="en-US" sz="2200" dirty="0"/>
              <a:t>. There is a delay between the time the student submits the </a:t>
            </a:r>
            <a:r>
              <a:rPr lang="en-US" sz="2200" dirty="0" err="1"/>
              <a:t>testlet</a:t>
            </a:r>
            <a:r>
              <a:rPr lang="en-US" sz="2200" dirty="0"/>
              <a:t> and the time the next </a:t>
            </a:r>
            <a:r>
              <a:rPr lang="en-US" sz="2200" dirty="0" err="1"/>
              <a:t>testlet</a:t>
            </a:r>
            <a:r>
              <a:rPr lang="en-US" sz="2200" dirty="0"/>
              <a:t> arrives. Typically, a new </a:t>
            </a:r>
            <a:r>
              <a:rPr lang="en-US" sz="2200" dirty="0" err="1"/>
              <a:t>testlet</a:t>
            </a:r>
            <a:r>
              <a:rPr lang="en-US" sz="2200" dirty="0"/>
              <a:t> is delivered in 15 minutes. </a:t>
            </a:r>
            <a:endParaRPr lang="en-US" dirty="0"/>
          </a:p>
          <a:p>
            <a:endParaRPr lang="en-US" dirty="0"/>
          </a:p>
        </p:txBody>
      </p:sp>
      <p:sp>
        <p:nvSpPr>
          <p:cNvPr id="4" name="Footer Placeholder 3"/>
          <p:cNvSpPr>
            <a:spLocks noGrp="1"/>
          </p:cNvSpPr>
          <p:nvPr>
            <p:ph type="ftr" sz="quarter" idx="10"/>
          </p:nvPr>
        </p:nvSpPr>
        <p:spPr>
          <a:xfrm>
            <a:off x="2" y="41432928"/>
            <a:ext cx="3774375" cy="2181078"/>
          </a:xfrm>
        </p:spPr>
        <p:txBody>
          <a:bodyPr/>
          <a:lstStyle/>
          <a:p>
            <a:r>
              <a:rPr lang="en-US" dirty="0"/>
              <a:t>Module 1 – Year-End Model – ELA and Mathematics</a:t>
            </a:r>
          </a:p>
        </p:txBody>
      </p:sp>
      <p:sp>
        <p:nvSpPr>
          <p:cNvPr id="5" name="Slide Number Placeholder 4"/>
          <p:cNvSpPr>
            <a:spLocks noGrp="1"/>
          </p:cNvSpPr>
          <p:nvPr>
            <p:ph type="sldNum" sz="quarter" idx="11"/>
          </p:nvPr>
        </p:nvSpPr>
        <p:spPr/>
        <p:txBody>
          <a:bodyPr/>
          <a:lstStyle/>
          <a:p>
            <a:fld id="{0714B247-3EF4-4B92-B384-051E3FA20BBF}" type="slidenum">
              <a:rPr lang="en-US" smtClean="0"/>
              <a:pPr/>
              <a:t>29</a:t>
            </a:fld>
            <a:endParaRPr lang="en-US"/>
          </a:p>
        </p:txBody>
      </p:sp>
    </p:spTree>
    <p:extLst>
      <p:ext uri="{BB962C8B-B14F-4D97-AF65-F5344CB8AC3E}">
        <p14:creationId xmlns:p14="http://schemas.microsoft.com/office/powerpoint/2010/main" val="65035290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r>
              <a:rPr lang="en-US" dirty="0"/>
              <a:t>There are two types of </a:t>
            </a:r>
            <a:r>
              <a:rPr lang="en-US" dirty="0" err="1"/>
              <a:t>testlets</a:t>
            </a:r>
            <a:r>
              <a:rPr lang="en-US" dirty="0"/>
              <a:t>: computer-delivered and teacher-administered. A computer-delivered </a:t>
            </a:r>
            <a:r>
              <a:rPr lang="en-US" dirty="0" err="1"/>
              <a:t>testlet</a:t>
            </a:r>
            <a:r>
              <a:rPr lang="en-US" dirty="0"/>
              <a:t> is completed by the student on a computer or tablet in Student Portal. A teacher-administered </a:t>
            </a:r>
            <a:r>
              <a:rPr lang="en-US" dirty="0" err="1"/>
              <a:t>testlet</a:t>
            </a:r>
            <a:r>
              <a:rPr lang="en-US" dirty="0"/>
              <a:t> is delivered in Student</a:t>
            </a:r>
            <a:r>
              <a:rPr lang="en-US" baseline="0" dirty="0"/>
              <a:t> Portal</a:t>
            </a:r>
            <a:r>
              <a:rPr lang="en-US" dirty="0"/>
              <a:t>; however, scripted directions are provided to the test administrator, and the test administrator</a:t>
            </a:r>
            <a:r>
              <a:rPr lang="en-US" baseline="0" dirty="0"/>
              <a:t> </a:t>
            </a:r>
            <a:r>
              <a:rPr lang="en-US" dirty="0"/>
              <a:t>interacts directly with the student in administering the </a:t>
            </a:r>
            <a:r>
              <a:rPr lang="en-US" dirty="0" err="1"/>
              <a:t>testlet</a:t>
            </a:r>
            <a:r>
              <a:rPr lang="en-US" dirty="0"/>
              <a:t>. Then the test administrator</a:t>
            </a:r>
            <a:r>
              <a:rPr lang="en-US" baseline="0" dirty="0"/>
              <a:t> </a:t>
            </a:r>
            <a:r>
              <a:rPr lang="en-US" dirty="0"/>
              <a:t>records the student’s responses in Student Portal. </a:t>
            </a:r>
            <a:r>
              <a:rPr lang="en-US" dirty="0" err="1"/>
              <a:t>Testlets</a:t>
            </a:r>
            <a:r>
              <a:rPr lang="en-US" dirty="0"/>
              <a:t> include two primary parts: the engagement activity and the actual </a:t>
            </a:r>
            <a:r>
              <a:rPr lang="en-US" dirty="0" err="1"/>
              <a:t>testlet</a:t>
            </a:r>
            <a:r>
              <a:rPr lang="en-US" dirty="0"/>
              <a:t> items or questions. </a:t>
            </a:r>
          </a:p>
          <a:p>
            <a:pPr lvl="0"/>
            <a:endParaRPr lang="en-US" dirty="0"/>
          </a:p>
          <a:p>
            <a:pPr defTabSz="881235">
              <a:defRPr/>
            </a:pPr>
            <a:r>
              <a:rPr lang="en-US" dirty="0"/>
              <a:t>Most testlets are computer-</a:t>
            </a:r>
            <a:r>
              <a:rPr lang="en-US" baseline="0" dirty="0"/>
              <a:t>delivered</a:t>
            </a:r>
            <a:r>
              <a:rPr lang="en-US" dirty="0"/>
              <a:t>. </a:t>
            </a:r>
          </a:p>
          <a:p>
            <a:pPr defTabSz="881235">
              <a:defRPr/>
            </a:pPr>
            <a:r>
              <a:rPr lang="en-US" dirty="0"/>
              <a:t>Before looking at the different item</a:t>
            </a:r>
            <a:r>
              <a:rPr lang="en-US" baseline="0" dirty="0"/>
              <a:t> types, it is important to understand that computer-delivered testlets should do two things: maximize student interaction and student independence. </a:t>
            </a:r>
            <a:r>
              <a:rPr lang="en-US" baseline="0" dirty="0">
                <a:solidFill>
                  <a:srgbClr val="FF0000"/>
                </a:solidFill>
              </a:rPr>
              <a:t>If able</a:t>
            </a:r>
            <a:r>
              <a:rPr lang="en-US" baseline="0" dirty="0"/>
              <a:t>, the student enters their responses independently.  If the student needs assistance, the test administrator may enter the student’s responses. The student may also receive support in navigating from one screen to the next, but prompting is not allowed. Other allowable and unallowable test administration practices will be covered later in the training.</a:t>
            </a:r>
          </a:p>
          <a:p>
            <a:endParaRPr lang="en-US" baseline="0" dirty="0"/>
          </a:p>
          <a:p>
            <a:endParaRPr lang="en-US" dirty="0"/>
          </a:p>
          <a:p>
            <a:pPr defTabSz="881235">
              <a:defRPr/>
            </a:pPr>
            <a:endParaRPr lang="en-US" dirty="0"/>
          </a:p>
        </p:txBody>
      </p:sp>
      <p:sp>
        <p:nvSpPr>
          <p:cNvPr id="4" name="Footer Placeholder 3"/>
          <p:cNvSpPr>
            <a:spLocks noGrp="1"/>
          </p:cNvSpPr>
          <p:nvPr>
            <p:ph type="ftr" sz="quarter" idx="10"/>
          </p:nvPr>
        </p:nvSpPr>
        <p:spPr>
          <a:xfrm>
            <a:off x="0" y="8829968"/>
            <a:ext cx="4433105" cy="464820"/>
          </a:xfrm>
        </p:spPr>
        <p:txBody>
          <a:bodyPr/>
          <a:lstStyle/>
          <a:p>
            <a:r>
              <a:rPr lang="en-US" dirty="0"/>
              <a:t>Module 2 – Year-End Model – ELA and Mathematics</a:t>
            </a:r>
          </a:p>
        </p:txBody>
      </p:sp>
      <p:sp>
        <p:nvSpPr>
          <p:cNvPr id="5" name="Slide Number Placeholder 4"/>
          <p:cNvSpPr>
            <a:spLocks noGrp="1"/>
          </p:cNvSpPr>
          <p:nvPr>
            <p:ph type="sldNum" sz="quarter" idx="11"/>
          </p:nvPr>
        </p:nvSpPr>
        <p:spPr/>
        <p:txBody>
          <a:bodyPr/>
          <a:lstStyle/>
          <a:p>
            <a:pPr defTabSz="457120">
              <a:defRPr/>
            </a:pPr>
            <a:fld id="{0714B247-3EF4-4B92-B384-051E3FA20BBF}" type="slidenum">
              <a:rPr lang="en-US">
                <a:solidFill>
                  <a:prstClr val="black"/>
                </a:solidFill>
                <a:latin typeface="Calibri"/>
              </a:rPr>
              <a:pPr defTabSz="457120">
                <a:defRPr/>
              </a:pPr>
              <a:t>30</a:t>
            </a:fld>
            <a:endParaRPr lang="en-US" dirty="0">
              <a:solidFill>
                <a:prstClr val="black"/>
              </a:solidFill>
              <a:latin typeface="Calibri"/>
            </a:endParaRPr>
          </a:p>
        </p:txBody>
      </p:sp>
    </p:spTree>
    <p:extLst>
      <p:ext uri="{BB962C8B-B14F-4D97-AF65-F5344CB8AC3E}">
        <p14:creationId xmlns:p14="http://schemas.microsoft.com/office/powerpoint/2010/main" val="4093908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86667">
              <a:defRPr/>
            </a:pPr>
            <a:r>
              <a:rPr lang="en-US" sz="2200" dirty="0"/>
              <a:t>Engagement activities vary by content and </a:t>
            </a:r>
            <a:r>
              <a:rPr lang="en-US" sz="2200" dirty="0" err="1"/>
              <a:t>testlet</a:t>
            </a:r>
            <a:r>
              <a:rPr lang="en-US" sz="2200" dirty="0"/>
              <a:t>, but regardless of the type of engagement activity, the purpose is the same--to motivate students, provide a context for the items, and activate prior knowledge. The engagement activities themselves do not require students to respond to questions. </a:t>
            </a:r>
          </a:p>
          <a:p>
            <a:pPr defTabSz="1686667">
              <a:defRPr/>
            </a:pPr>
            <a:endParaRPr lang="en-US" sz="2200" dirty="0">
              <a:solidFill>
                <a:prstClr val="black"/>
              </a:solidFill>
            </a:endParaRPr>
          </a:p>
          <a:p>
            <a:pPr defTabSz="1686667">
              <a:defRPr/>
            </a:pPr>
            <a:r>
              <a:rPr lang="en-US" sz="2200" dirty="0">
                <a:solidFill>
                  <a:prstClr val="black"/>
                </a:solidFill>
              </a:rPr>
              <a:t>Mathematics engagement activities are typically very short, like the engagement activity for the sample </a:t>
            </a:r>
            <a:r>
              <a:rPr lang="en-US" sz="2200" dirty="0" err="1">
                <a:solidFill>
                  <a:prstClr val="black"/>
                </a:solidFill>
              </a:rPr>
              <a:t>testlet</a:t>
            </a:r>
            <a:r>
              <a:rPr lang="en-US" sz="2200" dirty="0">
                <a:solidFill>
                  <a:prstClr val="black"/>
                </a:solidFill>
              </a:rPr>
              <a:t> that states, “Deb is learning about shapes.” ELA </a:t>
            </a:r>
            <a:r>
              <a:rPr lang="en-US" sz="2200" dirty="0" err="1">
                <a:solidFill>
                  <a:prstClr val="black"/>
                </a:solidFill>
              </a:rPr>
              <a:t>testlets</a:t>
            </a:r>
            <a:r>
              <a:rPr lang="en-US" sz="2200" dirty="0">
                <a:solidFill>
                  <a:prstClr val="black"/>
                </a:solidFill>
              </a:rPr>
              <a:t> include two readings of a text. The first reading serves as the engagement activity, and then the second reading has either the items placed throughout or at the conclusion of the second reading.</a:t>
            </a:r>
            <a:endParaRPr lang="en-US" baseline="0"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31</a:t>
            </a:fld>
            <a:endParaRPr lang="en-US"/>
          </a:p>
        </p:txBody>
      </p:sp>
      <p:sp>
        <p:nvSpPr>
          <p:cNvPr id="5" name="Footer Placeholder 4"/>
          <p:cNvSpPr>
            <a:spLocks noGrp="1"/>
          </p:cNvSpPr>
          <p:nvPr>
            <p:ph type="ftr" sz="quarter" idx="11"/>
          </p:nvPr>
        </p:nvSpPr>
        <p:spPr>
          <a:xfrm>
            <a:off x="0" y="41432928"/>
            <a:ext cx="3727048" cy="2181078"/>
          </a:xfrm>
        </p:spPr>
        <p:txBody>
          <a:bodyPr/>
          <a:lstStyle/>
          <a:p>
            <a:r>
              <a:rPr lang="en-US" dirty="0"/>
              <a:t>Module 1 – Year-End Model – ELA and Mathematics</a:t>
            </a:r>
          </a:p>
        </p:txBody>
      </p:sp>
    </p:spTree>
    <p:extLst>
      <p:ext uri="{BB962C8B-B14F-4D97-AF65-F5344CB8AC3E}">
        <p14:creationId xmlns:p14="http://schemas.microsoft.com/office/powerpoint/2010/main" val="31845613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dirty="0"/>
              <a:t>After the engagement activity, the first item refers back to Deb and includes the question, “Which shape is a cube?” The following items are related both</a:t>
            </a:r>
            <a:r>
              <a:rPr lang="en-US" baseline="0" dirty="0"/>
              <a:t> to the engagement activity and the first item. </a:t>
            </a:r>
            <a:endParaRPr lang="en-US" dirty="0"/>
          </a:p>
        </p:txBody>
      </p:sp>
      <p:sp>
        <p:nvSpPr>
          <p:cNvPr id="4" name="Footer Placeholder 3"/>
          <p:cNvSpPr>
            <a:spLocks noGrp="1"/>
          </p:cNvSpPr>
          <p:nvPr>
            <p:ph type="ftr" sz="quarter" idx="10"/>
          </p:nvPr>
        </p:nvSpPr>
        <p:spPr>
          <a:xfrm>
            <a:off x="3" y="41432928"/>
            <a:ext cx="3809872" cy="2181078"/>
          </a:xfrm>
        </p:spPr>
        <p:txBody>
          <a:bodyPr/>
          <a:lstStyle/>
          <a:p>
            <a:r>
              <a:rPr lang="en-US" dirty="0"/>
              <a:t>Module 1 – Year-End Model – ELA and Mathematics</a:t>
            </a:r>
          </a:p>
        </p:txBody>
      </p:sp>
      <p:sp>
        <p:nvSpPr>
          <p:cNvPr id="5" name="Slide Number Placeholder 4"/>
          <p:cNvSpPr>
            <a:spLocks noGrp="1"/>
          </p:cNvSpPr>
          <p:nvPr>
            <p:ph type="sldNum" sz="quarter" idx="11"/>
          </p:nvPr>
        </p:nvSpPr>
        <p:spPr/>
        <p:txBody>
          <a:bodyPr/>
          <a:lstStyle/>
          <a:p>
            <a:pPr defTabSz="841983">
              <a:defRPr/>
            </a:pPr>
            <a:fld id="{0714B247-3EF4-4B92-B384-051E3FA20BBF}" type="slidenum">
              <a:rPr lang="en-US">
                <a:solidFill>
                  <a:prstClr val="black"/>
                </a:solidFill>
                <a:latin typeface="Calibri"/>
              </a:rPr>
              <a:pPr defTabSz="841983">
                <a:defRPr/>
              </a:pPr>
              <a:t>32</a:t>
            </a:fld>
            <a:endParaRPr lang="en-US">
              <a:solidFill>
                <a:prstClr val="black"/>
              </a:solidFill>
              <a:latin typeface="Calibri"/>
            </a:endParaRPr>
          </a:p>
        </p:txBody>
      </p:sp>
    </p:spTree>
    <p:extLst>
      <p:ext uri="{BB962C8B-B14F-4D97-AF65-F5344CB8AC3E}">
        <p14:creationId xmlns:p14="http://schemas.microsoft.com/office/powerpoint/2010/main" val="30655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2200" dirty="0" err="1"/>
              <a:t>Testlets</a:t>
            </a:r>
            <a:r>
              <a:rPr lang="en-US" sz="2200" dirty="0"/>
              <a:t> end with a screen that indicates which items have been answered and which have not. Students have the opportunity to respond to any items they may have skipped before ending the </a:t>
            </a:r>
            <a:r>
              <a:rPr lang="en-US" sz="2200" dirty="0" err="1"/>
              <a:t>testlet</a:t>
            </a:r>
            <a:r>
              <a:rPr lang="en-US" sz="2200" dirty="0"/>
              <a:t>.</a:t>
            </a:r>
          </a:p>
          <a:p>
            <a:r>
              <a:rPr lang="en-US" sz="2200" dirty="0"/>
              <a:t> </a:t>
            </a:r>
          </a:p>
          <a:p>
            <a:r>
              <a:rPr lang="en-US" sz="2200" dirty="0"/>
              <a:t>Module 2 addresses the different kinds of items students may encounter, how they will indicate their responses, and other test administration procedures. </a:t>
            </a:r>
          </a:p>
        </p:txBody>
      </p:sp>
      <p:sp>
        <p:nvSpPr>
          <p:cNvPr id="4" name="Footer Placeholder 3"/>
          <p:cNvSpPr>
            <a:spLocks noGrp="1"/>
          </p:cNvSpPr>
          <p:nvPr>
            <p:ph type="ftr" sz="quarter" idx="10"/>
          </p:nvPr>
        </p:nvSpPr>
        <p:spPr>
          <a:xfrm>
            <a:off x="2" y="41432928"/>
            <a:ext cx="4153131" cy="2181078"/>
          </a:xfrm>
        </p:spPr>
        <p:txBody>
          <a:bodyPr/>
          <a:lstStyle/>
          <a:p>
            <a:pPr defTabSz="843335">
              <a:defRPr/>
            </a:pPr>
            <a:r>
              <a:rPr lang="en-US" dirty="0">
                <a:solidFill>
                  <a:prstClr val="black"/>
                </a:solidFill>
                <a:latin typeface="Calibri"/>
              </a:rPr>
              <a:t>Module 1 – Year-End Model – ELA and Mathematics</a:t>
            </a:r>
          </a:p>
        </p:txBody>
      </p:sp>
      <p:sp>
        <p:nvSpPr>
          <p:cNvPr id="5" name="Slide Number Placeholder 4"/>
          <p:cNvSpPr>
            <a:spLocks noGrp="1"/>
          </p:cNvSpPr>
          <p:nvPr>
            <p:ph type="sldNum" sz="quarter" idx="11"/>
          </p:nvPr>
        </p:nvSpPr>
        <p:spPr/>
        <p:txBody>
          <a:bodyPr/>
          <a:lstStyle/>
          <a:p>
            <a:pPr defTabSz="843335">
              <a:defRPr/>
            </a:pPr>
            <a:fld id="{0714B247-3EF4-4B92-B384-051E3FA20BBF}" type="slidenum">
              <a:rPr lang="en-US">
                <a:solidFill>
                  <a:prstClr val="black"/>
                </a:solidFill>
                <a:latin typeface="Calibri"/>
              </a:rPr>
              <a:pPr defTabSz="843335">
                <a:defRPr/>
              </a:pPr>
              <a:t>33</a:t>
            </a:fld>
            <a:endParaRPr lang="en-US" dirty="0">
              <a:solidFill>
                <a:prstClr val="black"/>
              </a:solidFill>
              <a:latin typeface="Calibri"/>
            </a:endParaRPr>
          </a:p>
        </p:txBody>
      </p:sp>
    </p:spTree>
    <p:extLst>
      <p:ext uri="{BB962C8B-B14F-4D97-AF65-F5344CB8AC3E}">
        <p14:creationId xmlns:p14="http://schemas.microsoft.com/office/powerpoint/2010/main" val="34726686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r>
              <a:rPr lang="en-US" dirty="0"/>
              <a:t>Like computer-delivered testlets, teacher-administered testlets are accessed in Student Portal. The test administrator is given a script to follow, step by step. The script tells the test administrator what to say and do throughout the testlet, and the test administrator observes what the student does in response to the script</a:t>
            </a:r>
            <a:r>
              <a:rPr lang="en-US" dirty="0">
                <a:solidFill>
                  <a:srgbClr val="FF0000"/>
                </a:solidFill>
              </a:rPr>
              <a:t>, and</a:t>
            </a:r>
            <a:r>
              <a:rPr lang="en-US" dirty="0"/>
              <a:t> then enters the student’s responses based on those observations. </a:t>
            </a:r>
          </a:p>
          <a:p>
            <a:pPr lvl="0"/>
            <a:endParaRPr lang="en-US" dirty="0"/>
          </a:p>
          <a:p>
            <a:pPr lvl="0"/>
            <a:r>
              <a:rPr lang="en-US" dirty="0"/>
              <a:t>Teacher-administered testlets are predominantly at the lower linkage levels because students with the most complex needs may still be developing symbolic understandings. Teacher-administered testlets are also used when the content cannot be assessed with information presented on the computer screen. </a:t>
            </a:r>
          </a:p>
          <a:p>
            <a:pPr lvl="0"/>
            <a:endParaRPr lang="en-US" dirty="0"/>
          </a:p>
          <a:p>
            <a:pPr lvl="0"/>
            <a:r>
              <a:rPr lang="en-US" dirty="0"/>
              <a:t>Also, no matter what grade or linkage level, one of the student’s ELA testlets will be a writing testlet. All writing testlets are teacher-administered.</a:t>
            </a:r>
          </a:p>
        </p:txBody>
      </p:sp>
      <p:sp>
        <p:nvSpPr>
          <p:cNvPr id="4" name="Slide Number Placeholder 3"/>
          <p:cNvSpPr>
            <a:spLocks noGrp="1"/>
          </p:cNvSpPr>
          <p:nvPr>
            <p:ph type="sldNum" sz="quarter" idx="10"/>
          </p:nvPr>
        </p:nvSpPr>
        <p:spPr/>
        <p:txBody>
          <a:bodyPr/>
          <a:lstStyle/>
          <a:p>
            <a:pPr defTabSz="457120">
              <a:defRPr/>
            </a:pPr>
            <a:fld id="{0714B247-3EF4-4B92-B384-051E3FA20BBF}" type="slidenum">
              <a:rPr lang="en-US">
                <a:solidFill>
                  <a:prstClr val="black"/>
                </a:solidFill>
                <a:latin typeface="Calibri"/>
              </a:rPr>
              <a:pPr defTabSz="457120">
                <a:defRPr/>
              </a:pPr>
              <a:t>34</a:t>
            </a:fld>
            <a:endParaRPr lang="en-US" dirty="0">
              <a:solidFill>
                <a:prstClr val="black"/>
              </a:solidFill>
              <a:latin typeface="Calibri"/>
            </a:endParaRPr>
          </a:p>
        </p:txBody>
      </p:sp>
      <p:sp>
        <p:nvSpPr>
          <p:cNvPr id="5" name="Footer Placeholder 4"/>
          <p:cNvSpPr>
            <a:spLocks noGrp="1"/>
          </p:cNvSpPr>
          <p:nvPr>
            <p:ph type="ftr" sz="quarter" idx="11"/>
          </p:nvPr>
        </p:nvSpPr>
        <p:spPr>
          <a:xfrm>
            <a:off x="-1" y="8829968"/>
            <a:ext cx="4757195" cy="464820"/>
          </a:xfrm>
        </p:spPr>
        <p:txBody>
          <a:bodyPr/>
          <a:lstStyle/>
          <a:p>
            <a:r>
              <a:rPr lang="en-US" dirty="0"/>
              <a:t>Module 2 – Year-End Model – ELA and Mathematics</a:t>
            </a:r>
          </a:p>
        </p:txBody>
      </p:sp>
    </p:spTree>
    <p:extLst>
      <p:ext uri="{BB962C8B-B14F-4D97-AF65-F5344CB8AC3E}">
        <p14:creationId xmlns:p14="http://schemas.microsoft.com/office/powerpoint/2010/main" val="35288544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lnSpcReduction="10000"/>
          </a:bodyPr>
          <a:lstStyle/>
          <a:p>
            <a:pPr lvl="0"/>
            <a:r>
              <a:rPr lang="en-US" dirty="0"/>
              <a:t>In the teacher-administered testlets, response options appear on an educator direction screen. These directions provide instructions on how to interact with the student. The text presented in bold after </a:t>
            </a:r>
            <a:r>
              <a:rPr lang="en-US" b="1" dirty="0"/>
              <a:t>SAY</a:t>
            </a:r>
            <a:r>
              <a:rPr lang="en-US" dirty="0"/>
              <a:t> is spoken directly to the student. The actions described after </a:t>
            </a:r>
            <a:r>
              <a:rPr lang="en-US" b="1" dirty="0"/>
              <a:t>SHOW</a:t>
            </a:r>
            <a:r>
              <a:rPr lang="en-US" dirty="0"/>
              <a:t> are performed by the test administrator for the student. However, due to hearing or vision limitations, some students will not be able to see what is shown, and others will not be able to hear what is said. </a:t>
            </a:r>
            <a:r>
              <a:rPr lang="en-US" b="1" dirty="0"/>
              <a:t>SHOW </a:t>
            </a:r>
            <a:r>
              <a:rPr lang="en-US" dirty="0"/>
              <a:t>should be interpreted to mean that a test administrator should present the materials to the student, using sensory modalities appropriate for that student.  </a:t>
            </a:r>
            <a:r>
              <a:rPr lang="en-US" b="1" dirty="0"/>
              <a:t>SAY</a:t>
            </a:r>
            <a:r>
              <a:rPr lang="en-US" dirty="0"/>
              <a:t> may require non-verbal communication appropriate for the student’s sensory modalities, such as signing.  </a:t>
            </a:r>
          </a:p>
          <a:p>
            <a:pPr lvl="0"/>
            <a:endParaRPr lang="en-US" dirty="0"/>
          </a:p>
          <a:p>
            <a:pPr lvl="0"/>
            <a:r>
              <a:rPr lang="en-US" dirty="0"/>
              <a:t>As the steps are completed, the test administrator observes how the student responds to the item and records that response by selecting the best match from the list of statements on the page. Once selected, the test administrator then uses the navigation buttons at the bottom of the screen to move to the next screen. For the testlets at the Initial Precursor linkage level and some at the Distal Precursor linkage level, “No response” is a response option. If a student does not respond to an item, and “No response” is not an option, the test administrator should leave the item unanswered. Both the </a:t>
            </a:r>
            <a:r>
              <a:rPr lang="en-US" dirty="0">
                <a:solidFill>
                  <a:srgbClr val="FF0000"/>
                </a:solidFill>
              </a:rPr>
              <a:t>“</a:t>
            </a:r>
            <a:r>
              <a:rPr lang="en-US" dirty="0"/>
              <a:t>No response</a:t>
            </a:r>
            <a:r>
              <a:rPr lang="en-US" dirty="0">
                <a:solidFill>
                  <a:srgbClr val="FF0000"/>
                </a:solidFill>
              </a:rPr>
              <a:t>”</a:t>
            </a:r>
            <a:r>
              <a:rPr lang="en-US" dirty="0"/>
              <a:t> option and an unanswered item will be counted as incorrect. </a:t>
            </a:r>
          </a:p>
        </p:txBody>
      </p:sp>
      <p:sp>
        <p:nvSpPr>
          <p:cNvPr id="4" name="Footer Placeholder 3"/>
          <p:cNvSpPr>
            <a:spLocks noGrp="1"/>
          </p:cNvSpPr>
          <p:nvPr>
            <p:ph type="ftr" sz="quarter" idx="10"/>
          </p:nvPr>
        </p:nvSpPr>
        <p:spPr>
          <a:xfrm>
            <a:off x="0" y="8829968"/>
            <a:ext cx="4653023" cy="464820"/>
          </a:xfrm>
        </p:spPr>
        <p:txBody>
          <a:bodyPr/>
          <a:lstStyle/>
          <a:p>
            <a:r>
              <a:rPr lang="en-US" dirty="0"/>
              <a:t>Module 2 – Year-End Model – ELA and Mathematics</a:t>
            </a:r>
          </a:p>
        </p:txBody>
      </p:sp>
      <p:sp>
        <p:nvSpPr>
          <p:cNvPr id="5" name="Slide Number Placeholder 4"/>
          <p:cNvSpPr>
            <a:spLocks noGrp="1"/>
          </p:cNvSpPr>
          <p:nvPr>
            <p:ph type="sldNum" sz="quarter" idx="11"/>
          </p:nvPr>
        </p:nvSpPr>
        <p:spPr/>
        <p:txBody>
          <a:bodyPr/>
          <a:lstStyle/>
          <a:p>
            <a:pPr defTabSz="457120">
              <a:defRPr/>
            </a:pPr>
            <a:fld id="{0714B247-3EF4-4B92-B384-051E3FA20BBF}" type="slidenum">
              <a:rPr lang="en-US">
                <a:solidFill>
                  <a:prstClr val="black"/>
                </a:solidFill>
                <a:latin typeface="Calibri"/>
              </a:rPr>
              <a:pPr defTabSz="457120">
                <a:defRPr/>
              </a:pPr>
              <a:t>35</a:t>
            </a:fld>
            <a:endParaRPr lang="en-US" dirty="0">
              <a:solidFill>
                <a:prstClr val="black"/>
              </a:solidFill>
              <a:latin typeface="Calibri"/>
            </a:endParaRPr>
          </a:p>
        </p:txBody>
      </p:sp>
    </p:spTree>
    <p:extLst>
      <p:ext uri="{BB962C8B-B14F-4D97-AF65-F5344CB8AC3E}">
        <p14:creationId xmlns:p14="http://schemas.microsoft.com/office/powerpoint/2010/main" val="27814350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defTabSz="881235">
              <a:defRPr/>
            </a:pPr>
            <a:r>
              <a:rPr lang="en-US" dirty="0"/>
              <a:t>Most testlets are either teacher-administered or computer-delivered. However, a few mathematics testlets combine the two types. These are delivered to students who are able to complete computer-delivered  items, but the testlet includes items that have test content presented by the test administrator following the onscreen directions. In these combination testlets, Student</a:t>
            </a:r>
            <a:r>
              <a:rPr lang="en-US" baseline="0" dirty="0"/>
              <a:t> Portal </a:t>
            </a:r>
            <a:r>
              <a:rPr lang="en-US" dirty="0"/>
              <a:t>presents the teacher-administered items first. Then the test administrator is directed to have the student complete the remaining items independently on the computer.</a:t>
            </a:r>
          </a:p>
        </p:txBody>
      </p:sp>
      <p:sp>
        <p:nvSpPr>
          <p:cNvPr id="4" name="Slide Number Placeholder 3"/>
          <p:cNvSpPr>
            <a:spLocks noGrp="1"/>
          </p:cNvSpPr>
          <p:nvPr>
            <p:ph type="sldNum" sz="quarter" idx="10"/>
          </p:nvPr>
        </p:nvSpPr>
        <p:spPr/>
        <p:txBody>
          <a:bodyPr/>
          <a:lstStyle/>
          <a:p>
            <a:pPr defTabSz="457120">
              <a:defRPr/>
            </a:pPr>
            <a:fld id="{0714B247-3EF4-4B92-B384-051E3FA20BBF}" type="slidenum">
              <a:rPr lang="en-US">
                <a:solidFill>
                  <a:prstClr val="black"/>
                </a:solidFill>
                <a:latin typeface="Calibri"/>
              </a:rPr>
              <a:pPr defTabSz="457120">
                <a:defRPr/>
              </a:pPr>
              <a:t>36</a:t>
            </a:fld>
            <a:endParaRPr lang="en-US" dirty="0">
              <a:solidFill>
                <a:prstClr val="black"/>
              </a:solidFill>
              <a:latin typeface="Calibri"/>
            </a:endParaRPr>
          </a:p>
        </p:txBody>
      </p:sp>
      <p:sp>
        <p:nvSpPr>
          <p:cNvPr id="5" name="Footer Placeholder 4"/>
          <p:cNvSpPr>
            <a:spLocks noGrp="1"/>
          </p:cNvSpPr>
          <p:nvPr>
            <p:ph type="ftr" sz="quarter" idx="11"/>
          </p:nvPr>
        </p:nvSpPr>
        <p:spPr>
          <a:xfrm>
            <a:off x="1" y="8829968"/>
            <a:ext cx="4548851" cy="464820"/>
          </a:xfrm>
        </p:spPr>
        <p:txBody>
          <a:bodyPr/>
          <a:lstStyle/>
          <a:p>
            <a:r>
              <a:rPr lang="en-US" dirty="0"/>
              <a:t>Module 2 – Year-End Model – ELA and Mathematics</a:t>
            </a:r>
          </a:p>
        </p:txBody>
      </p:sp>
    </p:spTree>
    <p:extLst>
      <p:ext uri="{BB962C8B-B14F-4D97-AF65-F5344CB8AC3E}">
        <p14:creationId xmlns:p14="http://schemas.microsoft.com/office/powerpoint/2010/main" val="667185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4126105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r>
              <a:rPr lang="en-US" dirty="0"/>
              <a:t>All writing testlets are teacher-administered. The test administrator delivers a structured writing activity to the student.  The testlet begins with an engagement activity that requires the student to select a writing topic. Then step-by-step scripted directions are provided which ask the student to engage in writing tasks. After each step, the test administrator records the student’s response in Student Portal.  Some writing testlets also require the test administrator to evaluate the written product. In all cases, selections are made from the onscreen options that best reflect the test administrator’s observations. The student’s writing product is not submitted. </a:t>
            </a:r>
          </a:p>
          <a:p>
            <a:r>
              <a:rPr lang="en-US" dirty="0"/>
              <a:t> </a:t>
            </a:r>
          </a:p>
          <a:p>
            <a:r>
              <a:rPr lang="en-US" dirty="0"/>
              <a:t>There is a separate video that provides more information about the writing testlets. Access the video on the Educator Resource Page found on the state pages of the DLM website. </a:t>
            </a:r>
          </a:p>
          <a:p>
            <a:endParaRPr lang="en-US" dirty="0"/>
          </a:p>
        </p:txBody>
      </p:sp>
      <p:sp>
        <p:nvSpPr>
          <p:cNvPr id="4" name="Slide Number Placeholder 3"/>
          <p:cNvSpPr>
            <a:spLocks noGrp="1"/>
          </p:cNvSpPr>
          <p:nvPr>
            <p:ph type="sldNum" sz="quarter" idx="10"/>
          </p:nvPr>
        </p:nvSpPr>
        <p:spPr/>
        <p:txBody>
          <a:bodyPr/>
          <a:lstStyle/>
          <a:p>
            <a:pPr defTabSz="457120">
              <a:defRPr/>
            </a:pPr>
            <a:fld id="{0714B247-3EF4-4B92-B384-051E3FA20BBF}" type="slidenum">
              <a:rPr lang="en-US">
                <a:solidFill>
                  <a:prstClr val="black"/>
                </a:solidFill>
                <a:latin typeface="Calibri"/>
              </a:rPr>
              <a:pPr defTabSz="457120">
                <a:defRPr/>
              </a:pPr>
              <a:t>37</a:t>
            </a:fld>
            <a:endParaRPr lang="en-US" dirty="0">
              <a:solidFill>
                <a:prstClr val="black"/>
              </a:solidFill>
              <a:latin typeface="Calibri"/>
            </a:endParaRPr>
          </a:p>
        </p:txBody>
      </p:sp>
      <p:sp>
        <p:nvSpPr>
          <p:cNvPr id="5" name="Footer Placeholder 4"/>
          <p:cNvSpPr>
            <a:spLocks noGrp="1"/>
          </p:cNvSpPr>
          <p:nvPr>
            <p:ph type="ftr" sz="quarter" idx="11"/>
          </p:nvPr>
        </p:nvSpPr>
        <p:spPr>
          <a:xfrm>
            <a:off x="1" y="8829968"/>
            <a:ext cx="4838218" cy="464820"/>
          </a:xfrm>
        </p:spPr>
        <p:txBody>
          <a:bodyPr/>
          <a:lstStyle/>
          <a:p>
            <a:r>
              <a:rPr lang="en-US" dirty="0"/>
              <a:t>Module 2 – Year-End Model – ELA and Mathematics</a:t>
            </a:r>
          </a:p>
        </p:txBody>
      </p:sp>
    </p:spTree>
    <p:extLst>
      <p:ext uri="{BB962C8B-B14F-4D97-AF65-F5344CB8AC3E}">
        <p14:creationId xmlns:p14="http://schemas.microsoft.com/office/powerpoint/2010/main" val="23735754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235">
              <a:defRPr/>
            </a:pPr>
            <a:r>
              <a:rPr lang="en-US" baseline="0" dirty="0"/>
              <a:t>For ELA, some students will receive a TIP that indicates the teacher should use the familiar text. The teacher accesses the DLM website and locates the familiar text. The teacher then uses the text </a:t>
            </a:r>
          </a:p>
        </p:txBody>
      </p:sp>
      <p:sp>
        <p:nvSpPr>
          <p:cNvPr id="4" name="Date Placeholder 3"/>
          <p:cNvSpPr>
            <a:spLocks noGrp="1"/>
          </p:cNvSpPr>
          <p:nvPr>
            <p:ph type="dt" idx="10"/>
          </p:nvPr>
        </p:nvSpPr>
        <p:spPr/>
        <p:txBody>
          <a:bodyPr/>
          <a:lstStyle/>
          <a:p>
            <a:pPr defTabSz="457120">
              <a:defRPr/>
            </a:pPr>
            <a:fld id="{3D6F6813-4508-402F-B63F-E348ADBDB256}" type="datetime1">
              <a:rPr lang="en-US">
                <a:solidFill>
                  <a:prstClr val="black"/>
                </a:solidFill>
                <a:latin typeface="Calibri"/>
              </a:rPr>
              <a:pPr defTabSz="457120">
                <a:defRPr/>
              </a:pPr>
              <a:t>12/4/2020</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a:t>Module 3 – Year-End Model – ELA and Mathematics</a:t>
            </a:r>
          </a:p>
        </p:txBody>
      </p:sp>
      <p:sp>
        <p:nvSpPr>
          <p:cNvPr id="6" name="Slide Number Placeholder 5"/>
          <p:cNvSpPr>
            <a:spLocks noGrp="1"/>
          </p:cNvSpPr>
          <p:nvPr>
            <p:ph type="sldNum" sz="quarter" idx="12"/>
          </p:nvPr>
        </p:nvSpPr>
        <p:spPr/>
        <p:txBody>
          <a:bodyPr/>
          <a:lstStyle/>
          <a:p>
            <a:pPr defTabSz="457120">
              <a:defRPr/>
            </a:pPr>
            <a:fld id="{0714B247-3EF4-4B92-B384-051E3FA20BBF}" type="slidenum">
              <a:rPr lang="en-US">
                <a:solidFill>
                  <a:prstClr val="black"/>
                </a:solidFill>
                <a:latin typeface="Calibri"/>
              </a:rPr>
              <a:pPr defTabSz="457120">
                <a:defRPr/>
              </a:pPr>
              <a:t>39</a:t>
            </a:fld>
            <a:endParaRPr lang="en-US" dirty="0">
              <a:solidFill>
                <a:prstClr val="black"/>
              </a:solidFill>
              <a:latin typeface="Calibri"/>
            </a:endParaRPr>
          </a:p>
        </p:txBody>
      </p:sp>
    </p:spTree>
    <p:extLst>
      <p:ext uri="{BB962C8B-B14F-4D97-AF65-F5344CB8AC3E}">
        <p14:creationId xmlns:p14="http://schemas.microsoft.com/office/powerpoint/2010/main" val="12102374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dirty="0"/>
              <a:t>This is an example of the beginning of an ELA testlet. Remember that ELA engagement activities involve reading a text twice. The text is presented a few sentences at a time across a number of screens. The first time, there are no items embedded in the engagement activity; it is only the text. </a:t>
            </a:r>
          </a:p>
        </p:txBody>
      </p:sp>
      <p:sp>
        <p:nvSpPr>
          <p:cNvPr id="4" name="Footer Placeholder 3"/>
          <p:cNvSpPr>
            <a:spLocks noGrp="1"/>
          </p:cNvSpPr>
          <p:nvPr>
            <p:ph type="ftr" sz="quarter" idx="10"/>
          </p:nvPr>
        </p:nvSpPr>
        <p:spPr/>
        <p:txBody>
          <a:bodyPr/>
          <a:lstStyle/>
          <a:p>
            <a:r>
              <a:rPr lang="en-US" dirty="0"/>
              <a:t>Module 3 – Year-End Model – ELA and Mathematics</a:t>
            </a:r>
          </a:p>
        </p:txBody>
      </p:sp>
      <p:sp>
        <p:nvSpPr>
          <p:cNvPr id="5" name="Slide Number Placeholder 4"/>
          <p:cNvSpPr>
            <a:spLocks noGrp="1"/>
          </p:cNvSpPr>
          <p:nvPr>
            <p:ph type="sldNum" sz="quarter" idx="11"/>
          </p:nvPr>
        </p:nvSpPr>
        <p:spPr/>
        <p:txBody>
          <a:bodyPr/>
          <a:lstStyle/>
          <a:p>
            <a:pPr defTabSz="457120">
              <a:defRPr/>
            </a:pPr>
            <a:fld id="{0714B247-3EF4-4B92-B384-051E3FA20BBF}" type="slidenum">
              <a:rPr lang="en-US">
                <a:solidFill>
                  <a:prstClr val="black"/>
                </a:solidFill>
                <a:latin typeface="Calibri"/>
              </a:rPr>
              <a:pPr defTabSz="457120">
                <a:defRPr/>
              </a:pPr>
              <a:t>40</a:t>
            </a:fld>
            <a:endParaRPr lang="en-US" dirty="0">
              <a:solidFill>
                <a:prstClr val="black"/>
              </a:solidFill>
              <a:latin typeface="Calibri"/>
            </a:endParaRPr>
          </a:p>
        </p:txBody>
      </p:sp>
    </p:spTree>
    <p:extLst>
      <p:ext uri="{BB962C8B-B14F-4D97-AF65-F5344CB8AC3E}">
        <p14:creationId xmlns:p14="http://schemas.microsoft.com/office/powerpoint/2010/main" val="252373072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dirty="0"/>
              <a:t>All testlets in ELA have a transition screen that appears at the end of the first reading of the text. In the computer-delivered testlets, the transition screen focuses student attention on reading to respond to test</a:t>
            </a:r>
            <a:r>
              <a:rPr lang="en-US" dirty="0">
                <a:solidFill>
                  <a:srgbClr val="FF0000"/>
                </a:solidFill>
              </a:rPr>
              <a:t>let</a:t>
            </a:r>
            <a:r>
              <a:rPr lang="en-US" dirty="0"/>
              <a:t> items or questions. As the student navigates through the second reading of the text, the text will be interspersed with testlet items. </a:t>
            </a:r>
          </a:p>
          <a:p>
            <a:pPr lvl="0"/>
            <a:endParaRPr lang="en-US" dirty="0"/>
          </a:p>
          <a:p>
            <a:pPr lvl="0"/>
            <a:r>
              <a:rPr lang="en-US" dirty="0"/>
              <a:t>This is an example of the type of item </a:t>
            </a:r>
            <a:r>
              <a:rPr lang="en-US" dirty="0">
                <a:solidFill>
                  <a:srgbClr val="FF0000"/>
                </a:solidFill>
              </a:rPr>
              <a:t>a student </a:t>
            </a:r>
            <a:r>
              <a:rPr lang="en-US" dirty="0"/>
              <a:t>may encounter in a computer-delivered </a:t>
            </a:r>
            <a:r>
              <a:rPr lang="en-US" dirty="0" err="1"/>
              <a:t>testlet</a:t>
            </a:r>
            <a:r>
              <a:rPr lang="en-US" dirty="0"/>
              <a:t> during the second reading of the text. Recall from Module 2 that there are several different types of items, but single-select multiple-choice, as shown here, is the most common. </a:t>
            </a:r>
          </a:p>
          <a:p>
            <a:pPr lvl="0"/>
            <a:endParaRPr lang="en-US" dirty="0"/>
          </a:p>
          <a:p>
            <a:pPr lvl="0"/>
            <a:endParaRPr lang="en-US" dirty="0"/>
          </a:p>
        </p:txBody>
      </p:sp>
      <p:sp>
        <p:nvSpPr>
          <p:cNvPr id="4" name="Slide Number Placeholder 3"/>
          <p:cNvSpPr>
            <a:spLocks noGrp="1"/>
          </p:cNvSpPr>
          <p:nvPr>
            <p:ph type="sldNum" sz="quarter" idx="10"/>
          </p:nvPr>
        </p:nvSpPr>
        <p:spPr/>
        <p:txBody>
          <a:bodyPr/>
          <a:lstStyle/>
          <a:p>
            <a:pPr defTabSz="457120">
              <a:defRPr/>
            </a:pPr>
            <a:fld id="{0714B247-3EF4-4B92-B384-051E3FA20BBF}" type="slidenum">
              <a:rPr lang="en-US">
                <a:solidFill>
                  <a:prstClr val="black"/>
                </a:solidFill>
                <a:latin typeface="Calibri"/>
              </a:rPr>
              <a:pPr defTabSz="457120">
                <a:defRPr/>
              </a:pPr>
              <a:t>41</a:t>
            </a:fld>
            <a:endParaRPr lang="en-US" dirty="0">
              <a:solidFill>
                <a:prstClr val="black"/>
              </a:solidFill>
              <a:latin typeface="Calibri"/>
            </a:endParaRPr>
          </a:p>
        </p:txBody>
      </p:sp>
      <p:sp>
        <p:nvSpPr>
          <p:cNvPr id="5" name="Footer Placeholder 4"/>
          <p:cNvSpPr>
            <a:spLocks noGrp="1"/>
          </p:cNvSpPr>
          <p:nvPr>
            <p:ph type="ftr" sz="quarter" idx="11"/>
          </p:nvPr>
        </p:nvSpPr>
        <p:spPr/>
        <p:txBody>
          <a:bodyPr/>
          <a:lstStyle/>
          <a:p>
            <a:r>
              <a:rPr lang="en-US" dirty="0"/>
              <a:t>Module 3 – Year-End Model – ELA and Mathematics</a:t>
            </a:r>
          </a:p>
        </p:txBody>
      </p:sp>
    </p:spTree>
    <p:extLst>
      <p:ext uri="{BB962C8B-B14F-4D97-AF65-F5344CB8AC3E}">
        <p14:creationId xmlns:p14="http://schemas.microsoft.com/office/powerpoint/2010/main" val="22342480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95EF9D-2794-47AA-B87D-5B456456569E}" type="slidenum">
              <a:rPr lang="en-US" smtClean="0"/>
              <a:t>42</a:t>
            </a:fld>
            <a:endParaRPr lang="en-US"/>
          </a:p>
        </p:txBody>
      </p:sp>
    </p:spTree>
    <p:extLst>
      <p:ext uri="{BB962C8B-B14F-4D97-AF65-F5344CB8AC3E}">
        <p14:creationId xmlns:p14="http://schemas.microsoft.com/office/powerpoint/2010/main" val="23773637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normAutofit fontScale="92500" lnSpcReduction="20000"/>
          </a:bodyPr>
          <a:lstStyle/>
          <a:p>
            <a:pPr lvl="0"/>
            <a:r>
              <a:rPr lang="en-US" dirty="0"/>
              <a:t>Several demo student profiles </a:t>
            </a:r>
            <a:r>
              <a:rPr lang="en-US" dirty="0">
                <a:solidFill>
                  <a:srgbClr val="FF0000"/>
                </a:solidFill>
              </a:rPr>
              <a:t>are available </a:t>
            </a:r>
            <a:r>
              <a:rPr lang="en-US" dirty="0"/>
              <a:t>for practice purposes. Each demo student login has different accessibility supports in the PNP profile. Taking practice activities while logged in as different demo students allows the test administrator to see how different accessibility features impact a student’s experience in Student Portal.</a:t>
            </a:r>
          </a:p>
          <a:p>
            <a:pPr lvl="0"/>
            <a:endParaRPr lang="en-US" dirty="0"/>
          </a:p>
          <a:p>
            <a:pPr lvl="0"/>
            <a:r>
              <a:rPr lang="en-US" dirty="0"/>
              <a:t>The practice activities and released testlets are accessed by clicking the Practice First option when logged into Student Portal using one of the demo student usernames and passwords. </a:t>
            </a:r>
          </a:p>
          <a:p>
            <a:pPr lvl="0"/>
            <a:endParaRPr lang="en-US" dirty="0"/>
          </a:p>
          <a:p>
            <a:pPr lvl="0"/>
            <a:r>
              <a:rPr lang="en-US" dirty="0"/>
              <a:t>Recall from Module 2 that the Take a Test option is used only by students when they are logged in to Student Portal using their own usernames and passwords and are about to take an operational testlet. </a:t>
            </a:r>
          </a:p>
          <a:p>
            <a:pPr lvl="0"/>
            <a:endParaRPr lang="en-US" dirty="0"/>
          </a:p>
          <a:p>
            <a:pPr defTabSz="931774">
              <a:defRPr/>
            </a:pPr>
            <a:r>
              <a:rPr lang="en-US" dirty="0"/>
              <a:t>After clicking “Practice First,” </a:t>
            </a:r>
            <a:r>
              <a:rPr lang="en-US" dirty="0">
                <a:solidFill>
                  <a:srgbClr val="FF0000"/>
                </a:solidFill>
              </a:rPr>
              <a:t>access</a:t>
            </a:r>
            <a:r>
              <a:rPr lang="en-US" dirty="0"/>
              <a:t> released </a:t>
            </a:r>
            <a:r>
              <a:rPr lang="en-US" dirty="0" err="1"/>
              <a:t>testlets</a:t>
            </a:r>
            <a:r>
              <a:rPr lang="en-US" dirty="0"/>
              <a:t> by clicking the button for the desired content area. Each state’s page of the DLM website has an Educator Resource Page for ELA and Mathematics. Released </a:t>
            </a:r>
            <a:r>
              <a:rPr lang="en-US" dirty="0" err="1"/>
              <a:t>testlets</a:t>
            </a:r>
            <a:r>
              <a:rPr lang="en-US" dirty="0"/>
              <a:t> for ELA and mathematics are accessed using demo student credentials listed on the Educator Resource Page for ELA and Mathematics. Each </a:t>
            </a:r>
            <a:r>
              <a:rPr lang="en-US" dirty="0" err="1"/>
              <a:t>testlet’s</a:t>
            </a:r>
            <a:r>
              <a:rPr lang="en-US" dirty="0"/>
              <a:t> name indicates the content area, grade level, Essential Element, and linkage level of the </a:t>
            </a:r>
            <a:r>
              <a:rPr lang="en-US" dirty="0" err="1"/>
              <a:t>testlet</a:t>
            </a:r>
            <a:r>
              <a:rPr lang="en-US" dirty="0"/>
              <a:t>. </a:t>
            </a:r>
          </a:p>
          <a:p>
            <a:pPr defTabSz="931774">
              <a:defRPr/>
            </a:pPr>
            <a:endParaRPr lang="en-US" dirty="0"/>
          </a:p>
          <a:p>
            <a:pPr defTabSz="931774">
              <a:defRPr/>
            </a:pPr>
            <a:r>
              <a:rPr lang="en-US" dirty="0">
                <a:solidFill>
                  <a:srgbClr val="FF0000"/>
                </a:solidFill>
              </a:rPr>
              <a:t>Use the button labeled Other to access </a:t>
            </a:r>
            <a:r>
              <a:rPr lang="en-US" dirty="0"/>
              <a:t>the practice activities. There is one practice activity for students and one for teachers. Remember, the practice activity for students familiarizes students with the layout and navigation features of computer-delivered </a:t>
            </a:r>
            <a:r>
              <a:rPr lang="en-US" dirty="0" err="1"/>
              <a:t>testlets</a:t>
            </a:r>
            <a:r>
              <a:rPr lang="en-US" dirty="0"/>
              <a:t>. The practice activity for teachers familiarizes teachers with the procedures involved in teacher-administered </a:t>
            </a:r>
            <a:r>
              <a:rPr lang="en-US" dirty="0" err="1"/>
              <a:t>testlets</a:t>
            </a:r>
            <a:r>
              <a:rPr lang="en-US" dirty="0"/>
              <a:t>. </a:t>
            </a:r>
          </a:p>
          <a:p>
            <a:pPr defTabSz="931774">
              <a:defRPr/>
            </a:pPr>
            <a:endParaRPr lang="en-US" dirty="0"/>
          </a:p>
          <a:p>
            <a:pPr lvl="0"/>
            <a:endParaRPr lang="en-US" dirty="0"/>
          </a:p>
          <a:p>
            <a:pPr lvl="0"/>
            <a:endParaRPr lang="en-US" dirty="0"/>
          </a:p>
          <a:p>
            <a:pPr lvl="0"/>
            <a:endParaRPr lang="en-US" dirty="0"/>
          </a:p>
          <a:p>
            <a:pPr lvl="0"/>
            <a:endParaRPr lang="en-US" dirty="0"/>
          </a:p>
          <a:p>
            <a:pPr lvl="0"/>
            <a:endParaRPr lang="en-US" dirty="0"/>
          </a:p>
          <a:p>
            <a:endParaRPr lang="en-US" dirty="0"/>
          </a:p>
        </p:txBody>
      </p:sp>
      <p:sp>
        <p:nvSpPr>
          <p:cNvPr id="4" name="Footer Placeholder 3"/>
          <p:cNvSpPr>
            <a:spLocks noGrp="1"/>
          </p:cNvSpPr>
          <p:nvPr>
            <p:ph type="ftr" sz="quarter" idx="10"/>
          </p:nvPr>
        </p:nvSpPr>
        <p:spPr/>
        <p:txBody>
          <a:bodyPr/>
          <a:lstStyle/>
          <a:p>
            <a:r>
              <a:rPr lang="en-US" dirty="0"/>
              <a:t>Module 4 – Year-End Model – ELA and Mathematics</a:t>
            </a:r>
          </a:p>
        </p:txBody>
      </p:sp>
      <p:sp>
        <p:nvSpPr>
          <p:cNvPr id="5" name="Slide Number Placeholder 4"/>
          <p:cNvSpPr>
            <a:spLocks noGrp="1"/>
          </p:cNvSpPr>
          <p:nvPr>
            <p:ph type="sldNum" sz="quarter" idx="11"/>
          </p:nvPr>
        </p:nvSpPr>
        <p:spPr/>
        <p:txBody>
          <a:bodyPr/>
          <a:lstStyle/>
          <a:p>
            <a:pPr defTabSz="457174">
              <a:defRPr/>
            </a:pPr>
            <a:fld id="{0714B247-3EF4-4B92-B384-051E3FA20BBF}" type="slidenum">
              <a:rPr lang="en-US" sz="1300">
                <a:solidFill>
                  <a:prstClr val="black"/>
                </a:solidFill>
                <a:latin typeface="Calibri"/>
              </a:rPr>
              <a:pPr defTabSz="457174">
                <a:defRPr/>
              </a:pPr>
              <a:t>43</a:t>
            </a:fld>
            <a:endParaRPr lang="en-US" sz="1300" dirty="0">
              <a:solidFill>
                <a:prstClr val="black"/>
              </a:solidFill>
              <a:latin typeface="Calibri"/>
            </a:endParaRPr>
          </a:p>
        </p:txBody>
      </p:sp>
    </p:spTree>
    <p:extLst>
      <p:ext uri="{BB962C8B-B14F-4D97-AF65-F5344CB8AC3E}">
        <p14:creationId xmlns:p14="http://schemas.microsoft.com/office/powerpoint/2010/main" val="294128722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dirty="0"/>
              <a:t>The DLM alternate assessment is made accessible to students using various accessibility supports. The available accessibility supports are divided into three categories: supports that are activated by the test administrator in Educator Portal, supports that require additional tools or materials, and supports provided by the test administrator outside of Student Portal. All of these options regarding the student’s support needs are selected by the test administrator in Educator Portal in the Personal Needs and Preferences section, commonly referred to as the PNP. </a:t>
            </a:r>
          </a:p>
        </p:txBody>
      </p:sp>
      <p:sp>
        <p:nvSpPr>
          <p:cNvPr id="4" name="Slide Number Placeholder 3"/>
          <p:cNvSpPr>
            <a:spLocks noGrp="1"/>
          </p:cNvSpPr>
          <p:nvPr>
            <p:ph type="sldNum" sz="quarter" idx="10"/>
          </p:nvPr>
        </p:nvSpPr>
        <p:spPr/>
        <p:txBody>
          <a:bodyPr/>
          <a:lstStyle/>
          <a:p>
            <a:pPr defTabSz="457120">
              <a:defRPr/>
            </a:pPr>
            <a:fld id="{0714B247-3EF4-4B92-B384-051E3FA20BBF}" type="slidenum">
              <a:rPr lang="en-US">
                <a:solidFill>
                  <a:prstClr val="black"/>
                </a:solidFill>
                <a:latin typeface="Calibri"/>
              </a:rPr>
              <a:pPr defTabSz="457120">
                <a:defRPr/>
              </a:pPr>
              <a:t>44</a:t>
            </a:fld>
            <a:endParaRPr lang="en-US" dirty="0">
              <a:solidFill>
                <a:prstClr val="black"/>
              </a:solidFill>
              <a:latin typeface="Calibri"/>
            </a:endParaRPr>
          </a:p>
        </p:txBody>
      </p:sp>
      <p:sp>
        <p:nvSpPr>
          <p:cNvPr id="5" name="Footer Placeholder 4"/>
          <p:cNvSpPr>
            <a:spLocks noGrp="1"/>
          </p:cNvSpPr>
          <p:nvPr>
            <p:ph type="ftr" sz="quarter" idx="11"/>
          </p:nvPr>
        </p:nvSpPr>
        <p:spPr>
          <a:xfrm>
            <a:off x="0" y="8829968"/>
            <a:ext cx="4595149" cy="464820"/>
          </a:xfrm>
        </p:spPr>
        <p:txBody>
          <a:bodyPr/>
          <a:lstStyle/>
          <a:p>
            <a:r>
              <a:rPr lang="en-US" dirty="0"/>
              <a:t>Module 2 – Year-End Model – ELA and Mathematics</a:t>
            </a:r>
          </a:p>
        </p:txBody>
      </p:sp>
      <p:sp>
        <p:nvSpPr>
          <p:cNvPr id="6" name="Date Placeholder 5"/>
          <p:cNvSpPr>
            <a:spLocks noGrp="1"/>
          </p:cNvSpPr>
          <p:nvPr>
            <p:ph type="dt" idx="12"/>
          </p:nvPr>
        </p:nvSpPr>
        <p:spPr/>
        <p:txBody>
          <a:bodyPr/>
          <a:lstStyle/>
          <a:p>
            <a:pPr defTabSz="457120">
              <a:defRPr/>
            </a:pPr>
            <a:fld id="{0AD2A703-816B-41C0-9105-CC7C0435A977}" type="datetime1">
              <a:rPr lang="en-US">
                <a:solidFill>
                  <a:prstClr val="black"/>
                </a:solidFill>
                <a:latin typeface="Calibri"/>
              </a:rPr>
              <a:pPr defTabSz="457120">
                <a:defRPr/>
              </a:pPr>
              <a:t>12/4/2020</a:t>
            </a:fld>
            <a:endParaRPr lang="en-US" dirty="0">
              <a:solidFill>
                <a:prstClr val="black"/>
              </a:solidFill>
              <a:latin typeface="Calibri"/>
            </a:endParaRPr>
          </a:p>
        </p:txBody>
      </p:sp>
    </p:spTree>
    <p:extLst>
      <p:ext uri="{BB962C8B-B14F-4D97-AF65-F5344CB8AC3E}">
        <p14:creationId xmlns:p14="http://schemas.microsoft.com/office/powerpoint/2010/main" val="329726013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lstStyle/>
          <a:p>
            <a:pPr lvl="0"/>
            <a:r>
              <a:rPr lang="en-US" dirty="0"/>
              <a:t>Category 1 includes supports that change the computer display, such as magnification, invert color choice, contrast color, overlay color, and spoken audio. Test administrators can turn these supports on and off by logging into Educator Portal and customizing each student’s Personal Needs and Preferences settings. These supports change the way the testlets are displayed in Student Portal.</a:t>
            </a:r>
          </a:p>
        </p:txBody>
      </p:sp>
      <p:sp>
        <p:nvSpPr>
          <p:cNvPr id="4" name="Slide Number Placeholder 3"/>
          <p:cNvSpPr>
            <a:spLocks noGrp="1"/>
          </p:cNvSpPr>
          <p:nvPr>
            <p:ph type="sldNum" sz="quarter" idx="10"/>
          </p:nvPr>
        </p:nvSpPr>
        <p:spPr/>
        <p:txBody>
          <a:bodyPr/>
          <a:lstStyle/>
          <a:p>
            <a:pPr defTabSz="457120">
              <a:defRPr/>
            </a:pPr>
            <a:fld id="{0714B247-3EF4-4B92-B384-051E3FA20BBF}" type="slidenum">
              <a:rPr lang="en-US">
                <a:solidFill>
                  <a:prstClr val="black"/>
                </a:solidFill>
                <a:latin typeface="Calibri"/>
              </a:rPr>
              <a:pPr defTabSz="457120">
                <a:defRPr/>
              </a:pPr>
              <a:t>45</a:t>
            </a:fld>
            <a:endParaRPr lang="en-US" dirty="0">
              <a:solidFill>
                <a:prstClr val="black"/>
              </a:solidFill>
              <a:latin typeface="Calibri"/>
            </a:endParaRPr>
          </a:p>
        </p:txBody>
      </p:sp>
      <p:sp>
        <p:nvSpPr>
          <p:cNvPr id="5" name="Footer Placeholder 4"/>
          <p:cNvSpPr>
            <a:spLocks noGrp="1"/>
          </p:cNvSpPr>
          <p:nvPr>
            <p:ph type="ftr" sz="quarter" idx="11"/>
          </p:nvPr>
        </p:nvSpPr>
        <p:spPr>
          <a:xfrm>
            <a:off x="1" y="8829968"/>
            <a:ext cx="4641448" cy="464820"/>
          </a:xfrm>
        </p:spPr>
        <p:txBody>
          <a:bodyPr/>
          <a:lstStyle/>
          <a:p>
            <a:r>
              <a:rPr lang="en-US" dirty="0"/>
              <a:t>Module 2 – Year-End Model – ELA and Mathematics</a:t>
            </a:r>
          </a:p>
        </p:txBody>
      </p:sp>
      <p:sp>
        <p:nvSpPr>
          <p:cNvPr id="6" name="Date Placeholder 5"/>
          <p:cNvSpPr>
            <a:spLocks noGrp="1"/>
          </p:cNvSpPr>
          <p:nvPr>
            <p:ph type="dt" idx="12"/>
          </p:nvPr>
        </p:nvSpPr>
        <p:spPr/>
        <p:txBody>
          <a:bodyPr/>
          <a:lstStyle/>
          <a:p>
            <a:pPr defTabSz="457120">
              <a:defRPr/>
            </a:pPr>
            <a:fld id="{2C3E34E4-CDAE-4358-ABAD-CD18C8037E0D}" type="datetime1">
              <a:rPr lang="en-US">
                <a:solidFill>
                  <a:prstClr val="black"/>
                </a:solidFill>
                <a:latin typeface="Calibri"/>
              </a:rPr>
              <a:pPr defTabSz="457120">
                <a:defRPr/>
              </a:pPr>
              <a:t>12/4/2020</a:t>
            </a:fld>
            <a:endParaRPr lang="en-US" dirty="0">
              <a:solidFill>
                <a:prstClr val="black"/>
              </a:solidFill>
              <a:latin typeface="Calibri"/>
            </a:endParaRPr>
          </a:p>
        </p:txBody>
      </p:sp>
    </p:spTree>
    <p:extLst>
      <p:ext uri="{BB962C8B-B14F-4D97-AF65-F5344CB8AC3E}">
        <p14:creationId xmlns:p14="http://schemas.microsoft.com/office/powerpoint/2010/main" val="3258644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lvl="0"/>
            <a:r>
              <a:rPr lang="en-US" dirty="0"/>
              <a:t>Category 2 includes supports requiring additional tools/materials. These supports include braille, switches to support scanning, including both single-switch and two-switch access, the use of individualized manipulatives, and the use of a calculator. Single-switch access is the only Category 2 support that changes the way the item is actually accessed in Student Portal. </a:t>
            </a:r>
          </a:p>
          <a:p>
            <a:pPr lvl="0"/>
            <a:endParaRPr lang="en-US" dirty="0"/>
          </a:p>
        </p:txBody>
      </p:sp>
      <p:sp>
        <p:nvSpPr>
          <p:cNvPr id="4" name="Slide Number Placeholder 3"/>
          <p:cNvSpPr>
            <a:spLocks noGrp="1"/>
          </p:cNvSpPr>
          <p:nvPr>
            <p:ph type="sldNum" sz="quarter" idx="10"/>
          </p:nvPr>
        </p:nvSpPr>
        <p:spPr/>
        <p:txBody>
          <a:bodyPr/>
          <a:lstStyle/>
          <a:p>
            <a:pPr defTabSz="457120">
              <a:defRPr/>
            </a:pPr>
            <a:fld id="{0714B247-3EF4-4B92-B384-051E3FA20BBF}" type="slidenum">
              <a:rPr lang="en-US">
                <a:solidFill>
                  <a:prstClr val="black"/>
                </a:solidFill>
                <a:latin typeface="Calibri"/>
              </a:rPr>
              <a:pPr defTabSz="457120">
                <a:defRPr/>
              </a:pPr>
              <a:t>46</a:t>
            </a:fld>
            <a:endParaRPr lang="en-US" dirty="0">
              <a:solidFill>
                <a:prstClr val="black"/>
              </a:solidFill>
              <a:latin typeface="Calibri"/>
            </a:endParaRPr>
          </a:p>
        </p:txBody>
      </p:sp>
      <p:sp>
        <p:nvSpPr>
          <p:cNvPr id="5" name="Footer Placeholder 4"/>
          <p:cNvSpPr>
            <a:spLocks noGrp="1"/>
          </p:cNvSpPr>
          <p:nvPr>
            <p:ph type="ftr" sz="quarter" idx="11"/>
          </p:nvPr>
        </p:nvSpPr>
        <p:spPr>
          <a:xfrm>
            <a:off x="1" y="8829968"/>
            <a:ext cx="4745620" cy="464820"/>
          </a:xfrm>
        </p:spPr>
        <p:txBody>
          <a:bodyPr/>
          <a:lstStyle/>
          <a:p>
            <a:r>
              <a:rPr lang="en-US" dirty="0"/>
              <a:t>Module 2 – Year-End Model – ELA and Mathematics</a:t>
            </a:r>
          </a:p>
        </p:txBody>
      </p:sp>
      <p:sp>
        <p:nvSpPr>
          <p:cNvPr id="6" name="Date Placeholder 5"/>
          <p:cNvSpPr>
            <a:spLocks noGrp="1"/>
          </p:cNvSpPr>
          <p:nvPr>
            <p:ph type="dt" idx="12"/>
          </p:nvPr>
        </p:nvSpPr>
        <p:spPr/>
        <p:txBody>
          <a:bodyPr/>
          <a:lstStyle/>
          <a:p>
            <a:pPr defTabSz="457120">
              <a:defRPr/>
            </a:pPr>
            <a:fld id="{76CEEFE0-77D6-48BC-B3BC-BC1BC221E1E0}" type="datetime1">
              <a:rPr lang="en-US">
                <a:solidFill>
                  <a:prstClr val="black"/>
                </a:solidFill>
                <a:latin typeface="Calibri"/>
              </a:rPr>
              <a:pPr defTabSz="457120">
                <a:defRPr/>
              </a:pPr>
              <a:t>12/4/2020</a:t>
            </a:fld>
            <a:endParaRPr lang="en-US" dirty="0">
              <a:solidFill>
                <a:prstClr val="black"/>
              </a:solidFill>
              <a:latin typeface="Calibri"/>
            </a:endParaRPr>
          </a:p>
        </p:txBody>
      </p:sp>
    </p:spTree>
    <p:extLst>
      <p:ext uri="{BB962C8B-B14F-4D97-AF65-F5344CB8AC3E}">
        <p14:creationId xmlns:p14="http://schemas.microsoft.com/office/powerpoint/2010/main" val="26764520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lvl="0"/>
            <a:r>
              <a:rPr lang="en-US" dirty="0"/>
              <a:t>Category 3 supports are provided by the test administrator outside of Student Portal. These supports all require the active engagement of the test administrator during testing. </a:t>
            </a:r>
          </a:p>
          <a:p>
            <a:r>
              <a:rPr lang="en-US" dirty="0"/>
              <a:t> </a:t>
            </a:r>
          </a:p>
          <a:p>
            <a:r>
              <a:rPr lang="en-US" dirty="0"/>
              <a:t>Test administrators may read aloud all parts of the DLM alternate assessment. The teacher can choose spoken audio in the student’s Personal Needs and Preferences, but the test administrator may read aloud for the student if the speech synthesis offered in spoken audio is not appropriate </a:t>
            </a:r>
            <a:r>
              <a:rPr lang="en-US" dirty="0">
                <a:solidFill>
                  <a:srgbClr val="FF0000"/>
                </a:solidFill>
              </a:rPr>
              <a:t>to the student’s need</a:t>
            </a:r>
            <a:r>
              <a:rPr lang="en-US" dirty="0"/>
              <a:t>. </a:t>
            </a:r>
          </a:p>
          <a:p>
            <a:r>
              <a:rPr lang="en-US" dirty="0"/>
              <a:t> </a:t>
            </a:r>
          </a:p>
          <a:p>
            <a:r>
              <a:rPr lang="en-US" dirty="0"/>
              <a:t>Test administrators may sign the content to the student using American Sign Language or any other sign language system that is meaningful to the student. </a:t>
            </a:r>
          </a:p>
          <a:p>
            <a:r>
              <a:rPr lang="en-US" dirty="0"/>
              <a:t> </a:t>
            </a:r>
          </a:p>
          <a:p>
            <a:r>
              <a:rPr lang="en-US" dirty="0"/>
              <a:t>Test administrators may enter the students’ responses when they are unable to record their responses in Student Portal. In these cases, the students must clearly communicate a response that the test administrator enters for the student. </a:t>
            </a:r>
          </a:p>
          <a:p>
            <a:r>
              <a:rPr lang="en-US" dirty="0"/>
              <a:t> </a:t>
            </a:r>
          </a:p>
          <a:p>
            <a:r>
              <a:rPr lang="en-US" dirty="0"/>
              <a:t>Test administrators may use partner-assisted scanning to present the response options to students who cannot use switches to scan independently and accurately. Partner-assisted scanning requires the test administrator to point to and/or say each of the response options displayed in Student Portal. The student then signals when the desired response is presented. After the student signals to indicate a response, the test administrator enters it into the system. </a:t>
            </a:r>
          </a:p>
          <a:p>
            <a:r>
              <a:rPr lang="en-US" dirty="0"/>
              <a:t> </a:t>
            </a:r>
          </a:p>
          <a:p>
            <a:r>
              <a:rPr lang="en-US" dirty="0"/>
              <a:t>In some states, test administrators may translate the language for a student who is an English language learner or who responds best to a language other than English. Look for guidelines regarding the use of language translation in the appendix to the DLM </a:t>
            </a:r>
            <a:r>
              <a:rPr lang="en-US" cap="small" dirty="0"/>
              <a:t>Accessibility Manual</a:t>
            </a:r>
            <a:r>
              <a:rPr lang="en-US" dirty="0"/>
              <a:t>.  </a:t>
            </a:r>
          </a:p>
        </p:txBody>
      </p:sp>
      <p:sp>
        <p:nvSpPr>
          <p:cNvPr id="4" name="Footer Placeholder 3"/>
          <p:cNvSpPr>
            <a:spLocks noGrp="1"/>
          </p:cNvSpPr>
          <p:nvPr>
            <p:ph type="ftr" sz="quarter" idx="10"/>
          </p:nvPr>
        </p:nvSpPr>
        <p:spPr>
          <a:xfrm>
            <a:off x="0" y="8829968"/>
            <a:ext cx="4722471" cy="464820"/>
          </a:xfrm>
        </p:spPr>
        <p:txBody>
          <a:bodyPr/>
          <a:lstStyle/>
          <a:p>
            <a:r>
              <a:rPr lang="en-US" dirty="0"/>
              <a:t>Module 2 – Year-End Model – ELA and Mathematics</a:t>
            </a:r>
          </a:p>
        </p:txBody>
      </p:sp>
      <p:sp>
        <p:nvSpPr>
          <p:cNvPr id="5" name="Slide Number Placeholder 4"/>
          <p:cNvSpPr>
            <a:spLocks noGrp="1"/>
          </p:cNvSpPr>
          <p:nvPr>
            <p:ph type="sldNum" sz="quarter" idx="11"/>
          </p:nvPr>
        </p:nvSpPr>
        <p:spPr/>
        <p:txBody>
          <a:bodyPr/>
          <a:lstStyle/>
          <a:p>
            <a:pPr defTabSz="457120">
              <a:defRPr/>
            </a:pPr>
            <a:fld id="{0714B247-3EF4-4B92-B384-051E3FA20BBF}" type="slidenum">
              <a:rPr lang="en-US">
                <a:solidFill>
                  <a:prstClr val="black"/>
                </a:solidFill>
                <a:latin typeface="Calibri"/>
              </a:rPr>
              <a:pPr defTabSz="457120">
                <a:defRPr/>
              </a:pPr>
              <a:t>47</a:t>
            </a:fld>
            <a:endParaRPr lang="en-US" dirty="0">
              <a:solidFill>
                <a:prstClr val="black"/>
              </a:solidFill>
              <a:latin typeface="Calibri"/>
            </a:endParaRPr>
          </a:p>
        </p:txBody>
      </p:sp>
    </p:spTree>
    <p:extLst>
      <p:ext uri="{BB962C8B-B14F-4D97-AF65-F5344CB8AC3E}">
        <p14:creationId xmlns:p14="http://schemas.microsoft.com/office/powerpoint/2010/main" val="30092568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defTabSz="968984">
              <a:defRPr/>
            </a:pPr>
            <a:r>
              <a:rPr lang="en-US" sz="1100" dirty="0">
                <a:highlight>
                  <a:srgbClr val="FFFF00"/>
                </a:highlight>
              </a:rPr>
              <a:t>- Secure storage: </a:t>
            </a:r>
            <a:r>
              <a:rPr lang="en-US" sz="1100" dirty="0">
                <a:highlight>
                  <a:srgbClr val="FFFF00"/>
                </a:highlight>
                <a:latin typeface="Verdana" pitchFamily="34" charset="0"/>
                <a:ea typeface="Verdana" pitchFamily="34" charset="0"/>
                <a:cs typeface="Verdana" pitchFamily="34" charset="0"/>
              </a:rPr>
              <a:t>CoAlt Test Examiners must account for and return test materials and individualized accommodations to the SAC for storage in a secure and locked location immediately after administration, at least on a daily basis. Test materials must not be stored in classrooms.</a:t>
            </a:r>
          </a:p>
          <a:p>
            <a:pPr marL="178017" indent="-178017">
              <a:buFontTx/>
              <a:buChar char="-"/>
            </a:pPr>
            <a:r>
              <a:rPr lang="en-US" sz="1100" dirty="0">
                <a:highlight>
                  <a:srgbClr val="FFFF00"/>
                </a:highlight>
                <a:latin typeface="Verdana" pitchFamily="34" charset="0"/>
                <a:ea typeface="Verdana" pitchFamily="34" charset="0"/>
                <a:cs typeface="Verdana" pitchFamily="34" charset="0"/>
              </a:rPr>
              <a:t>SAC distributes materials to Test Examiners: The SAC is responsible for the distribution of test materials to CoAlt Test Examiners and for the collection of the test materials during the preparations or accommodations as well as on each day of testing. SACs will have Test Examiners sign the CoAlt materials out and back in once returned.  Only materials for the student being assessed at that time should be distributed to the Test Examiner.</a:t>
            </a:r>
          </a:p>
          <a:p>
            <a:r>
              <a:rPr lang="en-US" sz="1100" dirty="0">
                <a:highlight>
                  <a:srgbClr val="FFFF00"/>
                </a:highlight>
                <a:latin typeface="Verdana" pitchFamily="34" charset="0"/>
                <a:ea typeface="Verdana" pitchFamily="34" charset="0"/>
                <a:cs typeface="Verdana" pitchFamily="34" charset="0"/>
              </a:rPr>
              <a:t>-D</a:t>
            </a:r>
            <a:r>
              <a:rPr lang="en-US" sz="1100" dirty="0">
                <a:highlight>
                  <a:srgbClr val="FFFF00"/>
                </a:highlight>
                <a:latin typeface="Arial" charset="0"/>
                <a:cs typeface="Arial" charset="0"/>
              </a:rPr>
              <a:t>ue to the unique nature of the CoAlt: Science and Social Studies assessments, Test Examiners may need access to a student’s materials prior to the test’s </a:t>
            </a:r>
            <a:r>
              <a:rPr lang="en-US" sz="1100" dirty="0">
                <a:latin typeface="Arial" charset="0"/>
                <a:cs typeface="Arial" charset="0"/>
              </a:rPr>
              <a:t>administration in order to prepare any necessary accommodations and organize the provided student materials and manipulatives.</a:t>
            </a:r>
          </a:p>
          <a:p>
            <a:endParaRPr lang="en-US" dirty="0"/>
          </a:p>
        </p:txBody>
      </p:sp>
    </p:spTree>
    <p:extLst>
      <p:ext uri="{BB962C8B-B14F-4D97-AF65-F5344CB8AC3E}">
        <p14:creationId xmlns:p14="http://schemas.microsoft.com/office/powerpoint/2010/main" val="35416686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fontScale="70000" lnSpcReduction="20000"/>
          </a:bodyPr>
          <a:lstStyle/>
          <a:p>
            <a:pPr lvl="0"/>
            <a:r>
              <a:rPr lang="en-US" dirty="0"/>
              <a:t>In addition to offering a range of supports in the three categories just described, the DLM alternate assessment is designed to offer flexibility in the ways materials are presented to students, as long as the student’s interaction with the concept being measured is consistent. For example, the test administrator may read aloud any part of the assessment, including passages in ELA. The typical arrangement of the test administrator, student, and computer may also be adjusted based on a student’s needs and use of special equipment. </a:t>
            </a:r>
          </a:p>
          <a:p>
            <a:r>
              <a:rPr lang="en-US" dirty="0"/>
              <a:t> </a:t>
            </a:r>
          </a:p>
          <a:p>
            <a:r>
              <a:rPr lang="en-US" dirty="0"/>
              <a:t>Other examples of the intended flexibility include the substitution of materials as needed. If the item calls for materials that are inappropriate or unavailable, the test administrator may usually substitute other materials. More information about substituting materials is covered in Module 3.</a:t>
            </a:r>
          </a:p>
          <a:p>
            <a:endParaRPr lang="en-US" dirty="0"/>
          </a:p>
          <a:p>
            <a:r>
              <a:rPr lang="en-US" dirty="0" err="1"/>
              <a:t>Testlets</a:t>
            </a:r>
            <a:r>
              <a:rPr lang="en-US" dirty="0"/>
              <a:t> are taken one at a time, across multiple assessment sessions, but all </a:t>
            </a:r>
            <a:r>
              <a:rPr lang="en-US" dirty="0" err="1"/>
              <a:t>testlets</a:t>
            </a:r>
            <a:r>
              <a:rPr lang="en-US" dirty="0"/>
              <a:t> must be completed within the state-specific assessment window.  While a </a:t>
            </a:r>
            <a:r>
              <a:rPr lang="en-US" dirty="0" err="1"/>
              <a:t>testlet</a:t>
            </a:r>
            <a:r>
              <a:rPr lang="en-US" dirty="0"/>
              <a:t> is designed to be completed in one sitting, students are allowed to take as many short breaks as needed.  However, on occasion, a student may need an extended break while testing.  </a:t>
            </a:r>
          </a:p>
          <a:p>
            <a:r>
              <a:rPr lang="en-US" dirty="0"/>
              <a:t> </a:t>
            </a:r>
          </a:p>
          <a:p>
            <a:r>
              <a:rPr lang="en-US" dirty="0"/>
              <a:t>Students who qualify for the DLM alternate assessment require extensive, repeated individualized instruction and ongoing supports that are not of a temporary or transient nature.  Many of these students have difficulty retaining information in working memory for extended periods of time.  Studies have shown that students who experience an extended interruption or break during the administration of a </a:t>
            </a:r>
            <a:r>
              <a:rPr lang="en-US" dirty="0" err="1"/>
              <a:t>testlet</a:t>
            </a:r>
            <a:r>
              <a:rPr lang="en-US" dirty="0"/>
              <a:t> are likely to perform better when they are allowed to begin the </a:t>
            </a:r>
            <a:r>
              <a:rPr lang="en-US" dirty="0" err="1"/>
              <a:t>testlet</a:t>
            </a:r>
            <a:r>
              <a:rPr lang="en-US" dirty="0"/>
              <a:t> again from the beginning rather than picking up from where they left off.  Therefore, if an incomplete </a:t>
            </a:r>
            <a:r>
              <a:rPr lang="en-US" dirty="0" err="1"/>
              <a:t>testlet</a:t>
            </a:r>
            <a:r>
              <a:rPr lang="en-US" dirty="0"/>
              <a:t> has been idle for more than 90 minutes, the system has been designed to log out and not save any responses, allowing the student to have a fresh start by </a:t>
            </a:r>
            <a:r>
              <a:rPr lang="en-US" dirty="0">
                <a:solidFill>
                  <a:srgbClr val="FF0000"/>
                </a:solidFill>
              </a:rPr>
              <a:t>starting</a:t>
            </a:r>
            <a:r>
              <a:rPr lang="en-US" dirty="0"/>
              <a:t> the </a:t>
            </a:r>
            <a:r>
              <a:rPr lang="en-US" dirty="0" err="1"/>
              <a:t>testlet</a:t>
            </a:r>
            <a:r>
              <a:rPr lang="en-US" dirty="0"/>
              <a:t> from the beginning again at a later time.</a:t>
            </a:r>
          </a:p>
          <a:p>
            <a:endParaRPr lang="en-US" dirty="0"/>
          </a:p>
          <a:p>
            <a:r>
              <a:rPr lang="en-US" dirty="0"/>
              <a:t>In addition to offering breaks as needed, test administrators may navigate across screens of the </a:t>
            </a:r>
            <a:r>
              <a:rPr lang="en-US" dirty="0" err="1"/>
              <a:t>testlet</a:t>
            </a:r>
            <a:r>
              <a:rPr lang="en-US" dirty="0"/>
              <a:t> for the student. Students may also use special equipment for positioning to access the test material, and the assessment can be administered on a broad range of devices including computers, iPads, and interactive whiteboards. </a:t>
            </a:r>
          </a:p>
          <a:p>
            <a:endParaRPr lang="en-US" dirty="0"/>
          </a:p>
          <a:p>
            <a:r>
              <a:rPr lang="en-US" dirty="0"/>
              <a:t>Finally, if the student does not understand the meaning of a word used in the assessment, the test administrator may define the term generically and allow the student to apply that definition to the problem or item in which the term was used. Exceptions to this general rule will be noted on </a:t>
            </a:r>
            <a:r>
              <a:rPr lang="en-US" dirty="0" err="1"/>
              <a:t>Testlet</a:t>
            </a:r>
            <a:r>
              <a:rPr lang="en-US" dirty="0"/>
              <a:t> Information Page for specific </a:t>
            </a:r>
            <a:r>
              <a:rPr lang="en-US" dirty="0" err="1"/>
              <a:t>testlets</a:t>
            </a:r>
            <a:r>
              <a:rPr lang="en-US" dirty="0"/>
              <a:t> where the item is assessing a student’s knowledge of the particular word.</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714B247-3EF4-4B92-B384-051E3FA20BBF}" type="slidenum">
              <a:rPr lang="en-US" smtClean="0"/>
              <a:pPr/>
              <a:t>48</a:t>
            </a:fld>
            <a:endParaRPr lang="en-US" dirty="0"/>
          </a:p>
        </p:txBody>
      </p:sp>
      <p:sp>
        <p:nvSpPr>
          <p:cNvPr id="5" name="Footer Placeholder 4"/>
          <p:cNvSpPr>
            <a:spLocks noGrp="1"/>
          </p:cNvSpPr>
          <p:nvPr>
            <p:ph type="ftr" sz="quarter" idx="11"/>
          </p:nvPr>
        </p:nvSpPr>
        <p:spPr/>
        <p:txBody>
          <a:bodyPr/>
          <a:lstStyle/>
          <a:p>
            <a:r>
              <a:rPr lang="en-US" dirty="0"/>
              <a:t>Module 2 – Year-End Model – ELA and Mathematics</a:t>
            </a:r>
          </a:p>
        </p:txBody>
      </p:sp>
    </p:spTree>
    <p:extLst>
      <p:ext uri="{BB962C8B-B14F-4D97-AF65-F5344CB8AC3E}">
        <p14:creationId xmlns:p14="http://schemas.microsoft.com/office/powerpoint/2010/main" val="1040615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6913"/>
            <a:ext cx="4648200" cy="3486150"/>
          </a:xfrm>
        </p:spPr>
      </p:sp>
      <p:sp>
        <p:nvSpPr>
          <p:cNvPr id="3" name="Notes Placeholder 2"/>
          <p:cNvSpPr>
            <a:spLocks noGrp="1"/>
          </p:cNvSpPr>
          <p:nvPr>
            <p:ph type="body" idx="1"/>
          </p:nvPr>
        </p:nvSpPr>
        <p:spPr/>
        <p:txBody>
          <a:bodyPr>
            <a:normAutofit/>
          </a:bodyPr>
          <a:lstStyle/>
          <a:p>
            <a:pPr defTabSz="881235">
              <a:defRPr/>
            </a:pPr>
            <a:r>
              <a:rPr lang="en-US" dirty="0"/>
              <a:t>While maintaining flexibility in access to the items and materials, consistency with the concept being measured must also be </a:t>
            </a:r>
            <a:r>
              <a:rPr lang="en-US" dirty="0">
                <a:solidFill>
                  <a:srgbClr val="FF0000"/>
                </a:solidFill>
              </a:rPr>
              <a:t>preserved</a:t>
            </a:r>
            <a:r>
              <a:rPr lang="en-US" dirty="0"/>
              <a:t>. Practices that should be avoided are those that interfere with students’ independent responses to the content of the item.</a:t>
            </a:r>
          </a:p>
          <a:p>
            <a:pPr defTabSz="881235">
              <a:defRPr/>
            </a:pPr>
            <a:endParaRPr lang="en-US" dirty="0"/>
          </a:p>
          <a:p>
            <a:pPr defTabSz="881235">
              <a:defRPr/>
            </a:pPr>
            <a:r>
              <a:rPr lang="en-US" dirty="0">
                <a:solidFill>
                  <a:srgbClr val="FF0000"/>
                </a:solidFill>
              </a:rPr>
              <a:t>This means that after a student has selected a response, the test administrator cannot rephrase or repeat a question if the purpose is to influence the student in changing the response.</a:t>
            </a:r>
          </a:p>
          <a:p>
            <a:pPr defTabSz="881235">
              <a:defRPr/>
            </a:pPr>
            <a:endParaRPr lang="en-US" dirty="0"/>
          </a:p>
          <a:p>
            <a:pPr defTabSz="881235">
              <a:defRPr/>
            </a:pPr>
            <a:r>
              <a:rPr lang="en-US" dirty="0"/>
              <a:t>A test administrator may ask for clarification if a student has inconsistent responses or communicates in alternate ways because the test administrator’s intent is to clarify the student’s response. In contrast, the use of any prompts, hints, cues, or hand-over-hand guidance to responses is prohibited during the assessment. </a:t>
            </a:r>
          </a:p>
        </p:txBody>
      </p:sp>
      <p:sp>
        <p:nvSpPr>
          <p:cNvPr id="4" name="Slide Number Placeholder 3"/>
          <p:cNvSpPr>
            <a:spLocks noGrp="1"/>
          </p:cNvSpPr>
          <p:nvPr>
            <p:ph type="sldNum" sz="quarter" idx="10"/>
          </p:nvPr>
        </p:nvSpPr>
        <p:spPr/>
        <p:txBody>
          <a:bodyPr/>
          <a:lstStyle/>
          <a:p>
            <a:pPr defTabSz="457120">
              <a:defRPr/>
            </a:pPr>
            <a:fld id="{0714B247-3EF4-4B92-B384-051E3FA20BBF}" type="slidenum">
              <a:rPr lang="en-US">
                <a:solidFill>
                  <a:prstClr val="black"/>
                </a:solidFill>
                <a:latin typeface="Calibri"/>
              </a:rPr>
              <a:pPr defTabSz="457120">
                <a:defRPr/>
              </a:pPr>
              <a:t>49</a:t>
            </a:fld>
            <a:endParaRPr lang="en-US" dirty="0">
              <a:solidFill>
                <a:prstClr val="black"/>
              </a:solidFill>
              <a:latin typeface="Calibri"/>
            </a:endParaRPr>
          </a:p>
        </p:txBody>
      </p:sp>
      <p:sp>
        <p:nvSpPr>
          <p:cNvPr id="5" name="Footer Placeholder 4"/>
          <p:cNvSpPr>
            <a:spLocks noGrp="1"/>
          </p:cNvSpPr>
          <p:nvPr>
            <p:ph type="ftr" sz="quarter" idx="11"/>
          </p:nvPr>
        </p:nvSpPr>
        <p:spPr>
          <a:xfrm>
            <a:off x="2" y="8829968"/>
            <a:ext cx="4514126" cy="464820"/>
          </a:xfrm>
        </p:spPr>
        <p:txBody>
          <a:bodyPr/>
          <a:lstStyle/>
          <a:p>
            <a:r>
              <a:rPr lang="en-US" dirty="0"/>
              <a:t>Module 2 – Year-End Model – ELA and Mathematics</a:t>
            </a:r>
          </a:p>
        </p:txBody>
      </p:sp>
    </p:spTree>
    <p:extLst>
      <p:ext uri="{BB962C8B-B14F-4D97-AF65-F5344CB8AC3E}">
        <p14:creationId xmlns:p14="http://schemas.microsoft.com/office/powerpoint/2010/main" val="32249490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1235">
              <a:defRPr/>
            </a:pPr>
            <a:r>
              <a:rPr lang="en-US" dirty="0"/>
              <a:t>The focus of most Essential Elements is on the ability to make meaning from words, not pictures or symbols, to help prepare students for their future communication needs. When pictures or symbols are used in the</a:t>
            </a:r>
            <a:r>
              <a:rPr lang="en-US" baseline="0" dirty="0"/>
              <a:t> DLM alternate assessment, care is taken to first teach the meaning of the pictures or symbols before being used as a response option, unless those pictures or symbols are highly transparent representations of nouns. Many ELA adjectives or verbs are used in response options that are not easily standardized to a universal symbol that all students recognize. The display of simple symbols for more complex words used in response options may introduce confusion for both students and test administrators. Additionally, the use of symbols can make content inaccessible for students who are blind or visually impaired. Additional documentation about why DLM alternate assessments do not use pictures or symbols as response options is elaborated on in the DLM Accessibility Manual and the </a:t>
            </a:r>
            <a:r>
              <a:rPr lang="en-US" cap="small" baseline="0" dirty="0"/>
              <a:t>Test Administration Manual</a:t>
            </a:r>
            <a:r>
              <a:rPr lang="en-US" baseline="0" dirty="0"/>
              <a:t>. </a:t>
            </a:r>
          </a:p>
        </p:txBody>
      </p:sp>
      <p:sp>
        <p:nvSpPr>
          <p:cNvPr id="4" name="Footer Placeholder 3"/>
          <p:cNvSpPr>
            <a:spLocks noGrp="1"/>
          </p:cNvSpPr>
          <p:nvPr>
            <p:ph type="ftr" sz="quarter" idx="10"/>
          </p:nvPr>
        </p:nvSpPr>
        <p:spPr>
          <a:xfrm>
            <a:off x="0" y="8829968"/>
            <a:ext cx="4363656" cy="464820"/>
          </a:xfrm>
        </p:spPr>
        <p:txBody>
          <a:bodyPr/>
          <a:lstStyle/>
          <a:p>
            <a:r>
              <a:rPr lang="en-US" dirty="0"/>
              <a:t>Module 2 – Year-End Model – ELA and Mathematics</a:t>
            </a:r>
          </a:p>
        </p:txBody>
      </p:sp>
      <p:sp>
        <p:nvSpPr>
          <p:cNvPr id="5" name="Slide Number Placeholder 4"/>
          <p:cNvSpPr>
            <a:spLocks noGrp="1"/>
          </p:cNvSpPr>
          <p:nvPr>
            <p:ph type="sldNum" sz="quarter" idx="11"/>
          </p:nvPr>
        </p:nvSpPr>
        <p:spPr/>
        <p:txBody>
          <a:bodyPr/>
          <a:lstStyle/>
          <a:p>
            <a:pPr defTabSz="457120">
              <a:defRPr/>
            </a:pPr>
            <a:fld id="{0714B247-3EF4-4B92-B384-051E3FA20BBF}" type="slidenum">
              <a:rPr lang="en-US">
                <a:solidFill>
                  <a:prstClr val="black"/>
                </a:solidFill>
                <a:latin typeface="Calibri"/>
              </a:rPr>
              <a:pPr defTabSz="457120">
                <a:defRPr/>
              </a:pPr>
              <a:t>50</a:t>
            </a:fld>
            <a:endParaRPr lang="en-US" dirty="0">
              <a:solidFill>
                <a:prstClr val="black"/>
              </a:solidFill>
              <a:latin typeface="Calibri"/>
            </a:endParaRPr>
          </a:p>
        </p:txBody>
      </p:sp>
    </p:spTree>
    <p:extLst>
      <p:ext uri="{BB962C8B-B14F-4D97-AF65-F5344CB8AC3E}">
        <p14:creationId xmlns:p14="http://schemas.microsoft.com/office/powerpoint/2010/main" val="115922954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932488" y="2978150"/>
            <a:ext cx="19837401" cy="14878050"/>
          </a:xfrm>
          <a:prstGeom prst="rect">
            <a:avLst/>
          </a:prstGeom>
        </p:spPr>
      </p:sp>
      <p:sp>
        <p:nvSpPr>
          <p:cNvPr id="3" name="Notes Placeholder 2"/>
          <p:cNvSpPr>
            <a:spLocks noGrp="1"/>
          </p:cNvSpPr>
          <p:nvPr>
            <p:ph type="body" idx="1"/>
          </p:nvPr>
        </p:nvSpPr>
        <p:spPr>
          <a:xfrm>
            <a:off x="797628" y="18845458"/>
            <a:ext cx="6381022" cy="17853586"/>
          </a:xfrm>
          <a:prstGeom prst="rect">
            <a:avLst/>
          </a:prstGeom>
        </p:spPr>
        <p:txBody>
          <a:bodyPr/>
          <a:lstStyle/>
          <a:p>
            <a:pPr lvl="0"/>
            <a:r>
              <a:rPr lang="en-US"/>
              <a:t>Remember</a:t>
            </a:r>
            <a:r>
              <a:rPr lang="en-US" baseline="0"/>
              <a:t> also that there are a number of professional development opportunities provided to support test administrators with regards not only to assessment but instruction as well. </a:t>
            </a:r>
            <a:endParaRPr lang="en-US"/>
          </a:p>
        </p:txBody>
      </p:sp>
      <p:sp>
        <p:nvSpPr>
          <p:cNvPr id="4" name="Slide Number Placeholder 3"/>
          <p:cNvSpPr>
            <a:spLocks noGrp="1"/>
          </p:cNvSpPr>
          <p:nvPr>
            <p:ph type="sldNum" sz="quarter" idx="10"/>
          </p:nvPr>
        </p:nvSpPr>
        <p:spPr>
          <a:xfrm>
            <a:off x="4518049" y="37684025"/>
            <a:ext cx="3456386" cy="1983732"/>
          </a:xfrm>
          <a:prstGeom prst="rect">
            <a:avLst/>
          </a:prstGeom>
        </p:spPr>
        <p:txBody>
          <a:bodyPr/>
          <a:lstStyle/>
          <a:p>
            <a:fld id="{0714B247-3EF4-4B92-B384-051E3FA20BBF}" type="slidenum">
              <a:rPr lang="en-US" smtClean="0"/>
              <a:pPr/>
              <a:t>51</a:t>
            </a:fld>
            <a:endParaRPr lang="en-US"/>
          </a:p>
        </p:txBody>
      </p:sp>
      <p:sp>
        <p:nvSpPr>
          <p:cNvPr id="5" name="Footer Placeholder 4"/>
          <p:cNvSpPr>
            <a:spLocks noGrp="1"/>
          </p:cNvSpPr>
          <p:nvPr>
            <p:ph type="ftr" sz="quarter" idx="11"/>
          </p:nvPr>
        </p:nvSpPr>
        <p:spPr>
          <a:xfrm>
            <a:off x="5" y="37684025"/>
            <a:ext cx="4627914" cy="1983732"/>
          </a:xfrm>
          <a:prstGeom prst="rect">
            <a:avLst/>
          </a:prstGeom>
        </p:spPr>
        <p:txBody>
          <a:bodyPr/>
          <a:lstStyle/>
          <a:p>
            <a:r>
              <a:rPr lang="en-US"/>
              <a:t>Returning Test Administrator Training – Year-End Model – ELA and Mathematics</a:t>
            </a:r>
          </a:p>
        </p:txBody>
      </p:sp>
      <p:sp>
        <p:nvSpPr>
          <p:cNvPr id="6" name="Date Placeholder 5"/>
          <p:cNvSpPr>
            <a:spLocks noGrp="1"/>
          </p:cNvSpPr>
          <p:nvPr>
            <p:ph type="dt" idx="12"/>
          </p:nvPr>
        </p:nvSpPr>
        <p:spPr>
          <a:xfrm>
            <a:off x="4518049" y="2"/>
            <a:ext cx="3456386" cy="1983732"/>
          </a:xfrm>
          <a:prstGeom prst="rect">
            <a:avLst/>
          </a:prstGeom>
        </p:spPr>
        <p:txBody>
          <a:bodyPr lIns="93164" tIns="46583" rIns="93164" bIns="46583"/>
          <a:lstStyle/>
          <a:p>
            <a:fld id="{E0CA0A33-7EF2-4A87-8A82-FAAFD2DC36D4}" type="datetime1">
              <a:rPr lang="en-US" smtClean="0"/>
              <a:t>12/4/2020</a:t>
            </a:fld>
            <a:endParaRPr lang="en-US"/>
          </a:p>
        </p:txBody>
      </p:sp>
    </p:spTree>
    <p:extLst>
      <p:ext uri="{BB962C8B-B14F-4D97-AF65-F5344CB8AC3E}">
        <p14:creationId xmlns:p14="http://schemas.microsoft.com/office/powerpoint/2010/main" val="5771072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52</a:t>
            </a:fld>
            <a:endParaRPr lang="en-US"/>
          </a:p>
        </p:txBody>
      </p:sp>
    </p:spTree>
    <p:extLst>
      <p:ext uri="{BB962C8B-B14F-4D97-AF65-F5344CB8AC3E}">
        <p14:creationId xmlns:p14="http://schemas.microsoft.com/office/powerpoint/2010/main" val="145732265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53</a:t>
            </a:fld>
            <a:endParaRPr lang="en-US"/>
          </a:p>
        </p:txBody>
      </p:sp>
    </p:spTree>
    <p:extLst>
      <p:ext uri="{BB962C8B-B14F-4D97-AF65-F5344CB8AC3E}">
        <p14:creationId xmlns:p14="http://schemas.microsoft.com/office/powerpoint/2010/main" val="237159205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91B0E4-BD5D-4E16-8D84-F8B1ED5D4E56}" type="slidenum">
              <a:rPr lang="en-US" smtClean="0"/>
              <a:pPr/>
              <a:t>54</a:t>
            </a:fld>
            <a:endParaRPr lang="en-US"/>
          </a:p>
        </p:txBody>
      </p:sp>
    </p:spTree>
    <p:extLst>
      <p:ext uri="{BB962C8B-B14F-4D97-AF65-F5344CB8AC3E}">
        <p14:creationId xmlns:p14="http://schemas.microsoft.com/office/powerpoint/2010/main" val="163232064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991B0E4-BD5D-4E16-8D84-F8B1ED5D4E56}" type="slidenum">
              <a:rPr lang="en-US" smtClean="0"/>
              <a:pPr/>
              <a:t>55</a:t>
            </a:fld>
            <a:endParaRPr lang="en-US"/>
          </a:p>
        </p:txBody>
      </p:sp>
    </p:spTree>
    <p:extLst>
      <p:ext uri="{BB962C8B-B14F-4D97-AF65-F5344CB8AC3E}">
        <p14:creationId xmlns:p14="http://schemas.microsoft.com/office/powerpoint/2010/main" val="322243872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730375" y="687388"/>
            <a:ext cx="4400550" cy="3300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t>Districts receive one box of CoAlt materials for each student based on online enrollment in early October.  </a:t>
            </a:r>
          </a:p>
          <a:p>
            <a:pPr eaLnBrk="1" hangingPunct="1">
              <a:spcBef>
                <a:spcPct val="0"/>
              </a:spcBef>
            </a:pPr>
            <a:endParaRPr lang="en-US" altLang="en-US"/>
          </a:p>
          <a:p>
            <a:pPr eaLnBrk="1" hangingPunct="1">
              <a:spcBef>
                <a:spcPct val="0"/>
              </a:spcBef>
            </a:pPr>
            <a:r>
              <a:rPr lang="en-US" altLang="en-US"/>
              <a:t>Districts will need to print and distribute test examiner manuals for each teacher.  </a:t>
            </a:r>
          </a:p>
          <a:p>
            <a:pPr eaLnBrk="1" hangingPunct="1">
              <a:spcBef>
                <a:spcPct val="0"/>
              </a:spcBef>
            </a:pPr>
            <a:endParaRPr lang="en-US" altLang="en-US"/>
          </a:p>
          <a:p>
            <a:pPr eaLnBrk="1" hangingPunct="1">
              <a:spcBef>
                <a:spcPct val="0"/>
              </a:spcBef>
            </a:pPr>
            <a:r>
              <a:rPr lang="en-US" altLang="en-US"/>
              <a:t>This manual indicates other materials the test examiner will need to give the assessment.</a:t>
            </a:r>
          </a:p>
        </p:txBody>
      </p:sp>
      <p:sp>
        <p:nvSpPr>
          <p:cNvPr id="87043" name="Header Placeholder 3"/>
          <p:cNvSpPr>
            <a:spLocks noGrp="1"/>
          </p:cNvSpPr>
          <p:nvPr>
            <p:ph type="hdr" sz="quarter"/>
          </p:nvPr>
        </p:nvSpPr>
        <p:spPr bwMode="auto">
          <a:xfrm>
            <a:off x="4" y="3"/>
            <a:ext cx="3175019" cy="480770"/>
          </a:xfrm>
          <a:prstGeom prst="rect">
            <a:avLst/>
          </a:prstGeom>
          <a:ln>
            <a:miter lim="800000"/>
            <a:headEnd/>
            <a:tailEnd/>
          </a:ln>
        </p:spPr>
        <p:txBody>
          <a:bodyPr wrap="square" lIns="94906" tIns="47454" rIns="94906" bIns="47454" numCol="1" anchor="t" anchorCtr="0" compatLnSpc="1">
            <a:prstTxWarp prst="textNoShape">
              <a:avLst/>
            </a:prstTxWarp>
          </a:bodyPr>
          <a:lstStyle/>
          <a:p>
            <a:pPr fontAlgn="base">
              <a:spcBef>
                <a:spcPct val="0"/>
              </a:spcBef>
              <a:spcAft>
                <a:spcPct val="0"/>
              </a:spcAft>
              <a:defRPr/>
            </a:pPr>
            <a:endParaRPr lang="en-US"/>
          </a:p>
        </p:txBody>
      </p:sp>
      <p:sp>
        <p:nvSpPr>
          <p:cNvPr id="87044" name="Date Placeholder 4"/>
          <p:cNvSpPr>
            <a:spLocks noGrp="1"/>
          </p:cNvSpPr>
          <p:nvPr>
            <p:ph type="dt" sz="quarter" idx="1"/>
          </p:nvPr>
        </p:nvSpPr>
        <p:spPr bwMode="auto">
          <a:xfrm>
            <a:off x="4148760" y="3"/>
            <a:ext cx="3175019" cy="480770"/>
          </a:xfrm>
          <a:prstGeom prst="rect">
            <a:avLst/>
          </a:prstGeom>
          <a:ln>
            <a:miter lim="800000"/>
            <a:headEnd/>
            <a:tailEnd/>
          </a:ln>
        </p:spPr>
        <p:txBody>
          <a:bodyPr wrap="square" lIns="94906" tIns="47454" rIns="94906" bIns="47454" numCol="1" anchor="t" anchorCtr="0" compatLnSpc="1">
            <a:prstTxWarp prst="textNoShape">
              <a:avLst/>
            </a:prstTxWarp>
          </a:bodyPr>
          <a:lstStyle/>
          <a:p>
            <a:pPr fontAlgn="base">
              <a:spcBef>
                <a:spcPct val="0"/>
              </a:spcBef>
              <a:spcAft>
                <a:spcPct val="0"/>
              </a:spcAft>
              <a:defRPr/>
            </a:pPr>
            <a:fld id="{20943FD0-F21E-401A-9ED8-4651FFD904A9}" type="datetime1">
              <a:rPr lang="en-US" smtClean="0"/>
              <a:pPr fontAlgn="base">
                <a:spcBef>
                  <a:spcPct val="0"/>
                </a:spcBef>
                <a:spcAft>
                  <a:spcPct val="0"/>
                </a:spcAft>
                <a:defRPr/>
              </a:pPr>
              <a:t>12/4/2020</a:t>
            </a:fld>
            <a:endParaRPr lang="en-US"/>
          </a:p>
        </p:txBody>
      </p:sp>
      <p:sp>
        <p:nvSpPr>
          <p:cNvPr id="87045" name="Footer Placeholder 5"/>
          <p:cNvSpPr>
            <a:spLocks noGrp="1"/>
          </p:cNvSpPr>
          <p:nvPr>
            <p:ph type="ftr" sz="quarter" idx="4"/>
          </p:nvPr>
        </p:nvSpPr>
        <p:spPr bwMode="auto">
          <a:xfrm>
            <a:off x="4" y="9126453"/>
            <a:ext cx="3175019" cy="480770"/>
          </a:xfrm>
          <a:prstGeom prst="rect">
            <a:avLst/>
          </a:prstGeom>
          <a:ln>
            <a:miter lim="800000"/>
            <a:headEnd/>
            <a:tailEnd/>
          </a:ln>
        </p:spPr>
        <p:txBody>
          <a:bodyPr wrap="square" lIns="94906" tIns="47454" rIns="94906" bIns="47454" numCol="1" anchorCtr="0" compatLnSpc="1">
            <a:prstTxWarp prst="textNoShape">
              <a:avLst/>
            </a:prstTxWarp>
          </a:bodyPr>
          <a:lstStyle/>
          <a:p>
            <a:pPr fontAlgn="base">
              <a:spcBef>
                <a:spcPct val="0"/>
              </a:spcBef>
              <a:spcAft>
                <a:spcPct val="0"/>
              </a:spcAft>
              <a:defRPr/>
            </a:pPr>
            <a:endParaRPr lang="en-US"/>
          </a:p>
        </p:txBody>
      </p:sp>
      <p:sp>
        <p:nvSpPr>
          <p:cNvPr id="87046" name="Slide Number Placeholder 6"/>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defRPr>
            </a:lvl1pPr>
            <a:lvl2pPr marL="771111" indent="-296581" eaLnBrk="0" hangingPunct="0">
              <a:defRPr>
                <a:solidFill>
                  <a:schemeClr val="tx1"/>
                </a:solidFill>
                <a:latin typeface="Arial" panose="020B0604020202020204" pitchFamily="34" charset="0"/>
              </a:defRPr>
            </a:lvl2pPr>
            <a:lvl3pPr marL="1186325" indent="-237265" eaLnBrk="0" hangingPunct="0">
              <a:defRPr>
                <a:solidFill>
                  <a:schemeClr val="tx1"/>
                </a:solidFill>
                <a:latin typeface="Arial" panose="020B0604020202020204" pitchFamily="34" charset="0"/>
              </a:defRPr>
            </a:lvl3pPr>
            <a:lvl4pPr marL="1660856" indent="-237265" eaLnBrk="0" hangingPunct="0">
              <a:defRPr>
                <a:solidFill>
                  <a:schemeClr val="tx1"/>
                </a:solidFill>
                <a:latin typeface="Arial" panose="020B0604020202020204" pitchFamily="34" charset="0"/>
              </a:defRPr>
            </a:lvl4pPr>
            <a:lvl5pPr marL="2135386" indent="-237265" eaLnBrk="0" hangingPunct="0">
              <a:defRPr>
                <a:solidFill>
                  <a:schemeClr val="tx1"/>
                </a:solidFill>
                <a:latin typeface="Arial" panose="020B0604020202020204" pitchFamily="34" charset="0"/>
              </a:defRPr>
            </a:lvl5pPr>
            <a:lvl6pPr marL="2609916" indent="-237265" eaLnBrk="0" fontAlgn="base" hangingPunct="0">
              <a:spcBef>
                <a:spcPct val="0"/>
              </a:spcBef>
              <a:spcAft>
                <a:spcPct val="0"/>
              </a:spcAft>
              <a:defRPr>
                <a:solidFill>
                  <a:schemeClr val="tx1"/>
                </a:solidFill>
                <a:latin typeface="Arial" panose="020B0604020202020204" pitchFamily="34" charset="0"/>
              </a:defRPr>
            </a:lvl6pPr>
            <a:lvl7pPr marL="3084445" indent="-237265" eaLnBrk="0" fontAlgn="base" hangingPunct="0">
              <a:spcBef>
                <a:spcPct val="0"/>
              </a:spcBef>
              <a:spcAft>
                <a:spcPct val="0"/>
              </a:spcAft>
              <a:defRPr>
                <a:solidFill>
                  <a:schemeClr val="tx1"/>
                </a:solidFill>
                <a:latin typeface="Arial" panose="020B0604020202020204" pitchFamily="34" charset="0"/>
              </a:defRPr>
            </a:lvl7pPr>
            <a:lvl8pPr marL="3558976" indent="-237265" eaLnBrk="0" fontAlgn="base" hangingPunct="0">
              <a:spcBef>
                <a:spcPct val="0"/>
              </a:spcBef>
              <a:spcAft>
                <a:spcPct val="0"/>
              </a:spcAft>
              <a:defRPr>
                <a:solidFill>
                  <a:schemeClr val="tx1"/>
                </a:solidFill>
                <a:latin typeface="Arial" panose="020B0604020202020204" pitchFamily="34" charset="0"/>
              </a:defRPr>
            </a:lvl8pPr>
            <a:lvl9pPr marL="4033505" indent="-237265"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384DC22-EB18-480A-ACFB-AC70F0E4CC4D}" type="slidenum">
              <a:rPr lang="en-US" altLang="en-US">
                <a:latin typeface="Calibri" panose="020F0502020204030204" pitchFamily="34" charset="0"/>
              </a:rPr>
              <a:pPr eaLnBrk="1" hangingPunct="1"/>
              <a:t>56</a:t>
            </a:fld>
            <a:endParaRPr lang="en-US" altLang="en-US">
              <a:latin typeface="Calibri" panose="020F0502020204030204" pitchFamily="34" charset="0"/>
            </a:endParaRPr>
          </a:p>
        </p:txBody>
      </p:sp>
    </p:spTree>
    <p:extLst>
      <p:ext uri="{BB962C8B-B14F-4D97-AF65-F5344CB8AC3E}">
        <p14:creationId xmlns:p14="http://schemas.microsoft.com/office/powerpoint/2010/main" val="227077385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a:solidFill>
                  <a:schemeClr val="tx1"/>
                </a:solidFill>
              </a:rPr>
              <a:t>Your</a:t>
            </a:r>
            <a:r>
              <a:rPr lang="en-US" baseline="0" dirty="0">
                <a:solidFill>
                  <a:schemeClr val="tx1"/>
                </a:solidFill>
              </a:rPr>
              <a:t> school will get an even distribution of each form for each subject. It is not required that the student takes the same form for each subject. </a:t>
            </a:r>
          </a:p>
          <a:p>
            <a:pPr eaLnBrk="1" hangingPunct="1"/>
            <a:r>
              <a:rPr lang="en-US" baseline="0" dirty="0">
                <a:solidFill>
                  <a:schemeClr val="tx1"/>
                </a:solidFill>
              </a:rPr>
              <a:t>Each student MUST be assessed with the same book and corresponding manipulatives per subject. The task manipulatives are shrink-wrapped together with the test book. Its important to keep the test materials that were shrink-wrapped, together. </a:t>
            </a:r>
            <a:endParaRPr lang="en-US" dirty="0">
              <a:solidFill>
                <a:schemeClr val="tx1"/>
              </a:solidFill>
            </a:endParaRPr>
          </a:p>
          <a:p>
            <a:endParaRPr lang="en-US" dirty="0"/>
          </a:p>
        </p:txBody>
      </p:sp>
    </p:spTree>
    <p:extLst>
      <p:ext uri="{BB962C8B-B14F-4D97-AF65-F5344CB8AC3E}">
        <p14:creationId xmlns:p14="http://schemas.microsoft.com/office/powerpoint/2010/main" val="15843396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DLM content standards for all three subject areas are called Essential Elements and are the learning targets for the assessments. The Essential Elements build a bridge from grade-level content standards to academic expectations for students with the most significant cognitive disabilities. Therefore, the Essential Elements are linked to each state’s grade-level standards.  With a direct connection to Colorado’s Extended Evidence Outcomes.</a:t>
            </a:r>
          </a:p>
        </p:txBody>
      </p:sp>
      <p:sp>
        <p:nvSpPr>
          <p:cNvPr id="4" name="Slide Number Placeholder 3"/>
          <p:cNvSpPr>
            <a:spLocks noGrp="1"/>
          </p:cNvSpPr>
          <p:nvPr>
            <p:ph type="sldNum" sz="quarter" idx="5"/>
          </p:nvPr>
        </p:nvSpPr>
        <p:spPr/>
        <p:txBody>
          <a:bodyPr/>
          <a:lstStyle/>
          <a:p>
            <a:fld id="{D8C3E97E-4890-4915-A7C2-F3D207C521C5}" type="slidenum">
              <a:rPr lang="en-US" smtClean="0"/>
              <a:t>11</a:t>
            </a:fld>
            <a:endParaRPr lang="en-US"/>
          </a:p>
        </p:txBody>
      </p:sp>
    </p:spTree>
    <p:extLst>
      <p:ext uri="{BB962C8B-B14F-4D97-AF65-F5344CB8AC3E}">
        <p14:creationId xmlns:p14="http://schemas.microsoft.com/office/powerpoint/2010/main" val="356311619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7669109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73781734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3103697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61</a:t>
            </a:fld>
            <a:endParaRPr lang="en-US"/>
          </a:p>
        </p:txBody>
      </p:sp>
    </p:spTree>
    <p:extLst>
      <p:ext uri="{BB962C8B-B14F-4D97-AF65-F5344CB8AC3E}">
        <p14:creationId xmlns:p14="http://schemas.microsoft.com/office/powerpoint/2010/main" val="40424396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8705366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a:t>
            </a:r>
            <a:r>
              <a:rPr lang="en-US" baseline="0" dirty="0"/>
              <a:t> now going to walk through the 4</a:t>
            </a:r>
            <a:r>
              <a:rPr lang="en-US" baseline="30000" dirty="0"/>
              <a:t>th</a:t>
            </a:r>
            <a:r>
              <a:rPr lang="en-US" baseline="0" dirty="0"/>
              <a:t> grade Social Studies Selected Response item with you.</a:t>
            </a:r>
          </a:p>
          <a:p>
            <a:r>
              <a:rPr lang="en-US" baseline="0" dirty="0"/>
              <a:t>This is the teacher facing page.</a:t>
            </a:r>
          </a:p>
          <a:p>
            <a:r>
              <a:rPr lang="en-US" baseline="0" dirty="0"/>
              <a:t>Read through the page to yourself before presenting the item to the student</a:t>
            </a:r>
          </a:p>
          <a:p>
            <a:endParaRPr lang="en-US" baseline="0" dirty="0"/>
          </a:p>
          <a:p>
            <a:r>
              <a:rPr lang="en-US" baseline="0" dirty="0"/>
              <a:t>What the Test Examiner says is in bold font highlighted in gray.</a:t>
            </a:r>
          </a:p>
          <a:p>
            <a:r>
              <a:rPr lang="en-US" baseline="0" dirty="0"/>
              <a:t>Notice in the instructions the Test Examiner is to point to the picture and answer options as they read them.</a:t>
            </a:r>
          </a:p>
          <a:p>
            <a:r>
              <a:rPr lang="en-US" baseline="0" dirty="0"/>
              <a:t>The correct answer is also provided.</a:t>
            </a:r>
          </a:p>
          <a:p>
            <a:endParaRPr lang="en-US" baseline="0" dirty="0"/>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63</a:t>
            </a:fld>
            <a:endParaRPr lang="en-US" dirty="0"/>
          </a:p>
        </p:txBody>
      </p:sp>
    </p:spTree>
    <p:extLst>
      <p:ext uri="{BB962C8B-B14F-4D97-AF65-F5344CB8AC3E}">
        <p14:creationId xmlns:p14="http://schemas.microsoft.com/office/powerpoint/2010/main" val="74610037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is the student facing page.</a:t>
            </a:r>
          </a:p>
          <a:p>
            <a:r>
              <a:rPr lang="en-US" sz="1100" dirty="0"/>
              <a:t>I am going to read through the item with you as if you were the student, and I am the teacher.  You will not see what I am reading.</a:t>
            </a:r>
          </a:p>
          <a:p>
            <a:br>
              <a:rPr lang="en-US" sz="1100" dirty="0"/>
            </a:br>
            <a:r>
              <a:rPr lang="en-US" sz="1100" dirty="0">
                <a:latin typeface="Arial" charset="0"/>
                <a:cs typeface="Arial" charset="0"/>
              </a:rPr>
              <a:t>Point to the picture at the top of the page.</a:t>
            </a:r>
          </a:p>
          <a:p>
            <a:r>
              <a:rPr lang="en-US" sz="1100" dirty="0">
                <a:latin typeface="Arial" charset="0"/>
                <a:cs typeface="Arial" charset="0"/>
              </a:rPr>
              <a:t>Read the prompt: </a:t>
            </a:r>
            <a:r>
              <a:rPr lang="en-US" sz="1100" b="1" dirty="0">
                <a:latin typeface="Arial" charset="0"/>
                <a:cs typeface="Arial" charset="0"/>
              </a:rPr>
              <a:t>Colorado has geographic features such as lakes, mountains, and plains. Which geographic feature is shown on this map of Colorado?</a:t>
            </a:r>
          </a:p>
          <a:p>
            <a:r>
              <a:rPr lang="en-US" sz="1100" dirty="0">
                <a:latin typeface="Arial" charset="0"/>
                <a:cs typeface="Arial" charset="0"/>
              </a:rPr>
              <a:t>Point to and read each answer option aloud:</a:t>
            </a:r>
          </a:p>
          <a:p>
            <a:r>
              <a:rPr lang="en-US" sz="1100" b="1" dirty="0">
                <a:latin typeface="Arial" charset="0"/>
                <a:cs typeface="Arial" charset="0"/>
              </a:rPr>
              <a:t>Lakes, Mountains, Plains</a:t>
            </a:r>
          </a:p>
          <a:p>
            <a:r>
              <a:rPr lang="en-US" sz="1100" b="1" dirty="0">
                <a:latin typeface="Arial" charset="0"/>
                <a:cs typeface="Arial" charset="0"/>
              </a:rPr>
              <a:t>Choose your answer.</a:t>
            </a:r>
          </a:p>
          <a:p>
            <a:r>
              <a:rPr lang="en-US" sz="1100" dirty="0">
                <a:latin typeface="Arial" charset="0"/>
                <a:cs typeface="Arial" charset="0"/>
              </a:rPr>
              <a:t>Pause and allow the student time to respond.  </a:t>
            </a:r>
          </a:p>
          <a:p>
            <a:r>
              <a:rPr lang="en-US" sz="1100" dirty="0">
                <a:latin typeface="Arial" charset="0"/>
                <a:cs typeface="Arial" charset="0"/>
              </a:rPr>
              <a:t>If the student responds </a:t>
            </a:r>
            <a:r>
              <a:rPr lang="en-US" sz="1100" i="1" dirty="0">
                <a:latin typeface="Arial" charset="0"/>
                <a:cs typeface="Arial" charset="0"/>
              </a:rPr>
              <a:t>correctly</a:t>
            </a:r>
            <a:r>
              <a:rPr lang="en-US" sz="1100" dirty="0">
                <a:latin typeface="Arial" charset="0"/>
                <a:cs typeface="Arial" charset="0"/>
              </a:rPr>
              <a:t> you will mark a 4 on the score sheet for this item and move on to the next item in the book.  Remember you will have to turn two pages to get to the next primary prompt – be sure to check that you are at the beginning of the next item before starting.</a:t>
            </a:r>
          </a:p>
          <a:p>
            <a:r>
              <a:rPr lang="en-US" sz="1100" dirty="0">
                <a:latin typeface="Arial" charset="0"/>
                <a:cs typeface="Arial" charset="0"/>
              </a:rPr>
              <a:t>If the student does not respond – you may repeat the prompt once exactly as it appears– test examiners may not reword prompts or explain any of the words. </a:t>
            </a:r>
          </a:p>
          <a:p>
            <a:r>
              <a:rPr lang="en-US" sz="1100" dirty="0"/>
              <a:t>If the student responds incorrectly – you will turn the page and move to the additional prompt.</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64</a:t>
            </a:fld>
            <a:endParaRPr lang="en-US" dirty="0"/>
          </a:p>
        </p:txBody>
      </p:sp>
    </p:spTree>
    <p:extLst>
      <p:ext uri="{BB962C8B-B14F-4D97-AF65-F5344CB8AC3E}">
        <p14:creationId xmlns:p14="http://schemas.microsoft.com/office/powerpoint/2010/main" val="39848194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at this point the student picks Mountains,</a:t>
            </a:r>
            <a:r>
              <a:rPr lang="en-US" baseline="0" dirty="0"/>
              <a:t> then the answer is correct. The Test Examiner marks the score sheet with 4 points.</a:t>
            </a:r>
            <a:endParaRPr lang="en-US" b="0" dirty="0"/>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65</a:t>
            </a:fld>
            <a:endParaRPr lang="en-US" dirty="0"/>
          </a:p>
        </p:txBody>
      </p:sp>
    </p:spTree>
    <p:extLst>
      <p:ext uri="{BB962C8B-B14F-4D97-AF65-F5344CB8AC3E}">
        <p14:creationId xmlns:p14="http://schemas.microsoft.com/office/powerpoint/2010/main" val="72814555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this case, after waiting several seconds, you determine the student is not going to respond. </a:t>
            </a:r>
            <a:endParaRPr lang="en-US" b="0" dirty="0"/>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66</a:t>
            </a:fld>
            <a:endParaRPr lang="en-US" dirty="0"/>
          </a:p>
        </p:txBody>
      </p:sp>
    </p:spTree>
    <p:extLst>
      <p:ext uri="{BB962C8B-B14F-4D97-AF65-F5344CB8AC3E}">
        <p14:creationId xmlns:p14="http://schemas.microsoft.com/office/powerpoint/2010/main" val="176501516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the primary prompt one more time – exactly as written. Make sure that you point to the answer choices again. </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67</a:t>
            </a:fld>
            <a:endParaRPr lang="en-US" dirty="0"/>
          </a:p>
        </p:txBody>
      </p:sp>
    </p:spTree>
    <p:extLst>
      <p:ext uri="{BB962C8B-B14F-4D97-AF65-F5344CB8AC3E}">
        <p14:creationId xmlns:p14="http://schemas.microsoft.com/office/powerpoint/2010/main" val="638960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Test blueprints list the Essential Elements assessed for each grade and subject. The blueprints are organized into groups of related Essential Elements by claims and conceptual areas for ELA and mathematics. </a:t>
            </a:r>
          </a:p>
        </p:txBody>
      </p:sp>
      <p:sp>
        <p:nvSpPr>
          <p:cNvPr id="4" name="Slide Number Placeholder 3"/>
          <p:cNvSpPr>
            <a:spLocks noGrp="1"/>
          </p:cNvSpPr>
          <p:nvPr>
            <p:ph type="sldNum" sz="quarter" idx="5"/>
          </p:nvPr>
        </p:nvSpPr>
        <p:spPr/>
        <p:txBody>
          <a:bodyPr/>
          <a:lstStyle/>
          <a:p>
            <a:fld id="{D8C3E97E-4890-4915-A7C2-F3D207C521C5}" type="slidenum">
              <a:rPr lang="en-US" smtClean="0"/>
              <a:t>12</a:t>
            </a:fld>
            <a:endParaRPr lang="en-US"/>
          </a:p>
        </p:txBody>
      </p:sp>
    </p:spTree>
    <p:extLst>
      <p:ext uri="{BB962C8B-B14F-4D97-AF65-F5344CB8AC3E}">
        <p14:creationId xmlns:p14="http://schemas.microsoft.com/office/powerpoint/2010/main" val="30844611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cs typeface="Arial" charset="0"/>
              </a:rPr>
              <a:t>Point to the picture at the top of the page.</a:t>
            </a:r>
          </a:p>
          <a:p>
            <a:r>
              <a:rPr lang="en-US" sz="1100" dirty="0">
                <a:latin typeface="Arial" charset="0"/>
                <a:cs typeface="Arial" charset="0"/>
              </a:rPr>
              <a:t>Read the prompt: </a:t>
            </a:r>
            <a:r>
              <a:rPr lang="en-US" sz="1100" b="1" dirty="0">
                <a:latin typeface="Arial" charset="0"/>
                <a:cs typeface="Arial" charset="0"/>
              </a:rPr>
              <a:t>Colorado has geographic features such as lakes, mountains, and plains. Which geographic feature is shown on this map of Colorado?</a:t>
            </a:r>
          </a:p>
          <a:p>
            <a:r>
              <a:rPr lang="en-US" sz="1100" dirty="0">
                <a:latin typeface="Arial" charset="0"/>
                <a:cs typeface="Arial" charset="0"/>
              </a:rPr>
              <a:t>Point to and read each answer option aloud:</a:t>
            </a:r>
          </a:p>
          <a:p>
            <a:r>
              <a:rPr lang="en-US" sz="1100" b="1" dirty="0">
                <a:latin typeface="Arial" charset="0"/>
                <a:cs typeface="Arial" charset="0"/>
              </a:rPr>
              <a:t>Lakes, Mountains, Plains</a:t>
            </a:r>
          </a:p>
          <a:p>
            <a:r>
              <a:rPr lang="en-US" sz="1100" b="1" dirty="0">
                <a:latin typeface="Arial" charset="0"/>
                <a:cs typeface="Arial" charset="0"/>
              </a:rPr>
              <a:t>Choose your answer.</a:t>
            </a:r>
          </a:p>
          <a:p>
            <a:r>
              <a:rPr lang="en-US" sz="1100" dirty="0">
                <a:latin typeface="Arial" charset="0"/>
                <a:cs typeface="Arial" charset="0"/>
              </a:rPr>
              <a:t>Pause and allow the student time to respond.  </a:t>
            </a:r>
          </a:p>
          <a:p>
            <a:r>
              <a:rPr lang="en-US" sz="1100" dirty="0">
                <a:latin typeface="Arial" charset="0"/>
                <a:cs typeface="Arial" charset="0"/>
              </a:rPr>
              <a:t>If the student responds </a:t>
            </a:r>
            <a:r>
              <a:rPr lang="en-US" sz="1100" i="1" dirty="0">
                <a:latin typeface="Arial" charset="0"/>
                <a:cs typeface="Arial" charset="0"/>
              </a:rPr>
              <a:t>correctly</a:t>
            </a:r>
            <a:r>
              <a:rPr lang="en-US" sz="1100" dirty="0">
                <a:latin typeface="Arial" charset="0"/>
                <a:cs typeface="Arial" charset="0"/>
              </a:rPr>
              <a:t> you will mark a 4 on the score sheet for this item and move on to the next item in the book.  Remember you will have to turn two pages to get to the next primary prompt – be sure to check that you are at the beginning of the next item before starting.</a:t>
            </a:r>
          </a:p>
          <a:p>
            <a:r>
              <a:rPr lang="en-US" sz="1100" dirty="0">
                <a:latin typeface="Arial" charset="0"/>
                <a:cs typeface="Arial" charset="0"/>
              </a:rPr>
              <a:t>If the student does not respond – you may repeat the prompt once exactly as it appears. </a:t>
            </a:r>
          </a:p>
          <a:p>
            <a:r>
              <a:rPr lang="en-US" sz="1100" dirty="0"/>
              <a:t>If the student responds incorrectly – you will turn the page and move to the additional prompt.</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68</a:t>
            </a:fld>
            <a:endParaRPr lang="en-US" dirty="0"/>
          </a:p>
        </p:txBody>
      </p:sp>
    </p:spTree>
    <p:extLst>
      <p:ext uri="{BB962C8B-B14F-4D97-AF65-F5344CB8AC3E}">
        <p14:creationId xmlns:p14="http://schemas.microsoft.com/office/powerpoint/2010/main" val="1985739218"/>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responds</a:t>
            </a:r>
            <a:r>
              <a:rPr lang="en-US" baseline="0" dirty="0"/>
              <a:t> on the second reading of the prompt, even thought they did not respond the first time, they can still score a 4.</a:t>
            </a:r>
            <a:endParaRPr lang="en-US" b="0" dirty="0"/>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69</a:t>
            </a:fld>
            <a:endParaRPr lang="en-US" dirty="0"/>
          </a:p>
        </p:txBody>
      </p:sp>
    </p:spTree>
    <p:extLst>
      <p:ext uri="{BB962C8B-B14F-4D97-AF65-F5344CB8AC3E}">
        <p14:creationId xmlns:p14="http://schemas.microsoft.com/office/powerpoint/2010/main" val="2586368506"/>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responds incorrectly, the</a:t>
            </a:r>
            <a:r>
              <a:rPr lang="en-US" baseline="0" dirty="0"/>
              <a:t> Test Examiner presents the alternate prompt to engage the student in testing.</a:t>
            </a:r>
            <a:endParaRPr lang="en-US" b="0" dirty="0"/>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70</a:t>
            </a:fld>
            <a:endParaRPr lang="en-US" dirty="0"/>
          </a:p>
        </p:txBody>
      </p:sp>
    </p:spTree>
    <p:extLst>
      <p:ext uri="{BB962C8B-B14F-4D97-AF65-F5344CB8AC3E}">
        <p14:creationId xmlns:p14="http://schemas.microsoft.com/office/powerpoint/2010/main" val="684227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If the student responds incorrectly or does not answer at all, you will turn the page and read an additional prompt</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71</a:t>
            </a:fld>
            <a:endParaRPr lang="en-US" dirty="0"/>
          </a:p>
        </p:txBody>
      </p:sp>
    </p:spTree>
    <p:extLst>
      <p:ext uri="{BB962C8B-B14F-4D97-AF65-F5344CB8AC3E}">
        <p14:creationId xmlns:p14="http://schemas.microsoft.com/office/powerpoint/2010/main" val="292279976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is the teacher facing page for the additional prompt for level 3.</a:t>
            </a:r>
          </a:p>
          <a:p>
            <a:r>
              <a:rPr lang="en-US" baseline="0" dirty="0"/>
              <a:t>Notice the teacher words are still in bold and highlighted.  </a:t>
            </a:r>
          </a:p>
          <a:p>
            <a:r>
              <a:rPr lang="en-US" baseline="0" dirty="0"/>
              <a:t>Also the instructions to point to the pictures are still here.</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72</a:t>
            </a:fld>
            <a:endParaRPr lang="en-US" dirty="0"/>
          </a:p>
        </p:txBody>
      </p:sp>
    </p:spTree>
    <p:extLst>
      <p:ext uri="{BB962C8B-B14F-4D97-AF65-F5344CB8AC3E}">
        <p14:creationId xmlns:p14="http://schemas.microsoft.com/office/powerpoint/2010/main" val="31735536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This is the student facing page for the additional prompt.</a:t>
            </a:r>
          </a:p>
          <a:p>
            <a:r>
              <a:rPr lang="en-US" sz="1100" dirty="0"/>
              <a:t>Again, I am going to read through the item with you as if you were the student, and I am the teacher.  You will not see what I am reading.</a:t>
            </a:r>
            <a:br>
              <a:rPr lang="en-US" sz="1100" dirty="0"/>
            </a:br>
            <a:endParaRPr lang="en-US" sz="1100" dirty="0"/>
          </a:p>
          <a:p>
            <a:r>
              <a:rPr lang="en-US" sz="1100" dirty="0"/>
              <a:t>Point to the picture on the page.</a:t>
            </a:r>
          </a:p>
          <a:p>
            <a:r>
              <a:rPr lang="en-US" sz="1100" dirty="0"/>
              <a:t>Read the additional prompt: </a:t>
            </a:r>
            <a:r>
              <a:rPr lang="en-US" sz="1100" b="1" dirty="0">
                <a:latin typeface="Arial" charset="0"/>
                <a:cs typeface="Arial" charset="0"/>
              </a:rPr>
              <a:t>Here is an example of another geographic feature on a map of Colorado. Rivers are the geographic feature shown on this map of Colorado.</a:t>
            </a:r>
            <a:br>
              <a:rPr lang="en-US" sz="1100" dirty="0"/>
            </a:br>
            <a:r>
              <a:rPr lang="en-US" sz="1100" dirty="0"/>
              <a:t>Pause, and then turn back to the primary prompt.</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73</a:t>
            </a:fld>
            <a:endParaRPr lang="en-US" dirty="0"/>
          </a:p>
        </p:txBody>
      </p:sp>
    </p:spTree>
    <p:extLst>
      <p:ext uri="{BB962C8B-B14F-4D97-AF65-F5344CB8AC3E}">
        <p14:creationId xmlns:p14="http://schemas.microsoft.com/office/powerpoint/2010/main" val="1154556158"/>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read</a:t>
            </a:r>
            <a:r>
              <a:rPr lang="en-US" baseline="0" dirty="0"/>
              <a:t> the primary prompt one more time, pointing to the answers.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74</a:t>
            </a:fld>
            <a:endParaRPr lang="en-US"/>
          </a:p>
        </p:txBody>
      </p:sp>
    </p:spTree>
    <p:extLst>
      <p:ext uri="{BB962C8B-B14F-4D97-AF65-F5344CB8AC3E}">
        <p14:creationId xmlns:p14="http://schemas.microsoft.com/office/powerpoint/2010/main" val="301561492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cs typeface="Arial" charset="0"/>
              </a:rPr>
              <a:t>Once again, read the primary prompt. Point to the picture at the top of the page.</a:t>
            </a:r>
          </a:p>
          <a:p>
            <a:r>
              <a:rPr lang="en-US" sz="1100" dirty="0">
                <a:latin typeface="Arial" charset="0"/>
                <a:cs typeface="Arial" charset="0"/>
              </a:rPr>
              <a:t>Read the prompt: </a:t>
            </a:r>
            <a:r>
              <a:rPr lang="en-US" sz="1100" b="1" dirty="0">
                <a:latin typeface="Arial" charset="0"/>
                <a:cs typeface="Arial" charset="0"/>
              </a:rPr>
              <a:t>Colorado has geographic features such as lakes, mountains, and plains. Which geographic feature is shown on this map of Colorado?</a:t>
            </a:r>
          </a:p>
          <a:p>
            <a:r>
              <a:rPr lang="en-US" sz="1100" dirty="0">
                <a:latin typeface="Arial" charset="0"/>
                <a:cs typeface="Arial" charset="0"/>
              </a:rPr>
              <a:t>Point to and read each answer option aloud:</a:t>
            </a:r>
          </a:p>
          <a:p>
            <a:r>
              <a:rPr lang="en-US" sz="1100" b="1" dirty="0">
                <a:latin typeface="Arial" charset="0"/>
                <a:cs typeface="Arial" charset="0"/>
              </a:rPr>
              <a:t>Lakes, Mountains, Plains</a:t>
            </a:r>
          </a:p>
          <a:p>
            <a:r>
              <a:rPr lang="en-US" sz="1100" b="1" dirty="0">
                <a:latin typeface="Arial" charset="0"/>
                <a:cs typeface="Arial" charset="0"/>
              </a:rPr>
              <a:t>Choose your answer.</a:t>
            </a:r>
          </a:p>
          <a:p>
            <a:r>
              <a:rPr lang="en-US" sz="1100" dirty="0">
                <a:latin typeface="Arial" charset="0"/>
                <a:cs typeface="Arial" charset="0"/>
              </a:rPr>
              <a:t>Pause and allow the student time to respond.  </a:t>
            </a:r>
          </a:p>
          <a:p>
            <a:r>
              <a:rPr lang="en-US" sz="1100" dirty="0">
                <a:latin typeface="Arial" charset="0"/>
                <a:cs typeface="Arial" charset="0"/>
              </a:rPr>
              <a:t>If the student responds </a:t>
            </a:r>
            <a:r>
              <a:rPr lang="en-US" sz="1100" i="1" dirty="0">
                <a:latin typeface="Arial" charset="0"/>
                <a:cs typeface="Arial" charset="0"/>
              </a:rPr>
              <a:t>correctly</a:t>
            </a:r>
            <a:r>
              <a:rPr lang="en-US" sz="1100" dirty="0">
                <a:latin typeface="Arial" charset="0"/>
                <a:cs typeface="Arial" charset="0"/>
              </a:rPr>
              <a:t> you will mark a 3 on the score sheet for this item and move on to the next item in the book.  </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75</a:t>
            </a:fld>
            <a:endParaRPr lang="en-US" dirty="0"/>
          </a:p>
        </p:txBody>
      </p:sp>
    </p:spTree>
    <p:extLst>
      <p:ext uri="{BB962C8B-B14F-4D97-AF65-F5344CB8AC3E}">
        <p14:creationId xmlns:p14="http://schemas.microsoft.com/office/powerpoint/2010/main" val="27067123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responds</a:t>
            </a:r>
            <a:r>
              <a:rPr lang="en-US" baseline="0" dirty="0"/>
              <a:t> correctly, score a 3. </a:t>
            </a:r>
            <a:endParaRPr lang="en-US" b="0" dirty="0"/>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76</a:t>
            </a:fld>
            <a:endParaRPr lang="en-US" dirty="0"/>
          </a:p>
        </p:txBody>
      </p:sp>
    </p:spTree>
    <p:extLst>
      <p:ext uri="{BB962C8B-B14F-4D97-AF65-F5344CB8AC3E}">
        <p14:creationId xmlns:p14="http://schemas.microsoft.com/office/powerpoint/2010/main" val="316019820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responds incorrectly the</a:t>
            </a:r>
            <a:r>
              <a:rPr lang="en-US" baseline="0" dirty="0"/>
              <a:t> Test Examiner presents the correct answer to the student. </a:t>
            </a:r>
            <a:endParaRPr lang="en-US" b="0" dirty="0"/>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77</a:t>
            </a:fld>
            <a:endParaRPr lang="en-US" dirty="0"/>
          </a:p>
        </p:txBody>
      </p:sp>
    </p:spTree>
    <p:extLst>
      <p:ext uri="{BB962C8B-B14F-4D97-AF65-F5344CB8AC3E}">
        <p14:creationId xmlns:p14="http://schemas.microsoft.com/office/powerpoint/2010/main" val="297484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assessment as a whole is comprised of a series of </a:t>
            </a:r>
            <a:r>
              <a:rPr lang="en-US" dirty="0" err="1"/>
              <a:t>testlets</a:t>
            </a:r>
            <a:r>
              <a:rPr lang="en-US" dirty="0"/>
              <a:t> that align to the Essential Elements. The number of </a:t>
            </a:r>
            <a:r>
              <a:rPr lang="en-US" dirty="0" err="1"/>
              <a:t>testlets</a:t>
            </a:r>
            <a:r>
              <a:rPr lang="en-US" dirty="0"/>
              <a:t> varies by grade and subject. Each </a:t>
            </a:r>
            <a:r>
              <a:rPr lang="en-US" dirty="0" err="1"/>
              <a:t>testlet</a:t>
            </a:r>
            <a:r>
              <a:rPr lang="en-US" dirty="0"/>
              <a:t> includes three to nine conceptually-related items. A student typically takes five to fifteen minutes to complete a single </a:t>
            </a:r>
            <a:r>
              <a:rPr lang="en-US" dirty="0" err="1"/>
              <a:t>testlet</a:t>
            </a:r>
            <a:r>
              <a:rPr lang="en-US" dirty="0"/>
              <a:t>. The brevity of each </a:t>
            </a:r>
            <a:r>
              <a:rPr lang="en-US" dirty="0" err="1"/>
              <a:t>testlet</a:t>
            </a:r>
            <a:r>
              <a:rPr lang="en-US" dirty="0"/>
              <a:t> is intended to prevent fatiguing the student, and the set of </a:t>
            </a:r>
            <a:r>
              <a:rPr lang="en-US" dirty="0" err="1"/>
              <a:t>testlets</a:t>
            </a:r>
            <a:r>
              <a:rPr lang="en-US" dirty="0"/>
              <a:t> for each grade and subject are administered across multiple sessions. Note: The assessment is administered one-on-one between the test administrator and student. Even within a class of students in the same grade, students will likely take </a:t>
            </a:r>
            <a:r>
              <a:rPr lang="en-US" dirty="0" err="1"/>
              <a:t>testlets</a:t>
            </a:r>
            <a:r>
              <a:rPr lang="en-US" dirty="0"/>
              <a:t> at varying linkage levels and may need a variety of individualized supports. </a:t>
            </a:r>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386549683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At score level 2, the Test Examiner shows the student the correct response. The</a:t>
            </a:r>
          </a:p>
          <a:p>
            <a:r>
              <a:rPr lang="en-US" sz="1100" dirty="0"/>
              <a:t>Test Examiner then repeats the primary prompt and answer choices and allows the</a:t>
            </a:r>
          </a:p>
          <a:p>
            <a:r>
              <a:rPr lang="en-US" sz="1100" dirty="0"/>
              <a:t>student an opportunity to respond. The student receives a score of 2, 1, or NR</a:t>
            </a:r>
          </a:p>
          <a:p>
            <a:r>
              <a:rPr lang="en-US" sz="1100" dirty="0"/>
              <a:t>based on the response given.</a:t>
            </a:r>
          </a:p>
          <a:p>
            <a:endParaRPr lang="en-US" baseline="0" dirty="0"/>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78</a:t>
            </a:fld>
            <a:endParaRPr lang="en-US" dirty="0"/>
          </a:p>
        </p:txBody>
      </p:sp>
    </p:spTree>
    <p:extLst>
      <p:ext uri="{BB962C8B-B14F-4D97-AF65-F5344CB8AC3E}">
        <p14:creationId xmlns:p14="http://schemas.microsoft.com/office/powerpoint/2010/main" val="3651761854"/>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cs typeface="Arial" charset="0"/>
              </a:rPr>
              <a:t>Mountains are the geographic feature shown on this map of Colorado.</a:t>
            </a:r>
            <a:endParaRPr lang="en-US" sz="1100" dirty="0"/>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79</a:t>
            </a:fld>
            <a:endParaRPr lang="en-US" dirty="0"/>
          </a:p>
        </p:txBody>
      </p:sp>
    </p:spTree>
    <p:extLst>
      <p:ext uri="{BB962C8B-B14F-4D97-AF65-F5344CB8AC3E}">
        <p14:creationId xmlns:p14="http://schemas.microsoft.com/office/powerpoint/2010/main" val="1980325189"/>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Now, read the primary prompt one more time, pointing to the answers. </a:t>
            </a:r>
          </a:p>
        </p:txBody>
      </p:sp>
      <p:sp>
        <p:nvSpPr>
          <p:cNvPr id="4" name="Slide Number Placeholder 3"/>
          <p:cNvSpPr>
            <a:spLocks noGrp="1"/>
          </p:cNvSpPr>
          <p:nvPr>
            <p:ph type="sldNum" sz="quarter" idx="10"/>
          </p:nvPr>
        </p:nvSpPr>
        <p:spPr/>
        <p:txBody>
          <a:bodyPr/>
          <a:lstStyle/>
          <a:p>
            <a:fld id="{976AB643-1C83-46B1-A4FF-8E4A58FA665A}" type="slidenum">
              <a:rPr lang="en-US" smtClean="0"/>
              <a:t>80</a:t>
            </a:fld>
            <a:endParaRPr lang="en-US"/>
          </a:p>
        </p:txBody>
      </p:sp>
    </p:spTree>
    <p:extLst>
      <p:ext uri="{BB962C8B-B14F-4D97-AF65-F5344CB8AC3E}">
        <p14:creationId xmlns:p14="http://schemas.microsoft.com/office/powerpoint/2010/main" val="1543931811"/>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latin typeface="Arial" charset="0"/>
                <a:cs typeface="Arial" charset="0"/>
              </a:rPr>
              <a:t>Point to the picture at the top of the page.</a:t>
            </a:r>
          </a:p>
          <a:p>
            <a:r>
              <a:rPr lang="en-US" sz="1100" dirty="0">
                <a:latin typeface="Arial" charset="0"/>
                <a:cs typeface="Arial" charset="0"/>
              </a:rPr>
              <a:t>Read the prompt: </a:t>
            </a:r>
            <a:r>
              <a:rPr lang="en-US" sz="1100" b="1" dirty="0">
                <a:latin typeface="Arial" charset="0"/>
                <a:cs typeface="Arial" charset="0"/>
              </a:rPr>
              <a:t>Colorado has geographic features such as lakes, mountains, and plains. Which geographic feature is shown on this map of Colorado?</a:t>
            </a:r>
          </a:p>
          <a:p>
            <a:r>
              <a:rPr lang="en-US" sz="1100" dirty="0">
                <a:latin typeface="Arial" charset="0"/>
                <a:cs typeface="Arial" charset="0"/>
              </a:rPr>
              <a:t>Point to and read each answer option aloud:</a:t>
            </a:r>
          </a:p>
          <a:p>
            <a:r>
              <a:rPr lang="en-US" sz="1100" b="1" dirty="0">
                <a:latin typeface="Arial" charset="0"/>
                <a:cs typeface="Arial" charset="0"/>
              </a:rPr>
              <a:t>Lakes, Mountains, Plains</a:t>
            </a:r>
          </a:p>
          <a:p>
            <a:r>
              <a:rPr lang="en-US" sz="1100" b="1" dirty="0">
                <a:latin typeface="Arial" charset="0"/>
                <a:cs typeface="Arial" charset="0"/>
              </a:rPr>
              <a:t>Choose your answer.</a:t>
            </a:r>
          </a:p>
          <a:p>
            <a:r>
              <a:rPr lang="en-US" sz="1100" dirty="0">
                <a:latin typeface="Arial" charset="0"/>
                <a:cs typeface="Arial" charset="0"/>
              </a:rPr>
              <a:t>Pause and allow the student time to respond.  </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81</a:t>
            </a:fld>
            <a:endParaRPr lang="en-US" dirty="0"/>
          </a:p>
        </p:txBody>
      </p:sp>
    </p:spTree>
    <p:extLst>
      <p:ext uri="{BB962C8B-B14F-4D97-AF65-F5344CB8AC3E}">
        <p14:creationId xmlns:p14="http://schemas.microsoft.com/office/powerpoint/2010/main" val="599836718"/>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If the student gets the answer correct, they score a two. </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82</a:t>
            </a:fld>
            <a:endParaRPr lang="en-US" dirty="0"/>
          </a:p>
        </p:txBody>
      </p:sp>
    </p:spTree>
    <p:extLst>
      <p:ext uri="{BB962C8B-B14F-4D97-AF65-F5344CB8AC3E}">
        <p14:creationId xmlns:p14="http://schemas.microsoft.com/office/powerpoint/2010/main" val="387960688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If the student answers incorrectly, the student scores a one.</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83</a:t>
            </a:fld>
            <a:endParaRPr lang="en-US" dirty="0"/>
          </a:p>
        </p:txBody>
      </p:sp>
    </p:spTree>
    <p:extLst>
      <p:ext uri="{BB962C8B-B14F-4D97-AF65-F5344CB8AC3E}">
        <p14:creationId xmlns:p14="http://schemas.microsoft.com/office/powerpoint/2010/main" val="227471675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Only if the student does not respond at all, they earn a “NR.” </a:t>
            </a:r>
          </a:p>
        </p:txBody>
      </p:sp>
      <p:sp>
        <p:nvSpPr>
          <p:cNvPr id="4" name="Slide Number Placeholder 3"/>
          <p:cNvSpPr>
            <a:spLocks noGrp="1"/>
          </p:cNvSpPr>
          <p:nvPr>
            <p:ph type="sldNum" sz="quarter" idx="10"/>
          </p:nvPr>
        </p:nvSpPr>
        <p:spPr>
          <a:xfrm>
            <a:off x="4059181" y="8977133"/>
            <a:ext cx="3105348" cy="472567"/>
          </a:xfrm>
          <a:prstGeom prst="rect">
            <a:avLst/>
          </a:prstGeom>
        </p:spPr>
        <p:txBody>
          <a:bodyPr lIns="94942" tIns="47472" rIns="94942" bIns="47472"/>
          <a:lstStyle/>
          <a:p>
            <a:pPr>
              <a:defRPr/>
            </a:pPr>
            <a:fld id="{82F113DF-E47A-45D6-B378-2051FFD86CFC}" type="slidenum">
              <a:rPr lang="en-US" smtClean="0"/>
              <a:pPr>
                <a:defRPr/>
              </a:pPr>
              <a:t>84</a:t>
            </a:fld>
            <a:endParaRPr lang="en-US" dirty="0"/>
          </a:p>
        </p:txBody>
      </p:sp>
    </p:spTree>
    <p:extLst>
      <p:ext uri="{BB962C8B-B14F-4D97-AF65-F5344CB8AC3E}">
        <p14:creationId xmlns:p14="http://schemas.microsoft.com/office/powerpoint/2010/main" val="395853156"/>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76AB643-1C83-46B1-A4FF-8E4A58FA665A}" type="slidenum">
              <a:rPr lang="en-US" smtClean="0"/>
              <a:t>85</a:t>
            </a:fld>
            <a:endParaRPr lang="en-US"/>
          </a:p>
        </p:txBody>
      </p:sp>
    </p:spTree>
    <p:extLst>
      <p:ext uri="{BB962C8B-B14F-4D97-AF65-F5344CB8AC3E}">
        <p14:creationId xmlns:p14="http://schemas.microsoft.com/office/powerpoint/2010/main" val="123020877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12/4/2020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86</a:t>
            </a:fld>
            <a:endParaRPr lang="en-US"/>
          </a:p>
        </p:txBody>
      </p:sp>
    </p:spTree>
    <p:extLst>
      <p:ext uri="{BB962C8B-B14F-4D97-AF65-F5344CB8AC3E}">
        <p14:creationId xmlns:p14="http://schemas.microsoft.com/office/powerpoint/2010/main" val="1117719189"/>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SPTs are identified as “Task ##” within the test book and are made up of three prompts related to an overall task. These items require the student to manipulate option cards by placing them on the student response page (e.g., placing option cards in designated boxes within a chart or diagram). As with Selected Response items, Test Examiners have flexibility for presentation (i.e., representative objects) and response (i.e., using the student’s particular mode of communication) with the SPTs. However, the scripted text and the order of the answer options and prompts within each item must be presented exactly as they appear in the test book.</a:t>
            </a:r>
          </a:p>
          <a:p>
            <a:endParaRPr lang="en-US" dirty="0"/>
          </a:p>
          <a:p>
            <a:r>
              <a:rPr lang="en-US" dirty="0" err="1"/>
              <a:t>CoAlt</a:t>
            </a:r>
            <a:r>
              <a:rPr lang="en-US" dirty="0"/>
              <a:t> Test Examiners score the student’s performance on each of the three prompts using a two-point scoring rubric found on the examiner-facing pages. There are six total points possible for each SPT.</a:t>
            </a:r>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12/4/2020</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87</a:t>
            </a:fld>
            <a:endParaRPr lang="en-US"/>
          </a:p>
        </p:txBody>
      </p:sp>
    </p:spTree>
    <p:extLst>
      <p:ext uri="{BB962C8B-B14F-4D97-AF65-F5344CB8AC3E}">
        <p14:creationId xmlns:p14="http://schemas.microsoft.com/office/powerpoint/2010/main" val="1220616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Kite Suite is a technology platform. The DLM alternate assessment uses Kite Student Portal and Kite Educator Portal. </a:t>
            </a:r>
            <a:r>
              <a:rPr lang="en-US" dirty="0"/>
              <a:t>Students log into Student Portal to take</a:t>
            </a:r>
            <a:r>
              <a:rPr lang="en-US" baseline="0" dirty="0"/>
              <a:t> their tests, and test administrators log into Educator Portal to manage student data and settings. More information about both is forthcoming in this training. These icons are reminders that Student Portal is for students, and Educator Portal is for educators. </a:t>
            </a:r>
            <a:endParaRPr lang="en-US" dirty="0"/>
          </a:p>
        </p:txBody>
      </p:sp>
      <p:sp>
        <p:nvSpPr>
          <p:cNvPr id="4" name="Slide Number Placeholder 3"/>
          <p:cNvSpPr>
            <a:spLocks noGrp="1"/>
          </p:cNvSpPr>
          <p:nvPr>
            <p:ph type="sldNum" sz="quarter" idx="10"/>
          </p:nvPr>
        </p:nvSpPr>
        <p:spPr/>
        <p:txBody>
          <a:bodyPr/>
          <a:lstStyle/>
          <a:p>
            <a:pPr defTabSz="843335">
              <a:defRPr/>
            </a:pPr>
            <a:fld id="{0714B247-3EF4-4B92-B384-051E3FA20BBF}" type="slidenum">
              <a:rPr lang="en-US">
                <a:solidFill>
                  <a:prstClr val="black"/>
                </a:solidFill>
                <a:latin typeface="Calibri"/>
              </a:rPr>
              <a:pPr defTabSz="843335">
                <a:defRPr/>
              </a:pPr>
              <a:t>14</a:t>
            </a:fld>
            <a:endParaRPr lang="en-US" dirty="0">
              <a:solidFill>
                <a:prstClr val="black"/>
              </a:solidFill>
              <a:latin typeface="Calibri"/>
            </a:endParaRPr>
          </a:p>
        </p:txBody>
      </p:sp>
      <p:sp>
        <p:nvSpPr>
          <p:cNvPr id="5" name="Footer Placeholder 4"/>
          <p:cNvSpPr>
            <a:spLocks noGrp="1"/>
          </p:cNvSpPr>
          <p:nvPr>
            <p:ph type="ftr" sz="quarter" idx="11"/>
          </p:nvPr>
        </p:nvSpPr>
        <p:spPr>
          <a:xfrm>
            <a:off x="3" y="41432928"/>
            <a:ext cx="4397433" cy="2181078"/>
          </a:xfrm>
        </p:spPr>
        <p:txBody>
          <a:bodyPr/>
          <a:lstStyle/>
          <a:p>
            <a:pPr defTabSz="843335">
              <a:defRPr/>
            </a:pPr>
            <a:r>
              <a:rPr lang="en-US" dirty="0">
                <a:solidFill>
                  <a:prstClr val="black"/>
                </a:solidFill>
                <a:latin typeface="Calibri"/>
              </a:rPr>
              <a:t>Module 1 – Year-End Model – ELA and Mathematics</a:t>
            </a:r>
          </a:p>
        </p:txBody>
      </p:sp>
    </p:spTree>
    <p:extLst>
      <p:ext uri="{BB962C8B-B14F-4D97-AF65-F5344CB8AC3E}">
        <p14:creationId xmlns:p14="http://schemas.microsoft.com/office/powerpoint/2010/main" val="27553866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student must be tested using his or her own materials.</a:t>
            </a:r>
            <a:r>
              <a:rPr lang="en-US" baseline="0" dirty="0"/>
              <a:t> These materials must be prepared a head of time. It is recommended that the teacher paper clip the response cards to the correct page in the book so that they are readily available when needed. </a:t>
            </a:r>
            <a:endParaRPr lang="en-US" dirty="0"/>
          </a:p>
        </p:txBody>
      </p:sp>
      <p:sp>
        <p:nvSpPr>
          <p:cNvPr id="4" name="Slide Number Placeholder 3"/>
          <p:cNvSpPr>
            <a:spLocks noGrp="1"/>
          </p:cNvSpPr>
          <p:nvPr>
            <p:ph type="sldNum" sz="quarter" idx="10"/>
          </p:nvPr>
        </p:nvSpPr>
        <p:spPr/>
        <p:txBody>
          <a:bodyPr/>
          <a:lstStyle/>
          <a:p>
            <a:fld id="{976AB643-1C83-46B1-A4FF-8E4A58FA665A}" type="slidenum">
              <a:rPr lang="en-US" smtClean="0"/>
              <a:t>88</a:t>
            </a:fld>
            <a:endParaRPr lang="en-US"/>
          </a:p>
        </p:txBody>
      </p:sp>
    </p:spTree>
    <p:extLst>
      <p:ext uri="{BB962C8B-B14F-4D97-AF65-F5344CB8AC3E}">
        <p14:creationId xmlns:p14="http://schemas.microsoft.com/office/powerpoint/2010/main" val="355140866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prompt will only be presented one time.</a:t>
            </a:r>
          </a:p>
          <a:p>
            <a:r>
              <a:rPr lang="en-US" dirty="0"/>
              <a:t>If the student responds correctly, the student receives a score of 2.</a:t>
            </a:r>
          </a:p>
        </p:txBody>
      </p:sp>
    </p:spTree>
    <p:extLst>
      <p:ext uri="{BB962C8B-B14F-4D97-AF65-F5344CB8AC3E}">
        <p14:creationId xmlns:p14="http://schemas.microsoft.com/office/powerpoint/2010/main" val="75681751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a:t>
            </a:r>
            <a:r>
              <a:rPr lang="en-US" baseline="0" dirty="0"/>
              <a:t> now going to walk through the 5</a:t>
            </a:r>
            <a:r>
              <a:rPr lang="en-US" baseline="30000" dirty="0"/>
              <a:t>th</a:t>
            </a:r>
            <a:r>
              <a:rPr lang="en-US" baseline="0" dirty="0"/>
              <a:t> grade Science Supported Performance task with you.</a:t>
            </a:r>
          </a:p>
          <a:p>
            <a:r>
              <a:rPr lang="en-US" baseline="0" dirty="0"/>
              <a:t>This is the teacher facing page.  For supported performance tasks there are two teacher facing pages.</a:t>
            </a:r>
          </a:p>
          <a:p>
            <a:r>
              <a:rPr lang="en-US" baseline="0" dirty="0"/>
              <a:t>Read through the page to yourself before presenting the item to the student</a:t>
            </a:r>
          </a:p>
          <a:p>
            <a:endParaRPr lang="en-US" baseline="0" dirty="0"/>
          </a:p>
          <a:p>
            <a:r>
              <a:rPr lang="en-US" baseline="0" dirty="0"/>
              <a:t>The first portion of the task sets up the activity and tells the student what to do.</a:t>
            </a:r>
          </a:p>
          <a:p>
            <a:r>
              <a:rPr lang="en-US" baseline="0" dirty="0"/>
              <a:t>What the Test Examiner says is in bold font highlighted in gray.</a:t>
            </a:r>
          </a:p>
          <a:p>
            <a:r>
              <a:rPr lang="en-US" baseline="0" dirty="0"/>
              <a:t>Notice in the instructions the Test Examiner is to point to the picture and answer options as they read them.</a:t>
            </a:r>
          </a:p>
          <a:p>
            <a:endParaRPr lang="en-US" dirty="0"/>
          </a:p>
        </p:txBody>
      </p:sp>
    </p:spTree>
    <p:extLst>
      <p:ext uri="{BB962C8B-B14F-4D97-AF65-F5344CB8AC3E}">
        <p14:creationId xmlns:p14="http://schemas.microsoft.com/office/powerpoint/2010/main" val="765657589"/>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After the set up is complete you will begin with the first</a:t>
            </a:r>
            <a:r>
              <a:rPr lang="en-US" baseline="0" dirty="0"/>
              <a:t> prompt.</a:t>
            </a:r>
          </a:p>
          <a:p>
            <a:r>
              <a:rPr lang="en-US" baseline="0" dirty="0"/>
              <a:t>Remember the instructions are to point to the first column and answer options as they are referenced.</a:t>
            </a:r>
          </a:p>
          <a:p>
            <a:r>
              <a:rPr lang="en-US" baseline="0" dirty="0"/>
              <a:t>The prompt will only be presented one time.</a:t>
            </a:r>
          </a:p>
          <a:p>
            <a:r>
              <a:rPr lang="en-US" dirty="0"/>
              <a:t>If the student responds correctly, the student receives a score of 2.</a:t>
            </a:r>
          </a:p>
          <a:p>
            <a:r>
              <a:rPr lang="en-US" dirty="0"/>
              <a:t>If the student responds incorrectly, the student receives a score of 1.</a:t>
            </a:r>
          </a:p>
          <a:p>
            <a:r>
              <a:rPr lang="en-US" dirty="0"/>
              <a:t>If the student does not respond, the student receives a score of NR.</a:t>
            </a:r>
          </a:p>
          <a:p>
            <a:endParaRPr lang="en-US" dirty="0"/>
          </a:p>
          <a:p>
            <a:r>
              <a:rPr lang="en-US" dirty="0"/>
              <a:t>Leave the option card in place on the student-response page. If the student does not respond correctly, pick up and place the option card in the correct response box and read the text highlighted in grey at the end of the prompt. </a:t>
            </a:r>
            <a:endParaRPr lang="en-US" baseline="0" dirty="0"/>
          </a:p>
          <a:p>
            <a:endParaRPr lang="en-US" dirty="0"/>
          </a:p>
        </p:txBody>
      </p:sp>
    </p:spTree>
    <p:extLst>
      <p:ext uri="{BB962C8B-B14F-4D97-AF65-F5344CB8AC3E}">
        <p14:creationId xmlns:p14="http://schemas.microsoft.com/office/powerpoint/2010/main" val="4116733280"/>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The prompt will only be presented one time.</a:t>
            </a:r>
          </a:p>
          <a:p>
            <a:r>
              <a:rPr lang="en-US" dirty="0"/>
              <a:t>If the student responds correctly, the student receives a score of 2.</a:t>
            </a:r>
          </a:p>
        </p:txBody>
      </p:sp>
    </p:spTree>
    <p:extLst>
      <p:ext uri="{BB962C8B-B14F-4D97-AF65-F5344CB8AC3E}">
        <p14:creationId xmlns:p14="http://schemas.microsoft.com/office/powerpoint/2010/main" val="2072098455"/>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a:t>
            </a:r>
            <a:r>
              <a:rPr lang="en-US" baseline="0" dirty="0"/>
              <a:t> the student answers incorrectly, the test examiner scores a 1 and reads the script. Pick up the incorrect answer and place the correct one on the page. </a:t>
            </a:r>
            <a:endParaRPr lang="en-US" dirty="0"/>
          </a:p>
        </p:txBody>
      </p:sp>
    </p:spTree>
    <p:extLst>
      <p:ext uri="{BB962C8B-B14F-4D97-AF65-F5344CB8AC3E}">
        <p14:creationId xmlns:p14="http://schemas.microsoft.com/office/powerpoint/2010/main" val="332863909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Always end with the correct answer on the document. </a:t>
            </a:r>
          </a:p>
        </p:txBody>
      </p:sp>
    </p:spTree>
    <p:extLst>
      <p:ext uri="{BB962C8B-B14F-4D97-AF65-F5344CB8AC3E}">
        <p14:creationId xmlns:p14="http://schemas.microsoft.com/office/powerpoint/2010/main" val="188015560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If the student does not answer, the test examiner places the correct answer and reads the script.</a:t>
            </a:r>
          </a:p>
        </p:txBody>
      </p:sp>
    </p:spTree>
    <p:extLst>
      <p:ext uri="{BB962C8B-B14F-4D97-AF65-F5344CB8AC3E}">
        <p14:creationId xmlns:p14="http://schemas.microsoft.com/office/powerpoint/2010/main" val="4112691591"/>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If the student does not answer, the test examiner places the correct answer and reads the script.</a:t>
            </a:r>
          </a:p>
        </p:txBody>
      </p:sp>
    </p:spTree>
    <p:extLst>
      <p:ext uri="{BB962C8B-B14F-4D97-AF65-F5344CB8AC3E}">
        <p14:creationId xmlns:p14="http://schemas.microsoft.com/office/powerpoint/2010/main" val="3101818571"/>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The same protocol is followed with the second prompt. Remember to leave the response card from the previous prompt on the student facing page. </a:t>
            </a:r>
          </a:p>
        </p:txBody>
      </p:sp>
    </p:spTree>
    <p:extLst>
      <p:ext uri="{BB962C8B-B14F-4D97-AF65-F5344CB8AC3E}">
        <p14:creationId xmlns:p14="http://schemas.microsoft.com/office/powerpoint/2010/main" val="22865622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686667">
              <a:defRPr/>
            </a:pPr>
            <a:r>
              <a:rPr lang="en-US" sz="2200" dirty="0">
                <a:solidFill>
                  <a:prstClr val="black"/>
                </a:solidFill>
              </a:rPr>
              <a:t>Linkage levels reflect significant milestones </a:t>
            </a:r>
            <a:r>
              <a:rPr lang="en-US" sz="2200" dirty="0" err="1">
                <a:solidFill>
                  <a:prstClr val="black"/>
                </a:solidFill>
              </a:rPr>
              <a:t>en</a:t>
            </a:r>
            <a:r>
              <a:rPr lang="en-US" sz="2200" dirty="0">
                <a:solidFill>
                  <a:prstClr val="black"/>
                </a:solidFill>
              </a:rPr>
              <a:t> route to the knowledge and skills described by the targeted Essential Element and specify where a student is in relationship to the target Essential Element. The Target level is most closely aligned with the grade‐level Essential Element.</a:t>
            </a:r>
          </a:p>
          <a:p>
            <a:pPr defTabSz="1686667">
              <a:defRPr/>
            </a:pPr>
            <a:r>
              <a:rPr lang="en-US" sz="2200" dirty="0">
                <a:solidFill>
                  <a:prstClr val="black"/>
                </a:solidFill>
              </a:rPr>
              <a:t> </a:t>
            </a:r>
          </a:p>
          <a:p>
            <a:pPr defTabSz="1686667">
              <a:defRPr/>
            </a:pPr>
            <a:r>
              <a:rPr lang="en-US" sz="2200" dirty="0">
                <a:solidFill>
                  <a:prstClr val="black"/>
                </a:solidFill>
              </a:rPr>
              <a:t>ELA and mathematics each have 5 linkage levels: the least complex linkage level is the Initial Precursor, then the Distal and Proximal Precursors are incrementally more complex, building to the Target level. The Successor level provides students an opportunity to demonstrate a deeper level of understanding of the grade‐level Essential Element and progress beyond the Target level. Some students will reach the Successor level.</a:t>
            </a:r>
          </a:p>
          <a:p>
            <a:pPr defTabSz="1686667">
              <a:defRPr/>
            </a:pPr>
            <a:endParaRPr lang="en-US" sz="2200" dirty="0">
              <a:solidFill>
                <a:prstClr val="black"/>
              </a:solidFill>
            </a:endParaRPr>
          </a:p>
          <a:p>
            <a:pPr defTabSz="1686667">
              <a:defRPr/>
            </a:pPr>
            <a:endParaRPr lang="en-US" sz="2200" dirty="0">
              <a:solidFill>
                <a:prstClr val="black"/>
              </a:solidFill>
            </a:endParaRPr>
          </a:p>
        </p:txBody>
      </p:sp>
      <p:sp>
        <p:nvSpPr>
          <p:cNvPr id="4" name="Slide Number Placeholder 3"/>
          <p:cNvSpPr>
            <a:spLocks noGrp="1"/>
          </p:cNvSpPr>
          <p:nvPr>
            <p:ph type="sldNum" sz="quarter" idx="10"/>
          </p:nvPr>
        </p:nvSpPr>
        <p:spPr/>
        <p:txBody>
          <a:bodyPr/>
          <a:lstStyle/>
          <a:p>
            <a:fld id="{0714B247-3EF4-4B92-B384-051E3FA20BBF}" type="slidenum">
              <a:rPr lang="en-US" smtClean="0"/>
              <a:pPr/>
              <a:t>15</a:t>
            </a:fld>
            <a:endParaRPr lang="en-US"/>
          </a:p>
        </p:txBody>
      </p:sp>
      <p:sp>
        <p:nvSpPr>
          <p:cNvPr id="5" name="Footer Placeholder 4"/>
          <p:cNvSpPr>
            <a:spLocks noGrp="1"/>
          </p:cNvSpPr>
          <p:nvPr>
            <p:ph type="ftr" sz="quarter" idx="11"/>
          </p:nvPr>
        </p:nvSpPr>
        <p:spPr>
          <a:xfrm>
            <a:off x="0" y="41432928"/>
            <a:ext cx="3833534" cy="2181078"/>
          </a:xfrm>
        </p:spPr>
        <p:txBody>
          <a:bodyPr/>
          <a:lstStyle/>
          <a:p>
            <a:r>
              <a:rPr lang="en-US" dirty="0"/>
              <a:t>Module 1 – Year-End Model – ELA and Mathematics</a:t>
            </a:r>
          </a:p>
        </p:txBody>
      </p:sp>
    </p:spTree>
    <p:extLst>
      <p:ext uri="{BB962C8B-B14F-4D97-AF65-F5344CB8AC3E}">
        <p14:creationId xmlns:p14="http://schemas.microsoft.com/office/powerpoint/2010/main" val="1098724213"/>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439755194"/>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got the correct answer</a:t>
            </a:r>
            <a:r>
              <a:rPr lang="en-US" baseline="0" dirty="0"/>
              <a:t>, so the Test Examiner scores a 2. </a:t>
            </a:r>
          </a:p>
        </p:txBody>
      </p:sp>
    </p:spTree>
    <p:extLst>
      <p:ext uri="{BB962C8B-B14F-4D97-AF65-F5344CB8AC3E}">
        <p14:creationId xmlns:p14="http://schemas.microsoft.com/office/powerpoint/2010/main" val="90037799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student got the wrong answer, so the Test Examiner scores a 1 and reads the script. </a:t>
            </a:r>
            <a:endParaRPr lang="en-US" dirty="0"/>
          </a:p>
        </p:txBody>
      </p:sp>
    </p:spTree>
    <p:extLst>
      <p:ext uri="{BB962C8B-B14F-4D97-AF65-F5344CB8AC3E}">
        <p14:creationId xmlns:p14="http://schemas.microsoft.com/office/powerpoint/2010/main" val="416950112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9478"/>
            <a:r>
              <a:rPr lang="en-US" dirty="0"/>
              <a:t>Always end with the correct answers</a:t>
            </a:r>
            <a:r>
              <a:rPr lang="en-US" baseline="0" dirty="0"/>
              <a:t> in the corresponding boxes. </a:t>
            </a:r>
            <a:endParaRPr lang="en-US" dirty="0"/>
          </a:p>
          <a:p>
            <a:endParaRPr lang="en-US" baseline="0" dirty="0"/>
          </a:p>
        </p:txBody>
      </p:sp>
    </p:spTree>
    <p:extLst>
      <p:ext uri="{BB962C8B-B14F-4D97-AF65-F5344CB8AC3E}">
        <p14:creationId xmlns:p14="http://schemas.microsoft.com/office/powerpoint/2010/main" val="2763854430"/>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does not answer,</a:t>
            </a:r>
            <a:r>
              <a:rPr lang="en-US" baseline="0" dirty="0"/>
              <a:t> the test examiner places the correct answer and reads the script.</a:t>
            </a:r>
          </a:p>
        </p:txBody>
      </p:sp>
    </p:spTree>
    <p:extLst>
      <p:ext uri="{BB962C8B-B14F-4D97-AF65-F5344CB8AC3E}">
        <p14:creationId xmlns:p14="http://schemas.microsoft.com/office/powerpoint/2010/main" val="975781055"/>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the student does not answer,</a:t>
            </a:r>
            <a:r>
              <a:rPr lang="en-US" baseline="0" dirty="0"/>
              <a:t> the test examiner places the correct answer and reads the script.</a:t>
            </a:r>
          </a:p>
        </p:txBody>
      </p:sp>
    </p:spTree>
    <p:extLst>
      <p:ext uri="{BB962C8B-B14F-4D97-AF65-F5344CB8AC3E}">
        <p14:creationId xmlns:p14="http://schemas.microsoft.com/office/powerpoint/2010/main" val="832084042"/>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same protocol is followed with the third prompt. Remember to leave the response</a:t>
            </a:r>
            <a:r>
              <a:rPr lang="en-US" baseline="0" dirty="0"/>
              <a:t> card from the previous prompt on the student facing page. </a:t>
            </a:r>
            <a:endParaRPr lang="en-US" dirty="0"/>
          </a:p>
        </p:txBody>
      </p:sp>
    </p:spTree>
    <p:extLst>
      <p:ext uri="{BB962C8B-B14F-4D97-AF65-F5344CB8AC3E}">
        <p14:creationId xmlns:p14="http://schemas.microsoft.com/office/powerpoint/2010/main" val="2091998341"/>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Tree>
    <p:extLst>
      <p:ext uri="{BB962C8B-B14F-4D97-AF65-F5344CB8AC3E}">
        <p14:creationId xmlns:p14="http://schemas.microsoft.com/office/powerpoint/2010/main" val="116148541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student answered correctly</a:t>
            </a:r>
            <a:r>
              <a:rPr lang="en-US" baseline="0" dirty="0"/>
              <a:t> so the Test Examiner scores a 2. </a:t>
            </a:r>
          </a:p>
        </p:txBody>
      </p:sp>
    </p:spTree>
    <p:extLst>
      <p:ext uri="{BB962C8B-B14F-4D97-AF65-F5344CB8AC3E}">
        <p14:creationId xmlns:p14="http://schemas.microsoft.com/office/powerpoint/2010/main" val="3023364196"/>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Present item and wait for a response.</a:t>
            </a:r>
          </a:p>
          <a:p>
            <a:r>
              <a:rPr lang="en-US" dirty="0"/>
              <a:t>If the student answers incorrectly they score</a:t>
            </a:r>
            <a:r>
              <a:rPr lang="en-US" baseline="0" dirty="0"/>
              <a:t> a 1. The test examiner removes the incorrect card and places the correct answer in the box.</a:t>
            </a:r>
          </a:p>
        </p:txBody>
      </p:sp>
    </p:spTree>
    <p:extLst>
      <p:ext uri="{BB962C8B-B14F-4D97-AF65-F5344CB8AC3E}">
        <p14:creationId xmlns:p14="http://schemas.microsoft.com/office/powerpoint/2010/main" val="21336505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8805756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9088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7222193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3"/>
            <a:ext cx="9143999" cy="6857998"/>
          </a:xfrm>
          <a:prstGeom prst="rect">
            <a:avLst/>
          </a:prstGeom>
        </p:spPr>
      </p:pic>
      <p:sp>
        <p:nvSpPr>
          <p:cNvPr id="3" name="Title 1"/>
          <p:cNvSpPr>
            <a:spLocks noGrp="1"/>
          </p:cNvSpPr>
          <p:nvPr>
            <p:ph type="ctrTitle"/>
          </p:nvPr>
        </p:nvSpPr>
        <p:spPr>
          <a:xfrm>
            <a:off x="0" y="2595716"/>
            <a:ext cx="9144000" cy="2337620"/>
          </a:xfrm>
        </p:spPr>
        <p:txBody>
          <a:bodyPr anchor="t" anchorCtr="0">
            <a:normAutofit/>
          </a:bodyPr>
          <a:lstStyle>
            <a:lvl1pPr algn="ctr">
              <a:defRPr sz="3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70937" y="6427022"/>
            <a:ext cx="2057400" cy="365125"/>
          </a:xfrm>
          <a:prstGeom prst="rect">
            <a:avLst/>
          </a:prstGeom>
        </p:spPr>
        <p:txBody>
          <a:bodyPr/>
          <a:lstStyle>
            <a:lvl1pPr algn="l">
              <a:defRPr sz="1200">
                <a:solidFill>
                  <a:schemeClr val="tx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033242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4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12822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2"/>
            <a:ext cx="7772400" cy="1362075"/>
          </a:xfrm>
        </p:spPr>
        <p:txBody>
          <a:bodyPr anchor="t"/>
          <a:lstStyle>
            <a:lvl1pPr algn="l">
              <a:defRPr sz="3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3608509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r>
              <a:rPr lang="en-US" dirty="0"/>
              <a:t>1</a:t>
            </a:r>
          </a:p>
        </p:txBody>
      </p:sp>
    </p:spTree>
    <p:extLst>
      <p:ext uri="{BB962C8B-B14F-4D97-AF65-F5344CB8AC3E}">
        <p14:creationId xmlns:p14="http://schemas.microsoft.com/office/powerpoint/2010/main" val="3306178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848550"/>
            <a:ext cx="7886700" cy="525516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4549432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332068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848550"/>
            <a:ext cx="3886200" cy="519828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10" name="Picture 9"/>
          <p:cNvPicPr>
            <a:picLocks noChangeAspect="1"/>
          </p:cNvPicPr>
          <p:nvPr userDrawn="1"/>
        </p:nvPicPr>
        <p:blipFill rotWithShape="1">
          <a:blip r:embed="rId3">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13"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600457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23071" y="314298"/>
            <a:ext cx="8692329" cy="590603"/>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332603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a:extLst>
              <a:ext uri="{28A0092B-C50C-407E-A947-70E740481C1C}">
                <a14:useLocalDpi xmlns:a14="http://schemas.microsoft.com/office/drawing/2010/main" val="0"/>
              </a:ext>
            </a:extLst>
          </a:blip>
          <a:srcRect t="44079"/>
          <a:stretch/>
        </p:blipFill>
        <p:spPr>
          <a:xfrm>
            <a:off x="0" y="0"/>
            <a:ext cx="9143997" cy="681789"/>
          </a:xfrm>
          <a:prstGeom prst="rect">
            <a:avLst/>
          </a:prstGeom>
        </p:spPr>
      </p:pic>
      <p:sp>
        <p:nvSpPr>
          <p:cNvPr id="2" name="Title 1"/>
          <p:cNvSpPr>
            <a:spLocks noGrp="1"/>
          </p:cNvSpPr>
          <p:nvPr>
            <p:ph type="title"/>
          </p:nvPr>
        </p:nvSpPr>
        <p:spPr>
          <a:xfrm>
            <a:off x="223071" y="166761"/>
            <a:ext cx="8692329" cy="36262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520763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68471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ctr"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41803890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72379904"/>
      </p:ext>
    </p:extLst>
  </p:cSld>
  <p:clrMap bg1="lt1" tx1="dk1" bg2="lt2" tx2="dk2" accent1="accent1" accent2="accent2" accent3="accent3" accent4="accent4" accent5="accent5" accent6="accent6" hlink="hlink" folHlink="folHlink"/>
  <p:sldLayoutIdLst>
    <p:sldLayoutId id="2147483661" r:id="rId1"/>
    <p:sldLayoutId id="2147483670" r:id="rId2"/>
    <p:sldLayoutId id="2147483662" r:id="rId3"/>
    <p:sldLayoutId id="2147483664" r:id="rId4"/>
    <p:sldLayoutId id="2147483678" r:id="rId5"/>
    <p:sldLayoutId id="2147483677" r:id="rId6"/>
    <p:sldLayoutId id="2147483676" r:id="rId7"/>
    <p:sldLayoutId id="2147483666" r:id="rId8"/>
    <p:sldLayoutId id="2147483667" r:id="rId9"/>
    <p:sldLayoutId id="2147483668" r:id="rId10"/>
    <p:sldLayoutId id="2147483669" r:id="rId11"/>
    <p:sldLayoutId id="2147483679" r:id="rId12"/>
    <p:sldLayoutId id="2147483680" r:id="rId13"/>
    <p:sldLayoutId id="2147483681"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80.png"/><Relationship Id="rId7" Type="http://schemas.openxmlformats.org/officeDocument/2006/relationships/image" Target="../media/image75.png"/><Relationship Id="rId2" Type="http://schemas.openxmlformats.org/officeDocument/2006/relationships/notesSlide" Target="../notesSlides/notesSlide92.xm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73.png"/><Relationship Id="rId4" Type="http://schemas.openxmlformats.org/officeDocument/2006/relationships/image" Target="../media/image72.jpeg"/></Relationships>
</file>

<file path=ppt/slides/_rels/slide101.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5.png"/><Relationship Id="rId2" Type="http://schemas.openxmlformats.org/officeDocument/2006/relationships/notesSlide" Target="../notesSlides/notesSlide93.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67.jpeg"/><Relationship Id="rId4" Type="http://schemas.openxmlformats.org/officeDocument/2006/relationships/image" Target="../media/image66.jpeg"/></Relationships>
</file>

<file path=ppt/slides/_rels/slide102.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8.png"/><Relationship Id="rId7" Type="http://schemas.openxmlformats.org/officeDocument/2006/relationships/image" Target="../media/image75.png"/><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7.jpeg"/><Relationship Id="rId4" Type="http://schemas.openxmlformats.org/officeDocument/2006/relationships/image" Target="../media/image66.jpeg"/></Relationships>
</file>

<file path=ppt/slides/_rels/slide103.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5.png"/><Relationship Id="rId2" Type="http://schemas.openxmlformats.org/officeDocument/2006/relationships/notesSlide" Target="../notesSlides/notesSlide95.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67.jpeg"/><Relationship Id="rId4" Type="http://schemas.openxmlformats.org/officeDocument/2006/relationships/image" Target="../media/image66.jpeg"/></Relationships>
</file>

<file path=ppt/slides/_rels/slide104.xml.rels><?xml version="1.0" encoding="UTF-8" standalone="yes"?>
<Relationships xmlns="http://schemas.openxmlformats.org/package/2006/relationships"><Relationship Id="rId3" Type="http://schemas.openxmlformats.org/officeDocument/2006/relationships/image" Target="../media/image78.tmp"/><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5.png"/><Relationship Id="rId2" Type="http://schemas.openxmlformats.org/officeDocument/2006/relationships/notesSlide" Target="../notesSlides/notesSlide97.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67.jpeg"/><Relationship Id="rId4" Type="http://schemas.openxmlformats.org/officeDocument/2006/relationships/image" Target="../media/image66.jpeg"/></Relationships>
</file>

<file path=ppt/slides/_rels/slide106.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66.jpeg"/><Relationship Id="rId7" Type="http://schemas.openxmlformats.org/officeDocument/2006/relationships/image" Target="../media/image71.png"/><Relationship Id="rId2" Type="http://schemas.openxmlformats.org/officeDocument/2006/relationships/notesSlide" Target="../notesSlides/notesSlide98.xml"/><Relationship Id="rId1" Type="http://schemas.openxmlformats.org/officeDocument/2006/relationships/slideLayout" Target="../slideLayouts/slideLayout7.xml"/><Relationship Id="rId6" Type="http://schemas.openxmlformats.org/officeDocument/2006/relationships/image" Target="../media/image81.png"/><Relationship Id="rId5" Type="http://schemas.openxmlformats.org/officeDocument/2006/relationships/image" Target="../media/image79.png"/><Relationship Id="rId4" Type="http://schemas.openxmlformats.org/officeDocument/2006/relationships/image" Target="../media/image67.jpeg"/></Relationships>
</file>

<file path=ppt/slides/_rels/slide107.xml.rels><?xml version="1.0" encoding="UTF-8" standalone="yes"?>
<Relationships xmlns="http://schemas.openxmlformats.org/package/2006/relationships"><Relationship Id="rId3" Type="http://schemas.openxmlformats.org/officeDocument/2006/relationships/image" Target="../media/image72.jpeg"/><Relationship Id="rId7" Type="http://schemas.openxmlformats.org/officeDocument/2006/relationships/image" Target="../media/image83.png"/><Relationship Id="rId2" Type="http://schemas.openxmlformats.org/officeDocument/2006/relationships/notesSlide" Target="../notesSlides/notesSlide99.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67.jpeg"/><Relationship Id="rId4" Type="http://schemas.openxmlformats.org/officeDocument/2006/relationships/image" Target="../media/image73.png"/></Relationships>
</file>

<file path=ppt/slides/_rels/slide108.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00.xml"/><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67.jpeg"/></Relationships>
</file>

<file path=ppt/slides/_rels/slide109.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68.png"/><Relationship Id="rId7" Type="http://schemas.openxmlformats.org/officeDocument/2006/relationships/image" Target="../media/image75.png"/><Relationship Id="rId2" Type="http://schemas.openxmlformats.org/officeDocument/2006/relationships/notesSlide" Target="../notesSlides/notesSlide101.xml"/><Relationship Id="rId1" Type="http://schemas.openxmlformats.org/officeDocument/2006/relationships/slideLayout" Target="../slideLayouts/slideLayout7.xml"/><Relationship Id="rId6" Type="http://schemas.openxmlformats.org/officeDocument/2006/relationships/image" Target="../media/image87.png"/><Relationship Id="rId5" Type="http://schemas.openxmlformats.org/officeDocument/2006/relationships/image" Target="../media/image67.jpeg"/><Relationship Id="rId4" Type="http://schemas.openxmlformats.org/officeDocument/2006/relationships/image" Target="../media/image66.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102.xml"/><Relationship Id="rId1" Type="http://schemas.openxmlformats.org/officeDocument/2006/relationships/slideLayout" Target="../slideLayouts/slideLayout7.xml"/><Relationship Id="rId6" Type="http://schemas.openxmlformats.org/officeDocument/2006/relationships/image" Target="../media/image86.jpeg"/><Relationship Id="rId5" Type="http://schemas.openxmlformats.org/officeDocument/2006/relationships/image" Target="../media/image85.jpeg"/><Relationship Id="rId4" Type="http://schemas.openxmlformats.org/officeDocument/2006/relationships/image" Target="../media/image67.jpeg"/></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12.xml"/></Relationships>
</file>

<file path=ppt/slides/_rels/slide1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1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10.xml"/></Relationships>
</file>

<file path=ppt/slides/_rels/slide118.xml.rels><?xml version="1.0" encoding="UTF-8" standalone="yes"?>
<Relationships xmlns="http://schemas.openxmlformats.org/package/2006/relationships"><Relationship Id="rId3" Type="http://schemas.openxmlformats.org/officeDocument/2006/relationships/hyperlink" Target="https://dynamiclearningmaps.org/colorado" TargetMode="External"/><Relationship Id="rId2" Type="http://schemas.openxmlformats.org/officeDocument/2006/relationships/hyperlink" Target="https://www.cde.state.co.us/assessment/CoAlt-Items.asp" TargetMode="Externa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09.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hyperlink" Target="https://www.dlmpd.com/" TargetMode="External"/><Relationship Id="rId4" Type="http://schemas.openxmlformats.org/officeDocument/2006/relationships/image" Target="../media/image89.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3" Type="http://schemas.openxmlformats.org/officeDocument/2006/relationships/hyperlink" Target="mailto:sachdeva_a@cde.state.co.us" TargetMode="External"/><Relationship Id="rId2" Type="http://schemas.openxmlformats.org/officeDocument/2006/relationships/hyperlink" Target="mailto:Hererra_g@cde.state.co.us" TargetMode="External"/><Relationship Id="rId1" Type="http://schemas.openxmlformats.org/officeDocument/2006/relationships/slideLayout" Target="../slideLayouts/slideLayout4.xml"/><Relationship Id="rId5" Type="http://schemas.openxmlformats.org/officeDocument/2006/relationships/hyperlink" Target="mailto:Carey_j@cde.state.co.us" TargetMode="External"/><Relationship Id="rId4" Type="http://schemas.openxmlformats.org/officeDocument/2006/relationships/hyperlink" Target="mailto:amato_p@cde.state.co.us" TargetMode="External"/></Relationships>
</file>

<file path=ppt/slides/_rels/slide121.xml.rels><?xml version="1.0" encoding="UTF-8" standalone="yes"?>
<Relationships xmlns="http://schemas.openxmlformats.org/package/2006/relationships"><Relationship Id="rId2" Type="http://schemas.openxmlformats.org/officeDocument/2006/relationships/hyperlink" Target="https://training.dynamiclearningmaps.org/login" TargetMode="Externa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7.png"/><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1.png"/></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7.png"/><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7.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7.png"/><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7.png"/><Relationship Id="rId4" Type="http://schemas.openxmlformats.org/officeDocument/2006/relationships/image" Target="../media/image1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hyperlink" Target="https://educator.kiteaai.org/AART/logIn.htm"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9.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24.png"/></Relationships>
</file>

<file path=ppt/slides/_rels/slide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9.png"/></Relationships>
</file>

<file path=ppt/slides/_rels/slide4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4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s://www.cde.state.co.us/assessment/CoAlt-Items.asp"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5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7.xml"/><Relationship Id="rId1" Type="http://schemas.openxmlformats.org/officeDocument/2006/relationships/slideLayout" Target="../slideLayouts/slideLayout7.xml"/><Relationship Id="rId5" Type="http://schemas.openxmlformats.org/officeDocument/2006/relationships/image" Target="../media/image43.png"/><Relationship Id="rId4" Type="http://schemas.openxmlformats.org/officeDocument/2006/relationships/image" Target="../media/image42.png"/></Relationships>
</file>

<file path=ppt/slides/_rels/slide6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0.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6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1.xml"/><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2.xml"/><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7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notesSlide" Target="../notesSlides/notesSlide65.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74.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7.xml"/><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7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8.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7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69.xml"/><Relationship Id="rId1" Type="http://schemas.openxmlformats.org/officeDocument/2006/relationships/slideLayout" Target="../slideLayouts/slideLayout7.xml"/><Relationship Id="rId4" Type="http://schemas.openxmlformats.org/officeDocument/2006/relationships/image" Target="../media/image55.png"/></Relationships>
</file>

<file path=ppt/slides/_rels/slide7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1.xml"/><Relationship Id="rId1" Type="http://schemas.openxmlformats.org/officeDocument/2006/relationships/slideLayout" Target="../slideLayouts/slideLayout7.xml"/><Relationship Id="rId4" Type="http://schemas.openxmlformats.org/officeDocument/2006/relationships/image" Target="../media/image57.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73.xml"/><Relationship Id="rId1" Type="http://schemas.openxmlformats.org/officeDocument/2006/relationships/slideLayout" Target="../slideLayouts/slideLayout7.xml"/><Relationship Id="rId4" Type="http://schemas.openxmlformats.org/officeDocument/2006/relationships/image" Target="../media/image59.png"/></Relationships>
</file>

<file path=ppt/slides/_rels/slide8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4.xml"/><Relationship Id="rId1" Type="http://schemas.openxmlformats.org/officeDocument/2006/relationships/slideLayout" Target="../slideLayouts/slideLayout7.xml"/><Relationship Id="rId5" Type="http://schemas.openxmlformats.org/officeDocument/2006/relationships/image" Target="../media/image61.png"/><Relationship Id="rId4" Type="http://schemas.openxmlformats.org/officeDocument/2006/relationships/image" Target="../media/image60.png"/></Relationships>
</file>

<file path=ppt/slides/_rels/slide8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5.xml"/><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62.png"/></Relationships>
</file>

<file path=ppt/slides/_rels/slide8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8.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65.png"/><Relationship Id="rId7" Type="http://schemas.openxmlformats.org/officeDocument/2006/relationships/image" Target="../media/image69.png"/><Relationship Id="rId2" Type="http://schemas.openxmlformats.org/officeDocument/2006/relationships/notesSlide" Target="../notesSlides/notesSlide81.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jpeg"/><Relationship Id="rId4" Type="http://schemas.openxmlformats.org/officeDocument/2006/relationships/image" Target="../media/image6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5.png"/><Relationship Id="rId7" Type="http://schemas.openxmlformats.org/officeDocument/2006/relationships/image" Target="../media/image68.png"/><Relationship Id="rId2" Type="http://schemas.openxmlformats.org/officeDocument/2006/relationships/notesSlide" Target="../notesSlides/notesSlide84.xml"/><Relationship Id="rId1" Type="http://schemas.openxmlformats.org/officeDocument/2006/relationships/slideLayout" Target="../slideLayouts/slideLayout7.xml"/><Relationship Id="rId6" Type="http://schemas.openxmlformats.org/officeDocument/2006/relationships/image" Target="../media/image71.png"/><Relationship Id="rId5" Type="http://schemas.openxmlformats.org/officeDocument/2006/relationships/image" Target="../media/image67.jpeg"/><Relationship Id="rId4" Type="http://schemas.openxmlformats.org/officeDocument/2006/relationships/image" Target="../media/image66.jpeg"/></Relationships>
</file>

<file path=ppt/slides/_rels/slide93.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69.png"/><Relationship Id="rId7" Type="http://schemas.openxmlformats.org/officeDocument/2006/relationships/image" Target="../media/image65.png"/><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image" Target="../media/image67.jpeg"/><Relationship Id="rId5" Type="http://schemas.openxmlformats.org/officeDocument/2006/relationships/image" Target="../media/image73.png"/><Relationship Id="rId4" Type="http://schemas.openxmlformats.org/officeDocument/2006/relationships/image" Target="../media/image72.jpeg"/></Relationships>
</file>

<file path=ppt/slides/_rels/slide94.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5.png"/><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5.png"/><Relationship Id="rId4" Type="http://schemas.openxmlformats.org/officeDocument/2006/relationships/image" Target="../media/image67.jpeg"/></Relationships>
</file>

<file path=ppt/slides/_rels/slide95.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87.xml"/><Relationship Id="rId1" Type="http://schemas.openxmlformats.org/officeDocument/2006/relationships/slideLayout" Target="../slideLayouts/slideLayout7.xml"/><Relationship Id="rId5" Type="http://schemas.openxmlformats.org/officeDocument/2006/relationships/image" Target="../media/image64.jpeg"/><Relationship Id="rId4" Type="http://schemas.openxmlformats.org/officeDocument/2006/relationships/image" Target="../media/image77.png"/></Relationships>
</file>

<file path=ppt/slides/_rels/slide96.xml.rels><?xml version="1.0" encoding="UTF-8" standalone="yes"?>
<Relationships xmlns="http://schemas.openxmlformats.org/package/2006/relationships"><Relationship Id="rId3" Type="http://schemas.openxmlformats.org/officeDocument/2006/relationships/image" Target="../media/image66.jpeg"/><Relationship Id="rId7" Type="http://schemas.openxmlformats.org/officeDocument/2006/relationships/image" Target="../media/image75.png"/><Relationship Id="rId2" Type="http://schemas.openxmlformats.org/officeDocument/2006/relationships/notesSlide" Target="../notesSlides/notesSlide88.xml"/><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5.png"/><Relationship Id="rId4" Type="http://schemas.openxmlformats.org/officeDocument/2006/relationships/image" Target="../media/image67.jpeg"/></Relationships>
</file>

<file path=ppt/slides/_rels/slide97.xml.rels><?xml version="1.0" encoding="UTF-8" standalone="yes"?>
<Relationships xmlns="http://schemas.openxmlformats.org/package/2006/relationships"><Relationship Id="rId3" Type="http://schemas.openxmlformats.org/officeDocument/2006/relationships/image" Target="../media/image78.tmp"/><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68.png"/><Relationship Id="rId7" Type="http://schemas.openxmlformats.org/officeDocument/2006/relationships/image" Target="../media/image75.png"/><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67.jpeg"/><Relationship Id="rId4" Type="http://schemas.openxmlformats.org/officeDocument/2006/relationships/image" Target="../media/image66.jpeg"/></Relationships>
</file>

<file path=ppt/slides/_rels/slide99.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8.png"/><Relationship Id="rId7" Type="http://schemas.openxmlformats.org/officeDocument/2006/relationships/image" Target="../media/image75.png"/><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67.jpeg"/><Relationship Id="rId4" Type="http://schemas.openxmlformats.org/officeDocument/2006/relationships/image" Target="../media/image6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21569" y="3271838"/>
            <a:ext cx="6858000" cy="1360885"/>
          </a:xfrm>
        </p:spPr>
        <p:txBody>
          <a:bodyPr>
            <a:noAutofit/>
          </a:bodyPr>
          <a:lstStyle/>
          <a:p>
            <a:pPr lvl="0"/>
            <a:r>
              <a:rPr lang="en-US" sz="3000" dirty="0"/>
              <a:t>Colorado Alternate (</a:t>
            </a:r>
            <a:r>
              <a:rPr lang="en-US" sz="3000" dirty="0" err="1"/>
              <a:t>CoAlt</a:t>
            </a:r>
            <a:r>
              <a:rPr lang="en-US" sz="3000" dirty="0"/>
              <a:t>) Assessment</a:t>
            </a:r>
          </a:p>
        </p:txBody>
      </p:sp>
      <p:sp>
        <p:nvSpPr>
          <p:cNvPr id="3" name="Content Placeholder 2"/>
          <p:cNvSpPr>
            <a:spLocks noGrp="1"/>
          </p:cNvSpPr>
          <p:nvPr>
            <p:ph type="subTitle" idx="1"/>
          </p:nvPr>
        </p:nvSpPr>
        <p:spPr>
          <a:xfrm>
            <a:off x="649620" y="4253051"/>
            <a:ext cx="7801897" cy="436919"/>
          </a:xfrm>
        </p:spPr>
        <p:txBody>
          <a:bodyPr>
            <a:normAutofit/>
          </a:bodyPr>
          <a:lstStyle/>
          <a:p>
            <a:r>
              <a:rPr lang="en-US" sz="2100" dirty="0"/>
              <a:t>Test Examiner/Administrator Training </a:t>
            </a:r>
            <a:endParaRPr lang="en-US" dirty="0"/>
          </a:p>
          <a:p>
            <a:endParaRPr lang="en-US" dirty="0"/>
          </a:p>
        </p:txBody>
      </p:sp>
    </p:spTree>
    <p:extLst>
      <p:ext uri="{BB962C8B-B14F-4D97-AF65-F5344CB8AC3E}">
        <p14:creationId xmlns:p14="http://schemas.microsoft.com/office/powerpoint/2010/main" val="804669376"/>
      </p:ext>
    </p:extLst>
  </p:cSld>
  <p:clrMapOvr>
    <a:masterClrMapping/>
  </p:clrMapOvr>
  <mc:AlternateContent xmlns:mc="http://schemas.openxmlformats.org/markup-compatibility/2006" xmlns:p14="http://schemas.microsoft.com/office/powerpoint/2010/main">
    <mc:Choice Requires="p14">
      <p:transition spd="slow" p14:dur="2000" advTm="15638"/>
    </mc:Choice>
    <mc:Fallback xmlns="">
      <p:transition spd="slow" advTm="1563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PSAT 9/10 &amp; SAT 11</a:t>
            </a:r>
          </a:p>
        </p:txBody>
      </p:sp>
      <p:sp>
        <p:nvSpPr>
          <p:cNvPr id="4" name="Content Placeholder 3"/>
          <p:cNvSpPr>
            <a:spLocks noGrp="1"/>
          </p:cNvSpPr>
          <p:nvPr>
            <p:ph idx="1"/>
          </p:nvPr>
        </p:nvSpPr>
        <p:spPr>
          <a:xfrm>
            <a:off x="223071" y="1463040"/>
            <a:ext cx="8292279" cy="4640674"/>
          </a:xfrm>
        </p:spPr>
        <p:txBody>
          <a:bodyPr/>
          <a:lstStyle/>
          <a:p>
            <a:r>
              <a:rPr lang="en-US" dirty="0"/>
              <a:t>DLM is used as the alternate assessment in lieu of College Board tests</a:t>
            </a:r>
          </a:p>
          <a:p>
            <a:endParaRPr lang="en-US" dirty="0"/>
          </a:p>
          <a:p>
            <a:pPr lvl="1"/>
            <a:r>
              <a:rPr lang="en-US" dirty="0"/>
              <a:t>The College Board does not have an alternate to the PSAT 9/10 or SAT 11</a:t>
            </a:r>
          </a:p>
          <a:p>
            <a:pPr lvl="1"/>
            <a:r>
              <a:rPr lang="en-US" dirty="0"/>
              <a:t>CDE contracts with DLM to provide an alternate for students eligible for alternate assessment in 9</a:t>
            </a:r>
            <a:r>
              <a:rPr lang="en-US" baseline="30000" dirty="0"/>
              <a:t>th</a:t>
            </a:r>
            <a:r>
              <a:rPr lang="en-US" dirty="0"/>
              <a:t>-11</a:t>
            </a:r>
            <a:r>
              <a:rPr lang="en-US" baseline="30000" dirty="0"/>
              <a:t>th</a:t>
            </a:r>
            <a:r>
              <a:rPr lang="en-US" dirty="0"/>
              <a:t> grades</a:t>
            </a:r>
          </a:p>
          <a:p>
            <a:pPr lvl="1"/>
            <a:endParaRPr lang="en-US" dirty="0"/>
          </a:p>
          <a:p>
            <a:pPr lvl="1"/>
            <a:endParaRPr lang="en-US" dirty="0"/>
          </a:p>
        </p:txBody>
      </p:sp>
    </p:spTree>
    <p:extLst>
      <p:ext uri="{BB962C8B-B14F-4D97-AF65-F5344CB8AC3E}">
        <p14:creationId xmlns:p14="http://schemas.microsoft.com/office/powerpoint/2010/main" val="3101178059"/>
      </p:ext>
    </p:extLst>
  </p:cSld>
  <p:clrMapOvr>
    <a:masterClrMapping/>
  </p:clrMapOvr>
  <mc:AlternateContent xmlns:mc="http://schemas.openxmlformats.org/markup-compatibility/2006" xmlns:p14="http://schemas.microsoft.com/office/powerpoint/2010/main">
    <mc:Choice Requires="p14">
      <p:transition spd="slow" p14:dur="2000" advTm="16649"/>
    </mc:Choice>
    <mc:Fallback xmlns="">
      <p:transition spd="slow" advTm="16649"/>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12" name="Content Placeholder 11"/>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184092" y="1809458"/>
            <a:ext cx="650875" cy="893763"/>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2485" t="20185" r="20316" b="9826"/>
          <a:stretch/>
        </p:blipFill>
        <p:spPr>
          <a:xfrm>
            <a:off x="2345696" y="1343064"/>
            <a:ext cx="4738129" cy="4477220"/>
          </a:xfrm>
          <a:prstGeom prst="rect">
            <a:avLst/>
          </a:prstGeom>
        </p:spPr>
      </p:pic>
      <p:pic>
        <p:nvPicPr>
          <p:cNvPr id="15" name="Picture 4" descr="https://upload.wikimedia.org/wikipedia/commons/5/58/1NumberOneInCircle.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884364" y="1280655"/>
            <a:ext cx="1199461" cy="11994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cstate="email">
            <a:extLst>
              <a:ext uri="{28A0092B-C50C-407E-A947-70E740481C1C}">
                <a14:useLocalDpi xmlns:a14="http://schemas.microsoft.com/office/drawing/2010/main" val="0"/>
              </a:ext>
            </a:extLst>
          </a:blip>
          <a:srcRect l="34204" t="52341" r="49887" b="18681"/>
          <a:stretch/>
        </p:blipFill>
        <p:spPr>
          <a:xfrm>
            <a:off x="4157166" y="4050221"/>
            <a:ext cx="803672" cy="1131227"/>
          </a:xfrm>
          <a:prstGeom prst="rect">
            <a:avLst/>
          </a:prstGeom>
        </p:spPr>
      </p:pic>
      <p:sp>
        <p:nvSpPr>
          <p:cNvPr id="11" name="Rectangle 10"/>
          <p:cNvSpPr/>
          <p:nvPr/>
        </p:nvSpPr>
        <p:spPr>
          <a:xfrm>
            <a:off x="373071" y="903429"/>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9" name="Picture 8"/>
          <p:cNvPicPr>
            <a:picLocks noChangeAspect="1"/>
          </p:cNvPicPr>
          <p:nvPr/>
        </p:nvPicPr>
        <p:blipFill rotWithShape="1">
          <a:blip r:embed="rId6" cstate="email">
            <a:extLst>
              <a:ext uri="{28A0092B-C50C-407E-A947-70E740481C1C}">
                <a14:useLocalDpi xmlns:a14="http://schemas.microsoft.com/office/drawing/2010/main" val="0"/>
              </a:ext>
            </a:extLst>
          </a:blip>
          <a:srcRect l="49871" t="51545" r="34220" b="19954"/>
          <a:stretch/>
        </p:blipFill>
        <p:spPr>
          <a:xfrm>
            <a:off x="2747866" y="4068827"/>
            <a:ext cx="803672" cy="1112621"/>
          </a:xfrm>
          <a:prstGeom prst="rect">
            <a:avLst/>
          </a:prstGeom>
        </p:spPr>
      </p:pic>
      <p:sp>
        <p:nvSpPr>
          <p:cNvPr id="10" name="Up Arrow 9"/>
          <p:cNvSpPr/>
          <p:nvPr/>
        </p:nvSpPr>
        <p:spPr bwMode="auto">
          <a:xfrm rot="6989735">
            <a:off x="3527073" y="3643774"/>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66605" y="1800225"/>
            <a:ext cx="660145" cy="902996"/>
          </a:xfrm>
          <a:prstGeom prst="rect">
            <a:avLst/>
          </a:prstGeom>
        </p:spPr>
      </p:pic>
    </p:spTree>
    <p:extLst>
      <p:ext uri="{BB962C8B-B14F-4D97-AF65-F5344CB8AC3E}">
        <p14:creationId xmlns:p14="http://schemas.microsoft.com/office/powerpoint/2010/main" val="1909966873"/>
      </p:ext>
    </p:extLst>
  </p:cSld>
  <p:clrMapOvr>
    <a:masterClrMapping/>
  </p:clrMapOvr>
  <mc:AlternateContent xmlns:mc="http://schemas.openxmlformats.org/markup-compatibility/2006" xmlns:p14="http://schemas.microsoft.com/office/powerpoint/2010/main">
    <mc:Choice Requires="p14">
      <p:transition spd="slow" p14:dur="2000" advTm="8569"/>
    </mc:Choice>
    <mc:Fallback xmlns="">
      <p:transition spd="slow" advTm="8569"/>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6781967" y="1384300"/>
            <a:ext cx="650875" cy="901700"/>
          </a:xfr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2485" t="20185" r="20316" b="9826"/>
          <a:stretch/>
        </p:blipFill>
        <p:spPr>
          <a:xfrm>
            <a:off x="1641642" y="1050180"/>
            <a:ext cx="4927007" cy="4655697"/>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043226" y="3843296"/>
            <a:ext cx="803672" cy="1112621"/>
          </a:xfrm>
          <a:prstGeom prst="rect">
            <a:avLst/>
          </a:prstGeom>
        </p:spPr>
      </p:pic>
      <p:sp>
        <p:nvSpPr>
          <p:cNvPr id="12" name="Rectangle 11"/>
          <p:cNvSpPr/>
          <p:nvPr/>
        </p:nvSpPr>
        <p:spPr>
          <a:xfrm>
            <a:off x="278416" y="859104"/>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10212" y="3858542"/>
            <a:ext cx="799574" cy="109737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908504" y="1383004"/>
            <a:ext cx="660145" cy="902996"/>
          </a:xfrm>
          <a:prstGeom prst="rect">
            <a:avLst/>
          </a:prstGeom>
        </p:spPr>
      </p:pic>
    </p:spTree>
    <p:extLst>
      <p:ext uri="{BB962C8B-B14F-4D97-AF65-F5344CB8AC3E}">
        <p14:creationId xmlns:p14="http://schemas.microsoft.com/office/powerpoint/2010/main" val="413051274"/>
      </p:ext>
    </p:extLst>
  </p:cSld>
  <p:clrMapOvr>
    <a:masterClrMapping/>
  </p:clrMapOvr>
  <mc:AlternateContent xmlns:mc="http://schemas.openxmlformats.org/markup-compatibility/2006" xmlns:p14="http://schemas.microsoft.com/office/powerpoint/2010/main">
    <mc:Choice Requires="p14">
      <p:transition spd="slow" p14:dur="2000" advTm="7556"/>
    </mc:Choice>
    <mc:Fallback xmlns="">
      <p:transition spd="slow" advTm="7556"/>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286666" y="925417"/>
            <a:ext cx="650875" cy="901700"/>
          </a:xfr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2485" t="20185" r="20316" b="9826"/>
          <a:stretch/>
        </p:blipFill>
        <p:spPr>
          <a:xfrm>
            <a:off x="2167128" y="1693689"/>
            <a:ext cx="5201546" cy="4915118"/>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671865" y="4703854"/>
            <a:ext cx="803672" cy="1112621"/>
          </a:xfrm>
          <a:prstGeom prst="rect">
            <a:avLst/>
          </a:prstGeom>
        </p:spPr>
      </p:pic>
      <p:sp>
        <p:nvSpPr>
          <p:cNvPr id="12" name="Rectangle 11"/>
          <p:cNvSpPr/>
          <p:nvPr/>
        </p:nvSpPr>
        <p:spPr>
          <a:xfrm>
            <a:off x="316824" y="1023139"/>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
        <p:nvSpPr>
          <p:cNvPr id="8" name="Up Arrow 7"/>
          <p:cNvSpPr/>
          <p:nvPr/>
        </p:nvSpPr>
        <p:spPr bwMode="auto">
          <a:xfrm rot="6989735">
            <a:off x="4200320" y="3451047"/>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4812" y="925417"/>
            <a:ext cx="664856" cy="912482"/>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42731" y="934903"/>
            <a:ext cx="660145" cy="902996"/>
          </a:xfrm>
          <a:prstGeom prst="rect">
            <a:avLst/>
          </a:prstGeom>
        </p:spPr>
      </p:pic>
      <p:grpSp>
        <p:nvGrpSpPr>
          <p:cNvPr id="10" name="Group 9"/>
          <p:cNvGrpSpPr/>
          <p:nvPr/>
        </p:nvGrpSpPr>
        <p:grpSpPr>
          <a:xfrm>
            <a:off x="6367974" y="2471095"/>
            <a:ext cx="1178532" cy="1240970"/>
            <a:chOff x="9841203" y="0"/>
            <a:chExt cx="3076983" cy="3076983"/>
          </a:xfrm>
        </p:grpSpPr>
        <p:pic>
          <p:nvPicPr>
            <p:cNvPr id="11" name="Picture 4" descr="https://upload.wikimedia.org/wikipedia/commons/5/58/1NumberOneInCircl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841203" y="0"/>
              <a:ext cx="3076983" cy="30769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524081" y="880289"/>
              <a:ext cx="1711226" cy="1373637"/>
            </a:xfrm>
            <a:prstGeom prst="rect">
              <a:avLst/>
            </a:prstGeom>
            <a:solidFill>
              <a:schemeClr val="bg1"/>
            </a:solidFill>
          </p:spPr>
          <p:txBody>
            <a:bodyPr wrap="square" rtlCol="0">
              <a:spAutoFit/>
            </a:bodyPr>
            <a:lstStyle/>
            <a:p>
              <a:r>
                <a:rPr lang="en-US" sz="3000" b="1" dirty="0">
                  <a:solidFill>
                    <a:srgbClr val="523F2D"/>
                  </a:solidFill>
                </a:rPr>
                <a:t>NR</a:t>
              </a:r>
            </a:p>
          </p:txBody>
        </p:sp>
      </p:grpSp>
    </p:spTree>
    <p:extLst>
      <p:ext uri="{BB962C8B-B14F-4D97-AF65-F5344CB8AC3E}">
        <p14:creationId xmlns:p14="http://schemas.microsoft.com/office/powerpoint/2010/main" val="1345469767"/>
      </p:ext>
    </p:extLst>
  </p:cSld>
  <p:clrMapOvr>
    <a:masterClrMapping/>
  </p:clrMapOvr>
  <mc:AlternateContent xmlns:mc="http://schemas.openxmlformats.org/markup-compatibility/2006" xmlns:p14="http://schemas.microsoft.com/office/powerpoint/2010/main">
    <mc:Choice Requires="p14">
      <p:transition spd="slow" p14:dur="2000" advTm="21587"/>
    </mc:Choice>
    <mc:Fallback xmlns="">
      <p:transition spd="slow" advTm="21587"/>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771377" y="1259993"/>
            <a:ext cx="650875" cy="901700"/>
          </a:xfr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2485" t="20185" r="20316" b="9826"/>
          <a:stretch/>
        </p:blipFill>
        <p:spPr>
          <a:xfrm>
            <a:off x="2523959" y="1150555"/>
            <a:ext cx="5247418" cy="4958464"/>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3005543" y="4273071"/>
            <a:ext cx="803672" cy="1112621"/>
          </a:xfrm>
          <a:prstGeom prst="rect">
            <a:avLst/>
          </a:prstGeom>
        </p:spPr>
      </p:pic>
      <p:sp>
        <p:nvSpPr>
          <p:cNvPr id="12" name="Rectangle 11"/>
          <p:cNvSpPr/>
          <p:nvPr/>
        </p:nvSpPr>
        <p:spPr>
          <a:xfrm>
            <a:off x="277587" y="988973"/>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
        <p:nvSpPr>
          <p:cNvPr id="8" name="Up Arrow 7"/>
          <p:cNvSpPr/>
          <p:nvPr/>
        </p:nvSpPr>
        <p:spPr bwMode="auto">
          <a:xfrm rot="6749413">
            <a:off x="4397371" y="3696158"/>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90935" y="4288317"/>
            <a:ext cx="799574" cy="109737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85347" y="1259993"/>
            <a:ext cx="659198" cy="901700"/>
          </a:xfrm>
          <a:prstGeom prst="rect">
            <a:avLst/>
          </a:prstGeom>
        </p:spPr>
      </p:pic>
      <p:sp>
        <p:nvSpPr>
          <p:cNvPr id="11" name="Up Arrow 10"/>
          <p:cNvSpPr/>
          <p:nvPr/>
        </p:nvSpPr>
        <p:spPr bwMode="auto">
          <a:xfrm rot="6749413">
            <a:off x="2821628" y="3803106"/>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4221566138"/>
      </p:ext>
    </p:extLst>
  </p:cSld>
  <p:clrMapOvr>
    <a:masterClrMapping/>
  </p:clrMapOvr>
  <mc:AlternateContent xmlns:mc="http://schemas.openxmlformats.org/markup-compatibility/2006" xmlns:p14="http://schemas.microsoft.com/office/powerpoint/2010/main">
    <mc:Choice Requires="p14">
      <p:transition spd="slow" p14:dur="2000" advTm="7536"/>
    </mc:Choice>
    <mc:Fallback xmlns="">
      <p:transition spd="slow" advTm="7536"/>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76342" y="1347538"/>
            <a:ext cx="7654341" cy="4326020"/>
          </a:xfrm>
          <a:prstGeom prst="rect">
            <a:avLst/>
          </a:prstGeom>
        </p:spPr>
      </p:pic>
      <p:sp>
        <p:nvSpPr>
          <p:cNvPr id="7" name="Up Arrow 6"/>
          <p:cNvSpPr/>
          <p:nvPr/>
        </p:nvSpPr>
        <p:spPr bwMode="auto">
          <a:xfrm rot="16200000">
            <a:off x="5546642" y="4672676"/>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3" name="Up Arrow 12"/>
          <p:cNvSpPr/>
          <p:nvPr/>
        </p:nvSpPr>
        <p:spPr bwMode="auto">
          <a:xfrm rot="16200000">
            <a:off x="5978347" y="3482136"/>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Rectangle 13"/>
          <p:cNvSpPr/>
          <p:nvPr/>
        </p:nvSpPr>
        <p:spPr>
          <a:xfrm>
            <a:off x="296594" y="922757"/>
            <a:ext cx="1821525"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Teacher Facing Page </a:t>
            </a:r>
          </a:p>
        </p:txBody>
      </p:sp>
    </p:spTree>
    <p:extLst>
      <p:ext uri="{BB962C8B-B14F-4D97-AF65-F5344CB8AC3E}">
        <p14:creationId xmlns:p14="http://schemas.microsoft.com/office/powerpoint/2010/main" val="4155405026"/>
      </p:ext>
    </p:extLst>
  </p:cSld>
  <p:clrMapOvr>
    <a:masterClrMapping/>
  </p:clrMapOvr>
  <mc:AlternateContent xmlns:mc="http://schemas.openxmlformats.org/markup-compatibility/2006" xmlns:p14="http://schemas.microsoft.com/office/powerpoint/2010/main">
    <mc:Choice Requires="p14">
      <p:transition spd="slow" p14:dur="2000" advTm="8085"/>
    </mc:Choice>
    <mc:Fallback xmlns="">
      <p:transition spd="slow" advTm="8085"/>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418304" y="1573482"/>
            <a:ext cx="650875" cy="901700"/>
          </a:xfr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2485" t="20185" r="20316" b="9826"/>
          <a:stretch/>
        </p:blipFill>
        <p:spPr>
          <a:xfrm>
            <a:off x="2021305" y="1454724"/>
            <a:ext cx="4906088" cy="4635929"/>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438772" y="4282938"/>
            <a:ext cx="803672" cy="1112621"/>
          </a:xfrm>
          <a:prstGeom prst="rect">
            <a:avLst/>
          </a:prstGeom>
        </p:spPr>
      </p:pic>
      <p:sp>
        <p:nvSpPr>
          <p:cNvPr id="12" name="Rectangle 11"/>
          <p:cNvSpPr/>
          <p:nvPr/>
        </p:nvSpPr>
        <p:spPr>
          <a:xfrm>
            <a:off x="311276" y="907407"/>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
        <p:nvSpPr>
          <p:cNvPr id="8" name="Up Arrow 7"/>
          <p:cNvSpPr/>
          <p:nvPr/>
        </p:nvSpPr>
        <p:spPr bwMode="auto">
          <a:xfrm rot="6749413">
            <a:off x="3635304" y="3662944"/>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7434" y="4282938"/>
            <a:ext cx="799574" cy="109737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528732" y="1573482"/>
            <a:ext cx="660145" cy="902996"/>
          </a:xfrm>
          <a:prstGeom prst="rect">
            <a:avLst/>
          </a:prstGeom>
        </p:spPr>
      </p:pic>
      <p:sp>
        <p:nvSpPr>
          <p:cNvPr id="11" name="Up Arrow 10"/>
          <p:cNvSpPr/>
          <p:nvPr/>
        </p:nvSpPr>
        <p:spPr bwMode="auto">
          <a:xfrm rot="6749413">
            <a:off x="2324322" y="3625816"/>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3208515515"/>
      </p:ext>
    </p:extLst>
  </p:cSld>
  <p:clrMapOvr>
    <a:masterClrMapping/>
  </p:clrMapOvr>
  <mc:AlternateContent xmlns:mc="http://schemas.openxmlformats.org/markup-compatibility/2006" xmlns:p14="http://schemas.microsoft.com/office/powerpoint/2010/main">
    <mc:Choice Requires="p14">
      <p:transition spd="slow" p14:dur="2000" advTm="3177"/>
    </mc:Choice>
    <mc:Fallback xmlns="">
      <p:transition spd="slow" advTm="3177"/>
    </mc:Fallback>
  </mc:AlternateContent>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229814" y="1479550"/>
            <a:ext cx="4914269" cy="4643660"/>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49871" t="51545" r="34220" b="19954"/>
          <a:stretch/>
        </p:blipFill>
        <p:spPr>
          <a:xfrm>
            <a:off x="2546556" y="4352925"/>
            <a:ext cx="803672" cy="1112621"/>
          </a:xfrm>
          <a:prstGeom prst="rect">
            <a:avLst/>
          </a:prstGeom>
        </p:spPr>
      </p:pic>
      <p:sp>
        <p:nvSpPr>
          <p:cNvPr id="12" name="Rectangle 11"/>
          <p:cNvSpPr/>
          <p:nvPr/>
        </p:nvSpPr>
        <p:spPr>
          <a:xfrm>
            <a:off x="404187" y="971574"/>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18212" y="4368171"/>
            <a:ext cx="799574" cy="1097375"/>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090612" y="1945402"/>
            <a:ext cx="787668" cy="1077431"/>
          </a:xfrm>
          <a:prstGeom prst="rect">
            <a:avLst/>
          </a:prstGeom>
        </p:spPr>
      </p:pic>
      <p:pic>
        <p:nvPicPr>
          <p:cNvPr id="10" name="Picture 2" descr="https://upload.wikimedia.org/wikipedia/commons/thumb/2/29/Circle-two.svg/922px-Circle-two.svg.png"/>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5854087" y="1720182"/>
            <a:ext cx="1070883" cy="1189354"/>
          </a:xfrm>
          <a:prstGeom prst="rect">
            <a:avLst/>
          </a:prstGeom>
          <a:noFill/>
          <a:extLst>
            <a:ext uri="{909E8E84-426E-40DD-AFC4-6F175D3DCCD1}">
              <a14:hiddenFill xmlns:a14="http://schemas.microsoft.com/office/drawing/2010/main">
                <a:solidFill>
                  <a:srgbClr val="FFFFFF"/>
                </a:solidFill>
              </a14:hiddenFill>
            </a:ext>
          </a:extLst>
        </p:spPr>
      </p:pic>
      <p:pic>
        <p:nvPicPr>
          <p:cNvPr id="5" name="Content Placeholder 4"/>
          <p:cNvPicPr>
            <a:picLocks noGrp="1" noChangeAspect="1"/>
          </p:cNvPicPr>
          <p:nvPr>
            <p:ph idx="4294967295"/>
          </p:nvPr>
        </p:nvPicPr>
        <p:blipFill>
          <a:blip r:embed="rId8" cstate="print">
            <a:extLst>
              <a:ext uri="{28A0092B-C50C-407E-A947-70E740481C1C}">
                <a14:useLocalDpi xmlns:a14="http://schemas.microsoft.com/office/drawing/2010/main" val="0"/>
              </a:ext>
            </a:extLst>
          </a:blip>
          <a:stretch>
            <a:fillRect/>
          </a:stretch>
        </p:blipFill>
        <p:spPr>
          <a:xfrm>
            <a:off x="5774596" y="4397158"/>
            <a:ext cx="769937" cy="1068388"/>
          </a:xfrm>
        </p:spPr>
      </p:pic>
      <p:sp>
        <p:nvSpPr>
          <p:cNvPr id="8" name="Up Arrow 7"/>
          <p:cNvSpPr/>
          <p:nvPr/>
        </p:nvSpPr>
        <p:spPr bwMode="auto">
          <a:xfrm rot="6749413">
            <a:off x="5471872" y="4034887"/>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171102393"/>
      </p:ext>
    </p:extLst>
  </p:cSld>
  <p:clrMapOvr>
    <a:masterClrMapping/>
  </p:clrMapOvr>
  <mc:AlternateContent xmlns:mc="http://schemas.openxmlformats.org/markup-compatibility/2006" xmlns:p14="http://schemas.microsoft.com/office/powerpoint/2010/main">
    <mc:Choice Requires="p14">
      <p:transition spd="slow" p14:dur="2000" advTm="2100"/>
    </mc:Choice>
    <mc:Fallback xmlns="">
      <p:transition spd="slow" advTm="2100"/>
    </mc:Fallback>
  </mc:AlternateContent>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1851016" y="1516507"/>
            <a:ext cx="4834381" cy="4568172"/>
          </a:xfrm>
          <a:prstGeom prst="rect">
            <a:avLst/>
          </a:prstGeom>
        </p:spPr>
      </p:pic>
      <p:pic>
        <p:nvPicPr>
          <p:cNvPr id="15" name="Picture 4" descr="https://upload.wikimedia.org/wikipedia/commons/5/58/1NumberOne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5628082" y="1761594"/>
            <a:ext cx="1199461" cy="11994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5" cstate="email">
            <a:extLst>
              <a:ext uri="{28A0092B-C50C-407E-A947-70E740481C1C}">
                <a14:useLocalDpi xmlns:a14="http://schemas.microsoft.com/office/drawing/2010/main" val="0"/>
              </a:ext>
            </a:extLst>
          </a:blip>
          <a:srcRect l="34204" t="52341" r="49887" b="18681"/>
          <a:stretch/>
        </p:blipFill>
        <p:spPr>
          <a:xfrm>
            <a:off x="7621919" y="1761594"/>
            <a:ext cx="803672" cy="1131227"/>
          </a:xfrm>
          <a:prstGeom prst="rect">
            <a:avLst/>
          </a:prstGeom>
        </p:spPr>
      </p:pic>
      <p:sp>
        <p:nvSpPr>
          <p:cNvPr id="11" name="Rectangle 10"/>
          <p:cNvSpPr/>
          <p:nvPr/>
        </p:nvSpPr>
        <p:spPr>
          <a:xfrm>
            <a:off x="449939" y="917417"/>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9" name="Picture 8"/>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228956" y="4258840"/>
            <a:ext cx="803672" cy="1112621"/>
          </a:xfrm>
          <a:prstGeom prst="rect">
            <a:avLst/>
          </a:prstGeom>
        </p:spPr>
      </p:pic>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71194" y="4274086"/>
            <a:ext cx="799574" cy="1097375"/>
          </a:xfrm>
          <a:prstGeom prst="rect">
            <a:avLst/>
          </a:prstGeom>
        </p:spPr>
      </p:pic>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39827" y="4318019"/>
            <a:ext cx="776511" cy="1062170"/>
          </a:xfrm>
          <a:prstGeom prst="rect">
            <a:avLst/>
          </a:prstGeom>
        </p:spPr>
      </p:pic>
      <p:sp>
        <p:nvSpPr>
          <p:cNvPr id="10" name="Up Arrow 9"/>
          <p:cNvSpPr/>
          <p:nvPr/>
        </p:nvSpPr>
        <p:spPr bwMode="auto">
          <a:xfrm rot="6989735">
            <a:off x="4893783" y="3640458"/>
            <a:ext cx="301614" cy="750407"/>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629492325"/>
      </p:ext>
    </p:extLst>
  </p:cSld>
  <p:clrMapOvr>
    <a:masterClrMapping/>
  </p:clrMapOvr>
  <mc:AlternateContent xmlns:mc="http://schemas.openxmlformats.org/markup-compatibility/2006" xmlns:p14="http://schemas.microsoft.com/office/powerpoint/2010/main">
    <mc:Choice Requires="p14">
      <p:transition spd="slow" p14:dur="2000" advTm="3140"/>
    </mc:Choice>
    <mc:Fallback xmlns="">
      <p:transition spd="slow" advTm="3140"/>
    </mc:Fallback>
  </mc:AlternateContent>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026654" y="1383121"/>
            <a:ext cx="4780262" cy="4517034"/>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49871" t="51545" r="34220" b="19954"/>
          <a:stretch/>
        </p:blipFill>
        <p:spPr>
          <a:xfrm>
            <a:off x="2375798" y="4107832"/>
            <a:ext cx="803672" cy="1112621"/>
          </a:xfrm>
          <a:prstGeom prst="rect">
            <a:avLst/>
          </a:prstGeom>
        </p:spPr>
      </p:pic>
      <p:sp>
        <p:nvSpPr>
          <p:cNvPr id="16" name="Rectangle 15"/>
          <p:cNvSpPr/>
          <p:nvPr/>
        </p:nvSpPr>
        <p:spPr>
          <a:xfrm>
            <a:off x="473903" y="1004211"/>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19" name="Picture 18"/>
          <p:cNvPicPr>
            <a:picLocks noChangeAspect="1"/>
          </p:cNvPicPr>
          <p:nvPr/>
        </p:nvPicPr>
        <p:blipFill rotWithShape="1">
          <a:blip r:embed="rId5" cstate="email">
            <a:extLst>
              <a:ext uri="{28A0092B-C50C-407E-A947-70E740481C1C}">
                <a14:useLocalDpi xmlns:a14="http://schemas.microsoft.com/office/drawing/2010/main" val="0"/>
              </a:ext>
            </a:extLst>
          </a:blip>
          <a:srcRect l="17977" t="51551" r="65797" b="19710"/>
          <a:stretch/>
        </p:blipFill>
        <p:spPr>
          <a:xfrm>
            <a:off x="3968155" y="4140366"/>
            <a:ext cx="819710" cy="1121894"/>
          </a:xfrm>
          <a:prstGeom prst="rect">
            <a:avLst/>
          </a:prstGeom>
        </p:spPr>
      </p:pic>
      <p:pic>
        <p:nvPicPr>
          <p:cNvPr id="20" name="Picture 19"/>
          <p:cNvPicPr>
            <a:picLocks noChangeAspect="1"/>
          </p:cNvPicPr>
          <p:nvPr/>
        </p:nvPicPr>
        <p:blipFill rotWithShape="1">
          <a:blip r:embed="rId6" cstate="email">
            <a:extLst>
              <a:ext uri="{28A0092B-C50C-407E-A947-70E740481C1C}">
                <a14:useLocalDpi xmlns:a14="http://schemas.microsoft.com/office/drawing/2010/main" val="0"/>
              </a:ext>
            </a:extLst>
          </a:blip>
          <a:srcRect l="65413" t="51545" r="17960" b="18049"/>
          <a:stretch/>
        </p:blipFill>
        <p:spPr>
          <a:xfrm>
            <a:off x="6689866" y="1383121"/>
            <a:ext cx="839995" cy="1186962"/>
          </a:xfrm>
          <a:prstGeom prst="rect">
            <a:avLst/>
          </a:prstGeom>
        </p:spPr>
      </p:pic>
      <p:pic>
        <p:nvPicPr>
          <p:cNvPr id="21" name="Picture 20"/>
          <p:cNvPicPr>
            <a:picLocks noChangeAspect="1"/>
          </p:cNvPicPr>
          <p:nvPr/>
        </p:nvPicPr>
        <p:blipFill rotWithShape="1">
          <a:blip r:embed="rId4" cstate="email">
            <a:extLst>
              <a:ext uri="{28A0092B-C50C-407E-A947-70E740481C1C}">
                <a14:useLocalDpi xmlns:a14="http://schemas.microsoft.com/office/drawing/2010/main" val="0"/>
              </a:ext>
            </a:extLst>
          </a:blip>
          <a:srcRect l="34061" t="51545" r="50030" b="18049"/>
          <a:stretch/>
        </p:blipFill>
        <p:spPr>
          <a:xfrm>
            <a:off x="5395554" y="4140366"/>
            <a:ext cx="803672" cy="1186962"/>
          </a:xfrm>
          <a:prstGeom prst="rect">
            <a:avLst/>
          </a:prstGeom>
        </p:spPr>
      </p:pic>
    </p:spTree>
    <p:extLst>
      <p:ext uri="{BB962C8B-B14F-4D97-AF65-F5344CB8AC3E}">
        <p14:creationId xmlns:p14="http://schemas.microsoft.com/office/powerpoint/2010/main" val="3472503668"/>
      </p:ext>
    </p:extLst>
  </p:cSld>
  <p:clrMapOvr>
    <a:masterClrMapping/>
  </p:clrMapOvr>
  <mc:AlternateContent xmlns:mc="http://schemas.openxmlformats.org/markup-compatibility/2006" xmlns:p14="http://schemas.microsoft.com/office/powerpoint/2010/main">
    <mc:Choice Requires="p14">
      <p:transition spd="slow" p14:dur="2000" advTm="20790"/>
    </mc:Choice>
    <mc:Fallback xmlns="">
      <p:transition spd="slow" advTm="20790"/>
    </mc:Fallback>
  </mc:AlternateConten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040268" y="1702804"/>
            <a:ext cx="650875" cy="901700"/>
          </a:xfr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2485" t="20185" r="20316" b="9826"/>
          <a:stretch/>
        </p:blipFill>
        <p:spPr>
          <a:xfrm>
            <a:off x="1860884" y="1303139"/>
            <a:ext cx="4673825" cy="4416456"/>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170774" y="4046496"/>
            <a:ext cx="803672" cy="1112621"/>
          </a:xfrm>
          <a:prstGeom prst="rect">
            <a:avLst/>
          </a:prstGeom>
        </p:spPr>
      </p:pic>
      <p:sp>
        <p:nvSpPr>
          <p:cNvPr id="12" name="Rectangle 11"/>
          <p:cNvSpPr/>
          <p:nvPr/>
        </p:nvSpPr>
        <p:spPr>
          <a:xfrm>
            <a:off x="386874" y="877424"/>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
        <p:nvSpPr>
          <p:cNvPr id="8" name="Up Arrow 7"/>
          <p:cNvSpPr/>
          <p:nvPr/>
        </p:nvSpPr>
        <p:spPr bwMode="auto">
          <a:xfrm rot="6989735">
            <a:off x="5208157" y="3735376"/>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99941" y="4046496"/>
            <a:ext cx="766693" cy="1052247"/>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183844" y="1702804"/>
            <a:ext cx="660145" cy="902996"/>
          </a:xfrm>
          <a:prstGeom prst="rect">
            <a:avLst/>
          </a:prstGeom>
        </p:spPr>
      </p:pic>
      <p:grpSp>
        <p:nvGrpSpPr>
          <p:cNvPr id="10" name="Group 9"/>
          <p:cNvGrpSpPr/>
          <p:nvPr/>
        </p:nvGrpSpPr>
        <p:grpSpPr>
          <a:xfrm>
            <a:off x="5483595" y="1533817"/>
            <a:ext cx="1178532" cy="1240970"/>
            <a:chOff x="9841203" y="0"/>
            <a:chExt cx="3076983" cy="3076983"/>
          </a:xfrm>
        </p:grpSpPr>
        <p:pic>
          <p:nvPicPr>
            <p:cNvPr id="11" name="Picture 4" descr="https://upload.wikimedia.org/wikipedia/commons/5/58/1NumberOneInCircle.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9841203" y="0"/>
              <a:ext cx="3076983" cy="3076983"/>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0524081" y="880289"/>
              <a:ext cx="1711226" cy="1373637"/>
            </a:xfrm>
            <a:prstGeom prst="rect">
              <a:avLst/>
            </a:prstGeom>
            <a:solidFill>
              <a:schemeClr val="bg1"/>
            </a:solidFill>
          </p:spPr>
          <p:txBody>
            <a:bodyPr wrap="square" rtlCol="0">
              <a:spAutoFit/>
            </a:bodyPr>
            <a:lstStyle/>
            <a:p>
              <a:r>
                <a:rPr lang="en-US" sz="3000" b="1" dirty="0">
                  <a:solidFill>
                    <a:srgbClr val="523F2D"/>
                  </a:solidFill>
                </a:rPr>
                <a:t>NR</a:t>
              </a:r>
            </a:p>
          </p:txBody>
        </p:sp>
      </p:grpSp>
    </p:spTree>
    <p:extLst>
      <p:ext uri="{BB962C8B-B14F-4D97-AF65-F5344CB8AC3E}">
        <p14:creationId xmlns:p14="http://schemas.microsoft.com/office/powerpoint/2010/main" val="3110245710"/>
      </p:ext>
    </p:extLst>
  </p:cSld>
  <p:clrMapOvr>
    <a:masterClrMapping/>
  </p:clrMapOvr>
  <mc:AlternateContent xmlns:mc="http://schemas.openxmlformats.org/markup-compatibility/2006" xmlns:p14="http://schemas.microsoft.com/office/powerpoint/2010/main">
    <mc:Choice Requires="p14">
      <p:transition spd="slow" p14:dur="2000" advTm="20893"/>
    </mc:Choice>
    <mc:Fallback xmlns="">
      <p:transition spd="slow" advTm="20893"/>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BA162-D88E-4DA4-A543-AECFB8831F11}"/>
              </a:ext>
            </a:extLst>
          </p:cNvPr>
          <p:cNvSpPr>
            <a:spLocks noGrp="1"/>
          </p:cNvSpPr>
          <p:nvPr>
            <p:ph type="title"/>
          </p:nvPr>
        </p:nvSpPr>
        <p:spPr/>
        <p:txBody>
          <a:bodyPr/>
          <a:lstStyle/>
          <a:p>
            <a:r>
              <a:rPr lang="en-US" dirty="0"/>
              <a:t>Standards: Essential Elements</a:t>
            </a:r>
          </a:p>
        </p:txBody>
      </p:sp>
      <p:sp>
        <p:nvSpPr>
          <p:cNvPr id="3" name="Content Placeholder 2">
            <a:extLst>
              <a:ext uri="{FF2B5EF4-FFF2-40B4-BE49-F238E27FC236}">
                <a16:creationId xmlns:a16="http://schemas.microsoft.com/office/drawing/2014/main" id="{DB4EB913-0401-4081-8B09-578AFDBDF7BB}"/>
              </a:ext>
            </a:extLst>
          </p:cNvPr>
          <p:cNvSpPr>
            <a:spLocks noGrp="1"/>
          </p:cNvSpPr>
          <p:nvPr>
            <p:ph idx="1"/>
          </p:nvPr>
        </p:nvSpPr>
        <p:spPr/>
        <p:txBody>
          <a:bodyPr/>
          <a:lstStyle/>
          <a:p>
            <a:r>
              <a:rPr lang="en-US" dirty="0"/>
              <a:t>Essential Elements</a:t>
            </a:r>
          </a:p>
          <a:p>
            <a:pPr lvl="1"/>
            <a:r>
              <a:rPr lang="en-US" dirty="0"/>
              <a:t>The learning targets for the DLM assessments</a:t>
            </a:r>
          </a:p>
          <a:p>
            <a:pPr lvl="1"/>
            <a:r>
              <a:rPr lang="en-US" dirty="0"/>
              <a:t>Provide a bridge from grade-level content standards to academic expectations for students with the most significant cognitive disabilities</a:t>
            </a:r>
          </a:p>
          <a:p>
            <a:pPr lvl="1"/>
            <a:r>
              <a:rPr lang="en-US" dirty="0"/>
              <a:t>Align to CDE’s grade level standards</a:t>
            </a:r>
          </a:p>
        </p:txBody>
      </p:sp>
      <p:sp>
        <p:nvSpPr>
          <p:cNvPr id="4" name="Slide Number Placeholder 3">
            <a:extLst>
              <a:ext uri="{FF2B5EF4-FFF2-40B4-BE49-F238E27FC236}">
                <a16:creationId xmlns:a16="http://schemas.microsoft.com/office/drawing/2014/main" id="{4B05176C-385E-4A3A-A358-19D3D9C4EF85}"/>
              </a:ext>
            </a:extLst>
          </p:cNvPr>
          <p:cNvSpPr>
            <a:spLocks noGrp="1"/>
          </p:cNvSpPr>
          <p:nvPr>
            <p:ph type="sldNum" sz="quarter" idx="12"/>
          </p:nvPr>
        </p:nvSpPr>
        <p:spPr/>
        <p:txBody>
          <a:bodyPr/>
          <a:lstStyle/>
          <a:p>
            <a:r>
              <a:rPr lang="en-US"/>
              <a:t>1</a:t>
            </a:r>
            <a:endParaRPr lang="en-US" dirty="0"/>
          </a:p>
        </p:txBody>
      </p:sp>
      <p:pic>
        <p:nvPicPr>
          <p:cNvPr id="5" name="Picture 4">
            <a:extLst>
              <a:ext uri="{FF2B5EF4-FFF2-40B4-BE49-F238E27FC236}">
                <a16:creationId xmlns:a16="http://schemas.microsoft.com/office/drawing/2014/main" id="{CB8144FF-85A8-4C1C-9C41-84B47143404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21" y="6154928"/>
            <a:ext cx="1336068" cy="521567"/>
          </a:xfrm>
          <a:prstGeom prst="rect">
            <a:avLst/>
          </a:prstGeom>
        </p:spPr>
      </p:pic>
    </p:spTree>
    <p:extLst>
      <p:ext uri="{BB962C8B-B14F-4D97-AF65-F5344CB8AC3E}">
        <p14:creationId xmlns:p14="http://schemas.microsoft.com/office/powerpoint/2010/main" val="2099186082"/>
      </p:ext>
    </p:extLst>
  </p:cSld>
  <p:clrMapOvr>
    <a:masterClrMapping/>
  </p:clrMapOvr>
  <mc:AlternateContent xmlns:mc="http://schemas.openxmlformats.org/markup-compatibility/2006" xmlns:p14="http://schemas.microsoft.com/office/powerpoint/2010/main">
    <mc:Choice Requires="p14">
      <p:transition spd="slow" p14:dur="2000" advTm="27086"/>
    </mc:Choice>
    <mc:Fallback xmlns="">
      <p:transition spd="slow" advTm="27086"/>
    </mc:Fallback>
  </mc:AlternateContent>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Supported Performance Task</a:t>
            </a:r>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1614906" y="992337"/>
            <a:ext cx="5106736" cy="4825531"/>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49871" t="51545" r="34220" b="19954"/>
          <a:stretch/>
        </p:blipFill>
        <p:spPr>
          <a:xfrm>
            <a:off x="1974745" y="4006232"/>
            <a:ext cx="803672" cy="1112621"/>
          </a:xfrm>
          <a:prstGeom prst="rect">
            <a:avLst/>
          </a:prstGeom>
        </p:spPr>
      </p:pic>
      <p:sp>
        <p:nvSpPr>
          <p:cNvPr id="16" name="Rectangle 15"/>
          <p:cNvSpPr/>
          <p:nvPr/>
        </p:nvSpPr>
        <p:spPr>
          <a:xfrm>
            <a:off x="365318" y="997482"/>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19" name="Picture 18"/>
          <p:cNvPicPr>
            <a:picLocks noChangeAspect="1"/>
          </p:cNvPicPr>
          <p:nvPr/>
        </p:nvPicPr>
        <p:blipFill rotWithShape="1">
          <a:blip r:embed="rId5" cstate="email">
            <a:extLst>
              <a:ext uri="{28A0092B-C50C-407E-A947-70E740481C1C}">
                <a14:useLocalDpi xmlns:a14="http://schemas.microsoft.com/office/drawing/2010/main" val="0"/>
              </a:ext>
            </a:extLst>
          </a:blip>
          <a:srcRect l="17977" t="51551" r="65797" b="19710"/>
          <a:stretch/>
        </p:blipFill>
        <p:spPr>
          <a:xfrm>
            <a:off x="3548029" y="3996959"/>
            <a:ext cx="819710" cy="1121894"/>
          </a:xfrm>
          <a:prstGeom prst="rect">
            <a:avLst/>
          </a:prstGeom>
        </p:spPr>
      </p:pic>
      <p:pic>
        <p:nvPicPr>
          <p:cNvPr id="20" name="Picture 19"/>
          <p:cNvPicPr>
            <a:picLocks noChangeAspect="1"/>
          </p:cNvPicPr>
          <p:nvPr/>
        </p:nvPicPr>
        <p:blipFill rotWithShape="1">
          <a:blip r:embed="rId6" cstate="email">
            <a:extLst>
              <a:ext uri="{28A0092B-C50C-407E-A947-70E740481C1C}">
                <a14:useLocalDpi xmlns:a14="http://schemas.microsoft.com/office/drawing/2010/main" val="0"/>
              </a:ext>
            </a:extLst>
          </a:blip>
          <a:srcRect l="65413" t="51545" r="17960" b="18049"/>
          <a:stretch/>
        </p:blipFill>
        <p:spPr>
          <a:xfrm>
            <a:off x="6533589" y="1232387"/>
            <a:ext cx="839995" cy="1186962"/>
          </a:xfrm>
          <a:prstGeom prst="rect">
            <a:avLst/>
          </a:prstGeom>
        </p:spPr>
      </p:pic>
      <p:pic>
        <p:nvPicPr>
          <p:cNvPr id="21" name="Picture 20"/>
          <p:cNvPicPr>
            <a:picLocks noChangeAspect="1"/>
          </p:cNvPicPr>
          <p:nvPr/>
        </p:nvPicPr>
        <p:blipFill rotWithShape="1">
          <a:blip r:embed="rId4" cstate="email">
            <a:extLst>
              <a:ext uri="{28A0092B-C50C-407E-A947-70E740481C1C}">
                <a14:useLocalDpi xmlns:a14="http://schemas.microsoft.com/office/drawing/2010/main" val="0"/>
              </a:ext>
            </a:extLst>
          </a:blip>
          <a:srcRect l="34061" t="51545" r="50030" b="18049"/>
          <a:stretch/>
        </p:blipFill>
        <p:spPr>
          <a:xfrm>
            <a:off x="5215491" y="4006232"/>
            <a:ext cx="803672" cy="1186962"/>
          </a:xfrm>
          <a:prstGeom prst="rect">
            <a:avLst/>
          </a:prstGeom>
        </p:spPr>
      </p:pic>
    </p:spTree>
    <p:extLst>
      <p:ext uri="{BB962C8B-B14F-4D97-AF65-F5344CB8AC3E}">
        <p14:creationId xmlns:p14="http://schemas.microsoft.com/office/powerpoint/2010/main" val="1953841972"/>
      </p:ext>
    </p:extLst>
  </p:cSld>
  <p:clrMapOvr>
    <a:masterClrMapping/>
  </p:clrMapOvr>
  <mc:AlternateContent xmlns:mc="http://schemas.openxmlformats.org/markup-compatibility/2006" xmlns:p14="http://schemas.microsoft.com/office/powerpoint/2010/main">
    <mc:Choice Requires="p14">
      <p:transition spd="slow" p14:dur="2000" advTm="111238"/>
    </mc:Choice>
    <mc:Fallback xmlns="">
      <p:transition spd="slow" advTm="111238"/>
    </mc:Fallback>
  </mc:AlternateContent>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Planning and scheduling for assessment administration days</a:t>
            </a:r>
          </a:p>
        </p:txBody>
      </p:sp>
    </p:spTree>
    <p:extLst>
      <p:ext uri="{BB962C8B-B14F-4D97-AF65-F5344CB8AC3E}">
        <p14:creationId xmlns:p14="http://schemas.microsoft.com/office/powerpoint/2010/main" val="3283940246"/>
      </p:ext>
    </p:extLst>
  </p:cSld>
  <p:clrMapOvr>
    <a:masterClrMapping/>
  </p:clrMapOvr>
  <mc:AlternateContent xmlns:mc="http://schemas.openxmlformats.org/markup-compatibility/2006" xmlns:p14="http://schemas.microsoft.com/office/powerpoint/2010/main">
    <mc:Choice Requires="p14">
      <p:transition spd="slow" p14:dur="2000" advTm="6973"/>
    </mc:Choice>
    <mc:Fallback xmlns="">
      <p:transition spd="slow" advTm="6973"/>
    </mc:Fallback>
  </mc:AlternateContent>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Planning and Scheduling</a:t>
            </a:r>
          </a:p>
        </p:txBody>
      </p:sp>
      <p:sp>
        <p:nvSpPr>
          <p:cNvPr id="3" name="Content Placeholder 2"/>
          <p:cNvSpPr>
            <a:spLocks noGrp="1"/>
          </p:cNvSpPr>
          <p:nvPr>
            <p:ph idx="1"/>
          </p:nvPr>
        </p:nvSpPr>
        <p:spPr/>
        <p:txBody>
          <a:bodyPr>
            <a:normAutofit/>
          </a:bodyPr>
          <a:lstStyle/>
          <a:p>
            <a:r>
              <a:rPr lang="en-US" dirty="0"/>
              <a:t>Considerations</a:t>
            </a:r>
          </a:p>
          <a:p>
            <a:pPr lvl="1"/>
            <a:r>
              <a:rPr lang="en-US" dirty="0"/>
              <a:t>Number of students to be assessed</a:t>
            </a:r>
          </a:p>
          <a:p>
            <a:pPr lvl="1"/>
            <a:r>
              <a:rPr lang="en-US" dirty="0"/>
              <a:t>Administration time per testlet </a:t>
            </a:r>
          </a:p>
          <a:p>
            <a:pPr lvl="1"/>
            <a:r>
              <a:rPr lang="en-US" dirty="0"/>
              <a:t>Total administration time</a:t>
            </a:r>
          </a:p>
          <a:p>
            <a:pPr lvl="1"/>
            <a:r>
              <a:rPr lang="en-US" dirty="0"/>
              <a:t>Number of testing devices and assistive technologies needed</a:t>
            </a:r>
          </a:p>
          <a:p>
            <a:pPr lvl="1"/>
            <a:r>
              <a:rPr lang="en-US" dirty="0"/>
              <a:t>Assessment location (classroom vs. computer lab)</a:t>
            </a:r>
          </a:p>
          <a:p>
            <a:r>
              <a:rPr lang="en-US" dirty="0"/>
              <a:t>Consider unforeseen circumstances</a:t>
            </a:r>
            <a:r>
              <a:rPr lang="en-US" sz="2475" dirty="0"/>
              <a:t> </a:t>
            </a:r>
          </a:p>
          <a:p>
            <a:pPr lvl="1"/>
            <a:r>
              <a:rPr lang="en-US" dirty="0"/>
              <a:t>Student absences</a:t>
            </a:r>
          </a:p>
          <a:p>
            <a:pPr lvl="1"/>
            <a:r>
              <a:rPr lang="en-US" dirty="0"/>
              <a:t>Test administrator absences</a:t>
            </a:r>
          </a:p>
          <a:p>
            <a:pPr lvl="1"/>
            <a:r>
              <a:rPr lang="en-US" dirty="0"/>
              <a:t>Longer than expected assessment sessions</a:t>
            </a:r>
          </a:p>
          <a:p>
            <a:pPr lvl="1"/>
            <a:r>
              <a:rPr lang="en-US" dirty="0"/>
              <a:t>School cancellations</a:t>
            </a:r>
          </a:p>
          <a:p>
            <a:pPr lvl="1"/>
            <a:r>
              <a:rPr lang="en-US" dirty="0"/>
              <a:t>Technology issues</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71" y="6103714"/>
            <a:ext cx="1336068" cy="521567"/>
          </a:xfrm>
          <a:prstGeom prst="rect">
            <a:avLst/>
          </a:prstGeom>
        </p:spPr>
      </p:pic>
    </p:spTree>
    <p:extLst>
      <p:ext uri="{BB962C8B-B14F-4D97-AF65-F5344CB8AC3E}">
        <p14:creationId xmlns:p14="http://schemas.microsoft.com/office/powerpoint/2010/main" val="2815110308"/>
      </p:ext>
    </p:extLst>
  </p:cSld>
  <p:clrMapOvr>
    <a:masterClrMapping/>
  </p:clrMapOvr>
  <mc:AlternateContent xmlns:mc="http://schemas.openxmlformats.org/markup-compatibility/2006" xmlns:p14="http://schemas.microsoft.com/office/powerpoint/2010/main">
    <mc:Choice Requires="p14">
      <p:transition spd="slow" p14:dur="2000" advTm="50152"/>
    </mc:Choice>
    <mc:Fallback xmlns="">
      <p:transition spd="slow" advTm="50152"/>
    </mc:Fallback>
  </mc:AlternateContent>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Getting Ready</a:t>
            </a:r>
            <a:endParaRPr lang="en-US" dirty="0"/>
          </a:p>
        </p:txBody>
      </p:sp>
      <p:sp>
        <p:nvSpPr>
          <p:cNvPr id="3" name="Content Placeholder 2"/>
          <p:cNvSpPr>
            <a:spLocks noGrp="1"/>
          </p:cNvSpPr>
          <p:nvPr>
            <p:ph idx="1"/>
          </p:nvPr>
        </p:nvSpPr>
        <p:spPr/>
        <p:txBody>
          <a:bodyPr/>
          <a:lstStyle/>
          <a:p>
            <a:r>
              <a:rPr lang="en-US" dirty="0"/>
              <a:t>Designate testing location</a:t>
            </a:r>
          </a:p>
          <a:p>
            <a:pPr lvl="1"/>
            <a:r>
              <a:rPr lang="en-US" dirty="0"/>
              <a:t>Quiet area</a:t>
            </a:r>
          </a:p>
          <a:p>
            <a:pPr lvl="1"/>
            <a:r>
              <a:rPr lang="en-US" dirty="0"/>
              <a:t>Clear from distractions</a:t>
            </a:r>
          </a:p>
          <a:p>
            <a:pPr lvl="2"/>
            <a:r>
              <a:rPr lang="en-US" dirty="0"/>
              <a:t>Students are not to be tested in a room with other students. </a:t>
            </a:r>
          </a:p>
          <a:p>
            <a:pPr lvl="1"/>
            <a:r>
              <a:rPr lang="en-US" dirty="0"/>
              <a:t>Arrange the testing device so the display is only accessible to the student being assessed</a:t>
            </a:r>
          </a:p>
          <a:p>
            <a:pPr lvl="1"/>
            <a:r>
              <a:rPr lang="en-US" dirty="0"/>
              <a:t>Set up accessibility devices as needed</a:t>
            </a:r>
          </a:p>
          <a:p>
            <a:pPr lvl="1"/>
            <a:r>
              <a:rPr lang="en-US" dirty="0"/>
              <a:t>Stage materials as needed</a:t>
            </a:r>
          </a:p>
          <a:p>
            <a:r>
              <a:rPr lang="en-US" dirty="0"/>
              <a:t>Consult the TIP </a:t>
            </a:r>
          </a:p>
          <a:p>
            <a:pPr lvl="1"/>
            <a:r>
              <a:rPr lang="en-US" dirty="0"/>
              <a:t>Gather materials</a:t>
            </a:r>
          </a:p>
          <a:p>
            <a:pPr lvl="1"/>
            <a:r>
              <a:rPr lang="en-US" dirty="0"/>
              <a:t>Substitute as needed and allowed</a:t>
            </a:r>
          </a:p>
          <a:p>
            <a:r>
              <a:rPr lang="en-US" dirty="0"/>
              <a:t>Evaluate student behavior</a:t>
            </a:r>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71" y="6140286"/>
            <a:ext cx="1336068" cy="521567"/>
          </a:xfrm>
          <a:prstGeom prst="rect">
            <a:avLst/>
          </a:prstGeom>
        </p:spPr>
      </p:pic>
    </p:spTree>
    <p:extLst>
      <p:ext uri="{BB962C8B-B14F-4D97-AF65-F5344CB8AC3E}">
        <p14:creationId xmlns:p14="http://schemas.microsoft.com/office/powerpoint/2010/main" val="3297252085"/>
      </p:ext>
    </p:extLst>
  </p:cSld>
  <p:clrMapOvr>
    <a:masterClrMapping/>
  </p:clrMapOvr>
  <mc:AlternateContent xmlns:mc="http://schemas.openxmlformats.org/markup-compatibility/2006" xmlns:p14="http://schemas.microsoft.com/office/powerpoint/2010/main">
    <mc:Choice Requires="p14">
      <p:transition spd="slow" p14:dur="2000" advTm="76115"/>
    </mc:Choice>
    <mc:Fallback xmlns="">
      <p:transition spd="slow" advTm="76115"/>
    </mc:Fallback>
  </mc:AlternateContent>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Wrap-Up</a:t>
            </a:r>
          </a:p>
        </p:txBody>
      </p:sp>
    </p:spTree>
    <p:extLst>
      <p:ext uri="{BB962C8B-B14F-4D97-AF65-F5344CB8AC3E}">
        <p14:creationId xmlns:p14="http://schemas.microsoft.com/office/powerpoint/2010/main" val="3965357232"/>
      </p:ext>
    </p:extLst>
  </p:cSld>
  <p:clrMapOvr>
    <a:masterClrMapping/>
  </p:clrMapOvr>
  <mc:AlternateContent xmlns:mc="http://schemas.openxmlformats.org/markup-compatibility/2006" xmlns:p14="http://schemas.microsoft.com/office/powerpoint/2010/main">
    <mc:Choice Requires="p14">
      <p:transition spd="slow" p14:dur="2000" advTm="2022"/>
    </mc:Choice>
    <mc:Fallback xmlns="">
      <p:transition spd="slow" advTm="2022"/>
    </mc:Fallback>
  </mc:AlternateContent>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Notes</a:t>
            </a:r>
          </a:p>
        </p:txBody>
      </p:sp>
      <p:sp>
        <p:nvSpPr>
          <p:cNvPr id="5" name="Content Placeholder 4"/>
          <p:cNvSpPr>
            <a:spLocks noGrp="1"/>
          </p:cNvSpPr>
          <p:nvPr>
            <p:ph idx="1"/>
          </p:nvPr>
        </p:nvSpPr>
        <p:spPr/>
        <p:txBody>
          <a:bodyPr/>
          <a:lstStyle/>
          <a:p>
            <a:r>
              <a:rPr lang="en-US" dirty="0"/>
              <a:t>All parts of ELA and Math can be read to the student</a:t>
            </a:r>
          </a:p>
          <a:p>
            <a:r>
              <a:rPr lang="en-US" dirty="0"/>
              <a:t>All parts of Science and Social Studies are read to the student</a:t>
            </a:r>
          </a:p>
          <a:p>
            <a:pPr lvl="1"/>
            <a:r>
              <a:rPr lang="en-US" dirty="0"/>
              <a:t>Answer options can be accommodated for the student’s needs</a:t>
            </a:r>
          </a:p>
          <a:p>
            <a:pPr lvl="1"/>
            <a:r>
              <a:rPr lang="en-US" dirty="0"/>
              <a:t>Must remain in the same order </a:t>
            </a:r>
          </a:p>
          <a:p>
            <a:pPr lvl="1"/>
            <a:r>
              <a:rPr lang="en-US" dirty="0"/>
              <a:t>Cannot rephrase or use other words to describe them</a:t>
            </a:r>
          </a:p>
          <a:p>
            <a:r>
              <a:rPr lang="en-US" dirty="0"/>
              <a:t>Personal lexicon is allowed on Science and Social Studies</a:t>
            </a:r>
          </a:p>
          <a:p>
            <a:pPr lvl="1"/>
            <a:r>
              <a:rPr lang="en-US" dirty="0"/>
              <a:t>Reading and Writing </a:t>
            </a:r>
            <a:r>
              <a:rPr lang="en-US" dirty="0" err="1"/>
              <a:t>testlets</a:t>
            </a:r>
            <a:r>
              <a:rPr lang="en-US" dirty="0"/>
              <a:t> must be administered using the alphabet and not symbols</a:t>
            </a:r>
          </a:p>
          <a:p>
            <a:r>
              <a:rPr lang="en-US" dirty="0"/>
              <a:t>ELA and Math are stage adaptive</a:t>
            </a:r>
          </a:p>
          <a:p>
            <a:r>
              <a:rPr lang="en-US" dirty="0"/>
              <a:t>Science and Social Studies are </a:t>
            </a:r>
            <a:r>
              <a:rPr lang="en-US" dirty="0" err="1"/>
              <a:t>scaffolded</a:t>
            </a:r>
            <a:endParaRPr lang="en-US" dirty="0"/>
          </a:p>
          <a:p>
            <a:r>
              <a:rPr lang="en-US" dirty="0"/>
              <a:t>Paras cannot give any portion of the assessment</a:t>
            </a:r>
          </a:p>
          <a:p>
            <a:pPr lvl="1"/>
            <a:r>
              <a:rPr lang="en-US" dirty="0"/>
              <a:t>May be in the room as support</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115</a:t>
            </a:fld>
            <a:endParaRPr lang="en-US" dirty="0"/>
          </a:p>
        </p:txBody>
      </p:sp>
    </p:spTree>
    <p:extLst>
      <p:ext uri="{BB962C8B-B14F-4D97-AF65-F5344CB8AC3E}">
        <p14:creationId xmlns:p14="http://schemas.microsoft.com/office/powerpoint/2010/main" val="1330139381"/>
      </p:ext>
    </p:extLst>
  </p:cSld>
  <p:clrMapOvr>
    <a:masterClrMapping/>
  </p:clrMapOvr>
  <mc:AlternateContent xmlns:mc="http://schemas.openxmlformats.org/markup-compatibility/2006" xmlns:p14="http://schemas.microsoft.com/office/powerpoint/2010/main">
    <mc:Choice Requires="p14">
      <p:transition spd="slow" p14:dur="2000" advTm="87661"/>
    </mc:Choice>
    <mc:Fallback xmlns="">
      <p:transition spd="slow" advTm="87661"/>
    </mc:Fallback>
  </mc:AlternateContent>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Notes</a:t>
            </a:r>
          </a:p>
        </p:txBody>
      </p:sp>
      <p:sp>
        <p:nvSpPr>
          <p:cNvPr id="2" name="Content Placeholder 1"/>
          <p:cNvSpPr>
            <a:spLocks noGrp="1"/>
          </p:cNvSpPr>
          <p:nvPr>
            <p:ph idx="1"/>
          </p:nvPr>
        </p:nvSpPr>
        <p:spPr/>
        <p:txBody>
          <a:bodyPr>
            <a:normAutofit/>
          </a:bodyPr>
          <a:lstStyle/>
          <a:p>
            <a:r>
              <a:rPr lang="en-US" dirty="0"/>
              <a:t>DLM is only for ELA/Math</a:t>
            </a:r>
          </a:p>
          <a:p>
            <a:pPr lvl="1"/>
            <a:r>
              <a:rPr lang="en-US" dirty="0"/>
              <a:t>Do not roster a student to science</a:t>
            </a:r>
          </a:p>
          <a:p>
            <a:pPr lvl="1"/>
            <a:r>
              <a:rPr lang="en-US" dirty="0"/>
              <a:t>Will not receive a test through Educator Portal/KITE</a:t>
            </a:r>
          </a:p>
          <a:p>
            <a:pPr lvl="1"/>
            <a:r>
              <a:rPr lang="en-US" dirty="0"/>
              <a:t>Emphasize SC/SS is paper test</a:t>
            </a:r>
          </a:p>
          <a:p>
            <a:pPr lvl="1"/>
            <a:r>
              <a:rPr lang="en-US" dirty="0"/>
              <a:t>DLM ELA/Math is the alternate for 9, 10, and 11</a:t>
            </a:r>
          </a:p>
          <a:p>
            <a:pPr lvl="2"/>
            <a:r>
              <a:rPr lang="en-US" dirty="0"/>
              <a:t>Do not test these students on PSAT/SAT</a:t>
            </a:r>
          </a:p>
          <a:p>
            <a:r>
              <a:rPr lang="en-US" dirty="0"/>
              <a:t>CoAlt Monitoring</a:t>
            </a:r>
          </a:p>
          <a:p>
            <a:pPr lvl="1"/>
            <a:r>
              <a:rPr lang="en-US" dirty="0"/>
              <a:t>Used for training purposes</a:t>
            </a:r>
          </a:p>
          <a:p>
            <a:pPr lvl="1"/>
            <a:r>
              <a:rPr lang="en-US" dirty="0"/>
              <a:t>Not intended as a “</a:t>
            </a:r>
            <a:r>
              <a:rPr lang="en-US" dirty="0" err="1"/>
              <a:t>gotcha</a:t>
            </a:r>
            <a:r>
              <a:rPr lang="en-US" dirty="0"/>
              <a:t>” </a:t>
            </a:r>
          </a:p>
          <a:p>
            <a:pPr lvl="1"/>
            <a:endParaRPr lang="en-US" dirty="0"/>
          </a:p>
        </p:txBody>
      </p:sp>
    </p:spTree>
    <p:extLst>
      <p:ext uri="{BB962C8B-B14F-4D97-AF65-F5344CB8AC3E}">
        <p14:creationId xmlns:p14="http://schemas.microsoft.com/office/powerpoint/2010/main" val="319850951"/>
      </p:ext>
    </p:extLst>
  </p:cSld>
  <p:clrMapOvr>
    <a:masterClrMapping/>
  </p:clrMapOvr>
  <mc:AlternateContent xmlns:mc="http://schemas.openxmlformats.org/markup-compatibility/2006" xmlns:p14="http://schemas.microsoft.com/office/powerpoint/2010/main">
    <mc:Choice Requires="p14">
      <p:transition spd="slow" p14:dur="2000" advTm="37846"/>
    </mc:Choice>
    <mc:Fallback xmlns="">
      <p:transition spd="slow" advTm="37846"/>
    </mc:Fallback>
  </mc:AlternateContent>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a:t>Professional Development</a:t>
            </a:r>
            <a:br>
              <a:rPr lang="en-US" dirty="0"/>
            </a:br>
            <a:r>
              <a:rPr lang="en-US" dirty="0"/>
              <a:t>and </a:t>
            </a:r>
            <a:br>
              <a:rPr lang="en-US" dirty="0"/>
            </a:br>
            <a:r>
              <a:rPr lang="en-US" dirty="0"/>
              <a:t>Resources for Teachers </a:t>
            </a:r>
          </a:p>
        </p:txBody>
      </p:sp>
    </p:spTree>
    <p:extLst>
      <p:ext uri="{BB962C8B-B14F-4D97-AF65-F5344CB8AC3E}">
        <p14:creationId xmlns:p14="http://schemas.microsoft.com/office/powerpoint/2010/main" val="3770086748"/>
      </p:ext>
    </p:extLst>
  </p:cSld>
  <p:clrMapOvr>
    <a:masterClrMapping/>
  </p:clrMapOvr>
  <mc:AlternateContent xmlns:mc="http://schemas.openxmlformats.org/markup-compatibility/2006" xmlns:p14="http://schemas.microsoft.com/office/powerpoint/2010/main">
    <mc:Choice Requires="p14">
      <p:transition spd="slow" p14:dur="2000" advTm="9238"/>
    </mc:Choice>
    <mc:Fallback xmlns="">
      <p:transition spd="slow" advTm="9238"/>
    </mc:Fallback>
  </mc:AlternateContent>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Resources</a:t>
            </a:r>
          </a:p>
        </p:txBody>
      </p:sp>
      <p:sp>
        <p:nvSpPr>
          <p:cNvPr id="5" name="Content Placeholder 4"/>
          <p:cNvSpPr>
            <a:spLocks noGrp="1"/>
          </p:cNvSpPr>
          <p:nvPr>
            <p:ph idx="1"/>
          </p:nvPr>
        </p:nvSpPr>
        <p:spPr>
          <a:xfrm>
            <a:off x="628650" y="1463039"/>
            <a:ext cx="7886700" cy="4878939"/>
          </a:xfrm>
        </p:spPr>
        <p:txBody>
          <a:bodyPr>
            <a:normAutofit/>
          </a:bodyPr>
          <a:lstStyle/>
          <a:p>
            <a:r>
              <a:rPr lang="en-US" dirty="0"/>
              <a:t>Science and Social Studies Released items</a:t>
            </a:r>
          </a:p>
          <a:p>
            <a:pPr marL="457200" lvl="1" indent="0">
              <a:buNone/>
            </a:pPr>
            <a:r>
              <a:rPr lang="en-US" dirty="0">
                <a:hlinkClick r:id="rId2"/>
              </a:rPr>
              <a:t>https://www.cde.state.co.us/assessment/CoAlt-Items.asp</a:t>
            </a:r>
            <a:endParaRPr lang="en-US" dirty="0"/>
          </a:p>
          <a:p>
            <a:r>
              <a:rPr lang="en-US" dirty="0"/>
              <a:t>ELA and Math Resources</a:t>
            </a:r>
          </a:p>
          <a:p>
            <a:pPr marL="457200" lvl="1" indent="0">
              <a:buNone/>
            </a:pPr>
            <a:r>
              <a:rPr lang="en-US" dirty="0">
                <a:hlinkClick r:id="rId3"/>
              </a:rPr>
              <a:t>https://dynamiclearningmaps.org/colorado</a:t>
            </a:r>
            <a:endParaRPr lang="en-US" dirty="0"/>
          </a:p>
          <a:p>
            <a:pPr lvl="1"/>
            <a:r>
              <a:rPr lang="en-US" dirty="0"/>
              <a:t>Manuals and Blueprints Tab</a:t>
            </a:r>
          </a:p>
          <a:p>
            <a:pPr lvl="2"/>
            <a:r>
              <a:rPr lang="en-US" cap="small" dirty="0"/>
              <a:t>Test Administration Manual</a:t>
            </a:r>
          </a:p>
          <a:p>
            <a:pPr lvl="2"/>
            <a:r>
              <a:rPr lang="en-US" cap="small" dirty="0"/>
              <a:t>DLM Accessibility Manual</a:t>
            </a:r>
          </a:p>
          <a:p>
            <a:pPr lvl="2"/>
            <a:r>
              <a:rPr lang="en-US" cap="small" dirty="0"/>
              <a:t>Educator Portal User Guide</a:t>
            </a:r>
          </a:p>
          <a:p>
            <a:pPr lvl="1"/>
            <a:r>
              <a:rPr lang="en-US" dirty="0"/>
              <a:t>Test Blueprints</a:t>
            </a:r>
          </a:p>
          <a:p>
            <a:pPr lvl="2"/>
            <a:r>
              <a:rPr lang="en-US" dirty="0"/>
              <a:t>ELA</a:t>
            </a:r>
          </a:p>
          <a:p>
            <a:pPr lvl="2"/>
            <a:r>
              <a:rPr lang="en-US" dirty="0"/>
              <a:t>Math</a:t>
            </a:r>
          </a:p>
          <a:p>
            <a:pPr lvl="1"/>
            <a:r>
              <a:rPr lang="en-US" dirty="0"/>
              <a:t>Resources for Educators and District Staff Tab</a:t>
            </a:r>
          </a:p>
          <a:p>
            <a:pPr lvl="2"/>
            <a:r>
              <a:rPr lang="en-US" dirty="0"/>
              <a:t>Educator Resource Page </a:t>
            </a:r>
          </a:p>
          <a:p>
            <a:pPr lvl="2"/>
            <a:r>
              <a:rPr lang="en-US" dirty="0"/>
              <a:t>Educator Resource Videos</a:t>
            </a:r>
          </a:p>
          <a:p>
            <a:pPr marL="457200" lvl="1" indent="0">
              <a:buNone/>
            </a:pPr>
            <a:endParaRPr lang="en-US" dirty="0"/>
          </a:p>
        </p:txBody>
      </p:sp>
      <p:sp>
        <p:nvSpPr>
          <p:cNvPr id="3" name="Slide Number Placeholder 2"/>
          <p:cNvSpPr>
            <a:spLocks noGrp="1"/>
          </p:cNvSpPr>
          <p:nvPr>
            <p:ph type="sldNum" sz="quarter" idx="12"/>
          </p:nvPr>
        </p:nvSpPr>
        <p:spPr/>
        <p:txBody>
          <a:bodyPr/>
          <a:lstStyle/>
          <a:p>
            <a:endParaRPr lang="en-US" dirty="0"/>
          </a:p>
        </p:txBody>
      </p:sp>
    </p:spTree>
    <p:extLst>
      <p:ext uri="{BB962C8B-B14F-4D97-AF65-F5344CB8AC3E}">
        <p14:creationId xmlns:p14="http://schemas.microsoft.com/office/powerpoint/2010/main" val="4282877549"/>
      </p:ext>
    </p:extLst>
  </p:cSld>
  <p:clrMapOvr>
    <a:masterClrMapping/>
  </p:clrMapOvr>
  <mc:AlternateContent xmlns:mc="http://schemas.openxmlformats.org/markup-compatibility/2006" xmlns:p14="http://schemas.microsoft.com/office/powerpoint/2010/main">
    <mc:Choice Requires="p14">
      <p:transition spd="slow" p14:dur="2000" advTm="37783"/>
    </mc:Choice>
    <mc:Fallback xmlns="">
      <p:transition spd="slow" advTm="37783"/>
    </mc:Fallback>
  </mc:AlternateContent>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Professional Development</a:t>
            </a:r>
          </a:p>
        </p:txBody>
      </p:sp>
      <p:pic>
        <p:nvPicPr>
          <p:cNvPr id="3" name="Picture 3" descr="A picture containing text, newspaper&#10;&#10;Description generated with very high confidence">
            <a:extLst>
              <a:ext uri="{FF2B5EF4-FFF2-40B4-BE49-F238E27FC236}">
                <a16:creationId xmlns:a16="http://schemas.microsoft.com/office/drawing/2014/main" id="{23312C17-0C1B-43D6-86F3-D4B338F555A7}"/>
              </a:ext>
            </a:extLst>
          </p:cNvPr>
          <p:cNvPicPr>
            <a:picLocks noChangeAspect="1"/>
          </p:cNvPicPr>
          <p:nvPr/>
        </p:nvPicPr>
        <p:blipFill>
          <a:blip r:embed="rId3"/>
          <a:stretch>
            <a:fillRect/>
          </a:stretch>
        </p:blipFill>
        <p:spPr>
          <a:xfrm>
            <a:off x="97307" y="1565260"/>
            <a:ext cx="5079583" cy="4269805"/>
          </a:xfrm>
          <a:prstGeom prst="rect">
            <a:avLst/>
          </a:prstGeom>
        </p:spPr>
      </p:pic>
      <p:pic>
        <p:nvPicPr>
          <p:cNvPr id="7" name="Content Placeholder 6">
            <a:extLst>
              <a:ext uri="{FF2B5EF4-FFF2-40B4-BE49-F238E27FC236}">
                <a16:creationId xmlns:a16="http://schemas.microsoft.com/office/drawing/2014/main" id="{1319EEA4-A939-5E40-A01E-B9310235C472}"/>
              </a:ext>
            </a:extLst>
          </p:cNvPr>
          <p:cNvPicPr>
            <a:picLocks noGrp="1" noChangeAspect="1"/>
          </p:cNvPicPr>
          <p:nvPr>
            <p:ph idx="1"/>
          </p:nvPr>
        </p:nvPicPr>
        <p:blipFill>
          <a:blip r:embed="rId4"/>
          <a:stretch>
            <a:fillRect/>
          </a:stretch>
        </p:blipFill>
        <p:spPr>
          <a:xfrm>
            <a:off x="5374893" y="2047556"/>
            <a:ext cx="3486135" cy="3577876"/>
          </a:xfrm>
          <a:prstGeom prst="rect">
            <a:avLst/>
          </a:prstGeom>
          <a:ln>
            <a:solidFill>
              <a:schemeClr val="tx1"/>
            </a:solidFill>
          </a:ln>
        </p:spPr>
      </p:pic>
      <p:sp>
        <p:nvSpPr>
          <p:cNvPr id="8" name="Rectangle 7"/>
          <p:cNvSpPr/>
          <p:nvPr/>
        </p:nvSpPr>
        <p:spPr>
          <a:xfrm>
            <a:off x="3269328" y="6222818"/>
            <a:ext cx="2510046" cy="646331"/>
          </a:xfrm>
          <a:prstGeom prst="rect">
            <a:avLst/>
          </a:prstGeom>
        </p:spPr>
        <p:txBody>
          <a:bodyPr wrap="none">
            <a:spAutoFit/>
          </a:bodyPr>
          <a:lstStyle/>
          <a:p>
            <a:r>
              <a:rPr lang="en-US" dirty="0">
                <a:hlinkClick r:id="rId5"/>
              </a:rPr>
              <a:t>https://www.dlmpd.com</a:t>
            </a:r>
            <a:endParaRPr lang="en-US" dirty="0"/>
          </a:p>
          <a:p>
            <a:endParaRPr lang="en-US" dirty="0"/>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71" y="6140286"/>
            <a:ext cx="1336068" cy="521567"/>
          </a:xfrm>
          <a:prstGeom prst="rect">
            <a:avLst/>
          </a:prstGeom>
        </p:spPr>
      </p:pic>
    </p:spTree>
    <p:extLst>
      <p:ext uri="{BB962C8B-B14F-4D97-AF65-F5344CB8AC3E}">
        <p14:creationId xmlns:p14="http://schemas.microsoft.com/office/powerpoint/2010/main" val="1329499532"/>
      </p:ext>
    </p:extLst>
  </p:cSld>
  <p:clrMapOvr>
    <a:masterClrMapping/>
  </p:clrMapOvr>
  <mc:AlternateContent xmlns:mc="http://schemas.openxmlformats.org/markup-compatibility/2006" xmlns:p14="http://schemas.microsoft.com/office/powerpoint/2010/main">
    <mc:Choice Requires="p14">
      <p:transition spd="slow" p14:dur="2000" advTm="23865"/>
    </mc:Choice>
    <mc:Fallback xmlns="">
      <p:transition spd="slow" advTm="23865"/>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9C6C36-0AC4-4A3B-BA46-E322F15AE3FF}"/>
              </a:ext>
            </a:extLst>
          </p:cNvPr>
          <p:cNvSpPr>
            <a:spLocks noGrp="1"/>
          </p:cNvSpPr>
          <p:nvPr>
            <p:ph type="title"/>
          </p:nvPr>
        </p:nvSpPr>
        <p:spPr/>
        <p:txBody>
          <a:bodyPr/>
          <a:lstStyle/>
          <a:p>
            <a:r>
              <a:rPr lang="en-US" dirty="0"/>
              <a:t>Blueprints</a:t>
            </a:r>
          </a:p>
        </p:txBody>
      </p:sp>
      <p:sp>
        <p:nvSpPr>
          <p:cNvPr id="3" name="Content Placeholder 2">
            <a:extLst>
              <a:ext uri="{FF2B5EF4-FFF2-40B4-BE49-F238E27FC236}">
                <a16:creationId xmlns:a16="http://schemas.microsoft.com/office/drawing/2014/main" id="{3A660429-2CA4-4326-8E0F-D581462DFAC7}"/>
              </a:ext>
            </a:extLst>
          </p:cNvPr>
          <p:cNvSpPr>
            <a:spLocks noGrp="1"/>
          </p:cNvSpPr>
          <p:nvPr>
            <p:ph idx="1"/>
          </p:nvPr>
        </p:nvSpPr>
        <p:spPr/>
        <p:txBody>
          <a:bodyPr/>
          <a:lstStyle/>
          <a:p>
            <a:r>
              <a:rPr lang="en-US" dirty="0"/>
              <a:t>Blueprints</a:t>
            </a:r>
          </a:p>
          <a:p>
            <a:endParaRPr lang="en-US" dirty="0"/>
          </a:p>
          <a:p>
            <a:pPr lvl="1"/>
            <a:r>
              <a:rPr lang="en-US" dirty="0"/>
              <a:t>List the Essential Elements assessed</a:t>
            </a:r>
          </a:p>
          <a:p>
            <a:pPr lvl="2"/>
            <a:r>
              <a:rPr lang="en-US" dirty="0"/>
              <a:t>For each grade</a:t>
            </a:r>
          </a:p>
          <a:p>
            <a:pPr lvl="2"/>
            <a:r>
              <a:rPr lang="en-US" dirty="0"/>
              <a:t>For each subject</a:t>
            </a:r>
          </a:p>
          <a:p>
            <a:pPr lvl="2"/>
            <a:endParaRPr lang="en-US" dirty="0"/>
          </a:p>
          <a:p>
            <a:pPr lvl="1"/>
            <a:r>
              <a:rPr lang="en-US" dirty="0"/>
              <a:t>Are organized into groups of related Essential Elements </a:t>
            </a:r>
          </a:p>
          <a:p>
            <a:pPr lvl="2"/>
            <a:r>
              <a:rPr lang="en-US" dirty="0"/>
              <a:t>By claims in ELA and mathematics</a:t>
            </a:r>
          </a:p>
          <a:p>
            <a:pPr lvl="2"/>
            <a:r>
              <a:rPr lang="en-US" dirty="0"/>
              <a:t>In conceptual areas in ELA and mathematics</a:t>
            </a:r>
          </a:p>
        </p:txBody>
      </p:sp>
      <p:sp>
        <p:nvSpPr>
          <p:cNvPr id="4" name="Slide Number Placeholder 3">
            <a:extLst>
              <a:ext uri="{FF2B5EF4-FFF2-40B4-BE49-F238E27FC236}">
                <a16:creationId xmlns:a16="http://schemas.microsoft.com/office/drawing/2014/main" id="{A999EE64-11F3-4980-AE86-B74DB713D743}"/>
              </a:ext>
            </a:extLst>
          </p:cNvPr>
          <p:cNvSpPr>
            <a:spLocks noGrp="1"/>
          </p:cNvSpPr>
          <p:nvPr>
            <p:ph type="sldNum" sz="quarter" idx="12"/>
          </p:nvPr>
        </p:nvSpPr>
        <p:spPr/>
        <p:txBody>
          <a:bodyPr/>
          <a:lstStyle/>
          <a:p>
            <a:r>
              <a:rPr lang="en-US"/>
              <a:t>1</a:t>
            </a:r>
            <a:endParaRPr lang="en-US" dirty="0"/>
          </a:p>
        </p:txBody>
      </p:sp>
      <p:pic>
        <p:nvPicPr>
          <p:cNvPr id="5" name="Picture 4">
            <a:extLst>
              <a:ext uri="{FF2B5EF4-FFF2-40B4-BE49-F238E27FC236}">
                <a16:creationId xmlns:a16="http://schemas.microsoft.com/office/drawing/2014/main" id="{654DE774-5391-4A76-9BA6-1E25F77FB6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21" y="6154928"/>
            <a:ext cx="1336068" cy="521567"/>
          </a:xfrm>
          <a:prstGeom prst="rect">
            <a:avLst/>
          </a:prstGeom>
        </p:spPr>
      </p:pic>
    </p:spTree>
    <p:extLst>
      <p:ext uri="{BB962C8B-B14F-4D97-AF65-F5344CB8AC3E}">
        <p14:creationId xmlns:p14="http://schemas.microsoft.com/office/powerpoint/2010/main" val="3159602741"/>
      </p:ext>
    </p:extLst>
  </p:cSld>
  <p:clrMapOvr>
    <a:masterClrMapping/>
  </p:clrMapOvr>
  <mc:AlternateContent xmlns:mc="http://schemas.openxmlformats.org/markup-compatibility/2006" xmlns:p14="http://schemas.microsoft.com/office/powerpoint/2010/main">
    <mc:Choice Requires="p14">
      <p:transition spd="slow" p14:dur="2000" advTm="14172"/>
    </mc:Choice>
    <mc:Fallback xmlns="">
      <p:transition spd="slow" advTm="14172"/>
    </mc:Fallback>
  </mc:AlternateConten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0" indent="0" algn="ctr">
              <a:buNone/>
            </a:pPr>
            <a:r>
              <a:rPr lang="en-US" dirty="0"/>
              <a:t>Instruction Questions</a:t>
            </a:r>
          </a:p>
          <a:p>
            <a:pPr marL="0" indent="0" algn="ctr">
              <a:buNone/>
            </a:pPr>
            <a:r>
              <a:rPr lang="en-US" dirty="0"/>
              <a:t>Gina Herrera</a:t>
            </a:r>
          </a:p>
          <a:p>
            <a:pPr marL="0" indent="0" algn="ctr">
              <a:buNone/>
            </a:pPr>
            <a:r>
              <a:rPr lang="en-US" dirty="0">
                <a:hlinkClick r:id="rId2"/>
              </a:rPr>
              <a:t>herrera_g@cde.state.co.us</a:t>
            </a:r>
            <a:endParaRPr lang="en-US" dirty="0"/>
          </a:p>
          <a:p>
            <a:endParaRPr lang="en-US" dirty="0"/>
          </a:p>
        </p:txBody>
      </p:sp>
      <p:sp>
        <p:nvSpPr>
          <p:cNvPr id="5" name="Content Placeholder 4"/>
          <p:cNvSpPr>
            <a:spLocks noGrp="1"/>
          </p:cNvSpPr>
          <p:nvPr>
            <p:ph sz="half" idx="2"/>
          </p:nvPr>
        </p:nvSpPr>
        <p:spPr/>
        <p:txBody>
          <a:bodyPr>
            <a:normAutofit/>
          </a:bodyPr>
          <a:lstStyle/>
          <a:p>
            <a:pPr marL="0" indent="0" algn="ctr">
              <a:buNone/>
            </a:pPr>
            <a:r>
              <a:rPr lang="en-US" dirty="0"/>
              <a:t>Assessment Questions</a:t>
            </a:r>
          </a:p>
          <a:p>
            <a:pPr marL="0" indent="0" algn="ctr">
              <a:buNone/>
            </a:pPr>
            <a:r>
              <a:rPr lang="en-US" dirty="0"/>
              <a:t>Arti Sachdeva</a:t>
            </a:r>
          </a:p>
          <a:p>
            <a:pPr marL="0" indent="0" algn="ctr">
              <a:buNone/>
            </a:pPr>
            <a:r>
              <a:rPr lang="en-US" dirty="0">
                <a:hlinkClick r:id="rId3"/>
              </a:rPr>
              <a:t>sachdeva_a@cde.state.co.us</a:t>
            </a:r>
            <a:endParaRPr lang="en-US" dirty="0"/>
          </a:p>
          <a:p>
            <a:pPr marL="0" indent="0" algn="ctr">
              <a:buNone/>
            </a:pPr>
            <a:endParaRPr lang="en-US" sz="1000" dirty="0"/>
          </a:p>
          <a:p>
            <a:pPr marL="0" indent="0" algn="ctr">
              <a:buNone/>
            </a:pPr>
            <a:r>
              <a:rPr lang="en-US" dirty="0"/>
              <a:t>Pam Amato (EP, data)</a:t>
            </a:r>
          </a:p>
          <a:p>
            <a:pPr marL="0" indent="0" algn="ctr">
              <a:buNone/>
            </a:pPr>
            <a:r>
              <a:rPr lang="en-US" dirty="0">
                <a:hlinkClick r:id="rId4"/>
              </a:rPr>
              <a:t>amato_p@cde.state.co.us</a:t>
            </a:r>
            <a:endParaRPr lang="en-US" dirty="0"/>
          </a:p>
          <a:p>
            <a:pPr marL="0" indent="0" algn="ctr">
              <a:buNone/>
            </a:pPr>
            <a:endParaRPr lang="en-US" sz="1000" dirty="0"/>
          </a:p>
          <a:p>
            <a:pPr marL="0" indent="0" algn="ctr">
              <a:buNone/>
            </a:pPr>
            <a:r>
              <a:rPr lang="en-US" dirty="0"/>
              <a:t>Jasmine Carey (EP, data)</a:t>
            </a:r>
          </a:p>
          <a:p>
            <a:pPr marL="0" indent="0" algn="ctr">
              <a:buNone/>
            </a:pPr>
            <a:r>
              <a:rPr lang="en-US" dirty="0">
                <a:hlinkClick r:id="rId5"/>
              </a:rPr>
              <a:t>carey_j@cde.state.co.us</a:t>
            </a:r>
            <a:endParaRPr lang="en-US" dirty="0"/>
          </a:p>
          <a:p>
            <a:pPr marL="0" indent="0" algn="ctr">
              <a:buNone/>
            </a:pPr>
            <a:endParaRPr lang="en-US" dirty="0"/>
          </a:p>
          <a:p>
            <a:endParaRPr lang="en-US" dirty="0"/>
          </a:p>
        </p:txBody>
      </p:sp>
      <p:sp>
        <p:nvSpPr>
          <p:cNvPr id="2" name="Title 1"/>
          <p:cNvSpPr>
            <a:spLocks noGrp="1"/>
          </p:cNvSpPr>
          <p:nvPr>
            <p:ph type="title"/>
          </p:nvPr>
        </p:nvSpPr>
        <p:spPr/>
        <p:txBody>
          <a:bodyPr>
            <a:normAutofit/>
          </a:bodyPr>
          <a:lstStyle/>
          <a:p>
            <a:r>
              <a:rPr lang="en-US" dirty="0"/>
              <a:t>CDE Resources</a:t>
            </a:r>
          </a:p>
        </p:txBody>
      </p:sp>
    </p:spTree>
    <p:extLst>
      <p:ext uri="{BB962C8B-B14F-4D97-AF65-F5344CB8AC3E}">
        <p14:creationId xmlns:p14="http://schemas.microsoft.com/office/powerpoint/2010/main" val="3702858894"/>
      </p:ext>
    </p:extLst>
  </p:cSld>
  <p:clrMapOvr>
    <a:masterClrMapping/>
  </p:clrMapOvr>
  <mc:AlternateContent xmlns:mc="http://schemas.openxmlformats.org/markup-compatibility/2006" xmlns:p14="http://schemas.microsoft.com/office/powerpoint/2010/main">
    <mc:Choice Requires="p14">
      <p:transition spd="slow" p14:dur="2000" advTm="45063"/>
    </mc:Choice>
    <mc:Fallback xmlns="">
      <p:transition spd="slow" advTm="45063"/>
    </mc:Fallback>
  </mc:AlternateContent>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94038" y="2027305"/>
            <a:ext cx="7772400" cy="2337620"/>
          </a:xfrm>
        </p:spPr>
        <p:txBody>
          <a:bodyPr>
            <a:normAutofit fontScale="90000"/>
          </a:bodyPr>
          <a:lstStyle/>
          <a:p>
            <a:r>
              <a:rPr lang="en-US" dirty="0"/>
              <a:t>Thanks </a:t>
            </a:r>
            <a:br>
              <a:rPr lang="en-US" dirty="0"/>
            </a:br>
            <a:r>
              <a:rPr lang="en-US" dirty="0"/>
              <a:t>and </a:t>
            </a:r>
            <a:br>
              <a:rPr lang="en-US" dirty="0"/>
            </a:br>
            <a:r>
              <a:rPr lang="en-US" dirty="0"/>
              <a:t>remember to take your quiz!</a:t>
            </a:r>
            <a:br>
              <a:rPr lang="en-US" dirty="0"/>
            </a:br>
            <a:br>
              <a:rPr lang="en-US" dirty="0"/>
            </a:br>
            <a:r>
              <a:rPr lang="en-US" sz="3100" dirty="0">
                <a:hlinkClick r:id="rId2"/>
              </a:rPr>
              <a:t>https://training.dynamiclearningmaps.org/login</a:t>
            </a:r>
            <a:endParaRPr lang="en-US" sz="3100" dirty="0"/>
          </a:p>
        </p:txBody>
      </p:sp>
      <p:sp>
        <p:nvSpPr>
          <p:cNvPr id="3" name="Slide Number Placeholder 2"/>
          <p:cNvSpPr>
            <a:spLocks noGrp="1"/>
          </p:cNvSpPr>
          <p:nvPr>
            <p:ph type="sldNum" sz="quarter" idx="12"/>
          </p:nvPr>
        </p:nvSpPr>
        <p:spPr/>
        <p:txBody>
          <a:bodyPr/>
          <a:lstStyle/>
          <a:p>
            <a:fld id="{C479D5F6-EDCB-402A-AC08-4943A1820E8F}" type="slidenum">
              <a:rPr lang="en-US" smtClean="0"/>
              <a:pPr/>
              <a:t>121</a:t>
            </a:fld>
            <a:endParaRPr lang="en-US" dirty="0"/>
          </a:p>
        </p:txBody>
      </p:sp>
    </p:spTree>
    <p:extLst>
      <p:ext uri="{BB962C8B-B14F-4D97-AF65-F5344CB8AC3E}">
        <p14:creationId xmlns:p14="http://schemas.microsoft.com/office/powerpoint/2010/main" val="1664782511"/>
      </p:ext>
    </p:extLst>
  </p:cSld>
  <p:clrMapOvr>
    <a:masterClrMapping/>
  </p:clrMapOvr>
  <mc:AlternateContent xmlns:mc="http://schemas.openxmlformats.org/markup-compatibility/2006" xmlns:p14="http://schemas.microsoft.com/office/powerpoint/2010/main">
    <mc:Choice Requires="p14">
      <p:transition spd="slow" p14:dur="2000" advTm="21294"/>
    </mc:Choice>
    <mc:Fallback xmlns="">
      <p:transition spd="slow" advTm="21294"/>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3D2D55-859F-49CE-898A-CD03259D5E61}"/>
              </a:ext>
            </a:extLst>
          </p:cNvPr>
          <p:cNvSpPr>
            <a:spLocks noGrp="1"/>
          </p:cNvSpPr>
          <p:nvPr>
            <p:ph type="title"/>
          </p:nvPr>
        </p:nvSpPr>
        <p:spPr/>
        <p:txBody>
          <a:bodyPr/>
          <a:lstStyle/>
          <a:p>
            <a:r>
              <a:rPr lang="en-US" dirty="0" err="1"/>
              <a:t>Testlets</a:t>
            </a:r>
            <a:endParaRPr lang="en-US" dirty="0"/>
          </a:p>
        </p:txBody>
      </p:sp>
      <p:sp>
        <p:nvSpPr>
          <p:cNvPr id="3" name="Content Placeholder 2">
            <a:extLst>
              <a:ext uri="{FF2B5EF4-FFF2-40B4-BE49-F238E27FC236}">
                <a16:creationId xmlns:a16="http://schemas.microsoft.com/office/drawing/2014/main" id="{AC1AB4C0-8F71-475D-82F9-7E39FA130F2C}"/>
              </a:ext>
            </a:extLst>
          </p:cNvPr>
          <p:cNvSpPr>
            <a:spLocks noGrp="1"/>
          </p:cNvSpPr>
          <p:nvPr>
            <p:ph idx="1"/>
          </p:nvPr>
        </p:nvSpPr>
        <p:spPr/>
        <p:txBody>
          <a:bodyPr/>
          <a:lstStyle/>
          <a:p>
            <a:r>
              <a:rPr lang="en-US" dirty="0" err="1"/>
              <a:t>Testlets</a:t>
            </a:r>
            <a:r>
              <a:rPr lang="en-US" dirty="0"/>
              <a:t> are short assessments that comprise the assessment as a whole</a:t>
            </a:r>
          </a:p>
          <a:p>
            <a:r>
              <a:rPr lang="en-US" dirty="0"/>
              <a:t>The number of </a:t>
            </a:r>
            <a:r>
              <a:rPr lang="en-US" dirty="0" err="1"/>
              <a:t>testlets</a:t>
            </a:r>
            <a:r>
              <a:rPr lang="en-US" dirty="0"/>
              <a:t> varies by grade and subject</a:t>
            </a:r>
          </a:p>
          <a:p>
            <a:r>
              <a:rPr lang="en-US" dirty="0"/>
              <a:t>Each </a:t>
            </a:r>
            <a:r>
              <a:rPr lang="en-US" dirty="0" err="1"/>
              <a:t>testlet</a:t>
            </a:r>
            <a:r>
              <a:rPr lang="en-US" dirty="0"/>
              <a:t> includes 3-9 conceptually-related items</a:t>
            </a:r>
          </a:p>
          <a:p>
            <a:r>
              <a:rPr lang="en-US" dirty="0"/>
              <a:t>A student typically takes 5-15 minutes to complete a single </a:t>
            </a:r>
            <a:r>
              <a:rPr lang="en-US" dirty="0" err="1"/>
              <a:t>testlet</a:t>
            </a:r>
            <a:endParaRPr lang="en-US" dirty="0"/>
          </a:p>
          <a:p>
            <a:endParaRPr lang="en-US" dirty="0"/>
          </a:p>
        </p:txBody>
      </p:sp>
      <p:sp>
        <p:nvSpPr>
          <p:cNvPr id="4" name="Slide Number Placeholder 3">
            <a:extLst>
              <a:ext uri="{FF2B5EF4-FFF2-40B4-BE49-F238E27FC236}">
                <a16:creationId xmlns:a16="http://schemas.microsoft.com/office/drawing/2014/main" id="{35A45EEF-5B15-4855-ABFD-AAA5B8A8E1EF}"/>
              </a:ext>
            </a:extLst>
          </p:cNvPr>
          <p:cNvSpPr>
            <a:spLocks noGrp="1"/>
          </p:cNvSpPr>
          <p:nvPr>
            <p:ph type="sldNum" sz="quarter" idx="12"/>
          </p:nvPr>
        </p:nvSpPr>
        <p:spPr/>
        <p:txBody>
          <a:bodyPr/>
          <a:lstStyle/>
          <a:p>
            <a:r>
              <a:rPr lang="en-US" dirty="0"/>
              <a:t>1</a:t>
            </a:r>
          </a:p>
        </p:txBody>
      </p:sp>
      <p:pic>
        <p:nvPicPr>
          <p:cNvPr id="5" name="Picture 4">
            <a:extLst>
              <a:ext uri="{FF2B5EF4-FFF2-40B4-BE49-F238E27FC236}">
                <a16:creationId xmlns:a16="http://schemas.microsoft.com/office/drawing/2014/main" id="{886D39CD-B014-4F3A-841D-CB24AA645E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8521" y="6154928"/>
            <a:ext cx="1336068" cy="521567"/>
          </a:xfrm>
          <a:prstGeom prst="rect">
            <a:avLst/>
          </a:prstGeom>
        </p:spPr>
      </p:pic>
    </p:spTree>
    <p:extLst>
      <p:ext uri="{BB962C8B-B14F-4D97-AF65-F5344CB8AC3E}">
        <p14:creationId xmlns:p14="http://schemas.microsoft.com/office/powerpoint/2010/main" val="1879726388"/>
      </p:ext>
    </p:extLst>
  </p:cSld>
  <p:clrMapOvr>
    <a:masterClrMapping/>
  </p:clrMapOvr>
  <mc:AlternateContent xmlns:mc="http://schemas.openxmlformats.org/markup-compatibility/2006" xmlns:p14="http://schemas.microsoft.com/office/powerpoint/2010/main">
    <mc:Choice Requires="p14">
      <p:transition spd="slow" p14:dur="2000" advTm="47901"/>
    </mc:Choice>
    <mc:Fallback xmlns="">
      <p:transition spd="slow" advTm="47901"/>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dirty="0"/>
              <a:t>DLM</a:t>
            </a:r>
            <a:r>
              <a:rPr lang="en-US" baseline="30000" dirty="0"/>
              <a:t> </a:t>
            </a:r>
            <a:r>
              <a:rPr lang="en-US" dirty="0"/>
              <a:t>Vocabulary – Kite Suite</a:t>
            </a:r>
          </a:p>
        </p:txBody>
      </p:sp>
      <p:sp>
        <p:nvSpPr>
          <p:cNvPr id="3" name="Content Placeholder 2"/>
          <p:cNvSpPr>
            <a:spLocks noGrp="1"/>
          </p:cNvSpPr>
          <p:nvPr>
            <p:ph sz="half" idx="1"/>
          </p:nvPr>
        </p:nvSpPr>
        <p:spPr>
          <a:xfrm>
            <a:off x="332674" y="2057401"/>
            <a:ext cx="4391378" cy="3394472"/>
          </a:xfrm>
        </p:spPr>
        <p:txBody>
          <a:bodyPr/>
          <a:lstStyle/>
          <a:p>
            <a:r>
              <a:rPr lang="en-US" dirty="0"/>
              <a:t>Student Portal </a:t>
            </a:r>
            <a:r>
              <a:rPr lang="mr-IN" dirty="0"/>
              <a:t>–</a:t>
            </a:r>
            <a:r>
              <a:rPr lang="en-US" dirty="0"/>
              <a:t> used by students to take testlets</a:t>
            </a:r>
          </a:p>
        </p:txBody>
      </p:sp>
      <p:sp>
        <p:nvSpPr>
          <p:cNvPr id="5" name="Content Placeholder 4"/>
          <p:cNvSpPr>
            <a:spLocks noGrp="1"/>
          </p:cNvSpPr>
          <p:nvPr>
            <p:ph sz="half" idx="2"/>
          </p:nvPr>
        </p:nvSpPr>
        <p:spPr>
          <a:xfrm>
            <a:off x="4446270" y="2057401"/>
            <a:ext cx="4682272" cy="3394472"/>
          </a:xfrm>
        </p:spPr>
        <p:txBody>
          <a:bodyPr>
            <a:normAutofit/>
          </a:bodyPr>
          <a:lstStyle/>
          <a:p>
            <a:pPr marL="257175" lvl="1" indent="-257175">
              <a:buFont typeface="Arial"/>
              <a:buChar char="•"/>
            </a:pPr>
            <a:r>
              <a:rPr lang="en-US" sz="1800" dirty="0"/>
              <a:t>Educator Portal – used by test administrators to manage student data and settings</a:t>
            </a:r>
          </a:p>
        </p:txBody>
      </p:sp>
      <p:pic>
        <p:nvPicPr>
          <p:cNvPr id="9" name="Picture 8" descr="icon_for_educator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41009" y="2813952"/>
            <a:ext cx="2456232" cy="2279138"/>
          </a:xfrm>
          <a:prstGeom prst="rect">
            <a:avLst/>
          </a:prstGeom>
        </p:spPr>
      </p:pic>
      <p:pic>
        <p:nvPicPr>
          <p:cNvPr id="7" name="Picture 6">
            <a:extLst>
              <a:ext uri="{FF2B5EF4-FFF2-40B4-BE49-F238E27FC236}">
                <a16:creationId xmlns:a16="http://schemas.microsoft.com/office/drawing/2014/main" id="{BF45FE99-931E-4A40-B52C-33C419FD66C8}"/>
              </a:ext>
            </a:extLst>
          </p:cNvPr>
          <p:cNvPicPr>
            <a:picLocks noChangeAspect="1"/>
          </p:cNvPicPr>
          <p:nvPr/>
        </p:nvPicPr>
        <p:blipFill>
          <a:blip r:embed="rId4"/>
          <a:stretch>
            <a:fillRect/>
          </a:stretch>
        </p:blipFill>
        <p:spPr>
          <a:xfrm>
            <a:off x="1049632" y="2760456"/>
            <a:ext cx="2570970" cy="238613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521" y="6154928"/>
            <a:ext cx="1336068" cy="521567"/>
          </a:xfrm>
          <a:prstGeom prst="rect">
            <a:avLst/>
          </a:prstGeom>
        </p:spPr>
      </p:pic>
    </p:spTree>
    <p:extLst>
      <p:ext uri="{BB962C8B-B14F-4D97-AF65-F5344CB8AC3E}">
        <p14:creationId xmlns:p14="http://schemas.microsoft.com/office/powerpoint/2010/main" val="3927751631"/>
      </p:ext>
    </p:extLst>
  </p:cSld>
  <p:clrMapOvr>
    <a:masterClrMapping/>
  </p:clrMapOvr>
  <mc:AlternateContent xmlns:mc="http://schemas.openxmlformats.org/markup-compatibility/2006" xmlns:p14="http://schemas.microsoft.com/office/powerpoint/2010/main">
    <mc:Choice Requires="p14">
      <p:transition spd="slow" p14:dur="2000" advTm="19469"/>
    </mc:Choice>
    <mc:Fallback xmlns="">
      <p:transition spd="slow" advTm="19469"/>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DLM Vocabulary - Linkage Levels</a:t>
            </a:r>
          </a:p>
        </p:txBody>
      </p:sp>
      <p:sp>
        <p:nvSpPr>
          <p:cNvPr id="3" name="Content Placeholder 2"/>
          <p:cNvSpPr>
            <a:spLocks noGrp="1"/>
          </p:cNvSpPr>
          <p:nvPr>
            <p:ph sz="half" idx="1"/>
          </p:nvPr>
        </p:nvSpPr>
        <p:spPr>
          <a:xfrm>
            <a:off x="245193" y="1356896"/>
            <a:ext cx="8420023" cy="3394472"/>
          </a:xfrm>
        </p:spPr>
        <p:txBody>
          <a:bodyPr/>
          <a:lstStyle/>
          <a:p>
            <a:r>
              <a:rPr lang="en-US" dirty="0"/>
              <a:t>ELA and Mathematics </a:t>
            </a:r>
          </a:p>
          <a:p>
            <a:pPr lvl="1"/>
            <a:r>
              <a:rPr lang="en-US" dirty="0"/>
              <a:t>Initial Precursor</a:t>
            </a:r>
          </a:p>
          <a:p>
            <a:pPr lvl="1"/>
            <a:r>
              <a:rPr lang="en-US" dirty="0"/>
              <a:t>Distal Precursor</a:t>
            </a:r>
          </a:p>
          <a:p>
            <a:pPr lvl="1"/>
            <a:r>
              <a:rPr lang="en-US" dirty="0"/>
              <a:t>Proximal Precursor</a:t>
            </a:r>
          </a:p>
          <a:p>
            <a:pPr lvl="1"/>
            <a:r>
              <a:rPr lang="en-US" dirty="0"/>
              <a:t>Target</a:t>
            </a:r>
          </a:p>
          <a:p>
            <a:pPr lvl="1"/>
            <a:r>
              <a:rPr lang="en-US" dirty="0"/>
              <a:t>Successor</a:t>
            </a:r>
          </a:p>
        </p:txBody>
      </p:sp>
      <p:sp>
        <p:nvSpPr>
          <p:cNvPr id="5" name="TextBox 4"/>
          <p:cNvSpPr txBox="1"/>
          <p:nvPr/>
        </p:nvSpPr>
        <p:spPr>
          <a:xfrm>
            <a:off x="1436077" y="4476755"/>
            <a:ext cx="6931270" cy="369332"/>
          </a:xfrm>
          <a:prstGeom prst="rect">
            <a:avLst/>
          </a:prstGeom>
          <a:noFill/>
        </p:spPr>
        <p:txBody>
          <a:bodyPr wrap="square" rtlCol="0">
            <a:spAutoFit/>
          </a:bodyPr>
          <a:lstStyle/>
          <a:p>
            <a:endParaRPr lang="en-US" dirty="0">
              <a:latin typeface="Trebuchet MS"/>
              <a:cs typeface="Trebuchet MS"/>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193" y="6072168"/>
            <a:ext cx="1336068" cy="521567"/>
          </a:xfrm>
          <a:prstGeom prst="rect">
            <a:avLst/>
          </a:prstGeom>
        </p:spPr>
      </p:pic>
    </p:spTree>
    <p:extLst>
      <p:ext uri="{BB962C8B-B14F-4D97-AF65-F5344CB8AC3E}">
        <p14:creationId xmlns:p14="http://schemas.microsoft.com/office/powerpoint/2010/main" val="2457133820"/>
      </p:ext>
    </p:extLst>
  </p:cSld>
  <p:clrMapOvr>
    <a:masterClrMapping/>
  </p:clrMapOvr>
  <mc:AlternateContent xmlns:mc="http://schemas.openxmlformats.org/markup-compatibility/2006" xmlns:p14="http://schemas.microsoft.com/office/powerpoint/2010/main">
    <mc:Choice Requires="p14">
      <p:transition spd="slow" p14:dur="2000" advTm="54002"/>
    </mc:Choice>
    <mc:Fallback xmlns="">
      <p:transition spd="slow" advTm="54002"/>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36A2-1FF6-4289-9777-FEBA9BD79022}"/>
              </a:ext>
            </a:extLst>
          </p:cNvPr>
          <p:cNvSpPr>
            <a:spLocks noGrp="1"/>
          </p:cNvSpPr>
          <p:nvPr>
            <p:ph type="title"/>
          </p:nvPr>
        </p:nvSpPr>
        <p:spPr/>
        <p:txBody>
          <a:bodyPr/>
          <a:lstStyle/>
          <a:p>
            <a:r>
              <a:rPr lang="en-US" dirty="0"/>
              <a:t>Sample Learning Map and Linkage Node for Mathematics</a:t>
            </a:r>
          </a:p>
        </p:txBody>
      </p:sp>
      <p:pic>
        <p:nvPicPr>
          <p:cNvPr id="5" name="Content Placeholder 4">
            <a:extLst>
              <a:ext uri="{FF2B5EF4-FFF2-40B4-BE49-F238E27FC236}">
                <a16:creationId xmlns:a16="http://schemas.microsoft.com/office/drawing/2014/main" id="{4EE7902B-ED42-4558-AEEA-F1A7FA881874}"/>
              </a:ext>
            </a:extLst>
          </p:cNvPr>
          <p:cNvPicPr>
            <a:picLocks noGrp="1" noChangeAspect="1"/>
          </p:cNvPicPr>
          <p:nvPr>
            <p:ph idx="1"/>
          </p:nvPr>
        </p:nvPicPr>
        <p:blipFill>
          <a:blip r:embed="rId3"/>
          <a:stretch>
            <a:fillRect/>
          </a:stretch>
        </p:blipFill>
        <p:spPr>
          <a:xfrm>
            <a:off x="1177448" y="1463675"/>
            <a:ext cx="5351968" cy="4963343"/>
          </a:xfrm>
          <a:prstGeom prst="rect">
            <a:avLst/>
          </a:prstGeom>
        </p:spPr>
      </p:pic>
      <p:sp>
        <p:nvSpPr>
          <p:cNvPr id="4" name="Slide Number Placeholder 3">
            <a:extLst>
              <a:ext uri="{FF2B5EF4-FFF2-40B4-BE49-F238E27FC236}">
                <a16:creationId xmlns:a16="http://schemas.microsoft.com/office/drawing/2014/main" id="{61D3B16D-EB7F-425D-B180-31F757D26745}"/>
              </a:ext>
            </a:extLst>
          </p:cNvPr>
          <p:cNvSpPr>
            <a:spLocks noGrp="1"/>
          </p:cNvSpPr>
          <p:nvPr>
            <p:ph type="sldNum" sz="quarter" idx="12"/>
          </p:nvPr>
        </p:nvSpPr>
        <p:spPr/>
        <p:txBody>
          <a:bodyPr/>
          <a:lstStyle/>
          <a:p>
            <a:r>
              <a:rPr lang="en-US"/>
              <a:t>1</a:t>
            </a:r>
            <a:endParaRPr lang="en-US" dirty="0"/>
          </a:p>
        </p:txBody>
      </p:sp>
      <p:pic>
        <p:nvPicPr>
          <p:cNvPr id="6" name="Picture 5">
            <a:extLst>
              <a:ext uri="{FF2B5EF4-FFF2-40B4-BE49-F238E27FC236}">
                <a16:creationId xmlns:a16="http://schemas.microsoft.com/office/drawing/2014/main" id="{1F1D8ACC-E09F-43BC-85A2-42117FD74B85}"/>
              </a:ext>
            </a:extLst>
          </p:cNvPr>
          <p:cNvPicPr>
            <a:picLocks noChangeAspect="1"/>
          </p:cNvPicPr>
          <p:nvPr/>
        </p:nvPicPr>
        <p:blipFill>
          <a:blip r:embed="rId4"/>
          <a:stretch>
            <a:fillRect/>
          </a:stretch>
        </p:blipFill>
        <p:spPr>
          <a:xfrm>
            <a:off x="6441734" y="1603332"/>
            <a:ext cx="2324100" cy="1825668"/>
          </a:xfrm>
          <a:prstGeom prst="rect">
            <a:avLst/>
          </a:prstGeom>
        </p:spPr>
      </p:pic>
      <p:pic>
        <p:nvPicPr>
          <p:cNvPr id="7" name="Picture 6">
            <a:extLst>
              <a:ext uri="{FF2B5EF4-FFF2-40B4-BE49-F238E27FC236}">
                <a16:creationId xmlns:a16="http://schemas.microsoft.com/office/drawing/2014/main" id="{7325BBB9-AAD0-4562-9D84-8D95D4A02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71" y="6082416"/>
            <a:ext cx="1336068" cy="521567"/>
          </a:xfrm>
          <a:prstGeom prst="rect">
            <a:avLst/>
          </a:prstGeom>
        </p:spPr>
      </p:pic>
    </p:spTree>
    <p:extLst>
      <p:ext uri="{BB962C8B-B14F-4D97-AF65-F5344CB8AC3E}">
        <p14:creationId xmlns:p14="http://schemas.microsoft.com/office/powerpoint/2010/main" val="1915689590"/>
      </p:ext>
    </p:extLst>
  </p:cSld>
  <p:clrMapOvr>
    <a:masterClrMapping/>
  </p:clrMapOvr>
  <mc:AlternateContent xmlns:mc="http://schemas.openxmlformats.org/markup-compatibility/2006" xmlns:p14="http://schemas.microsoft.com/office/powerpoint/2010/main">
    <mc:Choice Requires="p14">
      <p:transition spd="slow" p14:dur="2000" advTm="18099"/>
    </mc:Choice>
    <mc:Fallback xmlns="">
      <p:transition spd="slow" advTm="18099"/>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36A2-1FF6-4289-9777-FEBA9BD79022}"/>
              </a:ext>
            </a:extLst>
          </p:cNvPr>
          <p:cNvSpPr>
            <a:spLocks noGrp="1"/>
          </p:cNvSpPr>
          <p:nvPr>
            <p:ph type="title"/>
          </p:nvPr>
        </p:nvSpPr>
        <p:spPr/>
        <p:txBody>
          <a:bodyPr/>
          <a:lstStyle/>
          <a:p>
            <a:r>
              <a:rPr lang="en-US" dirty="0"/>
              <a:t>Sample Learning Map and Linkage Node for Mathematics</a:t>
            </a:r>
          </a:p>
        </p:txBody>
      </p:sp>
      <p:pic>
        <p:nvPicPr>
          <p:cNvPr id="5" name="Content Placeholder 4">
            <a:extLst>
              <a:ext uri="{FF2B5EF4-FFF2-40B4-BE49-F238E27FC236}">
                <a16:creationId xmlns:a16="http://schemas.microsoft.com/office/drawing/2014/main" id="{4EE7902B-ED42-4558-AEEA-F1A7FA881874}"/>
              </a:ext>
            </a:extLst>
          </p:cNvPr>
          <p:cNvPicPr>
            <a:picLocks noGrp="1" noChangeAspect="1"/>
          </p:cNvPicPr>
          <p:nvPr>
            <p:ph idx="1"/>
          </p:nvPr>
        </p:nvPicPr>
        <p:blipFill>
          <a:blip r:embed="rId3"/>
          <a:stretch>
            <a:fillRect/>
          </a:stretch>
        </p:blipFill>
        <p:spPr>
          <a:xfrm>
            <a:off x="1177448" y="1463675"/>
            <a:ext cx="5351968" cy="4963343"/>
          </a:xfrm>
          <a:prstGeom prst="rect">
            <a:avLst/>
          </a:prstGeom>
        </p:spPr>
      </p:pic>
      <p:sp>
        <p:nvSpPr>
          <p:cNvPr id="4" name="Slide Number Placeholder 3">
            <a:extLst>
              <a:ext uri="{FF2B5EF4-FFF2-40B4-BE49-F238E27FC236}">
                <a16:creationId xmlns:a16="http://schemas.microsoft.com/office/drawing/2014/main" id="{61D3B16D-EB7F-425D-B180-31F757D26745}"/>
              </a:ext>
            </a:extLst>
          </p:cNvPr>
          <p:cNvSpPr>
            <a:spLocks noGrp="1"/>
          </p:cNvSpPr>
          <p:nvPr>
            <p:ph type="sldNum" sz="quarter" idx="12"/>
          </p:nvPr>
        </p:nvSpPr>
        <p:spPr/>
        <p:txBody>
          <a:bodyPr/>
          <a:lstStyle/>
          <a:p>
            <a:r>
              <a:rPr lang="en-US"/>
              <a:t>1</a:t>
            </a:r>
            <a:endParaRPr lang="en-US" dirty="0"/>
          </a:p>
        </p:txBody>
      </p:sp>
      <p:pic>
        <p:nvPicPr>
          <p:cNvPr id="6" name="Picture 5">
            <a:extLst>
              <a:ext uri="{FF2B5EF4-FFF2-40B4-BE49-F238E27FC236}">
                <a16:creationId xmlns:a16="http://schemas.microsoft.com/office/drawing/2014/main" id="{1F1D8ACC-E09F-43BC-85A2-42117FD74B85}"/>
              </a:ext>
            </a:extLst>
          </p:cNvPr>
          <p:cNvPicPr>
            <a:picLocks noChangeAspect="1"/>
          </p:cNvPicPr>
          <p:nvPr/>
        </p:nvPicPr>
        <p:blipFill>
          <a:blip r:embed="rId4"/>
          <a:stretch>
            <a:fillRect/>
          </a:stretch>
        </p:blipFill>
        <p:spPr>
          <a:xfrm>
            <a:off x="6441734" y="1603332"/>
            <a:ext cx="2324100" cy="1825668"/>
          </a:xfrm>
          <a:prstGeom prst="rect">
            <a:avLst/>
          </a:prstGeom>
        </p:spPr>
      </p:pic>
      <p:pic>
        <p:nvPicPr>
          <p:cNvPr id="7" name="Picture 6">
            <a:extLst>
              <a:ext uri="{FF2B5EF4-FFF2-40B4-BE49-F238E27FC236}">
                <a16:creationId xmlns:a16="http://schemas.microsoft.com/office/drawing/2014/main" id="{7325BBB9-AAD0-4562-9D84-8D95D4A02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71" y="6082416"/>
            <a:ext cx="1336068" cy="521567"/>
          </a:xfrm>
          <a:prstGeom prst="rect">
            <a:avLst/>
          </a:prstGeom>
        </p:spPr>
      </p:pic>
      <p:pic>
        <p:nvPicPr>
          <p:cNvPr id="3" name="Picture 2">
            <a:extLst>
              <a:ext uri="{FF2B5EF4-FFF2-40B4-BE49-F238E27FC236}">
                <a16:creationId xmlns:a16="http://schemas.microsoft.com/office/drawing/2014/main" id="{7B121931-1EE9-4C6C-9F66-F34BA5CB2A30}"/>
              </a:ext>
            </a:extLst>
          </p:cNvPr>
          <p:cNvPicPr>
            <a:picLocks noChangeAspect="1"/>
          </p:cNvPicPr>
          <p:nvPr/>
        </p:nvPicPr>
        <p:blipFill>
          <a:blip r:embed="rId6"/>
          <a:stretch>
            <a:fillRect/>
          </a:stretch>
        </p:blipFill>
        <p:spPr>
          <a:xfrm>
            <a:off x="891105" y="2393556"/>
            <a:ext cx="6125619" cy="3516559"/>
          </a:xfrm>
          <a:prstGeom prst="rect">
            <a:avLst/>
          </a:prstGeom>
        </p:spPr>
      </p:pic>
    </p:spTree>
    <p:extLst>
      <p:ext uri="{BB962C8B-B14F-4D97-AF65-F5344CB8AC3E}">
        <p14:creationId xmlns:p14="http://schemas.microsoft.com/office/powerpoint/2010/main" val="2876429325"/>
      </p:ext>
    </p:extLst>
  </p:cSld>
  <p:clrMapOvr>
    <a:masterClrMapping/>
  </p:clrMapOvr>
  <mc:AlternateContent xmlns:mc="http://schemas.openxmlformats.org/markup-compatibility/2006" xmlns:p14="http://schemas.microsoft.com/office/powerpoint/2010/main">
    <mc:Choice Requires="p14">
      <p:transition spd="slow" p14:dur="2000" advTm="9637"/>
    </mc:Choice>
    <mc:Fallback xmlns="">
      <p:transition spd="slow" advTm="9637"/>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36A2-1FF6-4289-9777-FEBA9BD79022}"/>
              </a:ext>
            </a:extLst>
          </p:cNvPr>
          <p:cNvSpPr>
            <a:spLocks noGrp="1"/>
          </p:cNvSpPr>
          <p:nvPr>
            <p:ph type="title"/>
          </p:nvPr>
        </p:nvSpPr>
        <p:spPr/>
        <p:txBody>
          <a:bodyPr/>
          <a:lstStyle/>
          <a:p>
            <a:r>
              <a:rPr lang="en-US" dirty="0"/>
              <a:t>Sample Learning Map and Linkage Node for Mathematics</a:t>
            </a:r>
          </a:p>
        </p:txBody>
      </p:sp>
      <p:pic>
        <p:nvPicPr>
          <p:cNvPr id="5" name="Content Placeholder 4">
            <a:extLst>
              <a:ext uri="{FF2B5EF4-FFF2-40B4-BE49-F238E27FC236}">
                <a16:creationId xmlns:a16="http://schemas.microsoft.com/office/drawing/2014/main" id="{4EE7902B-ED42-4558-AEEA-F1A7FA881874}"/>
              </a:ext>
            </a:extLst>
          </p:cNvPr>
          <p:cNvPicPr>
            <a:picLocks noGrp="1" noChangeAspect="1"/>
          </p:cNvPicPr>
          <p:nvPr>
            <p:ph idx="1"/>
          </p:nvPr>
        </p:nvPicPr>
        <p:blipFill>
          <a:blip r:embed="rId3"/>
          <a:stretch>
            <a:fillRect/>
          </a:stretch>
        </p:blipFill>
        <p:spPr>
          <a:xfrm>
            <a:off x="1177448" y="1463675"/>
            <a:ext cx="5351968" cy="4963343"/>
          </a:xfrm>
          <a:prstGeom prst="rect">
            <a:avLst/>
          </a:prstGeom>
        </p:spPr>
      </p:pic>
      <p:sp>
        <p:nvSpPr>
          <p:cNvPr id="4" name="Slide Number Placeholder 3">
            <a:extLst>
              <a:ext uri="{FF2B5EF4-FFF2-40B4-BE49-F238E27FC236}">
                <a16:creationId xmlns:a16="http://schemas.microsoft.com/office/drawing/2014/main" id="{61D3B16D-EB7F-425D-B180-31F757D26745}"/>
              </a:ext>
            </a:extLst>
          </p:cNvPr>
          <p:cNvSpPr>
            <a:spLocks noGrp="1"/>
          </p:cNvSpPr>
          <p:nvPr>
            <p:ph type="sldNum" sz="quarter" idx="12"/>
          </p:nvPr>
        </p:nvSpPr>
        <p:spPr/>
        <p:txBody>
          <a:bodyPr/>
          <a:lstStyle/>
          <a:p>
            <a:r>
              <a:rPr lang="en-US"/>
              <a:t>1</a:t>
            </a:r>
            <a:endParaRPr lang="en-US" dirty="0"/>
          </a:p>
        </p:txBody>
      </p:sp>
      <p:pic>
        <p:nvPicPr>
          <p:cNvPr id="6" name="Picture 5">
            <a:extLst>
              <a:ext uri="{FF2B5EF4-FFF2-40B4-BE49-F238E27FC236}">
                <a16:creationId xmlns:a16="http://schemas.microsoft.com/office/drawing/2014/main" id="{1F1D8ACC-E09F-43BC-85A2-42117FD74B85}"/>
              </a:ext>
            </a:extLst>
          </p:cNvPr>
          <p:cNvPicPr>
            <a:picLocks noChangeAspect="1"/>
          </p:cNvPicPr>
          <p:nvPr/>
        </p:nvPicPr>
        <p:blipFill>
          <a:blip r:embed="rId4"/>
          <a:stretch>
            <a:fillRect/>
          </a:stretch>
        </p:blipFill>
        <p:spPr>
          <a:xfrm>
            <a:off x="6441734" y="1603332"/>
            <a:ext cx="2324100" cy="1825668"/>
          </a:xfrm>
          <a:prstGeom prst="rect">
            <a:avLst/>
          </a:prstGeom>
        </p:spPr>
      </p:pic>
      <p:pic>
        <p:nvPicPr>
          <p:cNvPr id="7" name="Picture 6">
            <a:extLst>
              <a:ext uri="{FF2B5EF4-FFF2-40B4-BE49-F238E27FC236}">
                <a16:creationId xmlns:a16="http://schemas.microsoft.com/office/drawing/2014/main" id="{7325BBB9-AAD0-4562-9D84-8D95D4A02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71" y="6082416"/>
            <a:ext cx="1336068" cy="521567"/>
          </a:xfrm>
          <a:prstGeom prst="rect">
            <a:avLst/>
          </a:prstGeom>
        </p:spPr>
      </p:pic>
      <p:pic>
        <p:nvPicPr>
          <p:cNvPr id="3" name="Picture 2">
            <a:extLst>
              <a:ext uri="{FF2B5EF4-FFF2-40B4-BE49-F238E27FC236}">
                <a16:creationId xmlns:a16="http://schemas.microsoft.com/office/drawing/2014/main" id="{7B121931-1EE9-4C6C-9F66-F34BA5CB2A30}"/>
              </a:ext>
            </a:extLst>
          </p:cNvPr>
          <p:cNvPicPr>
            <a:picLocks noChangeAspect="1"/>
          </p:cNvPicPr>
          <p:nvPr/>
        </p:nvPicPr>
        <p:blipFill>
          <a:blip r:embed="rId6"/>
          <a:stretch>
            <a:fillRect/>
          </a:stretch>
        </p:blipFill>
        <p:spPr>
          <a:xfrm>
            <a:off x="891105" y="2393556"/>
            <a:ext cx="6125619" cy="3516559"/>
          </a:xfrm>
          <a:prstGeom prst="rect">
            <a:avLst/>
          </a:prstGeom>
        </p:spPr>
      </p:pic>
    </p:spTree>
    <p:extLst>
      <p:ext uri="{BB962C8B-B14F-4D97-AF65-F5344CB8AC3E}">
        <p14:creationId xmlns:p14="http://schemas.microsoft.com/office/powerpoint/2010/main" val="4202696699"/>
      </p:ext>
    </p:extLst>
  </p:cSld>
  <p:clrMapOvr>
    <a:masterClrMapping/>
  </p:clrMapOvr>
  <mc:AlternateContent xmlns:mc="http://schemas.openxmlformats.org/markup-compatibility/2006" xmlns:p14="http://schemas.microsoft.com/office/powerpoint/2010/main">
    <mc:Choice Requires="p14">
      <p:transition spd="slow" p14:dur="2000" advTm="9637"/>
    </mc:Choice>
    <mc:Fallback xmlns="">
      <p:transition spd="slow" advTm="9637"/>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36A2-1FF6-4289-9777-FEBA9BD79022}"/>
              </a:ext>
            </a:extLst>
          </p:cNvPr>
          <p:cNvSpPr>
            <a:spLocks noGrp="1"/>
          </p:cNvSpPr>
          <p:nvPr>
            <p:ph type="title"/>
          </p:nvPr>
        </p:nvSpPr>
        <p:spPr/>
        <p:txBody>
          <a:bodyPr/>
          <a:lstStyle/>
          <a:p>
            <a:r>
              <a:rPr lang="en-US" dirty="0"/>
              <a:t>Sample Learning Map and Linkage Node for Mathematics</a:t>
            </a:r>
          </a:p>
        </p:txBody>
      </p:sp>
      <p:pic>
        <p:nvPicPr>
          <p:cNvPr id="5" name="Content Placeholder 4">
            <a:extLst>
              <a:ext uri="{FF2B5EF4-FFF2-40B4-BE49-F238E27FC236}">
                <a16:creationId xmlns:a16="http://schemas.microsoft.com/office/drawing/2014/main" id="{4EE7902B-ED42-4558-AEEA-F1A7FA881874}"/>
              </a:ext>
            </a:extLst>
          </p:cNvPr>
          <p:cNvPicPr>
            <a:picLocks noGrp="1" noChangeAspect="1"/>
          </p:cNvPicPr>
          <p:nvPr>
            <p:ph idx="1"/>
          </p:nvPr>
        </p:nvPicPr>
        <p:blipFill>
          <a:blip r:embed="rId3"/>
          <a:stretch>
            <a:fillRect/>
          </a:stretch>
        </p:blipFill>
        <p:spPr>
          <a:xfrm>
            <a:off x="1177448" y="1463675"/>
            <a:ext cx="5351968" cy="4963343"/>
          </a:xfrm>
          <a:prstGeom prst="rect">
            <a:avLst/>
          </a:prstGeom>
        </p:spPr>
      </p:pic>
      <p:sp>
        <p:nvSpPr>
          <p:cNvPr id="4" name="Slide Number Placeholder 3">
            <a:extLst>
              <a:ext uri="{FF2B5EF4-FFF2-40B4-BE49-F238E27FC236}">
                <a16:creationId xmlns:a16="http://schemas.microsoft.com/office/drawing/2014/main" id="{61D3B16D-EB7F-425D-B180-31F757D26745}"/>
              </a:ext>
            </a:extLst>
          </p:cNvPr>
          <p:cNvSpPr>
            <a:spLocks noGrp="1"/>
          </p:cNvSpPr>
          <p:nvPr>
            <p:ph type="sldNum" sz="quarter" idx="12"/>
          </p:nvPr>
        </p:nvSpPr>
        <p:spPr/>
        <p:txBody>
          <a:bodyPr/>
          <a:lstStyle/>
          <a:p>
            <a:r>
              <a:rPr lang="en-US"/>
              <a:t>1</a:t>
            </a:r>
            <a:endParaRPr lang="en-US" dirty="0"/>
          </a:p>
        </p:txBody>
      </p:sp>
      <p:pic>
        <p:nvPicPr>
          <p:cNvPr id="6" name="Picture 5">
            <a:extLst>
              <a:ext uri="{FF2B5EF4-FFF2-40B4-BE49-F238E27FC236}">
                <a16:creationId xmlns:a16="http://schemas.microsoft.com/office/drawing/2014/main" id="{1F1D8ACC-E09F-43BC-85A2-42117FD74B85}"/>
              </a:ext>
            </a:extLst>
          </p:cNvPr>
          <p:cNvPicPr>
            <a:picLocks noChangeAspect="1"/>
          </p:cNvPicPr>
          <p:nvPr/>
        </p:nvPicPr>
        <p:blipFill>
          <a:blip r:embed="rId4"/>
          <a:stretch>
            <a:fillRect/>
          </a:stretch>
        </p:blipFill>
        <p:spPr>
          <a:xfrm>
            <a:off x="6441734" y="1603332"/>
            <a:ext cx="2324100" cy="1825668"/>
          </a:xfrm>
          <a:prstGeom prst="rect">
            <a:avLst/>
          </a:prstGeom>
        </p:spPr>
      </p:pic>
      <p:pic>
        <p:nvPicPr>
          <p:cNvPr id="7" name="Picture 6">
            <a:extLst>
              <a:ext uri="{FF2B5EF4-FFF2-40B4-BE49-F238E27FC236}">
                <a16:creationId xmlns:a16="http://schemas.microsoft.com/office/drawing/2014/main" id="{7325BBB9-AAD0-4562-9D84-8D95D4A02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71" y="6082416"/>
            <a:ext cx="1336068" cy="521567"/>
          </a:xfrm>
          <a:prstGeom prst="rect">
            <a:avLst/>
          </a:prstGeom>
        </p:spPr>
      </p:pic>
      <p:pic>
        <p:nvPicPr>
          <p:cNvPr id="3" name="Picture 2">
            <a:extLst>
              <a:ext uri="{FF2B5EF4-FFF2-40B4-BE49-F238E27FC236}">
                <a16:creationId xmlns:a16="http://schemas.microsoft.com/office/drawing/2014/main" id="{1FE253B9-6B26-4129-BDCA-AD38A16C28A3}"/>
              </a:ext>
            </a:extLst>
          </p:cNvPr>
          <p:cNvPicPr>
            <a:picLocks noChangeAspect="1"/>
          </p:cNvPicPr>
          <p:nvPr/>
        </p:nvPicPr>
        <p:blipFill>
          <a:blip r:embed="rId6"/>
          <a:stretch>
            <a:fillRect/>
          </a:stretch>
        </p:blipFill>
        <p:spPr>
          <a:xfrm>
            <a:off x="3006246" y="1463675"/>
            <a:ext cx="5909153" cy="3621892"/>
          </a:xfrm>
          <a:prstGeom prst="rect">
            <a:avLst/>
          </a:prstGeom>
        </p:spPr>
      </p:pic>
    </p:spTree>
    <p:extLst>
      <p:ext uri="{BB962C8B-B14F-4D97-AF65-F5344CB8AC3E}">
        <p14:creationId xmlns:p14="http://schemas.microsoft.com/office/powerpoint/2010/main" val="2666090386"/>
      </p:ext>
    </p:extLst>
  </p:cSld>
  <p:clrMapOvr>
    <a:masterClrMapping/>
  </p:clrMapOvr>
  <mc:AlternateContent xmlns:mc="http://schemas.openxmlformats.org/markup-compatibility/2006" xmlns:p14="http://schemas.microsoft.com/office/powerpoint/2010/main">
    <mc:Choice Requires="p14">
      <p:transition spd="slow" p14:dur="2000" advTm="7111"/>
    </mc:Choice>
    <mc:Fallback xmlns="">
      <p:transition spd="slow" advTm="7111"/>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What is the </a:t>
            </a:r>
            <a:r>
              <a:rPr lang="en-US" dirty="0" err="1"/>
              <a:t>CoAlt</a:t>
            </a:r>
            <a:r>
              <a:rPr lang="en-US" dirty="0"/>
              <a:t>?</a:t>
            </a:r>
          </a:p>
        </p:txBody>
      </p:sp>
      <p:sp>
        <p:nvSpPr>
          <p:cNvPr id="5" name="Content Placeholder 4"/>
          <p:cNvSpPr>
            <a:spLocks noGrp="1"/>
          </p:cNvSpPr>
          <p:nvPr>
            <p:ph idx="1"/>
          </p:nvPr>
        </p:nvSpPr>
        <p:spPr>
          <a:xfrm>
            <a:off x="223071" y="1463040"/>
            <a:ext cx="8292279" cy="4640674"/>
          </a:xfrm>
        </p:spPr>
        <p:txBody>
          <a:bodyPr>
            <a:normAutofit lnSpcReduction="10000"/>
          </a:bodyPr>
          <a:lstStyle/>
          <a:p>
            <a:r>
              <a:rPr lang="en-US" dirty="0"/>
              <a:t>The Colorado Alternate (</a:t>
            </a:r>
            <a:r>
              <a:rPr lang="en-US" dirty="0" err="1"/>
              <a:t>CoAlt</a:t>
            </a:r>
            <a:r>
              <a:rPr lang="en-US" dirty="0"/>
              <a:t>) Assessment is a standards-based assessment designed specifically for students the most with significant cognitive disabilities.  </a:t>
            </a:r>
          </a:p>
          <a:p>
            <a:endParaRPr lang="en-US" dirty="0">
              <a:highlight>
                <a:srgbClr val="FFFF00"/>
              </a:highlight>
            </a:endParaRPr>
          </a:p>
          <a:p>
            <a:r>
              <a:rPr lang="en-US" dirty="0"/>
              <a:t>The </a:t>
            </a:r>
            <a:r>
              <a:rPr lang="en-US" dirty="0" err="1"/>
              <a:t>CoAlt</a:t>
            </a:r>
            <a:r>
              <a:rPr lang="en-US" dirty="0"/>
              <a:t> is meant to provide a picture of student performance to schools, districts, educators, parents, and the community. </a:t>
            </a:r>
          </a:p>
          <a:p>
            <a:endParaRPr lang="en-US" dirty="0"/>
          </a:p>
          <a:p>
            <a:r>
              <a:rPr lang="en-US" dirty="0"/>
              <a:t>The </a:t>
            </a:r>
            <a:r>
              <a:rPr lang="en-US" dirty="0" err="1"/>
              <a:t>CoAlt</a:t>
            </a:r>
            <a:r>
              <a:rPr lang="en-US" dirty="0"/>
              <a:t> assesses a student’s performance in English Language Arts, Math, Science, and Social Studies.</a:t>
            </a:r>
          </a:p>
          <a:p>
            <a:endParaRPr lang="en-US" dirty="0"/>
          </a:p>
          <a:p>
            <a:r>
              <a:rPr lang="en-US" dirty="0"/>
              <a:t>Students who take the </a:t>
            </a:r>
            <a:r>
              <a:rPr lang="en-US" dirty="0" err="1"/>
              <a:t>CoAlt</a:t>
            </a:r>
            <a:r>
              <a:rPr lang="en-US" dirty="0"/>
              <a:t> participate in state testing just as their peers without disabilities</a:t>
            </a:r>
          </a:p>
          <a:p>
            <a:endParaRPr lang="en-US" dirty="0"/>
          </a:p>
          <a:p>
            <a:endParaRPr lang="en-US" dirty="0">
              <a:solidFill>
                <a:srgbClr val="000000"/>
              </a:solidFill>
            </a:endParaRPr>
          </a:p>
          <a:p>
            <a:endParaRPr lang="en-US" dirty="0">
              <a:solidFill>
                <a:srgbClr val="000000"/>
              </a:solidFill>
            </a:endParaRPr>
          </a:p>
        </p:txBody>
      </p:sp>
    </p:spTree>
    <p:extLst>
      <p:ext uri="{BB962C8B-B14F-4D97-AF65-F5344CB8AC3E}">
        <p14:creationId xmlns:p14="http://schemas.microsoft.com/office/powerpoint/2010/main" val="1007897032"/>
      </p:ext>
    </p:extLst>
  </p:cSld>
  <p:clrMapOvr>
    <a:masterClrMapping/>
  </p:clrMapOvr>
  <mc:AlternateContent xmlns:mc="http://schemas.openxmlformats.org/markup-compatibility/2006" xmlns:p14="http://schemas.microsoft.com/office/powerpoint/2010/main">
    <mc:Choice Requires="p14">
      <p:transition spd="slow" p14:dur="2000" advTm="66855"/>
    </mc:Choice>
    <mc:Fallback xmlns="">
      <p:transition spd="slow" advTm="66855"/>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36A2-1FF6-4289-9777-FEBA9BD79022}"/>
              </a:ext>
            </a:extLst>
          </p:cNvPr>
          <p:cNvSpPr>
            <a:spLocks noGrp="1"/>
          </p:cNvSpPr>
          <p:nvPr>
            <p:ph type="title"/>
          </p:nvPr>
        </p:nvSpPr>
        <p:spPr/>
        <p:txBody>
          <a:bodyPr/>
          <a:lstStyle/>
          <a:p>
            <a:r>
              <a:rPr lang="en-US" dirty="0"/>
              <a:t>Sample Learning Map and Linkage Node for Mathematics</a:t>
            </a:r>
          </a:p>
        </p:txBody>
      </p:sp>
      <p:pic>
        <p:nvPicPr>
          <p:cNvPr id="5" name="Content Placeholder 4">
            <a:extLst>
              <a:ext uri="{FF2B5EF4-FFF2-40B4-BE49-F238E27FC236}">
                <a16:creationId xmlns:a16="http://schemas.microsoft.com/office/drawing/2014/main" id="{4EE7902B-ED42-4558-AEEA-F1A7FA881874}"/>
              </a:ext>
            </a:extLst>
          </p:cNvPr>
          <p:cNvPicPr>
            <a:picLocks noGrp="1" noChangeAspect="1"/>
          </p:cNvPicPr>
          <p:nvPr>
            <p:ph idx="1"/>
          </p:nvPr>
        </p:nvPicPr>
        <p:blipFill>
          <a:blip r:embed="rId3"/>
          <a:stretch>
            <a:fillRect/>
          </a:stretch>
        </p:blipFill>
        <p:spPr>
          <a:xfrm>
            <a:off x="1177448" y="1463675"/>
            <a:ext cx="5351968" cy="4963343"/>
          </a:xfrm>
          <a:prstGeom prst="rect">
            <a:avLst/>
          </a:prstGeom>
        </p:spPr>
      </p:pic>
      <p:sp>
        <p:nvSpPr>
          <p:cNvPr id="4" name="Slide Number Placeholder 3">
            <a:extLst>
              <a:ext uri="{FF2B5EF4-FFF2-40B4-BE49-F238E27FC236}">
                <a16:creationId xmlns:a16="http://schemas.microsoft.com/office/drawing/2014/main" id="{61D3B16D-EB7F-425D-B180-31F757D26745}"/>
              </a:ext>
            </a:extLst>
          </p:cNvPr>
          <p:cNvSpPr>
            <a:spLocks noGrp="1"/>
          </p:cNvSpPr>
          <p:nvPr>
            <p:ph type="sldNum" sz="quarter" idx="12"/>
          </p:nvPr>
        </p:nvSpPr>
        <p:spPr/>
        <p:txBody>
          <a:bodyPr/>
          <a:lstStyle/>
          <a:p>
            <a:r>
              <a:rPr lang="en-US"/>
              <a:t>1</a:t>
            </a:r>
            <a:endParaRPr lang="en-US" dirty="0"/>
          </a:p>
        </p:txBody>
      </p:sp>
      <p:pic>
        <p:nvPicPr>
          <p:cNvPr id="6" name="Picture 5">
            <a:extLst>
              <a:ext uri="{FF2B5EF4-FFF2-40B4-BE49-F238E27FC236}">
                <a16:creationId xmlns:a16="http://schemas.microsoft.com/office/drawing/2014/main" id="{1F1D8ACC-E09F-43BC-85A2-42117FD74B85}"/>
              </a:ext>
            </a:extLst>
          </p:cNvPr>
          <p:cNvPicPr>
            <a:picLocks noChangeAspect="1"/>
          </p:cNvPicPr>
          <p:nvPr/>
        </p:nvPicPr>
        <p:blipFill>
          <a:blip r:embed="rId4"/>
          <a:stretch>
            <a:fillRect/>
          </a:stretch>
        </p:blipFill>
        <p:spPr>
          <a:xfrm>
            <a:off x="6441734" y="1603332"/>
            <a:ext cx="2324100" cy="1825668"/>
          </a:xfrm>
          <a:prstGeom prst="rect">
            <a:avLst/>
          </a:prstGeom>
        </p:spPr>
      </p:pic>
      <p:pic>
        <p:nvPicPr>
          <p:cNvPr id="7" name="Picture 6">
            <a:extLst>
              <a:ext uri="{FF2B5EF4-FFF2-40B4-BE49-F238E27FC236}">
                <a16:creationId xmlns:a16="http://schemas.microsoft.com/office/drawing/2014/main" id="{7325BBB9-AAD0-4562-9D84-8D95D4A02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71" y="6082416"/>
            <a:ext cx="1336068" cy="521567"/>
          </a:xfrm>
          <a:prstGeom prst="rect">
            <a:avLst/>
          </a:prstGeom>
        </p:spPr>
      </p:pic>
      <p:pic>
        <p:nvPicPr>
          <p:cNvPr id="3" name="Picture 2">
            <a:extLst>
              <a:ext uri="{FF2B5EF4-FFF2-40B4-BE49-F238E27FC236}">
                <a16:creationId xmlns:a16="http://schemas.microsoft.com/office/drawing/2014/main" id="{909B2723-B9C8-41A9-9F84-E0958EDE6DEB}"/>
              </a:ext>
            </a:extLst>
          </p:cNvPr>
          <p:cNvPicPr>
            <a:picLocks noChangeAspect="1"/>
          </p:cNvPicPr>
          <p:nvPr/>
        </p:nvPicPr>
        <p:blipFill>
          <a:blip r:embed="rId6"/>
          <a:stretch>
            <a:fillRect/>
          </a:stretch>
        </p:blipFill>
        <p:spPr>
          <a:xfrm>
            <a:off x="1559138" y="1286709"/>
            <a:ext cx="5924655" cy="3398025"/>
          </a:xfrm>
          <a:prstGeom prst="rect">
            <a:avLst/>
          </a:prstGeom>
        </p:spPr>
      </p:pic>
    </p:spTree>
    <p:extLst>
      <p:ext uri="{BB962C8B-B14F-4D97-AF65-F5344CB8AC3E}">
        <p14:creationId xmlns:p14="http://schemas.microsoft.com/office/powerpoint/2010/main" val="3370002761"/>
      </p:ext>
    </p:extLst>
  </p:cSld>
  <p:clrMapOvr>
    <a:masterClrMapping/>
  </p:clrMapOvr>
  <mc:AlternateContent xmlns:mc="http://schemas.openxmlformats.org/markup-compatibility/2006" xmlns:p14="http://schemas.microsoft.com/office/powerpoint/2010/main">
    <mc:Choice Requires="p14">
      <p:transition spd="slow" p14:dur="2000" advTm="9692"/>
    </mc:Choice>
    <mc:Fallback xmlns="">
      <p:transition spd="slow" advTm="9692"/>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BB36A2-1FF6-4289-9777-FEBA9BD79022}"/>
              </a:ext>
            </a:extLst>
          </p:cNvPr>
          <p:cNvSpPr>
            <a:spLocks noGrp="1"/>
          </p:cNvSpPr>
          <p:nvPr>
            <p:ph type="title"/>
          </p:nvPr>
        </p:nvSpPr>
        <p:spPr/>
        <p:txBody>
          <a:bodyPr/>
          <a:lstStyle/>
          <a:p>
            <a:r>
              <a:rPr lang="en-US" dirty="0"/>
              <a:t>Sample Learning Map and Linkage Node for Mathematics</a:t>
            </a:r>
          </a:p>
        </p:txBody>
      </p:sp>
      <p:pic>
        <p:nvPicPr>
          <p:cNvPr id="5" name="Content Placeholder 4">
            <a:extLst>
              <a:ext uri="{FF2B5EF4-FFF2-40B4-BE49-F238E27FC236}">
                <a16:creationId xmlns:a16="http://schemas.microsoft.com/office/drawing/2014/main" id="{4EE7902B-ED42-4558-AEEA-F1A7FA881874}"/>
              </a:ext>
            </a:extLst>
          </p:cNvPr>
          <p:cNvPicPr>
            <a:picLocks noGrp="1" noChangeAspect="1"/>
          </p:cNvPicPr>
          <p:nvPr>
            <p:ph idx="1"/>
          </p:nvPr>
        </p:nvPicPr>
        <p:blipFill>
          <a:blip r:embed="rId3"/>
          <a:stretch>
            <a:fillRect/>
          </a:stretch>
        </p:blipFill>
        <p:spPr>
          <a:xfrm>
            <a:off x="1177448" y="1463675"/>
            <a:ext cx="5351968" cy="4963343"/>
          </a:xfrm>
          <a:prstGeom prst="rect">
            <a:avLst/>
          </a:prstGeom>
        </p:spPr>
      </p:pic>
      <p:sp>
        <p:nvSpPr>
          <p:cNvPr id="4" name="Slide Number Placeholder 3">
            <a:extLst>
              <a:ext uri="{FF2B5EF4-FFF2-40B4-BE49-F238E27FC236}">
                <a16:creationId xmlns:a16="http://schemas.microsoft.com/office/drawing/2014/main" id="{61D3B16D-EB7F-425D-B180-31F757D26745}"/>
              </a:ext>
            </a:extLst>
          </p:cNvPr>
          <p:cNvSpPr>
            <a:spLocks noGrp="1"/>
          </p:cNvSpPr>
          <p:nvPr>
            <p:ph type="sldNum" sz="quarter" idx="12"/>
          </p:nvPr>
        </p:nvSpPr>
        <p:spPr/>
        <p:txBody>
          <a:bodyPr/>
          <a:lstStyle/>
          <a:p>
            <a:r>
              <a:rPr lang="en-US"/>
              <a:t>1</a:t>
            </a:r>
            <a:endParaRPr lang="en-US" dirty="0"/>
          </a:p>
        </p:txBody>
      </p:sp>
      <p:pic>
        <p:nvPicPr>
          <p:cNvPr id="6" name="Picture 5">
            <a:extLst>
              <a:ext uri="{FF2B5EF4-FFF2-40B4-BE49-F238E27FC236}">
                <a16:creationId xmlns:a16="http://schemas.microsoft.com/office/drawing/2014/main" id="{1F1D8ACC-E09F-43BC-85A2-42117FD74B85}"/>
              </a:ext>
            </a:extLst>
          </p:cNvPr>
          <p:cNvPicPr>
            <a:picLocks noChangeAspect="1"/>
          </p:cNvPicPr>
          <p:nvPr/>
        </p:nvPicPr>
        <p:blipFill>
          <a:blip r:embed="rId4"/>
          <a:stretch>
            <a:fillRect/>
          </a:stretch>
        </p:blipFill>
        <p:spPr>
          <a:xfrm>
            <a:off x="6441734" y="1603332"/>
            <a:ext cx="2324100" cy="1825668"/>
          </a:xfrm>
          <a:prstGeom prst="rect">
            <a:avLst/>
          </a:prstGeom>
        </p:spPr>
      </p:pic>
      <p:pic>
        <p:nvPicPr>
          <p:cNvPr id="7" name="Picture 6">
            <a:extLst>
              <a:ext uri="{FF2B5EF4-FFF2-40B4-BE49-F238E27FC236}">
                <a16:creationId xmlns:a16="http://schemas.microsoft.com/office/drawing/2014/main" id="{7325BBB9-AAD0-4562-9D84-8D95D4A023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71" y="6082416"/>
            <a:ext cx="1336068" cy="521567"/>
          </a:xfrm>
          <a:prstGeom prst="rect">
            <a:avLst/>
          </a:prstGeom>
        </p:spPr>
      </p:pic>
      <p:pic>
        <p:nvPicPr>
          <p:cNvPr id="3" name="Picture 2">
            <a:extLst>
              <a:ext uri="{FF2B5EF4-FFF2-40B4-BE49-F238E27FC236}">
                <a16:creationId xmlns:a16="http://schemas.microsoft.com/office/drawing/2014/main" id="{A0B3DC82-5BC0-4448-BEC8-2843EE0CAD88}"/>
              </a:ext>
            </a:extLst>
          </p:cNvPr>
          <p:cNvPicPr>
            <a:picLocks noChangeAspect="1"/>
          </p:cNvPicPr>
          <p:nvPr/>
        </p:nvPicPr>
        <p:blipFill>
          <a:blip r:embed="rId6"/>
          <a:stretch>
            <a:fillRect/>
          </a:stretch>
        </p:blipFill>
        <p:spPr>
          <a:xfrm>
            <a:off x="1458931" y="1802766"/>
            <a:ext cx="5351969" cy="3125243"/>
          </a:xfrm>
          <a:prstGeom prst="rect">
            <a:avLst/>
          </a:prstGeom>
        </p:spPr>
      </p:pic>
    </p:spTree>
    <p:extLst>
      <p:ext uri="{BB962C8B-B14F-4D97-AF65-F5344CB8AC3E}">
        <p14:creationId xmlns:p14="http://schemas.microsoft.com/office/powerpoint/2010/main" val="1901929104"/>
      </p:ext>
    </p:extLst>
  </p:cSld>
  <p:clrMapOvr>
    <a:masterClrMapping/>
  </p:clrMapOvr>
  <mc:AlternateContent xmlns:mc="http://schemas.openxmlformats.org/markup-compatibility/2006" xmlns:p14="http://schemas.microsoft.com/office/powerpoint/2010/main">
    <mc:Choice Requires="p14">
      <p:transition spd="slow" p14:dur="2000" advTm="12261"/>
    </mc:Choice>
    <mc:Fallback xmlns="">
      <p:transition spd="slow" advTm="12261"/>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Getting Started in Educator Portal</a:t>
            </a:r>
          </a:p>
        </p:txBody>
      </p:sp>
      <p:sp>
        <p:nvSpPr>
          <p:cNvPr id="4" name="Slide Number Placeholder 3"/>
          <p:cNvSpPr>
            <a:spLocks noGrp="1"/>
          </p:cNvSpPr>
          <p:nvPr>
            <p:ph type="sldNum" sz="quarter" idx="12"/>
          </p:nvPr>
        </p:nvSpPr>
        <p:spPr/>
        <p:txBody>
          <a:bodyPr/>
          <a:lstStyle/>
          <a:p>
            <a:fld id="{67726FA2-3EC9-4717-AD62-D8C823692DD3}" type="slidenum">
              <a:rPr lang="en-US" smtClean="0"/>
              <a:pPr/>
              <a:t>22</a:t>
            </a:fld>
            <a:endParaRPr lang="en-US" dirty="0"/>
          </a:p>
        </p:txBody>
      </p:sp>
    </p:spTree>
    <p:extLst>
      <p:ext uri="{BB962C8B-B14F-4D97-AF65-F5344CB8AC3E}">
        <p14:creationId xmlns:p14="http://schemas.microsoft.com/office/powerpoint/2010/main" val="2115242011"/>
      </p:ext>
    </p:extLst>
  </p:cSld>
  <p:clrMapOvr>
    <a:masterClrMapping/>
  </p:clrMapOvr>
  <mc:AlternateContent xmlns:mc="http://schemas.openxmlformats.org/markup-compatibility/2006" xmlns:p14="http://schemas.microsoft.com/office/powerpoint/2010/main">
    <mc:Choice Requires="p14">
      <p:transition spd="slow" p14:dur="2000" advTm="3363"/>
    </mc:Choice>
    <mc:Fallback xmlns="">
      <p:transition spd="slow" advTm="336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DF930-F654-1348-A554-02E9F9F93318}"/>
              </a:ext>
            </a:extLst>
          </p:cNvPr>
          <p:cNvSpPr txBox="1">
            <a:spLocks/>
          </p:cNvSpPr>
          <p:nvPr/>
        </p:nvSpPr>
        <p:spPr>
          <a:xfrm>
            <a:off x="0" y="1079207"/>
            <a:ext cx="8922544" cy="857250"/>
          </a:xfrm>
          <a:prstGeom prst="rect">
            <a:avLst/>
          </a:prstGeom>
        </p:spPr>
        <p:txBody>
          <a:bodyPr/>
          <a:lst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a:lstStyle>
          <a:p>
            <a:pPr lvl="0">
              <a:defRPr/>
            </a:pPr>
            <a:endParaRPr lang="en-US" sz="2400" dirty="0">
              <a:solidFill>
                <a:schemeClr val="tx1"/>
              </a:solidFill>
            </a:endParaRPr>
          </a:p>
        </p:txBody>
      </p:sp>
      <p:sp>
        <p:nvSpPr>
          <p:cNvPr id="3" name="Content Placeholder 2">
            <a:extLst>
              <a:ext uri="{FF2B5EF4-FFF2-40B4-BE49-F238E27FC236}">
                <a16:creationId xmlns:a16="http://schemas.microsoft.com/office/drawing/2014/main" id="{AC0E3A9E-6BDC-B845-993D-8C3E9979747B}"/>
              </a:ext>
            </a:extLst>
          </p:cNvPr>
          <p:cNvSpPr txBox="1">
            <a:spLocks/>
          </p:cNvSpPr>
          <p:nvPr/>
        </p:nvSpPr>
        <p:spPr>
          <a:xfrm>
            <a:off x="514351" y="1564043"/>
            <a:ext cx="4466723" cy="3335818"/>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defRPr/>
            </a:pPr>
            <a:r>
              <a:rPr lang="en-US" sz="1800" dirty="0">
                <a:solidFill>
                  <a:prstClr val="black"/>
                </a:solidFill>
                <a:hlinkClick r:id="rId3"/>
              </a:rPr>
              <a:t>Educator Portal</a:t>
            </a:r>
            <a:endParaRPr lang="en-US" sz="1800" dirty="0">
              <a:solidFill>
                <a:prstClr val="black"/>
              </a:solidFill>
            </a:endParaRPr>
          </a:p>
          <a:p>
            <a:pPr marL="557213" lvl="1" indent="-214313" defTabSz="342900">
              <a:defRPr/>
            </a:pPr>
            <a:r>
              <a:rPr lang="en-US" sz="1800" dirty="0">
                <a:solidFill>
                  <a:prstClr val="black"/>
                </a:solidFill>
              </a:rPr>
              <a:t>Test Security Agreement</a:t>
            </a:r>
          </a:p>
          <a:p>
            <a:pPr marL="557213" lvl="1" indent="-214313" defTabSz="342900">
              <a:defRPr/>
            </a:pPr>
            <a:r>
              <a:rPr lang="en-US" sz="1800" dirty="0">
                <a:solidFill>
                  <a:prstClr val="black"/>
                </a:solidFill>
              </a:rPr>
              <a:t>Rosters</a:t>
            </a:r>
          </a:p>
          <a:p>
            <a:pPr marL="557213" lvl="1" indent="-214313" defTabSz="342900">
              <a:defRPr/>
            </a:pPr>
            <a:r>
              <a:rPr lang="en-US" sz="1800" dirty="0">
                <a:solidFill>
                  <a:prstClr val="black"/>
                </a:solidFill>
              </a:rPr>
              <a:t>Personal Needs and Preferences</a:t>
            </a:r>
          </a:p>
          <a:p>
            <a:pPr marL="557213" lvl="1" indent="-214313" defTabSz="342900">
              <a:defRPr/>
            </a:pPr>
            <a:r>
              <a:rPr lang="en-US" sz="1800" dirty="0">
                <a:solidFill>
                  <a:prstClr val="black"/>
                </a:solidFill>
              </a:rPr>
              <a:t>First Contact survey</a:t>
            </a:r>
          </a:p>
          <a:p>
            <a:pPr marL="557213" lvl="1" indent="-214313" defTabSz="342900">
              <a:defRPr/>
            </a:pPr>
            <a:r>
              <a:rPr lang="en-US" sz="1800" dirty="0">
                <a:solidFill>
                  <a:prstClr val="black"/>
                </a:solidFill>
              </a:rPr>
              <a:t>Student login credentials</a:t>
            </a:r>
          </a:p>
        </p:txBody>
      </p:sp>
      <p:sp>
        <p:nvSpPr>
          <p:cNvPr id="4" name="Content Placeholder 3">
            <a:extLst>
              <a:ext uri="{FF2B5EF4-FFF2-40B4-BE49-F238E27FC236}">
                <a16:creationId xmlns:a16="http://schemas.microsoft.com/office/drawing/2014/main" id="{D3F4F902-364E-3D47-AC6E-113D603923F6}"/>
              </a:ext>
            </a:extLst>
          </p:cNvPr>
          <p:cNvSpPr txBox="1">
            <a:spLocks/>
          </p:cNvSpPr>
          <p:nvPr/>
        </p:nvSpPr>
        <p:spPr>
          <a:xfrm>
            <a:off x="4355817" y="1561600"/>
            <a:ext cx="4525139" cy="3394472"/>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a:defRPr/>
            </a:pPr>
            <a:r>
              <a:rPr lang="en-US" sz="1800" dirty="0">
                <a:solidFill>
                  <a:prstClr val="black"/>
                </a:solidFill>
              </a:rPr>
              <a:t>Student Portal</a:t>
            </a:r>
          </a:p>
          <a:p>
            <a:pPr marL="557213" lvl="1" indent="-214313" defTabSz="342900">
              <a:defRPr/>
            </a:pPr>
            <a:r>
              <a:rPr lang="en-US" sz="1800" dirty="0">
                <a:solidFill>
                  <a:prstClr val="black"/>
                </a:solidFill>
              </a:rPr>
              <a:t>Delivers testlets to students</a:t>
            </a:r>
          </a:p>
          <a:p>
            <a:pPr marL="557213" lvl="1" indent="-214313" defTabSz="342900">
              <a:defRPr/>
            </a:pPr>
            <a:r>
              <a:rPr lang="en-US" sz="1800" dirty="0">
                <a:solidFill>
                  <a:prstClr val="black"/>
                </a:solidFill>
              </a:rPr>
              <a:t>Allows students to practice taking testlets</a:t>
            </a:r>
          </a:p>
          <a:p>
            <a:pPr marL="557213" lvl="1" indent="-214313" defTabSz="342900">
              <a:defRPr/>
            </a:pPr>
            <a:r>
              <a:rPr lang="en-US" sz="1800" dirty="0">
                <a:solidFill>
                  <a:prstClr val="black"/>
                </a:solidFill>
              </a:rPr>
              <a:t>Allows teachers to practice test administration </a:t>
            </a:r>
          </a:p>
        </p:txBody>
      </p:sp>
      <p:pic>
        <p:nvPicPr>
          <p:cNvPr id="6" name="Picture 5" descr="icon_for_educators.png">
            <a:extLst>
              <a:ext uri="{FF2B5EF4-FFF2-40B4-BE49-F238E27FC236}">
                <a16:creationId xmlns:a16="http://schemas.microsoft.com/office/drawing/2014/main" id="{64526F44-6107-854D-AA6C-3AC727E3E7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07307" y="3595799"/>
            <a:ext cx="1862648" cy="1728351"/>
          </a:xfrm>
          <a:prstGeom prst="rect">
            <a:avLst/>
          </a:prstGeom>
        </p:spPr>
      </p:pic>
      <p:pic>
        <p:nvPicPr>
          <p:cNvPr id="7" name="Picture 6">
            <a:extLst>
              <a:ext uri="{FF2B5EF4-FFF2-40B4-BE49-F238E27FC236}">
                <a16:creationId xmlns:a16="http://schemas.microsoft.com/office/drawing/2014/main" id="{47770951-1E2C-484A-AC02-FE3870A629A6}"/>
              </a:ext>
            </a:extLst>
          </p:cNvPr>
          <p:cNvPicPr>
            <a:picLocks noChangeAspect="1"/>
          </p:cNvPicPr>
          <p:nvPr/>
        </p:nvPicPr>
        <p:blipFill>
          <a:blip r:embed="rId5"/>
          <a:stretch>
            <a:fillRect/>
          </a:stretch>
        </p:blipFill>
        <p:spPr>
          <a:xfrm>
            <a:off x="5536405" y="3681199"/>
            <a:ext cx="1770221" cy="1642951"/>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3071" y="6172310"/>
            <a:ext cx="1336068" cy="521567"/>
          </a:xfrm>
          <a:prstGeom prst="rect">
            <a:avLst/>
          </a:prstGeom>
        </p:spPr>
      </p:pic>
      <p:sp>
        <p:nvSpPr>
          <p:cNvPr id="5" name="Title 4"/>
          <p:cNvSpPr>
            <a:spLocks noGrp="1"/>
          </p:cNvSpPr>
          <p:nvPr>
            <p:ph type="title"/>
          </p:nvPr>
        </p:nvSpPr>
        <p:spPr/>
        <p:txBody>
          <a:bodyPr/>
          <a:lstStyle/>
          <a:p>
            <a:r>
              <a:rPr lang="en-US" dirty="0"/>
              <a:t>Kite Suite</a:t>
            </a:r>
          </a:p>
        </p:txBody>
      </p:sp>
    </p:spTree>
    <p:extLst>
      <p:ext uri="{BB962C8B-B14F-4D97-AF65-F5344CB8AC3E}">
        <p14:creationId xmlns:p14="http://schemas.microsoft.com/office/powerpoint/2010/main" val="3232383295"/>
      </p:ext>
    </p:extLst>
  </p:cSld>
  <p:clrMapOvr>
    <a:masterClrMapping/>
  </p:clrMapOvr>
  <mc:AlternateContent xmlns:mc="http://schemas.openxmlformats.org/markup-compatibility/2006" xmlns:p14="http://schemas.microsoft.com/office/powerpoint/2010/main">
    <mc:Choice Requires="p14">
      <p:transition spd="slow" p14:dur="2000" advTm="58850"/>
    </mc:Choice>
    <mc:Fallback xmlns="">
      <p:transition spd="slow" advTm="5885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Complete the PNP and First Contact Survey for Each Student</a:t>
            </a:r>
          </a:p>
        </p:txBody>
      </p:sp>
      <p:sp>
        <p:nvSpPr>
          <p:cNvPr id="3" name="Content Placeholder 2"/>
          <p:cNvSpPr>
            <a:spLocks noGrp="1"/>
          </p:cNvSpPr>
          <p:nvPr>
            <p:ph idx="1"/>
          </p:nvPr>
        </p:nvSpPr>
        <p:spPr/>
        <p:txBody>
          <a:bodyPr vert="horz" lIns="68580" tIns="34290" rIns="68580" bIns="34290" rtlCol="0" anchor="t">
            <a:normAutofit/>
          </a:bodyPr>
          <a:lstStyle/>
          <a:p>
            <a:r>
              <a:rPr lang="en-US" dirty="0"/>
              <a:t>Personal Needs and Preferences (PNP)</a:t>
            </a:r>
          </a:p>
          <a:p>
            <a:pPr lvl="1"/>
            <a:r>
              <a:rPr lang="en-US" dirty="0"/>
              <a:t>The test administrator selects the accessibility supports a student needs.</a:t>
            </a:r>
          </a:p>
          <a:p>
            <a:pPr lvl="1"/>
            <a:endParaRPr lang="en-US" dirty="0"/>
          </a:p>
          <a:p>
            <a:r>
              <a:rPr lang="en-US" dirty="0"/>
              <a:t>First Contact survey</a:t>
            </a:r>
          </a:p>
          <a:p>
            <a:pPr lvl="1"/>
            <a:r>
              <a:rPr lang="en-US" dirty="0"/>
              <a:t>The test administrator answers questions about the student. </a:t>
            </a:r>
          </a:p>
          <a:p>
            <a:pPr lvl="1"/>
            <a:r>
              <a:rPr lang="en-US" dirty="0"/>
              <a:t>The system uses the test administrator’s responses to determine the appropriate linkage level for the student’s first </a:t>
            </a:r>
            <a:r>
              <a:rPr lang="en-US" dirty="0" err="1"/>
              <a:t>testlet</a:t>
            </a:r>
            <a:r>
              <a:rPr lang="en-US" dirty="0"/>
              <a:t>.</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71" y="6220437"/>
            <a:ext cx="1336068" cy="521567"/>
          </a:xfrm>
          <a:prstGeom prst="rect">
            <a:avLst/>
          </a:prstGeom>
        </p:spPr>
      </p:pic>
    </p:spTree>
    <p:extLst>
      <p:ext uri="{BB962C8B-B14F-4D97-AF65-F5344CB8AC3E}">
        <p14:creationId xmlns:p14="http://schemas.microsoft.com/office/powerpoint/2010/main" val="2583573409"/>
      </p:ext>
    </p:extLst>
  </p:cSld>
  <p:clrMapOvr>
    <a:masterClrMapping/>
  </p:clrMapOvr>
  <mc:AlternateContent xmlns:mc="http://schemas.openxmlformats.org/markup-compatibility/2006" xmlns:p14="http://schemas.microsoft.com/office/powerpoint/2010/main">
    <mc:Choice Requires="p14">
      <p:transition spd="slow" p14:dur="2000" advTm="41600"/>
    </mc:Choice>
    <mc:Fallback xmlns="">
      <p:transition spd="slow" advTm="4160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First Contact Survey</a:t>
            </a:r>
          </a:p>
        </p:txBody>
      </p:sp>
      <p:sp>
        <p:nvSpPr>
          <p:cNvPr id="3" name="Content Placeholder 2"/>
          <p:cNvSpPr>
            <a:spLocks noGrp="1"/>
          </p:cNvSpPr>
          <p:nvPr>
            <p:ph idx="1"/>
          </p:nvPr>
        </p:nvSpPr>
        <p:spPr/>
        <p:txBody>
          <a:bodyPr>
            <a:normAutofit/>
          </a:bodyPr>
          <a:lstStyle/>
          <a:p>
            <a:r>
              <a:rPr lang="en-US" dirty="0">
                <a:solidFill>
                  <a:srgbClr val="202020"/>
                </a:solidFill>
              </a:rPr>
              <a:t>Must be submitted every year for each student</a:t>
            </a:r>
          </a:p>
          <a:p>
            <a:r>
              <a:rPr lang="en-US" dirty="0"/>
              <a:t>Includes questions about </a:t>
            </a:r>
          </a:p>
          <a:p>
            <a:pPr lvl="1"/>
            <a:r>
              <a:rPr lang="en-US" dirty="0"/>
              <a:t>Sensory and motor characteristics</a:t>
            </a:r>
          </a:p>
          <a:p>
            <a:pPr lvl="1"/>
            <a:r>
              <a:rPr lang="en-US" dirty="0"/>
              <a:t>Computer access</a:t>
            </a:r>
          </a:p>
          <a:p>
            <a:pPr lvl="1"/>
            <a:r>
              <a:rPr lang="en-US" dirty="0"/>
              <a:t>Attention</a:t>
            </a:r>
          </a:p>
          <a:p>
            <a:pPr lvl="1"/>
            <a:r>
              <a:rPr lang="en-US" dirty="0"/>
              <a:t>Communication </a:t>
            </a:r>
          </a:p>
          <a:p>
            <a:pPr lvl="1"/>
            <a:r>
              <a:rPr lang="en-US" dirty="0"/>
              <a:t>Academic skills</a:t>
            </a:r>
          </a:p>
          <a:p>
            <a:r>
              <a:rPr lang="en-US" dirty="0"/>
              <a:t>Determines linkage level for first </a:t>
            </a:r>
            <a:r>
              <a:rPr lang="en-US" dirty="0" err="1"/>
              <a:t>testlet</a:t>
            </a:r>
            <a:r>
              <a:rPr lang="en-US" dirty="0"/>
              <a:t> </a:t>
            </a:r>
          </a:p>
          <a:p>
            <a:pPr lvl="1"/>
            <a:r>
              <a:rPr lang="en-US" dirty="0"/>
              <a:t>Students move up, down, or stay at the same level based on their answers on the </a:t>
            </a:r>
            <a:r>
              <a:rPr lang="en-US" dirty="0" err="1"/>
              <a:t>testlet</a:t>
            </a:r>
            <a:endParaRPr lang="en-US" dirty="0"/>
          </a:p>
          <a:p>
            <a:pPr lvl="1"/>
            <a:r>
              <a:rPr lang="en-US" dirty="0"/>
              <a:t>May only move one level at a time</a:t>
            </a:r>
          </a:p>
          <a:p>
            <a:pPr lvl="1"/>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71" y="6103714"/>
            <a:ext cx="1336068" cy="521567"/>
          </a:xfrm>
          <a:prstGeom prst="rect">
            <a:avLst/>
          </a:prstGeom>
        </p:spPr>
      </p:pic>
    </p:spTree>
    <p:extLst>
      <p:ext uri="{BB962C8B-B14F-4D97-AF65-F5344CB8AC3E}">
        <p14:creationId xmlns:p14="http://schemas.microsoft.com/office/powerpoint/2010/main" val="4048882803"/>
      </p:ext>
    </p:extLst>
  </p:cSld>
  <p:clrMapOvr>
    <a:masterClrMapping/>
  </p:clrMapOvr>
  <mc:AlternateContent xmlns:mc="http://schemas.openxmlformats.org/markup-compatibility/2006" xmlns:p14="http://schemas.microsoft.com/office/powerpoint/2010/main">
    <mc:Choice Requires="p14">
      <p:transition spd="slow" p14:dur="2000" advTm="179878"/>
    </mc:Choice>
    <mc:Fallback xmlns="">
      <p:transition spd="slow" advTm="179878"/>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83D9FA8-7ED6-6A46-BCF1-27C001DD256C}"/>
              </a:ext>
            </a:extLst>
          </p:cNvPr>
          <p:cNvSpPr txBox="1"/>
          <p:nvPr/>
        </p:nvSpPr>
        <p:spPr>
          <a:xfrm>
            <a:off x="1813359" y="5182732"/>
            <a:ext cx="4206408" cy="323165"/>
          </a:xfrm>
          <a:prstGeom prst="rect">
            <a:avLst/>
          </a:prstGeom>
          <a:noFill/>
        </p:spPr>
        <p:txBody>
          <a:bodyPr wrap="none" rtlCol="0">
            <a:spAutoFit/>
          </a:bodyPr>
          <a:lstStyle/>
          <a:p>
            <a:pPr defTabSz="342900">
              <a:defRPr/>
            </a:pPr>
            <a:r>
              <a:rPr lang="en-US" sz="1500" b="1" i="1" dirty="0">
                <a:solidFill>
                  <a:prstClr val="black"/>
                </a:solidFill>
                <a:latin typeface="Calibri"/>
              </a:rPr>
              <a:t>Securely destroy each Test Ticket and TIP after use.</a:t>
            </a:r>
          </a:p>
        </p:txBody>
      </p:sp>
      <p:sp>
        <p:nvSpPr>
          <p:cNvPr id="2" name="Title 1"/>
          <p:cNvSpPr>
            <a:spLocks noGrp="1"/>
          </p:cNvSpPr>
          <p:nvPr>
            <p:ph type="title"/>
          </p:nvPr>
        </p:nvSpPr>
        <p:spPr/>
        <p:txBody>
          <a:bodyPr/>
          <a:lstStyle/>
          <a:p>
            <a:r>
              <a:rPr lang="en-US" dirty="0">
                <a:latin typeface="Trebuchet MS" pitchFamily="34" charset="0"/>
              </a:rPr>
              <a:t>Test Tickets/</a:t>
            </a:r>
            <a:r>
              <a:rPr lang="en-US" dirty="0" err="1">
                <a:latin typeface="Trebuchet MS" pitchFamily="34" charset="0"/>
              </a:rPr>
              <a:t>Testlet</a:t>
            </a:r>
            <a:r>
              <a:rPr lang="en-US" dirty="0">
                <a:latin typeface="Trebuchet MS" pitchFamily="34" charset="0"/>
              </a:rPr>
              <a:t> Information Page (TIP)</a:t>
            </a:r>
            <a:endParaRPr lang="en-US" dirty="0"/>
          </a:p>
        </p:txBody>
      </p:sp>
      <p:sp>
        <p:nvSpPr>
          <p:cNvPr id="3" name="Content Placeholder 2"/>
          <p:cNvSpPr>
            <a:spLocks noGrp="1"/>
          </p:cNvSpPr>
          <p:nvPr>
            <p:ph idx="1"/>
          </p:nvPr>
        </p:nvSpPr>
        <p:spPr/>
        <p:txBody>
          <a:bodyPr/>
          <a:lstStyle/>
          <a:p>
            <a:pPr defTabSz="342900">
              <a:lnSpc>
                <a:spcPct val="100000"/>
              </a:lnSpc>
              <a:spcBef>
                <a:spcPct val="20000"/>
              </a:spcBef>
              <a:defRPr/>
            </a:pPr>
            <a:r>
              <a:rPr lang="en-US" dirty="0">
                <a:solidFill>
                  <a:prstClr val="black"/>
                </a:solidFill>
              </a:rPr>
              <a:t>Download/print the Test Ticket and TIP ahead of testing</a:t>
            </a:r>
          </a:p>
          <a:p>
            <a:pPr marL="257175" indent="-257175" defTabSz="342900">
              <a:lnSpc>
                <a:spcPct val="100000"/>
              </a:lnSpc>
              <a:spcBef>
                <a:spcPct val="20000"/>
              </a:spcBef>
              <a:buFont typeface="Arial"/>
              <a:buChar char="•"/>
              <a:defRPr/>
            </a:pPr>
            <a:r>
              <a:rPr lang="en-US" dirty="0">
                <a:solidFill>
                  <a:prstClr val="black"/>
                </a:solidFill>
              </a:rPr>
              <a:t>Spring assessment window</a:t>
            </a:r>
          </a:p>
          <a:p>
            <a:pPr marL="557213" lvl="1" indent="-214313" defTabSz="342900">
              <a:lnSpc>
                <a:spcPct val="100000"/>
              </a:lnSpc>
              <a:spcBef>
                <a:spcPct val="20000"/>
              </a:spcBef>
              <a:buFont typeface="Arial"/>
              <a:buChar char="–"/>
              <a:defRPr/>
            </a:pPr>
            <a:r>
              <a:rPr lang="en-US" dirty="0">
                <a:solidFill>
                  <a:prstClr val="black"/>
                </a:solidFill>
                <a:latin typeface="Trebuchet MS" pitchFamily="34" charset="0"/>
              </a:rPr>
              <a:t>Accessed from the Test Management section of Educator Portal</a:t>
            </a:r>
          </a:p>
          <a:p>
            <a:endParaRPr lang="en-US" dirty="0"/>
          </a:p>
        </p:txBody>
      </p:sp>
      <p:pic>
        <p:nvPicPr>
          <p:cNvPr id="18" name="Picture 1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71" y="6148095"/>
            <a:ext cx="1336068" cy="521567"/>
          </a:xfrm>
          <a:prstGeom prst="rect">
            <a:avLst/>
          </a:prstGeom>
        </p:spPr>
      </p:pic>
      <p:pic>
        <p:nvPicPr>
          <p:cNvPr id="4" name="Picture 3"/>
          <p:cNvPicPr>
            <a:picLocks noChangeAspect="1"/>
          </p:cNvPicPr>
          <p:nvPr/>
        </p:nvPicPr>
        <p:blipFill>
          <a:blip r:embed="rId4"/>
          <a:stretch>
            <a:fillRect/>
          </a:stretch>
        </p:blipFill>
        <p:spPr>
          <a:xfrm>
            <a:off x="77153" y="2985854"/>
            <a:ext cx="7800975" cy="1985963"/>
          </a:xfrm>
          <a:prstGeom prst="rect">
            <a:avLst/>
          </a:prstGeom>
        </p:spPr>
      </p:pic>
    </p:spTree>
    <p:extLst>
      <p:ext uri="{BB962C8B-B14F-4D97-AF65-F5344CB8AC3E}">
        <p14:creationId xmlns:p14="http://schemas.microsoft.com/office/powerpoint/2010/main" val="1378380745"/>
      </p:ext>
    </p:extLst>
  </p:cSld>
  <p:clrMapOvr>
    <a:masterClrMapping/>
  </p:clrMapOvr>
  <mc:AlternateContent xmlns:mc="http://schemas.openxmlformats.org/markup-compatibility/2006" xmlns:p14="http://schemas.microsoft.com/office/powerpoint/2010/main">
    <mc:Choice Requires="p14">
      <p:transition spd="slow" p14:dur="2000" advTm="189190"/>
    </mc:Choice>
    <mc:Fallback xmlns="">
      <p:transition spd="slow" advTm="18919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Testlet Information Page (TIP)</a:t>
            </a:r>
          </a:p>
        </p:txBody>
      </p:sp>
      <p:sp>
        <p:nvSpPr>
          <p:cNvPr id="4" name="Content Placeholder 3"/>
          <p:cNvSpPr>
            <a:spLocks noGrp="1"/>
          </p:cNvSpPr>
          <p:nvPr>
            <p:ph idx="1"/>
          </p:nvPr>
        </p:nvSpPr>
        <p:spPr/>
        <p:txBody>
          <a:bodyPr>
            <a:normAutofit/>
          </a:bodyPr>
          <a:lstStyle/>
          <a:p>
            <a:r>
              <a:rPr lang="en-US" dirty="0"/>
              <a:t>Testlet type</a:t>
            </a:r>
          </a:p>
          <a:p>
            <a:r>
              <a:rPr lang="en-US" dirty="0"/>
              <a:t>Number of items</a:t>
            </a:r>
          </a:p>
          <a:p>
            <a:r>
              <a:rPr lang="en-US" dirty="0"/>
              <a:t>Materials needed</a:t>
            </a:r>
          </a:p>
          <a:p>
            <a:r>
              <a:rPr lang="en-US" dirty="0"/>
              <a:t>Materials use</a:t>
            </a:r>
          </a:p>
          <a:p>
            <a:r>
              <a:rPr lang="en-US" dirty="0"/>
              <a:t>Suggested substitutions</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t="2870" b="64897"/>
          <a:stretch/>
        </p:blipFill>
        <p:spPr>
          <a:xfrm>
            <a:off x="2022959" y="3721412"/>
            <a:ext cx="5087828" cy="2122352"/>
          </a:xfrm>
          <a:prstGeom prst="rect">
            <a:avLst/>
          </a:prstGeom>
          <a:ln w="9525">
            <a:solidFill>
              <a:srgbClr val="000000"/>
            </a:solidFill>
          </a:ln>
          <a:effectLst>
            <a:outerShdw blurRad="50800" dist="38100" dir="5400000" algn="t" rotWithShape="0">
              <a:prstClr val="black">
                <a:alpha val="40000"/>
              </a:prst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71" y="6140286"/>
            <a:ext cx="1336068" cy="521567"/>
          </a:xfrm>
          <a:prstGeom prst="rect">
            <a:avLst/>
          </a:prstGeom>
        </p:spPr>
      </p:pic>
    </p:spTree>
    <p:extLst>
      <p:ext uri="{BB962C8B-B14F-4D97-AF65-F5344CB8AC3E}">
        <p14:creationId xmlns:p14="http://schemas.microsoft.com/office/powerpoint/2010/main" val="131738075"/>
      </p:ext>
    </p:extLst>
  </p:cSld>
  <p:clrMapOvr>
    <a:masterClrMapping/>
  </p:clrMapOvr>
  <mc:AlternateContent xmlns:mc="http://schemas.openxmlformats.org/markup-compatibility/2006" xmlns:p14="http://schemas.microsoft.com/office/powerpoint/2010/main">
    <mc:Choice Requires="p14">
      <p:transition spd="slow" p14:dur="2000" advTm="60071"/>
    </mc:Choice>
    <mc:Fallback xmlns="">
      <p:transition spd="slow" advTm="60071"/>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US" dirty="0"/>
              <a:t>DLM Testlets</a:t>
            </a:r>
          </a:p>
        </p:txBody>
      </p:sp>
    </p:spTree>
    <p:extLst>
      <p:ext uri="{BB962C8B-B14F-4D97-AF65-F5344CB8AC3E}">
        <p14:creationId xmlns:p14="http://schemas.microsoft.com/office/powerpoint/2010/main" val="3863570456"/>
      </p:ext>
    </p:extLst>
  </p:cSld>
  <p:clrMapOvr>
    <a:masterClrMapping/>
  </p:clrMapOvr>
  <mc:AlternateContent xmlns:mc="http://schemas.openxmlformats.org/markup-compatibility/2006" xmlns:p14="http://schemas.microsoft.com/office/powerpoint/2010/main">
    <mc:Choice Requires="p14">
      <p:transition spd="slow" p14:dur="2000" advTm="2643"/>
    </mc:Choice>
    <mc:Fallback xmlns="">
      <p:transition spd="slow" advTm="2643"/>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2B652-6745-6148-8DB9-F2D79C9968E3}"/>
              </a:ext>
            </a:extLst>
          </p:cNvPr>
          <p:cNvSpPr txBox="1">
            <a:spLocks/>
          </p:cNvSpPr>
          <p:nvPr/>
        </p:nvSpPr>
        <p:spPr>
          <a:xfrm>
            <a:off x="905108" y="1020365"/>
            <a:ext cx="8229600" cy="857250"/>
          </a:xfrm>
          <a:prstGeom prst="rect">
            <a:avLst/>
          </a:prstGeom>
        </p:spPr>
        <p:txBody>
          <a:bodyPr/>
          <a:lstStyle>
            <a:lvl1pPr algn="ctr" defTabSz="457200" rtl="0" eaLnBrk="1" latinLnBrk="0" hangingPunct="1">
              <a:spcBef>
                <a:spcPct val="0"/>
              </a:spcBef>
              <a:buNone/>
              <a:defRPr sz="4400" kern="1200">
                <a:solidFill>
                  <a:srgbClr val="000081"/>
                </a:solidFill>
                <a:latin typeface="Trebuchet MS" pitchFamily="34" charset="0"/>
                <a:ea typeface="+mj-ea"/>
                <a:cs typeface="+mj-cs"/>
              </a:defRPr>
            </a:lvl1pPr>
          </a:lstStyle>
          <a:p>
            <a:endParaRPr lang="en-US" sz="2100" dirty="0">
              <a:solidFill>
                <a:schemeClr val="tx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71" y="6193699"/>
            <a:ext cx="1336068" cy="521567"/>
          </a:xfrm>
          <a:prstGeom prst="rect">
            <a:avLst/>
          </a:prstGeom>
        </p:spPr>
      </p:pic>
      <p:graphicFrame>
        <p:nvGraphicFramePr>
          <p:cNvPr id="3" name="Table 2">
            <a:extLst>
              <a:ext uri="{FF2B5EF4-FFF2-40B4-BE49-F238E27FC236}">
                <a16:creationId xmlns:a16="http://schemas.microsoft.com/office/drawing/2014/main" id="{5B516608-B004-0E45-8006-AD8EB61CFF62}"/>
              </a:ext>
            </a:extLst>
          </p:cNvPr>
          <p:cNvGraphicFramePr>
            <a:graphicFrameLocks noGrp="1"/>
          </p:cNvGraphicFramePr>
          <p:nvPr>
            <p:extLst>
              <p:ext uri="{D42A27DB-BD31-4B8C-83A1-F6EECF244321}">
                <p14:modId xmlns:p14="http://schemas.microsoft.com/office/powerpoint/2010/main" val="888247030"/>
              </p:ext>
            </p:extLst>
          </p:nvPr>
        </p:nvGraphicFramePr>
        <p:xfrm>
          <a:off x="857250" y="1966531"/>
          <a:ext cx="7401587" cy="3366242"/>
        </p:xfrm>
        <a:graphic>
          <a:graphicData uri="http://schemas.openxmlformats.org/drawingml/2006/table">
            <a:tbl>
              <a:tblPr/>
              <a:tblGrid>
                <a:gridCol w="2062143">
                  <a:extLst>
                    <a:ext uri="{9D8B030D-6E8A-4147-A177-3AD203B41FA5}">
                      <a16:colId xmlns:a16="http://schemas.microsoft.com/office/drawing/2014/main" val="20000"/>
                    </a:ext>
                  </a:extLst>
                </a:gridCol>
                <a:gridCol w="3196318">
                  <a:extLst>
                    <a:ext uri="{9D8B030D-6E8A-4147-A177-3AD203B41FA5}">
                      <a16:colId xmlns:a16="http://schemas.microsoft.com/office/drawing/2014/main" val="20001"/>
                    </a:ext>
                  </a:extLst>
                </a:gridCol>
                <a:gridCol w="2143126">
                  <a:extLst>
                    <a:ext uri="{9D8B030D-6E8A-4147-A177-3AD203B41FA5}">
                      <a16:colId xmlns:a16="http://schemas.microsoft.com/office/drawing/2014/main" val="20002"/>
                    </a:ext>
                  </a:extLst>
                </a:gridCol>
              </a:tblGrid>
              <a:tr h="1028700">
                <a:tc>
                  <a:txBody>
                    <a:bodyPr/>
                    <a:lstStyle/>
                    <a:p>
                      <a:pPr algn="ctr"/>
                      <a:r>
                        <a:rPr lang="en-US" sz="2100" b="1" dirty="0" err="1"/>
                        <a:t>Testlet</a:t>
                      </a:r>
                      <a:r>
                        <a:rPr lang="en-US" sz="2100" b="1" dirty="0"/>
                        <a:t> Items</a:t>
                      </a:r>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tc>
                  <a:txBody>
                    <a:bodyPr/>
                    <a:lstStyle/>
                    <a:p>
                      <a:pPr algn="ctr"/>
                      <a:r>
                        <a:rPr lang="en-US" sz="2100" b="1" dirty="0"/>
                        <a:t>Assessment </a:t>
                      </a:r>
                    </a:p>
                    <a:p>
                      <a:pPr algn="ctr"/>
                      <a:r>
                        <a:rPr lang="en-US" sz="2100" b="1" dirty="0"/>
                        <a:t>Scheduling</a:t>
                      </a:r>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tc>
                  <a:txBody>
                    <a:bodyPr/>
                    <a:lstStyle/>
                    <a:p>
                      <a:pPr algn="ctr"/>
                      <a:r>
                        <a:rPr lang="en-US" sz="2100" b="1" dirty="0"/>
                        <a:t>Number of </a:t>
                      </a:r>
                      <a:r>
                        <a:rPr lang="en-US" sz="2100" b="1" dirty="0" err="1"/>
                        <a:t>Testlets</a:t>
                      </a:r>
                      <a:r>
                        <a:rPr lang="en-US" sz="2100" b="1" dirty="0"/>
                        <a:t> </a:t>
                      </a:r>
                    </a:p>
                    <a:p>
                      <a:pPr algn="ctr"/>
                      <a:r>
                        <a:rPr lang="en-US" sz="2100" b="1" dirty="0"/>
                        <a:t>Per Subject</a:t>
                      </a:r>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extLst>
                  <a:ext uri="{0D108BD9-81ED-4DB2-BD59-A6C34878D82A}">
                    <a16:rowId xmlns:a16="http://schemas.microsoft.com/office/drawing/2014/main" val="10000"/>
                  </a:ext>
                </a:extLst>
              </a:tr>
              <a:tr h="829867">
                <a:tc>
                  <a:txBody>
                    <a:bodyPr/>
                    <a:lstStyle/>
                    <a:p>
                      <a:pPr algn="ctr"/>
                      <a:r>
                        <a:rPr lang="en-US" sz="2100" dirty="0"/>
                        <a:t>3-9 conceptually-related items</a:t>
                      </a:r>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tc>
                  <a:txBody>
                    <a:bodyPr/>
                    <a:lstStyle/>
                    <a:p>
                      <a:pPr algn="ctr"/>
                      <a:r>
                        <a:rPr lang="en-US" sz="2100" dirty="0"/>
                        <a:t>5–15 minutes to complete a</a:t>
                      </a:r>
                      <a:r>
                        <a:rPr lang="en-US" sz="2100" baseline="0" dirty="0"/>
                        <a:t> </a:t>
                      </a:r>
                      <a:r>
                        <a:rPr lang="en-US" sz="2100" baseline="0" dirty="0" err="1"/>
                        <a:t>testlet</a:t>
                      </a:r>
                      <a:endParaRPr lang="en-US" sz="2100" dirty="0"/>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tc rowSpan="2">
                  <a:txBody>
                    <a:bodyPr/>
                    <a:lstStyle/>
                    <a:p>
                      <a:pPr algn="ctr"/>
                      <a:r>
                        <a:rPr lang="en-US" sz="2100" dirty="0"/>
                        <a:t>7-9 for ELA and for mathematics, depending</a:t>
                      </a:r>
                      <a:r>
                        <a:rPr lang="en-US" sz="2100" baseline="0" dirty="0"/>
                        <a:t> on the grade</a:t>
                      </a:r>
                    </a:p>
                    <a:p>
                      <a:pPr algn="ctr"/>
                      <a:endParaRPr lang="en-US" sz="2100" baseline="0" dirty="0"/>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extLst>
                  <a:ext uri="{0D108BD9-81ED-4DB2-BD59-A6C34878D82A}">
                    <a16:rowId xmlns:a16="http://schemas.microsoft.com/office/drawing/2014/main" val="10001"/>
                  </a:ext>
                </a:extLst>
              </a:tr>
              <a:tr h="1507675">
                <a:tc>
                  <a:txBody>
                    <a:bodyPr/>
                    <a:lstStyle/>
                    <a:p>
                      <a:pPr algn="ctr"/>
                      <a:r>
                        <a:rPr lang="en-US" sz="2100" dirty="0"/>
                        <a:t>all items within a </a:t>
                      </a:r>
                      <a:r>
                        <a:rPr lang="en-US" sz="2100" dirty="0" err="1"/>
                        <a:t>testlet</a:t>
                      </a:r>
                      <a:r>
                        <a:rPr lang="en-US" sz="2100" dirty="0"/>
                        <a:t> are the same linkage level</a:t>
                      </a:r>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tc>
                  <a:txBody>
                    <a:bodyPr/>
                    <a:lstStyle/>
                    <a:p>
                      <a:pPr algn="ctr"/>
                      <a:r>
                        <a:rPr lang="en-US" sz="2100" dirty="0"/>
                        <a:t>each</a:t>
                      </a:r>
                      <a:r>
                        <a:rPr lang="en-US" sz="2100" baseline="0" dirty="0"/>
                        <a:t> </a:t>
                      </a:r>
                      <a:r>
                        <a:rPr lang="en-US" sz="2100" baseline="0" dirty="0" err="1"/>
                        <a:t>testlet</a:t>
                      </a:r>
                      <a:r>
                        <a:rPr lang="en-US" sz="2100" baseline="0" dirty="0"/>
                        <a:t> </a:t>
                      </a:r>
                      <a:r>
                        <a:rPr lang="en-US" sz="2100" dirty="0"/>
                        <a:t>administered</a:t>
                      </a:r>
                      <a:r>
                        <a:rPr lang="en-US" sz="2100" baseline="0" dirty="0"/>
                        <a:t> </a:t>
                      </a:r>
                    </a:p>
                    <a:p>
                      <a:pPr algn="ctr"/>
                      <a:r>
                        <a:rPr lang="en-US" sz="2100" baseline="0" dirty="0"/>
                        <a:t>one-on-one </a:t>
                      </a:r>
                    </a:p>
                    <a:p>
                      <a:pPr algn="ctr"/>
                      <a:r>
                        <a:rPr lang="en-US" sz="2100" baseline="0" dirty="0"/>
                        <a:t>(test admin to student)</a:t>
                      </a:r>
                      <a:endParaRPr lang="en-US" sz="2100" dirty="0"/>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tc vMerge="1">
                  <a:txBody>
                    <a:bodyPr/>
                    <a:lstStyle/>
                    <a:p>
                      <a:pPr algn="ctr"/>
                      <a:endParaRPr lang="en-US" sz="2800" dirty="0"/>
                    </a:p>
                  </a:txBody>
                  <a:tcPr>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5" name="Title 4"/>
          <p:cNvSpPr>
            <a:spLocks noGrp="1"/>
          </p:cNvSpPr>
          <p:nvPr>
            <p:ph type="title"/>
          </p:nvPr>
        </p:nvSpPr>
        <p:spPr/>
        <p:txBody>
          <a:bodyPr>
            <a:normAutofit fontScale="90000"/>
          </a:bodyPr>
          <a:lstStyle/>
          <a:p>
            <a:r>
              <a:rPr lang="en-US" dirty="0" err="1"/>
              <a:t>Testlets</a:t>
            </a:r>
            <a:br>
              <a:rPr lang="en-US" dirty="0"/>
            </a:br>
            <a:endParaRPr lang="en-US" dirty="0"/>
          </a:p>
        </p:txBody>
      </p:sp>
    </p:spTree>
    <p:extLst>
      <p:ext uri="{BB962C8B-B14F-4D97-AF65-F5344CB8AC3E}">
        <p14:creationId xmlns:p14="http://schemas.microsoft.com/office/powerpoint/2010/main" val="525845904"/>
      </p:ext>
    </p:extLst>
  </p:cSld>
  <p:clrMapOvr>
    <a:masterClrMapping/>
  </p:clrMapOvr>
  <mc:AlternateContent xmlns:mc="http://schemas.openxmlformats.org/markup-compatibility/2006" xmlns:p14="http://schemas.microsoft.com/office/powerpoint/2010/main">
    <mc:Choice Requires="p14">
      <p:transition spd="slow" p14:dur="2000" advTm="57152"/>
    </mc:Choice>
    <mc:Fallback xmlns="">
      <p:transition spd="slow" advTm="571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are the Students?</a:t>
            </a:r>
          </a:p>
        </p:txBody>
      </p:sp>
      <p:sp>
        <p:nvSpPr>
          <p:cNvPr id="3" name="Content Placeholder 2"/>
          <p:cNvSpPr>
            <a:spLocks noGrp="1"/>
          </p:cNvSpPr>
          <p:nvPr>
            <p:ph idx="1"/>
          </p:nvPr>
        </p:nvSpPr>
        <p:spPr>
          <a:xfrm>
            <a:off x="223071" y="1463040"/>
            <a:ext cx="8292279" cy="4640674"/>
          </a:xfrm>
        </p:spPr>
        <p:txBody>
          <a:bodyPr>
            <a:normAutofit/>
          </a:bodyPr>
          <a:lstStyle/>
          <a:p>
            <a:r>
              <a:rPr lang="en-US" dirty="0"/>
              <a:t>Students with the most significant cognitive disabilities…</a:t>
            </a:r>
          </a:p>
          <a:p>
            <a:pPr lvl="1"/>
            <a:r>
              <a:rPr lang="en-US" dirty="0"/>
              <a:t>Receive instruction on the Extended Evidence Outcomes (EEOs)</a:t>
            </a:r>
          </a:p>
          <a:p>
            <a:pPr lvl="1"/>
            <a:r>
              <a:rPr lang="en-US" dirty="0"/>
              <a:t>Requires extensive, repeated, and individualized instruction</a:t>
            </a:r>
          </a:p>
          <a:p>
            <a:pPr lvl="1"/>
            <a:r>
              <a:rPr lang="en-US" dirty="0"/>
              <a:t>Uses substantially adapted and/or modified materials </a:t>
            </a:r>
          </a:p>
          <a:p>
            <a:pPr lvl="1"/>
            <a:endParaRPr lang="en-US" dirty="0"/>
          </a:p>
          <a:p>
            <a:r>
              <a:rPr lang="en-US" dirty="0"/>
              <a:t>Not IDEA category specific</a:t>
            </a:r>
          </a:p>
          <a:p>
            <a:pPr lvl="1"/>
            <a:r>
              <a:rPr lang="en-US" dirty="0"/>
              <a:t>CANNOT have a Specific Learning Disability (SLD)</a:t>
            </a:r>
          </a:p>
          <a:p>
            <a:pPr lvl="1"/>
            <a:r>
              <a:rPr lang="en-US" b="1" i="1" u="sng" dirty="0"/>
              <a:t>Generally</a:t>
            </a:r>
            <a:r>
              <a:rPr lang="en-US" dirty="0"/>
              <a:t> – ID, MD, Autism, D/B</a:t>
            </a:r>
          </a:p>
          <a:p>
            <a:pPr lvl="1"/>
            <a:endParaRPr lang="en-US" dirty="0"/>
          </a:p>
          <a:p>
            <a:r>
              <a:rPr lang="en-US" dirty="0"/>
              <a:t>Not all students with ID should qualify</a:t>
            </a:r>
          </a:p>
          <a:p>
            <a:pPr lvl="1"/>
            <a:r>
              <a:rPr lang="en-US" dirty="0" err="1"/>
              <a:t>CoAlt</a:t>
            </a:r>
            <a:r>
              <a:rPr lang="en-US" dirty="0"/>
              <a:t> intended for students 3 SD below mean (~55&gt;)</a:t>
            </a:r>
          </a:p>
        </p:txBody>
      </p:sp>
    </p:spTree>
    <p:extLst>
      <p:ext uri="{BB962C8B-B14F-4D97-AF65-F5344CB8AC3E}">
        <p14:creationId xmlns:p14="http://schemas.microsoft.com/office/powerpoint/2010/main" val="3344086515"/>
      </p:ext>
    </p:extLst>
  </p:cSld>
  <p:clrMapOvr>
    <a:masterClrMapping/>
  </p:clrMapOvr>
  <mc:AlternateContent xmlns:mc="http://schemas.openxmlformats.org/markup-compatibility/2006" xmlns:p14="http://schemas.microsoft.com/office/powerpoint/2010/main">
    <mc:Choice Requires="p14">
      <p:transition spd="slow" p14:dur="2000" advTm="89535"/>
    </mc:Choice>
    <mc:Fallback xmlns="">
      <p:transition spd="slow" advTm="89535"/>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Computer-Delivered Testlets</a:t>
            </a:r>
          </a:p>
        </p:txBody>
      </p:sp>
      <p:sp>
        <p:nvSpPr>
          <p:cNvPr id="3" name="Content Placeholder 2"/>
          <p:cNvSpPr>
            <a:spLocks noGrp="1"/>
          </p:cNvSpPr>
          <p:nvPr>
            <p:ph idx="1"/>
          </p:nvPr>
        </p:nvSpPr>
        <p:spPr/>
        <p:txBody>
          <a:bodyPr>
            <a:normAutofit/>
          </a:bodyPr>
          <a:lstStyle/>
          <a:p>
            <a:r>
              <a:rPr lang="en-US" dirty="0"/>
              <a:t>Maximize student interaction</a:t>
            </a:r>
          </a:p>
          <a:p>
            <a:pPr lvl="1"/>
            <a:r>
              <a:rPr lang="en-US" dirty="0"/>
              <a:t>Each </a:t>
            </a:r>
            <a:r>
              <a:rPr lang="en-US" dirty="0" err="1"/>
              <a:t>testlet</a:t>
            </a:r>
            <a:r>
              <a:rPr lang="en-US" dirty="0"/>
              <a:t> begins with an engagement activity</a:t>
            </a:r>
          </a:p>
          <a:p>
            <a:pPr lvl="1"/>
            <a:r>
              <a:rPr lang="en-US" dirty="0"/>
              <a:t>Each </a:t>
            </a:r>
            <a:r>
              <a:rPr lang="en-US" dirty="0" err="1"/>
              <a:t>testlet</a:t>
            </a:r>
            <a:r>
              <a:rPr lang="en-US" dirty="0"/>
              <a:t> consists of 3-9 related items</a:t>
            </a:r>
          </a:p>
          <a:p>
            <a:pPr lvl="1"/>
            <a:endParaRPr lang="en-US" dirty="0"/>
          </a:p>
          <a:p>
            <a:r>
              <a:rPr lang="en-US" dirty="0"/>
              <a:t>Maximize student independence</a:t>
            </a:r>
          </a:p>
          <a:p>
            <a:pPr lvl="1"/>
            <a:r>
              <a:rPr lang="en-US" sz="1800" dirty="0"/>
              <a:t>Student selects response choices independently</a:t>
            </a:r>
          </a:p>
          <a:p>
            <a:pPr lvl="1"/>
            <a:r>
              <a:rPr lang="en-US" sz="1800" dirty="0"/>
              <a:t>Supports allowed for</a:t>
            </a:r>
          </a:p>
          <a:p>
            <a:pPr lvl="2"/>
            <a:r>
              <a:rPr lang="en-US" sz="1500" dirty="0"/>
              <a:t>Entering the student’s responses</a:t>
            </a:r>
          </a:p>
          <a:p>
            <a:pPr lvl="2"/>
            <a:r>
              <a:rPr lang="en-US" sz="1500" dirty="0"/>
              <a:t>Navigating screen to screen</a:t>
            </a:r>
          </a:p>
          <a:p>
            <a:pPr lvl="1"/>
            <a:endParaRPr lang="en-US" sz="2100"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3071" y="6183004"/>
            <a:ext cx="1336068" cy="521567"/>
          </a:xfrm>
          <a:prstGeom prst="rect">
            <a:avLst/>
          </a:prstGeom>
        </p:spPr>
      </p:pic>
    </p:spTree>
    <p:extLst>
      <p:ext uri="{BB962C8B-B14F-4D97-AF65-F5344CB8AC3E}">
        <p14:creationId xmlns:p14="http://schemas.microsoft.com/office/powerpoint/2010/main" val="345082907"/>
      </p:ext>
    </p:extLst>
  </p:cSld>
  <p:clrMapOvr>
    <a:masterClrMapping/>
  </p:clrMapOvr>
  <mc:AlternateContent xmlns:mc="http://schemas.openxmlformats.org/markup-compatibility/2006" xmlns:p14="http://schemas.microsoft.com/office/powerpoint/2010/main">
    <mc:Choice Requires="p14">
      <p:transition spd="slow" p14:dur="2000" advTm="53122"/>
    </mc:Choice>
    <mc:Fallback xmlns="">
      <p:transition spd="slow" advTm="53122"/>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Engagement Activities</a:t>
            </a:r>
          </a:p>
        </p:txBody>
      </p:sp>
      <p:graphicFrame>
        <p:nvGraphicFramePr>
          <p:cNvPr id="6" name="Table 5"/>
          <p:cNvGraphicFramePr>
            <a:graphicFrameLocks noGrp="1"/>
          </p:cNvGraphicFramePr>
          <p:nvPr/>
        </p:nvGraphicFramePr>
        <p:xfrm>
          <a:off x="3189768" y="1907985"/>
          <a:ext cx="5251117" cy="3321685"/>
        </p:xfrm>
        <a:graphic>
          <a:graphicData uri="http://schemas.openxmlformats.org/drawingml/2006/table">
            <a:tbl>
              <a:tblPr/>
              <a:tblGrid>
                <a:gridCol w="2581395">
                  <a:extLst>
                    <a:ext uri="{9D8B030D-6E8A-4147-A177-3AD203B41FA5}">
                      <a16:colId xmlns:a16="http://schemas.microsoft.com/office/drawing/2014/main" val="20000"/>
                    </a:ext>
                  </a:extLst>
                </a:gridCol>
                <a:gridCol w="2669722">
                  <a:extLst>
                    <a:ext uri="{9D8B030D-6E8A-4147-A177-3AD203B41FA5}">
                      <a16:colId xmlns:a16="http://schemas.microsoft.com/office/drawing/2014/main" val="20001"/>
                    </a:ext>
                  </a:extLst>
                </a:gridCol>
              </a:tblGrid>
              <a:tr h="480060">
                <a:tc>
                  <a:txBody>
                    <a:bodyPr/>
                    <a:lstStyle/>
                    <a:p>
                      <a:pPr algn="ctr"/>
                      <a:r>
                        <a:rPr lang="en-US" sz="2700" b="1" dirty="0"/>
                        <a:t>Mathematics</a:t>
                      </a:r>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tc>
                  <a:txBody>
                    <a:bodyPr/>
                    <a:lstStyle/>
                    <a:p>
                      <a:pPr algn="ctr"/>
                      <a:r>
                        <a:rPr lang="en-US" sz="2700" b="1" dirty="0"/>
                        <a:t>ELA</a:t>
                      </a:r>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extLst>
                  <a:ext uri="{0D108BD9-81ED-4DB2-BD59-A6C34878D82A}">
                    <a16:rowId xmlns:a16="http://schemas.microsoft.com/office/drawing/2014/main" val="10000"/>
                  </a:ext>
                </a:extLst>
              </a:tr>
              <a:tr h="2841625">
                <a:tc>
                  <a:txBody>
                    <a:bodyPr/>
                    <a:lstStyle/>
                    <a:p>
                      <a:r>
                        <a:rPr lang="en-US" sz="1800" baseline="0" dirty="0"/>
                        <a:t>• Short setup/scenario for the items</a:t>
                      </a:r>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tc>
                  <a:txBody>
                    <a:bodyPr/>
                    <a:lstStyle/>
                    <a:p>
                      <a:r>
                        <a:rPr lang="en-US" sz="1500" dirty="0"/>
                        <a:t>• </a:t>
                      </a:r>
                      <a:r>
                        <a:rPr lang="en-US" sz="1800" dirty="0"/>
                        <a:t>Text presented twice</a:t>
                      </a:r>
                    </a:p>
                    <a:p>
                      <a:endParaRPr lang="en-US" sz="1800" dirty="0"/>
                    </a:p>
                    <a:p>
                      <a:r>
                        <a:rPr lang="en-US" sz="1800" dirty="0"/>
                        <a:t>•</a:t>
                      </a:r>
                      <a:r>
                        <a:rPr lang="en-US" sz="1800" baseline="0" dirty="0"/>
                        <a:t> 1st reading is for engagement</a:t>
                      </a:r>
                    </a:p>
                    <a:p>
                      <a:endParaRPr lang="en-US" sz="1800" baseline="0" dirty="0"/>
                    </a:p>
                    <a:p>
                      <a:r>
                        <a:rPr lang="en-US" sz="1800" baseline="0" dirty="0"/>
                        <a:t>• 2nd reading has items interspersed</a:t>
                      </a:r>
                    </a:p>
                  </a:txBody>
                  <a:tcPr marL="68580" marR="68580" marT="34290" marB="34290">
                    <a:lnL w="38100" cap="flat" cmpd="sng" algn="ctr">
                      <a:solidFill>
                        <a:srgbClr val="1F497D">
                          <a:lumMod val="60000"/>
                          <a:lumOff val="40000"/>
                        </a:srgbClr>
                      </a:solidFill>
                      <a:prstDash val="solid"/>
                      <a:round/>
                      <a:headEnd type="none" w="med" len="med"/>
                      <a:tailEnd type="none" w="med" len="med"/>
                    </a:lnL>
                    <a:lnR w="38100" cap="flat" cmpd="sng" algn="ctr">
                      <a:solidFill>
                        <a:srgbClr val="1F497D">
                          <a:lumMod val="60000"/>
                          <a:lumOff val="40000"/>
                        </a:srgbClr>
                      </a:solidFill>
                      <a:prstDash val="solid"/>
                      <a:round/>
                      <a:headEnd type="none" w="med" len="med"/>
                      <a:tailEnd type="none" w="med" len="med"/>
                    </a:lnR>
                    <a:lnT w="38100" cap="flat" cmpd="sng" algn="ctr">
                      <a:solidFill>
                        <a:srgbClr val="1F497D">
                          <a:lumMod val="60000"/>
                          <a:lumOff val="40000"/>
                        </a:srgbClr>
                      </a:solidFill>
                      <a:prstDash val="solid"/>
                      <a:round/>
                      <a:headEnd type="none" w="med" len="med"/>
                      <a:tailEnd type="none" w="med" len="med"/>
                    </a:lnT>
                    <a:lnB w="38100" cap="flat" cmpd="sng" algn="ctr">
                      <a:solidFill>
                        <a:srgbClr val="1F497D">
                          <a:lumMod val="60000"/>
                          <a:lumOff val="40000"/>
                        </a:srgbClr>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217" y="6145573"/>
            <a:ext cx="1336068" cy="521567"/>
          </a:xfrm>
          <a:prstGeom prst="rect">
            <a:avLst/>
          </a:prstGeom>
        </p:spPr>
      </p:pic>
      <p:sp>
        <p:nvSpPr>
          <p:cNvPr id="5" name="TextBox 4"/>
          <p:cNvSpPr txBox="1"/>
          <p:nvPr/>
        </p:nvSpPr>
        <p:spPr>
          <a:xfrm>
            <a:off x="189217" y="2171975"/>
            <a:ext cx="3000551" cy="1477328"/>
          </a:xfrm>
          <a:prstGeom prst="rect">
            <a:avLst/>
          </a:prstGeom>
          <a:noFill/>
        </p:spPr>
        <p:txBody>
          <a:bodyPr wrap="square" rtlCol="0">
            <a:spAutoFit/>
          </a:bodyPr>
          <a:lstStyle/>
          <a:p>
            <a:pPr defTabSz="342900">
              <a:defRPr/>
            </a:pPr>
            <a:r>
              <a:rPr lang="en-US" b="1" dirty="0">
                <a:solidFill>
                  <a:prstClr val="black"/>
                </a:solidFill>
                <a:latin typeface="Calibri"/>
              </a:rPr>
              <a:t>Purpose is to:</a:t>
            </a:r>
          </a:p>
          <a:p>
            <a:pPr marL="385763" indent="-385763" defTabSz="342900">
              <a:buFont typeface="+mj-lt"/>
              <a:buAutoNum type="arabicPeriod"/>
              <a:defRPr/>
            </a:pPr>
            <a:r>
              <a:rPr lang="en-US" dirty="0">
                <a:solidFill>
                  <a:prstClr val="black"/>
                </a:solidFill>
                <a:latin typeface="Calibri"/>
              </a:rPr>
              <a:t>Motivate students</a:t>
            </a:r>
          </a:p>
          <a:p>
            <a:pPr marL="385763" indent="-385763" defTabSz="342900">
              <a:buFont typeface="+mj-lt"/>
              <a:buAutoNum type="arabicPeriod"/>
              <a:defRPr/>
            </a:pPr>
            <a:r>
              <a:rPr lang="en-US" dirty="0">
                <a:solidFill>
                  <a:prstClr val="black"/>
                </a:solidFill>
                <a:latin typeface="Calibri"/>
              </a:rPr>
              <a:t>Provide a context for the items</a:t>
            </a:r>
          </a:p>
          <a:p>
            <a:pPr marL="385763" indent="-385763" defTabSz="342900">
              <a:buFont typeface="+mj-lt"/>
              <a:buAutoNum type="arabicPeriod"/>
              <a:defRPr/>
            </a:pPr>
            <a:r>
              <a:rPr lang="en-US" dirty="0">
                <a:solidFill>
                  <a:prstClr val="black"/>
                </a:solidFill>
                <a:latin typeface="Calibri"/>
              </a:rPr>
              <a:t>Activate prior knowledge</a:t>
            </a:r>
          </a:p>
        </p:txBody>
      </p:sp>
    </p:spTree>
    <p:extLst>
      <p:ext uri="{BB962C8B-B14F-4D97-AF65-F5344CB8AC3E}">
        <p14:creationId xmlns:p14="http://schemas.microsoft.com/office/powerpoint/2010/main" val="3812020967"/>
      </p:ext>
    </p:extLst>
  </p:cSld>
  <p:clrMapOvr>
    <a:masterClrMapping/>
  </p:clrMapOvr>
  <mc:AlternateContent xmlns:mc="http://schemas.openxmlformats.org/markup-compatibility/2006" xmlns:p14="http://schemas.microsoft.com/office/powerpoint/2010/main">
    <mc:Choice Requires="p14">
      <p:transition spd="slow" p14:dur="2000" advTm="33152"/>
    </mc:Choice>
    <mc:Fallback xmlns="">
      <p:transition spd="slow" advTm="33152"/>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1072" y="246620"/>
            <a:ext cx="4512105" cy="2561627"/>
          </a:xfrm>
          <a:prstGeom prst="rect">
            <a:avLst/>
          </a:prstGeom>
          <a:ln>
            <a:solidFill>
              <a:schemeClr val="tx2"/>
            </a:solidFill>
          </a:ln>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9126" y="1774956"/>
            <a:ext cx="4249706" cy="2436552"/>
          </a:xfrm>
          <a:prstGeom prst="rect">
            <a:avLst/>
          </a:prstGeom>
          <a:ln>
            <a:solidFill>
              <a:schemeClr val="tx2"/>
            </a:solidFill>
          </a:ln>
        </p:spPr>
      </p:pic>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17181" y="2297577"/>
            <a:ext cx="4249705" cy="2474564"/>
          </a:xfrm>
          <a:prstGeom prst="rect">
            <a:avLst/>
          </a:prstGeom>
          <a:ln>
            <a:solidFill>
              <a:schemeClr val="tx2"/>
            </a:solidFill>
          </a:ln>
        </p:spPr>
      </p:pic>
      <p:pic>
        <p:nvPicPr>
          <p:cNvPr id="4" name="Picture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03677" y="2831331"/>
            <a:ext cx="4489118" cy="2600324"/>
          </a:xfrm>
          <a:prstGeom prst="rect">
            <a:avLst/>
          </a:prstGeom>
          <a:ln>
            <a:solidFill>
              <a:schemeClr val="tx2"/>
            </a:solidFill>
          </a:ln>
        </p:spPr>
      </p:pic>
      <p:pic>
        <p:nvPicPr>
          <p:cNvPr id="5" name="Picture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86660" y="3254016"/>
            <a:ext cx="4497741" cy="2600324"/>
          </a:xfrm>
          <a:prstGeom prst="rect">
            <a:avLst/>
          </a:prstGeom>
          <a:ln>
            <a:solidFill>
              <a:schemeClr val="tx2"/>
            </a:solidFill>
          </a:ln>
        </p:spPr>
      </p:pic>
    </p:spTree>
    <p:extLst>
      <p:ext uri="{BB962C8B-B14F-4D97-AF65-F5344CB8AC3E}">
        <p14:creationId xmlns:p14="http://schemas.microsoft.com/office/powerpoint/2010/main" val="693012035"/>
      </p:ext>
    </p:extLst>
  </p:cSld>
  <p:clrMapOvr>
    <a:masterClrMapping/>
  </p:clrMapOvr>
  <mc:AlternateContent xmlns:mc="http://schemas.openxmlformats.org/markup-compatibility/2006" xmlns:p14="http://schemas.microsoft.com/office/powerpoint/2010/main">
    <mc:Choice Requires="p14">
      <p:transition spd="slow" p14:dur="2000" advTm="22397"/>
    </mc:Choice>
    <mc:Fallback xmlns="">
      <p:transition spd="slow" advTm="22397"/>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54" y="6123605"/>
            <a:ext cx="1336068" cy="521567"/>
          </a:xfrm>
          <a:prstGeom prst="rect">
            <a:avLst/>
          </a:prstGeom>
        </p:spPr>
      </p:pic>
      <p:pic>
        <p:nvPicPr>
          <p:cNvPr id="4" name="Picture 3">
            <a:extLst>
              <a:ext uri="{FF2B5EF4-FFF2-40B4-BE49-F238E27FC236}">
                <a16:creationId xmlns:a16="http://schemas.microsoft.com/office/drawing/2014/main" id="{7F000FD7-AA38-3541-BF00-0F0C33AD1B2F}"/>
              </a:ext>
            </a:extLst>
          </p:cNvPr>
          <p:cNvPicPr>
            <a:picLocks noChangeAspect="1"/>
          </p:cNvPicPr>
          <p:nvPr/>
        </p:nvPicPr>
        <p:blipFill>
          <a:blip r:embed="rId4"/>
          <a:stretch>
            <a:fillRect/>
          </a:stretch>
        </p:blipFill>
        <p:spPr>
          <a:xfrm>
            <a:off x="467308" y="1326238"/>
            <a:ext cx="8217990" cy="3715319"/>
          </a:xfrm>
          <a:prstGeom prst="rect">
            <a:avLst/>
          </a:prstGeom>
          <a:ln>
            <a:solidFill>
              <a:schemeClr val="tx2"/>
            </a:solidFill>
          </a:ln>
        </p:spPr>
      </p:pic>
      <p:sp>
        <p:nvSpPr>
          <p:cNvPr id="2" name="Title 1"/>
          <p:cNvSpPr>
            <a:spLocks noGrp="1"/>
          </p:cNvSpPr>
          <p:nvPr>
            <p:ph type="title"/>
          </p:nvPr>
        </p:nvSpPr>
        <p:spPr/>
        <p:txBody>
          <a:bodyPr/>
          <a:lstStyle/>
          <a:p>
            <a:r>
              <a:rPr lang="en-US" dirty="0"/>
              <a:t>Review Screen</a:t>
            </a:r>
          </a:p>
        </p:txBody>
      </p:sp>
    </p:spTree>
    <p:extLst>
      <p:ext uri="{BB962C8B-B14F-4D97-AF65-F5344CB8AC3E}">
        <p14:creationId xmlns:p14="http://schemas.microsoft.com/office/powerpoint/2010/main" val="2073441209"/>
      </p:ext>
    </p:extLst>
  </p:cSld>
  <p:clrMapOvr>
    <a:masterClrMapping/>
  </p:clrMapOvr>
  <mc:AlternateContent xmlns:mc="http://schemas.openxmlformats.org/markup-compatibility/2006" xmlns:p14="http://schemas.microsoft.com/office/powerpoint/2010/main">
    <mc:Choice Requires="p14">
      <p:transition spd="slow" p14:dur="2000" advTm="44168"/>
    </mc:Choice>
    <mc:Fallback xmlns="">
      <p:transition spd="slow" advTm="44168"/>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Teacher-Administered Testlets</a:t>
            </a:r>
          </a:p>
        </p:txBody>
      </p:sp>
      <p:sp>
        <p:nvSpPr>
          <p:cNvPr id="5" name="Content Placeholder 4"/>
          <p:cNvSpPr>
            <a:spLocks noGrp="1"/>
          </p:cNvSpPr>
          <p:nvPr>
            <p:ph idx="1"/>
          </p:nvPr>
        </p:nvSpPr>
        <p:spPr/>
        <p:txBody>
          <a:bodyPr>
            <a:noAutofit/>
          </a:bodyPr>
          <a:lstStyle/>
          <a:p>
            <a:pPr marL="342900" indent="-342900"/>
            <a:r>
              <a:rPr lang="en-US" dirty="0"/>
              <a:t>Directions to the test administrator in Student Portal</a:t>
            </a:r>
          </a:p>
          <a:p>
            <a:pPr marL="342900" indent="-342900"/>
            <a:r>
              <a:rPr lang="en-US" dirty="0"/>
              <a:t>Scripted statements/interactions</a:t>
            </a:r>
          </a:p>
          <a:p>
            <a:pPr marL="342900" indent="-342900"/>
            <a:r>
              <a:rPr lang="en-US" dirty="0"/>
              <a:t>Items are for the test administrator to complete based on observation of behavior</a:t>
            </a:r>
          </a:p>
          <a:p>
            <a:pPr marL="342900" indent="-342900"/>
            <a:r>
              <a:rPr lang="en-US" dirty="0"/>
              <a:t>Used for: </a:t>
            </a:r>
          </a:p>
          <a:p>
            <a:pPr lvl="1"/>
            <a:r>
              <a:rPr lang="en-US" dirty="0">
                <a:latin typeface="Trebuchet MS" panose="020B0603020202020204" pitchFamily="34" charset="0"/>
              </a:rPr>
              <a:t>Some testlets at the Initial and Distal Precursor linkage levels</a:t>
            </a:r>
          </a:p>
          <a:p>
            <a:pPr lvl="1"/>
            <a:r>
              <a:rPr lang="en-US" dirty="0">
                <a:latin typeface="Trebuchet MS" panose="020B0603020202020204" pitchFamily="34" charset="0"/>
              </a:rPr>
              <a:t>All writing testlets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7239" y="6103714"/>
            <a:ext cx="1336068" cy="521567"/>
          </a:xfrm>
          <a:prstGeom prst="rect">
            <a:avLst/>
          </a:prstGeom>
        </p:spPr>
      </p:pic>
    </p:spTree>
    <p:extLst>
      <p:ext uri="{BB962C8B-B14F-4D97-AF65-F5344CB8AC3E}">
        <p14:creationId xmlns:p14="http://schemas.microsoft.com/office/powerpoint/2010/main" val="385498349"/>
      </p:ext>
    </p:extLst>
  </p:cSld>
  <p:clrMapOvr>
    <a:masterClrMapping/>
  </p:clrMapOvr>
  <mc:AlternateContent xmlns:mc="http://schemas.openxmlformats.org/markup-compatibility/2006" xmlns:p14="http://schemas.microsoft.com/office/powerpoint/2010/main">
    <mc:Choice Requires="p14">
      <p:transition spd="slow" p14:dur="2000" advTm="39163"/>
    </mc:Choice>
    <mc:Fallback xmlns="">
      <p:transition spd="slow" advTm="39163"/>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Teacher-Administered Item</a:t>
            </a:r>
          </a:p>
        </p:txBody>
      </p:sp>
      <p:sp>
        <p:nvSpPr>
          <p:cNvPr id="5" name="TextBox 4"/>
          <p:cNvSpPr txBox="1"/>
          <p:nvPr/>
        </p:nvSpPr>
        <p:spPr>
          <a:xfrm>
            <a:off x="356548" y="1505797"/>
            <a:ext cx="4841859" cy="2123658"/>
          </a:xfrm>
          <a:prstGeom prst="rect">
            <a:avLst/>
          </a:prstGeom>
          <a:solidFill>
            <a:schemeClr val="bg1"/>
          </a:solidFill>
          <a:ln>
            <a:solidFill>
              <a:schemeClr val="tx1"/>
            </a:solidFill>
          </a:ln>
        </p:spPr>
        <p:txBody>
          <a:bodyPr wrap="square" rtlCol="0">
            <a:spAutoFit/>
          </a:bodyPr>
          <a:lstStyle/>
          <a:p>
            <a:pPr defTabSz="342900">
              <a:defRPr/>
            </a:pPr>
            <a:r>
              <a:rPr lang="en-US" sz="1200" b="1" dirty="0">
                <a:solidFill>
                  <a:prstClr val="black"/>
                </a:solidFill>
                <a:latin typeface="ReportSchoolRg-Regular"/>
                <a:cs typeface="ReportSchoolRg-Regular"/>
              </a:rPr>
              <a:t>Educator Directions:</a:t>
            </a:r>
          </a:p>
          <a:p>
            <a:pPr defTabSz="342900">
              <a:defRPr/>
            </a:pPr>
            <a:endParaRPr lang="en-US" sz="1200" dirty="0">
              <a:solidFill>
                <a:prstClr val="black"/>
              </a:solidFill>
              <a:latin typeface="ReportSchoolRg-Regular"/>
              <a:cs typeface="ReportSchoolRg-Regular"/>
            </a:endParaRPr>
          </a:p>
          <a:p>
            <a:pPr defTabSz="342900">
              <a:defRPr/>
            </a:pPr>
            <a:r>
              <a:rPr lang="en-US" sz="1200" dirty="0">
                <a:solidFill>
                  <a:prstClr val="black"/>
                </a:solidFill>
                <a:latin typeface="ReportSchoolRg-Regular"/>
                <a:cs typeface="ReportSchoolRg-Regular"/>
              </a:rPr>
              <a:t>In this testlet you will present the student with objects that are the same and objects that are different. It is important that objects that are the same are identical. </a:t>
            </a:r>
          </a:p>
          <a:p>
            <a:pPr defTabSz="342900">
              <a:defRPr/>
            </a:pPr>
            <a:endParaRPr lang="en-US" sz="1200" dirty="0">
              <a:solidFill>
                <a:prstClr val="black"/>
              </a:solidFill>
              <a:latin typeface="ReportSchoolRg-Regular"/>
              <a:cs typeface="ReportSchoolRg-Regular"/>
            </a:endParaRPr>
          </a:p>
          <a:p>
            <a:pPr defTabSz="342900">
              <a:defRPr/>
            </a:pPr>
            <a:r>
              <a:rPr lang="en-US" sz="1200" dirty="0">
                <a:solidFill>
                  <a:prstClr val="black"/>
                </a:solidFill>
                <a:latin typeface="ReportSchoolRg-Regular"/>
                <a:cs typeface="ReportSchoolRg-Regular"/>
              </a:rPr>
              <a:t>Gather two identical bowls and two identical crayons. You may substitute other objects if required. </a:t>
            </a:r>
          </a:p>
          <a:p>
            <a:pPr defTabSz="342900">
              <a:defRPr/>
            </a:pPr>
            <a:br>
              <a:rPr lang="en-US" sz="1200" dirty="0">
                <a:solidFill>
                  <a:prstClr val="black"/>
                </a:solidFill>
                <a:latin typeface="ReportSchoolRg-Regular"/>
                <a:cs typeface="ReportSchoolRg-Regular"/>
              </a:rPr>
            </a:br>
            <a:r>
              <a:rPr lang="en-US" sz="1200" dirty="0">
                <a:solidFill>
                  <a:prstClr val="black"/>
                </a:solidFill>
                <a:latin typeface="ReportSchoolRg-Regular"/>
                <a:cs typeface="ReportSchoolRg-Regular"/>
              </a:rPr>
              <a:t>For the first two items, you will use two bowls and one crayon.  For the second two items you will use two crayons and one bowl. </a:t>
            </a:r>
          </a:p>
        </p:txBody>
      </p:sp>
      <p:pic>
        <p:nvPicPr>
          <p:cNvPr id="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446081" y="3738650"/>
            <a:ext cx="4248415" cy="2267063"/>
          </a:xfrm>
          <a:prstGeom prst="rect">
            <a:avLst/>
          </a:prstGeom>
          <a:noFill/>
          <a:ln>
            <a:solidFill>
              <a:schemeClr val="tx2"/>
            </a:solidFill>
          </a:ln>
          <a:extLst>
            <a:ext uri="{909E8E84-426E-40DD-AFC4-6F175D3DCCD1}">
              <a14:hiddenFill xmlns:a14="http://schemas.microsoft.com/office/drawing/2010/main">
                <a:solidFill>
                  <a:schemeClr val="accent1"/>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8522" y="6188770"/>
            <a:ext cx="1336068" cy="521567"/>
          </a:xfrm>
          <a:prstGeom prst="rect">
            <a:avLst/>
          </a:prstGeom>
        </p:spPr>
      </p:pic>
    </p:spTree>
    <p:extLst>
      <p:ext uri="{BB962C8B-B14F-4D97-AF65-F5344CB8AC3E}">
        <p14:creationId xmlns:p14="http://schemas.microsoft.com/office/powerpoint/2010/main" val="1649589657"/>
      </p:ext>
    </p:extLst>
  </p:cSld>
  <p:clrMapOvr>
    <a:masterClrMapping/>
  </p:clrMapOvr>
  <mc:AlternateContent xmlns:mc="http://schemas.openxmlformats.org/markup-compatibility/2006" xmlns:p14="http://schemas.microsoft.com/office/powerpoint/2010/main">
    <mc:Choice Requires="p14">
      <p:transition spd="slow" p14:dur="2000" advTm="60155"/>
    </mc:Choice>
    <mc:Fallback xmlns="">
      <p:transition spd="slow" advTm="60155"/>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Combination Mathematics Testlets</a:t>
            </a:r>
          </a:p>
        </p:txBody>
      </p:sp>
      <p:sp>
        <p:nvSpPr>
          <p:cNvPr id="3" name="Content Placeholder 2"/>
          <p:cNvSpPr>
            <a:spLocks noGrp="1"/>
          </p:cNvSpPr>
          <p:nvPr>
            <p:ph idx="1"/>
          </p:nvPr>
        </p:nvSpPr>
        <p:spPr/>
        <p:txBody>
          <a:bodyPr>
            <a:noAutofit/>
          </a:bodyPr>
          <a:lstStyle/>
          <a:p>
            <a:pPr marL="342900" indent="-342900">
              <a:lnSpc>
                <a:spcPct val="120000"/>
              </a:lnSpc>
              <a:spcBef>
                <a:spcPts val="450"/>
              </a:spcBef>
            </a:pPr>
            <a:r>
              <a:rPr lang="en-US" dirty="0"/>
              <a:t>Some mathematics testlets are a combination of teacher-administered and computer-delivered</a:t>
            </a:r>
          </a:p>
          <a:p>
            <a:pPr marL="342900" indent="-342900">
              <a:lnSpc>
                <a:spcPct val="120000"/>
              </a:lnSpc>
              <a:spcBef>
                <a:spcPts val="450"/>
              </a:spcBef>
            </a:pPr>
            <a:r>
              <a:rPr lang="en-US" dirty="0"/>
              <a:t>Teacher-administered items come first</a:t>
            </a:r>
          </a:p>
          <a:p>
            <a:pPr marL="342900" indent="-342900">
              <a:lnSpc>
                <a:spcPct val="120000"/>
              </a:lnSpc>
              <a:spcBef>
                <a:spcPts val="450"/>
              </a:spcBef>
            </a:pPr>
            <a:r>
              <a:rPr lang="en-US" dirty="0"/>
              <a:t>Transition directions are provided to the test administrator</a:t>
            </a:r>
          </a:p>
          <a:p>
            <a:pPr marL="342900" indent="-342900">
              <a:lnSpc>
                <a:spcPct val="120000"/>
              </a:lnSpc>
              <a:spcBef>
                <a:spcPts val="450"/>
              </a:spcBef>
            </a:pPr>
            <a:r>
              <a:rPr lang="en-US" dirty="0"/>
              <a:t>Computer-delivered items come second</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63" y="6103714"/>
            <a:ext cx="1336068" cy="521567"/>
          </a:xfrm>
          <a:prstGeom prst="rect">
            <a:avLst/>
          </a:prstGeom>
        </p:spPr>
      </p:pic>
    </p:spTree>
    <p:extLst>
      <p:ext uri="{BB962C8B-B14F-4D97-AF65-F5344CB8AC3E}">
        <p14:creationId xmlns:p14="http://schemas.microsoft.com/office/powerpoint/2010/main" val="758390462"/>
      </p:ext>
    </p:extLst>
  </p:cSld>
  <p:clrMapOvr>
    <a:masterClrMapping/>
  </p:clrMapOvr>
  <mc:AlternateContent xmlns:mc="http://schemas.openxmlformats.org/markup-compatibility/2006" xmlns:p14="http://schemas.microsoft.com/office/powerpoint/2010/main">
    <mc:Choice Requires="p14">
      <p:transition spd="slow" p14:dur="2000" advTm="26152"/>
    </mc:Choice>
    <mc:Fallback xmlns="">
      <p:transition spd="slow" advTm="2615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Teacher-Administered Writing Testlets</a:t>
            </a:r>
          </a:p>
        </p:txBody>
      </p:sp>
      <p:sp>
        <p:nvSpPr>
          <p:cNvPr id="11" name="Content Placeholder 10"/>
          <p:cNvSpPr>
            <a:spLocks noGrp="1"/>
          </p:cNvSpPr>
          <p:nvPr>
            <p:ph idx="1"/>
          </p:nvPr>
        </p:nvSpPr>
        <p:spPr/>
        <p:txBody>
          <a:bodyPr>
            <a:normAutofit/>
          </a:bodyPr>
          <a:lstStyle/>
          <a:p>
            <a:pPr marL="342900" indent="-342900"/>
            <a:r>
              <a:rPr lang="en-US" dirty="0"/>
              <a:t>Engagement activity requires the student to select a topic</a:t>
            </a:r>
          </a:p>
          <a:p>
            <a:pPr marL="342900" indent="-342900"/>
            <a:r>
              <a:rPr lang="en-US" dirty="0"/>
              <a:t>Test administrator</a:t>
            </a:r>
          </a:p>
          <a:p>
            <a:pPr lvl="1"/>
            <a:r>
              <a:rPr lang="en-US" dirty="0"/>
              <a:t>Follows Educator Directions</a:t>
            </a:r>
          </a:p>
          <a:p>
            <a:pPr lvl="1"/>
            <a:r>
              <a:rPr lang="en-US" dirty="0"/>
              <a:t>Interacts with student </a:t>
            </a:r>
          </a:p>
          <a:p>
            <a:pPr lvl="1"/>
            <a:r>
              <a:rPr lang="en-US" dirty="0"/>
              <a:t>Observes and records observations of student writing</a:t>
            </a:r>
          </a:p>
          <a:p>
            <a:pPr marL="342900" indent="-342900"/>
            <a:r>
              <a:rPr lang="en-US" dirty="0"/>
              <a:t>Writing product is not submitted </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774" y="6103714"/>
            <a:ext cx="1336068" cy="521567"/>
          </a:xfrm>
          <a:prstGeom prst="rect">
            <a:avLst/>
          </a:prstGeom>
        </p:spPr>
      </p:pic>
    </p:spTree>
    <p:extLst>
      <p:ext uri="{BB962C8B-B14F-4D97-AF65-F5344CB8AC3E}">
        <p14:creationId xmlns:p14="http://schemas.microsoft.com/office/powerpoint/2010/main" val="1404421070"/>
      </p:ext>
    </p:extLst>
  </p:cSld>
  <p:clrMapOvr>
    <a:masterClrMapping/>
  </p:clrMapOvr>
  <mc:AlternateContent xmlns:mc="http://schemas.openxmlformats.org/markup-compatibility/2006" xmlns:p14="http://schemas.microsoft.com/office/powerpoint/2010/main">
    <mc:Choice Requires="p14">
      <p:transition spd="slow" p14:dur="2000" advTm="32096"/>
    </mc:Choice>
    <mc:Fallback xmlns="">
      <p:transition spd="slow" advTm="32096"/>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Familiar Texts</a:t>
            </a:r>
          </a:p>
        </p:txBody>
      </p:sp>
      <p:sp>
        <p:nvSpPr>
          <p:cNvPr id="3" name="Content Placeholder 2"/>
          <p:cNvSpPr>
            <a:spLocks noGrp="1"/>
          </p:cNvSpPr>
          <p:nvPr>
            <p:ph idx="1"/>
          </p:nvPr>
        </p:nvSpPr>
        <p:spPr/>
        <p:txBody>
          <a:bodyPr/>
          <a:lstStyle/>
          <a:p>
            <a:pPr marL="342900" indent="-342900"/>
            <a:r>
              <a:rPr lang="en-US" dirty="0"/>
              <a:t>Familiar Texts</a:t>
            </a:r>
          </a:p>
          <a:p>
            <a:pPr marL="857250" lvl="1" indent="-342900"/>
            <a:r>
              <a:rPr lang="en-US" dirty="0"/>
              <a:t>Provide opportunity for students to interact with ELA materials prior to testing</a:t>
            </a:r>
          </a:p>
          <a:p>
            <a:pPr marL="857250" lvl="1" indent="-342900"/>
            <a:r>
              <a:rPr lang="en-US" dirty="0"/>
              <a:t>Intended for use because students in this population need multiple exposures to materials in order to acquire information</a:t>
            </a:r>
          </a:p>
          <a:p>
            <a:pPr marL="857250" lvl="1" indent="-342900"/>
            <a:r>
              <a:rPr lang="en-US" dirty="0"/>
              <a:t>Located on the DLM webpage</a:t>
            </a:r>
          </a:p>
          <a:p>
            <a:pPr marL="857250" lvl="1" indent="-342900"/>
            <a:r>
              <a:rPr lang="en-US" dirty="0"/>
              <a:t>Are not required for the test</a:t>
            </a:r>
          </a:p>
          <a:p>
            <a:pPr marL="1200150" lvl="2" indent="-342900"/>
            <a:r>
              <a:rPr lang="en-US" sz="2000" dirty="0"/>
              <a:t>Each </a:t>
            </a:r>
            <a:r>
              <a:rPr lang="en-US" sz="2000" dirty="0" err="1"/>
              <a:t>testlet</a:t>
            </a:r>
            <a:r>
              <a:rPr lang="en-US" sz="2000" dirty="0"/>
              <a:t> provides the text as part of the testing session</a:t>
            </a:r>
          </a:p>
          <a:p>
            <a:pPr marL="1200150" lvl="2" indent="-342900"/>
            <a:endParaRPr lang="en-US" dirty="0">
              <a:solidFill>
                <a:srgbClr val="FF0000"/>
              </a:solidFill>
            </a:endParaRPr>
          </a:p>
          <a:p>
            <a:endParaRPr lang="en-US" dirty="0">
              <a:solidFill>
                <a:srgbClr val="FF0000"/>
              </a:solidFill>
            </a:endParaRPr>
          </a:p>
          <a:p>
            <a:endParaRPr lang="en-US" dirty="0">
              <a:solidFill>
                <a:srgbClr val="FF0000"/>
              </a:solidFill>
            </a:endParaRPr>
          </a:p>
        </p:txBody>
      </p:sp>
      <p:sp>
        <p:nvSpPr>
          <p:cNvPr id="4" name="Slide Number Placeholder 3"/>
          <p:cNvSpPr>
            <a:spLocks noGrp="1"/>
          </p:cNvSpPr>
          <p:nvPr>
            <p:ph type="sldNum" sz="quarter" idx="12"/>
          </p:nvPr>
        </p:nvSpPr>
        <p:spPr>
          <a:prstGeom prst="rect">
            <a:avLst/>
          </a:prstGeom>
        </p:spPr>
        <p:txBody>
          <a:bodyPr/>
          <a:lstStyle/>
          <a:p>
            <a:fld id="{67726FA2-3EC9-4717-AD62-D8C823692DD3}" type="slidenum">
              <a:rPr lang="en-US" smtClean="0"/>
              <a:pPr/>
              <a:t>38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4774" y="6166234"/>
            <a:ext cx="1336068" cy="521567"/>
          </a:xfrm>
          <a:prstGeom prst="rect">
            <a:avLst/>
          </a:prstGeom>
        </p:spPr>
      </p:pic>
    </p:spTree>
    <p:extLst>
      <p:ext uri="{BB962C8B-B14F-4D97-AF65-F5344CB8AC3E}">
        <p14:creationId xmlns:p14="http://schemas.microsoft.com/office/powerpoint/2010/main" val="876527599"/>
      </p:ext>
    </p:extLst>
  </p:cSld>
  <p:clrMapOvr>
    <a:masterClrMapping/>
  </p:clrMapOvr>
  <mc:AlternateContent xmlns:mc="http://schemas.openxmlformats.org/markup-compatibility/2006" xmlns:p14="http://schemas.microsoft.com/office/powerpoint/2010/main">
    <mc:Choice Requires="p14">
      <p:transition spd="slow" p14:dur="2000" advTm="59519"/>
    </mc:Choice>
    <mc:Fallback xmlns="">
      <p:transition spd="slow" advTm="59519"/>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ED8AA4F-927C-5E49-94CA-9F15B4ECD0BD}"/>
              </a:ext>
            </a:extLst>
          </p:cNvPr>
          <p:cNvSpPr>
            <a:spLocks noGrp="1"/>
          </p:cNvSpPr>
          <p:nvPr>
            <p:ph type="title"/>
          </p:nvPr>
        </p:nvSpPr>
        <p:spPr/>
        <p:txBody>
          <a:bodyPr>
            <a:normAutofit/>
          </a:bodyPr>
          <a:lstStyle/>
          <a:p>
            <a:r>
              <a:rPr lang="en-US" dirty="0"/>
              <a:t>Familiar Texts</a:t>
            </a:r>
          </a:p>
        </p:txBody>
      </p:sp>
      <p:pic>
        <p:nvPicPr>
          <p:cNvPr id="9" name="Picture 8">
            <a:extLst>
              <a:ext uri="{FF2B5EF4-FFF2-40B4-BE49-F238E27FC236}">
                <a16:creationId xmlns:a16="http://schemas.microsoft.com/office/drawing/2014/main" id="{2CA9D84A-C585-EE4B-AAD2-9C51628D4C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75220" y="2158870"/>
            <a:ext cx="2376468" cy="22062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3071" y="6043973"/>
            <a:ext cx="1336068" cy="521567"/>
          </a:xfrm>
          <a:prstGeom prst="rect">
            <a:avLst/>
          </a:prstGeom>
        </p:spPr>
      </p:pic>
      <p:pic>
        <p:nvPicPr>
          <p:cNvPr id="8" name="Picture 7" descr="Screen Shot 2017-11-30 at 1.57.51 PM.png">
            <a:extLst>
              <a:ext uri="{FF2B5EF4-FFF2-40B4-BE49-F238E27FC236}">
                <a16:creationId xmlns:a16="http://schemas.microsoft.com/office/drawing/2014/main" id="{E56AEE42-1F2A-0347-9CA1-DC5A9DD878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813" y="1938202"/>
            <a:ext cx="5405203" cy="3468866"/>
          </a:xfrm>
          <a:prstGeom prst="rect">
            <a:avLst/>
          </a:prstGeom>
        </p:spPr>
      </p:pic>
    </p:spTree>
    <p:extLst>
      <p:ext uri="{BB962C8B-B14F-4D97-AF65-F5344CB8AC3E}">
        <p14:creationId xmlns:p14="http://schemas.microsoft.com/office/powerpoint/2010/main" val="3605677980"/>
      </p:ext>
    </p:extLst>
  </p:cSld>
  <p:clrMapOvr>
    <a:masterClrMapping/>
  </p:clrMapOvr>
  <mc:AlternateContent xmlns:mc="http://schemas.openxmlformats.org/markup-compatibility/2006" xmlns:p14="http://schemas.microsoft.com/office/powerpoint/2010/main">
    <mc:Choice Requires="p14">
      <p:transition spd="slow" p14:dur="2000" advTm="26468"/>
    </mc:Choice>
    <mc:Fallback xmlns="">
      <p:transition spd="slow" advTm="26468"/>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Who can give the </a:t>
            </a:r>
            <a:r>
              <a:rPr lang="en-US" dirty="0" err="1"/>
              <a:t>CoAlt</a:t>
            </a:r>
            <a:r>
              <a:rPr lang="en-US" dirty="0"/>
              <a:t>? </a:t>
            </a:r>
          </a:p>
        </p:txBody>
      </p:sp>
      <p:sp>
        <p:nvSpPr>
          <p:cNvPr id="3" name="Content Placeholder 2"/>
          <p:cNvSpPr>
            <a:spLocks noGrp="1"/>
          </p:cNvSpPr>
          <p:nvPr>
            <p:ph idx="1"/>
          </p:nvPr>
        </p:nvSpPr>
        <p:spPr>
          <a:xfrm>
            <a:off x="262021" y="1463040"/>
            <a:ext cx="8253329" cy="4640674"/>
          </a:xfrm>
        </p:spPr>
        <p:txBody>
          <a:bodyPr>
            <a:normAutofit fontScale="92500" lnSpcReduction="20000"/>
          </a:bodyPr>
          <a:lstStyle/>
          <a:p>
            <a:r>
              <a:rPr lang="en-US" dirty="0">
                <a:solidFill>
                  <a:srgbClr val="000000"/>
                </a:solidFill>
              </a:rPr>
              <a:t>Certified teacher</a:t>
            </a:r>
          </a:p>
          <a:p>
            <a:pPr lvl="1"/>
            <a:r>
              <a:rPr lang="en-US" dirty="0">
                <a:solidFill>
                  <a:srgbClr val="000000"/>
                </a:solidFill>
              </a:rPr>
              <a:t>Full/part time classroom teacher</a:t>
            </a:r>
          </a:p>
          <a:p>
            <a:pPr lvl="1"/>
            <a:r>
              <a:rPr lang="en-US" dirty="0">
                <a:solidFill>
                  <a:srgbClr val="000000"/>
                </a:solidFill>
              </a:rPr>
              <a:t>Related services provider (SLP, OT, etc.)</a:t>
            </a:r>
          </a:p>
          <a:p>
            <a:pPr lvl="1"/>
            <a:r>
              <a:rPr lang="en-US" dirty="0">
                <a:solidFill>
                  <a:srgbClr val="000000"/>
                </a:solidFill>
              </a:rPr>
              <a:t>Long term certified substitute (see note below)</a:t>
            </a:r>
          </a:p>
          <a:p>
            <a:pPr lvl="1"/>
            <a:r>
              <a:rPr lang="en-US" dirty="0">
                <a:solidFill>
                  <a:srgbClr val="000000"/>
                </a:solidFill>
              </a:rPr>
              <a:t>Participate in training every year</a:t>
            </a:r>
          </a:p>
          <a:p>
            <a:pPr lvl="1"/>
            <a:endParaRPr lang="en-US" dirty="0">
              <a:solidFill>
                <a:srgbClr val="000000"/>
              </a:solidFill>
            </a:endParaRPr>
          </a:p>
          <a:p>
            <a:r>
              <a:rPr lang="en-US" dirty="0">
                <a:solidFill>
                  <a:srgbClr val="000000"/>
                </a:solidFill>
              </a:rPr>
              <a:t>Para-educators </a:t>
            </a:r>
            <a:r>
              <a:rPr lang="en-US" i="1" u="sng" dirty="0">
                <a:solidFill>
                  <a:srgbClr val="000000"/>
                </a:solidFill>
              </a:rPr>
              <a:t>cannot</a:t>
            </a:r>
            <a:r>
              <a:rPr lang="en-US" dirty="0">
                <a:solidFill>
                  <a:srgbClr val="000000"/>
                </a:solidFill>
              </a:rPr>
              <a:t> administer the </a:t>
            </a:r>
            <a:r>
              <a:rPr lang="en-US" dirty="0" err="1">
                <a:solidFill>
                  <a:srgbClr val="000000"/>
                </a:solidFill>
              </a:rPr>
              <a:t>CoAlt</a:t>
            </a:r>
            <a:r>
              <a:rPr lang="en-US" dirty="0">
                <a:solidFill>
                  <a:srgbClr val="000000"/>
                </a:solidFill>
              </a:rPr>
              <a:t> (ELA/Math/SC/SS)</a:t>
            </a:r>
          </a:p>
          <a:p>
            <a:pPr lvl="1"/>
            <a:r>
              <a:rPr lang="en-US" dirty="0">
                <a:solidFill>
                  <a:srgbClr val="000000"/>
                </a:solidFill>
              </a:rPr>
              <a:t>May be in room as a behavioral/medical/translation support </a:t>
            </a:r>
          </a:p>
          <a:p>
            <a:pPr lvl="1"/>
            <a:r>
              <a:rPr lang="en-US" dirty="0">
                <a:solidFill>
                  <a:srgbClr val="000000"/>
                </a:solidFill>
              </a:rPr>
              <a:t>Must sign security agreement</a:t>
            </a:r>
          </a:p>
          <a:p>
            <a:pPr lvl="1"/>
            <a:endParaRPr lang="en-US" dirty="0">
              <a:solidFill>
                <a:srgbClr val="000000"/>
              </a:solidFill>
              <a:highlight>
                <a:srgbClr val="FFFF00"/>
              </a:highlight>
            </a:endParaRPr>
          </a:p>
          <a:p>
            <a:r>
              <a:rPr lang="en-US" dirty="0">
                <a:solidFill>
                  <a:srgbClr val="000000"/>
                </a:solidFill>
              </a:rPr>
              <a:t>Test Administrators must not administer the test to relatives nor be in the same testing environment as their relatives during testing</a:t>
            </a:r>
          </a:p>
          <a:p>
            <a:pPr marL="0" indent="0">
              <a:buNone/>
            </a:pPr>
            <a:endParaRPr lang="en-US" dirty="0">
              <a:solidFill>
                <a:srgbClr val="000000"/>
              </a:solidFill>
            </a:endParaRPr>
          </a:p>
          <a:p>
            <a:pPr marL="0" indent="0">
              <a:buNone/>
            </a:pPr>
            <a:r>
              <a:rPr lang="en-US" dirty="0">
                <a:solidFill>
                  <a:srgbClr val="000000"/>
                </a:solidFill>
              </a:rPr>
              <a:t>*Districts </a:t>
            </a:r>
            <a:r>
              <a:rPr lang="en-US" b="1" i="1" u="sng" dirty="0">
                <a:solidFill>
                  <a:srgbClr val="000000"/>
                </a:solidFill>
              </a:rPr>
              <a:t>cannot</a:t>
            </a:r>
            <a:r>
              <a:rPr lang="en-US" dirty="0">
                <a:solidFill>
                  <a:srgbClr val="000000"/>
                </a:solidFill>
              </a:rPr>
              <a:t> hire substitutes to give any part of the </a:t>
            </a:r>
            <a:r>
              <a:rPr lang="en-US" dirty="0" err="1">
                <a:solidFill>
                  <a:srgbClr val="000000"/>
                </a:solidFill>
              </a:rPr>
              <a:t>CoAlt</a:t>
            </a:r>
            <a:r>
              <a:rPr lang="en-US" dirty="0">
                <a:solidFill>
                  <a:srgbClr val="000000"/>
                </a:solidFill>
              </a:rPr>
              <a:t> while classroom teachers are with the students. </a:t>
            </a:r>
          </a:p>
          <a:p>
            <a:endParaRPr lang="en-US" dirty="0"/>
          </a:p>
        </p:txBody>
      </p:sp>
    </p:spTree>
    <p:extLst>
      <p:ext uri="{BB962C8B-B14F-4D97-AF65-F5344CB8AC3E}">
        <p14:creationId xmlns:p14="http://schemas.microsoft.com/office/powerpoint/2010/main" val="1763710530"/>
      </p:ext>
    </p:extLst>
  </p:cSld>
  <p:clrMapOvr>
    <a:masterClrMapping/>
  </p:clrMapOvr>
  <mc:AlternateContent xmlns:mc="http://schemas.openxmlformats.org/markup-compatibility/2006" xmlns:p14="http://schemas.microsoft.com/office/powerpoint/2010/main">
    <mc:Choice Requires="p14">
      <p:transition spd="slow" p14:dur="2000" advTm="60566"/>
    </mc:Choice>
    <mc:Fallback xmlns="">
      <p:transition spd="slow" advTm="60566"/>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69876" y="4620850"/>
            <a:ext cx="655599" cy="613303"/>
          </a:xfrm>
          <a:prstGeom prst="rect">
            <a:avLst/>
          </a:prstGeom>
        </p:spPr>
      </p:pic>
      <p:pic>
        <p:nvPicPr>
          <p:cNvPr id="3" name="Picture 2"/>
          <p:cNvPicPr>
            <a:picLocks noChangeAspect="1"/>
          </p:cNvPicPr>
          <p:nvPr/>
        </p:nvPicPr>
        <p:blipFill>
          <a:blip r:embed="rId4"/>
          <a:stretch>
            <a:fillRect/>
          </a:stretch>
        </p:blipFill>
        <p:spPr>
          <a:xfrm>
            <a:off x="1418748" y="1831674"/>
            <a:ext cx="6601234" cy="3501099"/>
          </a:xfrm>
          <a:prstGeom prst="rect">
            <a:avLst/>
          </a:prstGeom>
          <a:ln>
            <a:solidFill>
              <a:schemeClr val="tx1"/>
            </a:solidFill>
          </a:ln>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5742" y="6060015"/>
            <a:ext cx="1336068" cy="521567"/>
          </a:xfrm>
          <a:prstGeom prst="rect">
            <a:avLst/>
          </a:prstGeom>
        </p:spPr>
      </p:pic>
      <p:sp>
        <p:nvSpPr>
          <p:cNvPr id="2" name="Title 1"/>
          <p:cNvSpPr>
            <a:spLocks noGrp="1"/>
          </p:cNvSpPr>
          <p:nvPr>
            <p:ph type="title"/>
          </p:nvPr>
        </p:nvSpPr>
        <p:spPr/>
        <p:txBody>
          <a:bodyPr>
            <a:normAutofit fontScale="90000"/>
          </a:bodyPr>
          <a:lstStyle/>
          <a:p>
            <a:r>
              <a:rPr lang="en-US" dirty="0"/>
              <a:t>Engagement Activity</a:t>
            </a:r>
            <a:br>
              <a:rPr lang="en-US" dirty="0"/>
            </a:br>
            <a:endParaRPr lang="en-US" dirty="0"/>
          </a:p>
        </p:txBody>
      </p:sp>
    </p:spTree>
    <p:extLst>
      <p:ext uri="{BB962C8B-B14F-4D97-AF65-F5344CB8AC3E}">
        <p14:creationId xmlns:p14="http://schemas.microsoft.com/office/powerpoint/2010/main" val="1291018435"/>
      </p:ext>
    </p:extLst>
  </p:cSld>
  <p:clrMapOvr>
    <a:masterClrMapping/>
  </p:clrMapOvr>
  <mc:AlternateContent xmlns:mc="http://schemas.openxmlformats.org/markup-compatibility/2006" xmlns:p14="http://schemas.microsoft.com/office/powerpoint/2010/main">
    <mc:Choice Requires="p14">
      <p:transition spd="slow" p14:dur="2000" advTm="18263"/>
    </mc:Choice>
    <mc:Fallback xmlns="">
      <p:transition spd="slow" advTm="1826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64475" y="2256765"/>
            <a:ext cx="4475383" cy="2515261"/>
          </a:xfrm>
          <a:prstGeom prst="rect">
            <a:avLst/>
          </a:prstGeom>
          <a:ln w="3175">
            <a:solidFill>
              <a:schemeClr val="tx1"/>
            </a:solidFill>
          </a:ln>
        </p:spPr>
      </p:pic>
      <p:sp>
        <p:nvSpPr>
          <p:cNvPr id="2" name="TextBox 1"/>
          <p:cNvSpPr txBox="1"/>
          <p:nvPr/>
        </p:nvSpPr>
        <p:spPr>
          <a:xfrm>
            <a:off x="364475" y="1793077"/>
            <a:ext cx="1792863" cy="369332"/>
          </a:xfrm>
          <a:prstGeom prst="rect">
            <a:avLst/>
          </a:prstGeom>
          <a:noFill/>
          <a:ln>
            <a:solidFill>
              <a:schemeClr val="tx1"/>
            </a:solidFill>
          </a:ln>
        </p:spPr>
        <p:txBody>
          <a:bodyPr wrap="none" rtlCol="0">
            <a:spAutoFit/>
          </a:bodyPr>
          <a:lstStyle/>
          <a:p>
            <a:r>
              <a:rPr lang="en-US" dirty="0"/>
              <a:t>Transition Screen</a:t>
            </a:r>
          </a:p>
        </p:txBody>
      </p:sp>
      <p:pic>
        <p:nvPicPr>
          <p:cNvPr id="4" name="Picture 3"/>
          <p:cNvPicPr>
            <a:picLocks noChangeAspect="1"/>
          </p:cNvPicPr>
          <p:nvPr/>
        </p:nvPicPr>
        <p:blipFill>
          <a:blip r:embed="rId4"/>
          <a:stretch>
            <a:fillRect/>
          </a:stretch>
        </p:blipFill>
        <p:spPr>
          <a:xfrm>
            <a:off x="4103854" y="3185782"/>
            <a:ext cx="4510721" cy="2403312"/>
          </a:xfrm>
          <a:prstGeom prst="rect">
            <a:avLst/>
          </a:prstGeom>
          <a:ln w="3175">
            <a:solidFill>
              <a:schemeClr val="tx1"/>
            </a:solidFill>
          </a:ln>
        </p:spPr>
      </p:pic>
      <p:sp>
        <p:nvSpPr>
          <p:cNvPr id="7" name="TextBox 6"/>
          <p:cNvSpPr txBox="1"/>
          <p:nvPr/>
        </p:nvSpPr>
        <p:spPr>
          <a:xfrm>
            <a:off x="6069422" y="2176740"/>
            <a:ext cx="2017933" cy="923330"/>
          </a:xfrm>
          <a:prstGeom prst="rect">
            <a:avLst/>
          </a:prstGeom>
          <a:solidFill>
            <a:schemeClr val="bg1"/>
          </a:solidFill>
          <a:ln>
            <a:solidFill>
              <a:schemeClr val="tx1"/>
            </a:solidFill>
          </a:ln>
        </p:spPr>
        <p:txBody>
          <a:bodyPr wrap="square" rtlCol="0">
            <a:spAutoFit/>
          </a:bodyPr>
          <a:lstStyle/>
          <a:p>
            <a:r>
              <a:rPr lang="en-US" dirty="0"/>
              <a:t>ELA Items Presented During Second Read </a:t>
            </a: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071" y="6123890"/>
            <a:ext cx="1336068" cy="521567"/>
          </a:xfrm>
          <a:prstGeom prst="rect">
            <a:avLst/>
          </a:prstGeom>
        </p:spPr>
      </p:pic>
      <p:sp>
        <p:nvSpPr>
          <p:cNvPr id="5" name="Title 4"/>
          <p:cNvSpPr>
            <a:spLocks noGrp="1"/>
          </p:cNvSpPr>
          <p:nvPr>
            <p:ph type="title"/>
          </p:nvPr>
        </p:nvSpPr>
        <p:spPr/>
        <p:txBody>
          <a:bodyPr>
            <a:normAutofit fontScale="90000"/>
          </a:bodyPr>
          <a:lstStyle/>
          <a:p>
            <a:r>
              <a:rPr lang="en-US" dirty="0">
                <a:latin typeface="Museo Slab 500"/>
              </a:rPr>
              <a:t>ELA </a:t>
            </a:r>
            <a:r>
              <a:rPr lang="en-US" dirty="0" err="1">
                <a:latin typeface="Museo Slab 500"/>
              </a:rPr>
              <a:t>Testlets</a:t>
            </a:r>
            <a:br>
              <a:rPr lang="en-US" dirty="0">
                <a:latin typeface="Museo Slab 500"/>
              </a:rPr>
            </a:br>
            <a:endParaRPr lang="en-US" dirty="0"/>
          </a:p>
        </p:txBody>
      </p:sp>
    </p:spTree>
    <p:extLst>
      <p:ext uri="{BB962C8B-B14F-4D97-AF65-F5344CB8AC3E}">
        <p14:creationId xmlns:p14="http://schemas.microsoft.com/office/powerpoint/2010/main" val="2421019562"/>
      </p:ext>
    </p:extLst>
  </p:cSld>
  <p:clrMapOvr>
    <a:masterClrMapping/>
  </p:clrMapOvr>
  <mc:AlternateContent xmlns:mc="http://schemas.openxmlformats.org/markup-compatibility/2006" xmlns:p14="http://schemas.microsoft.com/office/powerpoint/2010/main">
    <mc:Choice Requires="p14">
      <p:transition spd="slow" p14:dur="2000" advTm="23880"/>
    </mc:Choice>
    <mc:Fallback xmlns="">
      <p:transition spd="slow" advTm="2388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a:t>Practice Activity Log-In Information</a:t>
            </a:r>
          </a:p>
        </p:txBody>
      </p:sp>
      <p:pic>
        <p:nvPicPr>
          <p:cNvPr id="1026" name="Picture 2"/>
          <p:cNvPicPr>
            <a:picLocks noGrp="1" noChangeAspect="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bwMode="auto">
          <a:xfrm>
            <a:off x="422519" y="1875904"/>
            <a:ext cx="7876785" cy="4170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45193" y="1328773"/>
            <a:ext cx="3020058" cy="369332"/>
          </a:xfrm>
          <a:prstGeom prst="rect">
            <a:avLst/>
          </a:prstGeom>
          <a:solidFill>
            <a:srgbClr val="E9F698"/>
          </a:solidFill>
          <a:ln>
            <a:solidFill>
              <a:schemeClr val="tx1"/>
            </a:solidFill>
          </a:ln>
        </p:spPr>
        <p:txBody>
          <a:bodyPr wrap="none" rtlCol="0">
            <a:spAutoFit/>
          </a:bodyPr>
          <a:lstStyle/>
          <a:p>
            <a:r>
              <a:rPr lang="en-US" dirty="0"/>
              <a:t>Log-ins are located in the TAM</a:t>
            </a:r>
          </a:p>
        </p:txBody>
      </p:sp>
    </p:spTree>
    <p:extLst>
      <p:ext uri="{BB962C8B-B14F-4D97-AF65-F5344CB8AC3E}">
        <p14:creationId xmlns:p14="http://schemas.microsoft.com/office/powerpoint/2010/main" val="2338205622"/>
      </p:ext>
    </p:extLst>
  </p:cSld>
  <p:clrMapOvr>
    <a:masterClrMapping/>
  </p:clrMapOvr>
  <mc:AlternateContent xmlns:mc="http://schemas.openxmlformats.org/markup-compatibility/2006" xmlns:p14="http://schemas.microsoft.com/office/powerpoint/2010/main">
    <mc:Choice Requires="p14">
      <p:transition spd="slow" p14:dur="2000" advTm="25125"/>
    </mc:Choice>
    <mc:Fallback xmlns="">
      <p:transition spd="slow" advTm="25125"/>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381501-DD71-FC4A-930B-9245D47003A1}"/>
              </a:ext>
            </a:extLst>
          </p:cNvPr>
          <p:cNvPicPr>
            <a:picLocks noChangeAspect="1"/>
          </p:cNvPicPr>
          <p:nvPr/>
        </p:nvPicPr>
        <p:blipFill>
          <a:blip r:embed="rId3"/>
          <a:stretch>
            <a:fillRect/>
          </a:stretch>
        </p:blipFill>
        <p:spPr>
          <a:xfrm>
            <a:off x="456286" y="1519570"/>
            <a:ext cx="4026516" cy="2276898"/>
          </a:xfrm>
          <a:prstGeom prst="rect">
            <a:avLst/>
          </a:prstGeom>
        </p:spPr>
      </p:pic>
      <p:sp>
        <p:nvSpPr>
          <p:cNvPr id="5" name="Oval 4">
            <a:extLst>
              <a:ext uri="{FF2B5EF4-FFF2-40B4-BE49-F238E27FC236}">
                <a16:creationId xmlns:a16="http://schemas.microsoft.com/office/drawing/2014/main" id="{6939E0D8-ADAC-7046-B0C5-2D5BE98DECBA}"/>
              </a:ext>
            </a:extLst>
          </p:cNvPr>
          <p:cNvSpPr/>
          <p:nvPr/>
        </p:nvSpPr>
        <p:spPr>
          <a:xfrm>
            <a:off x="2279798" y="3014290"/>
            <a:ext cx="1531975" cy="618058"/>
          </a:xfrm>
          <a:prstGeom prst="ellipse">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4079" y="6118836"/>
            <a:ext cx="1336068" cy="521567"/>
          </a:xfrm>
          <a:prstGeom prst="rect">
            <a:avLst/>
          </a:prstGeom>
        </p:spPr>
      </p:pic>
      <p:pic>
        <p:nvPicPr>
          <p:cNvPr id="7" name="Picture 6" descr="IMG_0013.PNG">
            <a:extLst>
              <a:ext uri="{FF2B5EF4-FFF2-40B4-BE49-F238E27FC236}">
                <a16:creationId xmlns:a16="http://schemas.microsoft.com/office/drawing/2014/main" id="{41ADF15C-7BCC-0448-A25A-F1149FA670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35285" y="1590989"/>
            <a:ext cx="3037346" cy="2276898"/>
          </a:xfrm>
          <a:prstGeom prst="rect">
            <a:avLst/>
          </a:prstGeom>
          <a:ln w="3175">
            <a:solidFill>
              <a:schemeClr val="tx1"/>
            </a:solidFill>
          </a:ln>
        </p:spPr>
      </p:pic>
      <p:pic>
        <p:nvPicPr>
          <p:cNvPr id="8" name="Picture 7">
            <a:extLst>
              <a:ext uri="{FF2B5EF4-FFF2-40B4-BE49-F238E27FC236}">
                <a16:creationId xmlns:a16="http://schemas.microsoft.com/office/drawing/2014/main" id="{955B99BB-5A4A-4E46-BFAD-4C7AF772B9E9}"/>
              </a:ext>
            </a:extLst>
          </p:cNvPr>
          <p:cNvPicPr>
            <a:picLocks noChangeAspect="1"/>
          </p:cNvPicPr>
          <p:nvPr/>
        </p:nvPicPr>
        <p:blipFill>
          <a:blip r:embed="rId6"/>
          <a:stretch>
            <a:fillRect/>
          </a:stretch>
        </p:blipFill>
        <p:spPr>
          <a:xfrm>
            <a:off x="2642163" y="4126067"/>
            <a:ext cx="3854143" cy="1893630"/>
          </a:xfrm>
          <a:prstGeom prst="rect">
            <a:avLst/>
          </a:prstGeom>
          <a:ln>
            <a:solidFill>
              <a:schemeClr val="tx1"/>
            </a:solidFill>
          </a:ln>
        </p:spPr>
      </p:pic>
      <p:sp>
        <p:nvSpPr>
          <p:cNvPr id="9" name="TextBox 8">
            <a:extLst>
              <a:ext uri="{FF2B5EF4-FFF2-40B4-BE49-F238E27FC236}">
                <a16:creationId xmlns:a16="http://schemas.microsoft.com/office/drawing/2014/main" id="{D7EA9171-EE62-1549-BA3A-9C574C1150A7}"/>
              </a:ext>
            </a:extLst>
          </p:cNvPr>
          <p:cNvSpPr txBox="1"/>
          <p:nvPr/>
        </p:nvSpPr>
        <p:spPr>
          <a:xfrm>
            <a:off x="667265" y="4195288"/>
            <a:ext cx="1328388" cy="738664"/>
          </a:xfrm>
          <a:prstGeom prst="rect">
            <a:avLst/>
          </a:prstGeom>
          <a:solidFill>
            <a:schemeClr val="bg1"/>
          </a:solidFill>
          <a:ln>
            <a:solidFill>
              <a:schemeClr val="tx1"/>
            </a:solidFill>
          </a:ln>
        </p:spPr>
        <p:txBody>
          <a:bodyPr wrap="square" rtlCol="0">
            <a:spAutoFit/>
          </a:bodyPr>
          <a:lstStyle/>
          <a:p>
            <a:r>
              <a:rPr lang="en-US" sz="2100" b="1" dirty="0"/>
              <a:t>Practice activities</a:t>
            </a:r>
          </a:p>
        </p:txBody>
      </p:sp>
      <p:cxnSp>
        <p:nvCxnSpPr>
          <p:cNvPr id="10" name="Straight Arrow Connector 9">
            <a:extLst>
              <a:ext uri="{FF2B5EF4-FFF2-40B4-BE49-F238E27FC236}">
                <a16:creationId xmlns:a16="http://schemas.microsoft.com/office/drawing/2014/main" id="{0789EAA9-F69E-894E-81AF-6F76FBC4F2D4}"/>
              </a:ext>
            </a:extLst>
          </p:cNvPr>
          <p:cNvCxnSpPr>
            <a:cxnSpLocks/>
          </p:cNvCxnSpPr>
          <p:nvPr/>
        </p:nvCxnSpPr>
        <p:spPr>
          <a:xfrm>
            <a:off x="2042852" y="4791893"/>
            <a:ext cx="473891" cy="280989"/>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08DACC7F-9A20-334F-B20C-860906006451}"/>
              </a:ext>
            </a:extLst>
          </p:cNvPr>
          <p:cNvSpPr txBox="1"/>
          <p:nvPr/>
        </p:nvSpPr>
        <p:spPr>
          <a:xfrm>
            <a:off x="4387483" y="1444569"/>
            <a:ext cx="1362528" cy="738664"/>
          </a:xfrm>
          <a:prstGeom prst="rect">
            <a:avLst/>
          </a:prstGeom>
          <a:solidFill>
            <a:schemeClr val="bg1"/>
          </a:solidFill>
          <a:ln>
            <a:solidFill>
              <a:schemeClr val="tx1"/>
            </a:solidFill>
          </a:ln>
        </p:spPr>
        <p:txBody>
          <a:bodyPr wrap="square" rtlCol="0">
            <a:spAutoFit/>
          </a:bodyPr>
          <a:lstStyle/>
          <a:p>
            <a:pPr defTabSz="342900">
              <a:defRPr/>
            </a:pPr>
            <a:r>
              <a:rPr lang="en-US" sz="2100" b="1" dirty="0">
                <a:solidFill>
                  <a:prstClr val="black"/>
                </a:solidFill>
                <a:latin typeface="Calibri"/>
              </a:rPr>
              <a:t>Released testlets</a:t>
            </a:r>
          </a:p>
        </p:txBody>
      </p:sp>
      <p:cxnSp>
        <p:nvCxnSpPr>
          <p:cNvPr id="17" name="Straight Arrow Connector 16">
            <a:extLst>
              <a:ext uri="{FF2B5EF4-FFF2-40B4-BE49-F238E27FC236}">
                <a16:creationId xmlns:a16="http://schemas.microsoft.com/office/drawing/2014/main" id="{0789EAA9-F69E-894E-81AF-6F76FBC4F2D4}"/>
              </a:ext>
            </a:extLst>
          </p:cNvPr>
          <p:cNvCxnSpPr>
            <a:cxnSpLocks/>
          </p:cNvCxnSpPr>
          <p:nvPr/>
        </p:nvCxnSpPr>
        <p:spPr>
          <a:xfrm>
            <a:off x="5564832" y="2307811"/>
            <a:ext cx="370358" cy="267204"/>
          </a:xfrm>
          <a:prstGeom prst="straightConnector1">
            <a:avLst/>
          </a:prstGeom>
          <a:ln w="38100" cmpd="sng">
            <a:solidFill>
              <a:srgbClr val="FF0000"/>
            </a:solidFill>
            <a:tailEnd type="arrow"/>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Practice and Released </a:t>
            </a:r>
            <a:r>
              <a:rPr lang="en-US" dirty="0" err="1"/>
              <a:t>Testlets</a:t>
            </a:r>
            <a:endParaRPr lang="en-US" dirty="0"/>
          </a:p>
        </p:txBody>
      </p:sp>
    </p:spTree>
    <p:extLst>
      <p:ext uri="{BB962C8B-B14F-4D97-AF65-F5344CB8AC3E}">
        <p14:creationId xmlns:p14="http://schemas.microsoft.com/office/powerpoint/2010/main" val="62062746"/>
      </p:ext>
    </p:extLst>
  </p:cSld>
  <p:clrMapOvr>
    <a:masterClrMapping/>
  </p:clrMapOvr>
  <mc:AlternateContent xmlns:mc="http://schemas.openxmlformats.org/markup-compatibility/2006" xmlns:p14="http://schemas.microsoft.com/office/powerpoint/2010/main">
    <mc:Choice Requires="p14">
      <p:transition spd="slow" p14:dur="2000" advTm="25305"/>
    </mc:Choice>
    <mc:Fallback xmlns="">
      <p:transition spd="slow" advTm="25305"/>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Available Accessibility Supports</a:t>
            </a:r>
          </a:p>
        </p:txBody>
      </p:sp>
      <p:sp>
        <p:nvSpPr>
          <p:cNvPr id="3" name="Content Placeholder 2"/>
          <p:cNvSpPr>
            <a:spLocks noGrp="1"/>
          </p:cNvSpPr>
          <p:nvPr>
            <p:ph idx="1"/>
          </p:nvPr>
        </p:nvSpPr>
        <p:spPr>
          <a:xfrm>
            <a:off x="223071" y="1463040"/>
            <a:ext cx="8292279" cy="4640674"/>
          </a:xfrm>
        </p:spPr>
        <p:txBody>
          <a:bodyPr/>
          <a:lstStyle/>
          <a:p>
            <a:pPr marL="0" indent="0" defTabSz="342900">
              <a:buNone/>
              <a:defRPr/>
            </a:pPr>
            <a:r>
              <a:rPr lang="en-US" dirty="0">
                <a:solidFill>
                  <a:prstClr val="black"/>
                </a:solidFill>
                <a:latin typeface="Trebuchet MS"/>
                <a:cs typeface="Trebuchet MS"/>
              </a:rPr>
              <a:t>Three categories:</a:t>
            </a:r>
          </a:p>
          <a:p>
            <a:pPr marL="0" indent="0" defTabSz="342900">
              <a:buNone/>
              <a:defRPr/>
            </a:pPr>
            <a:endParaRPr lang="en-US" dirty="0">
              <a:solidFill>
                <a:prstClr val="black"/>
              </a:solidFill>
              <a:latin typeface="Trebuchet MS"/>
              <a:cs typeface="Trebuchet MS"/>
            </a:endParaRPr>
          </a:p>
          <a:p>
            <a:pPr marL="385763" indent="-385763" defTabSz="342900">
              <a:spcAft>
                <a:spcPts val="450"/>
              </a:spcAft>
              <a:buFont typeface="+mj-lt"/>
              <a:buAutoNum type="arabicPeriod"/>
              <a:defRPr/>
            </a:pPr>
            <a:r>
              <a:rPr lang="en-US" dirty="0">
                <a:solidFill>
                  <a:prstClr val="black"/>
                </a:solidFill>
                <a:latin typeface="Trebuchet MS"/>
                <a:cs typeface="Trebuchet MS"/>
              </a:rPr>
              <a:t>Supports activated in Educator Portal</a:t>
            </a:r>
          </a:p>
          <a:p>
            <a:pPr marL="385763" indent="-385763" defTabSz="342900">
              <a:spcAft>
                <a:spcPts val="450"/>
              </a:spcAft>
              <a:buFont typeface="+mj-lt"/>
              <a:buAutoNum type="arabicPeriod"/>
              <a:defRPr/>
            </a:pPr>
            <a:r>
              <a:rPr lang="en-US" dirty="0">
                <a:solidFill>
                  <a:prstClr val="black"/>
                </a:solidFill>
                <a:latin typeface="Trebuchet MS"/>
                <a:cs typeface="Trebuchet MS"/>
              </a:rPr>
              <a:t>Supports requiring additional tools/materials</a:t>
            </a:r>
          </a:p>
          <a:p>
            <a:pPr marL="385763" indent="-385763" defTabSz="342900">
              <a:buFont typeface="+mj-lt"/>
              <a:buAutoNum type="arabicPeriod"/>
              <a:defRPr/>
            </a:pPr>
            <a:r>
              <a:rPr lang="en-US" dirty="0">
                <a:solidFill>
                  <a:prstClr val="black"/>
                </a:solidFill>
                <a:latin typeface="Trebuchet MS"/>
                <a:cs typeface="Trebuchet MS"/>
              </a:rPr>
              <a:t>Supports provided by the test administrator</a:t>
            </a:r>
          </a:p>
          <a:p>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79" y="6118836"/>
            <a:ext cx="1336068" cy="521567"/>
          </a:xfrm>
          <a:prstGeom prst="rect">
            <a:avLst/>
          </a:prstGeom>
        </p:spPr>
      </p:pic>
    </p:spTree>
    <p:extLst>
      <p:ext uri="{BB962C8B-B14F-4D97-AF65-F5344CB8AC3E}">
        <p14:creationId xmlns:p14="http://schemas.microsoft.com/office/powerpoint/2010/main" val="3938261919"/>
      </p:ext>
    </p:extLst>
  </p:cSld>
  <p:clrMapOvr>
    <a:masterClrMapping/>
  </p:clrMapOvr>
  <mc:AlternateContent xmlns:mc="http://schemas.openxmlformats.org/markup-compatibility/2006" xmlns:p14="http://schemas.microsoft.com/office/powerpoint/2010/main">
    <mc:Choice Requires="p14">
      <p:transition spd="slow" p14:dur="2000" advTm="26689"/>
    </mc:Choice>
    <mc:Fallback xmlns="">
      <p:transition spd="slow" advTm="26689"/>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Category 1: Accessibility Supports Activated in Educator Portal</a:t>
            </a:r>
          </a:p>
        </p:txBody>
      </p:sp>
      <p:sp>
        <p:nvSpPr>
          <p:cNvPr id="3" name="Content Placeholder 2"/>
          <p:cNvSpPr>
            <a:spLocks noGrp="1"/>
          </p:cNvSpPr>
          <p:nvPr>
            <p:ph idx="1"/>
          </p:nvPr>
        </p:nvSpPr>
        <p:spPr>
          <a:xfrm>
            <a:off x="264079" y="1463040"/>
            <a:ext cx="8251271" cy="4640674"/>
          </a:xfrm>
        </p:spPr>
        <p:txBody>
          <a:bodyPr>
            <a:normAutofit/>
          </a:bodyPr>
          <a:lstStyle/>
          <a:p>
            <a:pPr marL="0" indent="0">
              <a:lnSpc>
                <a:spcPct val="130000"/>
              </a:lnSpc>
              <a:buNone/>
            </a:pPr>
            <a:r>
              <a:rPr lang="en-US" dirty="0"/>
              <a:t>Supports indicated by the teacher through the PNP settings</a:t>
            </a:r>
          </a:p>
          <a:p>
            <a:pPr>
              <a:lnSpc>
                <a:spcPct val="130000"/>
              </a:lnSpc>
              <a:spcBef>
                <a:spcPts val="0"/>
              </a:spcBef>
            </a:pPr>
            <a:r>
              <a:rPr lang="en-US" sz="2000" dirty="0"/>
              <a:t>Magnification</a:t>
            </a:r>
          </a:p>
          <a:p>
            <a:pPr>
              <a:lnSpc>
                <a:spcPct val="130000"/>
              </a:lnSpc>
              <a:spcBef>
                <a:spcPts val="0"/>
              </a:spcBef>
            </a:pPr>
            <a:r>
              <a:rPr lang="en-US" sz="2000" dirty="0"/>
              <a:t>Invert color choice</a:t>
            </a:r>
          </a:p>
          <a:p>
            <a:pPr>
              <a:lnSpc>
                <a:spcPct val="130000"/>
              </a:lnSpc>
              <a:spcBef>
                <a:spcPts val="0"/>
              </a:spcBef>
            </a:pPr>
            <a:r>
              <a:rPr lang="en-US" sz="2000" dirty="0"/>
              <a:t>Contrast color</a:t>
            </a:r>
          </a:p>
          <a:p>
            <a:pPr>
              <a:lnSpc>
                <a:spcPct val="130000"/>
              </a:lnSpc>
              <a:spcBef>
                <a:spcPts val="0"/>
              </a:spcBef>
            </a:pPr>
            <a:r>
              <a:rPr lang="en-US" sz="2000" dirty="0"/>
              <a:t>Overlay color</a:t>
            </a:r>
          </a:p>
          <a:p>
            <a:pPr>
              <a:lnSpc>
                <a:spcPct val="130000"/>
              </a:lnSpc>
              <a:spcBef>
                <a:spcPts val="0"/>
              </a:spcBef>
            </a:pPr>
            <a:r>
              <a:rPr lang="en-US" sz="2000" dirty="0"/>
              <a:t>Spoken audio</a:t>
            </a:r>
          </a:p>
          <a:p>
            <a:pPr>
              <a:lnSpc>
                <a:spcPct val="130000"/>
              </a:lnSpc>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79" y="6118836"/>
            <a:ext cx="1336068" cy="521567"/>
          </a:xfrm>
          <a:prstGeom prst="rect">
            <a:avLst/>
          </a:prstGeom>
        </p:spPr>
      </p:pic>
      <p:pic>
        <p:nvPicPr>
          <p:cNvPr id="5" name="Content Placeholder 4"/>
          <p:cNvPicPr>
            <a:picLocks/>
          </p:cNvPicPr>
          <p:nvPr/>
        </p:nvPicPr>
        <p:blipFill>
          <a:blip r:embed="rId4">
            <a:extLst>
              <a:ext uri="{28A0092B-C50C-407E-A947-70E740481C1C}">
                <a14:useLocalDpi xmlns:a14="http://schemas.microsoft.com/office/drawing/2010/main" val="0"/>
              </a:ext>
            </a:extLst>
          </a:blip>
          <a:stretch>
            <a:fillRect/>
          </a:stretch>
        </p:blipFill>
        <p:spPr bwMode="auto">
          <a:xfrm>
            <a:off x="3995887" y="2859808"/>
            <a:ext cx="3973843" cy="2336099"/>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4823326" y="5235876"/>
            <a:ext cx="2294021" cy="923330"/>
          </a:xfrm>
          <a:prstGeom prst="rect">
            <a:avLst/>
          </a:prstGeom>
        </p:spPr>
        <p:txBody>
          <a:bodyPr wrap="square">
            <a:spAutoFit/>
          </a:bodyPr>
          <a:lstStyle/>
          <a:p>
            <a:pPr lvl="1"/>
            <a:r>
              <a:rPr lang="en-US" dirty="0"/>
              <a:t>Text only</a:t>
            </a:r>
          </a:p>
          <a:p>
            <a:pPr lvl="1"/>
            <a:r>
              <a:rPr lang="en-US" dirty="0"/>
              <a:t>Text &amp; graphics</a:t>
            </a:r>
          </a:p>
          <a:p>
            <a:pPr lvl="1"/>
            <a:r>
              <a:rPr lang="en-US" dirty="0"/>
              <a:t>Nonvisual</a:t>
            </a:r>
          </a:p>
        </p:txBody>
      </p:sp>
    </p:spTree>
    <p:extLst>
      <p:ext uri="{BB962C8B-B14F-4D97-AF65-F5344CB8AC3E}">
        <p14:creationId xmlns:p14="http://schemas.microsoft.com/office/powerpoint/2010/main" val="1308786477"/>
      </p:ext>
    </p:extLst>
  </p:cSld>
  <p:clrMapOvr>
    <a:masterClrMapping/>
  </p:clrMapOvr>
  <mc:AlternateContent xmlns:mc="http://schemas.openxmlformats.org/markup-compatibility/2006" xmlns:p14="http://schemas.microsoft.com/office/powerpoint/2010/main">
    <mc:Choice Requires="p14">
      <p:transition spd="slow" p14:dur="2000" advTm="65991"/>
    </mc:Choice>
    <mc:Fallback xmlns="">
      <p:transition spd="slow" advTm="65991"/>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Category 2: Supports Requiring Additional Tools/Materials</a:t>
            </a:r>
          </a:p>
        </p:txBody>
      </p:sp>
      <p:sp>
        <p:nvSpPr>
          <p:cNvPr id="3" name="Content Placeholder 2"/>
          <p:cNvSpPr>
            <a:spLocks noGrp="1"/>
          </p:cNvSpPr>
          <p:nvPr>
            <p:ph idx="1"/>
          </p:nvPr>
        </p:nvSpPr>
        <p:spPr>
          <a:xfrm>
            <a:off x="294105" y="1463040"/>
            <a:ext cx="8221245" cy="4640674"/>
          </a:xfrm>
        </p:spPr>
        <p:txBody>
          <a:bodyPr>
            <a:normAutofit/>
          </a:bodyPr>
          <a:lstStyle/>
          <a:p>
            <a:r>
              <a:rPr lang="en-US" dirty="0"/>
              <a:t>Braille</a:t>
            </a:r>
          </a:p>
          <a:p>
            <a:r>
              <a:rPr lang="en-US" dirty="0"/>
              <a:t>Scanning </a:t>
            </a:r>
          </a:p>
          <a:p>
            <a:pPr lvl="1"/>
            <a:r>
              <a:rPr lang="en-US" dirty="0"/>
              <a:t>Single-switch </a:t>
            </a:r>
          </a:p>
          <a:p>
            <a:pPr lvl="1"/>
            <a:r>
              <a:rPr lang="en-US" dirty="0"/>
              <a:t>Two-switch system</a:t>
            </a:r>
          </a:p>
          <a:p>
            <a:r>
              <a:rPr lang="en-US" dirty="0"/>
              <a:t>Individualized manipulatives</a:t>
            </a:r>
          </a:p>
          <a:p>
            <a:r>
              <a:rPr lang="en-US" dirty="0"/>
              <a:t>Calculator </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79" y="6118836"/>
            <a:ext cx="1336068" cy="521567"/>
          </a:xfrm>
          <a:prstGeom prst="rect">
            <a:avLst/>
          </a:prstGeom>
        </p:spPr>
      </p:pic>
      <p:sp>
        <p:nvSpPr>
          <p:cNvPr id="5" name="Rectangle 4"/>
          <p:cNvSpPr/>
          <p:nvPr/>
        </p:nvSpPr>
        <p:spPr>
          <a:xfrm>
            <a:off x="2590800" y="4286611"/>
            <a:ext cx="5317958" cy="1708160"/>
          </a:xfrm>
          <a:prstGeom prst="rect">
            <a:avLst/>
          </a:prstGeom>
          <a:ln>
            <a:solidFill>
              <a:schemeClr val="tx1"/>
            </a:solidFill>
          </a:ln>
        </p:spPr>
        <p:txBody>
          <a:bodyPr wrap="square">
            <a:spAutoFit/>
          </a:bodyPr>
          <a:lstStyle/>
          <a:p>
            <a:r>
              <a:rPr lang="en-US" dirty="0"/>
              <a:t>Braille:</a:t>
            </a:r>
          </a:p>
          <a:p>
            <a:r>
              <a:rPr lang="en-US" dirty="0"/>
              <a:t>Requires advance planning</a:t>
            </a:r>
          </a:p>
          <a:p>
            <a:r>
              <a:rPr lang="en-US" dirty="0"/>
              <a:t>Delivered in Educator Portal as Braille-Ready Files (BRF)</a:t>
            </a:r>
          </a:p>
          <a:p>
            <a:pPr lvl="1">
              <a:buFont typeface="Arial" panose="020B0604020202020204" pitchFamily="34" charset="0"/>
              <a:buChar char="•"/>
            </a:pPr>
            <a:r>
              <a:rPr lang="en-US" sz="1500" dirty="0"/>
              <a:t>Must be downloaded and embossed locally</a:t>
            </a:r>
          </a:p>
          <a:p>
            <a:r>
              <a:rPr lang="en-US" dirty="0"/>
              <a:t>Should not be selected for emerging braille readers</a:t>
            </a:r>
          </a:p>
          <a:p>
            <a:r>
              <a:rPr lang="en-US" dirty="0"/>
              <a:t>Only available at upper linkage levels </a:t>
            </a:r>
          </a:p>
        </p:txBody>
      </p:sp>
    </p:spTree>
    <p:extLst>
      <p:ext uri="{BB962C8B-B14F-4D97-AF65-F5344CB8AC3E}">
        <p14:creationId xmlns:p14="http://schemas.microsoft.com/office/powerpoint/2010/main" val="264464396"/>
      </p:ext>
    </p:extLst>
  </p:cSld>
  <p:clrMapOvr>
    <a:masterClrMapping/>
  </p:clrMapOvr>
  <mc:AlternateContent xmlns:mc="http://schemas.openxmlformats.org/markup-compatibility/2006" xmlns:p14="http://schemas.microsoft.com/office/powerpoint/2010/main">
    <mc:Choice Requires="p14">
      <p:transition spd="slow" p14:dur="2000" advTm="60683"/>
    </mc:Choice>
    <mc:Fallback xmlns="">
      <p:transition spd="slow" advTm="60683"/>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CB63E4-B7D0-C14D-BD25-E7C139BA1C76}"/>
              </a:ext>
            </a:extLst>
          </p:cNvPr>
          <p:cNvSpPr>
            <a:spLocks noGrp="1"/>
          </p:cNvSpPr>
          <p:nvPr>
            <p:ph type="title"/>
          </p:nvPr>
        </p:nvSpPr>
        <p:spPr/>
        <p:txBody>
          <a:bodyPr>
            <a:noAutofit/>
          </a:bodyPr>
          <a:lstStyle/>
          <a:p>
            <a:r>
              <a:rPr lang="en-US" dirty="0"/>
              <a:t>Category 3: Supports Provided by the Test Administrator</a:t>
            </a:r>
          </a:p>
        </p:txBody>
      </p:sp>
      <p:sp>
        <p:nvSpPr>
          <p:cNvPr id="8" name="Content Placeholder 2">
            <a:extLst>
              <a:ext uri="{FF2B5EF4-FFF2-40B4-BE49-F238E27FC236}">
                <a16:creationId xmlns:a16="http://schemas.microsoft.com/office/drawing/2014/main" id="{46EF9994-B06C-6F46-9C5D-E6C860A04B65}"/>
              </a:ext>
            </a:extLst>
          </p:cNvPr>
          <p:cNvSpPr txBox="1">
            <a:spLocks/>
          </p:cNvSpPr>
          <p:nvPr/>
        </p:nvSpPr>
        <p:spPr>
          <a:xfrm>
            <a:off x="315496" y="1368926"/>
            <a:ext cx="7317868" cy="3275303"/>
          </a:xfrm>
          <a:prstGeom prst="rect">
            <a:avLst/>
          </a:prstGeom>
        </p:spPr>
        <p:txBody>
          <a:bodyPr>
            <a:normAutofit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Trebuchet MS" pitchFamily="34" charset="0"/>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Trebuchet MS"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Trebuchet MS" pitchFamily="34" charset="0"/>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Trebuchet MS" pitchFamily="34" charset="0"/>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257175" indent="-257175" defTabSz="342900" fontAlgn="ctr">
              <a:lnSpc>
                <a:spcPct val="120000"/>
              </a:lnSpc>
              <a:spcBef>
                <a:spcPts val="0"/>
              </a:spcBef>
              <a:defRPr/>
            </a:pPr>
            <a:r>
              <a:rPr lang="en-US" sz="2400" dirty="0">
                <a:solidFill>
                  <a:prstClr val="black"/>
                </a:solidFill>
              </a:rPr>
              <a:t>Human read aloud</a:t>
            </a:r>
          </a:p>
          <a:p>
            <a:pPr marL="257175" indent="-257175" defTabSz="342900" fontAlgn="ctr">
              <a:lnSpc>
                <a:spcPct val="120000"/>
              </a:lnSpc>
              <a:spcBef>
                <a:spcPts val="0"/>
              </a:spcBef>
              <a:defRPr/>
            </a:pPr>
            <a:r>
              <a:rPr lang="en-US" sz="2400" dirty="0">
                <a:solidFill>
                  <a:prstClr val="black"/>
                </a:solidFill>
              </a:rPr>
              <a:t>Sign interpretation of text</a:t>
            </a:r>
          </a:p>
          <a:p>
            <a:pPr marL="257175" indent="-257175" defTabSz="342900" fontAlgn="ctr">
              <a:lnSpc>
                <a:spcPct val="120000"/>
              </a:lnSpc>
              <a:spcBef>
                <a:spcPts val="0"/>
              </a:spcBef>
              <a:defRPr/>
            </a:pPr>
            <a:r>
              <a:rPr lang="en-US" sz="2400" dirty="0">
                <a:solidFill>
                  <a:prstClr val="black"/>
                </a:solidFill>
              </a:rPr>
              <a:t>Test administrator enters responses for student</a:t>
            </a:r>
          </a:p>
          <a:p>
            <a:pPr marL="257175" indent="-257175" defTabSz="342900" fontAlgn="ctr">
              <a:lnSpc>
                <a:spcPct val="120000"/>
              </a:lnSpc>
              <a:spcBef>
                <a:spcPts val="0"/>
              </a:spcBef>
              <a:defRPr/>
            </a:pPr>
            <a:r>
              <a:rPr lang="en-US" sz="2400" dirty="0">
                <a:solidFill>
                  <a:prstClr val="black"/>
                </a:solidFill>
              </a:rPr>
              <a:t>Partner-assisted scanning</a:t>
            </a:r>
          </a:p>
          <a:p>
            <a:pPr marL="257175" indent="-257175" defTabSz="342900" fontAlgn="ctr">
              <a:lnSpc>
                <a:spcPct val="120000"/>
              </a:lnSpc>
              <a:spcBef>
                <a:spcPts val="0"/>
              </a:spcBef>
              <a:defRPr/>
            </a:pPr>
            <a:r>
              <a:rPr lang="en-US" sz="2400" dirty="0">
                <a:solidFill>
                  <a:prstClr val="black"/>
                </a:solidFill>
              </a:rPr>
              <a:t>Language translation of text</a:t>
            </a:r>
          </a:p>
          <a:p>
            <a:pPr lvl="1" indent="-257175" fontAlgn="ctr">
              <a:lnSpc>
                <a:spcPct val="120000"/>
              </a:lnSpc>
              <a:spcBef>
                <a:spcPts val="0"/>
              </a:spcBef>
              <a:buFont typeface="Arial"/>
              <a:buChar char="•"/>
              <a:defRPr/>
            </a:pPr>
            <a:r>
              <a:rPr lang="en-US" sz="2000" dirty="0">
                <a:solidFill>
                  <a:prstClr val="black"/>
                </a:solidFill>
              </a:rPr>
              <a:t>All math content may be translated</a:t>
            </a:r>
          </a:p>
          <a:p>
            <a:pPr lvl="1" indent="-257175" fontAlgn="ctr">
              <a:lnSpc>
                <a:spcPct val="120000"/>
              </a:lnSpc>
              <a:spcBef>
                <a:spcPts val="0"/>
              </a:spcBef>
              <a:buFont typeface="Arial"/>
              <a:buChar char="•"/>
              <a:defRPr/>
            </a:pPr>
            <a:r>
              <a:rPr lang="en-US" sz="2000" i="1" dirty="0">
                <a:solidFill>
                  <a:prstClr val="black"/>
                </a:solidFill>
              </a:rPr>
              <a:t>Only grades </a:t>
            </a:r>
            <a:r>
              <a:rPr lang="en-US" sz="2000" i="1" u="sng" dirty="0">
                <a:solidFill>
                  <a:prstClr val="black"/>
                </a:solidFill>
              </a:rPr>
              <a:t>3 &amp; 4 ELA </a:t>
            </a:r>
            <a:r>
              <a:rPr lang="en-US" sz="2000" i="1" dirty="0">
                <a:solidFill>
                  <a:prstClr val="black"/>
                </a:solidFill>
              </a:rPr>
              <a:t>may be translated into Spanish as the alternate to the CSLA</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79" y="6118836"/>
            <a:ext cx="1336068" cy="521567"/>
          </a:xfrm>
          <a:prstGeom prst="rect">
            <a:avLst/>
          </a:prstGeom>
        </p:spPr>
      </p:pic>
    </p:spTree>
    <p:extLst>
      <p:ext uri="{BB962C8B-B14F-4D97-AF65-F5344CB8AC3E}">
        <p14:creationId xmlns:p14="http://schemas.microsoft.com/office/powerpoint/2010/main" val="2073056980"/>
      </p:ext>
    </p:extLst>
  </p:cSld>
  <p:clrMapOvr>
    <a:masterClrMapping/>
  </p:clrMapOvr>
  <mc:AlternateContent xmlns:mc="http://schemas.openxmlformats.org/markup-compatibility/2006" xmlns:p14="http://schemas.microsoft.com/office/powerpoint/2010/main">
    <mc:Choice Requires="p14">
      <p:transition spd="slow" p14:dur="2000" advTm="57366"/>
    </mc:Choice>
    <mc:Fallback xmlns="">
      <p:transition spd="slow" advTm="57366"/>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Allowable Practices</a:t>
            </a:r>
          </a:p>
        </p:txBody>
      </p:sp>
      <p:sp>
        <p:nvSpPr>
          <p:cNvPr id="3" name="Content Placeholder 2"/>
          <p:cNvSpPr>
            <a:spLocks noGrp="1"/>
          </p:cNvSpPr>
          <p:nvPr>
            <p:ph idx="1"/>
          </p:nvPr>
        </p:nvSpPr>
        <p:spPr>
          <a:xfrm>
            <a:off x="315495" y="1463040"/>
            <a:ext cx="8199855" cy="4640674"/>
          </a:xfrm>
        </p:spPr>
        <p:txBody>
          <a:bodyPr>
            <a:normAutofit/>
          </a:bodyPr>
          <a:lstStyle/>
          <a:p>
            <a:pPr marL="0" indent="0">
              <a:lnSpc>
                <a:spcPct val="120000"/>
              </a:lnSpc>
              <a:spcBef>
                <a:spcPts val="0"/>
              </a:spcBef>
              <a:buNone/>
            </a:pPr>
            <a:r>
              <a:rPr lang="en-US" dirty="0"/>
              <a:t>General principle:</a:t>
            </a:r>
          </a:p>
          <a:p>
            <a:pPr marL="0" indent="0">
              <a:lnSpc>
                <a:spcPct val="120000"/>
              </a:lnSpc>
              <a:spcBef>
                <a:spcPts val="0"/>
              </a:spcBef>
              <a:buNone/>
            </a:pPr>
            <a:r>
              <a:rPr lang="en-US" dirty="0"/>
              <a:t>A student’s access to items and materials can be flexible as long as the student’s interaction with the concept being measured is consistent. </a:t>
            </a:r>
          </a:p>
          <a:p>
            <a:pPr lvl="1">
              <a:lnSpc>
                <a:spcPct val="120000"/>
              </a:lnSpc>
              <a:spcBef>
                <a:spcPts val="0"/>
              </a:spcBef>
            </a:pPr>
            <a:r>
              <a:rPr lang="en-US" dirty="0"/>
              <a:t>Offering breaks</a:t>
            </a:r>
          </a:p>
          <a:p>
            <a:pPr lvl="1">
              <a:lnSpc>
                <a:spcPct val="120000"/>
              </a:lnSpc>
              <a:spcBef>
                <a:spcPts val="0"/>
              </a:spcBef>
            </a:pPr>
            <a:r>
              <a:rPr lang="en-US" dirty="0"/>
              <a:t>Navigating across screens for the student</a:t>
            </a:r>
          </a:p>
          <a:p>
            <a:pPr lvl="1">
              <a:lnSpc>
                <a:spcPct val="120000"/>
              </a:lnSpc>
              <a:spcBef>
                <a:spcPts val="0"/>
              </a:spcBef>
            </a:pPr>
            <a:r>
              <a:rPr lang="en-US" dirty="0"/>
              <a:t>Using special equipment for positioning</a:t>
            </a:r>
          </a:p>
          <a:p>
            <a:pPr lvl="1">
              <a:lnSpc>
                <a:spcPct val="120000"/>
              </a:lnSpc>
              <a:spcBef>
                <a:spcPts val="0"/>
              </a:spcBef>
            </a:pPr>
            <a:r>
              <a:rPr lang="en-US" dirty="0"/>
              <a:t>Using interactive whiteboards</a:t>
            </a:r>
          </a:p>
          <a:p>
            <a:pPr lvl="1">
              <a:lnSpc>
                <a:spcPct val="120000"/>
              </a:lnSpc>
              <a:spcBef>
                <a:spcPts val="0"/>
              </a:spcBef>
            </a:pPr>
            <a:r>
              <a:rPr lang="en-US" dirty="0"/>
              <a:t>Defining terms generically</a:t>
            </a:r>
          </a:p>
          <a:p>
            <a:pPr marL="342900" lvl="1" indent="0">
              <a:lnSpc>
                <a:spcPct val="120000"/>
              </a:lnSpc>
              <a:buNone/>
            </a:pP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79" y="6118836"/>
            <a:ext cx="1336068" cy="521567"/>
          </a:xfrm>
          <a:prstGeom prst="rect">
            <a:avLst/>
          </a:prstGeom>
        </p:spPr>
      </p:pic>
    </p:spTree>
    <p:extLst>
      <p:ext uri="{BB962C8B-B14F-4D97-AF65-F5344CB8AC3E}">
        <p14:creationId xmlns:p14="http://schemas.microsoft.com/office/powerpoint/2010/main" val="1216205647"/>
      </p:ext>
    </p:extLst>
  </p:cSld>
  <p:clrMapOvr>
    <a:masterClrMapping/>
  </p:clrMapOvr>
  <mc:AlternateContent xmlns:mc="http://schemas.openxmlformats.org/markup-compatibility/2006" xmlns:p14="http://schemas.microsoft.com/office/powerpoint/2010/main">
    <mc:Choice Requires="p14">
      <p:transition spd="slow" p14:dur="2000" advTm="33255"/>
    </mc:Choice>
    <mc:Fallback xmlns="">
      <p:transition spd="slow" advTm="33255"/>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Practices Not Allowed</a:t>
            </a:r>
          </a:p>
        </p:txBody>
      </p:sp>
      <p:sp>
        <p:nvSpPr>
          <p:cNvPr id="5" name="Content Placeholder 2"/>
          <p:cNvSpPr>
            <a:spLocks noGrp="1"/>
          </p:cNvSpPr>
          <p:nvPr>
            <p:ph idx="1"/>
          </p:nvPr>
        </p:nvSpPr>
        <p:spPr>
          <a:xfrm>
            <a:off x="223071" y="1463040"/>
            <a:ext cx="8292279" cy="4640674"/>
          </a:xfrm>
        </p:spPr>
        <p:txBody>
          <a:bodyPr>
            <a:normAutofit/>
          </a:bodyPr>
          <a:lstStyle/>
          <a:p>
            <a:pPr>
              <a:spcAft>
                <a:spcPts val="450"/>
              </a:spcAft>
            </a:pPr>
            <a:r>
              <a:rPr lang="en-US" dirty="0"/>
              <a:t>Prohibited practices:</a:t>
            </a:r>
          </a:p>
          <a:p>
            <a:pPr lvl="1"/>
            <a:r>
              <a:rPr lang="en-US" dirty="0"/>
              <a:t>Rephrase/repeat a question to influence a different response</a:t>
            </a:r>
          </a:p>
          <a:p>
            <a:pPr lvl="1"/>
            <a:r>
              <a:rPr lang="en-US" dirty="0"/>
              <a:t>Use prompts, hints, cues, or hand-over-hand guidance</a:t>
            </a:r>
          </a:p>
          <a:p>
            <a:pPr lvl="1">
              <a:lnSpc>
                <a:spcPct val="120000"/>
              </a:lnSpc>
            </a:pPr>
            <a:r>
              <a:rPr lang="en-US" dirty="0"/>
              <a:t>Preview a </a:t>
            </a:r>
            <a:r>
              <a:rPr lang="en-US" dirty="0" err="1"/>
              <a:t>testlet</a:t>
            </a:r>
            <a:r>
              <a:rPr lang="en-US" dirty="0"/>
              <a:t> with a student before administering it</a:t>
            </a:r>
          </a:p>
          <a:p>
            <a:pPr lvl="1">
              <a:lnSpc>
                <a:spcPct val="120000"/>
              </a:lnSpc>
            </a:pPr>
            <a:r>
              <a:rPr lang="en-US" dirty="0"/>
              <a:t>Remove/reduce the number of response options </a:t>
            </a:r>
          </a:p>
          <a:p>
            <a:pPr lvl="1">
              <a:lnSpc>
                <a:spcPct val="120000"/>
              </a:lnSpc>
            </a:pPr>
            <a:r>
              <a:rPr lang="en-US" dirty="0"/>
              <a:t>Add pictures or communication symbols to response options that appear onscreen in print only</a:t>
            </a:r>
          </a:p>
          <a:p>
            <a:pPr lvl="1">
              <a:lnSpc>
                <a:spcPct val="120000"/>
              </a:lnSpc>
            </a:pPr>
            <a:r>
              <a:rPr lang="en-US" dirty="0"/>
              <a:t>Speech to text</a:t>
            </a:r>
          </a:p>
          <a:p>
            <a:pPr lvl="1">
              <a:lnSpc>
                <a:spcPct val="120000"/>
              </a:lnSpc>
            </a:pPr>
            <a:r>
              <a:rPr lang="en-US" dirty="0"/>
              <a:t>Whole word/sentence dictation on writing</a:t>
            </a:r>
          </a:p>
          <a:p>
            <a:pPr lvl="1">
              <a:lnSpc>
                <a:spcPct val="120000"/>
              </a:lnSpc>
            </a:pPr>
            <a:r>
              <a:rPr lang="en-US" dirty="0"/>
              <a:t>Picture/symbol word bank for writing</a:t>
            </a:r>
          </a:p>
          <a:p>
            <a:pPr lvl="1">
              <a:lnSpc>
                <a:spcPct val="120000"/>
              </a:lnSpc>
            </a:pPr>
            <a:endParaRPr lang="en-US" sz="2100" dirty="0"/>
          </a:p>
          <a:p>
            <a:pPr lvl="1"/>
            <a:endParaRPr lang="en-US" sz="2100"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79" y="6118836"/>
            <a:ext cx="1336068" cy="521567"/>
          </a:xfrm>
          <a:prstGeom prst="rect">
            <a:avLst/>
          </a:prstGeom>
        </p:spPr>
      </p:pic>
    </p:spTree>
    <p:extLst>
      <p:ext uri="{BB962C8B-B14F-4D97-AF65-F5344CB8AC3E}">
        <p14:creationId xmlns:p14="http://schemas.microsoft.com/office/powerpoint/2010/main" val="2520725553"/>
      </p:ext>
    </p:extLst>
  </p:cSld>
  <p:clrMapOvr>
    <a:masterClrMapping/>
  </p:clrMapOvr>
  <mc:AlternateContent xmlns:mc="http://schemas.openxmlformats.org/markup-compatibility/2006" xmlns:p14="http://schemas.microsoft.com/office/powerpoint/2010/main">
    <mc:Choice Requires="p14">
      <p:transition spd="slow" p14:dur="2000" advTm="36988"/>
    </mc:Choice>
    <mc:Fallback xmlns="">
      <p:transition spd="slow" advTm="3698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sz="half" idx="1"/>
          </p:nvPr>
        </p:nvSpPr>
        <p:spPr>
          <a:xfrm>
            <a:off x="605790" y="2361008"/>
            <a:ext cx="3613785" cy="3792141"/>
          </a:xfrm>
        </p:spPr>
        <p:txBody>
          <a:bodyPr/>
          <a:lstStyle/>
          <a:p>
            <a:r>
              <a:rPr lang="en-US" dirty="0"/>
              <a:t>ELA and Math</a:t>
            </a:r>
          </a:p>
          <a:p>
            <a:pPr lvl="1"/>
            <a:r>
              <a:rPr lang="en-US" dirty="0"/>
              <a:t>Dynamic Learning Maps (DLM)</a:t>
            </a:r>
          </a:p>
          <a:p>
            <a:pPr lvl="1"/>
            <a:r>
              <a:rPr lang="en-US" dirty="0"/>
              <a:t>Computer based</a:t>
            </a:r>
          </a:p>
          <a:p>
            <a:pPr lvl="1"/>
            <a:r>
              <a:rPr lang="en-US" dirty="0"/>
              <a:t>Registrations are through Educator Portal</a:t>
            </a:r>
          </a:p>
          <a:p>
            <a:pPr lvl="1"/>
            <a:r>
              <a:rPr lang="en-US" dirty="0"/>
              <a:t>Grades 3-8 as alternate to CMAS</a:t>
            </a:r>
          </a:p>
          <a:p>
            <a:pPr lvl="1"/>
            <a:r>
              <a:rPr lang="en-US" dirty="0"/>
              <a:t>Grades 9-11 as alternate to PSAT/SAT</a:t>
            </a:r>
          </a:p>
        </p:txBody>
      </p:sp>
      <p:sp>
        <p:nvSpPr>
          <p:cNvPr id="7" name="Content Placeholder 6"/>
          <p:cNvSpPr>
            <a:spLocks noGrp="1"/>
          </p:cNvSpPr>
          <p:nvPr>
            <p:ph sz="half" idx="2"/>
          </p:nvPr>
        </p:nvSpPr>
        <p:spPr>
          <a:xfrm>
            <a:off x="4600575" y="2361008"/>
            <a:ext cx="3886200" cy="3620691"/>
          </a:xfrm>
        </p:spPr>
        <p:txBody>
          <a:bodyPr/>
          <a:lstStyle/>
          <a:p>
            <a:r>
              <a:rPr lang="en-US" dirty="0"/>
              <a:t>Science and Social Studies</a:t>
            </a:r>
          </a:p>
          <a:p>
            <a:pPr lvl="1"/>
            <a:r>
              <a:rPr lang="en-US" dirty="0"/>
              <a:t>Pearson</a:t>
            </a:r>
          </a:p>
          <a:p>
            <a:pPr lvl="1"/>
            <a:r>
              <a:rPr lang="en-US" dirty="0"/>
              <a:t>Paper based</a:t>
            </a:r>
          </a:p>
          <a:p>
            <a:pPr lvl="1"/>
            <a:r>
              <a:rPr lang="en-US" dirty="0"/>
              <a:t>Registrations are through </a:t>
            </a:r>
            <a:r>
              <a:rPr lang="en-US" dirty="0" err="1"/>
              <a:t>PA</a:t>
            </a:r>
            <a:r>
              <a:rPr lang="en-US" baseline="30000" dirty="0" err="1"/>
              <a:t>next</a:t>
            </a:r>
            <a:endParaRPr lang="en-US" baseline="30000" dirty="0"/>
          </a:p>
          <a:p>
            <a:pPr lvl="1"/>
            <a:r>
              <a:rPr lang="en-US" dirty="0"/>
              <a:t>SS: 4 &amp; 7 if peers are taking</a:t>
            </a:r>
          </a:p>
          <a:p>
            <a:pPr lvl="1"/>
            <a:r>
              <a:rPr lang="en-US" dirty="0"/>
              <a:t>SC: 5, 8, &amp; 11</a:t>
            </a:r>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5</a:t>
            </a:fld>
            <a:endParaRPr lang="en-US" dirty="0"/>
          </a:p>
        </p:txBody>
      </p:sp>
      <p:sp>
        <p:nvSpPr>
          <p:cNvPr id="5" name="Title 4"/>
          <p:cNvSpPr>
            <a:spLocks noGrp="1"/>
          </p:cNvSpPr>
          <p:nvPr>
            <p:ph type="title"/>
          </p:nvPr>
        </p:nvSpPr>
        <p:spPr>
          <a:xfrm>
            <a:off x="249655" y="310916"/>
            <a:ext cx="6227245" cy="673893"/>
          </a:xfrm>
        </p:spPr>
        <p:txBody>
          <a:bodyPr>
            <a:normAutofit/>
          </a:bodyPr>
          <a:lstStyle/>
          <a:p>
            <a:r>
              <a:rPr lang="en-US" dirty="0" err="1"/>
              <a:t>CoAlt</a:t>
            </a:r>
            <a:r>
              <a:rPr lang="en-US" dirty="0"/>
              <a:t> Structure</a:t>
            </a:r>
          </a:p>
        </p:txBody>
      </p:sp>
      <p:sp>
        <p:nvSpPr>
          <p:cNvPr id="8" name="TextBox 7"/>
          <p:cNvSpPr txBox="1"/>
          <p:nvPr/>
        </p:nvSpPr>
        <p:spPr>
          <a:xfrm>
            <a:off x="223071" y="1442076"/>
            <a:ext cx="8337411" cy="461665"/>
          </a:xfrm>
          <a:prstGeom prst="rect">
            <a:avLst/>
          </a:prstGeom>
          <a:noFill/>
        </p:spPr>
        <p:txBody>
          <a:bodyPr wrap="none" rtlCol="0">
            <a:spAutoFit/>
          </a:bodyPr>
          <a:lstStyle/>
          <a:p>
            <a:r>
              <a:rPr lang="en-US" sz="2400" dirty="0"/>
              <a:t>There are 2 different vendors and 2 different platforms for </a:t>
            </a:r>
            <a:r>
              <a:rPr lang="en-US" sz="2400" dirty="0" err="1"/>
              <a:t>CoAlt</a:t>
            </a:r>
            <a:r>
              <a:rPr lang="en-US" sz="2400" dirty="0"/>
              <a:t>: </a:t>
            </a:r>
          </a:p>
        </p:txBody>
      </p:sp>
    </p:spTree>
    <p:extLst>
      <p:ext uri="{BB962C8B-B14F-4D97-AF65-F5344CB8AC3E}">
        <p14:creationId xmlns:p14="http://schemas.microsoft.com/office/powerpoint/2010/main" val="4263406495"/>
      </p:ext>
    </p:extLst>
  </p:cSld>
  <p:clrMapOvr>
    <a:masterClrMapping/>
  </p:clrMapOvr>
  <mc:AlternateContent xmlns:mc="http://schemas.openxmlformats.org/markup-compatibility/2006" xmlns:p14="http://schemas.microsoft.com/office/powerpoint/2010/main">
    <mc:Choice Requires="p14">
      <p:transition spd="slow" p14:dur="2000" advTm="66105"/>
    </mc:Choice>
    <mc:Fallback xmlns="">
      <p:transition spd="slow" advTm="66105"/>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Making Meaning from Words, not Pictures or Symbols</a:t>
            </a:r>
          </a:p>
        </p:txBody>
      </p:sp>
      <p:sp>
        <p:nvSpPr>
          <p:cNvPr id="3" name="Content Placeholder 2"/>
          <p:cNvSpPr>
            <a:spLocks noGrp="1"/>
          </p:cNvSpPr>
          <p:nvPr>
            <p:ph idx="1"/>
          </p:nvPr>
        </p:nvSpPr>
        <p:spPr>
          <a:xfrm>
            <a:off x="223071" y="1463040"/>
            <a:ext cx="8292279" cy="4640674"/>
          </a:xfrm>
        </p:spPr>
        <p:txBody>
          <a:bodyPr>
            <a:normAutofit/>
          </a:bodyPr>
          <a:lstStyle/>
          <a:p>
            <a:r>
              <a:rPr lang="en-US" sz="2000" dirty="0"/>
              <a:t>The focus of most Essential Elements is on the ability to make meaning from words, not pictures.</a:t>
            </a:r>
          </a:p>
          <a:p>
            <a:r>
              <a:rPr lang="en-US" sz="2000" dirty="0"/>
              <a:t>Many response options include adjectives or verbs that are not easily standardized to a universal symbol that all students recognize.</a:t>
            </a:r>
          </a:p>
          <a:p>
            <a:r>
              <a:rPr lang="en-US" sz="2000" dirty="0"/>
              <a:t>The display of simple symbols for more complex words may introduce confusion.</a:t>
            </a:r>
          </a:p>
          <a:p>
            <a:r>
              <a:rPr lang="en-US" sz="2000" dirty="0"/>
              <a:t>An attempt to use symbols can make content inaccessible for students who are blind or visually impaired.</a:t>
            </a:r>
          </a:p>
          <a:p>
            <a:pPr marL="342900" indent="-342900"/>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4079" y="6118836"/>
            <a:ext cx="1336068" cy="521567"/>
          </a:xfrm>
          <a:prstGeom prst="rect">
            <a:avLst/>
          </a:prstGeom>
        </p:spPr>
      </p:pic>
    </p:spTree>
    <p:extLst>
      <p:ext uri="{BB962C8B-B14F-4D97-AF65-F5344CB8AC3E}">
        <p14:creationId xmlns:p14="http://schemas.microsoft.com/office/powerpoint/2010/main" val="1446840746"/>
      </p:ext>
    </p:extLst>
  </p:cSld>
  <p:clrMapOvr>
    <a:masterClrMapping/>
  </p:clrMapOvr>
  <mc:AlternateContent xmlns:mc="http://schemas.openxmlformats.org/markup-compatibility/2006" xmlns:p14="http://schemas.microsoft.com/office/powerpoint/2010/main">
    <mc:Choice Requires="p14">
      <p:transition spd="slow" p14:dur="2000" advTm="51330"/>
    </mc:Choice>
    <mc:Fallback xmlns="">
      <p:transition spd="slow" advTm="5133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err="1"/>
              <a:t>CoAlt</a:t>
            </a:r>
            <a:r>
              <a:rPr lang="en-US" dirty="0"/>
              <a:t> Science and Social Studies</a:t>
            </a:r>
          </a:p>
        </p:txBody>
      </p:sp>
    </p:spTree>
    <p:extLst>
      <p:ext uri="{BB962C8B-B14F-4D97-AF65-F5344CB8AC3E}">
        <p14:creationId xmlns:p14="http://schemas.microsoft.com/office/powerpoint/2010/main" val="2911140768"/>
      </p:ext>
    </p:extLst>
  </p:cSld>
  <p:clrMapOvr>
    <a:masterClrMapping/>
  </p:clrMapOvr>
  <mc:AlternateContent xmlns:mc="http://schemas.openxmlformats.org/markup-compatibility/2006" xmlns:p14="http://schemas.microsoft.com/office/powerpoint/2010/main">
    <mc:Choice Requires="p14">
      <p:transition spd="slow" p14:dur="2000" advTm="8955"/>
    </mc:Choice>
    <mc:Fallback xmlns="">
      <p:transition spd="slow" advTm="8955"/>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CoAlt: Science and Social Studies</a:t>
            </a:r>
          </a:p>
        </p:txBody>
      </p:sp>
      <p:sp>
        <p:nvSpPr>
          <p:cNvPr id="2" name="Content Placeholder 1"/>
          <p:cNvSpPr>
            <a:spLocks noGrp="1"/>
          </p:cNvSpPr>
          <p:nvPr>
            <p:ph idx="1"/>
          </p:nvPr>
        </p:nvSpPr>
        <p:spPr/>
        <p:txBody>
          <a:bodyPr>
            <a:normAutofit/>
          </a:bodyPr>
          <a:lstStyle/>
          <a:p>
            <a:r>
              <a:rPr lang="en-US" b="0" dirty="0">
                <a:solidFill>
                  <a:srgbClr val="000000"/>
                </a:solidFill>
              </a:rPr>
              <a:t>Paper-based assessment </a:t>
            </a:r>
          </a:p>
          <a:p>
            <a:r>
              <a:rPr lang="en-US" b="0" dirty="0">
                <a:solidFill>
                  <a:srgbClr val="000000"/>
                </a:solidFill>
              </a:rPr>
              <a:t>Individually administered</a:t>
            </a:r>
          </a:p>
          <a:p>
            <a:r>
              <a:rPr lang="en-US" b="0" dirty="0">
                <a:solidFill>
                  <a:srgbClr val="000000"/>
                </a:solidFill>
              </a:rPr>
              <a:t>Scored locally by the Test Examiner</a:t>
            </a:r>
          </a:p>
          <a:p>
            <a:r>
              <a:rPr lang="en-US" b="0" dirty="0">
                <a:solidFill>
                  <a:srgbClr val="000000"/>
                </a:solidFill>
              </a:rPr>
              <a:t>Scores are entered into the </a:t>
            </a:r>
            <a:r>
              <a:rPr lang="en-US" b="0" dirty="0" err="1">
                <a:solidFill>
                  <a:srgbClr val="000000"/>
                </a:solidFill>
              </a:rPr>
              <a:t>PearsonAccess</a:t>
            </a:r>
            <a:r>
              <a:rPr lang="en-US" b="0" baseline="30000" dirty="0" err="1">
                <a:solidFill>
                  <a:srgbClr val="000000"/>
                </a:solidFill>
              </a:rPr>
              <a:t>next</a:t>
            </a:r>
            <a:r>
              <a:rPr lang="en-US" b="0" dirty="0">
                <a:solidFill>
                  <a:srgbClr val="000000"/>
                </a:solidFill>
              </a:rPr>
              <a:t> portal</a:t>
            </a:r>
          </a:p>
          <a:p>
            <a:pPr lvl="1"/>
            <a:r>
              <a:rPr lang="en-US" dirty="0"/>
              <a:t>Test Examiners enter scores into </a:t>
            </a:r>
            <a:r>
              <a:rPr lang="en-US" dirty="0" err="1"/>
              <a:t>PA</a:t>
            </a:r>
            <a:r>
              <a:rPr lang="en-US" baseline="30000" dirty="0" err="1"/>
              <a:t>next</a:t>
            </a:r>
            <a:endParaRPr lang="en-US" baseline="30000" dirty="0"/>
          </a:p>
          <a:p>
            <a:pPr lvl="1">
              <a:spcBef>
                <a:spcPts val="450"/>
              </a:spcBef>
            </a:pPr>
            <a:r>
              <a:rPr lang="en-US" dirty="0"/>
              <a:t>Score entry window closes the Wednesday after the test window closes</a:t>
            </a:r>
          </a:p>
          <a:p>
            <a:pPr>
              <a:spcBef>
                <a:spcPts val="633"/>
              </a:spcBef>
            </a:pPr>
            <a:r>
              <a:rPr lang="en-US" dirty="0">
                <a:solidFill>
                  <a:srgbClr val="000000"/>
                </a:solidFill>
              </a:rPr>
              <a:t>Test books are oriented to the Test Examiner and the student face each other</a:t>
            </a:r>
          </a:p>
          <a:p>
            <a:pPr>
              <a:spcBef>
                <a:spcPts val="633"/>
              </a:spcBef>
            </a:pPr>
            <a:r>
              <a:rPr lang="en-US" dirty="0">
                <a:solidFill>
                  <a:srgbClr val="000000"/>
                </a:solidFill>
              </a:rPr>
              <a:t>Two items </a:t>
            </a:r>
          </a:p>
          <a:p>
            <a:pPr marL="558542" lvl="4" indent="-257175">
              <a:spcBef>
                <a:spcPts val="633"/>
              </a:spcBef>
            </a:pPr>
            <a:r>
              <a:rPr lang="en-US" sz="2000" dirty="0">
                <a:solidFill>
                  <a:srgbClr val="000000"/>
                </a:solidFill>
              </a:rPr>
              <a:t>Selected Response</a:t>
            </a:r>
          </a:p>
          <a:p>
            <a:pPr marL="558542" lvl="4" indent="-257175">
              <a:spcBef>
                <a:spcPts val="633"/>
              </a:spcBef>
            </a:pPr>
            <a:r>
              <a:rPr lang="en-US" sz="2000" dirty="0">
                <a:solidFill>
                  <a:srgbClr val="000000"/>
                </a:solidFill>
              </a:rPr>
              <a:t>Supported Performance Tasks</a:t>
            </a:r>
          </a:p>
          <a:p>
            <a:pPr lvl="1">
              <a:spcBef>
                <a:spcPts val="450"/>
              </a:spcBef>
              <a:spcAft>
                <a:spcPts val="450"/>
              </a:spcAft>
            </a:pPr>
            <a:endParaRPr lang="en-US" b="0" dirty="0"/>
          </a:p>
        </p:txBody>
      </p:sp>
    </p:spTree>
    <p:extLst>
      <p:ext uri="{BB962C8B-B14F-4D97-AF65-F5344CB8AC3E}">
        <p14:creationId xmlns:p14="http://schemas.microsoft.com/office/powerpoint/2010/main" val="1340505988"/>
      </p:ext>
    </p:extLst>
  </p:cSld>
  <p:clrMapOvr>
    <a:masterClrMapping/>
  </p:clrMapOvr>
  <mc:AlternateContent xmlns:mc="http://schemas.openxmlformats.org/markup-compatibility/2006" xmlns:p14="http://schemas.microsoft.com/office/powerpoint/2010/main">
    <mc:Choice Requires="p14">
      <p:transition spd="slow" p14:dur="2000" advTm="66775"/>
    </mc:Choice>
    <mc:Fallback xmlns="">
      <p:transition spd="slow" advTm="66775"/>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Administering CoAlt: SC/SS</a:t>
            </a:r>
          </a:p>
        </p:txBody>
      </p:sp>
      <p:sp>
        <p:nvSpPr>
          <p:cNvPr id="3" name="Content Placeholder 2"/>
          <p:cNvSpPr>
            <a:spLocks noGrp="1"/>
          </p:cNvSpPr>
          <p:nvPr>
            <p:ph idx="1"/>
          </p:nvPr>
        </p:nvSpPr>
        <p:spPr/>
        <p:txBody>
          <a:bodyPr>
            <a:normAutofit/>
          </a:bodyPr>
          <a:lstStyle/>
          <a:p>
            <a:pPr>
              <a:spcBef>
                <a:spcPts val="633"/>
              </a:spcBef>
            </a:pPr>
            <a:r>
              <a:rPr lang="en-US" dirty="0">
                <a:solidFill>
                  <a:srgbClr val="000000"/>
                </a:solidFill>
              </a:rPr>
              <a:t>Student is presented with three or four answer options</a:t>
            </a:r>
          </a:p>
          <a:p>
            <a:pPr>
              <a:spcBef>
                <a:spcPts val="633"/>
              </a:spcBef>
            </a:pPr>
            <a:r>
              <a:rPr lang="en-US" dirty="0" err="1">
                <a:solidFill>
                  <a:srgbClr val="000000"/>
                </a:solidFill>
              </a:rPr>
              <a:t>CoAlt</a:t>
            </a:r>
            <a:r>
              <a:rPr lang="en-US" dirty="0">
                <a:solidFill>
                  <a:srgbClr val="000000"/>
                </a:solidFill>
              </a:rPr>
              <a:t> Test Examiners may not rephrase the prompt</a:t>
            </a:r>
          </a:p>
          <a:p>
            <a:pPr>
              <a:spcBef>
                <a:spcPts val="633"/>
              </a:spcBef>
            </a:pPr>
            <a:r>
              <a:rPr lang="en-US" dirty="0">
                <a:solidFill>
                  <a:srgbClr val="000000"/>
                </a:solidFill>
              </a:rPr>
              <a:t>Repeat the prompt at level four </a:t>
            </a:r>
            <a:r>
              <a:rPr lang="en-US" b="1" u="sng" dirty="0">
                <a:solidFill>
                  <a:srgbClr val="000000"/>
                </a:solidFill>
              </a:rPr>
              <a:t>only</a:t>
            </a:r>
            <a:r>
              <a:rPr lang="en-US" dirty="0">
                <a:solidFill>
                  <a:srgbClr val="000000"/>
                </a:solidFill>
              </a:rPr>
              <a:t> when the student does not respond the first time</a:t>
            </a:r>
          </a:p>
          <a:p>
            <a:pPr>
              <a:spcBef>
                <a:spcPts val="633"/>
              </a:spcBef>
            </a:pPr>
            <a:r>
              <a:rPr lang="en-US" dirty="0">
                <a:solidFill>
                  <a:srgbClr val="000000"/>
                </a:solidFill>
              </a:rPr>
              <a:t>An additional prompt is included at level three to help engage the student</a:t>
            </a:r>
          </a:p>
          <a:p>
            <a:pPr>
              <a:spcBef>
                <a:spcPts val="633"/>
              </a:spcBef>
            </a:pPr>
            <a:r>
              <a:rPr lang="en-US" dirty="0">
                <a:solidFill>
                  <a:srgbClr val="000000"/>
                </a:solidFill>
              </a:rPr>
              <a:t>Student will work with the item until the correct answer is received or the maximum number of attempts is reached</a:t>
            </a:r>
          </a:p>
          <a:p>
            <a:pPr>
              <a:spcBef>
                <a:spcPts val="633"/>
              </a:spcBef>
            </a:pPr>
            <a:r>
              <a:rPr lang="en-US" dirty="0">
                <a:solidFill>
                  <a:srgbClr val="000000"/>
                </a:solidFill>
              </a:rPr>
              <a:t>Only one data point is recorded</a:t>
            </a:r>
          </a:p>
        </p:txBody>
      </p:sp>
    </p:spTree>
    <p:extLst>
      <p:ext uri="{BB962C8B-B14F-4D97-AF65-F5344CB8AC3E}">
        <p14:creationId xmlns:p14="http://schemas.microsoft.com/office/powerpoint/2010/main" val="4288245951"/>
      </p:ext>
    </p:extLst>
  </p:cSld>
  <p:clrMapOvr>
    <a:masterClrMapping/>
  </p:clrMapOvr>
  <mc:AlternateContent xmlns:mc="http://schemas.openxmlformats.org/markup-compatibility/2006" xmlns:p14="http://schemas.microsoft.com/office/powerpoint/2010/main">
    <mc:Choice Requires="p14">
      <p:transition spd="slow" p14:dur="2000" advTm="60676"/>
    </mc:Choice>
    <mc:Fallback xmlns="">
      <p:transition spd="slow" advTm="60676"/>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altLang="en-US" dirty="0"/>
              <a:t>CoAlt: SC &amp; SS Preparing Materials for Assessment</a:t>
            </a:r>
            <a:endParaRPr lang="en-US" dirty="0"/>
          </a:p>
        </p:txBody>
      </p:sp>
      <p:sp>
        <p:nvSpPr>
          <p:cNvPr id="2" name="Content Placeholder 1"/>
          <p:cNvSpPr>
            <a:spLocks noGrp="1"/>
          </p:cNvSpPr>
          <p:nvPr>
            <p:ph idx="1"/>
          </p:nvPr>
        </p:nvSpPr>
        <p:spPr>
          <a:prstGeom prst="rect">
            <a:avLst/>
          </a:prstGeom>
        </p:spPr>
        <p:txBody>
          <a:bodyPr rtlCol="0">
            <a:normAutofit/>
          </a:bodyPr>
          <a:lstStyle/>
          <a:p>
            <a:pPr marL="257175" lvl="1" indent="-257175">
              <a:lnSpc>
                <a:spcPct val="80000"/>
              </a:lnSpc>
              <a:defRPr/>
            </a:pPr>
            <a:r>
              <a:rPr lang="en-US" sz="2400" dirty="0"/>
              <a:t>Read through Examiner’s Manual </a:t>
            </a:r>
          </a:p>
          <a:p>
            <a:pPr>
              <a:lnSpc>
                <a:spcPct val="80000"/>
              </a:lnSpc>
              <a:defRPr/>
            </a:pPr>
            <a:r>
              <a:rPr lang="en-US" dirty="0"/>
              <a:t>Preparation of Accommodations/Task Manipulatives</a:t>
            </a:r>
          </a:p>
          <a:p>
            <a:pPr lvl="1">
              <a:lnSpc>
                <a:spcPct val="80000"/>
              </a:lnSpc>
              <a:defRPr/>
            </a:pPr>
            <a:r>
              <a:rPr lang="en-US" dirty="0"/>
              <a:t>Read through Items</a:t>
            </a:r>
          </a:p>
          <a:p>
            <a:pPr lvl="1">
              <a:lnSpc>
                <a:spcPct val="80000"/>
              </a:lnSpc>
              <a:defRPr/>
            </a:pPr>
            <a:r>
              <a:rPr lang="en-US" dirty="0"/>
              <a:t>Cut out task manipulatives</a:t>
            </a:r>
          </a:p>
          <a:p>
            <a:pPr>
              <a:lnSpc>
                <a:spcPct val="80000"/>
              </a:lnSpc>
              <a:defRPr/>
            </a:pPr>
            <a:r>
              <a:rPr lang="en-US" dirty="0"/>
              <a:t>Individual administration</a:t>
            </a:r>
          </a:p>
          <a:p>
            <a:pPr lvl="1">
              <a:lnSpc>
                <a:spcPct val="80000"/>
              </a:lnSpc>
              <a:defRPr/>
            </a:pPr>
            <a:r>
              <a:rPr lang="en-US" dirty="0"/>
              <a:t>(Only Test Examiner and Student in Testing Environment)</a:t>
            </a:r>
          </a:p>
          <a:p>
            <a:pPr>
              <a:lnSpc>
                <a:spcPct val="80000"/>
              </a:lnSpc>
              <a:defRPr/>
            </a:pPr>
            <a:r>
              <a:rPr lang="en-US" dirty="0"/>
              <a:t>No time limits or restrictions on time</a:t>
            </a:r>
          </a:p>
          <a:p>
            <a:pPr>
              <a:lnSpc>
                <a:spcPct val="80000"/>
              </a:lnSpc>
              <a:defRPr/>
            </a:pPr>
            <a:r>
              <a:rPr lang="en-US" dirty="0"/>
              <a:t>Allow time for breaks</a:t>
            </a:r>
          </a:p>
          <a:p>
            <a:pPr>
              <a:buFont typeface="Wingdings" pitchFamily="2" charset="2"/>
              <a:buChar char="§"/>
              <a:defRPr/>
            </a:pPr>
            <a:endParaRPr lang="en-US" dirty="0"/>
          </a:p>
        </p:txBody>
      </p:sp>
    </p:spTree>
    <p:extLst>
      <p:ext uri="{BB962C8B-B14F-4D97-AF65-F5344CB8AC3E}">
        <p14:creationId xmlns:p14="http://schemas.microsoft.com/office/powerpoint/2010/main" val="3875525863"/>
      </p:ext>
    </p:extLst>
  </p:cSld>
  <p:clrMapOvr>
    <a:masterClrMapping/>
  </p:clrMapOvr>
  <mc:AlternateContent xmlns:mc="http://schemas.openxmlformats.org/markup-compatibility/2006" xmlns:p14="http://schemas.microsoft.com/office/powerpoint/2010/main">
    <mc:Choice Requires="p14">
      <p:transition spd="slow" p14:dur="2000" advTm="87430"/>
    </mc:Choice>
    <mc:Fallback xmlns="">
      <p:transition spd="slow" advTm="8743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ltLang="en-US" dirty="0"/>
              <a:t>Test Examiner Activities Before Testing</a:t>
            </a:r>
            <a:endParaRPr lang="en-US" dirty="0"/>
          </a:p>
        </p:txBody>
      </p:sp>
      <p:sp>
        <p:nvSpPr>
          <p:cNvPr id="38915" name="Content Placeholder 1"/>
          <p:cNvSpPr>
            <a:spLocks noGrp="1"/>
          </p:cNvSpPr>
          <p:nvPr>
            <p:ph idx="1"/>
          </p:nvPr>
        </p:nvSpPr>
        <p:spPr>
          <a:prstGeom prst="rect">
            <a:avLst/>
          </a:prstGeom>
        </p:spPr>
        <p:txBody>
          <a:bodyPr>
            <a:normAutofit/>
          </a:bodyPr>
          <a:lstStyle/>
          <a:p>
            <a:pPr eaLnBrk="1" hangingPunct="1"/>
            <a:r>
              <a:rPr lang="en-US" altLang="en-US" dirty="0"/>
              <a:t>Write the student’s name on the test booklet</a:t>
            </a:r>
          </a:p>
          <a:p>
            <a:pPr eaLnBrk="1" hangingPunct="1"/>
            <a:r>
              <a:rPr lang="en-US" altLang="en-US" dirty="0"/>
              <a:t>Write the student’s name on the secure return envelope</a:t>
            </a:r>
          </a:p>
          <a:p>
            <a:pPr eaLnBrk="1" hangingPunct="1"/>
            <a:r>
              <a:rPr lang="en-US" altLang="en-US" dirty="0"/>
              <a:t>Cut apart the task manipulatives</a:t>
            </a:r>
          </a:p>
          <a:p>
            <a:pPr eaLnBrk="1" hangingPunct="1"/>
            <a:r>
              <a:rPr lang="en-US" altLang="en-US" dirty="0"/>
              <a:t>Paper clip the task manipulatives to the corresponding page</a:t>
            </a:r>
          </a:p>
          <a:p>
            <a:pPr eaLnBrk="1" hangingPunct="1"/>
            <a:r>
              <a:rPr lang="en-US" altLang="en-US" dirty="0"/>
              <a:t>Keep all materials for each student together</a:t>
            </a:r>
          </a:p>
          <a:p>
            <a:pPr eaLnBrk="1" hangingPunct="1"/>
            <a:r>
              <a:rPr lang="en-US" altLang="en-US" dirty="0"/>
              <a:t>Administer practice items</a:t>
            </a:r>
          </a:p>
          <a:p>
            <a:pPr lvl="1"/>
            <a:r>
              <a:rPr lang="en-US" altLang="en-US" dirty="0"/>
              <a:t>Familiarizes student with the process</a:t>
            </a:r>
          </a:p>
          <a:p>
            <a:pPr marL="342900" lvl="1" indent="0">
              <a:buNone/>
            </a:pPr>
            <a:r>
              <a:rPr lang="en-US" dirty="0">
                <a:hlinkClick r:id="rId3"/>
              </a:rPr>
              <a:t>https://www.cde.state.co.us/assessment/CoAlt-Items.asp</a:t>
            </a:r>
            <a:endParaRPr lang="en-US" altLang="en-US" dirty="0"/>
          </a:p>
        </p:txBody>
      </p:sp>
    </p:spTree>
    <p:extLst>
      <p:ext uri="{BB962C8B-B14F-4D97-AF65-F5344CB8AC3E}">
        <p14:creationId xmlns:p14="http://schemas.microsoft.com/office/powerpoint/2010/main" val="1489150814"/>
      </p:ext>
    </p:extLst>
  </p:cSld>
  <p:clrMapOvr>
    <a:masterClrMapping/>
  </p:clrMapOvr>
  <mc:AlternateContent xmlns:mc="http://schemas.openxmlformats.org/markup-compatibility/2006" xmlns:p14="http://schemas.microsoft.com/office/powerpoint/2010/main">
    <mc:Choice Requires="p14">
      <p:transition spd="slow" p14:dur="2000" advTm="37927"/>
    </mc:Choice>
    <mc:Fallback xmlns="">
      <p:transition spd="slow" advTm="37927"/>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altLang="en-US" dirty="0"/>
              <a:t>CoAlt Materials</a:t>
            </a:r>
            <a:endParaRPr lang="en-US" dirty="0"/>
          </a:p>
        </p:txBody>
      </p:sp>
      <p:sp>
        <p:nvSpPr>
          <p:cNvPr id="2" name="Content Placeholder 1"/>
          <p:cNvSpPr>
            <a:spLocks noGrp="1"/>
          </p:cNvSpPr>
          <p:nvPr>
            <p:ph idx="1"/>
          </p:nvPr>
        </p:nvSpPr>
        <p:spPr>
          <a:prstGeom prst="rect">
            <a:avLst/>
          </a:prstGeom>
        </p:spPr>
        <p:txBody>
          <a:bodyPr rtlCol="0">
            <a:normAutofit/>
          </a:bodyPr>
          <a:lstStyle/>
          <a:p>
            <a:pPr>
              <a:defRPr/>
            </a:pPr>
            <a:r>
              <a:rPr lang="en-US" dirty="0"/>
              <a:t>Examiner’s Manual</a:t>
            </a:r>
          </a:p>
          <a:p>
            <a:pPr>
              <a:defRPr/>
            </a:pPr>
            <a:r>
              <a:rPr lang="en-US" dirty="0"/>
              <a:t>One shrink wrapped packet per student</a:t>
            </a:r>
          </a:p>
          <a:p>
            <a:pPr lvl="1">
              <a:defRPr/>
            </a:pPr>
            <a:r>
              <a:rPr lang="en-US" dirty="0"/>
              <a:t>CoAlt Test Booklet</a:t>
            </a:r>
          </a:p>
          <a:p>
            <a:pPr lvl="1">
              <a:defRPr/>
            </a:pPr>
            <a:r>
              <a:rPr lang="en-US" dirty="0"/>
              <a:t>Secure Return Envelope</a:t>
            </a:r>
          </a:p>
          <a:p>
            <a:pPr lvl="1">
              <a:defRPr/>
            </a:pPr>
            <a:r>
              <a:rPr lang="en-US" dirty="0"/>
              <a:t>Task Manipulatives Kit</a:t>
            </a:r>
          </a:p>
          <a:p>
            <a:pPr lvl="2">
              <a:buClr>
                <a:schemeClr val="accent3"/>
              </a:buClr>
              <a:defRPr/>
            </a:pPr>
            <a:r>
              <a:rPr lang="en-US" sz="2000" dirty="0"/>
              <a:t>Secure Return Form (Signed by Test Administrator)</a:t>
            </a:r>
          </a:p>
          <a:p>
            <a:pPr lvl="2">
              <a:buClr>
                <a:schemeClr val="accent3"/>
              </a:buClr>
              <a:defRPr/>
            </a:pPr>
            <a:r>
              <a:rPr lang="en-US" sz="2000" dirty="0"/>
              <a:t>Score Recording Form</a:t>
            </a:r>
          </a:p>
          <a:p>
            <a:pPr lvl="2">
              <a:buClr>
                <a:schemeClr val="accent3"/>
              </a:buClr>
              <a:defRPr/>
            </a:pPr>
            <a:r>
              <a:rPr lang="en-US" sz="2000" dirty="0"/>
              <a:t>Task Manipulatives</a:t>
            </a:r>
          </a:p>
          <a:p>
            <a:pPr lvl="2">
              <a:buClr>
                <a:schemeClr val="accent3"/>
              </a:buClr>
              <a:defRPr/>
            </a:pPr>
            <a:r>
              <a:rPr lang="en-US" sz="2000" dirty="0"/>
              <a:t>Student Response Form</a:t>
            </a:r>
          </a:p>
          <a:p>
            <a:pPr lvl="1">
              <a:buNone/>
              <a:defRPr/>
            </a:pPr>
            <a:endParaRPr lang="en-US" sz="1950" dirty="0"/>
          </a:p>
        </p:txBody>
      </p:sp>
    </p:spTree>
    <p:extLst>
      <p:ext uri="{BB962C8B-B14F-4D97-AF65-F5344CB8AC3E}">
        <p14:creationId xmlns:p14="http://schemas.microsoft.com/office/powerpoint/2010/main" val="4029874591"/>
      </p:ext>
    </p:extLst>
  </p:cSld>
  <p:clrMapOvr>
    <a:masterClrMapping/>
  </p:clrMapOvr>
  <mc:AlternateContent xmlns:mc="http://schemas.openxmlformats.org/markup-compatibility/2006" xmlns:p14="http://schemas.microsoft.com/office/powerpoint/2010/main">
    <mc:Choice Requires="p14">
      <p:transition spd="slow" p14:dur="2000" advTm="46234"/>
    </mc:Choice>
    <mc:Fallback xmlns="">
      <p:transition spd="slow" advTm="46234"/>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Materials</a:t>
            </a:r>
          </a:p>
        </p:txBody>
      </p:sp>
      <p:sp>
        <p:nvSpPr>
          <p:cNvPr id="3" name="Content Placeholder 2"/>
          <p:cNvSpPr>
            <a:spLocks noGrp="1"/>
          </p:cNvSpPr>
          <p:nvPr>
            <p:ph idx="1"/>
          </p:nvPr>
        </p:nvSpPr>
        <p:spPr/>
        <p:txBody>
          <a:bodyPr/>
          <a:lstStyle/>
          <a:p>
            <a:pPr>
              <a:spcBef>
                <a:spcPts val="633"/>
              </a:spcBef>
            </a:pPr>
            <a:r>
              <a:rPr lang="en-US" dirty="0">
                <a:solidFill>
                  <a:srgbClr val="000000"/>
                </a:solidFill>
              </a:rPr>
              <a:t>Grade 5, 8, and 11 have two unique forms</a:t>
            </a:r>
          </a:p>
          <a:p>
            <a:pPr>
              <a:spcBef>
                <a:spcPts val="633"/>
              </a:spcBef>
            </a:pPr>
            <a:r>
              <a:rPr lang="en-US" dirty="0">
                <a:solidFill>
                  <a:srgbClr val="000000"/>
                </a:solidFill>
              </a:rPr>
              <a:t>Grades 4 and 7 have one form</a:t>
            </a:r>
          </a:p>
          <a:p>
            <a:pPr marL="497205" lvl="1" indent="-257175">
              <a:spcBef>
                <a:spcPts val="633"/>
              </a:spcBef>
            </a:pPr>
            <a:r>
              <a:rPr lang="en-US" dirty="0">
                <a:solidFill>
                  <a:srgbClr val="000000"/>
                </a:solidFill>
              </a:rPr>
              <a:t>Task manipulatives are shrink-wrapped with each test book</a:t>
            </a:r>
          </a:p>
          <a:p>
            <a:pPr marL="497205" lvl="1" indent="-257175">
              <a:spcBef>
                <a:spcPts val="633"/>
              </a:spcBef>
            </a:pPr>
            <a:r>
              <a:rPr lang="en-US" dirty="0">
                <a:solidFill>
                  <a:srgbClr val="000000"/>
                </a:solidFill>
              </a:rPr>
              <a:t>Each student must be assessed with “their” book and manipulatives</a:t>
            </a:r>
          </a:p>
          <a:p>
            <a:pPr marL="180820" lvl="1" indent="-241093">
              <a:spcBef>
                <a:spcPts val="633"/>
              </a:spcBef>
            </a:pPr>
            <a:endParaRPr lang="en-US" dirty="0"/>
          </a:p>
        </p:txBody>
      </p:sp>
    </p:spTree>
    <p:extLst>
      <p:ext uri="{BB962C8B-B14F-4D97-AF65-F5344CB8AC3E}">
        <p14:creationId xmlns:p14="http://schemas.microsoft.com/office/powerpoint/2010/main" val="3524774113"/>
      </p:ext>
    </p:extLst>
  </p:cSld>
  <p:clrMapOvr>
    <a:masterClrMapping/>
  </p:clrMapOvr>
  <mc:AlternateContent xmlns:mc="http://schemas.openxmlformats.org/markup-compatibility/2006" xmlns:p14="http://schemas.microsoft.com/office/powerpoint/2010/main">
    <mc:Choice Requires="p14">
      <p:transition spd="slow" p14:dur="2000" advTm="50827"/>
    </mc:Choice>
    <mc:Fallback xmlns="">
      <p:transition spd="slow" advTm="50827"/>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 Manipulatives</a:t>
            </a:r>
          </a:p>
        </p:txBody>
      </p:sp>
      <p:sp>
        <p:nvSpPr>
          <p:cNvPr id="3" name="Content Placeholder 2"/>
          <p:cNvSpPr>
            <a:spLocks noGrp="1"/>
          </p:cNvSpPr>
          <p:nvPr>
            <p:ph idx="1"/>
          </p:nvPr>
        </p:nvSpPr>
        <p:spPr/>
        <p:txBody>
          <a:bodyPr/>
          <a:lstStyle/>
          <a:p>
            <a:pPr marL="0" indent="0">
              <a:spcBef>
                <a:spcPts val="633"/>
              </a:spcBef>
            </a:pPr>
            <a:r>
              <a:rPr lang="en-US" dirty="0">
                <a:solidFill>
                  <a:srgbClr val="000000"/>
                </a:solidFill>
              </a:rPr>
              <a:t> </a:t>
            </a:r>
            <a:r>
              <a:rPr lang="en-US" dirty="0" err="1">
                <a:solidFill>
                  <a:srgbClr val="000000"/>
                </a:solidFill>
              </a:rPr>
              <a:t>CoAlt</a:t>
            </a:r>
            <a:r>
              <a:rPr lang="en-US" dirty="0">
                <a:solidFill>
                  <a:srgbClr val="000000"/>
                </a:solidFill>
              </a:rPr>
              <a:t> Test Examiners should use the picture symbols in the test materials provided, except</a:t>
            </a:r>
            <a:r>
              <a:rPr lang="en-US" sz="1650" dirty="0">
                <a:solidFill>
                  <a:srgbClr val="000000"/>
                </a:solidFill>
              </a:rPr>
              <a:t>: </a:t>
            </a:r>
          </a:p>
          <a:p>
            <a:pPr marL="480035" lvl="1" indent="-257162">
              <a:spcBef>
                <a:spcPts val="633"/>
              </a:spcBef>
            </a:pPr>
            <a:r>
              <a:rPr lang="en-US" dirty="0">
                <a:solidFill>
                  <a:srgbClr val="000000"/>
                </a:solidFill>
              </a:rPr>
              <a:t>The student needs to use objects rather than pictures. </a:t>
            </a:r>
          </a:p>
          <a:p>
            <a:pPr marL="480035" lvl="1" indent="-257162">
              <a:spcBef>
                <a:spcPts val="633"/>
              </a:spcBef>
            </a:pPr>
            <a:r>
              <a:rPr lang="en-US" dirty="0">
                <a:solidFill>
                  <a:srgbClr val="000000"/>
                </a:solidFill>
              </a:rPr>
              <a:t>The student needs pictures of real objects rather than drawings. </a:t>
            </a:r>
          </a:p>
          <a:p>
            <a:pPr marL="480035" lvl="1" indent="-257162">
              <a:spcBef>
                <a:spcPts val="633"/>
              </a:spcBef>
            </a:pPr>
            <a:r>
              <a:rPr lang="en-US" dirty="0">
                <a:solidFill>
                  <a:srgbClr val="000000"/>
                </a:solidFill>
              </a:rPr>
              <a:t>The student has a personal lexicon with a specific representation for the concept or words in the student answer choices. </a:t>
            </a:r>
          </a:p>
          <a:p>
            <a:pPr marL="480035" lvl="1" indent="-257162">
              <a:spcBef>
                <a:spcPts val="633"/>
              </a:spcBef>
            </a:pPr>
            <a:r>
              <a:rPr lang="en-US" dirty="0">
                <a:solidFill>
                  <a:srgbClr val="000000"/>
                </a:solidFill>
              </a:rPr>
              <a:t>In this case, all answer choices must be from the student’s personal lexicon. </a:t>
            </a:r>
          </a:p>
          <a:p>
            <a:pPr marL="241093" indent="-241093">
              <a:spcBef>
                <a:spcPts val="633"/>
              </a:spcBef>
            </a:pPr>
            <a:endParaRPr lang="en-US" dirty="0"/>
          </a:p>
          <a:p>
            <a:pPr marL="241093" indent="-241093">
              <a:spcBef>
                <a:spcPts val="633"/>
              </a:spcBef>
            </a:pPr>
            <a:endParaRPr lang="en-US" dirty="0"/>
          </a:p>
        </p:txBody>
      </p:sp>
    </p:spTree>
    <p:extLst>
      <p:ext uri="{BB962C8B-B14F-4D97-AF65-F5344CB8AC3E}">
        <p14:creationId xmlns:p14="http://schemas.microsoft.com/office/powerpoint/2010/main" val="554474101"/>
      </p:ext>
    </p:extLst>
  </p:cSld>
  <p:clrMapOvr>
    <a:masterClrMapping/>
  </p:clrMapOvr>
  <mc:AlternateContent xmlns:mc="http://schemas.openxmlformats.org/markup-compatibility/2006" xmlns:p14="http://schemas.microsoft.com/office/powerpoint/2010/main">
    <mc:Choice Requires="p14">
      <p:transition spd="slow" p14:dur="2000" advTm="61765"/>
    </mc:Choice>
    <mc:Fallback xmlns="">
      <p:transition spd="slow" advTm="61765"/>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Task Manipulatives</a:t>
            </a:r>
          </a:p>
        </p:txBody>
      </p:sp>
      <p:sp>
        <p:nvSpPr>
          <p:cNvPr id="4" name="Content Placeholder 3"/>
          <p:cNvSpPr>
            <a:spLocks noGrp="1"/>
          </p:cNvSpPr>
          <p:nvPr>
            <p:ph idx="1"/>
          </p:nvPr>
        </p:nvSpPr>
        <p:spPr/>
        <p:txBody>
          <a:bodyPr/>
          <a:lstStyle/>
          <a:p>
            <a:pPr marL="291464" indent="-257175">
              <a:spcBef>
                <a:spcPts val="633"/>
              </a:spcBef>
            </a:pPr>
            <a:r>
              <a:rPr lang="en-US" dirty="0">
                <a:solidFill>
                  <a:srgbClr val="000000"/>
                </a:solidFill>
              </a:rPr>
              <a:t>The student facing pages of test items may need to be adapted: </a:t>
            </a:r>
          </a:p>
          <a:p>
            <a:pPr lvl="1">
              <a:spcBef>
                <a:spcPts val="633"/>
              </a:spcBef>
            </a:pPr>
            <a:r>
              <a:rPr lang="en-US" dirty="0">
                <a:solidFill>
                  <a:srgbClr val="000000"/>
                </a:solidFill>
              </a:rPr>
              <a:t>Size</a:t>
            </a:r>
          </a:p>
          <a:p>
            <a:pPr lvl="1">
              <a:spcBef>
                <a:spcPts val="633"/>
              </a:spcBef>
            </a:pPr>
            <a:r>
              <a:rPr lang="en-US" dirty="0">
                <a:solidFill>
                  <a:srgbClr val="000000"/>
                </a:solidFill>
              </a:rPr>
              <a:t>Color</a:t>
            </a:r>
          </a:p>
          <a:p>
            <a:pPr lvl="1">
              <a:spcBef>
                <a:spcPts val="633"/>
              </a:spcBef>
            </a:pPr>
            <a:r>
              <a:rPr lang="en-US" dirty="0">
                <a:solidFill>
                  <a:srgbClr val="000000"/>
                </a:solidFill>
              </a:rPr>
              <a:t>Contrast levels</a:t>
            </a:r>
          </a:p>
          <a:p>
            <a:pPr lvl="1">
              <a:spcBef>
                <a:spcPts val="633"/>
              </a:spcBef>
            </a:pPr>
            <a:r>
              <a:rPr lang="en-US" dirty="0">
                <a:solidFill>
                  <a:srgbClr val="000000"/>
                </a:solidFill>
              </a:rPr>
              <a:t>Dimension </a:t>
            </a:r>
          </a:p>
          <a:p>
            <a:pPr lvl="1">
              <a:spcBef>
                <a:spcPts val="633"/>
              </a:spcBef>
            </a:pPr>
            <a:r>
              <a:rPr lang="en-US" dirty="0">
                <a:solidFill>
                  <a:srgbClr val="000000"/>
                </a:solidFill>
              </a:rPr>
              <a:t>Assistive technology / </a:t>
            </a:r>
            <a:r>
              <a:rPr lang="en-US" dirty="0" err="1">
                <a:solidFill>
                  <a:srgbClr val="000000"/>
                </a:solidFill>
              </a:rPr>
              <a:t>AAC</a:t>
            </a:r>
            <a:endParaRPr lang="en-US" dirty="0">
              <a:solidFill>
                <a:srgbClr val="000000"/>
              </a:solidFill>
            </a:endParaRPr>
          </a:p>
          <a:p>
            <a:pPr lvl="1">
              <a:spcBef>
                <a:spcPts val="633"/>
              </a:spcBef>
            </a:pPr>
            <a:r>
              <a:rPr lang="en-US" dirty="0">
                <a:solidFill>
                  <a:srgbClr val="000000"/>
                </a:solidFill>
              </a:rPr>
              <a:t>Tactile / Objects</a:t>
            </a:r>
          </a:p>
          <a:p>
            <a:endParaRPr lang="en-US" dirty="0"/>
          </a:p>
        </p:txBody>
      </p:sp>
    </p:spTree>
    <p:extLst>
      <p:ext uri="{BB962C8B-B14F-4D97-AF65-F5344CB8AC3E}">
        <p14:creationId xmlns:p14="http://schemas.microsoft.com/office/powerpoint/2010/main" val="2199313655"/>
      </p:ext>
    </p:extLst>
  </p:cSld>
  <p:clrMapOvr>
    <a:masterClrMapping/>
  </p:clrMapOvr>
  <mc:AlternateContent xmlns:mc="http://schemas.openxmlformats.org/markup-compatibility/2006" xmlns:p14="http://schemas.microsoft.com/office/powerpoint/2010/main">
    <mc:Choice Requires="p14">
      <p:transition spd="slow" p14:dur="2000" advTm="36740"/>
    </mc:Choice>
    <mc:Fallback xmlns="">
      <p:transition spd="slow" advTm="3674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a:t>Security Standards</a:t>
            </a:r>
          </a:p>
        </p:txBody>
      </p:sp>
      <p:sp>
        <p:nvSpPr>
          <p:cNvPr id="4" name="Slide Number Placeholder 3"/>
          <p:cNvSpPr>
            <a:spLocks noGrp="1"/>
          </p:cNvSpPr>
          <p:nvPr>
            <p:ph type="sldNum" sz="quarter" idx="12"/>
          </p:nvPr>
        </p:nvSpPr>
        <p:spPr/>
        <p:txBody>
          <a:bodyPr/>
          <a:lstStyle/>
          <a:p>
            <a:fld id="{67726FA2-3EC9-4717-AD62-D8C823692DD3}" type="slidenum">
              <a:rPr lang="en-US" smtClean="0"/>
              <a:pPr/>
              <a:t>6</a:t>
            </a:fld>
            <a:endParaRPr lang="en-US" dirty="0"/>
          </a:p>
        </p:txBody>
      </p:sp>
    </p:spTree>
    <p:extLst>
      <p:ext uri="{BB962C8B-B14F-4D97-AF65-F5344CB8AC3E}">
        <p14:creationId xmlns:p14="http://schemas.microsoft.com/office/powerpoint/2010/main" val="4204741032"/>
      </p:ext>
    </p:extLst>
  </p:cSld>
  <p:clrMapOvr>
    <a:masterClrMapping/>
  </p:clrMapOvr>
  <mc:AlternateContent xmlns:mc="http://schemas.openxmlformats.org/markup-compatibility/2006" xmlns:p14="http://schemas.microsoft.com/office/powerpoint/2010/main">
    <mc:Choice Requires="p14">
      <p:transition spd="slow" p14:dur="2000" advTm="8005"/>
    </mc:Choice>
    <mc:Fallback xmlns="">
      <p:transition spd="slow" advTm="8005"/>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Test Layout</a:t>
            </a:r>
          </a:p>
        </p:txBody>
      </p:sp>
      <p:sp>
        <p:nvSpPr>
          <p:cNvPr id="3" name="Content Placeholder 2"/>
          <p:cNvSpPr>
            <a:spLocks noGrp="1"/>
          </p:cNvSpPr>
          <p:nvPr>
            <p:ph idx="1"/>
          </p:nvPr>
        </p:nvSpPr>
        <p:spPr/>
        <p:txBody>
          <a:bodyPr/>
          <a:lstStyle/>
          <a:p>
            <a:r>
              <a:rPr lang="en-US" dirty="0">
                <a:solidFill>
                  <a:srgbClr val="000000"/>
                </a:solidFill>
              </a:rPr>
              <a:t>The beginning of each test shows the order of items and tasks.</a:t>
            </a:r>
          </a:p>
          <a:p>
            <a:r>
              <a:rPr lang="en-US" dirty="0">
                <a:solidFill>
                  <a:srgbClr val="000000"/>
                </a:solidFill>
              </a:rPr>
              <a:t>Remember not all items have to be administered in one session.</a:t>
            </a:r>
          </a:p>
          <a:p>
            <a:pPr marL="241093" indent="-241093">
              <a:spcBef>
                <a:spcPts val="633"/>
              </a:spcBef>
            </a:pPr>
            <a:endParaRPr lang="en-US" dirty="0"/>
          </a:p>
          <a:p>
            <a:pPr marL="241093" indent="-241093">
              <a:spcBef>
                <a:spcPts val="633"/>
              </a:spcBef>
            </a:pPr>
            <a:endParaRPr lang="en-US" dirty="0"/>
          </a:p>
        </p:txBody>
      </p:sp>
      <p:pic>
        <p:nvPicPr>
          <p:cNvPr id="4" name="Picture 2"/>
          <p:cNvPicPr>
            <a:picLocks noChangeAspect="1" noChangeArrowheads="1"/>
          </p:cNvPicPr>
          <p:nvPr/>
        </p:nvPicPr>
        <p:blipFill>
          <a:blip r:embed="rId3" cstate="print"/>
          <a:srcRect/>
          <a:stretch>
            <a:fillRect/>
          </a:stretch>
        </p:blipFill>
        <p:spPr bwMode="auto">
          <a:xfrm>
            <a:off x="676003" y="3062949"/>
            <a:ext cx="6172327" cy="2498885"/>
          </a:xfrm>
          <a:prstGeom prst="rect">
            <a:avLst/>
          </a:prstGeom>
          <a:noFill/>
          <a:ln w="9525">
            <a:noFill/>
            <a:miter lim="800000"/>
            <a:headEnd/>
            <a:tailEnd/>
          </a:ln>
        </p:spPr>
      </p:pic>
    </p:spTree>
    <p:extLst>
      <p:ext uri="{BB962C8B-B14F-4D97-AF65-F5344CB8AC3E}">
        <p14:creationId xmlns:p14="http://schemas.microsoft.com/office/powerpoint/2010/main" val="2498413141"/>
      </p:ext>
    </p:extLst>
  </p:cSld>
  <p:clrMapOvr>
    <a:masterClrMapping/>
  </p:clrMapOvr>
  <mc:AlternateContent xmlns:mc="http://schemas.openxmlformats.org/markup-compatibility/2006" xmlns:p14="http://schemas.microsoft.com/office/powerpoint/2010/main">
    <mc:Choice Requires="p14">
      <p:transition spd="slow" p14:dur="2000" advTm="45616"/>
    </mc:Choice>
    <mc:Fallback xmlns="">
      <p:transition spd="slow" advTm="45616"/>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Selected Response Items</a:t>
            </a:r>
            <a:br>
              <a:rPr lang="en-US" dirty="0"/>
            </a:br>
            <a:r>
              <a:rPr lang="en-US" dirty="0"/>
              <a:t>(SR)</a:t>
            </a:r>
          </a:p>
        </p:txBody>
      </p:sp>
    </p:spTree>
    <p:extLst>
      <p:ext uri="{BB962C8B-B14F-4D97-AF65-F5344CB8AC3E}">
        <p14:creationId xmlns:p14="http://schemas.microsoft.com/office/powerpoint/2010/main" val="3643650978"/>
      </p:ext>
    </p:extLst>
  </p:cSld>
  <p:clrMapOvr>
    <a:masterClrMapping/>
  </p:clrMapOvr>
  <mc:AlternateContent xmlns:mc="http://schemas.openxmlformats.org/markup-compatibility/2006" xmlns:p14="http://schemas.microsoft.com/office/powerpoint/2010/main">
    <mc:Choice Requires="p14">
      <p:transition spd="slow" p14:dur="2000" advTm="8767"/>
    </mc:Choice>
    <mc:Fallback xmlns="">
      <p:transition spd="slow" advTm="8767"/>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AutoShape 17"/>
          <p:cNvSpPr>
            <a:spLocks noChangeArrowheads="1"/>
          </p:cNvSpPr>
          <p:nvPr/>
        </p:nvSpPr>
        <p:spPr bwMode="auto">
          <a:xfrm>
            <a:off x="6583859" y="4831249"/>
            <a:ext cx="742950" cy="628650"/>
          </a:xfrm>
          <a:prstGeom prst="hexagon">
            <a:avLst>
              <a:gd name="adj" fmla="val 28906"/>
              <a:gd name="vf" fmla="val 115470"/>
            </a:avLst>
          </a:prstGeom>
          <a:solidFill>
            <a:srgbClr val="FF0000"/>
          </a:solidFill>
          <a:ln>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68578" tIns="34289" rIns="68578" bIns="34289" numCol="1" anchor="t" anchorCtr="0" compatLnSpc="1">
            <a:prstTxWarp prst="textNoShape">
              <a:avLst/>
            </a:prstTxWarp>
          </a:bodyPr>
          <a:lstStyle/>
          <a:p>
            <a:r>
              <a:rPr lang="en-US" sz="1350" dirty="0">
                <a:solidFill>
                  <a:schemeClr val="tx2">
                    <a:lumMod val="10000"/>
                  </a:schemeClr>
                </a:solidFill>
              </a:rPr>
              <a:t>  </a:t>
            </a:r>
            <a:r>
              <a:rPr lang="en-US" sz="1350" b="1" dirty="0">
                <a:solidFill>
                  <a:schemeClr val="tx2">
                    <a:lumMod val="10000"/>
                  </a:schemeClr>
                </a:solidFill>
              </a:rPr>
              <a:t>NR</a:t>
            </a:r>
          </a:p>
        </p:txBody>
      </p:sp>
      <p:cxnSp>
        <p:nvCxnSpPr>
          <p:cNvPr id="4" name="AutoShape 12"/>
          <p:cNvCxnSpPr>
            <a:cxnSpLocks noChangeShapeType="1"/>
          </p:cNvCxnSpPr>
          <p:nvPr/>
        </p:nvCxnSpPr>
        <p:spPr bwMode="auto">
          <a:xfrm>
            <a:off x="1895177" y="4791671"/>
            <a:ext cx="1191" cy="114300"/>
          </a:xfrm>
          <a:prstGeom prst="straightConnector1">
            <a:avLst/>
          </a:prstGeom>
          <a:noFill/>
          <a:ln w="9525">
            <a:solidFill>
              <a:srgbClr val="000000"/>
            </a:solidFill>
            <a:round/>
            <a:headEnd/>
            <a:tailEnd type="triangle" w="med" len="med"/>
          </a:ln>
        </p:spPr>
      </p:cxnSp>
      <p:cxnSp>
        <p:nvCxnSpPr>
          <p:cNvPr id="5" name="AutoShape 12"/>
          <p:cNvCxnSpPr>
            <a:cxnSpLocks noChangeShapeType="1"/>
          </p:cNvCxnSpPr>
          <p:nvPr/>
        </p:nvCxnSpPr>
        <p:spPr bwMode="auto">
          <a:xfrm>
            <a:off x="1896368" y="3591520"/>
            <a:ext cx="1191" cy="171450"/>
          </a:xfrm>
          <a:prstGeom prst="straightConnector1">
            <a:avLst/>
          </a:prstGeom>
          <a:noFill/>
          <a:ln w="9525">
            <a:solidFill>
              <a:srgbClr val="000000"/>
            </a:solidFill>
            <a:round/>
            <a:headEnd/>
            <a:tailEnd type="triangle" w="med" len="med"/>
          </a:ln>
        </p:spPr>
      </p:cxnSp>
      <p:cxnSp>
        <p:nvCxnSpPr>
          <p:cNvPr id="6" name="AutoShape 12"/>
          <p:cNvCxnSpPr>
            <a:cxnSpLocks noChangeShapeType="1"/>
          </p:cNvCxnSpPr>
          <p:nvPr/>
        </p:nvCxnSpPr>
        <p:spPr bwMode="auto">
          <a:xfrm>
            <a:off x="1896368" y="3991571"/>
            <a:ext cx="1191" cy="114300"/>
          </a:xfrm>
          <a:prstGeom prst="straightConnector1">
            <a:avLst/>
          </a:prstGeom>
          <a:noFill/>
          <a:ln w="9525">
            <a:solidFill>
              <a:srgbClr val="000000"/>
            </a:solidFill>
            <a:round/>
            <a:headEnd/>
            <a:tailEnd type="triangle" w="med" len="med"/>
          </a:ln>
        </p:spPr>
      </p:cxnSp>
      <p:cxnSp>
        <p:nvCxnSpPr>
          <p:cNvPr id="7" name="AutoShape 10"/>
          <p:cNvCxnSpPr>
            <a:cxnSpLocks noChangeShapeType="1"/>
          </p:cNvCxnSpPr>
          <p:nvPr/>
        </p:nvCxnSpPr>
        <p:spPr bwMode="auto">
          <a:xfrm>
            <a:off x="1897559" y="1819871"/>
            <a:ext cx="0" cy="857250"/>
          </a:xfrm>
          <a:prstGeom prst="straightConnector1">
            <a:avLst/>
          </a:prstGeom>
          <a:noFill/>
          <a:ln w="9525">
            <a:solidFill>
              <a:srgbClr val="000000"/>
            </a:solidFill>
            <a:round/>
            <a:headEnd/>
            <a:tailEnd type="triangle" w="med" len="med"/>
          </a:ln>
        </p:spPr>
      </p:cxnSp>
      <p:sp>
        <p:nvSpPr>
          <p:cNvPr id="8" name="Rectangle 3"/>
          <p:cNvSpPr txBox="1">
            <a:spLocks noChangeArrowheads="1"/>
          </p:cNvSpPr>
          <p:nvPr/>
        </p:nvSpPr>
        <p:spPr>
          <a:xfrm>
            <a:off x="1726109" y="1476971"/>
            <a:ext cx="5943600" cy="3543300"/>
          </a:xfrm>
          <a:prstGeom prst="rect">
            <a:avLst/>
          </a:prstGeom>
        </p:spPr>
        <p:txBody>
          <a:bodyPr lIns="48218" tIns="24110" rIns="48218" bIns="24110"/>
          <a:lstStyle>
            <a:lvl1pPr marL="342900" indent="-3429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1pPr>
            <a:lvl2pPr marL="228600" indent="2286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2pPr>
            <a:lvl3pPr marL="457200" indent="4572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3pPr>
            <a:lvl4pPr marL="685800" indent="6858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4pPr>
            <a:lvl5pPr marL="914400" indent="914400" algn="l" defTabSz="584200" rtl="0" eaLnBrk="0" fontAlgn="base" hangingPunct="0">
              <a:spcBef>
                <a:spcPts val="4200"/>
              </a:spcBef>
              <a:spcAft>
                <a:spcPct val="0"/>
              </a:spcAft>
              <a:defRPr sz="3000">
                <a:solidFill>
                  <a:srgbClr val="5C6670"/>
                </a:solidFill>
                <a:latin typeface="+mn-lt"/>
                <a:ea typeface="+mn-ea"/>
                <a:cs typeface="+mn-cs"/>
                <a:sym typeface="Trebuchet MS" pitchFamily="-100" charset="0"/>
              </a:defRPr>
            </a:lvl5pPr>
            <a:lvl6pPr marL="13716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6pPr>
            <a:lvl7pPr marL="18288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7pPr>
            <a:lvl8pPr marL="22860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8pPr>
            <a:lvl9pPr marL="2743200" algn="l" defTabSz="584200" rtl="0" fontAlgn="base" hangingPunct="0">
              <a:spcBef>
                <a:spcPts val="4200"/>
              </a:spcBef>
              <a:spcAft>
                <a:spcPct val="0"/>
              </a:spcAft>
              <a:defRPr sz="3000">
                <a:solidFill>
                  <a:srgbClr val="5C6670"/>
                </a:solidFill>
                <a:latin typeface="+mn-lt"/>
                <a:ea typeface="+mn-ea"/>
                <a:cs typeface="+mn-cs"/>
                <a:sym typeface="Trebuchet MS" pitchFamily="-100" charset="0"/>
              </a:defRPr>
            </a:lvl9pPr>
          </a:lstStyle>
          <a:p>
            <a:endParaRPr lang="en-US" sz="1500" kern="0">
              <a:solidFill>
                <a:schemeClr val="tx2">
                  <a:lumMod val="10000"/>
                </a:schemeClr>
              </a:solidFill>
              <a:latin typeface="Verdana" pitchFamily="34" charset="0"/>
            </a:endParaRPr>
          </a:p>
          <a:p>
            <a:endParaRPr lang="en-US" sz="1500" kern="0" dirty="0">
              <a:solidFill>
                <a:schemeClr val="tx2">
                  <a:lumMod val="10000"/>
                </a:schemeClr>
              </a:solidFill>
              <a:latin typeface="Verdana" pitchFamily="34" charset="0"/>
            </a:endParaRPr>
          </a:p>
        </p:txBody>
      </p:sp>
      <p:sp>
        <p:nvSpPr>
          <p:cNvPr id="9" name="Text Box 3"/>
          <p:cNvSpPr txBox="1">
            <a:spLocks noChangeArrowheads="1"/>
          </p:cNvSpPr>
          <p:nvPr/>
        </p:nvSpPr>
        <p:spPr bwMode="auto">
          <a:xfrm>
            <a:off x="1472505" y="1248370"/>
            <a:ext cx="939404" cy="596504"/>
          </a:xfrm>
          <a:prstGeom prst="rect">
            <a:avLst/>
          </a:prstGeom>
          <a:solidFill>
            <a:srgbClr val="86BE40"/>
          </a:solidFill>
          <a:ln>
            <a:solidFill>
              <a:srgbClr val="000000"/>
            </a:solidFill>
            <a:headEnd/>
            <a:tailEnd/>
          </a:ln>
        </p:spPr>
        <p:style>
          <a:lnRef idx="1">
            <a:schemeClr val="accent3"/>
          </a:lnRef>
          <a:fillRef idx="2">
            <a:schemeClr val="accent3"/>
          </a:fillRef>
          <a:effectRef idx="1">
            <a:schemeClr val="accent3"/>
          </a:effectRef>
          <a:fontRef idx="minor">
            <a:schemeClr val="dk1"/>
          </a:fontRef>
        </p:style>
        <p:txBody>
          <a:bodyPr vert="horz" wrap="square" lIns="68578" tIns="34289" rIns="68578" bIns="34289" numCol="1" anchor="t" anchorCtr="0" compatLnSpc="1">
            <a:prstTxWarp prst="textNoShape">
              <a:avLst/>
            </a:prstTxWarp>
          </a:bodyPr>
          <a:lstStyle/>
          <a:p>
            <a:pPr algn="ctr" defTabSz="685765"/>
            <a:r>
              <a:rPr lang="en-US" sz="1050" b="1" dirty="0">
                <a:solidFill>
                  <a:schemeClr val="tx2">
                    <a:lumMod val="10000"/>
                  </a:schemeClr>
                </a:solidFill>
                <a:latin typeface="Calibri" pitchFamily="34" charset="0"/>
                <a:cs typeface="Arial" pitchFamily="34" charset="0"/>
              </a:rPr>
              <a:t>Present the Primary</a:t>
            </a:r>
            <a:r>
              <a:rPr lang="en-US" sz="1350" b="1" dirty="0">
                <a:solidFill>
                  <a:schemeClr val="tx2">
                    <a:lumMod val="10000"/>
                  </a:schemeClr>
                </a:solidFill>
                <a:latin typeface="Calibri" pitchFamily="34" charset="0"/>
                <a:cs typeface="Arial" pitchFamily="34" charset="0"/>
              </a:rPr>
              <a:t> </a:t>
            </a:r>
            <a:r>
              <a:rPr lang="en-US" sz="1050" b="1" dirty="0">
                <a:solidFill>
                  <a:schemeClr val="tx2">
                    <a:lumMod val="10000"/>
                  </a:schemeClr>
                </a:solidFill>
                <a:latin typeface="Calibri" pitchFamily="34" charset="0"/>
                <a:cs typeface="Arial" pitchFamily="34" charset="0"/>
              </a:rPr>
              <a:t>Prompt</a:t>
            </a:r>
            <a:endParaRPr lang="en-US" sz="1350" dirty="0">
              <a:solidFill>
                <a:schemeClr val="tx2">
                  <a:lumMod val="10000"/>
                </a:schemeClr>
              </a:solidFill>
              <a:latin typeface="Arial" pitchFamily="34" charset="0"/>
              <a:cs typeface="Arial" pitchFamily="34" charset="0"/>
            </a:endParaRPr>
          </a:p>
        </p:txBody>
      </p:sp>
      <p:cxnSp>
        <p:nvCxnSpPr>
          <p:cNvPr id="10" name="AutoShape 4"/>
          <p:cNvCxnSpPr>
            <a:cxnSpLocks noChangeShapeType="1"/>
          </p:cNvCxnSpPr>
          <p:nvPr/>
        </p:nvCxnSpPr>
        <p:spPr bwMode="auto">
          <a:xfrm>
            <a:off x="2469059" y="1305521"/>
            <a:ext cx="1371600" cy="0"/>
          </a:xfrm>
          <a:prstGeom prst="straightConnector1">
            <a:avLst/>
          </a:prstGeom>
          <a:noFill/>
          <a:ln w="9525">
            <a:solidFill>
              <a:srgbClr val="000000"/>
            </a:solidFill>
            <a:round/>
            <a:headEnd/>
            <a:tailEnd type="triangle" w="med" len="med"/>
          </a:ln>
        </p:spPr>
      </p:cxnSp>
      <p:cxnSp>
        <p:nvCxnSpPr>
          <p:cNvPr id="11" name="AutoShape 5"/>
          <p:cNvCxnSpPr>
            <a:cxnSpLocks noChangeShapeType="1"/>
          </p:cNvCxnSpPr>
          <p:nvPr/>
        </p:nvCxnSpPr>
        <p:spPr bwMode="auto">
          <a:xfrm>
            <a:off x="2469059" y="1305521"/>
            <a:ext cx="571500" cy="114300"/>
          </a:xfrm>
          <a:prstGeom prst="straightConnector1">
            <a:avLst/>
          </a:prstGeom>
          <a:noFill/>
          <a:ln w="9525">
            <a:solidFill>
              <a:srgbClr val="000000"/>
            </a:solidFill>
            <a:round/>
            <a:headEnd/>
            <a:tailEnd type="triangle" w="med" len="med"/>
          </a:ln>
        </p:spPr>
      </p:cxnSp>
      <p:sp>
        <p:nvSpPr>
          <p:cNvPr id="12" name="Text Box 6"/>
          <p:cNvSpPr txBox="1">
            <a:spLocks noChangeArrowheads="1"/>
          </p:cNvSpPr>
          <p:nvPr/>
        </p:nvSpPr>
        <p:spPr bwMode="auto">
          <a:xfrm>
            <a:off x="3897808" y="1248370"/>
            <a:ext cx="814388" cy="585788"/>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68578" tIns="34289" rIns="68578" bIns="34289" numCol="1" anchor="t" anchorCtr="0" compatLnSpc="1">
            <a:prstTxWarp prst="textNoShape">
              <a:avLst/>
            </a:prstTxWarp>
          </a:bodyPr>
          <a:lstStyle/>
          <a:p>
            <a:pPr algn="ctr" defTabSz="685765"/>
            <a:r>
              <a:rPr lang="en-US" sz="1050" b="1" dirty="0">
                <a:solidFill>
                  <a:schemeClr val="tx2">
                    <a:lumMod val="10000"/>
                  </a:schemeClr>
                </a:solidFill>
                <a:latin typeface="Calibri" pitchFamily="34" charset="0"/>
                <a:cs typeface="Arial" pitchFamily="34" charset="0"/>
              </a:rPr>
              <a:t>Student Responds Correctly</a:t>
            </a:r>
            <a:endParaRPr lang="en-US" sz="1350" dirty="0">
              <a:solidFill>
                <a:schemeClr val="tx2">
                  <a:lumMod val="10000"/>
                </a:schemeClr>
              </a:solidFill>
              <a:latin typeface="Arial" pitchFamily="34" charset="0"/>
              <a:cs typeface="Arial" pitchFamily="34" charset="0"/>
            </a:endParaRPr>
          </a:p>
        </p:txBody>
      </p:sp>
      <p:sp>
        <p:nvSpPr>
          <p:cNvPr id="14" name="Text Box 11"/>
          <p:cNvSpPr txBox="1">
            <a:spLocks noChangeArrowheads="1"/>
          </p:cNvSpPr>
          <p:nvPr/>
        </p:nvSpPr>
        <p:spPr bwMode="auto">
          <a:xfrm>
            <a:off x="2583360" y="1448395"/>
            <a:ext cx="978694" cy="428625"/>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68578" tIns="34289" rIns="68578" bIns="34289" numCol="1" anchor="t" anchorCtr="0" compatLnSpc="1">
            <a:prstTxWarp prst="textNoShape">
              <a:avLst/>
            </a:prstTxWarp>
          </a:bodyPr>
          <a:lstStyle/>
          <a:p>
            <a:pPr algn="ctr" defTabSz="685765"/>
            <a:r>
              <a:rPr lang="en-US" sz="1050" b="1" dirty="0">
                <a:solidFill>
                  <a:schemeClr val="tx2">
                    <a:lumMod val="10000"/>
                  </a:schemeClr>
                </a:solidFill>
                <a:latin typeface="Calibri" pitchFamily="34" charset="0"/>
                <a:cs typeface="Arial" pitchFamily="34" charset="0"/>
              </a:rPr>
              <a:t>Student Does Not Respond </a:t>
            </a:r>
            <a:endParaRPr lang="en-US" sz="1350" dirty="0">
              <a:solidFill>
                <a:schemeClr val="tx2">
                  <a:lumMod val="10000"/>
                </a:schemeClr>
              </a:solidFill>
              <a:latin typeface="Arial" pitchFamily="34" charset="0"/>
              <a:cs typeface="Arial" pitchFamily="34" charset="0"/>
            </a:endParaRPr>
          </a:p>
        </p:txBody>
      </p:sp>
      <p:cxnSp>
        <p:nvCxnSpPr>
          <p:cNvPr id="15" name="AutoShape 12"/>
          <p:cNvCxnSpPr>
            <a:cxnSpLocks noChangeShapeType="1"/>
          </p:cNvCxnSpPr>
          <p:nvPr/>
        </p:nvCxnSpPr>
        <p:spPr bwMode="auto">
          <a:xfrm>
            <a:off x="3040559" y="1877021"/>
            <a:ext cx="1191" cy="114300"/>
          </a:xfrm>
          <a:prstGeom prst="straightConnector1">
            <a:avLst/>
          </a:prstGeom>
          <a:noFill/>
          <a:ln w="9525">
            <a:solidFill>
              <a:srgbClr val="000000"/>
            </a:solidFill>
            <a:round/>
            <a:headEnd/>
            <a:tailEnd type="triangle" w="med" len="med"/>
          </a:ln>
        </p:spPr>
      </p:cxnSp>
      <p:sp>
        <p:nvSpPr>
          <p:cNvPr id="16" name="Text Box 13"/>
          <p:cNvSpPr txBox="1">
            <a:spLocks noChangeArrowheads="1"/>
          </p:cNvSpPr>
          <p:nvPr/>
        </p:nvSpPr>
        <p:spPr bwMode="auto">
          <a:xfrm>
            <a:off x="2608363" y="1991322"/>
            <a:ext cx="889397" cy="575072"/>
          </a:xfrm>
          <a:prstGeom prst="rect">
            <a:avLst/>
          </a:prstGeom>
          <a:solidFill>
            <a:srgbClr val="86BE40"/>
          </a:solidFill>
          <a:ln>
            <a:solidFill>
              <a:srgbClr val="000000"/>
            </a:solidFill>
            <a:headEnd/>
            <a:tailEnd/>
          </a:ln>
        </p:spPr>
        <p:style>
          <a:lnRef idx="1">
            <a:schemeClr val="accent3"/>
          </a:lnRef>
          <a:fillRef idx="2">
            <a:schemeClr val="accent3"/>
          </a:fillRef>
          <a:effectRef idx="1">
            <a:schemeClr val="accent3"/>
          </a:effectRef>
          <a:fontRef idx="minor">
            <a:schemeClr val="dk1"/>
          </a:fontRef>
        </p:style>
        <p:txBody>
          <a:bodyPr vert="horz" wrap="square" lIns="68578" tIns="34289" rIns="68578" bIns="34289" numCol="1" anchor="t" anchorCtr="0" compatLnSpc="1">
            <a:prstTxWarp prst="textNoShape">
              <a:avLst/>
            </a:prstTxWarp>
          </a:bodyPr>
          <a:lstStyle/>
          <a:p>
            <a:pPr algn="ctr" defTabSz="685765"/>
            <a:r>
              <a:rPr lang="en-US" sz="1050" b="1" dirty="0">
                <a:solidFill>
                  <a:schemeClr val="tx2">
                    <a:lumMod val="10000"/>
                  </a:schemeClr>
                </a:solidFill>
                <a:latin typeface="Calibri" pitchFamily="34" charset="0"/>
                <a:cs typeface="Arial" pitchFamily="34" charset="0"/>
              </a:rPr>
              <a:t>Repeat the Primary Prompt</a:t>
            </a:r>
            <a:endParaRPr lang="en-US" sz="1350" dirty="0">
              <a:solidFill>
                <a:schemeClr val="tx2">
                  <a:lumMod val="10000"/>
                </a:schemeClr>
              </a:solidFill>
              <a:latin typeface="Arial" pitchFamily="34" charset="0"/>
              <a:cs typeface="Arial" pitchFamily="34" charset="0"/>
            </a:endParaRPr>
          </a:p>
        </p:txBody>
      </p:sp>
      <p:cxnSp>
        <p:nvCxnSpPr>
          <p:cNvPr id="17" name="AutoShape 14"/>
          <p:cNvCxnSpPr>
            <a:cxnSpLocks noChangeShapeType="1"/>
          </p:cNvCxnSpPr>
          <p:nvPr/>
        </p:nvCxnSpPr>
        <p:spPr bwMode="auto">
          <a:xfrm>
            <a:off x="3554909" y="2219920"/>
            <a:ext cx="285750" cy="0"/>
          </a:xfrm>
          <a:prstGeom prst="straightConnector1">
            <a:avLst/>
          </a:prstGeom>
          <a:noFill/>
          <a:ln w="9525">
            <a:solidFill>
              <a:srgbClr val="000000"/>
            </a:solidFill>
            <a:round/>
            <a:headEnd/>
            <a:tailEnd type="triangle" w="med" len="med"/>
          </a:ln>
        </p:spPr>
      </p:cxnSp>
      <p:sp>
        <p:nvSpPr>
          <p:cNvPr id="18" name="Text Box 15"/>
          <p:cNvSpPr txBox="1">
            <a:spLocks noChangeArrowheads="1"/>
          </p:cNvSpPr>
          <p:nvPr/>
        </p:nvSpPr>
        <p:spPr bwMode="auto">
          <a:xfrm>
            <a:off x="3883521" y="1991320"/>
            <a:ext cx="814388" cy="585788"/>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68578" tIns="34289" rIns="68578" bIns="34289" numCol="1" anchor="t" anchorCtr="0" compatLnSpc="1">
            <a:prstTxWarp prst="textNoShape">
              <a:avLst/>
            </a:prstTxWarp>
          </a:bodyPr>
          <a:lstStyle/>
          <a:p>
            <a:pPr algn="ctr" defTabSz="685765">
              <a:spcAft>
                <a:spcPts val="750"/>
              </a:spcAft>
            </a:pPr>
            <a:r>
              <a:rPr lang="en-US" sz="1050" b="1" dirty="0">
                <a:solidFill>
                  <a:schemeClr val="tx2">
                    <a:lumMod val="10000"/>
                  </a:schemeClr>
                </a:solidFill>
                <a:latin typeface="Calibri" pitchFamily="34" charset="0"/>
                <a:cs typeface="Arial" pitchFamily="34" charset="0"/>
              </a:rPr>
              <a:t>Student Responds Correctly</a:t>
            </a:r>
            <a:endParaRPr lang="en-US" sz="1350" dirty="0">
              <a:solidFill>
                <a:schemeClr val="tx2">
                  <a:lumMod val="10000"/>
                </a:schemeClr>
              </a:solidFill>
              <a:latin typeface="Arial" pitchFamily="34" charset="0"/>
              <a:cs typeface="Arial" pitchFamily="34" charset="0"/>
            </a:endParaRPr>
          </a:p>
        </p:txBody>
      </p:sp>
      <p:sp>
        <p:nvSpPr>
          <p:cNvPr id="19" name="AutoShape 16"/>
          <p:cNvSpPr>
            <a:spLocks noChangeArrowheads="1"/>
          </p:cNvSpPr>
          <p:nvPr/>
        </p:nvSpPr>
        <p:spPr bwMode="auto">
          <a:xfrm>
            <a:off x="5097959" y="2105620"/>
            <a:ext cx="800100" cy="214313"/>
          </a:xfrm>
          <a:prstGeom prst="rightArrow">
            <a:avLst>
              <a:gd name="adj1" fmla="val 50000"/>
              <a:gd name="adj2" fmla="val 93333"/>
            </a:avLst>
          </a:prstGeom>
          <a:solidFill>
            <a:srgbClr val="000000"/>
          </a:solidFill>
          <a:ln w="9525">
            <a:solidFill>
              <a:srgbClr val="000000"/>
            </a:solidFill>
            <a:miter lim="800000"/>
            <a:headEnd/>
            <a:tailEnd/>
          </a:ln>
        </p:spPr>
        <p:txBody>
          <a:bodyPr vert="horz" wrap="square" lIns="68578" tIns="34289" rIns="68578" bIns="34289" numCol="1" anchor="t" anchorCtr="0" compatLnSpc="1">
            <a:prstTxWarp prst="textNoShape">
              <a:avLst/>
            </a:prstTxWarp>
          </a:bodyPr>
          <a:lstStyle/>
          <a:p>
            <a:endParaRPr lang="en-US" sz="1350">
              <a:solidFill>
                <a:schemeClr val="tx2">
                  <a:lumMod val="10000"/>
                </a:schemeClr>
              </a:solidFill>
            </a:endParaRPr>
          </a:p>
        </p:txBody>
      </p:sp>
      <p:sp>
        <p:nvSpPr>
          <p:cNvPr id="20" name="AutoShape 17"/>
          <p:cNvSpPr>
            <a:spLocks noChangeArrowheads="1"/>
          </p:cNvSpPr>
          <p:nvPr/>
        </p:nvSpPr>
        <p:spPr bwMode="auto">
          <a:xfrm>
            <a:off x="6583859" y="1934171"/>
            <a:ext cx="742950" cy="628650"/>
          </a:xfrm>
          <a:prstGeom prst="hexagon">
            <a:avLst>
              <a:gd name="adj" fmla="val 28906"/>
              <a:gd name="vf" fmla="val 115470"/>
            </a:avLst>
          </a:prstGeom>
          <a:solidFill>
            <a:srgbClr val="FF0000"/>
          </a:solidFill>
          <a:ln>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68578" tIns="34289" rIns="68578" bIns="34289" numCol="1" anchor="t" anchorCtr="0" compatLnSpc="1">
            <a:prstTxWarp prst="textNoShape">
              <a:avLst/>
            </a:prstTxWarp>
          </a:bodyPr>
          <a:lstStyle/>
          <a:p>
            <a:r>
              <a:rPr lang="en-US" sz="1350" b="1" dirty="0">
                <a:solidFill>
                  <a:schemeClr val="tx2">
                    <a:lumMod val="10000"/>
                  </a:schemeClr>
                </a:solidFill>
              </a:rPr>
              <a:t>   4</a:t>
            </a:r>
          </a:p>
        </p:txBody>
      </p:sp>
      <p:sp>
        <p:nvSpPr>
          <p:cNvPr id="22" name="Text Box 19"/>
          <p:cNvSpPr txBox="1">
            <a:spLocks noChangeArrowheads="1"/>
          </p:cNvSpPr>
          <p:nvPr/>
        </p:nvSpPr>
        <p:spPr bwMode="auto">
          <a:xfrm>
            <a:off x="1497509" y="2677122"/>
            <a:ext cx="6172200" cy="235744"/>
          </a:xfrm>
          <a:prstGeom prst="rect">
            <a:avLst/>
          </a:prstGeom>
          <a:solidFill>
            <a:srgbClr val="C7C9C9"/>
          </a:solidFill>
          <a:ln w="25400">
            <a:solidFill>
              <a:srgbClr val="000000"/>
            </a:solidFill>
            <a:miter lim="800000"/>
            <a:headEnd/>
            <a:tailEnd/>
          </a:ln>
        </p:spPr>
        <p:txBody>
          <a:bodyPr vert="horz" wrap="square" lIns="68578" tIns="34289" rIns="68578" bIns="34289" numCol="1" anchor="t" anchorCtr="0" compatLnSpc="1">
            <a:prstTxWarp prst="textNoShape">
              <a:avLst/>
            </a:prstTxWarp>
          </a:bodyPr>
          <a:lstStyle/>
          <a:p>
            <a:pPr defTabSz="685765"/>
            <a:r>
              <a:rPr lang="en-US" sz="1050" b="1" dirty="0">
                <a:solidFill>
                  <a:schemeClr val="tx2">
                    <a:lumMod val="10000"/>
                  </a:schemeClr>
                </a:solidFill>
                <a:latin typeface="Calibri" pitchFamily="34" charset="0"/>
                <a:cs typeface="Arial" pitchFamily="34" charset="0"/>
              </a:rPr>
              <a:t>Student Responds Incorrectly    OR   Student Does Not Respond (after repeating the Primary Prompt) </a:t>
            </a:r>
          </a:p>
          <a:p>
            <a:pPr defTabSz="685765"/>
            <a:endParaRPr lang="en-US" sz="1350" dirty="0">
              <a:solidFill>
                <a:schemeClr val="tx2">
                  <a:lumMod val="10000"/>
                </a:schemeClr>
              </a:solidFill>
              <a:latin typeface="Arial" pitchFamily="34" charset="0"/>
              <a:cs typeface="Arial" pitchFamily="34" charset="0"/>
            </a:endParaRPr>
          </a:p>
        </p:txBody>
      </p:sp>
      <p:sp>
        <p:nvSpPr>
          <p:cNvPr id="23" name="Text Box 21"/>
          <p:cNvSpPr txBox="1">
            <a:spLocks noChangeArrowheads="1"/>
          </p:cNvSpPr>
          <p:nvPr/>
        </p:nvSpPr>
        <p:spPr bwMode="auto">
          <a:xfrm>
            <a:off x="1497511" y="3020022"/>
            <a:ext cx="1726406" cy="603647"/>
          </a:xfrm>
          <a:prstGeom prst="rect">
            <a:avLst/>
          </a:prstGeom>
          <a:solidFill>
            <a:srgbClr val="86BE40"/>
          </a:solidFill>
          <a:ln>
            <a:solidFill>
              <a:srgbClr val="000000"/>
            </a:solidFill>
            <a:headEnd/>
            <a:tailEnd/>
          </a:ln>
        </p:spPr>
        <p:style>
          <a:lnRef idx="1">
            <a:schemeClr val="accent3"/>
          </a:lnRef>
          <a:fillRef idx="2">
            <a:schemeClr val="accent3"/>
          </a:fillRef>
          <a:effectRef idx="1">
            <a:schemeClr val="accent3"/>
          </a:effectRef>
          <a:fontRef idx="minor">
            <a:schemeClr val="dk1"/>
          </a:fontRef>
        </p:style>
        <p:txBody>
          <a:bodyPr vert="horz" wrap="square" lIns="68578" tIns="34289" rIns="68578" bIns="34289" numCol="1" anchor="t" anchorCtr="0" compatLnSpc="1">
            <a:prstTxWarp prst="textNoShape">
              <a:avLst/>
            </a:prstTxWarp>
          </a:bodyPr>
          <a:lstStyle/>
          <a:p>
            <a:pPr algn="ctr" defTabSz="685765"/>
            <a:r>
              <a:rPr lang="en-US" sz="1050" b="1" dirty="0">
                <a:solidFill>
                  <a:schemeClr val="tx2">
                    <a:lumMod val="10000"/>
                  </a:schemeClr>
                </a:solidFill>
                <a:latin typeface="Calibri" pitchFamily="34" charset="0"/>
                <a:cs typeface="Arial" pitchFamily="34" charset="0"/>
              </a:rPr>
              <a:t>Present the Additional</a:t>
            </a:r>
            <a:r>
              <a:rPr lang="en-US" sz="1350" b="1" dirty="0">
                <a:solidFill>
                  <a:schemeClr val="tx2">
                    <a:lumMod val="10000"/>
                  </a:schemeClr>
                </a:solidFill>
                <a:latin typeface="Calibri" pitchFamily="34" charset="0"/>
                <a:cs typeface="Arial" pitchFamily="34" charset="0"/>
              </a:rPr>
              <a:t> </a:t>
            </a:r>
            <a:r>
              <a:rPr lang="en-US" sz="1050" b="1" dirty="0">
                <a:solidFill>
                  <a:schemeClr val="tx2">
                    <a:lumMod val="10000"/>
                  </a:schemeClr>
                </a:solidFill>
                <a:latin typeface="Calibri" pitchFamily="34" charset="0"/>
                <a:cs typeface="Arial" pitchFamily="34" charset="0"/>
              </a:rPr>
              <a:t>Prompt and then present the Primary Prompt again</a:t>
            </a:r>
            <a:endParaRPr lang="en-US" sz="1350" dirty="0">
              <a:solidFill>
                <a:schemeClr val="tx2">
                  <a:lumMod val="10000"/>
                </a:schemeClr>
              </a:solidFill>
              <a:latin typeface="Arial" pitchFamily="34" charset="0"/>
              <a:cs typeface="Arial" pitchFamily="34" charset="0"/>
            </a:endParaRPr>
          </a:p>
        </p:txBody>
      </p:sp>
      <p:cxnSp>
        <p:nvCxnSpPr>
          <p:cNvPr id="24" name="AutoShape 22"/>
          <p:cNvCxnSpPr>
            <a:cxnSpLocks noChangeShapeType="1"/>
          </p:cNvCxnSpPr>
          <p:nvPr/>
        </p:nvCxnSpPr>
        <p:spPr bwMode="auto">
          <a:xfrm>
            <a:off x="3269159" y="3305771"/>
            <a:ext cx="571500" cy="0"/>
          </a:xfrm>
          <a:prstGeom prst="straightConnector1">
            <a:avLst/>
          </a:prstGeom>
          <a:noFill/>
          <a:ln w="9525">
            <a:solidFill>
              <a:srgbClr val="000000"/>
            </a:solidFill>
            <a:round/>
            <a:headEnd/>
            <a:tailEnd type="triangle" w="med" len="med"/>
          </a:ln>
        </p:spPr>
      </p:cxnSp>
      <p:sp>
        <p:nvSpPr>
          <p:cNvPr id="25" name="Text Box 23"/>
          <p:cNvSpPr txBox="1">
            <a:spLocks noChangeArrowheads="1"/>
          </p:cNvSpPr>
          <p:nvPr/>
        </p:nvSpPr>
        <p:spPr bwMode="auto">
          <a:xfrm>
            <a:off x="3897808" y="3020022"/>
            <a:ext cx="814388" cy="592931"/>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68578" tIns="34289" rIns="68578" bIns="34289" numCol="1" anchor="t" anchorCtr="0" compatLnSpc="1">
            <a:prstTxWarp prst="textNoShape">
              <a:avLst/>
            </a:prstTxWarp>
          </a:bodyPr>
          <a:lstStyle/>
          <a:p>
            <a:pPr algn="ctr" defTabSz="685765">
              <a:spcAft>
                <a:spcPts val="750"/>
              </a:spcAft>
            </a:pPr>
            <a:r>
              <a:rPr lang="en-US" sz="1050" b="1" dirty="0">
                <a:solidFill>
                  <a:schemeClr val="tx2">
                    <a:lumMod val="10000"/>
                  </a:schemeClr>
                </a:solidFill>
                <a:latin typeface="Calibri" pitchFamily="34" charset="0"/>
                <a:cs typeface="Arial" pitchFamily="34" charset="0"/>
              </a:rPr>
              <a:t>Student Responds Correctly</a:t>
            </a:r>
            <a:endParaRPr lang="en-US" sz="1350" dirty="0">
              <a:solidFill>
                <a:schemeClr val="tx2">
                  <a:lumMod val="10000"/>
                </a:schemeClr>
              </a:solidFill>
              <a:latin typeface="Arial" pitchFamily="34" charset="0"/>
              <a:cs typeface="Arial" pitchFamily="34" charset="0"/>
            </a:endParaRPr>
          </a:p>
        </p:txBody>
      </p:sp>
      <p:sp>
        <p:nvSpPr>
          <p:cNvPr id="26" name="AutoShape 24"/>
          <p:cNvSpPr>
            <a:spLocks noChangeArrowheads="1"/>
          </p:cNvSpPr>
          <p:nvPr/>
        </p:nvSpPr>
        <p:spPr bwMode="auto">
          <a:xfrm>
            <a:off x="5097961" y="3191470"/>
            <a:ext cx="792956" cy="214313"/>
          </a:xfrm>
          <a:prstGeom prst="rightArrow">
            <a:avLst>
              <a:gd name="adj1" fmla="val 50000"/>
              <a:gd name="adj2" fmla="val 92500"/>
            </a:avLst>
          </a:prstGeom>
          <a:solidFill>
            <a:srgbClr val="000000"/>
          </a:solidFill>
          <a:ln w="9525">
            <a:solidFill>
              <a:srgbClr val="000000"/>
            </a:solidFill>
            <a:miter lim="800000"/>
            <a:headEnd/>
            <a:tailEnd/>
          </a:ln>
        </p:spPr>
        <p:txBody>
          <a:bodyPr vert="horz" wrap="square" lIns="68578" tIns="34289" rIns="68578" bIns="34289" numCol="1" anchor="t" anchorCtr="0" compatLnSpc="1">
            <a:prstTxWarp prst="textNoShape">
              <a:avLst/>
            </a:prstTxWarp>
          </a:bodyPr>
          <a:lstStyle/>
          <a:p>
            <a:endParaRPr lang="en-US" sz="1350">
              <a:solidFill>
                <a:schemeClr val="tx2">
                  <a:lumMod val="10000"/>
                </a:schemeClr>
              </a:solidFill>
            </a:endParaRPr>
          </a:p>
        </p:txBody>
      </p:sp>
      <p:sp>
        <p:nvSpPr>
          <p:cNvPr id="27" name="Text Box 28"/>
          <p:cNvSpPr txBox="1">
            <a:spLocks noChangeArrowheads="1"/>
          </p:cNvSpPr>
          <p:nvPr/>
        </p:nvSpPr>
        <p:spPr bwMode="auto">
          <a:xfrm>
            <a:off x="1497509" y="3762970"/>
            <a:ext cx="6115050" cy="242888"/>
          </a:xfrm>
          <a:prstGeom prst="rect">
            <a:avLst/>
          </a:prstGeom>
          <a:solidFill>
            <a:srgbClr val="C7C9C9"/>
          </a:solidFill>
          <a:ln w="25400">
            <a:solidFill>
              <a:srgbClr val="000000"/>
            </a:solidFill>
            <a:miter lim="800000"/>
            <a:headEnd/>
            <a:tailEnd/>
          </a:ln>
        </p:spPr>
        <p:txBody>
          <a:bodyPr vert="horz" wrap="square" lIns="68578" tIns="34289" rIns="68578" bIns="34289" numCol="1" anchor="t" anchorCtr="0" compatLnSpc="1">
            <a:prstTxWarp prst="textNoShape">
              <a:avLst/>
            </a:prstTxWarp>
          </a:bodyPr>
          <a:lstStyle/>
          <a:p>
            <a:pPr defTabSz="685765"/>
            <a:r>
              <a:rPr lang="en-US" sz="1050" b="1" dirty="0">
                <a:solidFill>
                  <a:schemeClr val="tx2">
                    <a:lumMod val="10000"/>
                  </a:schemeClr>
                </a:solidFill>
                <a:latin typeface="Calibri" pitchFamily="34" charset="0"/>
                <a:cs typeface="Arial" pitchFamily="34" charset="0"/>
              </a:rPr>
              <a:t>Student Responds Incorrectly    OR    Student Does Not Respond</a:t>
            </a:r>
            <a:endParaRPr lang="en-US" sz="1050" b="1" dirty="0">
              <a:solidFill>
                <a:schemeClr val="tx2">
                  <a:lumMod val="10000"/>
                </a:schemeClr>
              </a:solidFill>
              <a:latin typeface="Times New Roman" pitchFamily="18" charset="0"/>
              <a:cs typeface="Arial" pitchFamily="34" charset="0"/>
            </a:endParaRPr>
          </a:p>
          <a:p>
            <a:pPr defTabSz="685765"/>
            <a:endParaRPr lang="en-US" sz="1350" dirty="0">
              <a:solidFill>
                <a:schemeClr val="tx2">
                  <a:lumMod val="10000"/>
                </a:schemeClr>
              </a:solidFill>
              <a:latin typeface="Arial" pitchFamily="34" charset="0"/>
              <a:cs typeface="Arial" pitchFamily="34" charset="0"/>
            </a:endParaRPr>
          </a:p>
        </p:txBody>
      </p:sp>
      <p:cxnSp>
        <p:nvCxnSpPr>
          <p:cNvPr id="28" name="AutoShape 12"/>
          <p:cNvCxnSpPr>
            <a:cxnSpLocks noChangeShapeType="1"/>
          </p:cNvCxnSpPr>
          <p:nvPr/>
        </p:nvCxnSpPr>
        <p:spPr bwMode="auto">
          <a:xfrm>
            <a:off x="3040559" y="2562821"/>
            <a:ext cx="1191" cy="114300"/>
          </a:xfrm>
          <a:prstGeom prst="straightConnector1">
            <a:avLst/>
          </a:prstGeom>
          <a:noFill/>
          <a:ln w="9525">
            <a:solidFill>
              <a:srgbClr val="000000"/>
            </a:solidFill>
            <a:round/>
            <a:headEnd/>
            <a:tailEnd type="triangle" w="med" len="med"/>
          </a:ln>
        </p:spPr>
      </p:cxnSp>
      <p:cxnSp>
        <p:nvCxnSpPr>
          <p:cNvPr id="29" name="AutoShape 12"/>
          <p:cNvCxnSpPr>
            <a:cxnSpLocks noChangeShapeType="1"/>
          </p:cNvCxnSpPr>
          <p:nvPr/>
        </p:nvCxnSpPr>
        <p:spPr bwMode="auto">
          <a:xfrm>
            <a:off x="1897559" y="2905721"/>
            <a:ext cx="1191" cy="114300"/>
          </a:xfrm>
          <a:prstGeom prst="straightConnector1">
            <a:avLst/>
          </a:prstGeom>
          <a:noFill/>
          <a:ln w="9525">
            <a:solidFill>
              <a:srgbClr val="000000"/>
            </a:solidFill>
            <a:round/>
            <a:headEnd/>
            <a:tailEnd type="triangle" w="med" len="med"/>
          </a:ln>
        </p:spPr>
      </p:cxnSp>
      <p:sp>
        <p:nvSpPr>
          <p:cNvPr id="30" name="Text Box 30"/>
          <p:cNvSpPr txBox="1">
            <a:spLocks noChangeArrowheads="1"/>
          </p:cNvSpPr>
          <p:nvPr/>
        </p:nvSpPr>
        <p:spPr bwMode="auto">
          <a:xfrm>
            <a:off x="1483682" y="4143432"/>
            <a:ext cx="1725216" cy="596504"/>
          </a:xfrm>
          <a:prstGeom prst="rect">
            <a:avLst/>
          </a:prstGeom>
          <a:solidFill>
            <a:srgbClr val="86BE40"/>
          </a:solidFill>
          <a:ln>
            <a:solidFill>
              <a:srgbClr val="000000"/>
            </a:solidFill>
            <a:headEnd/>
            <a:tailEnd/>
          </a:ln>
        </p:spPr>
        <p:style>
          <a:lnRef idx="1">
            <a:schemeClr val="accent3"/>
          </a:lnRef>
          <a:fillRef idx="2">
            <a:schemeClr val="accent3"/>
          </a:fillRef>
          <a:effectRef idx="1">
            <a:schemeClr val="accent3"/>
          </a:effectRef>
          <a:fontRef idx="minor">
            <a:schemeClr val="dk1"/>
          </a:fontRef>
        </p:style>
        <p:txBody>
          <a:bodyPr vert="horz" wrap="square" lIns="68578" tIns="34289" rIns="68578" bIns="34289" numCol="1" anchor="t" anchorCtr="0" compatLnSpc="1">
            <a:prstTxWarp prst="textNoShape">
              <a:avLst/>
            </a:prstTxWarp>
          </a:bodyPr>
          <a:lstStyle/>
          <a:p>
            <a:pPr algn="ctr" defTabSz="685765"/>
            <a:r>
              <a:rPr lang="en-US" sz="1050" b="1" dirty="0">
                <a:solidFill>
                  <a:schemeClr val="tx2">
                    <a:lumMod val="10000"/>
                  </a:schemeClr>
                </a:solidFill>
                <a:latin typeface="Calibri" pitchFamily="34" charset="0"/>
                <a:cs typeface="Arial" pitchFamily="34" charset="0"/>
              </a:rPr>
              <a:t>Present the Correct Answer and then present the Primary Prompt again</a:t>
            </a:r>
            <a:endParaRPr lang="en-US" sz="1350" dirty="0">
              <a:solidFill>
                <a:schemeClr val="tx2">
                  <a:lumMod val="10000"/>
                </a:schemeClr>
              </a:solidFill>
              <a:latin typeface="Arial" pitchFamily="34" charset="0"/>
              <a:cs typeface="Arial" pitchFamily="34" charset="0"/>
            </a:endParaRPr>
          </a:p>
        </p:txBody>
      </p:sp>
      <p:cxnSp>
        <p:nvCxnSpPr>
          <p:cNvPr id="31" name="AutoShape 33"/>
          <p:cNvCxnSpPr>
            <a:cxnSpLocks noChangeShapeType="1"/>
          </p:cNvCxnSpPr>
          <p:nvPr/>
        </p:nvCxnSpPr>
        <p:spPr bwMode="auto">
          <a:xfrm>
            <a:off x="3269159" y="4505921"/>
            <a:ext cx="571500" cy="0"/>
          </a:xfrm>
          <a:prstGeom prst="straightConnector1">
            <a:avLst/>
          </a:prstGeom>
          <a:noFill/>
          <a:ln w="9525">
            <a:solidFill>
              <a:srgbClr val="000000"/>
            </a:solidFill>
            <a:round/>
            <a:headEnd/>
            <a:tailEnd type="triangle" w="med" len="med"/>
          </a:ln>
        </p:spPr>
      </p:cxnSp>
      <p:sp>
        <p:nvSpPr>
          <p:cNvPr id="32" name="Text Box 34"/>
          <p:cNvSpPr txBox="1">
            <a:spLocks noChangeArrowheads="1"/>
          </p:cNvSpPr>
          <p:nvPr/>
        </p:nvSpPr>
        <p:spPr bwMode="auto">
          <a:xfrm>
            <a:off x="3883520" y="4141071"/>
            <a:ext cx="814388" cy="578644"/>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68578" tIns="34289" rIns="68578" bIns="34289" numCol="1" anchor="t" anchorCtr="0" compatLnSpc="1">
            <a:prstTxWarp prst="textNoShape">
              <a:avLst/>
            </a:prstTxWarp>
          </a:bodyPr>
          <a:lstStyle/>
          <a:p>
            <a:pPr algn="ctr" defTabSz="685765"/>
            <a:r>
              <a:rPr lang="en-US" sz="1050" b="1" dirty="0">
                <a:solidFill>
                  <a:schemeClr val="tx2">
                    <a:lumMod val="10000"/>
                  </a:schemeClr>
                </a:solidFill>
                <a:latin typeface="Calibri" pitchFamily="34" charset="0"/>
                <a:cs typeface="Arial" pitchFamily="34" charset="0"/>
              </a:rPr>
              <a:t>Student Responds Correctly</a:t>
            </a:r>
            <a:endParaRPr lang="en-US" sz="1350" dirty="0">
              <a:solidFill>
                <a:schemeClr val="tx2">
                  <a:lumMod val="10000"/>
                </a:schemeClr>
              </a:solidFill>
              <a:latin typeface="Arial" pitchFamily="34" charset="0"/>
              <a:cs typeface="Arial" pitchFamily="34" charset="0"/>
            </a:endParaRPr>
          </a:p>
        </p:txBody>
      </p:sp>
      <p:sp>
        <p:nvSpPr>
          <p:cNvPr id="33" name="AutoShape 35"/>
          <p:cNvSpPr>
            <a:spLocks noChangeArrowheads="1"/>
          </p:cNvSpPr>
          <p:nvPr/>
        </p:nvSpPr>
        <p:spPr bwMode="auto">
          <a:xfrm>
            <a:off x="5105104" y="4277320"/>
            <a:ext cx="792956" cy="214313"/>
          </a:xfrm>
          <a:prstGeom prst="rightArrow">
            <a:avLst>
              <a:gd name="adj1" fmla="val 50000"/>
              <a:gd name="adj2" fmla="val 92500"/>
            </a:avLst>
          </a:prstGeom>
          <a:solidFill>
            <a:srgbClr val="000000"/>
          </a:solidFill>
          <a:ln w="9525">
            <a:solidFill>
              <a:srgbClr val="000000"/>
            </a:solidFill>
            <a:miter lim="800000"/>
            <a:headEnd/>
            <a:tailEnd/>
          </a:ln>
        </p:spPr>
        <p:txBody>
          <a:bodyPr vert="horz" wrap="square" lIns="68578" tIns="34289" rIns="68578" bIns="34289" numCol="1" anchor="t" anchorCtr="0" compatLnSpc="1">
            <a:prstTxWarp prst="textNoShape">
              <a:avLst/>
            </a:prstTxWarp>
          </a:bodyPr>
          <a:lstStyle/>
          <a:p>
            <a:endParaRPr lang="en-US" sz="1350">
              <a:solidFill>
                <a:schemeClr val="tx2">
                  <a:lumMod val="10000"/>
                </a:schemeClr>
              </a:solidFill>
            </a:endParaRPr>
          </a:p>
        </p:txBody>
      </p:sp>
      <p:sp>
        <p:nvSpPr>
          <p:cNvPr id="34" name="Text Box 38"/>
          <p:cNvSpPr txBox="1">
            <a:spLocks noChangeArrowheads="1"/>
          </p:cNvSpPr>
          <p:nvPr/>
        </p:nvSpPr>
        <p:spPr bwMode="auto">
          <a:xfrm>
            <a:off x="1486793" y="4963121"/>
            <a:ext cx="1200150" cy="400050"/>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68578" tIns="34289" rIns="68578" bIns="34289" numCol="1" anchor="t" anchorCtr="0" compatLnSpc="1">
            <a:prstTxWarp prst="textNoShape">
              <a:avLst/>
            </a:prstTxWarp>
          </a:bodyPr>
          <a:lstStyle/>
          <a:p>
            <a:pPr algn="ctr" defTabSz="685765"/>
            <a:r>
              <a:rPr lang="en-US" sz="1050" b="1" dirty="0">
                <a:solidFill>
                  <a:schemeClr val="tx2">
                    <a:lumMod val="10000"/>
                  </a:schemeClr>
                </a:solidFill>
                <a:latin typeface="Calibri" pitchFamily="34" charset="0"/>
                <a:cs typeface="Arial" pitchFamily="34" charset="0"/>
              </a:rPr>
              <a:t>Student Responds Incorrectly</a:t>
            </a:r>
            <a:endParaRPr lang="en-US" sz="1350" dirty="0">
              <a:solidFill>
                <a:schemeClr val="tx2">
                  <a:lumMod val="10000"/>
                </a:schemeClr>
              </a:solidFill>
              <a:latin typeface="Arial" pitchFamily="34" charset="0"/>
              <a:cs typeface="Arial" pitchFamily="34" charset="0"/>
            </a:endParaRPr>
          </a:p>
        </p:txBody>
      </p:sp>
      <p:sp>
        <p:nvSpPr>
          <p:cNvPr id="35" name="AutoShape 39"/>
          <p:cNvSpPr>
            <a:spLocks noChangeArrowheads="1"/>
          </p:cNvSpPr>
          <p:nvPr/>
        </p:nvSpPr>
        <p:spPr bwMode="auto">
          <a:xfrm>
            <a:off x="2754809" y="4963120"/>
            <a:ext cx="400050" cy="214313"/>
          </a:xfrm>
          <a:prstGeom prst="rightArrow">
            <a:avLst>
              <a:gd name="adj1" fmla="val 50000"/>
              <a:gd name="adj2" fmla="val 46667"/>
            </a:avLst>
          </a:prstGeom>
          <a:solidFill>
            <a:srgbClr val="000000"/>
          </a:solidFill>
          <a:ln w="9525">
            <a:solidFill>
              <a:srgbClr val="000000"/>
            </a:solidFill>
            <a:miter lim="800000"/>
            <a:headEnd/>
            <a:tailEnd/>
          </a:ln>
        </p:spPr>
        <p:txBody>
          <a:bodyPr vert="horz" wrap="square" lIns="68578" tIns="34289" rIns="68578" bIns="34289" numCol="1" anchor="t" anchorCtr="0" compatLnSpc="1">
            <a:prstTxWarp prst="textNoShape">
              <a:avLst/>
            </a:prstTxWarp>
          </a:bodyPr>
          <a:lstStyle/>
          <a:p>
            <a:endParaRPr lang="en-US" sz="1350">
              <a:solidFill>
                <a:schemeClr val="tx2">
                  <a:lumMod val="10000"/>
                </a:schemeClr>
              </a:solidFill>
            </a:endParaRPr>
          </a:p>
        </p:txBody>
      </p:sp>
      <p:cxnSp>
        <p:nvCxnSpPr>
          <p:cNvPr id="36" name="AutoShape 42"/>
          <p:cNvCxnSpPr>
            <a:cxnSpLocks noChangeShapeType="1"/>
          </p:cNvCxnSpPr>
          <p:nvPr/>
        </p:nvCxnSpPr>
        <p:spPr bwMode="auto">
          <a:xfrm>
            <a:off x="3269159" y="4505921"/>
            <a:ext cx="1285875" cy="542925"/>
          </a:xfrm>
          <a:prstGeom prst="straightConnector1">
            <a:avLst/>
          </a:prstGeom>
          <a:noFill/>
          <a:ln w="9525">
            <a:solidFill>
              <a:srgbClr val="000000"/>
            </a:solidFill>
            <a:round/>
            <a:headEnd/>
            <a:tailEnd type="triangle" w="med" len="med"/>
          </a:ln>
        </p:spPr>
      </p:cxnSp>
      <p:sp>
        <p:nvSpPr>
          <p:cNvPr id="37" name="Text Box 43"/>
          <p:cNvSpPr txBox="1">
            <a:spLocks noChangeArrowheads="1"/>
          </p:cNvSpPr>
          <p:nvPr/>
        </p:nvSpPr>
        <p:spPr bwMode="auto">
          <a:xfrm>
            <a:off x="4615757" y="4920257"/>
            <a:ext cx="978694" cy="428625"/>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vert="horz" wrap="square" lIns="68578" tIns="34289" rIns="68578" bIns="34289" numCol="1" anchor="t" anchorCtr="0" compatLnSpc="1">
            <a:prstTxWarp prst="textNoShape">
              <a:avLst/>
            </a:prstTxWarp>
          </a:bodyPr>
          <a:lstStyle/>
          <a:p>
            <a:pPr algn="ctr" defTabSz="685765"/>
            <a:r>
              <a:rPr lang="en-US" sz="1050" b="1" dirty="0">
                <a:solidFill>
                  <a:schemeClr val="tx2">
                    <a:lumMod val="10000"/>
                  </a:schemeClr>
                </a:solidFill>
                <a:latin typeface="Calibri" pitchFamily="34" charset="0"/>
                <a:cs typeface="Arial" pitchFamily="34" charset="0"/>
              </a:rPr>
              <a:t>Student Does Not Respond </a:t>
            </a:r>
            <a:endParaRPr lang="en-US" sz="1350" dirty="0">
              <a:solidFill>
                <a:schemeClr val="tx2">
                  <a:lumMod val="10000"/>
                </a:schemeClr>
              </a:solidFill>
              <a:latin typeface="Arial" pitchFamily="34" charset="0"/>
              <a:cs typeface="Arial" pitchFamily="34" charset="0"/>
            </a:endParaRPr>
          </a:p>
        </p:txBody>
      </p:sp>
      <p:sp>
        <p:nvSpPr>
          <p:cNvPr id="41" name="AutoShape 17"/>
          <p:cNvSpPr>
            <a:spLocks noChangeArrowheads="1"/>
          </p:cNvSpPr>
          <p:nvPr/>
        </p:nvSpPr>
        <p:spPr bwMode="auto">
          <a:xfrm>
            <a:off x="6583859" y="1235358"/>
            <a:ext cx="742950" cy="628650"/>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vert="horz" wrap="square" lIns="68578" tIns="34289" rIns="68578" bIns="34289" numCol="1" anchor="t" anchorCtr="0" compatLnSpc="1">
            <a:prstTxWarp prst="textNoShape">
              <a:avLst/>
            </a:prstTxWarp>
          </a:bodyPr>
          <a:lstStyle/>
          <a:p>
            <a:r>
              <a:rPr lang="en-US" sz="1350" b="1" dirty="0">
                <a:solidFill>
                  <a:schemeClr val="tx2">
                    <a:lumMod val="10000"/>
                  </a:schemeClr>
                </a:solidFill>
              </a:rPr>
              <a:t>   4 </a:t>
            </a:r>
          </a:p>
        </p:txBody>
      </p:sp>
      <p:sp>
        <p:nvSpPr>
          <p:cNvPr id="43" name="AutoShape 17"/>
          <p:cNvSpPr>
            <a:spLocks noChangeArrowheads="1"/>
          </p:cNvSpPr>
          <p:nvPr/>
        </p:nvSpPr>
        <p:spPr bwMode="auto">
          <a:xfrm>
            <a:off x="6583859" y="4105871"/>
            <a:ext cx="742950" cy="628650"/>
          </a:xfrm>
          <a:prstGeom prst="hexagon">
            <a:avLst>
              <a:gd name="adj" fmla="val 28906"/>
              <a:gd name="vf" fmla="val 115470"/>
            </a:avLst>
          </a:prstGeom>
          <a:solidFill>
            <a:srgbClr val="FF0000"/>
          </a:solidFill>
          <a:ln>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68578" tIns="34289" rIns="68578" bIns="34289" numCol="1" anchor="t" anchorCtr="0" compatLnSpc="1">
            <a:prstTxWarp prst="textNoShape">
              <a:avLst/>
            </a:prstTxWarp>
          </a:bodyPr>
          <a:lstStyle/>
          <a:p>
            <a:r>
              <a:rPr lang="en-US" sz="1350" dirty="0">
                <a:solidFill>
                  <a:schemeClr val="tx2">
                    <a:lumMod val="10000"/>
                  </a:schemeClr>
                </a:solidFill>
              </a:rPr>
              <a:t>   </a:t>
            </a:r>
            <a:r>
              <a:rPr lang="en-US" sz="1350" b="1" dirty="0">
                <a:solidFill>
                  <a:schemeClr val="tx2">
                    <a:lumMod val="10000"/>
                  </a:schemeClr>
                </a:solidFill>
              </a:rPr>
              <a:t>2</a:t>
            </a:r>
          </a:p>
        </p:txBody>
      </p:sp>
      <p:sp>
        <p:nvSpPr>
          <p:cNvPr id="45" name="AutoShape 17"/>
          <p:cNvSpPr>
            <a:spLocks noChangeArrowheads="1"/>
          </p:cNvSpPr>
          <p:nvPr/>
        </p:nvSpPr>
        <p:spPr bwMode="auto">
          <a:xfrm>
            <a:off x="6583859" y="3020021"/>
            <a:ext cx="742950" cy="628650"/>
          </a:xfrm>
          <a:prstGeom prst="hexagon">
            <a:avLst>
              <a:gd name="adj" fmla="val 28906"/>
              <a:gd name="vf" fmla="val 115470"/>
            </a:avLst>
          </a:prstGeom>
          <a:solidFill>
            <a:srgbClr val="FF0000"/>
          </a:solidFill>
          <a:ln>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68578" tIns="34289" rIns="68578" bIns="34289" numCol="1" anchor="t" anchorCtr="0" compatLnSpc="1">
            <a:prstTxWarp prst="textNoShape">
              <a:avLst/>
            </a:prstTxWarp>
          </a:bodyPr>
          <a:lstStyle/>
          <a:p>
            <a:r>
              <a:rPr lang="en-US" sz="1350" b="1" dirty="0">
                <a:solidFill>
                  <a:schemeClr val="tx2">
                    <a:lumMod val="10000"/>
                  </a:schemeClr>
                </a:solidFill>
              </a:rPr>
              <a:t>   3</a:t>
            </a:r>
          </a:p>
        </p:txBody>
      </p:sp>
      <p:sp>
        <p:nvSpPr>
          <p:cNvPr id="47" name="AutoShape 17"/>
          <p:cNvSpPr>
            <a:spLocks noChangeArrowheads="1"/>
          </p:cNvSpPr>
          <p:nvPr/>
        </p:nvSpPr>
        <p:spPr bwMode="auto">
          <a:xfrm>
            <a:off x="3212009" y="4791671"/>
            <a:ext cx="742950" cy="628650"/>
          </a:xfrm>
          <a:prstGeom prst="hexagon">
            <a:avLst>
              <a:gd name="adj" fmla="val 28906"/>
              <a:gd name="vf" fmla="val 115470"/>
            </a:avLst>
          </a:prstGeom>
          <a:solidFill>
            <a:srgbClr val="FF0000"/>
          </a:solidFill>
          <a:ln>
            <a:solidFill>
              <a:srgbClr val="FF0000"/>
            </a:solidFill>
            <a:headEnd/>
            <a:tailEnd/>
          </a:ln>
        </p:spPr>
        <p:style>
          <a:lnRef idx="1">
            <a:schemeClr val="accent6"/>
          </a:lnRef>
          <a:fillRef idx="2">
            <a:schemeClr val="accent6"/>
          </a:fillRef>
          <a:effectRef idx="1">
            <a:schemeClr val="accent6"/>
          </a:effectRef>
          <a:fontRef idx="minor">
            <a:schemeClr val="dk1"/>
          </a:fontRef>
        </p:style>
        <p:txBody>
          <a:bodyPr vert="horz" wrap="square" lIns="68578" tIns="34289" rIns="68578" bIns="34289" numCol="1" anchor="t" anchorCtr="0" compatLnSpc="1">
            <a:prstTxWarp prst="textNoShape">
              <a:avLst/>
            </a:prstTxWarp>
          </a:bodyPr>
          <a:lstStyle/>
          <a:p>
            <a:r>
              <a:rPr lang="en-US" sz="1350" dirty="0">
                <a:solidFill>
                  <a:schemeClr val="tx2">
                    <a:lumMod val="10000"/>
                  </a:schemeClr>
                </a:solidFill>
              </a:rPr>
              <a:t>   </a:t>
            </a:r>
            <a:r>
              <a:rPr lang="en-US" sz="1350" b="1" dirty="0">
                <a:solidFill>
                  <a:schemeClr val="tx2">
                    <a:lumMod val="10000"/>
                  </a:schemeClr>
                </a:solidFill>
              </a:rPr>
              <a:t>1</a:t>
            </a:r>
          </a:p>
        </p:txBody>
      </p:sp>
      <p:sp>
        <p:nvSpPr>
          <p:cNvPr id="49" name="AutoShape 16"/>
          <p:cNvSpPr>
            <a:spLocks noChangeArrowheads="1"/>
          </p:cNvSpPr>
          <p:nvPr/>
        </p:nvSpPr>
        <p:spPr bwMode="auto">
          <a:xfrm>
            <a:off x="5090816" y="1541264"/>
            <a:ext cx="800100" cy="214313"/>
          </a:xfrm>
          <a:prstGeom prst="rightArrow">
            <a:avLst>
              <a:gd name="adj1" fmla="val 50000"/>
              <a:gd name="adj2" fmla="val 93333"/>
            </a:avLst>
          </a:prstGeom>
          <a:solidFill>
            <a:srgbClr val="000000"/>
          </a:solidFill>
          <a:ln w="9525">
            <a:solidFill>
              <a:srgbClr val="000000"/>
            </a:solidFill>
            <a:miter lim="800000"/>
            <a:headEnd/>
            <a:tailEnd/>
          </a:ln>
        </p:spPr>
        <p:txBody>
          <a:bodyPr vert="horz" wrap="square" lIns="68578" tIns="34289" rIns="68578" bIns="34289" numCol="1" anchor="t" anchorCtr="0" compatLnSpc="1">
            <a:prstTxWarp prst="textNoShape">
              <a:avLst/>
            </a:prstTxWarp>
          </a:bodyPr>
          <a:lstStyle/>
          <a:p>
            <a:endParaRPr lang="en-US" sz="1350">
              <a:solidFill>
                <a:schemeClr val="tx2">
                  <a:lumMod val="10000"/>
                </a:schemeClr>
              </a:solidFill>
            </a:endParaRPr>
          </a:p>
        </p:txBody>
      </p:sp>
      <p:sp>
        <p:nvSpPr>
          <p:cNvPr id="50" name="AutoShape 16"/>
          <p:cNvSpPr>
            <a:spLocks noChangeArrowheads="1"/>
          </p:cNvSpPr>
          <p:nvPr/>
        </p:nvSpPr>
        <p:spPr bwMode="auto">
          <a:xfrm>
            <a:off x="5706128" y="5038417"/>
            <a:ext cx="800100" cy="214313"/>
          </a:xfrm>
          <a:prstGeom prst="rightArrow">
            <a:avLst>
              <a:gd name="adj1" fmla="val 50000"/>
              <a:gd name="adj2" fmla="val 93333"/>
            </a:avLst>
          </a:prstGeom>
          <a:solidFill>
            <a:srgbClr val="000000"/>
          </a:solidFill>
          <a:ln w="9525">
            <a:solidFill>
              <a:srgbClr val="000000"/>
            </a:solidFill>
            <a:miter lim="800000"/>
            <a:headEnd/>
            <a:tailEnd/>
          </a:ln>
        </p:spPr>
        <p:txBody>
          <a:bodyPr vert="horz" wrap="square" lIns="68578" tIns="34289" rIns="68578" bIns="34289" numCol="1" anchor="t" anchorCtr="0" compatLnSpc="1">
            <a:prstTxWarp prst="textNoShape">
              <a:avLst/>
            </a:prstTxWarp>
          </a:bodyPr>
          <a:lstStyle/>
          <a:p>
            <a:endParaRPr lang="en-US" sz="1350">
              <a:solidFill>
                <a:schemeClr val="tx2">
                  <a:lumMod val="10000"/>
                </a:schemeClr>
              </a:solidFill>
            </a:endParaRPr>
          </a:p>
        </p:txBody>
      </p:sp>
      <p:sp>
        <p:nvSpPr>
          <p:cNvPr id="2" name="Title 1"/>
          <p:cNvSpPr>
            <a:spLocks noGrp="1"/>
          </p:cNvSpPr>
          <p:nvPr>
            <p:ph type="title"/>
          </p:nvPr>
        </p:nvSpPr>
        <p:spPr/>
        <p:txBody>
          <a:bodyPr/>
          <a:lstStyle/>
          <a:p>
            <a:r>
              <a:rPr lang="en-US" dirty="0"/>
              <a:t>Selected Response Scoring</a:t>
            </a:r>
          </a:p>
        </p:txBody>
      </p:sp>
    </p:spTree>
    <p:extLst>
      <p:ext uri="{BB962C8B-B14F-4D97-AF65-F5344CB8AC3E}">
        <p14:creationId xmlns:p14="http://schemas.microsoft.com/office/powerpoint/2010/main" val="1802659537"/>
      </p:ext>
    </p:extLst>
  </p:cSld>
  <p:clrMapOvr>
    <a:masterClrMapping/>
  </p:clrMapOvr>
  <mc:AlternateContent xmlns:mc="http://schemas.openxmlformats.org/markup-compatibility/2006" xmlns:p14="http://schemas.microsoft.com/office/powerpoint/2010/main">
    <mc:Choice Requires="p14">
      <p:transition spd="slow" p14:dur="2000" advTm="232221"/>
    </mc:Choice>
    <mc:Fallback xmlns="">
      <p:transition spd="slow" advTm="232221"/>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115032" y="709986"/>
            <a:ext cx="8681496" cy="5544509"/>
          </a:xfrm>
        </p:spPr>
      </p:pic>
      <p:sp>
        <p:nvSpPr>
          <p:cNvPr id="7" name="Title 1"/>
          <p:cNvSpPr>
            <a:spLocks noGrp="1"/>
          </p:cNvSpPr>
          <p:nvPr>
            <p:ph type="title"/>
          </p:nvPr>
        </p:nvSpPr>
        <p:spPr/>
        <p:txBody>
          <a:bodyPr>
            <a:normAutofit/>
          </a:bodyPr>
          <a:lstStyle/>
          <a:p>
            <a:r>
              <a:rPr lang="en-US" dirty="0">
                <a:latin typeface="Museo Slab 500"/>
                <a:ea typeface="Verdana" pitchFamily="34" charset="0"/>
                <a:cs typeface="Verdana" pitchFamily="34" charset="0"/>
              </a:rPr>
              <a:t>Selected Response</a:t>
            </a:r>
          </a:p>
        </p:txBody>
      </p:sp>
      <p:sp>
        <p:nvSpPr>
          <p:cNvPr id="2" name="TextBox 1"/>
          <p:cNvSpPr txBox="1"/>
          <p:nvPr/>
        </p:nvSpPr>
        <p:spPr>
          <a:xfrm>
            <a:off x="223071" y="1027434"/>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b="1" dirty="0">
                <a:solidFill>
                  <a:srgbClr val="000000"/>
                </a:solidFill>
              </a:rPr>
              <a:t>Teacher Facing Page</a:t>
            </a:r>
          </a:p>
        </p:txBody>
      </p:sp>
      <p:sp>
        <p:nvSpPr>
          <p:cNvPr id="15" name="Up Arrow 14"/>
          <p:cNvSpPr/>
          <p:nvPr/>
        </p:nvSpPr>
        <p:spPr bwMode="auto">
          <a:xfrm rot="16200000">
            <a:off x="2610167" y="2568563"/>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Up Arrow 13"/>
          <p:cNvSpPr/>
          <p:nvPr/>
        </p:nvSpPr>
        <p:spPr bwMode="auto">
          <a:xfrm rot="6220757">
            <a:off x="466820" y="1835245"/>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9" name="Up Arrow 18"/>
          <p:cNvSpPr/>
          <p:nvPr/>
        </p:nvSpPr>
        <p:spPr bwMode="auto">
          <a:xfrm rot="16200000">
            <a:off x="2733987" y="2363813"/>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8" name="Up Arrow 7"/>
          <p:cNvSpPr/>
          <p:nvPr/>
        </p:nvSpPr>
        <p:spPr bwMode="auto">
          <a:xfrm rot="16200000">
            <a:off x="2733987" y="5111434"/>
            <a:ext cx="228901" cy="681602"/>
          </a:xfrm>
          <a:prstGeom prst="upArrow">
            <a:avLst/>
          </a:prstGeom>
          <a:solidFill>
            <a:srgbClr val="00B050"/>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3784485321"/>
      </p:ext>
    </p:extLst>
  </p:cSld>
  <p:clrMapOvr>
    <a:masterClrMapping/>
  </p:clrMapOvr>
  <mc:AlternateContent xmlns:mc="http://schemas.openxmlformats.org/markup-compatibility/2006" xmlns:p14="http://schemas.microsoft.com/office/powerpoint/2010/main">
    <mc:Choice Requires="p14">
      <p:transition spd="slow" p14:dur="2000" advTm="86051"/>
    </mc:Choice>
    <mc:Fallback xmlns="">
      <p:transition spd="slow" advTm="86051"/>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595132" y="902786"/>
            <a:ext cx="7160725" cy="5530098"/>
          </a:xfrm>
        </p:spPr>
      </p:pic>
      <p:sp>
        <p:nvSpPr>
          <p:cNvPr id="10" name="TextBox 9"/>
          <p:cNvSpPr txBox="1"/>
          <p:nvPr/>
        </p:nvSpPr>
        <p:spPr>
          <a:xfrm>
            <a:off x="595132" y="947394"/>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b="1" dirty="0">
                <a:solidFill>
                  <a:srgbClr val="000000"/>
                </a:solidFill>
              </a:rPr>
              <a:t>Student Facing Page</a:t>
            </a:r>
          </a:p>
        </p:txBody>
      </p:sp>
      <p:pic>
        <p:nvPicPr>
          <p:cNvPr id="6146"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68146" y="2754663"/>
            <a:ext cx="1446610" cy="9131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180901"/>
      </p:ext>
    </p:extLst>
  </p:cSld>
  <p:clrMapOvr>
    <a:masterClrMapping/>
  </p:clrMapOvr>
  <mc:AlternateContent xmlns:mc="http://schemas.openxmlformats.org/markup-compatibility/2006" xmlns:p14="http://schemas.microsoft.com/office/powerpoint/2010/main">
    <mc:Choice Requires="p14">
      <p:transition spd="slow" p14:dur="2000" advTm="4001"/>
    </mc:Choice>
    <mc:Fallback xmlns="">
      <p:transition spd="slow" advTm="4001"/>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1173345" y="836780"/>
            <a:ext cx="6432969" cy="5649578"/>
          </a:xfrm>
        </p:spPr>
      </p:pic>
      <p:sp>
        <p:nvSpPr>
          <p:cNvPr id="10" name="TextBox 9"/>
          <p:cNvSpPr txBox="1"/>
          <p:nvPr/>
        </p:nvSpPr>
        <p:spPr>
          <a:xfrm>
            <a:off x="413901" y="1143444"/>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pic>
        <p:nvPicPr>
          <p:cNvPr id="10244" name="Picture 4" descr="https://upload.wikimedia.org/wikipedia/commons/5/59/4NumberFour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41104" y="2441205"/>
            <a:ext cx="1429268" cy="142926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nger, Hand, Point, Pointe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858745">
            <a:off x="4358256" y="4948074"/>
            <a:ext cx="1070654" cy="675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7699691"/>
      </p:ext>
    </p:extLst>
  </p:cSld>
  <p:clrMapOvr>
    <a:masterClrMapping/>
  </p:clrMapOvr>
  <mc:AlternateContent xmlns:mc="http://schemas.openxmlformats.org/markup-compatibility/2006" xmlns:p14="http://schemas.microsoft.com/office/powerpoint/2010/main">
    <mc:Choice Requires="p14">
      <p:transition spd="slow" p14:dur="2000" advTm="11361"/>
    </mc:Choice>
    <mc:Fallback xmlns="">
      <p:transition spd="slow" advTm="11361"/>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1593516" y="1161952"/>
            <a:ext cx="6501398" cy="5051690"/>
          </a:xfrm>
        </p:spPr>
      </p:pic>
      <p:sp>
        <p:nvSpPr>
          <p:cNvPr id="10" name="TextBox 9"/>
          <p:cNvSpPr txBox="1"/>
          <p:nvPr/>
        </p:nvSpPr>
        <p:spPr>
          <a:xfrm>
            <a:off x="500023" y="1022190"/>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sp>
        <p:nvSpPr>
          <p:cNvPr id="2" name="TextBox 1"/>
          <p:cNvSpPr txBox="1"/>
          <p:nvPr/>
        </p:nvSpPr>
        <p:spPr>
          <a:xfrm>
            <a:off x="6788475" y="1161952"/>
            <a:ext cx="1687711" cy="1018187"/>
          </a:xfrm>
          <a:prstGeom prst="rect">
            <a:avLst/>
          </a:prstGeom>
          <a:noFill/>
        </p:spPr>
        <p:txBody>
          <a:bodyPr wrap="square" lIns="48218" tIns="24110" rIns="48218" bIns="24110" rtlCol="0">
            <a:spAutoFit/>
          </a:bodyPr>
          <a:lstStyle/>
          <a:p>
            <a:r>
              <a:rPr lang="en-US" sz="3150" dirty="0">
                <a:solidFill>
                  <a:srgbClr val="488BC9"/>
                </a:solidFill>
              </a:rPr>
              <a:t>Does not respond?</a:t>
            </a:r>
          </a:p>
        </p:txBody>
      </p:sp>
    </p:spTree>
    <p:extLst>
      <p:ext uri="{BB962C8B-B14F-4D97-AF65-F5344CB8AC3E}">
        <p14:creationId xmlns:p14="http://schemas.microsoft.com/office/powerpoint/2010/main" val="418709132"/>
      </p:ext>
    </p:extLst>
  </p:cSld>
  <p:clrMapOvr>
    <a:masterClrMapping/>
  </p:clrMapOvr>
  <mc:AlternateContent xmlns:mc="http://schemas.openxmlformats.org/markup-compatibility/2006" xmlns:p14="http://schemas.microsoft.com/office/powerpoint/2010/main">
    <mc:Choice Requires="p14">
      <p:transition spd="slow" p14:dur="2000" advTm="27716"/>
    </mc:Choice>
    <mc:Fallback xmlns="">
      <p:transition spd="slow" advTm="27716"/>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757584" y="741850"/>
            <a:ext cx="7363877" cy="5300675"/>
          </a:xfrm>
        </p:spPr>
      </p:pic>
      <p:sp>
        <p:nvSpPr>
          <p:cNvPr id="7" name="Title 1"/>
          <p:cNvSpPr>
            <a:spLocks noGrp="1"/>
          </p:cNvSpPr>
          <p:nvPr>
            <p:ph type="title"/>
          </p:nvPr>
        </p:nvSpPr>
        <p:spPr/>
        <p:txBody>
          <a:bodyPr>
            <a:normAutofit/>
          </a:bodyPr>
          <a:lstStyle/>
          <a:p>
            <a:r>
              <a:rPr lang="en-US" dirty="0">
                <a:latin typeface="Museo Slab 500"/>
                <a:ea typeface="Verdana" pitchFamily="34" charset="0"/>
                <a:cs typeface="Verdana" pitchFamily="34" charset="0"/>
              </a:rPr>
              <a:t>Selected Response</a:t>
            </a:r>
          </a:p>
        </p:txBody>
      </p:sp>
      <p:sp>
        <p:nvSpPr>
          <p:cNvPr id="2" name="TextBox 1"/>
          <p:cNvSpPr txBox="1"/>
          <p:nvPr/>
        </p:nvSpPr>
        <p:spPr>
          <a:xfrm>
            <a:off x="223071" y="938508"/>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Teacher Facing Page</a:t>
            </a:r>
          </a:p>
        </p:txBody>
      </p:sp>
      <p:sp>
        <p:nvSpPr>
          <p:cNvPr id="3" name="Rectangle 2"/>
          <p:cNvSpPr/>
          <p:nvPr/>
        </p:nvSpPr>
        <p:spPr>
          <a:xfrm>
            <a:off x="1313099" y="3056390"/>
            <a:ext cx="6157174" cy="237590"/>
          </a:xfrm>
          <a:prstGeom prst="rect">
            <a:avLst/>
          </a:prstGeom>
          <a:solidFill>
            <a:srgbClr val="FFFF00">
              <a:alpha val="25098"/>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Up Arrow 8"/>
          <p:cNvSpPr/>
          <p:nvPr/>
        </p:nvSpPr>
        <p:spPr bwMode="auto">
          <a:xfrm rot="5400000">
            <a:off x="643133" y="2838729"/>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546625177"/>
      </p:ext>
    </p:extLst>
  </p:cSld>
  <p:clrMapOvr>
    <a:masterClrMapping/>
  </p:clrMapOvr>
  <mc:AlternateContent xmlns:mc="http://schemas.openxmlformats.org/markup-compatibility/2006" xmlns:p14="http://schemas.microsoft.com/office/powerpoint/2010/main">
    <mc:Choice Requires="p14">
      <p:transition spd="slow" p14:dur="2000" advTm="6670"/>
    </mc:Choice>
    <mc:Fallback xmlns="">
      <p:transition spd="slow" advTm="6670"/>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582863" y="726907"/>
            <a:ext cx="7154779" cy="5557563"/>
          </a:xfrm>
        </p:spPr>
      </p:pic>
      <p:sp>
        <p:nvSpPr>
          <p:cNvPr id="10" name="TextBox 9"/>
          <p:cNvSpPr txBox="1"/>
          <p:nvPr/>
        </p:nvSpPr>
        <p:spPr>
          <a:xfrm>
            <a:off x="371680" y="949953"/>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pic>
        <p:nvPicPr>
          <p:cNvPr id="6146"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715870" y="2487208"/>
            <a:ext cx="1334780" cy="84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4293037"/>
      </p:ext>
    </p:extLst>
  </p:cSld>
  <p:clrMapOvr>
    <a:masterClrMapping/>
  </p:clrMapOvr>
  <mc:AlternateContent xmlns:mc="http://schemas.openxmlformats.org/markup-compatibility/2006" xmlns:p14="http://schemas.microsoft.com/office/powerpoint/2010/main">
    <mc:Choice Requires="p14">
      <p:transition spd="slow" p14:dur="2000" advTm="6671"/>
    </mc:Choice>
    <mc:Fallback xmlns="">
      <p:transition spd="slow" advTm="6671"/>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529389" y="872624"/>
            <a:ext cx="7197206" cy="5592344"/>
          </a:xfrm>
        </p:spPr>
      </p:pic>
      <p:sp>
        <p:nvSpPr>
          <p:cNvPr id="10" name="TextBox 9"/>
          <p:cNvSpPr txBox="1"/>
          <p:nvPr/>
        </p:nvSpPr>
        <p:spPr>
          <a:xfrm>
            <a:off x="392476" y="1085297"/>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pic>
        <p:nvPicPr>
          <p:cNvPr id="10244" name="Picture 4" descr="https://upload.wikimedia.org/wikipedia/commons/5/59/4NumberFour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56270" y="2479775"/>
            <a:ext cx="1355789" cy="1355789"/>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nger, Hand, Point, Pointe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564393">
            <a:off x="4063049" y="4687767"/>
            <a:ext cx="1012372" cy="639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2052808"/>
      </p:ext>
    </p:extLst>
  </p:cSld>
  <p:clrMapOvr>
    <a:masterClrMapping/>
  </p:clrMapOvr>
  <mc:AlternateContent xmlns:mc="http://schemas.openxmlformats.org/markup-compatibility/2006" xmlns:p14="http://schemas.microsoft.com/office/powerpoint/2010/main">
    <mc:Choice Requires="p14">
      <p:transition spd="slow" p14:dur="2000" advTm="8989"/>
    </mc:Choice>
    <mc:Fallback xmlns="">
      <p:transition spd="slow" advTm="8989"/>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CoAlt</a:t>
            </a:r>
            <a:r>
              <a:rPr lang="en-US" dirty="0"/>
              <a:t> ELA &amp; Math Security Standards</a:t>
            </a:r>
          </a:p>
        </p:txBody>
      </p:sp>
      <p:sp>
        <p:nvSpPr>
          <p:cNvPr id="3" name="Content Placeholder 2"/>
          <p:cNvSpPr>
            <a:spLocks noGrp="1"/>
          </p:cNvSpPr>
          <p:nvPr>
            <p:ph idx="1"/>
          </p:nvPr>
        </p:nvSpPr>
        <p:spPr>
          <a:xfrm>
            <a:off x="352926" y="1463040"/>
            <a:ext cx="8162424" cy="4640674"/>
          </a:xfrm>
        </p:spPr>
        <p:txBody>
          <a:bodyPr>
            <a:normAutofit/>
          </a:bodyPr>
          <a:lstStyle/>
          <a:p>
            <a:r>
              <a:rPr lang="en-US" dirty="0" err="1">
                <a:solidFill>
                  <a:srgbClr val="000000"/>
                </a:solidFill>
              </a:rPr>
              <a:t>Testlets</a:t>
            </a:r>
            <a:r>
              <a:rPr lang="en-US" dirty="0">
                <a:solidFill>
                  <a:srgbClr val="000000"/>
                </a:solidFill>
              </a:rPr>
              <a:t> must NOT be:</a:t>
            </a:r>
          </a:p>
          <a:p>
            <a:pPr marL="642938" lvl="1" indent="-342900"/>
            <a:r>
              <a:rPr lang="en-US" sz="1800" dirty="0">
                <a:solidFill>
                  <a:srgbClr val="000000"/>
                </a:solidFill>
              </a:rPr>
              <a:t>Stored or saved on computers or personal storage devices</a:t>
            </a:r>
          </a:p>
          <a:p>
            <a:pPr marL="642938" lvl="1" indent="-342900"/>
            <a:r>
              <a:rPr lang="en-US" sz="1800" dirty="0">
                <a:solidFill>
                  <a:srgbClr val="000000"/>
                </a:solidFill>
              </a:rPr>
              <a:t>Shared via email or other file sharing</a:t>
            </a:r>
          </a:p>
          <a:p>
            <a:pPr marL="642938" lvl="1" indent="-342900"/>
            <a:r>
              <a:rPr lang="en-US" sz="1800" dirty="0">
                <a:solidFill>
                  <a:srgbClr val="000000"/>
                </a:solidFill>
              </a:rPr>
              <a:t>Reproduced by any means </a:t>
            </a:r>
          </a:p>
          <a:p>
            <a:pPr marL="642938" lvl="1" indent="-342900"/>
            <a:endParaRPr lang="en-US" sz="1500" dirty="0">
              <a:solidFill>
                <a:srgbClr val="000000"/>
              </a:solidFill>
            </a:endParaRPr>
          </a:p>
          <a:p>
            <a:pPr marL="642938" lvl="1" indent="-342900"/>
            <a:endParaRPr lang="en-US" sz="1500" dirty="0">
              <a:solidFill>
                <a:srgbClr val="000000"/>
              </a:solidFill>
            </a:endParaRPr>
          </a:p>
          <a:p>
            <a:pPr marL="257175" indent="-257175"/>
            <a:r>
              <a:rPr lang="en-US" dirty="0">
                <a:solidFill>
                  <a:srgbClr val="000000"/>
                </a:solidFill>
              </a:rPr>
              <a:t>Electronic materials used during the assessment administration may not be printed (there are a few exceptions, i.e. TIPS).</a:t>
            </a:r>
          </a:p>
          <a:p>
            <a:pPr marL="257175" indent="-257175"/>
            <a:endParaRPr lang="en-US" dirty="0">
              <a:solidFill>
                <a:srgbClr val="000000"/>
              </a:solidFill>
            </a:endParaRPr>
          </a:p>
          <a:p>
            <a:pPr marL="257175" indent="-257175"/>
            <a:r>
              <a:rPr lang="en-US" dirty="0">
                <a:solidFill>
                  <a:srgbClr val="000000"/>
                </a:solidFill>
              </a:rPr>
              <a:t>Users will not give out, loan, or share their password with anyone. Allowing others access to an Educator Portal account may cause unauthorized access to private information.</a:t>
            </a:r>
          </a:p>
        </p:txBody>
      </p:sp>
    </p:spTree>
    <p:extLst>
      <p:ext uri="{BB962C8B-B14F-4D97-AF65-F5344CB8AC3E}">
        <p14:creationId xmlns:p14="http://schemas.microsoft.com/office/powerpoint/2010/main" val="213289986"/>
      </p:ext>
    </p:extLst>
  </p:cSld>
  <p:clrMapOvr>
    <a:masterClrMapping/>
  </p:clrMapOvr>
  <mc:AlternateContent xmlns:mc="http://schemas.openxmlformats.org/markup-compatibility/2006" xmlns:p14="http://schemas.microsoft.com/office/powerpoint/2010/main">
    <mc:Choice Requires="p14">
      <p:transition spd="slow" p14:dur="2000" advTm="72702"/>
    </mc:Choice>
    <mc:Fallback xmlns="">
      <p:transition spd="slow" advTm="72702"/>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572168" y="1059707"/>
            <a:ext cx="7211612" cy="5603537"/>
          </a:xfrm>
        </p:spPr>
      </p:pic>
      <p:sp>
        <p:nvSpPr>
          <p:cNvPr id="10" name="TextBox 9"/>
          <p:cNvSpPr txBox="1"/>
          <p:nvPr/>
        </p:nvSpPr>
        <p:spPr>
          <a:xfrm>
            <a:off x="325760" y="978674"/>
            <a:ext cx="1943100" cy="256440"/>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350" b="1" dirty="0">
                <a:solidFill>
                  <a:srgbClr val="000000"/>
                </a:solidFill>
              </a:rPr>
              <a:t>Student Facing Page</a:t>
            </a:r>
          </a:p>
        </p:txBody>
      </p:sp>
      <p:sp>
        <p:nvSpPr>
          <p:cNvPr id="7" name="TextBox 6"/>
          <p:cNvSpPr txBox="1"/>
          <p:nvPr/>
        </p:nvSpPr>
        <p:spPr>
          <a:xfrm>
            <a:off x="5656958" y="2504777"/>
            <a:ext cx="2082786" cy="1018187"/>
          </a:xfrm>
          <a:prstGeom prst="rect">
            <a:avLst/>
          </a:prstGeom>
          <a:noFill/>
        </p:spPr>
        <p:txBody>
          <a:bodyPr wrap="square" lIns="48218" tIns="24110" rIns="48218" bIns="24110" rtlCol="0">
            <a:spAutoFit/>
          </a:bodyPr>
          <a:lstStyle/>
          <a:p>
            <a:pPr algn="ctr"/>
            <a:r>
              <a:rPr lang="en-US" sz="3150" b="1" dirty="0">
                <a:solidFill>
                  <a:srgbClr val="488BC9"/>
                </a:solidFill>
              </a:rPr>
              <a:t>Responds incorrectly?</a:t>
            </a:r>
          </a:p>
        </p:txBody>
      </p:sp>
      <p:pic>
        <p:nvPicPr>
          <p:cNvPr id="8"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677854">
            <a:off x="6401536" y="5049871"/>
            <a:ext cx="1047061" cy="6609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4216997"/>
      </p:ext>
    </p:extLst>
  </p:cSld>
  <p:clrMapOvr>
    <a:masterClrMapping/>
  </p:clrMapOvr>
  <mc:AlternateContent xmlns:mc="http://schemas.openxmlformats.org/markup-compatibility/2006" xmlns:p14="http://schemas.microsoft.com/office/powerpoint/2010/main">
    <mc:Choice Requires="p14">
      <p:transition spd="slow" p14:dur="2000" advTm="13249"/>
    </mc:Choice>
    <mc:Fallback xmlns="">
      <p:transition spd="slow" advTm="13249"/>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423579" y="933846"/>
            <a:ext cx="7342942" cy="5674093"/>
          </a:xfrm>
        </p:spPr>
      </p:pic>
      <p:sp>
        <p:nvSpPr>
          <p:cNvPr id="7" name="Title 1"/>
          <p:cNvSpPr>
            <a:spLocks noGrp="1"/>
          </p:cNvSpPr>
          <p:nvPr>
            <p:ph type="title"/>
          </p:nvPr>
        </p:nvSpPr>
        <p:spPr/>
        <p:txBody>
          <a:bodyPr>
            <a:normAutofit/>
          </a:bodyPr>
          <a:lstStyle/>
          <a:p>
            <a:r>
              <a:rPr lang="en-US" dirty="0">
                <a:latin typeface="Verdana" pitchFamily="34" charset="0"/>
                <a:ea typeface="Verdana" pitchFamily="34" charset="0"/>
                <a:cs typeface="Verdana" pitchFamily="34" charset="0"/>
              </a:rPr>
              <a:t>Selected Response</a:t>
            </a:r>
          </a:p>
        </p:txBody>
      </p:sp>
      <p:sp>
        <p:nvSpPr>
          <p:cNvPr id="2" name="TextBox 1"/>
          <p:cNvSpPr txBox="1"/>
          <p:nvPr/>
        </p:nvSpPr>
        <p:spPr>
          <a:xfrm>
            <a:off x="300590" y="896926"/>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Teacher Facing Page</a:t>
            </a:r>
          </a:p>
        </p:txBody>
      </p:sp>
      <p:sp>
        <p:nvSpPr>
          <p:cNvPr id="3" name="TextBox 2"/>
          <p:cNvSpPr txBox="1"/>
          <p:nvPr/>
        </p:nvSpPr>
        <p:spPr>
          <a:xfrm>
            <a:off x="937599" y="3885344"/>
            <a:ext cx="4436505" cy="389391"/>
          </a:xfrm>
          <a:prstGeom prst="rect">
            <a:avLst/>
          </a:prstGeom>
          <a:solidFill>
            <a:srgbClr val="FFFF00">
              <a:alpha val="25098"/>
            </a:srgbClr>
          </a:solidFill>
        </p:spPr>
        <p:txBody>
          <a:bodyPr wrap="square" rtlCol="0">
            <a:spAutoFit/>
          </a:bodyPr>
          <a:lstStyle/>
          <a:p>
            <a:endParaRPr lang="en-US" sz="1350" dirty="0"/>
          </a:p>
        </p:txBody>
      </p:sp>
      <p:sp>
        <p:nvSpPr>
          <p:cNvPr id="9" name="Up Arrow 8"/>
          <p:cNvSpPr/>
          <p:nvPr/>
        </p:nvSpPr>
        <p:spPr bwMode="auto">
          <a:xfrm rot="16200000">
            <a:off x="5819020" y="3739237"/>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1673781907"/>
      </p:ext>
    </p:extLst>
  </p:cSld>
  <p:clrMapOvr>
    <a:masterClrMapping/>
  </p:clrMapOvr>
  <mc:AlternateContent xmlns:mc="http://schemas.openxmlformats.org/markup-compatibility/2006" xmlns:p14="http://schemas.microsoft.com/office/powerpoint/2010/main">
    <mc:Choice Requires="p14">
      <p:transition spd="slow" p14:dur="2000" advTm="14374"/>
    </mc:Choice>
    <mc:Fallback xmlns="">
      <p:transition spd="slow" advTm="14374"/>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456307" y="1049160"/>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Teacher Facing Page</a:t>
            </a:r>
          </a:p>
        </p:txBody>
      </p:sp>
      <p:sp>
        <p:nvSpPr>
          <p:cNvPr id="11" name="Title 10"/>
          <p:cNvSpPr>
            <a:spLocks noGrp="1"/>
          </p:cNvSpPr>
          <p:nvPr>
            <p:ph type="title"/>
          </p:nvPr>
        </p:nvSpPr>
        <p:spPr/>
        <p:txBody>
          <a:bodyPr>
            <a:noAutofit/>
          </a:bodyPr>
          <a:lstStyle/>
          <a:p>
            <a:r>
              <a:rPr lang="en-US" dirty="0"/>
              <a:t>Selected Response</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98" y="2148130"/>
            <a:ext cx="8493408" cy="1311617"/>
          </a:xfrm>
          <a:prstGeom prst="rect">
            <a:avLst/>
          </a:prstGeom>
        </p:spPr>
      </p:pic>
    </p:spTree>
    <p:extLst>
      <p:ext uri="{BB962C8B-B14F-4D97-AF65-F5344CB8AC3E}">
        <p14:creationId xmlns:p14="http://schemas.microsoft.com/office/powerpoint/2010/main" val="3119411449"/>
      </p:ext>
    </p:extLst>
  </p:cSld>
  <p:clrMapOvr>
    <a:masterClrMapping/>
  </p:clrMapOvr>
  <mc:AlternateContent xmlns:mc="http://schemas.openxmlformats.org/markup-compatibility/2006" xmlns:p14="http://schemas.microsoft.com/office/powerpoint/2010/main">
    <mc:Choice Requires="p14">
      <p:transition spd="slow" p14:dur="2000" advTm="11411"/>
    </mc:Choice>
    <mc:Fallback xmlns="">
      <p:transition spd="slow" advTm="11411"/>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803926" y="848728"/>
            <a:ext cx="6948004" cy="5364915"/>
          </a:xfrm>
        </p:spPr>
      </p:pic>
      <p:sp>
        <p:nvSpPr>
          <p:cNvPr id="10" name="TextBox 9"/>
          <p:cNvSpPr txBox="1"/>
          <p:nvPr/>
        </p:nvSpPr>
        <p:spPr>
          <a:xfrm>
            <a:off x="507571" y="933733"/>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pic>
        <p:nvPicPr>
          <p:cNvPr id="11"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75210" y="2523498"/>
            <a:ext cx="1334780" cy="8425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1787990"/>
      </p:ext>
    </p:extLst>
  </p:cSld>
  <p:clrMapOvr>
    <a:masterClrMapping/>
  </p:clrMapOvr>
  <mc:AlternateContent xmlns:mc="http://schemas.openxmlformats.org/markup-compatibility/2006" xmlns:p14="http://schemas.microsoft.com/office/powerpoint/2010/main">
    <mc:Choice Requires="p14">
      <p:transition spd="slow" p14:dur="2000" advTm="4559"/>
    </mc:Choice>
    <mc:Fallback xmlns="">
      <p:transition spd="slow" advTm="4559"/>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tretch/>
        </p:blipFill>
        <p:spPr>
          <a:xfrm>
            <a:off x="433138" y="667691"/>
            <a:ext cx="7384714" cy="5706371"/>
          </a:xfrm>
        </p:spPr>
      </p:pic>
      <p:sp>
        <p:nvSpPr>
          <p:cNvPr id="5" name="TextBox 4"/>
          <p:cNvSpPr txBox="1"/>
          <p:nvPr/>
        </p:nvSpPr>
        <p:spPr>
          <a:xfrm>
            <a:off x="302370" y="941216"/>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Teacher Facing Page</a:t>
            </a:r>
          </a:p>
        </p:txBody>
      </p:sp>
      <p:sp>
        <p:nvSpPr>
          <p:cNvPr id="6" name="TextBox 5"/>
          <p:cNvSpPr txBox="1"/>
          <p:nvPr/>
        </p:nvSpPr>
        <p:spPr>
          <a:xfrm>
            <a:off x="918505" y="3592953"/>
            <a:ext cx="6217744" cy="300082"/>
          </a:xfrm>
          <a:prstGeom prst="rect">
            <a:avLst/>
          </a:prstGeom>
          <a:solidFill>
            <a:srgbClr val="FFFF00">
              <a:alpha val="25098"/>
            </a:srgbClr>
          </a:solidFill>
        </p:spPr>
        <p:txBody>
          <a:bodyPr wrap="square" rtlCol="0">
            <a:spAutoFit/>
          </a:bodyPr>
          <a:lstStyle/>
          <a:p>
            <a:endParaRPr lang="en-US" sz="1350" dirty="0"/>
          </a:p>
        </p:txBody>
      </p:sp>
      <p:sp>
        <p:nvSpPr>
          <p:cNvPr id="7" name="Up Arrow 6"/>
          <p:cNvSpPr/>
          <p:nvPr/>
        </p:nvSpPr>
        <p:spPr bwMode="auto">
          <a:xfrm rot="16200000">
            <a:off x="7663939" y="3552234"/>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3089655630"/>
      </p:ext>
    </p:extLst>
  </p:cSld>
  <p:clrMapOvr>
    <a:masterClrMapping/>
  </p:clrMapOvr>
  <mc:AlternateContent xmlns:mc="http://schemas.openxmlformats.org/markup-compatibility/2006" xmlns:p14="http://schemas.microsoft.com/office/powerpoint/2010/main">
    <mc:Choice Requires="p14">
      <p:transition spd="slow" p14:dur="2000" advTm="30763"/>
    </mc:Choice>
    <mc:Fallback xmlns="">
      <p:transition spd="slow" advTm="30763"/>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887663" y="733760"/>
            <a:ext cx="7034023" cy="5463253"/>
          </a:xfrm>
        </p:spPr>
      </p:pic>
      <p:sp>
        <p:nvSpPr>
          <p:cNvPr id="10" name="TextBox 9"/>
          <p:cNvSpPr txBox="1"/>
          <p:nvPr/>
        </p:nvSpPr>
        <p:spPr>
          <a:xfrm>
            <a:off x="408334" y="887250"/>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pic>
        <p:nvPicPr>
          <p:cNvPr id="6146"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921765" y="2477868"/>
            <a:ext cx="1270112" cy="8017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3341194"/>
      </p:ext>
    </p:extLst>
  </p:cSld>
  <p:clrMapOvr>
    <a:masterClrMapping/>
  </p:clrMapOvr>
  <mc:AlternateContent xmlns:mc="http://schemas.openxmlformats.org/markup-compatibility/2006" xmlns:p14="http://schemas.microsoft.com/office/powerpoint/2010/main">
    <mc:Choice Requires="p14">
      <p:transition spd="slow" p14:dur="2000" advTm="7020"/>
    </mc:Choice>
    <mc:Fallback xmlns="">
      <p:transition spd="slow" advTm="7020"/>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855578" y="809374"/>
            <a:ext cx="7017093" cy="5452393"/>
          </a:xfrm>
        </p:spPr>
      </p:pic>
      <p:sp>
        <p:nvSpPr>
          <p:cNvPr id="10" name="TextBox 9"/>
          <p:cNvSpPr txBox="1"/>
          <p:nvPr/>
        </p:nvSpPr>
        <p:spPr>
          <a:xfrm>
            <a:off x="342676" y="992673"/>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pic>
        <p:nvPicPr>
          <p:cNvPr id="11266" name="Picture 2" descr="https://upload.wikimedia.org/wikipedia/commons/thumb/d/d6/3NumberThreeInCircle.svg/768px-3NumberThreeInCircle.svg.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262415" y="2055153"/>
            <a:ext cx="1269648" cy="126964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nger, Hand, Point, Pointe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684874">
            <a:off x="4236776" y="4596142"/>
            <a:ext cx="1034607" cy="6530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41612"/>
      </p:ext>
    </p:extLst>
  </p:cSld>
  <p:clrMapOvr>
    <a:masterClrMapping/>
  </p:clrMapOvr>
  <mc:AlternateContent xmlns:mc="http://schemas.openxmlformats.org/markup-compatibility/2006" xmlns:p14="http://schemas.microsoft.com/office/powerpoint/2010/main">
    <mc:Choice Requires="p14">
      <p:transition spd="slow" p14:dur="2000" advTm="20330"/>
    </mc:Choice>
    <mc:Fallback xmlns="">
      <p:transition spd="slow" advTm="20330"/>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p:cNvPicPr>
            <a:picLocks noChangeAspect="1"/>
          </p:cNvPicPr>
          <p:nvPr/>
        </p:nvPicPr>
        <p:blipFill rotWithShape="1">
          <a:blip r:embed="rId3" cstate="email">
            <a:extLst>
              <a:ext uri="{28A0092B-C50C-407E-A947-70E740481C1C}">
                <a14:useLocalDpi xmlns:a14="http://schemas.microsoft.com/office/drawing/2010/main" val="0"/>
              </a:ext>
            </a:extLst>
          </a:blip>
          <a:stretch/>
        </p:blipFill>
        <p:spPr>
          <a:xfrm>
            <a:off x="1288716" y="843639"/>
            <a:ext cx="6839284" cy="5311999"/>
          </a:xfrm>
          <a:prstGeom prst="rect">
            <a:avLst/>
          </a:prstGeom>
        </p:spPr>
      </p:pic>
      <p:sp>
        <p:nvSpPr>
          <p:cNvPr id="11" name="Title 10"/>
          <p:cNvSpPr>
            <a:spLocks noGrp="1"/>
          </p:cNvSpPr>
          <p:nvPr>
            <p:ph type="title"/>
          </p:nvPr>
        </p:nvSpPr>
        <p:spPr/>
        <p:txBody>
          <a:bodyPr>
            <a:normAutofit/>
          </a:bodyPr>
          <a:lstStyle/>
          <a:p>
            <a:r>
              <a:rPr lang="en-US" dirty="0"/>
              <a:t>Selected Response</a:t>
            </a:r>
          </a:p>
        </p:txBody>
      </p:sp>
      <p:sp>
        <p:nvSpPr>
          <p:cNvPr id="10" name="TextBox 9"/>
          <p:cNvSpPr txBox="1"/>
          <p:nvPr/>
        </p:nvSpPr>
        <p:spPr>
          <a:xfrm>
            <a:off x="393810" y="999410"/>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t>Student Facing Page</a:t>
            </a:r>
          </a:p>
        </p:txBody>
      </p:sp>
      <p:sp>
        <p:nvSpPr>
          <p:cNvPr id="7" name="TextBox 6"/>
          <p:cNvSpPr txBox="1"/>
          <p:nvPr/>
        </p:nvSpPr>
        <p:spPr>
          <a:xfrm>
            <a:off x="6668026" y="1278933"/>
            <a:ext cx="1828800" cy="1526018"/>
          </a:xfrm>
          <a:prstGeom prst="rect">
            <a:avLst/>
          </a:prstGeom>
          <a:noFill/>
        </p:spPr>
        <p:txBody>
          <a:bodyPr wrap="square" lIns="48218" tIns="24110" rIns="48218" bIns="24110" rtlCol="0">
            <a:spAutoFit/>
          </a:bodyPr>
          <a:lstStyle/>
          <a:p>
            <a:r>
              <a:rPr lang="en-US" sz="2400" dirty="0">
                <a:solidFill>
                  <a:srgbClr val="488BC9"/>
                </a:solidFill>
              </a:rPr>
              <a:t>Does not respond or responds incorrectly?</a:t>
            </a:r>
          </a:p>
        </p:txBody>
      </p:sp>
      <p:pic>
        <p:nvPicPr>
          <p:cNvPr id="9"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452992">
            <a:off x="2693253" y="4526426"/>
            <a:ext cx="970586" cy="612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9969373"/>
      </p:ext>
    </p:extLst>
  </p:cSld>
  <p:clrMapOvr>
    <a:masterClrMapping/>
  </p:clrMapOvr>
  <mc:AlternateContent xmlns:mc="http://schemas.openxmlformats.org/markup-compatibility/2006" xmlns:p14="http://schemas.microsoft.com/office/powerpoint/2010/main">
    <mc:Choice Requires="p14">
      <p:transition spd="slow" p14:dur="2000" advTm="11459"/>
    </mc:Choice>
    <mc:Fallback xmlns="">
      <p:transition spd="slow" advTm="11459"/>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60491" y="753901"/>
            <a:ext cx="7640116" cy="5906324"/>
          </a:xfrm>
          <a:prstGeom prst="rect">
            <a:avLst/>
          </a:prstGeom>
        </p:spPr>
      </p:pic>
      <p:sp>
        <p:nvSpPr>
          <p:cNvPr id="7" name="Title 1"/>
          <p:cNvSpPr>
            <a:spLocks noGrp="1"/>
          </p:cNvSpPr>
          <p:nvPr>
            <p:ph type="title"/>
          </p:nvPr>
        </p:nvSpPr>
        <p:spPr/>
        <p:txBody>
          <a:bodyPr>
            <a:normAutofit/>
          </a:bodyPr>
          <a:lstStyle/>
          <a:p>
            <a:r>
              <a:rPr lang="en-US" dirty="0">
                <a:ea typeface="Verdana" pitchFamily="34" charset="0"/>
                <a:cs typeface="Verdana" pitchFamily="34" charset="0"/>
              </a:rPr>
              <a:t>Selected</a:t>
            </a:r>
            <a:r>
              <a:rPr lang="en-US" dirty="0">
                <a:latin typeface="Verdana" pitchFamily="34" charset="0"/>
                <a:ea typeface="Verdana" pitchFamily="34" charset="0"/>
                <a:cs typeface="Verdana" pitchFamily="34" charset="0"/>
              </a:rPr>
              <a:t> Response</a:t>
            </a:r>
          </a:p>
        </p:txBody>
      </p:sp>
      <p:sp>
        <p:nvSpPr>
          <p:cNvPr id="2" name="TextBox 1"/>
          <p:cNvSpPr txBox="1"/>
          <p:nvPr/>
        </p:nvSpPr>
        <p:spPr>
          <a:xfrm>
            <a:off x="269197" y="906457"/>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Teacher Facing Page</a:t>
            </a:r>
          </a:p>
        </p:txBody>
      </p:sp>
      <p:sp>
        <p:nvSpPr>
          <p:cNvPr id="14" name="TextBox 13"/>
          <p:cNvSpPr txBox="1"/>
          <p:nvPr/>
        </p:nvSpPr>
        <p:spPr>
          <a:xfrm>
            <a:off x="1494350" y="3924741"/>
            <a:ext cx="4719292" cy="502247"/>
          </a:xfrm>
          <a:prstGeom prst="rect">
            <a:avLst/>
          </a:prstGeom>
          <a:solidFill>
            <a:srgbClr val="FFFF00">
              <a:alpha val="30000"/>
            </a:srgbClr>
          </a:solidFill>
        </p:spPr>
        <p:txBody>
          <a:bodyPr wrap="square" lIns="48218" tIns="24110" rIns="48218" bIns="24110" rtlCol="0">
            <a:spAutoFit/>
          </a:bodyPr>
          <a:lstStyle/>
          <a:p>
            <a:endParaRPr lang="en-US" sz="1350" dirty="0"/>
          </a:p>
        </p:txBody>
      </p:sp>
      <p:sp>
        <p:nvSpPr>
          <p:cNvPr id="9" name="Up Arrow 8"/>
          <p:cNvSpPr/>
          <p:nvPr/>
        </p:nvSpPr>
        <p:spPr bwMode="auto">
          <a:xfrm rot="16200000">
            <a:off x="6670484" y="3971736"/>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3133926062"/>
      </p:ext>
    </p:extLst>
  </p:cSld>
  <p:clrMapOvr>
    <a:masterClrMapping/>
  </p:clrMapOvr>
  <mc:AlternateContent xmlns:mc="http://schemas.openxmlformats.org/markup-compatibility/2006" xmlns:p14="http://schemas.microsoft.com/office/powerpoint/2010/main">
    <mc:Choice Requires="p14">
      <p:transition spd="slow" p14:dur="2000" advTm="27339"/>
    </mc:Choice>
    <mc:Fallback xmlns="">
      <p:transition spd="slow" advTm="27339"/>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1528678" y="791761"/>
            <a:ext cx="6711620" cy="5213334"/>
          </a:xfrm>
        </p:spPr>
      </p:pic>
      <p:sp>
        <p:nvSpPr>
          <p:cNvPr id="10" name="TextBox 9"/>
          <p:cNvSpPr txBox="1"/>
          <p:nvPr/>
        </p:nvSpPr>
        <p:spPr>
          <a:xfrm>
            <a:off x="288735" y="1011790"/>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t>Student Facing Page</a:t>
            </a:r>
          </a:p>
        </p:txBody>
      </p:sp>
      <p:pic>
        <p:nvPicPr>
          <p:cNvPr id="15"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105391">
            <a:off x="4601079" y="4390263"/>
            <a:ext cx="1009996" cy="6375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7121318"/>
      </p:ext>
    </p:extLst>
  </p:cSld>
  <p:clrMapOvr>
    <a:masterClrMapping/>
  </p:clrMapOvr>
  <mc:AlternateContent xmlns:mc="http://schemas.openxmlformats.org/markup-compatibility/2006" xmlns:p14="http://schemas.microsoft.com/office/powerpoint/2010/main">
    <mc:Choice Requires="p14">
      <p:transition spd="slow" p14:dur="2000" advTm="10693"/>
    </mc:Choice>
    <mc:Fallback xmlns="">
      <p:transition spd="slow" advTm="1069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Chain of Custody</a:t>
            </a:r>
          </a:p>
        </p:txBody>
      </p:sp>
      <p:sp>
        <p:nvSpPr>
          <p:cNvPr id="3" name="Content Placeholder 2"/>
          <p:cNvSpPr>
            <a:spLocks noGrp="1"/>
          </p:cNvSpPr>
          <p:nvPr>
            <p:ph idx="1"/>
          </p:nvPr>
        </p:nvSpPr>
        <p:spPr>
          <a:xfrm>
            <a:off x="272716" y="1463040"/>
            <a:ext cx="8242634" cy="4640674"/>
          </a:xfrm>
        </p:spPr>
        <p:txBody>
          <a:bodyPr/>
          <a:lstStyle/>
          <a:p>
            <a:pPr>
              <a:spcBef>
                <a:spcPts val="633"/>
              </a:spcBef>
              <a:buClr>
                <a:srgbClr val="101E8E"/>
              </a:buClr>
            </a:pPr>
            <a:r>
              <a:rPr lang="en-US" dirty="0">
                <a:solidFill>
                  <a:srgbClr val="000000"/>
                </a:solidFill>
              </a:rPr>
              <a:t>A documented chain of custody must be kept</a:t>
            </a:r>
          </a:p>
          <a:p>
            <a:pPr>
              <a:spcBef>
                <a:spcPts val="633"/>
              </a:spcBef>
              <a:buClr>
                <a:srgbClr val="101E8E"/>
              </a:buClr>
            </a:pPr>
            <a:endParaRPr lang="en-US" dirty="0">
              <a:solidFill>
                <a:srgbClr val="000000"/>
              </a:solidFill>
            </a:endParaRPr>
          </a:p>
          <a:p>
            <a:pPr>
              <a:spcBef>
                <a:spcPts val="633"/>
              </a:spcBef>
              <a:buClr>
                <a:srgbClr val="101E8E"/>
              </a:buClr>
            </a:pPr>
            <a:r>
              <a:rPr lang="en-US" dirty="0">
                <a:solidFill>
                  <a:srgbClr val="000000"/>
                </a:solidFill>
              </a:rPr>
              <a:t>Test materials must be secure at all times</a:t>
            </a:r>
          </a:p>
          <a:p>
            <a:pPr marL="497205" lvl="1" indent="-257175">
              <a:spcBef>
                <a:spcPts val="633"/>
              </a:spcBef>
              <a:buClr>
                <a:srgbClr val="86BE40"/>
              </a:buClr>
            </a:pPr>
            <a:r>
              <a:rPr lang="en-US" dirty="0">
                <a:solidFill>
                  <a:srgbClr val="000000"/>
                </a:solidFill>
              </a:rPr>
              <a:t>With the SAC before and after testing session</a:t>
            </a:r>
          </a:p>
          <a:p>
            <a:pPr marL="497205" lvl="1" indent="-257175">
              <a:spcBef>
                <a:spcPts val="633"/>
              </a:spcBef>
              <a:buClr>
                <a:srgbClr val="86BE40"/>
              </a:buClr>
            </a:pPr>
            <a:r>
              <a:rPr lang="en-US" dirty="0">
                <a:solidFill>
                  <a:srgbClr val="000000"/>
                </a:solidFill>
              </a:rPr>
              <a:t>With the Test Examiner during testing session</a:t>
            </a:r>
          </a:p>
          <a:p>
            <a:pPr marL="497205" lvl="1" indent="-257175">
              <a:spcBef>
                <a:spcPts val="633"/>
              </a:spcBef>
              <a:buClr>
                <a:srgbClr val="86BE40"/>
              </a:buClr>
            </a:pPr>
            <a:r>
              <a:rPr lang="en-US" dirty="0">
                <a:solidFill>
                  <a:srgbClr val="000000"/>
                </a:solidFill>
              </a:rPr>
              <a:t>Access before testing may be needed to create accommodations</a:t>
            </a:r>
          </a:p>
        </p:txBody>
      </p:sp>
    </p:spTree>
    <p:extLst>
      <p:ext uri="{BB962C8B-B14F-4D97-AF65-F5344CB8AC3E}">
        <p14:creationId xmlns:p14="http://schemas.microsoft.com/office/powerpoint/2010/main" val="3700645827"/>
      </p:ext>
    </p:extLst>
  </p:cSld>
  <p:clrMapOvr>
    <a:masterClrMapping/>
  </p:clrMapOvr>
  <mc:AlternateContent xmlns:mc="http://schemas.openxmlformats.org/markup-compatibility/2006" xmlns:p14="http://schemas.microsoft.com/office/powerpoint/2010/main">
    <mc:Choice Requires="p14">
      <p:transition spd="slow" p14:dur="2000" advTm="58936"/>
    </mc:Choice>
    <mc:Fallback xmlns="">
      <p:transition spd="slow" advTm="58936"/>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print">
            <a:extLst>
              <a:ext uri="{28A0092B-C50C-407E-A947-70E740481C1C}">
                <a14:useLocalDpi xmlns:a14="http://schemas.microsoft.com/office/drawing/2010/main" val="0"/>
              </a:ext>
            </a:extLst>
          </a:blip>
          <a:stretch/>
        </p:blipFill>
        <p:spPr>
          <a:xfrm>
            <a:off x="562298" y="689476"/>
            <a:ext cx="7266249" cy="5614829"/>
          </a:xfrm>
        </p:spPr>
      </p:pic>
      <p:sp>
        <p:nvSpPr>
          <p:cNvPr id="5" name="TextBox 4"/>
          <p:cNvSpPr txBox="1"/>
          <p:nvPr/>
        </p:nvSpPr>
        <p:spPr>
          <a:xfrm>
            <a:off x="320819" y="955587"/>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Teacher Facing Page</a:t>
            </a:r>
          </a:p>
        </p:txBody>
      </p:sp>
      <p:sp>
        <p:nvSpPr>
          <p:cNvPr id="6" name="TextBox 5"/>
          <p:cNvSpPr txBox="1"/>
          <p:nvPr/>
        </p:nvSpPr>
        <p:spPr>
          <a:xfrm>
            <a:off x="1070644" y="4493055"/>
            <a:ext cx="4463882" cy="300082"/>
          </a:xfrm>
          <a:prstGeom prst="rect">
            <a:avLst/>
          </a:prstGeom>
          <a:solidFill>
            <a:srgbClr val="FFFF00">
              <a:alpha val="25098"/>
            </a:srgbClr>
          </a:solidFill>
        </p:spPr>
        <p:txBody>
          <a:bodyPr wrap="square" rtlCol="0">
            <a:spAutoFit/>
          </a:bodyPr>
          <a:lstStyle/>
          <a:p>
            <a:endParaRPr lang="en-US" sz="1350" dirty="0"/>
          </a:p>
        </p:txBody>
      </p:sp>
      <p:sp>
        <p:nvSpPr>
          <p:cNvPr id="7" name="Up Arrow 6"/>
          <p:cNvSpPr/>
          <p:nvPr/>
        </p:nvSpPr>
        <p:spPr bwMode="auto">
          <a:xfrm rot="16200000">
            <a:off x="5968823" y="4318379"/>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2955787283"/>
      </p:ext>
    </p:extLst>
  </p:cSld>
  <p:clrMapOvr>
    <a:masterClrMapping/>
  </p:clrMapOvr>
  <mc:AlternateContent xmlns:mc="http://schemas.openxmlformats.org/markup-compatibility/2006" xmlns:p14="http://schemas.microsoft.com/office/powerpoint/2010/main">
    <mc:Choice Requires="p14">
      <p:transition spd="slow" p14:dur="2000" advTm="28636"/>
    </mc:Choice>
    <mc:Fallback xmlns="">
      <p:transition spd="slow" advTm="28636"/>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876968" y="748299"/>
            <a:ext cx="7211465" cy="5390480"/>
          </a:xfrm>
        </p:spPr>
      </p:pic>
      <p:sp>
        <p:nvSpPr>
          <p:cNvPr id="10" name="TextBox 9"/>
          <p:cNvSpPr txBox="1"/>
          <p:nvPr/>
        </p:nvSpPr>
        <p:spPr>
          <a:xfrm>
            <a:off x="277224" y="922651"/>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pic>
        <p:nvPicPr>
          <p:cNvPr id="6146" name="Picture 2" descr="Finger, Hand, Point, Pointer"/>
          <p:cNvPicPr>
            <a:picLocks noChangeAspect="1" noChangeArrowheads="1"/>
          </p:cNvPicPr>
          <p:nvPr/>
        </p:nvPicPr>
        <p:blipFill>
          <a:blip r:embed="rId4"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6160173" y="2373671"/>
            <a:ext cx="1166645" cy="7364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3826567"/>
      </p:ext>
    </p:extLst>
  </p:cSld>
  <p:clrMapOvr>
    <a:masterClrMapping/>
  </p:clrMapOvr>
  <mc:AlternateContent xmlns:mc="http://schemas.openxmlformats.org/markup-compatibility/2006" xmlns:p14="http://schemas.microsoft.com/office/powerpoint/2010/main">
    <mc:Choice Requires="p14">
      <p:transition spd="slow" p14:dur="2000" advTm="5507"/>
    </mc:Choice>
    <mc:Fallback xmlns="">
      <p:transition spd="slow" advTm="5507"/>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1780673" y="961858"/>
            <a:ext cx="6593306" cy="5120952"/>
          </a:xfrm>
        </p:spPr>
      </p:pic>
      <p:sp>
        <p:nvSpPr>
          <p:cNvPr id="10" name="TextBox 9"/>
          <p:cNvSpPr txBox="1"/>
          <p:nvPr/>
        </p:nvSpPr>
        <p:spPr>
          <a:xfrm>
            <a:off x="524472" y="961858"/>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pic>
        <p:nvPicPr>
          <p:cNvPr id="20482" name="Picture 2" descr="https://upload.wikimedia.org/wikipedia/commons/thumb/2/29/Circle-two.svg/922px-Circle-two.svg.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146417" y="1464602"/>
            <a:ext cx="1309179" cy="145401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Finger, Hand, Point, Pointe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8174231">
            <a:off x="4930151" y="4498570"/>
            <a:ext cx="984597" cy="6215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1854399"/>
      </p:ext>
    </p:extLst>
  </p:cSld>
  <p:clrMapOvr>
    <a:masterClrMapping/>
  </p:clrMapOvr>
  <mc:AlternateContent xmlns:mc="http://schemas.openxmlformats.org/markup-compatibility/2006" xmlns:p14="http://schemas.microsoft.com/office/powerpoint/2010/main">
    <mc:Choice Requires="p14">
      <p:transition spd="slow" p14:dur="2000" advTm="19447"/>
    </mc:Choice>
    <mc:Fallback xmlns="">
      <p:transition spd="slow" advTm="19447"/>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807452" y="806535"/>
            <a:ext cx="7058557" cy="5482822"/>
          </a:xfrm>
        </p:spPr>
      </p:pic>
      <p:sp>
        <p:nvSpPr>
          <p:cNvPr id="10" name="TextBox 9"/>
          <p:cNvSpPr txBox="1"/>
          <p:nvPr/>
        </p:nvSpPr>
        <p:spPr>
          <a:xfrm>
            <a:off x="329395" y="962035"/>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sp>
        <p:nvSpPr>
          <p:cNvPr id="7" name="TextBox 6"/>
          <p:cNvSpPr txBox="1"/>
          <p:nvPr/>
        </p:nvSpPr>
        <p:spPr>
          <a:xfrm>
            <a:off x="6175511" y="1018672"/>
            <a:ext cx="1788872" cy="787355"/>
          </a:xfrm>
          <a:prstGeom prst="rect">
            <a:avLst/>
          </a:prstGeom>
          <a:noFill/>
        </p:spPr>
        <p:txBody>
          <a:bodyPr wrap="square" lIns="48218" tIns="24110" rIns="48218" bIns="24110" rtlCol="0">
            <a:spAutoFit/>
          </a:bodyPr>
          <a:lstStyle/>
          <a:p>
            <a:r>
              <a:rPr lang="en-US" sz="2400" dirty="0">
                <a:solidFill>
                  <a:srgbClr val="488BC9"/>
                </a:solidFill>
              </a:rPr>
              <a:t>Responds incorrectly?</a:t>
            </a:r>
          </a:p>
        </p:txBody>
      </p:sp>
      <p:pic>
        <p:nvPicPr>
          <p:cNvPr id="8" name="Picture 4" descr="https://upload.wikimedia.org/wikipedia/commons/5/58/1NumberOne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6416804" y="2083173"/>
            <a:ext cx="1306286" cy="130628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Finger, Hand, Point, Pointer"/>
          <p:cNvPicPr>
            <a:picLocks noChangeAspect="1" noChangeArrowheads="1"/>
          </p:cNvPicPr>
          <p:nvPr/>
        </p:nvPicPr>
        <p:blipFill>
          <a:blip r:embed="rId5" cstate="email">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19353014">
            <a:off x="2192141" y="4692665"/>
            <a:ext cx="1036140" cy="654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997286"/>
      </p:ext>
    </p:extLst>
  </p:cSld>
  <p:clrMapOvr>
    <a:masterClrMapping/>
  </p:clrMapOvr>
  <mc:AlternateContent xmlns:mc="http://schemas.openxmlformats.org/markup-compatibility/2006" xmlns:p14="http://schemas.microsoft.com/office/powerpoint/2010/main">
    <mc:Choice Requires="p14">
      <p:transition spd="slow" p14:dur="2000" advTm="54128"/>
    </mc:Choice>
    <mc:Fallback xmlns="">
      <p:transition spd="slow" advTm="54128"/>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en-US" dirty="0"/>
              <a:t>Selected Response</a:t>
            </a:r>
          </a:p>
        </p:txBody>
      </p:sp>
      <p:pic>
        <p:nvPicPr>
          <p:cNvPr id="4" name="Content Placeholder 3"/>
          <p:cNvPicPr>
            <a:picLocks noGrp="1" noChangeAspect="1"/>
          </p:cNvPicPr>
          <p:nvPr>
            <p:ph idx="4294967295"/>
          </p:nvPr>
        </p:nvPicPr>
        <p:blipFill rotWithShape="1">
          <a:blip r:embed="rId3" cstate="email">
            <a:extLst>
              <a:ext uri="{28A0092B-C50C-407E-A947-70E740481C1C}">
                <a14:useLocalDpi xmlns:a14="http://schemas.microsoft.com/office/drawing/2010/main" val="0"/>
              </a:ext>
            </a:extLst>
          </a:blip>
          <a:stretch/>
        </p:blipFill>
        <p:spPr>
          <a:xfrm>
            <a:off x="1144715" y="714589"/>
            <a:ext cx="7485620" cy="5814548"/>
          </a:xfrm>
        </p:spPr>
      </p:pic>
      <p:sp>
        <p:nvSpPr>
          <p:cNvPr id="10" name="TextBox 9"/>
          <p:cNvSpPr txBox="1"/>
          <p:nvPr/>
        </p:nvSpPr>
        <p:spPr>
          <a:xfrm>
            <a:off x="365671" y="938002"/>
            <a:ext cx="1943100" cy="279523"/>
          </a:xfrm>
          <a:prstGeom prst="rect">
            <a:avLst/>
          </a:prstGeom>
          <a:solidFill>
            <a:schemeClr val="accent1">
              <a:lumMod val="20000"/>
              <a:lumOff val="80000"/>
            </a:schemeClr>
          </a:solidFill>
          <a:ln>
            <a:solidFill>
              <a:srgbClr val="000000"/>
            </a:solidFill>
          </a:ln>
        </p:spPr>
        <p:txBody>
          <a:bodyPr wrap="square" lIns="48218" tIns="24110" rIns="48218" bIns="24110" rtlCol="0">
            <a:spAutoFit/>
          </a:bodyPr>
          <a:lstStyle/>
          <a:p>
            <a:pPr algn="ctr"/>
            <a:r>
              <a:rPr lang="en-US" sz="1500" b="1" dirty="0">
                <a:solidFill>
                  <a:srgbClr val="000000"/>
                </a:solidFill>
              </a:rPr>
              <a:t>Student Facing Page</a:t>
            </a:r>
          </a:p>
        </p:txBody>
      </p:sp>
      <p:sp>
        <p:nvSpPr>
          <p:cNvPr id="2" name="TextBox 1"/>
          <p:cNvSpPr txBox="1"/>
          <p:nvPr/>
        </p:nvSpPr>
        <p:spPr>
          <a:xfrm>
            <a:off x="6950287" y="1298620"/>
            <a:ext cx="1260745" cy="787355"/>
          </a:xfrm>
          <a:prstGeom prst="rect">
            <a:avLst/>
          </a:prstGeom>
          <a:noFill/>
        </p:spPr>
        <p:txBody>
          <a:bodyPr wrap="square" lIns="48218" tIns="24110" rIns="48218" bIns="24110" rtlCol="0">
            <a:spAutoFit/>
          </a:bodyPr>
          <a:lstStyle/>
          <a:p>
            <a:r>
              <a:rPr lang="en-US" sz="2400" dirty="0">
                <a:solidFill>
                  <a:srgbClr val="488BC9"/>
                </a:solidFill>
              </a:rPr>
              <a:t>Does not respond?</a:t>
            </a:r>
          </a:p>
        </p:txBody>
      </p:sp>
      <p:sp>
        <p:nvSpPr>
          <p:cNvPr id="3" name="TextBox 2"/>
          <p:cNvSpPr txBox="1"/>
          <p:nvPr/>
        </p:nvSpPr>
        <p:spPr>
          <a:xfrm>
            <a:off x="7158834" y="2276328"/>
            <a:ext cx="1155031" cy="787355"/>
          </a:xfrm>
          <a:prstGeom prst="rect">
            <a:avLst/>
          </a:prstGeom>
          <a:solidFill>
            <a:schemeClr val="bg1"/>
          </a:solidFill>
        </p:spPr>
        <p:txBody>
          <a:bodyPr wrap="square" lIns="48218" tIns="24110" rIns="48218" bIns="24110" rtlCol="0">
            <a:spAutoFit/>
          </a:bodyPr>
          <a:lstStyle/>
          <a:p>
            <a:r>
              <a:rPr lang="en-US" sz="4800" b="1" dirty="0">
                <a:solidFill>
                  <a:srgbClr val="000000"/>
                </a:solidFill>
              </a:rPr>
              <a:t>NR</a:t>
            </a:r>
          </a:p>
        </p:txBody>
      </p:sp>
    </p:spTree>
    <p:extLst>
      <p:ext uri="{BB962C8B-B14F-4D97-AF65-F5344CB8AC3E}">
        <p14:creationId xmlns:p14="http://schemas.microsoft.com/office/powerpoint/2010/main" val="37470741"/>
      </p:ext>
    </p:extLst>
  </p:cSld>
  <p:clrMapOvr>
    <a:masterClrMapping/>
  </p:clrMapOvr>
  <mc:AlternateContent xmlns:mc="http://schemas.openxmlformats.org/markup-compatibility/2006" xmlns:p14="http://schemas.microsoft.com/office/powerpoint/2010/main">
    <mc:Choice Requires="p14">
      <p:transition spd="slow" p14:dur="2000" advTm="56757"/>
    </mc:Choice>
    <mc:Fallback xmlns="">
      <p:transition spd="slow" advTm="56757"/>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Supported Performance Tasks</a:t>
            </a:r>
            <a:br>
              <a:rPr lang="en-US" dirty="0"/>
            </a:br>
            <a:r>
              <a:rPr lang="en-US" dirty="0"/>
              <a:t>(SPT)</a:t>
            </a:r>
          </a:p>
        </p:txBody>
      </p:sp>
    </p:spTree>
    <p:extLst>
      <p:ext uri="{BB962C8B-B14F-4D97-AF65-F5344CB8AC3E}">
        <p14:creationId xmlns:p14="http://schemas.microsoft.com/office/powerpoint/2010/main" val="2667474018"/>
      </p:ext>
    </p:extLst>
  </p:cSld>
  <p:clrMapOvr>
    <a:masterClrMapping/>
  </p:clrMapOvr>
  <mc:AlternateContent xmlns:mc="http://schemas.openxmlformats.org/markup-compatibility/2006" xmlns:p14="http://schemas.microsoft.com/office/powerpoint/2010/main">
    <mc:Choice Requires="p14">
      <p:transition spd="slow" p14:dur="2000" advTm="42906"/>
    </mc:Choice>
    <mc:Fallback xmlns="">
      <p:transition spd="slow" advTm="42906"/>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sp>
        <p:nvSpPr>
          <p:cNvPr id="3" name="Content Placeholder 2"/>
          <p:cNvSpPr>
            <a:spLocks noGrp="1"/>
          </p:cNvSpPr>
          <p:nvPr>
            <p:ph idx="4294967295"/>
          </p:nvPr>
        </p:nvSpPr>
        <p:spPr>
          <a:xfrm>
            <a:off x="223071" y="1511729"/>
            <a:ext cx="8181975" cy="3263900"/>
          </a:xfrm>
        </p:spPr>
        <p:txBody>
          <a:bodyPr/>
          <a:lstStyle/>
          <a:p>
            <a:r>
              <a:rPr lang="en-US" dirty="0"/>
              <a:t>Identified as Task # within the test book</a:t>
            </a:r>
          </a:p>
          <a:p>
            <a:r>
              <a:rPr lang="en-US" dirty="0"/>
              <a:t>Three prompts related to one task</a:t>
            </a:r>
          </a:p>
          <a:p>
            <a:r>
              <a:rPr lang="en-US" dirty="0"/>
              <a:t>Student manipulates option cards by placing them on the student response page (or indicates location for placement)</a:t>
            </a:r>
          </a:p>
        </p:txBody>
      </p:sp>
      <p:pic>
        <p:nvPicPr>
          <p:cNvPr id="4" name="Picture 2"/>
          <p:cNvPicPr>
            <a:picLocks noChangeAspect="1" noChangeArrowheads="1"/>
          </p:cNvPicPr>
          <p:nvPr/>
        </p:nvPicPr>
        <p:blipFill>
          <a:blip r:embed="rId3" cstate="print"/>
          <a:srcRect/>
          <a:stretch>
            <a:fillRect/>
          </a:stretch>
        </p:blipFill>
        <p:spPr bwMode="auto">
          <a:xfrm>
            <a:off x="1120031" y="4938807"/>
            <a:ext cx="5425754" cy="1304501"/>
          </a:xfrm>
          <a:prstGeom prst="rect">
            <a:avLst/>
          </a:prstGeom>
          <a:noFill/>
          <a:ln w="9525">
            <a:noFill/>
            <a:miter lim="800000"/>
            <a:headEnd/>
            <a:tailEnd/>
          </a:ln>
        </p:spPr>
      </p:pic>
    </p:spTree>
    <p:extLst>
      <p:ext uri="{BB962C8B-B14F-4D97-AF65-F5344CB8AC3E}">
        <p14:creationId xmlns:p14="http://schemas.microsoft.com/office/powerpoint/2010/main" val="3300180996"/>
      </p:ext>
    </p:extLst>
  </p:cSld>
  <p:clrMapOvr>
    <a:masterClrMapping/>
  </p:clrMapOvr>
  <mc:AlternateContent xmlns:mc="http://schemas.openxmlformats.org/markup-compatibility/2006" xmlns:p14="http://schemas.microsoft.com/office/powerpoint/2010/main">
    <mc:Choice Requires="p14">
      <p:transition spd="slow" p14:dur="2000" advTm="36627"/>
    </mc:Choice>
    <mc:Fallback xmlns="">
      <p:transition spd="slow" advTm="36627"/>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700" b="1" dirty="0"/>
              <a:t>Supported Performance Task Scoring</a:t>
            </a:r>
          </a:p>
        </p:txBody>
      </p:sp>
      <p:sp>
        <p:nvSpPr>
          <p:cNvPr id="9" name="Text Box 3"/>
          <p:cNvSpPr txBox="1">
            <a:spLocks noChangeArrowheads="1"/>
          </p:cNvSpPr>
          <p:nvPr/>
        </p:nvSpPr>
        <p:spPr bwMode="auto">
          <a:xfrm>
            <a:off x="1144337" y="1413361"/>
            <a:ext cx="1583700" cy="1560429"/>
          </a:xfrm>
          <a:prstGeom prst="rect">
            <a:avLst/>
          </a:prstGeom>
          <a:solidFill>
            <a:srgbClr val="92D050"/>
          </a:solidFill>
          <a:ln>
            <a:solidFill>
              <a:srgbClr val="000000"/>
            </a:solidFill>
            <a:headEnd/>
            <a:tailEnd/>
          </a:ln>
        </p:spPr>
        <p:style>
          <a:lnRef idx="1">
            <a:schemeClr val="accent3"/>
          </a:lnRef>
          <a:fillRef idx="2">
            <a:schemeClr val="accent3"/>
          </a:fillRef>
          <a:effectRef idx="1">
            <a:schemeClr val="accent3"/>
          </a:effectRef>
          <a:fontRef idx="minor">
            <a:schemeClr val="dk1"/>
          </a:fontRef>
        </p:style>
        <p:txBody>
          <a:bodyPr rot="0" vert="horz" wrap="square" lIns="48218" tIns="24110" rIns="48218" bIns="24110" anchor="ctr" anchorCtr="0" upright="1">
            <a:noAutofit/>
          </a:bodyPr>
          <a:lstStyle/>
          <a:p>
            <a:pPr algn="ctr">
              <a:lnSpc>
                <a:spcPct val="115000"/>
              </a:lnSpc>
            </a:pPr>
            <a:r>
              <a:rPr lang="en-US" sz="1200" b="1" dirty="0">
                <a:solidFill>
                  <a:srgbClr val="000000"/>
                </a:solidFill>
                <a:latin typeface="Calibri"/>
                <a:ea typeface="Times New Roman"/>
                <a:cs typeface="Times New Roman"/>
              </a:rPr>
              <a:t>Present the Prompt</a:t>
            </a:r>
            <a:endParaRPr lang="en-US" sz="1200" dirty="0">
              <a:solidFill>
                <a:srgbClr val="000000"/>
              </a:solidFill>
              <a:latin typeface="Calibri"/>
              <a:ea typeface="Times New Roman"/>
              <a:cs typeface="Times New Roman"/>
            </a:endParaRPr>
          </a:p>
        </p:txBody>
      </p:sp>
      <p:sp>
        <p:nvSpPr>
          <p:cNvPr id="10" name="Text Box 4"/>
          <p:cNvSpPr txBox="1">
            <a:spLocks noChangeArrowheads="1"/>
          </p:cNvSpPr>
          <p:nvPr/>
        </p:nvSpPr>
        <p:spPr bwMode="auto">
          <a:xfrm>
            <a:off x="3156008" y="1500080"/>
            <a:ext cx="1314391" cy="670952"/>
          </a:xfrm>
          <a:prstGeom prst="rect">
            <a:avLst/>
          </a:prstGeom>
          <a:solidFill>
            <a:srgbClr val="FFC000"/>
          </a:solidFill>
          <a:ln>
            <a:solidFill>
              <a:srgbClr val="000000"/>
            </a:solidFill>
            <a:headEnd/>
            <a:tailEnd/>
          </a:ln>
        </p:spPr>
        <p:style>
          <a:lnRef idx="1">
            <a:schemeClr val="accent2"/>
          </a:lnRef>
          <a:fillRef idx="2">
            <a:schemeClr val="accent2"/>
          </a:fillRef>
          <a:effectRef idx="1">
            <a:schemeClr val="accent2"/>
          </a:effectRef>
          <a:fontRef idx="minor">
            <a:schemeClr val="dk1"/>
          </a:fontRef>
        </p:style>
        <p:txBody>
          <a:bodyPr rot="0" vert="horz" wrap="square" lIns="48218" tIns="24110" rIns="48218" bIns="24110" anchor="ctr" anchorCtr="0" upright="1">
            <a:noAutofit/>
          </a:bodyPr>
          <a:lstStyle/>
          <a:p>
            <a:pPr algn="ctr">
              <a:lnSpc>
                <a:spcPct val="115000"/>
              </a:lnSpc>
            </a:pPr>
            <a:r>
              <a:rPr lang="en-US" sz="1200" b="1" dirty="0">
                <a:solidFill>
                  <a:srgbClr val="000000"/>
                </a:solidFill>
                <a:latin typeface="Calibri"/>
                <a:ea typeface="Times New Roman"/>
                <a:cs typeface="Times New Roman"/>
              </a:rPr>
              <a:t>Student Responds Correctly</a:t>
            </a:r>
            <a:endParaRPr lang="en-US" sz="1200" dirty="0">
              <a:solidFill>
                <a:srgbClr val="000000"/>
              </a:solidFill>
              <a:latin typeface="Calibri"/>
              <a:ea typeface="Times New Roman"/>
              <a:cs typeface="Times New Roman"/>
            </a:endParaRPr>
          </a:p>
        </p:txBody>
      </p:sp>
      <p:cxnSp>
        <p:nvCxnSpPr>
          <p:cNvPr id="11" name="AutoShape 5"/>
          <p:cNvCxnSpPr>
            <a:cxnSpLocks noChangeShapeType="1"/>
          </p:cNvCxnSpPr>
          <p:nvPr/>
        </p:nvCxnSpPr>
        <p:spPr bwMode="auto">
          <a:xfrm>
            <a:off x="2769961" y="1785768"/>
            <a:ext cx="372918" cy="714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12" name="AutoShape 7"/>
          <p:cNvSpPr>
            <a:spLocks noChangeArrowheads="1"/>
          </p:cNvSpPr>
          <p:nvPr/>
        </p:nvSpPr>
        <p:spPr bwMode="auto">
          <a:xfrm>
            <a:off x="5541837" y="1596946"/>
            <a:ext cx="557547" cy="482204"/>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68580" tIns="34290" rIns="68580" bIns="34290" anchor="t" anchorCtr="0" upright="1">
            <a:noAutofit/>
          </a:bodyPr>
          <a:lstStyle/>
          <a:p>
            <a:r>
              <a:rPr lang="en-US" sz="1350" dirty="0">
                <a:solidFill>
                  <a:srgbClr val="000000"/>
                </a:solidFill>
              </a:rPr>
              <a:t> </a:t>
            </a:r>
            <a:r>
              <a:rPr lang="en-US" sz="1350" b="1" dirty="0">
                <a:solidFill>
                  <a:srgbClr val="000000"/>
                </a:solidFill>
              </a:rPr>
              <a:t> 2</a:t>
            </a:r>
          </a:p>
        </p:txBody>
      </p:sp>
      <p:sp>
        <p:nvSpPr>
          <p:cNvPr id="15" name="AutoShape 15"/>
          <p:cNvSpPr>
            <a:spLocks noChangeArrowheads="1"/>
          </p:cNvSpPr>
          <p:nvPr/>
        </p:nvSpPr>
        <p:spPr bwMode="auto">
          <a:xfrm>
            <a:off x="4644465" y="1760211"/>
            <a:ext cx="723305" cy="150689"/>
          </a:xfrm>
          <a:prstGeom prst="rightArrow">
            <a:avLst>
              <a:gd name="adj1" fmla="val 50000"/>
              <a:gd name="adj2" fmla="val 172500"/>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48218" tIns="24110" rIns="48218" bIns="24110" anchor="t" anchorCtr="0" upright="1">
            <a:noAutofit/>
          </a:bodyPr>
          <a:lstStyle/>
          <a:p>
            <a:endParaRPr lang="en-US" sz="1350"/>
          </a:p>
        </p:txBody>
      </p:sp>
      <p:sp>
        <p:nvSpPr>
          <p:cNvPr id="17" name="Text Box 25"/>
          <p:cNvSpPr txBox="1">
            <a:spLocks noChangeArrowheads="1"/>
          </p:cNvSpPr>
          <p:nvPr/>
        </p:nvSpPr>
        <p:spPr bwMode="auto">
          <a:xfrm>
            <a:off x="5007596" y="4959782"/>
            <a:ext cx="955197" cy="705560"/>
          </a:xfrm>
          <a:prstGeom prst="rect">
            <a:avLst/>
          </a:prstGeom>
          <a:solidFill>
            <a:srgbClr val="FFC000"/>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rot="0" vert="horz" wrap="square" lIns="48218" tIns="24110" rIns="48218" bIns="24110" anchor="ctr" anchorCtr="0" upright="1">
            <a:noAutofit/>
          </a:bodyPr>
          <a:lstStyle/>
          <a:p>
            <a:pPr algn="ctr">
              <a:lnSpc>
                <a:spcPct val="115000"/>
              </a:lnSpc>
            </a:pPr>
            <a:r>
              <a:rPr lang="en-US" sz="1200" b="1" dirty="0">
                <a:solidFill>
                  <a:srgbClr val="000000"/>
                </a:solidFill>
                <a:latin typeface="Calibri"/>
                <a:ea typeface="Times New Roman"/>
                <a:cs typeface="Times New Roman"/>
              </a:rPr>
              <a:t>Student Does Not Respond </a:t>
            </a:r>
            <a:endParaRPr lang="en-US" sz="1200" dirty="0">
              <a:solidFill>
                <a:srgbClr val="000000"/>
              </a:solidFill>
              <a:latin typeface="Calibri"/>
              <a:ea typeface="Times New Roman"/>
              <a:cs typeface="Times New Roman"/>
            </a:endParaRPr>
          </a:p>
        </p:txBody>
      </p:sp>
      <p:sp>
        <p:nvSpPr>
          <p:cNvPr id="18" name="Text Box 29"/>
          <p:cNvSpPr txBox="1">
            <a:spLocks noChangeArrowheads="1"/>
          </p:cNvSpPr>
          <p:nvPr/>
        </p:nvSpPr>
        <p:spPr bwMode="auto">
          <a:xfrm>
            <a:off x="3156007" y="2317377"/>
            <a:ext cx="1314391" cy="554590"/>
          </a:xfrm>
          <a:prstGeom prst="rect">
            <a:avLst/>
          </a:prstGeom>
          <a:solidFill>
            <a:srgbClr val="FFC000"/>
          </a:solidFill>
          <a:ln>
            <a:headEnd/>
            <a:tailEnd/>
          </a:ln>
        </p:spPr>
        <p:style>
          <a:lnRef idx="1">
            <a:schemeClr val="accent2"/>
          </a:lnRef>
          <a:fillRef idx="2">
            <a:schemeClr val="accent2"/>
          </a:fillRef>
          <a:effectRef idx="1">
            <a:schemeClr val="accent2"/>
          </a:effectRef>
          <a:fontRef idx="minor">
            <a:schemeClr val="dk1"/>
          </a:fontRef>
        </p:style>
        <p:txBody>
          <a:bodyPr rot="0" vert="horz" wrap="square" lIns="48218" tIns="24110" rIns="48218" bIns="24110" anchor="ctr" anchorCtr="0" upright="1">
            <a:noAutofit/>
          </a:bodyPr>
          <a:lstStyle/>
          <a:p>
            <a:pPr algn="ctr">
              <a:lnSpc>
                <a:spcPct val="115000"/>
              </a:lnSpc>
              <a:spcAft>
                <a:spcPts val="527"/>
              </a:spcAft>
            </a:pPr>
            <a:r>
              <a:rPr lang="en-US" sz="1200" b="1" dirty="0">
                <a:solidFill>
                  <a:srgbClr val="000000"/>
                </a:solidFill>
                <a:latin typeface="Calibri"/>
                <a:ea typeface="Times New Roman"/>
                <a:cs typeface="Times New Roman"/>
              </a:rPr>
              <a:t>Student Responds Incorrectly</a:t>
            </a:r>
            <a:endParaRPr lang="en-US" sz="1200" dirty="0">
              <a:solidFill>
                <a:srgbClr val="000000"/>
              </a:solidFill>
              <a:latin typeface="Calibri"/>
              <a:ea typeface="Times New Roman"/>
              <a:cs typeface="Times New Roman"/>
            </a:endParaRPr>
          </a:p>
        </p:txBody>
      </p:sp>
      <p:cxnSp>
        <p:nvCxnSpPr>
          <p:cNvPr id="19" name="AutoShape 30"/>
          <p:cNvCxnSpPr>
            <a:cxnSpLocks noChangeShapeType="1"/>
          </p:cNvCxnSpPr>
          <p:nvPr/>
        </p:nvCxnSpPr>
        <p:spPr bwMode="auto">
          <a:xfrm flipV="1">
            <a:off x="4544710" y="3917383"/>
            <a:ext cx="404474" cy="267227"/>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0" name="AutoShape 31"/>
          <p:cNvSpPr>
            <a:spLocks noChangeArrowheads="1"/>
          </p:cNvSpPr>
          <p:nvPr/>
        </p:nvSpPr>
        <p:spPr bwMode="auto">
          <a:xfrm>
            <a:off x="6000247" y="4421728"/>
            <a:ext cx="723305" cy="150689"/>
          </a:xfrm>
          <a:prstGeom prst="rightArrow">
            <a:avLst>
              <a:gd name="adj1" fmla="val 50000"/>
              <a:gd name="adj2" fmla="val 92500"/>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48218" tIns="24110" rIns="48218" bIns="24110" anchor="t" anchorCtr="0" upright="1">
            <a:noAutofit/>
          </a:bodyPr>
          <a:lstStyle/>
          <a:p>
            <a:endParaRPr lang="en-US" sz="1350"/>
          </a:p>
        </p:txBody>
      </p:sp>
      <p:sp>
        <p:nvSpPr>
          <p:cNvPr id="21" name="AutoShape 32"/>
          <p:cNvSpPr>
            <a:spLocks noChangeArrowheads="1"/>
          </p:cNvSpPr>
          <p:nvPr/>
        </p:nvSpPr>
        <p:spPr bwMode="auto">
          <a:xfrm>
            <a:off x="5548267" y="2367913"/>
            <a:ext cx="557547" cy="464666"/>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68580" tIns="34290" rIns="68580" bIns="34290" anchor="t" anchorCtr="0" upright="1">
            <a:noAutofit/>
          </a:bodyPr>
          <a:lstStyle/>
          <a:p>
            <a:r>
              <a:rPr lang="en-US" sz="1350" b="1" dirty="0"/>
              <a:t>  1</a:t>
            </a:r>
          </a:p>
        </p:txBody>
      </p:sp>
      <p:sp>
        <p:nvSpPr>
          <p:cNvPr id="23" name="AutoShape 40"/>
          <p:cNvSpPr>
            <a:spLocks noChangeArrowheads="1"/>
          </p:cNvSpPr>
          <p:nvPr/>
        </p:nvSpPr>
        <p:spPr bwMode="auto">
          <a:xfrm>
            <a:off x="6000247" y="5200882"/>
            <a:ext cx="723305" cy="150689"/>
          </a:xfrm>
          <a:prstGeom prst="rightArrow">
            <a:avLst>
              <a:gd name="adj1" fmla="val 50000"/>
              <a:gd name="adj2" fmla="val 92500"/>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48218" tIns="24110" rIns="48218" bIns="24110" anchor="t" anchorCtr="0" upright="1">
            <a:noAutofit/>
          </a:bodyPr>
          <a:lstStyle/>
          <a:p>
            <a:endParaRPr lang="en-US" sz="1350"/>
          </a:p>
        </p:txBody>
      </p:sp>
      <p:cxnSp>
        <p:nvCxnSpPr>
          <p:cNvPr id="24" name="AutoShape 45"/>
          <p:cNvCxnSpPr>
            <a:cxnSpLocks noChangeShapeType="1"/>
          </p:cNvCxnSpPr>
          <p:nvPr/>
        </p:nvCxnSpPr>
        <p:spPr bwMode="auto">
          <a:xfrm>
            <a:off x="4544710" y="4706171"/>
            <a:ext cx="416489" cy="328955"/>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25" name="AutoShape 47"/>
          <p:cNvSpPr>
            <a:spLocks noChangeArrowheads="1"/>
          </p:cNvSpPr>
          <p:nvPr/>
        </p:nvSpPr>
        <p:spPr bwMode="auto">
          <a:xfrm>
            <a:off x="6770385" y="5010274"/>
            <a:ext cx="557547" cy="482204"/>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68580" tIns="34290" rIns="68580" bIns="34290" anchor="t" anchorCtr="0" upright="1">
            <a:noAutofit/>
          </a:bodyPr>
          <a:lstStyle/>
          <a:p>
            <a:r>
              <a:rPr lang="en-US" sz="1350" b="1" dirty="0"/>
              <a:t>NR</a:t>
            </a:r>
          </a:p>
        </p:txBody>
      </p:sp>
      <p:sp>
        <p:nvSpPr>
          <p:cNvPr id="27" name="Text Box 9"/>
          <p:cNvSpPr txBox="1">
            <a:spLocks noChangeArrowheads="1"/>
          </p:cNvSpPr>
          <p:nvPr/>
        </p:nvSpPr>
        <p:spPr bwMode="auto">
          <a:xfrm>
            <a:off x="1223793" y="4043751"/>
            <a:ext cx="1424788" cy="755953"/>
          </a:xfrm>
          <a:prstGeom prst="rect">
            <a:avLst/>
          </a:prstGeom>
          <a:solidFill>
            <a:srgbClr val="FFC000"/>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rot="0" vert="horz" wrap="square" lIns="48218" tIns="24110" rIns="48218" bIns="24110" anchor="ctr" anchorCtr="0" upright="1">
            <a:noAutofit/>
          </a:bodyPr>
          <a:lstStyle/>
          <a:p>
            <a:pPr algn="ctr">
              <a:lnSpc>
                <a:spcPct val="115000"/>
              </a:lnSpc>
            </a:pPr>
            <a:r>
              <a:rPr lang="en-US" sz="1200" b="1" dirty="0">
                <a:solidFill>
                  <a:srgbClr val="000000"/>
                </a:solidFill>
                <a:latin typeface="Calibri"/>
                <a:ea typeface="Times New Roman"/>
                <a:cs typeface="Times New Roman"/>
              </a:rPr>
              <a:t>Student Does Not Respond </a:t>
            </a:r>
            <a:endParaRPr lang="en-US" sz="1200" dirty="0">
              <a:solidFill>
                <a:srgbClr val="000000"/>
              </a:solidFill>
              <a:latin typeface="Calibri"/>
              <a:ea typeface="Times New Roman"/>
              <a:cs typeface="Times New Roman"/>
            </a:endParaRPr>
          </a:p>
        </p:txBody>
      </p:sp>
      <p:sp>
        <p:nvSpPr>
          <p:cNvPr id="30" name="Text Box 17"/>
          <p:cNvSpPr txBox="1">
            <a:spLocks noChangeArrowheads="1"/>
          </p:cNvSpPr>
          <p:nvPr/>
        </p:nvSpPr>
        <p:spPr bwMode="auto">
          <a:xfrm>
            <a:off x="5009333" y="3492643"/>
            <a:ext cx="955197" cy="628742"/>
          </a:xfrm>
          <a:prstGeom prst="rect">
            <a:avLst/>
          </a:prstGeom>
          <a:solidFill>
            <a:srgbClr val="FFC000"/>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rot="0" vert="horz" wrap="square" lIns="48218" tIns="24110" rIns="48218" bIns="24110" anchor="ctr" anchorCtr="0" upright="1">
            <a:noAutofit/>
          </a:bodyPr>
          <a:lstStyle/>
          <a:p>
            <a:pPr algn="ctr">
              <a:lnSpc>
                <a:spcPct val="115000"/>
              </a:lnSpc>
              <a:spcAft>
                <a:spcPts val="527"/>
              </a:spcAft>
            </a:pPr>
            <a:r>
              <a:rPr lang="en-US" sz="1200" b="1" dirty="0">
                <a:solidFill>
                  <a:srgbClr val="000000"/>
                </a:solidFill>
                <a:latin typeface="Calibri"/>
                <a:ea typeface="Times New Roman"/>
                <a:cs typeface="Times New Roman"/>
              </a:rPr>
              <a:t>Student Responds Correctly</a:t>
            </a:r>
            <a:endParaRPr lang="en-US" sz="1200" dirty="0">
              <a:solidFill>
                <a:srgbClr val="000000"/>
              </a:solidFill>
              <a:latin typeface="Calibri"/>
              <a:ea typeface="Times New Roman"/>
              <a:cs typeface="Times New Roman"/>
            </a:endParaRPr>
          </a:p>
        </p:txBody>
      </p:sp>
      <p:cxnSp>
        <p:nvCxnSpPr>
          <p:cNvPr id="31" name="AutoShape 18"/>
          <p:cNvCxnSpPr>
            <a:cxnSpLocks noChangeShapeType="1"/>
          </p:cNvCxnSpPr>
          <p:nvPr/>
        </p:nvCxnSpPr>
        <p:spPr bwMode="auto">
          <a:xfrm>
            <a:off x="2769563" y="4409137"/>
            <a:ext cx="362050"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32" name="AutoShape 19"/>
          <p:cNvSpPr>
            <a:spLocks noChangeArrowheads="1"/>
          </p:cNvSpPr>
          <p:nvPr/>
        </p:nvSpPr>
        <p:spPr bwMode="auto">
          <a:xfrm>
            <a:off x="6019100" y="3736693"/>
            <a:ext cx="723305" cy="150689"/>
          </a:xfrm>
          <a:prstGeom prst="rightArrow">
            <a:avLst>
              <a:gd name="adj1" fmla="val 50000"/>
              <a:gd name="adj2" fmla="val 93333"/>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48218" tIns="24110" rIns="48218" bIns="24110" anchor="t" anchorCtr="0" upright="1">
            <a:noAutofit/>
          </a:bodyPr>
          <a:lstStyle/>
          <a:p>
            <a:endParaRPr lang="en-US" sz="1350"/>
          </a:p>
        </p:txBody>
      </p:sp>
      <p:sp>
        <p:nvSpPr>
          <p:cNvPr id="33" name="AutoShape 20"/>
          <p:cNvSpPr>
            <a:spLocks noChangeArrowheads="1"/>
          </p:cNvSpPr>
          <p:nvPr/>
        </p:nvSpPr>
        <p:spPr bwMode="auto">
          <a:xfrm>
            <a:off x="6772681" y="3555866"/>
            <a:ext cx="557547" cy="482204"/>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68580" tIns="34290" rIns="68580" bIns="34290" anchor="t" anchorCtr="0" upright="1">
            <a:noAutofit/>
          </a:bodyPr>
          <a:lstStyle/>
          <a:p>
            <a:r>
              <a:rPr lang="en-US" sz="1350" b="1" dirty="0"/>
              <a:t>  2</a:t>
            </a:r>
          </a:p>
        </p:txBody>
      </p:sp>
      <p:sp>
        <p:nvSpPr>
          <p:cNvPr id="35" name="AutoShape 15"/>
          <p:cNvSpPr>
            <a:spLocks noChangeArrowheads="1"/>
          </p:cNvSpPr>
          <p:nvPr/>
        </p:nvSpPr>
        <p:spPr bwMode="auto">
          <a:xfrm>
            <a:off x="4644465" y="2535872"/>
            <a:ext cx="723305" cy="150689"/>
          </a:xfrm>
          <a:prstGeom prst="rightArrow">
            <a:avLst>
              <a:gd name="adj1" fmla="val 50000"/>
              <a:gd name="adj2" fmla="val 172500"/>
            </a:avLst>
          </a:prstGeom>
          <a:ln>
            <a:headEnd/>
            <a:tailEnd/>
          </a:ln>
        </p:spPr>
        <p:style>
          <a:lnRef idx="2">
            <a:schemeClr val="dk1">
              <a:shade val="50000"/>
            </a:schemeClr>
          </a:lnRef>
          <a:fillRef idx="1">
            <a:schemeClr val="dk1"/>
          </a:fillRef>
          <a:effectRef idx="0">
            <a:schemeClr val="dk1"/>
          </a:effectRef>
          <a:fontRef idx="minor">
            <a:schemeClr val="lt1"/>
          </a:fontRef>
        </p:style>
        <p:txBody>
          <a:bodyPr rot="0" vert="horz" wrap="square" lIns="48218" tIns="24110" rIns="48218" bIns="24110" anchor="t" anchorCtr="0" upright="1">
            <a:noAutofit/>
          </a:bodyPr>
          <a:lstStyle/>
          <a:p>
            <a:endParaRPr lang="en-US" sz="1350"/>
          </a:p>
        </p:txBody>
      </p:sp>
      <p:sp>
        <p:nvSpPr>
          <p:cNvPr id="36" name="Text Box 29"/>
          <p:cNvSpPr txBox="1">
            <a:spLocks noChangeArrowheads="1"/>
          </p:cNvSpPr>
          <p:nvPr/>
        </p:nvSpPr>
        <p:spPr bwMode="auto">
          <a:xfrm>
            <a:off x="5009333" y="4200123"/>
            <a:ext cx="955197" cy="670524"/>
          </a:xfrm>
          <a:prstGeom prst="rect">
            <a:avLst/>
          </a:prstGeom>
          <a:solidFill>
            <a:srgbClr val="FFC000"/>
          </a:solidFill>
          <a:ln>
            <a:solidFill>
              <a:schemeClr val="tx1"/>
            </a:solidFill>
            <a:headEnd/>
            <a:tailEnd/>
          </a:ln>
        </p:spPr>
        <p:style>
          <a:lnRef idx="1">
            <a:schemeClr val="accent2"/>
          </a:lnRef>
          <a:fillRef idx="2">
            <a:schemeClr val="accent2"/>
          </a:fillRef>
          <a:effectRef idx="1">
            <a:schemeClr val="accent2"/>
          </a:effectRef>
          <a:fontRef idx="minor">
            <a:schemeClr val="dk1"/>
          </a:fontRef>
        </p:style>
        <p:txBody>
          <a:bodyPr rot="0" vert="horz" wrap="square" lIns="48218" tIns="24110" rIns="48218" bIns="24110" anchor="ctr" anchorCtr="0" upright="1">
            <a:noAutofit/>
          </a:bodyPr>
          <a:lstStyle/>
          <a:p>
            <a:pPr algn="ctr">
              <a:lnSpc>
                <a:spcPct val="115000"/>
              </a:lnSpc>
              <a:spcAft>
                <a:spcPts val="527"/>
              </a:spcAft>
            </a:pPr>
            <a:r>
              <a:rPr lang="en-US" sz="1200" b="1" dirty="0">
                <a:solidFill>
                  <a:srgbClr val="000000"/>
                </a:solidFill>
                <a:latin typeface="Calibri"/>
                <a:ea typeface="Times New Roman"/>
                <a:cs typeface="Times New Roman"/>
              </a:rPr>
              <a:t>Student Responds Incorrectly</a:t>
            </a:r>
            <a:endParaRPr lang="en-US" sz="1200" dirty="0">
              <a:solidFill>
                <a:srgbClr val="000000"/>
              </a:solidFill>
              <a:latin typeface="Calibri"/>
              <a:ea typeface="Times New Roman"/>
              <a:cs typeface="Times New Roman"/>
            </a:endParaRPr>
          </a:p>
        </p:txBody>
      </p:sp>
      <p:sp>
        <p:nvSpPr>
          <p:cNvPr id="37" name="AutoShape 32"/>
          <p:cNvSpPr>
            <a:spLocks noChangeArrowheads="1"/>
          </p:cNvSpPr>
          <p:nvPr/>
        </p:nvSpPr>
        <p:spPr bwMode="auto">
          <a:xfrm>
            <a:off x="6770386" y="4255971"/>
            <a:ext cx="557547" cy="482204"/>
          </a:xfrm>
          <a:prstGeom prst="hexagon">
            <a:avLst>
              <a:gd name="adj" fmla="val 28906"/>
              <a:gd name="vf" fmla="val 115470"/>
            </a:avLst>
          </a:prstGeom>
          <a:solidFill>
            <a:srgbClr val="FF0000"/>
          </a:solidFill>
          <a:ln>
            <a:headEnd/>
            <a:tailEnd/>
          </a:ln>
        </p:spPr>
        <p:style>
          <a:lnRef idx="1">
            <a:schemeClr val="accent6"/>
          </a:lnRef>
          <a:fillRef idx="2">
            <a:schemeClr val="accent6"/>
          </a:fillRef>
          <a:effectRef idx="1">
            <a:schemeClr val="accent6"/>
          </a:effectRef>
          <a:fontRef idx="minor">
            <a:schemeClr val="dk1"/>
          </a:fontRef>
        </p:style>
        <p:txBody>
          <a:bodyPr rot="0" vert="horz" wrap="square" lIns="68580" tIns="34290" rIns="68580" bIns="34290" anchor="t" anchorCtr="0" upright="1">
            <a:noAutofit/>
          </a:bodyPr>
          <a:lstStyle/>
          <a:p>
            <a:r>
              <a:rPr lang="en-US" sz="1350" dirty="0"/>
              <a:t> </a:t>
            </a:r>
            <a:r>
              <a:rPr lang="en-US" sz="1350" b="1" dirty="0"/>
              <a:t> 1</a:t>
            </a:r>
          </a:p>
        </p:txBody>
      </p:sp>
      <p:sp>
        <p:nvSpPr>
          <p:cNvPr id="40" name="Rectangle 32"/>
          <p:cNvSpPr>
            <a:spLocks noChangeArrowheads="1"/>
          </p:cNvSpPr>
          <p:nvPr/>
        </p:nvSpPr>
        <p:spPr bwMode="auto">
          <a:xfrm>
            <a:off x="1550863" y="849581"/>
            <a:ext cx="97442" cy="256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18" tIns="24110" rIns="48218" bIns="24110" numCol="1" anchor="ctr" anchorCtr="0" compatLnSpc="1">
            <a:prstTxWarp prst="textNoShape">
              <a:avLst/>
            </a:prstTxWarp>
            <a:spAutoFit/>
          </a:bodyPr>
          <a:lstStyle/>
          <a:p>
            <a:endParaRPr lang="en-US" sz="1350"/>
          </a:p>
        </p:txBody>
      </p:sp>
      <p:sp>
        <p:nvSpPr>
          <p:cNvPr id="41" name="Rectangle 43"/>
          <p:cNvSpPr>
            <a:spLocks noChangeArrowheads="1"/>
          </p:cNvSpPr>
          <p:nvPr/>
        </p:nvSpPr>
        <p:spPr bwMode="auto">
          <a:xfrm>
            <a:off x="1550863" y="1119538"/>
            <a:ext cx="97442" cy="198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48218" tIns="24110" rIns="48218" bIns="24110" numCol="1" anchor="ctr" anchorCtr="0" compatLnSpc="1">
            <a:prstTxWarp prst="textNoShape">
              <a:avLst/>
            </a:prstTxWarp>
            <a:spAutoFit/>
          </a:bodyPr>
          <a:lstStyle/>
          <a:p>
            <a:pPr defTabSz="482186" fontAlgn="base">
              <a:spcBef>
                <a:spcPct val="0"/>
              </a:spcBef>
              <a:spcAft>
                <a:spcPct val="0"/>
              </a:spcAft>
            </a:pPr>
            <a:endParaRPr lang="en-US" altLang="en-US" sz="975">
              <a:latin typeface="Arial" pitchFamily="34" charset="0"/>
              <a:cs typeface="Arial" pitchFamily="34" charset="0"/>
            </a:endParaRPr>
          </a:p>
        </p:txBody>
      </p:sp>
      <p:cxnSp>
        <p:nvCxnSpPr>
          <p:cNvPr id="57" name="AutoShape 5"/>
          <p:cNvCxnSpPr>
            <a:cxnSpLocks noChangeShapeType="1"/>
          </p:cNvCxnSpPr>
          <p:nvPr/>
        </p:nvCxnSpPr>
        <p:spPr bwMode="auto">
          <a:xfrm>
            <a:off x="2769961" y="2576657"/>
            <a:ext cx="361652"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cxnSp>
        <p:nvCxnSpPr>
          <p:cNvPr id="58" name="AutoShape 5"/>
          <p:cNvCxnSpPr>
            <a:cxnSpLocks noChangeShapeType="1"/>
          </p:cNvCxnSpPr>
          <p:nvPr/>
        </p:nvCxnSpPr>
        <p:spPr bwMode="auto">
          <a:xfrm>
            <a:off x="1936187" y="3156516"/>
            <a:ext cx="0" cy="650498"/>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
        <p:nvSpPr>
          <p:cNvPr id="59" name="Text Box 3"/>
          <p:cNvSpPr txBox="1">
            <a:spLocks noChangeArrowheads="1"/>
          </p:cNvSpPr>
          <p:nvPr/>
        </p:nvSpPr>
        <p:spPr bwMode="auto">
          <a:xfrm>
            <a:off x="3374190" y="4038070"/>
            <a:ext cx="1021756" cy="745745"/>
          </a:xfrm>
          <a:prstGeom prst="rect">
            <a:avLst/>
          </a:prstGeom>
          <a:solidFill>
            <a:srgbClr val="92D050"/>
          </a:solidFill>
          <a:ln>
            <a:solidFill>
              <a:schemeClr val="tx1"/>
            </a:solidFill>
            <a:headEnd/>
            <a:tailEnd/>
          </a:ln>
        </p:spPr>
        <p:style>
          <a:lnRef idx="1">
            <a:schemeClr val="accent3"/>
          </a:lnRef>
          <a:fillRef idx="2">
            <a:schemeClr val="accent3"/>
          </a:fillRef>
          <a:effectRef idx="1">
            <a:schemeClr val="accent3"/>
          </a:effectRef>
          <a:fontRef idx="minor">
            <a:schemeClr val="dk1"/>
          </a:fontRef>
        </p:style>
        <p:txBody>
          <a:bodyPr rot="0" vert="horz" wrap="square" lIns="48218" tIns="24110" rIns="48218" bIns="24110" anchor="ctr" anchorCtr="0" upright="1">
            <a:noAutofit/>
          </a:bodyPr>
          <a:lstStyle/>
          <a:p>
            <a:pPr algn="ctr">
              <a:lnSpc>
                <a:spcPct val="115000"/>
              </a:lnSpc>
            </a:pPr>
            <a:r>
              <a:rPr lang="en-US" sz="1200" b="1" dirty="0">
                <a:solidFill>
                  <a:srgbClr val="000000"/>
                </a:solidFill>
                <a:latin typeface="Calibri"/>
                <a:ea typeface="Times New Roman"/>
                <a:cs typeface="Times New Roman"/>
              </a:rPr>
              <a:t>Repeat the Prompt</a:t>
            </a:r>
            <a:endParaRPr lang="en-US" sz="1200" dirty="0">
              <a:solidFill>
                <a:srgbClr val="000000"/>
              </a:solidFill>
              <a:latin typeface="Calibri"/>
              <a:ea typeface="Times New Roman"/>
              <a:cs typeface="Times New Roman"/>
            </a:endParaRPr>
          </a:p>
        </p:txBody>
      </p:sp>
      <p:cxnSp>
        <p:nvCxnSpPr>
          <p:cNvPr id="60" name="AutoShape 18"/>
          <p:cNvCxnSpPr>
            <a:cxnSpLocks noChangeShapeType="1"/>
          </p:cNvCxnSpPr>
          <p:nvPr/>
        </p:nvCxnSpPr>
        <p:spPr bwMode="auto">
          <a:xfrm>
            <a:off x="4556725" y="4465214"/>
            <a:ext cx="392459" cy="0"/>
          </a:xfrm>
          <a:prstGeom prst="straightConnector1">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792150750"/>
      </p:ext>
    </p:extLst>
  </p:cSld>
  <p:clrMapOvr>
    <a:masterClrMapping/>
  </p:clrMapOvr>
  <mc:AlternateContent xmlns:mc="http://schemas.openxmlformats.org/markup-compatibility/2006" xmlns:p14="http://schemas.microsoft.com/office/powerpoint/2010/main">
    <mc:Choice Requires="p14">
      <p:transition spd="slow" p14:dur="2000" advTm="89695"/>
    </mc:Choice>
    <mc:Fallback xmlns="">
      <p:transition spd="slow" advTm="89695"/>
    </mc:Fallback>
  </mc:AlternateContent>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Task Manipulatives</a:t>
            </a:r>
          </a:p>
        </p:txBody>
      </p:sp>
      <p:sp>
        <p:nvSpPr>
          <p:cNvPr id="5" name="Content Placeholder 4"/>
          <p:cNvSpPr>
            <a:spLocks noGrp="1"/>
          </p:cNvSpPr>
          <p:nvPr>
            <p:ph idx="4294967295"/>
          </p:nvPr>
        </p:nvSpPr>
        <p:spPr>
          <a:xfrm>
            <a:off x="478247" y="1348853"/>
            <a:ext cx="8181975" cy="3263900"/>
          </a:xfrm>
        </p:spPr>
        <p:txBody>
          <a:bodyPr/>
          <a:lstStyle/>
          <a:p>
            <a:pPr marL="0" indent="0">
              <a:buNone/>
            </a:pPr>
            <a:r>
              <a:rPr lang="en-US" dirty="0"/>
              <a:t>Prepare task manipulatives prior to testing</a:t>
            </a:r>
          </a:p>
        </p:txBody>
      </p:sp>
      <p:sp>
        <p:nvSpPr>
          <p:cNvPr id="3" name="Footer Placeholder 2"/>
          <p:cNvSpPr>
            <a:spLocks noGrp="1"/>
          </p:cNvSpPr>
          <p:nvPr>
            <p:ph type="ftr" sz="quarter" idx="4294967295"/>
          </p:nvPr>
        </p:nvSpPr>
        <p:spPr>
          <a:xfrm>
            <a:off x="0" y="5719763"/>
            <a:ext cx="2171700" cy="273050"/>
          </a:xfrm>
          <a:prstGeom prst="rect">
            <a:avLst/>
          </a:prstGeom>
        </p:spPr>
        <p:txBody>
          <a:bodyPr/>
          <a:lstStyle/>
          <a:p>
            <a:endParaRPr lang="en-US" dirty="0"/>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17835" t="51545" r="17960" b="18049"/>
          <a:stretch/>
        </p:blipFill>
        <p:spPr>
          <a:xfrm>
            <a:off x="1676487" y="2980803"/>
            <a:ext cx="5575179" cy="2040233"/>
          </a:xfrm>
          <a:prstGeom prst="rect">
            <a:avLst/>
          </a:prstGeom>
        </p:spPr>
      </p:pic>
    </p:spTree>
    <p:extLst>
      <p:ext uri="{BB962C8B-B14F-4D97-AF65-F5344CB8AC3E}">
        <p14:creationId xmlns:p14="http://schemas.microsoft.com/office/powerpoint/2010/main" val="519409503"/>
      </p:ext>
    </p:extLst>
  </p:cSld>
  <p:clrMapOvr>
    <a:masterClrMapping/>
  </p:clrMapOvr>
  <mc:AlternateContent xmlns:mc="http://schemas.openxmlformats.org/markup-compatibility/2006" xmlns:p14="http://schemas.microsoft.com/office/powerpoint/2010/main">
    <mc:Choice Requires="p14">
      <p:transition spd="slow" p14:dur="2000" advTm="38027"/>
    </mc:Choice>
    <mc:Fallback xmlns="">
      <p:transition spd="slow" advTm="38027"/>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8" name="Content Placeholder 7"/>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211470" y="813925"/>
            <a:ext cx="665162" cy="911225"/>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2485" t="20185" r="20316" b="9826"/>
          <a:stretch/>
        </p:blipFill>
        <p:spPr>
          <a:xfrm>
            <a:off x="2569447" y="1857796"/>
            <a:ext cx="4665542" cy="4408629"/>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5972990" y="816080"/>
            <a:ext cx="677663" cy="938172"/>
          </a:xfrm>
          <a:prstGeom prst="rect">
            <a:avLst/>
          </a:prstGeom>
        </p:spPr>
      </p:pic>
      <p:sp>
        <p:nvSpPr>
          <p:cNvPr id="12" name="Rectangle 11"/>
          <p:cNvSpPr/>
          <p:nvPr/>
        </p:nvSpPr>
        <p:spPr>
          <a:xfrm>
            <a:off x="297578" y="962001"/>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9"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54951" y="838404"/>
            <a:ext cx="650762" cy="901577"/>
          </a:xfrm>
          <a:prstGeom prst="rect">
            <a:avLst/>
          </a:prstGeom>
        </p:spPr>
      </p:pic>
      <p:pic>
        <p:nvPicPr>
          <p:cNvPr id="11" name="Content Placeholder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507311" y="838404"/>
            <a:ext cx="653221" cy="893525"/>
          </a:xfrm>
          <a:prstGeom prst="rect">
            <a:avLst/>
          </a:prstGeom>
        </p:spPr>
      </p:pic>
    </p:spTree>
    <p:extLst>
      <p:ext uri="{BB962C8B-B14F-4D97-AF65-F5344CB8AC3E}">
        <p14:creationId xmlns:p14="http://schemas.microsoft.com/office/powerpoint/2010/main" val="2577732119"/>
      </p:ext>
    </p:extLst>
  </p:cSld>
  <p:clrMapOvr>
    <a:masterClrMapping/>
  </p:clrMapOvr>
  <mc:AlternateContent xmlns:mc="http://schemas.openxmlformats.org/markup-compatibility/2006" xmlns:p14="http://schemas.microsoft.com/office/powerpoint/2010/main">
    <mc:Choice Requires="p14">
      <p:transition spd="slow" p14:dur="2000" advTm="41987"/>
    </mc:Choice>
    <mc:Fallback xmlns="">
      <p:transition spd="slow" advTm="41987"/>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dirty="0" err="1"/>
              <a:t>CoAlt</a:t>
            </a:r>
            <a:r>
              <a:rPr lang="en-US" dirty="0"/>
              <a:t> ELA &amp; Math (DLM)</a:t>
            </a:r>
          </a:p>
        </p:txBody>
      </p:sp>
      <p:sp>
        <p:nvSpPr>
          <p:cNvPr id="4" name="Slide Number Placeholder 3"/>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3890776106"/>
      </p:ext>
    </p:extLst>
  </p:cSld>
  <p:clrMapOvr>
    <a:masterClrMapping/>
  </p:clrMapOvr>
  <mc:AlternateContent xmlns:mc="http://schemas.openxmlformats.org/markup-compatibility/2006" xmlns:p14="http://schemas.microsoft.com/office/powerpoint/2010/main">
    <mc:Choice Requires="p14">
      <p:transition spd="slow" p14:dur="2000" advTm="31468"/>
    </mc:Choice>
    <mc:Fallback xmlns="">
      <p:transition spd="slow" advTm="31468"/>
    </mc:Fallback>
  </mc:AlternateContent>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97" y="0"/>
            <a:ext cx="6238675" cy="673893"/>
          </a:xfrm>
        </p:spPr>
        <p:txBody>
          <a:bodyPr>
            <a:normAutofit/>
          </a:bodyPr>
          <a:lstStyle/>
          <a:p>
            <a:r>
              <a:rPr lang="en-US" dirty="0"/>
              <a:t>Supported Performance Task</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800" t="18103" r="4861" b="26526"/>
          <a:stretch/>
        </p:blipFill>
        <p:spPr>
          <a:xfrm>
            <a:off x="430165" y="1401010"/>
            <a:ext cx="8495014" cy="4502483"/>
          </a:xfrm>
          <a:prstGeom prst="rect">
            <a:avLst/>
          </a:prstGeom>
        </p:spPr>
      </p:pic>
      <p:sp>
        <p:nvSpPr>
          <p:cNvPr id="7" name="Rectangle 6"/>
          <p:cNvSpPr/>
          <p:nvPr/>
        </p:nvSpPr>
        <p:spPr>
          <a:xfrm>
            <a:off x="184936" y="855495"/>
            <a:ext cx="1821525"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Teacher Facing Page </a:t>
            </a:r>
          </a:p>
        </p:txBody>
      </p:sp>
      <p:sp>
        <p:nvSpPr>
          <p:cNvPr id="8" name="Up Arrow 7"/>
          <p:cNvSpPr/>
          <p:nvPr/>
        </p:nvSpPr>
        <p:spPr bwMode="auto">
          <a:xfrm rot="16200000">
            <a:off x="3010310" y="2607322"/>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9" name="Up Arrow 8"/>
          <p:cNvSpPr/>
          <p:nvPr/>
        </p:nvSpPr>
        <p:spPr bwMode="auto">
          <a:xfrm rot="16200000">
            <a:off x="8469927" y="1749427"/>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4145061079"/>
      </p:ext>
    </p:extLst>
  </p:cSld>
  <p:clrMapOvr>
    <a:masterClrMapping/>
  </p:clrMapOvr>
  <mc:AlternateContent xmlns:mc="http://schemas.openxmlformats.org/markup-compatibility/2006" xmlns:p14="http://schemas.microsoft.com/office/powerpoint/2010/main">
    <mc:Choice Requires="p14">
      <p:transition spd="slow" p14:dur="2000" advTm="62679"/>
    </mc:Choice>
    <mc:Fallback xmlns="">
      <p:transition spd="slow" advTm="62679"/>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Supported Performance Task</a:t>
            </a:r>
          </a:p>
        </p:txBody>
      </p:sp>
      <p:sp>
        <p:nvSpPr>
          <p:cNvPr id="8" name="Content Placeholder 7"/>
          <p:cNvSpPr>
            <a:spLocks noGrp="1"/>
          </p:cNvSpPr>
          <p:nvPr>
            <p:ph idx="4294967295"/>
          </p:nvPr>
        </p:nvSpPr>
        <p:spPr>
          <a:xfrm>
            <a:off x="223071" y="993692"/>
            <a:ext cx="2036763" cy="254000"/>
          </a:xfrm>
          <a:prstGeom prst="rect">
            <a:avLst/>
          </a:prstGeom>
          <a:solidFill>
            <a:schemeClr val="accent1">
              <a:lumMod val="20000"/>
              <a:lumOff val="80000"/>
            </a:schemeClr>
          </a:solidFill>
          <a:ln>
            <a:solidFill>
              <a:srgbClr val="000000"/>
            </a:solidFill>
          </a:ln>
        </p:spPr>
        <p:txBody>
          <a:bodyPr wrap="square">
            <a:spAutoFit/>
          </a:bodyPr>
          <a:lstStyle/>
          <a:p>
            <a:pPr marL="34290" indent="0" algn="ctr">
              <a:buNone/>
            </a:pPr>
            <a:r>
              <a:rPr lang="en-US" sz="1500" dirty="0">
                <a:solidFill>
                  <a:srgbClr val="000000"/>
                </a:solidFill>
              </a:rPr>
              <a:t>Teacher Facing Page </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800" t="18103" r="4861" b="26526"/>
          <a:stretch/>
        </p:blipFill>
        <p:spPr>
          <a:xfrm>
            <a:off x="262021" y="1652337"/>
            <a:ext cx="8794617" cy="4119777"/>
          </a:xfrm>
          <a:prstGeom prst="rect">
            <a:avLst/>
          </a:prstGeom>
        </p:spPr>
      </p:pic>
      <p:sp>
        <p:nvSpPr>
          <p:cNvPr id="9" name="Up Arrow 8"/>
          <p:cNvSpPr/>
          <p:nvPr/>
        </p:nvSpPr>
        <p:spPr bwMode="auto">
          <a:xfrm rot="16200000">
            <a:off x="5762540" y="3371423"/>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6" name="Up Arrow 5"/>
          <p:cNvSpPr/>
          <p:nvPr/>
        </p:nvSpPr>
        <p:spPr bwMode="auto">
          <a:xfrm rot="16200000">
            <a:off x="2743994" y="3569581"/>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7" name="Up Arrow 6"/>
          <p:cNvSpPr/>
          <p:nvPr/>
        </p:nvSpPr>
        <p:spPr bwMode="auto">
          <a:xfrm rot="16200000">
            <a:off x="5276607" y="4771599"/>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Tree>
    <p:extLst>
      <p:ext uri="{BB962C8B-B14F-4D97-AF65-F5344CB8AC3E}">
        <p14:creationId xmlns:p14="http://schemas.microsoft.com/office/powerpoint/2010/main" val="3754063615"/>
      </p:ext>
    </p:extLst>
  </p:cSld>
  <p:clrMapOvr>
    <a:masterClrMapping/>
  </p:clrMapOvr>
  <mc:AlternateContent xmlns:mc="http://schemas.openxmlformats.org/markup-compatibility/2006" xmlns:p14="http://schemas.microsoft.com/office/powerpoint/2010/main">
    <mc:Choice Requires="p14">
      <p:transition spd="slow" p14:dur="2000" advTm="49487"/>
    </mc:Choice>
    <mc:Fallback xmlns="">
      <p:transition spd="slow" advTm="49487"/>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8" name="Content Placeholder 7"/>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343656" y="2063353"/>
            <a:ext cx="665162" cy="911225"/>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2485" t="20185" r="20316" b="9826"/>
          <a:stretch/>
        </p:blipFill>
        <p:spPr>
          <a:xfrm>
            <a:off x="2463863" y="1157748"/>
            <a:ext cx="4637441" cy="4382076"/>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878396" y="3834021"/>
            <a:ext cx="803672" cy="1112621"/>
          </a:xfrm>
          <a:prstGeom prst="rect">
            <a:avLst/>
          </a:prstGeom>
        </p:spPr>
      </p:pic>
      <p:pic>
        <p:nvPicPr>
          <p:cNvPr id="10" name="Picture 2" descr="https://upload.wikimedia.org/wikipedia/commons/thumb/2/29/Circle-two.svg/922px-Circle-two.svg.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134995" y="887674"/>
            <a:ext cx="1070883" cy="11893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308697" y="980043"/>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9" name="Content Placeholder 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69040" y="2077028"/>
            <a:ext cx="650762" cy="901577"/>
          </a:xfrm>
          <a:prstGeom prst="rect">
            <a:avLst/>
          </a:prstGeom>
        </p:spPr>
      </p:pic>
      <p:pic>
        <p:nvPicPr>
          <p:cNvPr id="11" name="Content Placeholder 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633729" y="2081053"/>
            <a:ext cx="653221" cy="893525"/>
          </a:xfrm>
          <a:prstGeom prst="rect">
            <a:avLst/>
          </a:prstGeom>
        </p:spPr>
      </p:pic>
    </p:spTree>
    <p:extLst>
      <p:ext uri="{BB962C8B-B14F-4D97-AF65-F5344CB8AC3E}">
        <p14:creationId xmlns:p14="http://schemas.microsoft.com/office/powerpoint/2010/main" val="3375817190"/>
      </p:ext>
    </p:extLst>
  </p:cSld>
  <p:clrMapOvr>
    <a:masterClrMapping/>
  </p:clrMapOvr>
  <mc:AlternateContent xmlns:mc="http://schemas.openxmlformats.org/markup-compatibility/2006" xmlns:p14="http://schemas.microsoft.com/office/powerpoint/2010/main">
    <mc:Choice Requires="p14">
      <p:transition spd="slow" p14:dur="2000" advTm="16968"/>
    </mc:Choice>
    <mc:Fallback xmlns="">
      <p:transition spd="slow" advTm="16968"/>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9" name="Content Placeholder 8"/>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262938" y="721266"/>
            <a:ext cx="652462" cy="893763"/>
          </a:xfrm>
          <a:prstGeom prst="rect">
            <a:avLst/>
          </a:prstGeo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2485" t="20185" r="20316" b="9826"/>
          <a:stretch/>
        </p:blipFill>
        <p:spPr>
          <a:xfrm>
            <a:off x="2337564" y="1337543"/>
            <a:ext cx="4769089" cy="4506475"/>
          </a:xfrm>
          <a:prstGeom prst="rect">
            <a:avLst/>
          </a:prstGeom>
        </p:spPr>
      </p:pic>
      <p:pic>
        <p:nvPicPr>
          <p:cNvPr id="15" name="Picture 4" descr="https://upload.wikimedia.org/wikipedia/commons/5/58/1NumberOneInCircle.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32000" y="2026935"/>
            <a:ext cx="1199461" cy="1199461"/>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rotWithShape="1">
          <a:blip r:embed="rId6" cstate="email">
            <a:extLst>
              <a:ext uri="{28A0092B-C50C-407E-A947-70E740481C1C}">
                <a14:useLocalDpi xmlns:a14="http://schemas.microsoft.com/office/drawing/2010/main" val="0"/>
              </a:ext>
            </a:extLst>
          </a:blip>
          <a:srcRect l="34204" t="52341" r="49887" b="18681"/>
          <a:stretch/>
        </p:blipFill>
        <p:spPr>
          <a:xfrm>
            <a:off x="2706814" y="4105004"/>
            <a:ext cx="803672" cy="1131227"/>
          </a:xfrm>
          <a:prstGeom prst="rect">
            <a:avLst/>
          </a:prstGeom>
        </p:spPr>
      </p:pic>
      <p:sp>
        <p:nvSpPr>
          <p:cNvPr id="11" name="Rectangle 10"/>
          <p:cNvSpPr/>
          <p:nvPr/>
        </p:nvSpPr>
        <p:spPr>
          <a:xfrm>
            <a:off x="321235" y="937534"/>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07200" y="711906"/>
            <a:ext cx="683127" cy="937558"/>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543326" y="721266"/>
            <a:ext cx="666613" cy="937910"/>
          </a:xfrm>
          <a:prstGeom prst="rect">
            <a:avLst/>
          </a:prstGeom>
        </p:spPr>
      </p:pic>
    </p:spTree>
    <p:extLst>
      <p:ext uri="{BB962C8B-B14F-4D97-AF65-F5344CB8AC3E}">
        <p14:creationId xmlns:p14="http://schemas.microsoft.com/office/powerpoint/2010/main" val="1735667068"/>
      </p:ext>
    </p:extLst>
  </p:cSld>
  <p:clrMapOvr>
    <a:masterClrMapping/>
  </p:clrMapOvr>
  <mc:AlternateContent xmlns:mc="http://schemas.openxmlformats.org/markup-compatibility/2006" xmlns:p14="http://schemas.microsoft.com/office/powerpoint/2010/main">
    <mc:Choice Requires="p14">
      <p:transition spd="slow" p14:dur="2000" advTm="13592"/>
    </mc:Choice>
    <mc:Fallback xmlns="">
      <p:transition spd="slow" advTm="13592"/>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2007359" y="1361239"/>
            <a:ext cx="5093472" cy="4812995"/>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49871" t="51545" r="34220" b="19954"/>
          <a:stretch/>
        </p:blipFill>
        <p:spPr>
          <a:xfrm>
            <a:off x="2347809" y="4382753"/>
            <a:ext cx="803672" cy="1112621"/>
          </a:xfrm>
          <a:prstGeom prst="rect">
            <a:avLst/>
          </a:prstGeom>
        </p:spPr>
      </p:pic>
      <p:sp>
        <p:nvSpPr>
          <p:cNvPr id="12" name="Rectangle 11"/>
          <p:cNvSpPr/>
          <p:nvPr/>
        </p:nvSpPr>
        <p:spPr>
          <a:xfrm>
            <a:off x="298375" y="961706"/>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422377" y="1860365"/>
            <a:ext cx="664856" cy="912482"/>
          </a:xfrm>
          <a:prstGeom prst="rect">
            <a:avLst/>
          </a:prstGeom>
        </p:spPr>
      </p:pic>
      <p:pic>
        <p:nvPicPr>
          <p:cNvPr id="9"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20503" y="1871270"/>
            <a:ext cx="650762" cy="90157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990937" y="1890313"/>
            <a:ext cx="660145" cy="902996"/>
          </a:xfrm>
          <a:prstGeom prst="rect">
            <a:avLst/>
          </a:prstGeom>
        </p:spPr>
      </p:pic>
    </p:spTree>
    <p:extLst>
      <p:ext uri="{BB962C8B-B14F-4D97-AF65-F5344CB8AC3E}">
        <p14:creationId xmlns:p14="http://schemas.microsoft.com/office/powerpoint/2010/main" val="3238426079"/>
      </p:ext>
    </p:extLst>
  </p:cSld>
  <p:clrMapOvr>
    <a:masterClrMapping/>
  </p:clrMapOvr>
  <mc:AlternateContent xmlns:mc="http://schemas.openxmlformats.org/markup-compatibility/2006" xmlns:p14="http://schemas.microsoft.com/office/powerpoint/2010/main">
    <mc:Choice Requires="p14">
      <p:transition spd="slow" p14:dur="2000" advTm="33215"/>
    </mc:Choice>
    <mc:Fallback xmlns="">
      <p:transition spd="slow" advTm="33215"/>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1889093" y="1490427"/>
            <a:ext cx="5196170" cy="4910038"/>
          </a:xfrm>
          <a:prstGeom prst="rect">
            <a:avLst/>
          </a:prstGeom>
        </p:spPr>
      </p:pic>
      <p:grpSp>
        <p:nvGrpSpPr>
          <p:cNvPr id="6" name="Group 5"/>
          <p:cNvGrpSpPr/>
          <p:nvPr/>
        </p:nvGrpSpPr>
        <p:grpSpPr>
          <a:xfrm>
            <a:off x="6912769" y="3053821"/>
            <a:ext cx="1178532" cy="1240970"/>
            <a:chOff x="9841203" y="0"/>
            <a:chExt cx="3076983" cy="3076983"/>
          </a:xfrm>
        </p:grpSpPr>
        <p:pic>
          <p:nvPicPr>
            <p:cNvPr id="11" name="Picture 4" descr="https://upload.wikimedia.org/wikipedia/commons/5/58/1NumberOneInCircle.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9841203" y="0"/>
              <a:ext cx="3076983" cy="3076983"/>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p:cNvSpPr txBox="1"/>
            <p:nvPr/>
          </p:nvSpPr>
          <p:spPr>
            <a:xfrm>
              <a:off x="10524081" y="880289"/>
              <a:ext cx="1711226" cy="1373637"/>
            </a:xfrm>
            <a:prstGeom prst="rect">
              <a:avLst/>
            </a:prstGeom>
            <a:solidFill>
              <a:schemeClr val="bg1"/>
            </a:solidFill>
          </p:spPr>
          <p:txBody>
            <a:bodyPr wrap="square" rtlCol="0">
              <a:spAutoFit/>
            </a:bodyPr>
            <a:lstStyle/>
            <a:p>
              <a:r>
                <a:rPr lang="en-US" sz="3000" b="1" dirty="0">
                  <a:solidFill>
                    <a:srgbClr val="523F2D"/>
                  </a:solidFill>
                </a:rPr>
                <a:t>NR</a:t>
              </a:r>
            </a:p>
          </p:txBody>
        </p:sp>
      </p:grpSp>
      <p:sp>
        <p:nvSpPr>
          <p:cNvPr id="14" name="Rectangle 13"/>
          <p:cNvSpPr/>
          <p:nvPr/>
        </p:nvSpPr>
        <p:spPr>
          <a:xfrm>
            <a:off x="330693" y="904322"/>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9" name="Content Placeholder 8"/>
          <p:cNvPicPr>
            <a:picLocks noGrp="1" noChangeAspect="1"/>
          </p:cNvPicPr>
          <p:nvPr>
            <p:ph idx="4294967295"/>
          </p:nvPr>
        </p:nvPicPr>
        <p:blipFill rotWithShape="1">
          <a:blip r:embed="rId5" cstate="print">
            <a:extLst>
              <a:ext uri="{28A0092B-C50C-407E-A947-70E740481C1C}">
                <a14:useLocalDpi xmlns:a14="http://schemas.microsoft.com/office/drawing/2010/main" val="0"/>
              </a:ext>
            </a:extLst>
          </a:blip>
          <a:srcRect l="17835" t="51545" r="17960" b="18049"/>
          <a:stretch/>
        </p:blipFill>
        <p:spPr>
          <a:xfrm>
            <a:off x="6654800" y="1876425"/>
            <a:ext cx="2489200" cy="912813"/>
          </a:xfrm>
          <a:prstGeom prst="rect">
            <a:avLst/>
          </a:prstGeom>
        </p:spPr>
      </p:pic>
    </p:spTree>
    <p:extLst>
      <p:ext uri="{BB962C8B-B14F-4D97-AF65-F5344CB8AC3E}">
        <p14:creationId xmlns:p14="http://schemas.microsoft.com/office/powerpoint/2010/main" val="1645932064"/>
      </p:ext>
    </p:extLst>
  </p:cSld>
  <p:clrMapOvr>
    <a:masterClrMapping/>
  </p:clrMapOvr>
  <mc:AlternateContent xmlns:mc="http://schemas.openxmlformats.org/markup-compatibility/2006" xmlns:p14="http://schemas.microsoft.com/office/powerpoint/2010/main">
    <mc:Choice Requires="p14">
      <p:transition spd="slow" p14:dur="2000" advTm="42076"/>
    </mc:Choice>
    <mc:Fallback xmlns="">
      <p:transition spd="slow" advTm="42076"/>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4" name="Picture 3"/>
          <p:cNvPicPr>
            <a:picLocks noChangeAspect="1"/>
          </p:cNvPicPr>
          <p:nvPr/>
        </p:nvPicPr>
        <p:blipFill rotWithShape="1">
          <a:blip r:embed="rId3" cstate="email">
            <a:extLst>
              <a:ext uri="{28A0092B-C50C-407E-A947-70E740481C1C}">
                <a14:useLocalDpi xmlns:a14="http://schemas.microsoft.com/office/drawing/2010/main" val="0"/>
              </a:ext>
            </a:extLst>
          </a:blip>
          <a:srcRect l="22485" t="20185" r="20316" b="9826"/>
          <a:stretch/>
        </p:blipFill>
        <p:spPr>
          <a:xfrm>
            <a:off x="1721852" y="1081754"/>
            <a:ext cx="5413971" cy="5115846"/>
          </a:xfrm>
          <a:prstGeom prst="rect">
            <a:avLst/>
          </a:prstGeom>
        </p:spPr>
      </p:pic>
      <p:pic>
        <p:nvPicPr>
          <p:cNvPr id="17" name="Picture 16"/>
          <p:cNvPicPr>
            <a:picLocks noChangeAspect="1"/>
          </p:cNvPicPr>
          <p:nvPr/>
        </p:nvPicPr>
        <p:blipFill rotWithShape="1">
          <a:blip r:embed="rId4" cstate="email">
            <a:extLst>
              <a:ext uri="{28A0092B-C50C-407E-A947-70E740481C1C}">
                <a14:useLocalDpi xmlns:a14="http://schemas.microsoft.com/office/drawing/2010/main" val="0"/>
              </a:ext>
            </a:extLst>
          </a:blip>
          <a:srcRect l="49871" t="51545" r="34220" b="19954"/>
          <a:stretch/>
        </p:blipFill>
        <p:spPr>
          <a:xfrm>
            <a:off x="2159060" y="4350669"/>
            <a:ext cx="803672" cy="1112621"/>
          </a:xfrm>
          <a:prstGeom prst="rect">
            <a:avLst/>
          </a:prstGeom>
        </p:spPr>
      </p:pic>
      <p:sp>
        <p:nvSpPr>
          <p:cNvPr id="12" name="Rectangle 11"/>
          <p:cNvSpPr/>
          <p:nvPr/>
        </p:nvSpPr>
        <p:spPr>
          <a:xfrm>
            <a:off x="411037" y="882879"/>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2821" y="1868418"/>
            <a:ext cx="677353" cy="929634"/>
          </a:xfrm>
          <a:prstGeom prst="rect">
            <a:avLst/>
          </a:prstGeom>
        </p:spPr>
      </p:pic>
      <p:pic>
        <p:nvPicPr>
          <p:cNvPr id="9" name="Content Placeholder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08754" y="1882700"/>
            <a:ext cx="650762" cy="901577"/>
          </a:xfrm>
          <a:prstGeom prst="rect">
            <a:avLst/>
          </a:prstGeom>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128097" y="1890313"/>
            <a:ext cx="660145" cy="902996"/>
          </a:xfrm>
          <a:prstGeom prst="rect">
            <a:avLst/>
          </a:prstGeom>
        </p:spPr>
      </p:pic>
    </p:spTree>
    <p:extLst>
      <p:ext uri="{BB962C8B-B14F-4D97-AF65-F5344CB8AC3E}">
        <p14:creationId xmlns:p14="http://schemas.microsoft.com/office/powerpoint/2010/main" val="1412162583"/>
      </p:ext>
    </p:extLst>
  </p:cSld>
  <p:clrMapOvr>
    <a:masterClrMapping/>
  </p:clrMapOvr>
  <mc:AlternateContent xmlns:mc="http://schemas.openxmlformats.org/markup-compatibility/2006" xmlns:p14="http://schemas.microsoft.com/office/powerpoint/2010/main">
    <mc:Choice Requires="p14">
      <p:transition spd="slow" p14:dur="2000" advTm="6363"/>
    </mc:Choice>
    <mc:Fallback xmlns="">
      <p:transition spd="slow" advTm="6363"/>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4" name="Picture 3" descr="Screen Clippi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12540" y="1302825"/>
            <a:ext cx="8036223" cy="4541849"/>
          </a:xfrm>
          <a:prstGeom prst="rect">
            <a:avLst/>
          </a:prstGeom>
        </p:spPr>
      </p:pic>
      <p:sp>
        <p:nvSpPr>
          <p:cNvPr id="11" name="Up Arrow 10"/>
          <p:cNvSpPr/>
          <p:nvPr/>
        </p:nvSpPr>
        <p:spPr bwMode="auto">
          <a:xfrm rot="5400000">
            <a:off x="372688" y="1564107"/>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3" name="Up Arrow 12"/>
          <p:cNvSpPr/>
          <p:nvPr/>
        </p:nvSpPr>
        <p:spPr bwMode="auto">
          <a:xfrm rot="16200000">
            <a:off x="5864595" y="2799854"/>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sp>
        <p:nvSpPr>
          <p:cNvPr id="14" name="Rectangle 13"/>
          <p:cNvSpPr/>
          <p:nvPr/>
        </p:nvSpPr>
        <p:spPr>
          <a:xfrm>
            <a:off x="305825" y="922757"/>
            <a:ext cx="1821525"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Teacher Facing Page </a:t>
            </a:r>
          </a:p>
        </p:txBody>
      </p:sp>
    </p:spTree>
    <p:extLst>
      <p:ext uri="{BB962C8B-B14F-4D97-AF65-F5344CB8AC3E}">
        <p14:creationId xmlns:p14="http://schemas.microsoft.com/office/powerpoint/2010/main" val="178143048"/>
      </p:ext>
    </p:extLst>
  </p:cSld>
  <p:clrMapOvr>
    <a:masterClrMapping/>
  </p:clrMapOvr>
  <mc:AlternateContent xmlns:mc="http://schemas.openxmlformats.org/markup-compatibility/2006" xmlns:p14="http://schemas.microsoft.com/office/powerpoint/2010/main">
    <mc:Choice Requires="p14">
      <p:transition spd="slow" p14:dur="2000" advTm="22109"/>
    </mc:Choice>
    <mc:Fallback xmlns="">
      <p:transition spd="slow" advTm="22109"/>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7424364" y="1100247"/>
            <a:ext cx="650875" cy="901700"/>
          </a:xfr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2485" t="20185" r="20316" b="9826"/>
          <a:stretch/>
        </p:blipFill>
        <p:spPr>
          <a:xfrm>
            <a:off x="1481221" y="949092"/>
            <a:ext cx="5599636" cy="5291287"/>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031183" y="4212264"/>
            <a:ext cx="982139" cy="1359694"/>
          </a:xfrm>
          <a:prstGeom prst="rect">
            <a:avLst/>
          </a:prstGeom>
        </p:spPr>
      </p:pic>
      <p:sp>
        <p:nvSpPr>
          <p:cNvPr id="12" name="Rectangle 11"/>
          <p:cNvSpPr/>
          <p:nvPr/>
        </p:nvSpPr>
        <p:spPr>
          <a:xfrm>
            <a:off x="315487" y="860599"/>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
        <p:nvSpPr>
          <p:cNvPr id="8" name="Up Arrow 7"/>
          <p:cNvSpPr/>
          <p:nvPr/>
        </p:nvSpPr>
        <p:spPr bwMode="auto">
          <a:xfrm rot="5400000">
            <a:off x="1195147" y="4506291"/>
            <a:ext cx="350468" cy="771641"/>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98147" y="1094855"/>
            <a:ext cx="675773" cy="92746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74180" y="1104342"/>
            <a:ext cx="660145" cy="902996"/>
          </a:xfrm>
          <a:prstGeom prst="rect">
            <a:avLst/>
          </a:prstGeom>
        </p:spPr>
      </p:pic>
    </p:spTree>
    <p:extLst>
      <p:ext uri="{BB962C8B-B14F-4D97-AF65-F5344CB8AC3E}">
        <p14:creationId xmlns:p14="http://schemas.microsoft.com/office/powerpoint/2010/main" val="1089106613"/>
      </p:ext>
    </p:extLst>
  </p:cSld>
  <p:clrMapOvr>
    <a:masterClrMapping/>
  </p:clrMapOvr>
  <mc:AlternateContent xmlns:mc="http://schemas.openxmlformats.org/markup-compatibility/2006" xmlns:p14="http://schemas.microsoft.com/office/powerpoint/2010/main">
    <mc:Choice Requires="p14">
      <p:transition spd="slow" p14:dur="2000" advTm="4876"/>
    </mc:Choice>
    <mc:Fallback xmlns="">
      <p:transition spd="slow" advTm="4876"/>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Supported Performance Task</a:t>
            </a:r>
          </a:p>
        </p:txBody>
      </p:sp>
      <p:pic>
        <p:nvPicPr>
          <p:cNvPr id="5" name="Content Placeholder 4"/>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8076030" y="1939740"/>
            <a:ext cx="650875" cy="901700"/>
          </a:xfrm>
        </p:spPr>
      </p:pic>
      <p:pic>
        <p:nvPicPr>
          <p:cNvPr id="4" name="Picture 3"/>
          <p:cNvPicPr>
            <a:picLocks noChangeAspect="1"/>
          </p:cNvPicPr>
          <p:nvPr/>
        </p:nvPicPr>
        <p:blipFill rotWithShape="1">
          <a:blip r:embed="rId4" cstate="email">
            <a:extLst>
              <a:ext uri="{28A0092B-C50C-407E-A947-70E740481C1C}">
                <a14:useLocalDpi xmlns:a14="http://schemas.microsoft.com/office/drawing/2010/main" val="0"/>
              </a:ext>
            </a:extLst>
          </a:blip>
          <a:srcRect l="22485" t="20185" r="20316" b="9826"/>
          <a:stretch/>
        </p:blipFill>
        <p:spPr>
          <a:xfrm>
            <a:off x="2227238" y="1410033"/>
            <a:ext cx="4683994" cy="4426065"/>
          </a:xfrm>
          <a:prstGeom prst="rect">
            <a:avLst/>
          </a:prstGeom>
        </p:spPr>
      </p:pic>
      <p:pic>
        <p:nvPicPr>
          <p:cNvPr id="17" name="Picture 16"/>
          <p:cNvPicPr>
            <a:picLocks noChangeAspect="1"/>
          </p:cNvPicPr>
          <p:nvPr/>
        </p:nvPicPr>
        <p:blipFill rotWithShape="1">
          <a:blip r:embed="rId5" cstate="email">
            <a:extLst>
              <a:ext uri="{28A0092B-C50C-407E-A947-70E740481C1C}">
                <a14:useLocalDpi xmlns:a14="http://schemas.microsoft.com/office/drawing/2010/main" val="0"/>
              </a:ext>
            </a:extLst>
          </a:blip>
          <a:srcRect l="49871" t="51545" r="34220" b="19954"/>
          <a:stretch/>
        </p:blipFill>
        <p:spPr>
          <a:xfrm>
            <a:off x="2472390" y="4102245"/>
            <a:ext cx="803672" cy="1112621"/>
          </a:xfrm>
          <a:prstGeom prst="rect">
            <a:avLst/>
          </a:prstGeom>
        </p:spPr>
      </p:pic>
      <p:sp>
        <p:nvSpPr>
          <p:cNvPr id="12" name="Rectangle 11"/>
          <p:cNvSpPr/>
          <p:nvPr/>
        </p:nvSpPr>
        <p:spPr>
          <a:xfrm>
            <a:off x="310340" y="1022182"/>
            <a:ext cx="1825628" cy="323165"/>
          </a:xfrm>
          <a:prstGeom prst="rect">
            <a:avLst/>
          </a:prstGeom>
          <a:solidFill>
            <a:schemeClr val="accent1">
              <a:lumMod val="20000"/>
              <a:lumOff val="80000"/>
            </a:schemeClr>
          </a:solidFill>
          <a:ln>
            <a:solidFill>
              <a:srgbClr val="000000"/>
            </a:solidFill>
          </a:ln>
        </p:spPr>
        <p:txBody>
          <a:bodyPr wrap="none">
            <a:spAutoFit/>
          </a:bodyPr>
          <a:lstStyle/>
          <a:p>
            <a:pPr marL="34290" algn="ctr"/>
            <a:r>
              <a:rPr lang="en-US" sz="1500" dirty="0">
                <a:solidFill>
                  <a:srgbClr val="000000"/>
                </a:solidFill>
              </a:rPr>
              <a:t>Student Facing Page </a:t>
            </a:r>
          </a:p>
        </p:txBody>
      </p:sp>
      <p:sp>
        <p:nvSpPr>
          <p:cNvPr id="8" name="Up Arrow 7"/>
          <p:cNvSpPr/>
          <p:nvPr/>
        </p:nvSpPr>
        <p:spPr bwMode="auto">
          <a:xfrm rot="6749413">
            <a:off x="4027570" y="3518374"/>
            <a:ext cx="228901" cy="681602"/>
          </a:xfrm>
          <a:prstGeom prst="upArrow">
            <a:avLst/>
          </a:prstGeom>
          <a:solidFill>
            <a:srgbClr val="488BC9"/>
          </a:solidFill>
          <a:ln w="12700" cap="flat" cmpd="sng" algn="ctr">
            <a:solidFill>
              <a:srgbClr val="000000"/>
            </a:solidFill>
            <a:prstDash val="solid"/>
            <a:miter lim="0"/>
            <a:headEnd type="none" w="med" len="med"/>
            <a:tailEnd type="none" w="med" len="med"/>
          </a:ln>
          <a:effectLst/>
        </p:spPr>
        <p:txBody>
          <a:bodyPr vert="horz" wrap="square" lIns="26788" tIns="26788" rIns="26788" bIns="26788" numCol="1" rtlCol="0" anchor="ctr" anchorCtr="0" compatLnSpc="1">
            <a:prstTxWarp prst="textNoShape">
              <a:avLst/>
            </a:prstTxWarp>
          </a:bodyPr>
          <a:lstStyle/>
          <a:p>
            <a:pPr marL="120547" defTabSz="308063" fontAlgn="base" hangingPunct="0">
              <a:spcBef>
                <a:spcPct val="0"/>
              </a:spcBef>
              <a:spcAft>
                <a:spcPct val="0"/>
              </a:spcAft>
            </a:pPr>
            <a:endParaRPr lang="en-US" sz="975">
              <a:solidFill>
                <a:srgbClr val="5C6670"/>
              </a:solidFill>
              <a:latin typeface="Trebuchet MS" pitchFamily="-100" charset="0"/>
              <a:ea typeface="Trebuchet MS" pitchFamily="-100" charset="0"/>
              <a:cs typeface="Trebuchet MS" pitchFamily="-100" charset="0"/>
              <a:sym typeface="Trebuchet MS" pitchFamily="-100" charset="0"/>
            </a:endParaRPr>
          </a:p>
        </p:txBody>
      </p:sp>
      <p:pic>
        <p:nvPicPr>
          <p:cNvPr id="6" name="Picture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997641" y="4102245"/>
            <a:ext cx="799574" cy="1097375"/>
          </a:xfrm>
          <a:prstGeom prst="rect">
            <a:avLst/>
          </a:prstGeom>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372106" y="1939740"/>
            <a:ext cx="660145" cy="902996"/>
          </a:xfrm>
          <a:prstGeom prst="rect">
            <a:avLst/>
          </a:prstGeom>
        </p:spPr>
      </p:pic>
      <p:pic>
        <p:nvPicPr>
          <p:cNvPr id="10" name="Picture 2" descr="https://upload.wikimedia.org/wikipedia/commons/thumb/2/29/Circle-two.svg/922px-Circle-two.svg.png"/>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5840349" y="1500030"/>
            <a:ext cx="1070883" cy="11893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8243286"/>
      </p:ext>
    </p:extLst>
  </p:cSld>
  <p:clrMapOvr>
    <a:masterClrMapping/>
  </p:clrMapOvr>
  <mc:AlternateContent xmlns:mc="http://schemas.openxmlformats.org/markup-compatibility/2006" xmlns:p14="http://schemas.microsoft.com/office/powerpoint/2010/main">
    <mc:Choice Requires="p14">
      <p:transition spd="slow" p14:dur="2000" advTm="7657"/>
    </mc:Choice>
    <mc:Fallback xmlns="">
      <p:transition spd="slow" advTm="7657"/>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3579</TotalTime>
  <Words>9191</Words>
  <Application>Microsoft Office PowerPoint</Application>
  <PresentationFormat>On-screen Show (4:3)</PresentationFormat>
  <Paragraphs>978</Paragraphs>
  <Slides>121</Slides>
  <Notes>109</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121</vt:i4>
      </vt:variant>
    </vt:vector>
  </HeadingPairs>
  <TitlesOfParts>
    <vt:vector size="131" baseType="lpstr">
      <vt:lpstr>Arial</vt:lpstr>
      <vt:lpstr>Calibri</vt:lpstr>
      <vt:lpstr>Calibri Light</vt:lpstr>
      <vt:lpstr>Museo Slab 500</vt:lpstr>
      <vt:lpstr>ReportSchoolRg-Regular</vt:lpstr>
      <vt:lpstr>Times New Roman</vt:lpstr>
      <vt:lpstr>Trebuchet MS</vt:lpstr>
      <vt:lpstr>Verdana</vt:lpstr>
      <vt:lpstr>Wingdings</vt:lpstr>
      <vt:lpstr>Office Theme</vt:lpstr>
      <vt:lpstr>Colorado Alternate (CoAlt) Assessment</vt:lpstr>
      <vt:lpstr>What is the CoAlt?</vt:lpstr>
      <vt:lpstr>Who are the Students?</vt:lpstr>
      <vt:lpstr>Who can give the CoAlt? </vt:lpstr>
      <vt:lpstr>CoAlt Structure</vt:lpstr>
      <vt:lpstr>Security Standards</vt:lpstr>
      <vt:lpstr>CoAlt ELA &amp; Math Security Standards</vt:lpstr>
      <vt:lpstr>Chain of Custody</vt:lpstr>
      <vt:lpstr>CoAlt ELA &amp; Math (DLM)</vt:lpstr>
      <vt:lpstr>PSAT 9/10 &amp; SAT 11</vt:lpstr>
      <vt:lpstr>Standards: Essential Elements</vt:lpstr>
      <vt:lpstr>Blueprints</vt:lpstr>
      <vt:lpstr>Testlets</vt:lpstr>
      <vt:lpstr>DLM Vocabulary – Kite Suite</vt:lpstr>
      <vt:lpstr>DLM Vocabulary - Linkage Levels</vt:lpstr>
      <vt:lpstr>Sample Learning Map and Linkage Node for Mathematics</vt:lpstr>
      <vt:lpstr>Sample Learning Map and Linkage Node for Mathematics</vt:lpstr>
      <vt:lpstr>Sample Learning Map and Linkage Node for Mathematics</vt:lpstr>
      <vt:lpstr>Sample Learning Map and Linkage Node for Mathematics</vt:lpstr>
      <vt:lpstr>Sample Learning Map and Linkage Node for Mathematics</vt:lpstr>
      <vt:lpstr>Sample Learning Map and Linkage Node for Mathematics</vt:lpstr>
      <vt:lpstr>Getting Started in Educator Portal</vt:lpstr>
      <vt:lpstr>Kite Suite</vt:lpstr>
      <vt:lpstr>Complete the PNP and First Contact Survey for Each Student</vt:lpstr>
      <vt:lpstr>First Contact Survey</vt:lpstr>
      <vt:lpstr>Test Tickets/Testlet Information Page (TIP)</vt:lpstr>
      <vt:lpstr>Testlet Information Page (TIP)</vt:lpstr>
      <vt:lpstr>DLM Testlets</vt:lpstr>
      <vt:lpstr>Testlets </vt:lpstr>
      <vt:lpstr>Computer-Delivered Testlets</vt:lpstr>
      <vt:lpstr>Engagement Activities</vt:lpstr>
      <vt:lpstr>PowerPoint Presentation</vt:lpstr>
      <vt:lpstr>Review Screen</vt:lpstr>
      <vt:lpstr>Teacher-Administered Testlets</vt:lpstr>
      <vt:lpstr>Teacher-Administered Item</vt:lpstr>
      <vt:lpstr>Combination Mathematics Testlets</vt:lpstr>
      <vt:lpstr>Teacher-Administered Writing Testlets</vt:lpstr>
      <vt:lpstr>Familiar Texts</vt:lpstr>
      <vt:lpstr>Familiar Texts</vt:lpstr>
      <vt:lpstr>Engagement Activity </vt:lpstr>
      <vt:lpstr>ELA Testlets </vt:lpstr>
      <vt:lpstr>Practice Activity Log-In Information</vt:lpstr>
      <vt:lpstr>Practice and Released Testlets</vt:lpstr>
      <vt:lpstr>Available Accessibility Supports</vt:lpstr>
      <vt:lpstr>Category 1: Accessibility Supports Activated in Educator Portal</vt:lpstr>
      <vt:lpstr>Category 2: Supports Requiring Additional Tools/Materials</vt:lpstr>
      <vt:lpstr>Category 3: Supports Provided by the Test Administrator</vt:lpstr>
      <vt:lpstr>Allowable Practices</vt:lpstr>
      <vt:lpstr>Practices Not Allowed</vt:lpstr>
      <vt:lpstr>Making Meaning from Words, not Pictures or Symbols</vt:lpstr>
      <vt:lpstr>CoAlt Science and Social Studies</vt:lpstr>
      <vt:lpstr>CoAlt: Science and Social Studies</vt:lpstr>
      <vt:lpstr>Administering CoAlt: SC/SS</vt:lpstr>
      <vt:lpstr>CoAlt: SC &amp; SS Preparing Materials for Assessment</vt:lpstr>
      <vt:lpstr>Test Examiner Activities Before Testing</vt:lpstr>
      <vt:lpstr>CoAlt Materials</vt:lpstr>
      <vt:lpstr>Test Materials</vt:lpstr>
      <vt:lpstr>Task Manipulatives</vt:lpstr>
      <vt:lpstr>Task Manipulatives</vt:lpstr>
      <vt:lpstr>Test Layout</vt:lpstr>
      <vt:lpstr>Selected Response Items (SR)</vt:lpstr>
      <vt:lpstr>Selected Response Scoring</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Selected Response</vt:lpstr>
      <vt:lpstr>Supported Performance Tasks (SPT)</vt:lpstr>
      <vt:lpstr>Supported Performance Task</vt:lpstr>
      <vt:lpstr>Supported Performance Task Scoring</vt:lpstr>
      <vt:lpstr>Task Manipulatives</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Supported Performance Task</vt:lpstr>
      <vt:lpstr>Planning and scheduling for assessment administration days</vt:lpstr>
      <vt:lpstr>Planning and Scheduling</vt:lpstr>
      <vt:lpstr>Getting Ready</vt:lpstr>
      <vt:lpstr>Wrap-Up</vt:lpstr>
      <vt:lpstr>Notes</vt:lpstr>
      <vt:lpstr>Notes</vt:lpstr>
      <vt:lpstr>Professional Development and  Resources for Teachers </vt:lpstr>
      <vt:lpstr>Resources</vt:lpstr>
      <vt:lpstr>Professional Development</vt:lpstr>
      <vt:lpstr>CDE Resources</vt:lpstr>
      <vt:lpstr>Thanks  and  remember to take your quiz!  https://training.dynamiclearningmaps.org/login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Sachdeva, Arti</cp:lastModifiedBy>
  <cp:revision>111</cp:revision>
  <cp:lastPrinted>2019-09-23T20:32:33Z</cp:lastPrinted>
  <dcterms:created xsi:type="dcterms:W3CDTF">2019-06-25T17:30:52Z</dcterms:created>
  <dcterms:modified xsi:type="dcterms:W3CDTF">2020-12-04T20:33:18Z</dcterms:modified>
</cp:coreProperties>
</file>