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63" r:id="rId2"/>
    <p:sldId id="264" r:id="rId3"/>
    <p:sldId id="271" r:id="rId4"/>
    <p:sldId id="272" r:id="rId5"/>
    <p:sldId id="273" r:id="rId6"/>
    <p:sldId id="266" r:id="rId7"/>
    <p:sldId id="274" r:id="rId8"/>
    <p:sldId id="275" r:id="rId9"/>
    <p:sldId id="276" r:id="rId10"/>
    <p:sldId id="278" r:id="rId11"/>
    <p:sldId id="279" r:id="rId12"/>
    <p:sldId id="280" r:id="rId13"/>
    <p:sldId id="281" r:id="rId14"/>
    <p:sldId id="282" r:id="rId15"/>
    <p:sldId id="283" r:id="rId16"/>
    <p:sldId id="284" r:id="rId17"/>
    <p:sldId id="285" r:id="rId18"/>
    <p:sldId id="287" r:id="rId19"/>
    <p:sldId id="289" r:id="rId20"/>
    <p:sldId id="288" r:id="rId21"/>
    <p:sldId id="290" r:id="rId22"/>
    <p:sldId id="345" r:id="rId23"/>
    <p:sldId id="291" r:id="rId24"/>
    <p:sldId id="293" r:id="rId25"/>
    <p:sldId id="292" r:id="rId26"/>
    <p:sldId id="344" r:id="rId27"/>
    <p:sldId id="294" r:id="rId28"/>
    <p:sldId id="295" r:id="rId29"/>
    <p:sldId id="347" r:id="rId30"/>
    <p:sldId id="348" r:id="rId31"/>
    <p:sldId id="296" r:id="rId32"/>
    <p:sldId id="297" r:id="rId33"/>
    <p:sldId id="298" r:id="rId34"/>
    <p:sldId id="299" r:id="rId35"/>
    <p:sldId id="300" r:id="rId36"/>
    <p:sldId id="302" r:id="rId37"/>
    <p:sldId id="346" r:id="rId38"/>
    <p:sldId id="303" r:id="rId39"/>
    <p:sldId id="304" r:id="rId40"/>
    <p:sldId id="305" r:id="rId41"/>
    <p:sldId id="306" r:id="rId42"/>
    <p:sldId id="307" r:id="rId43"/>
    <p:sldId id="343" r:id="rId44"/>
    <p:sldId id="308" r:id="rId45"/>
    <p:sldId id="342" r:id="rId46"/>
    <p:sldId id="309" r:id="rId47"/>
    <p:sldId id="310" r:id="rId48"/>
    <p:sldId id="311" r:id="rId49"/>
    <p:sldId id="312" r:id="rId50"/>
    <p:sldId id="313" r:id="rId51"/>
    <p:sldId id="314" r:id="rId52"/>
    <p:sldId id="315" r:id="rId53"/>
    <p:sldId id="316" r:id="rId54"/>
    <p:sldId id="317" r:id="rId55"/>
    <p:sldId id="318" r:id="rId56"/>
    <p:sldId id="320" r:id="rId57"/>
    <p:sldId id="321" r:id="rId58"/>
    <p:sldId id="319" r:id="rId59"/>
    <p:sldId id="322" r:id="rId60"/>
    <p:sldId id="323" r:id="rId61"/>
    <p:sldId id="324" r:id="rId62"/>
    <p:sldId id="325" r:id="rId63"/>
    <p:sldId id="326"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15" d="100"/>
          <a:sy n="115" d="100"/>
        </p:scale>
        <p:origin x="18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1/11/2019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assessment/cma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de.state.co.us/assessment/coalt-sciencesocial-dataandresult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cde.state.co.us/assessment/resource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shen_s@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100000"/>
              </a:lnSpc>
            </a:pPr>
            <a:r>
              <a:rPr lang="en-US" sz="3200" dirty="0"/>
              <a:t>Interpreting Assessment Results</a:t>
            </a:r>
            <a:br>
              <a:rPr lang="en-US" sz="3200" dirty="0"/>
            </a:br>
            <a:r>
              <a:rPr lang="en-US" sz="2400" dirty="0"/>
              <a:t>CMAS and CoAlt Science and Social </a:t>
            </a:r>
            <a:r>
              <a:rPr lang="en-US" sz="2400" dirty="0" smtClean="0"/>
              <a:t>Studies</a:t>
            </a:r>
            <a:br>
              <a:rPr lang="en-US" sz="2400" dirty="0" smtClean="0"/>
            </a:br>
            <a:r>
              <a:rPr lang="en-US" sz="2400" dirty="0" smtClean="0"/>
              <a:t>CMAS Mathematics and English </a:t>
            </a:r>
            <a:r>
              <a:rPr lang="en-US" sz="2400" dirty="0"/>
              <a:t>Language </a:t>
            </a:r>
            <a:r>
              <a:rPr lang="en-US" sz="2400" dirty="0" smtClean="0"/>
              <a:t>Arts, including Colorado </a:t>
            </a:r>
            <a:r>
              <a:rPr lang="en-US" sz="2400" dirty="0"/>
              <a:t>Spanish Language Arts</a:t>
            </a:r>
          </a:p>
        </p:txBody>
      </p:sp>
      <p:sp>
        <p:nvSpPr>
          <p:cNvPr id="3" name="Subtitle 2"/>
          <p:cNvSpPr>
            <a:spLocks noGrp="1"/>
          </p:cNvSpPr>
          <p:nvPr>
            <p:ph type="subTitle" idx="1"/>
          </p:nvPr>
        </p:nvSpPr>
        <p:spPr>
          <a:xfrm>
            <a:off x="1143000" y="5559596"/>
            <a:ext cx="6858000" cy="766561"/>
          </a:xfrm>
        </p:spPr>
        <p:txBody>
          <a:bodyPr>
            <a:normAutofit fontScale="92500" lnSpcReduction="10000"/>
          </a:bodyPr>
          <a:lstStyle/>
          <a:p>
            <a:r>
              <a:rPr lang="en-US" dirty="0" smtClean="0"/>
              <a:t>CDE Assessment Unit</a:t>
            </a:r>
          </a:p>
          <a:p>
            <a:r>
              <a:rPr lang="en-US" dirty="0" smtClean="0"/>
              <a:t>2018</a:t>
            </a:r>
            <a:endParaRPr lang="en-US" dirty="0"/>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Levels and Policy Claims</a:t>
            </a:r>
            <a:endParaRPr lang="en-US" dirty="0"/>
          </a:p>
        </p:txBody>
      </p:sp>
      <p:sp>
        <p:nvSpPr>
          <p:cNvPr id="3" name="Content Placeholder 2"/>
          <p:cNvSpPr>
            <a:spLocks noGrp="1"/>
          </p:cNvSpPr>
          <p:nvPr>
            <p:ph idx="1"/>
          </p:nvPr>
        </p:nvSpPr>
        <p:spPr>
          <a:xfrm>
            <a:off x="628650" y="1463039"/>
            <a:ext cx="7886700" cy="5320315"/>
          </a:xfrm>
        </p:spPr>
        <p:txBody>
          <a:bodyPr>
            <a:noAutofit/>
          </a:bodyPr>
          <a:lstStyle/>
          <a:p>
            <a:pPr marL="342900" indent="-342900">
              <a:buFont typeface="Arial" panose="020B0604020202020204" pitchFamily="34" charset="0"/>
              <a:buChar char="•"/>
            </a:pPr>
            <a:r>
              <a:rPr lang="en-US" dirty="0" smtClean="0">
                <a:solidFill>
                  <a:schemeClr val="tx1"/>
                </a:solidFill>
              </a:rPr>
              <a:t>Students who...</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Students </a:t>
            </a:r>
            <a:r>
              <a:rPr lang="en-US" dirty="0">
                <a:solidFill>
                  <a:schemeClr val="tx1"/>
                </a:solidFill>
              </a:rPr>
              <a:t>who exceeded or met expectations are considered on track for college and career in the assessed content </a:t>
            </a:r>
            <a:r>
              <a:rPr lang="en-US" dirty="0" smtClean="0">
                <a:solidFill>
                  <a:schemeClr val="tx1"/>
                </a:solidFill>
              </a:rPr>
              <a:t>area</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24545011"/>
              </p:ext>
            </p:extLst>
          </p:nvPr>
        </p:nvGraphicFramePr>
        <p:xfrm>
          <a:off x="274320" y="1966168"/>
          <a:ext cx="8571100" cy="3230880"/>
        </p:xfrm>
        <a:graphic>
          <a:graphicData uri="http://schemas.openxmlformats.org/drawingml/2006/table">
            <a:tbl>
              <a:tblPr firstRow="1" bandRow="1">
                <a:tableStyleId>{16D9F66E-5EB9-4882-86FB-DCBF35E3C3E4}</a:tableStyleId>
              </a:tblPr>
              <a:tblGrid>
                <a:gridCol w="2608839"/>
                <a:gridCol w="5962261"/>
              </a:tblGrid>
              <a:tr h="370840">
                <a:tc>
                  <a:txBody>
                    <a:bodyPr/>
                    <a:lstStyle/>
                    <a:p>
                      <a:r>
                        <a:rPr lang="en-US" sz="2000" b="1" dirty="0" smtClean="0"/>
                        <a:t>Exceeded</a:t>
                      </a:r>
                      <a:r>
                        <a:rPr lang="en-US" sz="2000" b="1" baseline="0" dirty="0" smtClean="0"/>
                        <a:t> Expectations</a:t>
                      </a:r>
                      <a:endParaRPr lang="en-US" sz="20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t>Demonstrate a distinguished command of the concepts, skills, and practices embodied by the Colorado Academic Standards assessed at their grade level. They are </a:t>
                      </a:r>
                      <a:r>
                        <a:rPr lang="en-US" sz="2000" b="0" i="1" dirty="0" smtClean="0"/>
                        <a:t>academically well prepared </a:t>
                      </a:r>
                      <a:r>
                        <a:rPr lang="en-US" sz="2000" b="0" dirty="0" smtClean="0"/>
                        <a:t>to engage successfully in further studies in this content area.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2000" b="1" dirty="0" smtClean="0"/>
                        <a:t>Met</a:t>
                      </a:r>
                      <a:r>
                        <a:rPr lang="en-US" sz="2000" b="1" baseline="0" dirty="0" smtClean="0"/>
                        <a:t> Expectations</a:t>
                      </a:r>
                      <a:endParaRPr lang="en-US" sz="20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t>Demonstrate a strong command of the concepts, skills, and practices embodied by the Colorado Academic Standards assessed at their grade level. They are </a:t>
                      </a:r>
                      <a:r>
                        <a:rPr lang="en-US" sz="2000" b="0" i="1" dirty="0" smtClean="0"/>
                        <a:t>academically prepared</a:t>
                      </a:r>
                      <a:r>
                        <a:rPr lang="en-US" sz="2000" b="0" dirty="0" smtClean="0"/>
                        <a:t> to engage successfully in further studies in this content area.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215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Levels and Policy Claims</a:t>
            </a:r>
            <a:endParaRPr lang="en-US" dirty="0"/>
          </a:p>
        </p:txBody>
      </p:sp>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Students who…</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93244963"/>
              </p:ext>
            </p:extLst>
          </p:nvPr>
        </p:nvGraphicFramePr>
        <p:xfrm>
          <a:off x="274320" y="1975516"/>
          <a:ext cx="8571100" cy="4846320"/>
        </p:xfrm>
        <a:graphic>
          <a:graphicData uri="http://schemas.openxmlformats.org/drawingml/2006/table">
            <a:tbl>
              <a:tblPr firstRow="1" bandRow="1">
                <a:tableStyleId>{16D9F66E-5EB9-4882-86FB-DCBF35E3C3E4}</a:tableStyleId>
              </a:tblPr>
              <a:tblGrid>
                <a:gridCol w="2608839"/>
                <a:gridCol w="5962261"/>
              </a:tblGrid>
              <a:tr h="370840">
                <a:tc>
                  <a:txBody>
                    <a:bodyPr/>
                    <a:lstStyle/>
                    <a:p>
                      <a:r>
                        <a:rPr lang="en-US" sz="2000" b="1" dirty="0" smtClean="0"/>
                        <a:t>Approached </a:t>
                      </a:r>
                      <a:r>
                        <a:rPr lang="en-US" sz="2000" b="1" baseline="0" dirty="0" smtClean="0"/>
                        <a:t>Expectations</a:t>
                      </a:r>
                      <a:endParaRPr lang="en-US" sz="20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kern="1200" dirty="0" smtClean="0">
                          <a:solidFill>
                            <a:srgbClr val="050607"/>
                          </a:solidFill>
                          <a:effectLst/>
                          <a:latin typeface="+mn-lt"/>
                          <a:ea typeface="+mn-ea"/>
                          <a:cs typeface="+mn-cs"/>
                        </a:rPr>
                        <a:t>Demonstrate a moderate command of the concepts, skills, and practices embodied by the Colorado Academic Standards assessed at their grade level. They will </a:t>
                      </a:r>
                      <a:r>
                        <a:rPr lang="en-US" sz="2000" b="0" i="1" kern="1200" dirty="0" smtClean="0">
                          <a:solidFill>
                            <a:srgbClr val="050607"/>
                          </a:solidFill>
                          <a:effectLst/>
                          <a:latin typeface="+mn-lt"/>
                          <a:ea typeface="+mn-ea"/>
                          <a:cs typeface="+mn-cs"/>
                        </a:rPr>
                        <a:t>likely need academic support </a:t>
                      </a:r>
                      <a:r>
                        <a:rPr lang="en-US" sz="2000" b="0" kern="1200" dirty="0" smtClean="0">
                          <a:solidFill>
                            <a:srgbClr val="050607"/>
                          </a:solidFill>
                          <a:effectLst/>
                          <a:latin typeface="+mn-lt"/>
                          <a:ea typeface="+mn-ea"/>
                          <a:cs typeface="+mn-cs"/>
                        </a:rPr>
                        <a:t>to engage successfully in further studies in this content area.</a:t>
                      </a:r>
                      <a:endParaRPr lang="en-US" sz="2000" b="0" dirty="0">
                        <a:solidFill>
                          <a:srgbClr val="050607"/>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2000" b="1" dirty="0" smtClean="0"/>
                        <a:t>Partially Met </a:t>
                      </a:r>
                      <a:r>
                        <a:rPr lang="en-US" sz="2000" b="1" baseline="0" dirty="0" smtClean="0"/>
                        <a:t>Expectations</a:t>
                      </a:r>
                      <a:endParaRPr lang="en-US" sz="20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kern="1200" dirty="0" smtClean="0">
                          <a:solidFill>
                            <a:srgbClr val="050607"/>
                          </a:solidFill>
                          <a:effectLst/>
                          <a:latin typeface="+mn-lt"/>
                          <a:ea typeface="+mn-ea"/>
                          <a:cs typeface="+mn-cs"/>
                        </a:rPr>
                        <a:t>Demonstrate a limited command of the concepts, skills, and practices embodied by the Colorado Academic Standards assessed at their grade level. They will </a:t>
                      </a:r>
                      <a:r>
                        <a:rPr lang="en-US" sz="2000" i="1" kern="1200" dirty="0" smtClean="0">
                          <a:solidFill>
                            <a:srgbClr val="050607"/>
                          </a:solidFill>
                          <a:effectLst/>
                          <a:latin typeface="+mn-lt"/>
                          <a:ea typeface="+mn-ea"/>
                          <a:cs typeface="+mn-cs"/>
                        </a:rPr>
                        <a:t>likely need extensive academic support </a:t>
                      </a:r>
                      <a:r>
                        <a:rPr lang="en-US" sz="2000" kern="1200" dirty="0" smtClean="0">
                          <a:solidFill>
                            <a:srgbClr val="050607"/>
                          </a:solidFill>
                          <a:effectLst/>
                          <a:latin typeface="+mn-lt"/>
                          <a:ea typeface="+mn-ea"/>
                          <a:cs typeface="+mn-cs"/>
                        </a:rPr>
                        <a:t>to engage successfully in further studies in this content area. </a:t>
                      </a:r>
                      <a:endParaRPr lang="en-US" sz="2000" dirty="0">
                        <a:solidFill>
                          <a:srgbClr val="050607"/>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2000" b="1" dirty="0" smtClean="0"/>
                        <a:t>Did</a:t>
                      </a:r>
                      <a:r>
                        <a:rPr lang="en-US" sz="2000" b="1" baseline="0" dirty="0" smtClean="0"/>
                        <a:t> Not Yet Meet Expectations</a:t>
                      </a:r>
                      <a:endParaRPr lang="en-US" sz="20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50607"/>
                          </a:solidFill>
                          <a:effectLst/>
                          <a:latin typeface="+mn-lt"/>
                          <a:ea typeface="+mn-ea"/>
                          <a:cs typeface="+mn-cs"/>
                        </a:rPr>
                        <a:t>Do not yet meet academic expectations for the concepts, skills, and practices embodied</a:t>
                      </a:r>
                      <a:r>
                        <a:rPr lang="en-US" sz="2000" kern="1200" baseline="0" dirty="0" smtClean="0">
                          <a:solidFill>
                            <a:srgbClr val="050607"/>
                          </a:solidFill>
                          <a:effectLst/>
                          <a:latin typeface="+mn-lt"/>
                          <a:ea typeface="+mn-ea"/>
                          <a:cs typeface="+mn-cs"/>
                        </a:rPr>
                        <a:t> by</a:t>
                      </a:r>
                      <a:r>
                        <a:rPr lang="en-US" sz="2000" kern="1200" dirty="0" smtClean="0">
                          <a:solidFill>
                            <a:srgbClr val="050607"/>
                          </a:solidFill>
                          <a:effectLst/>
                          <a:latin typeface="+mn-lt"/>
                          <a:ea typeface="+mn-ea"/>
                          <a:cs typeface="+mn-cs"/>
                        </a:rPr>
                        <a:t> the Colorado Academic Standards</a:t>
                      </a:r>
                      <a:r>
                        <a:rPr lang="en-US" sz="2000" kern="1200" baseline="0" dirty="0" smtClean="0">
                          <a:solidFill>
                            <a:srgbClr val="050607"/>
                          </a:solidFill>
                          <a:effectLst/>
                          <a:latin typeface="+mn-lt"/>
                          <a:ea typeface="+mn-ea"/>
                          <a:cs typeface="+mn-cs"/>
                        </a:rPr>
                        <a:t> </a:t>
                      </a:r>
                      <a:r>
                        <a:rPr lang="en-US" sz="2000" kern="1200" dirty="0" smtClean="0">
                          <a:solidFill>
                            <a:srgbClr val="050607"/>
                          </a:solidFill>
                          <a:effectLst/>
                          <a:latin typeface="+mn-lt"/>
                          <a:ea typeface="+mn-ea"/>
                          <a:cs typeface="+mn-cs"/>
                        </a:rPr>
                        <a:t>assessed at their grade level. They will </a:t>
                      </a:r>
                      <a:r>
                        <a:rPr lang="en-US" sz="2000" i="1" kern="1200" dirty="0" smtClean="0">
                          <a:solidFill>
                            <a:srgbClr val="050607"/>
                          </a:solidFill>
                          <a:effectLst/>
                          <a:latin typeface="+mn-lt"/>
                          <a:ea typeface="+mn-ea"/>
                          <a:cs typeface="+mn-cs"/>
                        </a:rPr>
                        <a:t>need academic support </a:t>
                      </a:r>
                      <a:r>
                        <a:rPr lang="en-US" sz="2000" kern="1200" dirty="0" smtClean="0">
                          <a:solidFill>
                            <a:srgbClr val="050607"/>
                          </a:solidFill>
                          <a:effectLst/>
                          <a:latin typeface="+mn-lt"/>
                          <a:ea typeface="+mn-ea"/>
                          <a:cs typeface="+mn-cs"/>
                        </a:rPr>
                        <a:t>to engage successfully in further studies in this content area.</a:t>
                      </a:r>
                      <a:endParaRPr lang="en-US" sz="2000" dirty="0" smtClean="0">
                        <a:solidFill>
                          <a:srgbClr val="050607"/>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1440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Types of Scores Appearing on Reports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a:solidFill>
                  <a:schemeClr val="tx1"/>
                </a:solidFill>
              </a:rPr>
              <a:t>Scale scores put student performance on a common scale</a:t>
            </a:r>
          </a:p>
          <a:p>
            <a:pPr marL="1028700" lvl="1" indent="-342900"/>
            <a:r>
              <a:rPr lang="en-US" sz="2400" dirty="0"/>
              <a:t>Overall scale score</a:t>
            </a:r>
          </a:p>
          <a:p>
            <a:pPr marL="1485900" lvl="2" indent="-342900"/>
            <a:r>
              <a:rPr lang="en-US" sz="2000" dirty="0"/>
              <a:t>Comparisons can be made within the current assessment year and across years </a:t>
            </a:r>
          </a:p>
          <a:p>
            <a:pPr marL="1028700" lvl="1" indent="-342900"/>
            <a:r>
              <a:rPr lang="en-US" sz="2400" dirty="0"/>
              <a:t>Subscale score</a:t>
            </a:r>
          </a:p>
          <a:p>
            <a:pPr marL="1485900" lvl="2" indent="-342900"/>
            <a:r>
              <a:rPr lang="en-US" sz="2200" dirty="0"/>
              <a:t>Comparisons can be made within the current assessment year and across years</a:t>
            </a:r>
          </a:p>
          <a:p>
            <a:pPr marL="457200" indent="-457200">
              <a:buFont typeface="Arial" panose="020B0604020202020204" pitchFamily="34" charset="0"/>
              <a:buChar char="•"/>
            </a:pPr>
            <a:r>
              <a:rPr lang="en-US" sz="2800" dirty="0">
                <a:solidFill>
                  <a:schemeClr val="tx1"/>
                </a:solidFill>
              </a:rPr>
              <a:t>Percent correct</a:t>
            </a:r>
          </a:p>
          <a:p>
            <a:pPr marL="1028700" lvl="1" indent="-342900"/>
            <a:r>
              <a:rPr lang="en-US" sz="2200" dirty="0"/>
              <a:t>Comparisons can be made within the current assessment </a:t>
            </a:r>
            <a:r>
              <a:rPr lang="en-US" sz="2200" dirty="0" smtClean="0"/>
              <a:t>year</a:t>
            </a:r>
            <a:endParaRPr lang="en-US" sz="2200" dirty="0"/>
          </a:p>
        </p:txBody>
      </p:sp>
    </p:spTree>
    <p:extLst>
      <p:ext uri="{BB962C8B-B14F-4D97-AF65-F5344CB8AC3E}">
        <p14:creationId xmlns:p14="http://schemas.microsoft.com/office/powerpoint/2010/main" val="411403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Reporting Levels</a:t>
            </a:r>
            <a:endParaRPr lang="en-US" dirty="0"/>
          </a:p>
        </p:txBody>
      </p:sp>
      <p:sp>
        <p:nvSpPr>
          <p:cNvPr id="3" name="Content Placeholder 2"/>
          <p:cNvSpPr>
            <a:spLocks noGrp="1"/>
          </p:cNvSpPr>
          <p:nvPr>
            <p:ph idx="1"/>
          </p:nvPr>
        </p:nvSpPr>
        <p:spPr>
          <a:xfrm>
            <a:off x="628650" y="1463040"/>
            <a:ext cx="7886700" cy="5124372"/>
          </a:xfrm>
        </p:spPr>
        <p:txBody>
          <a:bodyPr numCol="2">
            <a:noAutofit/>
          </a:bodyPr>
          <a:lstStyle/>
          <a:p>
            <a:pPr marL="342900" indent="-342900">
              <a:buFont typeface="Arial" panose="020B0604020202020204" pitchFamily="34" charset="0"/>
              <a:buChar char="•"/>
            </a:pPr>
            <a:r>
              <a:rPr lang="en-US" dirty="0" smtClean="0">
                <a:solidFill>
                  <a:schemeClr val="tx1"/>
                </a:solidFill>
              </a:rPr>
              <a:t>Organization</a:t>
            </a:r>
          </a:p>
          <a:p>
            <a:pPr marL="1028700" lvl="1" indent="-342900"/>
            <a:r>
              <a:rPr lang="en-US" sz="1800" dirty="0" smtClean="0"/>
              <a:t>State</a:t>
            </a:r>
          </a:p>
          <a:p>
            <a:pPr marL="1028700" lvl="1" indent="-342900"/>
            <a:r>
              <a:rPr lang="en-US" sz="1800" dirty="0" smtClean="0"/>
              <a:t>District</a:t>
            </a:r>
          </a:p>
          <a:p>
            <a:pPr marL="1028700" lvl="1" indent="-342900"/>
            <a:r>
              <a:rPr lang="en-US" sz="1800" dirty="0" smtClean="0"/>
              <a:t>School</a:t>
            </a:r>
          </a:p>
          <a:p>
            <a:pPr marL="342900" indent="-342900">
              <a:buFont typeface="Arial" panose="020B0604020202020204" pitchFamily="34" charset="0"/>
              <a:buChar char="•"/>
            </a:pPr>
            <a:r>
              <a:rPr lang="en-US" dirty="0" smtClean="0">
                <a:solidFill>
                  <a:schemeClr val="tx1"/>
                </a:solidFill>
              </a:rPr>
              <a:t>Population</a:t>
            </a:r>
          </a:p>
          <a:p>
            <a:pPr marL="1028700" lvl="1" indent="-342900"/>
            <a:r>
              <a:rPr lang="en-US" sz="1800" dirty="0" smtClean="0"/>
              <a:t>Subgroup</a:t>
            </a:r>
          </a:p>
          <a:p>
            <a:pPr marL="1028700" lvl="1" indent="-342900"/>
            <a:r>
              <a:rPr lang="en-US" sz="1800" dirty="0" smtClean="0"/>
              <a:t>Individual Student</a:t>
            </a: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endParaRPr lang="en-US" sz="1800" dirty="0" smtClean="0">
              <a:solidFill>
                <a:schemeClr val="tx1"/>
              </a:solidFill>
            </a:endParaRPr>
          </a:p>
          <a:p>
            <a:pPr marL="342900" indent="-342900">
              <a:buFont typeface="Arial" panose="020B0604020202020204" pitchFamily="34" charset="0"/>
              <a:buChar char="•"/>
            </a:pPr>
            <a:endParaRPr lang="en-US" sz="1800" dirty="0">
              <a:solidFill>
                <a:schemeClr val="tx1"/>
              </a:solidFill>
            </a:endParaRPr>
          </a:p>
          <a:p>
            <a:pPr marL="342900" indent="-342900">
              <a:buFont typeface="Arial" panose="020B0604020202020204" pitchFamily="34" charset="0"/>
              <a:buChar char="•"/>
            </a:pPr>
            <a:r>
              <a:rPr lang="en-US" dirty="0" smtClean="0">
                <a:solidFill>
                  <a:schemeClr val="tx1"/>
                </a:solidFill>
              </a:rPr>
              <a:t>Scores</a:t>
            </a:r>
            <a:endParaRPr lang="en-US" sz="1800" dirty="0" smtClean="0">
              <a:solidFill>
                <a:schemeClr val="tx1"/>
              </a:solidFill>
            </a:endParaRPr>
          </a:p>
          <a:p>
            <a:pPr marL="1028700" lvl="1" indent="-342900"/>
            <a:r>
              <a:rPr lang="en-US" sz="1800" dirty="0" smtClean="0"/>
              <a:t>Overall Test – Overall Performance Level</a:t>
            </a:r>
          </a:p>
          <a:p>
            <a:pPr marL="1028700" lvl="1" indent="-342900"/>
            <a:r>
              <a:rPr lang="en-US" sz="1800" dirty="0" smtClean="0"/>
              <a:t>Math and ELA</a:t>
            </a:r>
          </a:p>
          <a:p>
            <a:pPr marL="1485900" lvl="2" indent="-342900"/>
            <a:r>
              <a:rPr lang="en-US" dirty="0" smtClean="0"/>
              <a:t>Reporting Category</a:t>
            </a:r>
          </a:p>
          <a:p>
            <a:pPr marL="1485900" lvl="2" indent="-342900"/>
            <a:r>
              <a:rPr lang="en-US" dirty="0" err="1" smtClean="0"/>
              <a:t>Subclaim</a:t>
            </a:r>
            <a:r>
              <a:rPr lang="en-US" dirty="0" smtClean="0"/>
              <a:t> Category</a:t>
            </a:r>
          </a:p>
          <a:p>
            <a:pPr marL="1485900" lvl="2" indent="-342900"/>
            <a:r>
              <a:rPr lang="en-US" dirty="0" smtClean="0"/>
              <a:t>Domain</a:t>
            </a:r>
          </a:p>
          <a:p>
            <a:pPr marL="1485900" lvl="2" indent="-342900"/>
            <a:r>
              <a:rPr lang="en-US" dirty="0" smtClean="0"/>
              <a:t>Evidence Statement</a:t>
            </a:r>
          </a:p>
          <a:p>
            <a:pPr marL="1028700" lvl="1" indent="-342900"/>
            <a:r>
              <a:rPr lang="en-US" sz="1800" dirty="0" smtClean="0"/>
              <a:t>Science and Social Studies</a:t>
            </a:r>
          </a:p>
          <a:p>
            <a:pPr marL="1485900" lvl="2" indent="-342900"/>
            <a:r>
              <a:rPr lang="en-US" dirty="0" smtClean="0"/>
              <a:t>Standard – Reporting Category</a:t>
            </a:r>
          </a:p>
          <a:p>
            <a:pPr marL="1485900" lvl="2" indent="-342900"/>
            <a:r>
              <a:rPr lang="en-US" dirty="0" smtClean="0"/>
              <a:t>Prepared Graduate Competency (PGC)</a:t>
            </a:r>
          </a:p>
          <a:p>
            <a:pPr marL="1485900" lvl="2" indent="-342900"/>
            <a:r>
              <a:rPr lang="en-US" dirty="0" smtClean="0"/>
              <a:t>Grade Level Expectation (GLE)</a:t>
            </a:r>
          </a:p>
          <a:p>
            <a:pPr marL="1485900" lvl="2" indent="-342900"/>
            <a:r>
              <a:rPr lang="en-US" dirty="0" smtClean="0"/>
              <a:t>Item Type</a:t>
            </a:r>
            <a:endParaRPr lang="en-US" dirty="0"/>
          </a:p>
        </p:txBody>
      </p:sp>
    </p:spTree>
    <p:extLst>
      <p:ext uri="{BB962C8B-B14F-4D97-AF65-F5344CB8AC3E}">
        <p14:creationId xmlns:p14="http://schemas.microsoft.com/office/powerpoint/2010/main" val="208553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Files and Reports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320218"/>
              </p:ext>
            </p:extLst>
          </p:nvPr>
        </p:nvGraphicFramePr>
        <p:xfrm>
          <a:off x="410548" y="1463675"/>
          <a:ext cx="8397550" cy="4343400"/>
        </p:xfrm>
        <a:graphic>
          <a:graphicData uri="http://schemas.openxmlformats.org/drawingml/2006/table">
            <a:tbl>
              <a:tblPr firstRow="1" bandRow="1">
                <a:tableStyleId>{93296810-A885-4BE3-A3E7-6D5BEEA58F35}</a:tableStyleId>
              </a:tblPr>
              <a:tblGrid>
                <a:gridCol w="4198775"/>
                <a:gridCol w="4198775"/>
              </a:tblGrid>
              <a:tr h="685800">
                <a:tc>
                  <a:txBody>
                    <a:bodyPr/>
                    <a:lstStyle/>
                    <a:p>
                      <a:pPr algn="ctr"/>
                      <a:r>
                        <a:rPr lang="en-US" sz="2400" dirty="0" smtClean="0"/>
                        <a:t>Math and ELA/CSLA</a:t>
                      </a:r>
                      <a:endParaRPr lang="en-US" sz="2400" dirty="0"/>
                    </a:p>
                  </a:txBody>
                  <a:tcPr anchor="ctr"/>
                </a:tc>
                <a:tc>
                  <a:txBody>
                    <a:bodyPr/>
                    <a:lstStyle/>
                    <a:p>
                      <a:pPr algn="ctr"/>
                      <a:r>
                        <a:rPr lang="en-US" sz="2400" dirty="0" smtClean="0"/>
                        <a:t>Science and Social Studies</a:t>
                      </a:r>
                      <a:endParaRPr lang="en-US" sz="2400" dirty="0"/>
                    </a:p>
                  </a:txBody>
                  <a:tcPr anchor="ctr"/>
                </a:tc>
              </a:tr>
              <a:tr h="457200">
                <a:tc gridSpan="2">
                  <a:txBody>
                    <a:bodyPr/>
                    <a:lstStyle/>
                    <a:p>
                      <a:pPr algn="ctr"/>
                      <a:r>
                        <a:rPr lang="en-US" sz="2000" b="0" dirty="0" smtClean="0"/>
                        <a:t>Student Data File</a:t>
                      </a:r>
                      <a:endParaRPr lang="en-US" sz="2000" b="0" dirty="0"/>
                    </a:p>
                  </a:txBody>
                  <a:tcPr anchor="ctr"/>
                </a:tc>
                <a:tc hMerge="1">
                  <a:txBody>
                    <a:bodyPr/>
                    <a:lstStyle/>
                    <a:p>
                      <a:endParaRPr lang="en-US" sz="2000" b="0" dirty="0"/>
                    </a:p>
                  </a:txBody>
                  <a:tcPr anchor="ctr"/>
                </a:tc>
              </a:tr>
              <a:tr h="457200">
                <a:tc gridSpan="2">
                  <a:txBody>
                    <a:bodyPr/>
                    <a:lstStyle/>
                    <a:p>
                      <a:pPr algn="ctr"/>
                      <a:r>
                        <a:rPr lang="en-US" sz="2000" b="0" dirty="0" smtClean="0"/>
                        <a:t>Summary</a:t>
                      </a:r>
                      <a:r>
                        <a:rPr lang="en-US" sz="2000" b="0" baseline="0" dirty="0" smtClean="0"/>
                        <a:t> Data File</a:t>
                      </a:r>
                      <a:endParaRPr lang="en-US" sz="2000" b="0" dirty="0"/>
                    </a:p>
                  </a:txBody>
                  <a:tcPr anchor="ctr"/>
                </a:tc>
                <a:tc hMerge="1">
                  <a:txBody>
                    <a:bodyPr/>
                    <a:lstStyle/>
                    <a:p>
                      <a:endParaRPr lang="en-US" sz="2000" b="0" dirty="0"/>
                    </a:p>
                  </a:txBody>
                  <a:tcPr anchor="ctr"/>
                </a:tc>
              </a:tr>
              <a:tr h="457200">
                <a:tc gridSpan="2">
                  <a:txBody>
                    <a:bodyPr/>
                    <a:lstStyle/>
                    <a:p>
                      <a:pPr algn="ctr"/>
                      <a:r>
                        <a:rPr lang="en-US" sz="2000" b="0" dirty="0" smtClean="0"/>
                        <a:t>District Summary of Schools</a:t>
                      </a:r>
                      <a:endParaRPr lang="en-US" sz="2000" b="0" dirty="0"/>
                    </a:p>
                  </a:txBody>
                  <a:tcPr anchor="ctr"/>
                </a:tc>
                <a:tc hMerge="1">
                  <a:txBody>
                    <a:bodyPr/>
                    <a:lstStyle/>
                    <a:p>
                      <a:pPr algn="ctr"/>
                      <a:endParaRPr lang="en-US" sz="2000" b="0" dirty="0"/>
                    </a:p>
                  </a:txBody>
                  <a:tcPr anchor="ctr"/>
                </a:tc>
              </a:tr>
              <a:tr h="457200">
                <a:tc>
                  <a:txBody>
                    <a:bodyPr/>
                    <a:lstStyle/>
                    <a:p>
                      <a:pPr algn="ctr"/>
                      <a:r>
                        <a:rPr lang="en-US" sz="2000" b="0" dirty="0" smtClean="0"/>
                        <a:t>School Student Roster</a:t>
                      </a:r>
                      <a:endParaRPr lang="en-US" sz="2000" b="0" dirty="0"/>
                    </a:p>
                  </a:txBody>
                  <a:tcPr anchor="ctr"/>
                </a:tc>
                <a:tc>
                  <a:txBody>
                    <a:bodyPr/>
                    <a:lstStyle/>
                    <a:p>
                      <a:pPr algn="ctr"/>
                      <a:r>
                        <a:rPr lang="en-US" sz="2000" b="0" dirty="0" smtClean="0"/>
                        <a:t>Content Standards Roster (page</a:t>
                      </a:r>
                      <a:r>
                        <a:rPr lang="en-US" sz="2000" b="0" baseline="0" dirty="0" smtClean="0"/>
                        <a:t> 1)</a:t>
                      </a:r>
                      <a:endParaRPr lang="en-US" sz="2000" b="0" dirty="0"/>
                    </a:p>
                  </a:txBody>
                  <a:tcPr anchor="ctr"/>
                </a:tc>
              </a:tr>
              <a:tr h="457200">
                <a:tc gridSpan="2">
                  <a:txBody>
                    <a:bodyPr/>
                    <a:lstStyle/>
                    <a:p>
                      <a:pPr algn="ctr"/>
                      <a:r>
                        <a:rPr lang="en-US" sz="2000" b="0" dirty="0" smtClean="0"/>
                        <a:t>Performance Level Summary</a:t>
                      </a:r>
                      <a:endParaRPr lang="en-US" sz="2000" b="0" dirty="0"/>
                    </a:p>
                  </a:txBody>
                  <a:tcPr anchor="ctr"/>
                </a:tc>
                <a:tc hMerge="1">
                  <a:txBody>
                    <a:bodyPr/>
                    <a:lstStyle/>
                    <a:p>
                      <a:endParaRPr lang="en-US" sz="2000" b="0" dirty="0"/>
                    </a:p>
                  </a:txBody>
                  <a:tcPr anchor="ctr"/>
                </a:tc>
              </a:tr>
              <a:tr h="457200">
                <a:tc gridSpan="2">
                  <a:txBody>
                    <a:bodyPr/>
                    <a:lstStyle/>
                    <a:p>
                      <a:pPr algn="ctr"/>
                      <a:r>
                        <a:rPr lang="en-US" sz="2000" b="0" dirty="0" smtClean="0"/>
                        <a:t>Content Standards Roster</a:t>
                      </a:r>
                      <a:endParaRPr lang="en-US" sz="2000" b="0" dirty="0"/>
                    </a:p>
                  </a:txBody>
                  <a:tcPr anchor="ctr"/>
                </a:tc>
                <a:tc hMerge="1">
                  <a:txBody>
                    <a:bodyPr/>
                    <a:lstStyle/>
                    <a:p>
                      <a:endParaRPr lang="en-US" sz="2000" b="0" dirty="0"/>
                    </a:p>
                  </a:txBody>
                  <a:tcPr anchor="ctr"/>
                </a:tc>
              </a:tr>
              <a:tr h="457200">
                <a:tc>
                  <a:txBody>
                    <a:bodyPr/>
                    <a:lstStyle/>
                    <a:p>
                      <a:pPr algn="ctr"/>
                      <a:r>
                        <a:rPr lang="en-US" sz="2000" b="0" dirty="0" smtClean="0"/>
                        <a:t>Evidence</a:t>
                      </a:r>
                      <a:r>
                        <a:rPr lang="en-US" sz="2000" b="0" baseline="0" dirty="0" smtClean="0"/>
                        <a:t> Statement Analysis</a:t>
                      </a:r>
                      <a:endParaRPr lang="en-US" sz="2000" b="0" dirty="0"/>
                    </a:p>
                  </a:txBody>
                  <a:tcPr anchor="ctr"/>
                </a:tc>
                <a:tc>
                  <a:txBody>
                    <a:bodyPr/>
                    <a:lstStyle/>
                    <a:p>
                      <a:pPr algn="ctr"/>
                      <a:r>
                        <a:rPr lang="en-US" sz="2000" b="0" dirty="0" smtClean="0"/>
                        <a:t>Item Analysis</a:t>
                      </a:r>
                      <a:r>
                        <a:rPr lang="en-US" sz="2000" b="0" baseline="0" dirty="0" smtClean="0"/>
                        <a:t> Report</a:t>
                      </a:r>
                      <a:endParaRPr lang="en-US" sz="2000" b="0" dirty="0"/>
                    </a:p>
                  </a:txBody>
                  <a:tcPr anchor="ctr"/>
                </a:tc>
              </a:tr>
              <a:tr h="457200">
                <a:tc gridSpan="2">
                  <a:txBody>
                    <a:bodyPr/>
                    <a:lstStyle/>
                    <a:p>
                      <a:pPr algn="ctr"/>
                      <a:r>
                        <a:rPr lang="en-US" sz="2000" b="0" dirty="0" smtClean="0"/>
                        <a:t>Student Performance Report</a:t>
                      </a:r>
                      <a:endParaRPr lang="en-US" sz="2000" b="0" dirty="0"/>
                    </a:p>
                  </a:txBody>
                  <a:tcPr anchor="ctr"/>
                </a:tc>
                <a:tc hMerge="1">
                  <a:txBody>
                    <a:bodyPr/>
                    <a:lstStyle/>
                    <a:p>
                      <a:endParaRPr lang="en-US" sz="2000" b="0" dirty="0"/>
                    </a:p>
                  </a:txBody>
                  <a:tcPr anchor="ctr"/>
                </a:tc>
              </a:tr>
            </a:tbl>
          </a:graphicData>
        </a:graphic>
      </p:graphicFrame>
    </p:spTree>
    <p:extLst>
      <p:ext uri="{BB962C8B-B14F-4D97-AF65-F5344CB8AC3E}">
        <p14:creationId xmlns:p14="http://schemas.microsoft.com/office/powerpoint/2010/main" val="306742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Individual Student Performance Reports</a:t>
            </a:r>
            <a:endParaRPr lang="en-US" dirty="0"/>
          </a:p>
        </p:txBody>
      </p:sp>
    </p:spTree>
    <p:extLst>
      <p:ext uri="{BB962C8B-B14F-4D97-AF65-F5344CB8AC3E}">
        <p14:creationId xmlns:p14="http://schemas.microsoft.com/office/powerpoint/2010/main" val="340126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Individual Student Performance Reports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smtClean="0">
                <a:solidFill>
                  <a:schemeClr val="tx1"/>
                </a:solidFill>
              </a:rPr>
              <a:t>Created for each student who takes a CMAS assessment</a:t>
            </a:r>
          </a:p>
          <a:p>
            <a:pPr marL="342900" indent="-342900">
              <a:buFont typeface="Arial" panose="020B0604020202020204" pitchFamily="34" charset="0"/>
              <a:buChar char="•"/>
            </a:pPr>
            <a:r>
              <a:rPr lang="en-US" sz="2000" dirty="0" smtClean="0">
                <a:solidFill>
                  <a:schemeClr val="tx1"/>
                </a:solidFill>
              </a:rPr>
              <a:t>Provided to help parents understand their child’s command over the CAS in the assessed grade level and content area(s)</a:t>
            </a:r>
          </a:p>
          <a:p>
            <a:pPr marL="342900" indent="-342900">
              <a:buFont typeface="Arial" panose="020B0604020202020204" pitchFamily="34" charset="0"/>
              <a:buChar char="•"/>
            </a:pPr>
            <a:r>
              <a:rPr lang="en-US" sz="2000" dirty="0" smtClean="0">
                <a:solidFill>
                  <a:schemeClr val="tx1"/>
                </a:solidFill>
              </a:rPr>
              <a:t>Includes the scale score, performance level, percentile rank, reporting category performance, percent correct performance</a:t>
            </a:r>
            <a:endParaRPr lang="en-US" sz="2000" dirty="0">
              <a:solidFill>
                <a:schemeClr val="tx1"/>
              </a:solidFill>
            </a:endParaRPr>
          </a:p>
        </p:txBody>
      </p:sp>
      <p:pic>
        <p:nvPicPr>
          <p:cNvPr id="4" name="Picture 3"/>
          <p:cNvPicPr>
            <a:picLocks noChangeAspect="1"/>
          </p:cNvPicPr>
          <p:nvPr/>
        </p:nvPicPr>
        <p:blipFill>
          <a:blip r:embed="rId2"/>
          <a:stretch>
            <a:fillRect/>
          </a:stretch>
        </p:blipFill>
        <p:spPr>
          <a:xfrm>
            <a:off x="6703452" y="3778958"/>
            <a:ext cx="2065806" cy="2674093"/>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617927" y="3778957"/>
            <a:ext cx="2051772" cy="2674094"/>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2512506" y="3782619"/>
            <a:ext cx="2064172" cy="2673727"/>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427739" y="3783725"/>
            <a:ext cx="2058417" cy="2672622"/>
          </a:xfrm>
          <a:prstGeom prst="rect">
            <a:avLst/>
          </a:prstGeom>
          <a:ln>
            <a:solidFill>
              <a:schemeClr val="accent1"/>
            </a:solidFill>
          </a:ln>
        </p:spPr>
      </p:pic>
    </p:spTree>
    <p:extLst>
      <p:ext uri="{BB962C8B-B14F-4D97-AF65-F5344CB8AC3E}">
        <p14:creationId xmlns:p14="http://schemas.microsoft.com/office/powerpoint/2010/main" val="174582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Student Performance Report Scale Scores</a:t>
            </a:r>
            <a:endParaRPr lang="en-US" dirty="0"/>
          </a:p>
        </p:txBody>
      </p:sp>
      <p:sp>
        <p:nvSpPr>
          <p:cNvPr id="3" name="Content Placeholder 2"/>
          <p:cNvSpPr>
            <a:spLocks noGrp="1"/>
          </p:cNvSpPr>
          <p:nvPr>
            <p:ph idx="1"/>
          </p:nvPr>
        </p:nvSpPr>
        <p:spPr>
          <a:xfrm>
            <a:off x="628650" y="1463039"/>
            <a:ext cx="7886700" cy="5068389"/>
          </a:xfrm>
        </p:spPr>
        <p:txBody>
          <a:bodyPr>
            <a:normAutofit fontScale="92500" lnSpcReduction="20000"/>
          </a:bodyPr>
          <a:lstStyle/>
          <a:p>
            <a:pPr marL="342900" indent="-342900">
              <a:buFont typeface="Arial" panose="020B0604020202020204" pitchFamily="34" charset="0"/>
              <a:buChar char="•"/>
            </a:pPr>
            <a:r>
              <a:rPr lang="en-US" sz="2200" dirty="0" smtClean="0">
                <a:solidFill>
                  <a:schemeClr val="tx1"/>
                </a:solidFill>
              </a:rPr>
              <a:t>Overall</a:t>
            </a:r>
            <a:endParaRPr lang="en-US" sz="2300" dirty="0" smtClean="0">
              <a:solidFill>
                <a:schemeClr val="tx1"/>
              </a:solidFill>
            </a:endParaRPr>
          </a:p>
          <a:p>
            <a:pPr marL="1028700" lvl="1" indent="-342900"/>
            <a:r>
              <a:rPr lang="en-US" sz="2100" dirty="0"/>
              <a:t>Range is </a:t>
            </a:r>
            <a:r>
              <a:rPr lang="en-US" sz="2100" dirty="0" smtClean="0"/>
              <a:t>displayed</a:t>
            </a:r>
          </a:p>
          <a:p>
            <a:pPr marL="1028700" lvl="1" indent="-342900"/>
            <a:r>
              <a:rPr lang="en-US" sz="2100" dirty="0" smtClean="0"/>
              <a:t>Arrows </a:t>
            </a:r>
            <a:r>
              <a:rPr lang="en-US" sz="2100" dirty="0"/>
              <a:t>(↔) around student scores represent the standard error of measurement (SEM)</a:t>
            </a:r>
          </a:p>
          <a:p>
            <a:pPr marL="1485900" lvl="2" indent="-342900"/>
            <a:r>
              <a:rPr lang="en-US" sz="1900" dirty="0"/>
              <a:t>The SEM is the estimated range of scores that the student might receive if they took the test multiple times</a:t>
            </a:r>
          </a:p>
          <a:p>
            <a:pPr marL="342900" indent="-342900">
              <a:buFont typeface="Arial" panose="020B0604020202020204" pitchFamily="34" charset="0"/>
              <a:buChar char="•"/>
            </a:pPr>
            <a:r>
              <a:rPr lang="en-US" sz="2200" dirty="0" smtClean="0">
                <a:solidFill>
                  <a:schemeClr val="tx1"/>
                </a:solidFill>
              </a:rPr>
              <a:t>Reporting </a:t>
            </a:r>
            <a:r>
              <a:rPr lang="en-US" sz="2200" dirty="0">
                <a:solidFill>
                  <a:schemeClr val="tx1"/>
                </a:solidFill>
              </a:rPr>
              <a:t>Category/Subscale </a:t>
            </a:r>
            <a:r>
              <a:rPr lang="en-US" sz="2200" dirty="0" smtClean="0">
                <a:solidFill>
                  <a:schemeClr val="tx1"/>
                </a:solidFill>
              </a:rPr>
              <a:t>Performance</a:t>
            </a:r>
            <a:endParaRPr lang="en-US" sz="2200" dirty="0">
              <a:solidFill>
                <a:schemeClr val="tx1"/>
              </a:solidFill>
            </a:endParaRPr>
          </a:p>
          <a:p>
            <a:pPr marL="1028700" lvl="1" indent="-342900"/>
            <a:r>
              <a:rPr lang="en-US" sz="2100" dirty="0" smtClean="0"/>
              <a:t>Overall Reading Reporting Category</a:t>
            </a:r>
          </a:p>
          <a:p>
            <a:pPr marL="1028700" lvl="1" indent="-342900"/>
            <a:r>
              <a:rPr lang="en-US" sz="2100" dirty="0" smtClean="0"/>
              <a:t>Science and Social Studies </a:t>
            </a:r>
            <a:r>
              <a:rPr lang="en-US" sz="2100" dirty="0"/>
              <a:t>C</a:t>
            </a:r>
            <a:r>
              <a:rPr lang="en-US" sz="2100" dirty="0" smtClean="0"/>
              <a:t>ontent Standards, including </a:t>
            </a:r>
            <a:r>
              <a:rPr lang="en-US" sz="2100" dirty="0"/>
              <a:t>Scientific Inquiry/Nature of Science</a:t>
            </a:r>
          </a:p>
          <a:p>
            <a:pPr marL="342900" indent="-342900">
              <a:buFont typeface="Arial" panose="020B0604020202020204" pitchFamily="34" charset="0"/>
              <a:buChar char="•"/>
            </a:pPr>
            <a:r>
              <a:rPr lang="en-US" sz="2200" dirty="0">
                <a:solidFill>
                  <a:schemeClr val="tx1"/>
                </a:solidFill>
              </a:rPr>
              <a:t>Item Type </a:t>
            </a:r>
            <a:r>
              <a:rPr lang="en-US" sz="2200" dirty="0" smtClean="0">
                <a:solidFill>
                  <a:schemeClr val="tx1"/>
                </a:solidFill>
              </a:rPr>
              <a:t>(Science </a:t>
            </a:r>
            <a:r>
              <a:rPr lang="en-US" sz="2200" dirty="0">
                <a:solidFill>
                  <a:schemeClr val="tx1"/>
                </a:solidFill>
              </a:rPr>
              <a:t>and </a:t>
            </a:r>
            <a:r>
              <a:rPr lang="en-US" sz="2200" dirty="0" smtClean="0">
                <a:solidFill>
                  <a:schemeClr val="tx1"/>
                </a:solidFill>
              </a:rPr>
              <a:t>Social Studies </a:t>
            </a:r>
            <a:r>
              <a:rPr lang="en-US" sz="2200" dirty="0">
                <a:solidFill>
                  <a:schemeClr val="tx1"/>
                </a:solidFill>
              </a:rPr>
              <a:t>only)</a:t>
            </a:r>
          </a:p>
          <a:p>
            <a:pPr marL="1028700" lvl="1" indent="-342900"/>
            <a:r>
              <a:rPr lang="en-US" sz="2100" dirty="0"/>
              <a:t>Performance on constructed response and selected response </a:t>
            </a:r>
            <a:r>
              <a:rPr lang="en-US" sz="2100" dirty="0" smtClean="0"/>
              <a:t>questions</a:t>
            </a:r>
          </a:p>
          <a:p>
            <a:pPr marL="342900" indent="-342900">
              <a:buFont typeface="Arial" panose="020B0604020202020204" pitchFamily="34" charset="0"/>
              <a:buChar char="•"/>
            </a:pPr>
            <a:r>
              <a:rPr lang="en-US" sz="2200" dirty="0">
                <a:solidFill>
                  <a:schemeClr val="tx1"/>
                </a:solidFill>
              </a:rPr>
              <a:t>State, district, and school level information is provided in relevant sections of the report to help understand how the student’s performance compares to other students</a:t>
            </a:r>
          </a:p>
          <a:p>
            <a:pPr marL="1028700" lvl="1" indent="-342900"/>
            <a:r>
              <a:rPr lang="en-US" sz="2100" dirty="0"/>
              <a:t>Data suppressed if fewer than 16 students in a </a:t>
            </a:r>
            <a:r>
              <a:rPr lang="en-US" sz="2100" dirty="0" smtClean="0"/>
              <a:t>category</a:t>
            </a:r>
            <a:endParaRPr lang="en-US" sz="2100" dirty="0"/>
          </a:p>
        </p:txBody>
      </p:sp>
    </p:spTree>
    <p:extLst>
      <p:ext uri="{BB962C8B-B14F-4D97-AF65-F5344CB8AC3E}">
        <p14:creationId xmlns:p14="http://schemas.microsoft.com/office/powerpoint/2010/main" val="404047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 Cut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037787"/>
              </p:ext>
            </p:extLst>
          </p:nvPr>
        </p:nvGraphicFramePr>
        <p:xfrm>
          <a:off x="410548" y="1463675"/>
          <a:ext cx="8397551" cy="3657600"/>
        </p:xfrm>
        <a:graphic>
          <a:graphicData uri="http://schemas.openxmlformats.org/drawingml/2006/table">
            <a:tbl>
              <a:tblPr firstRow="1" bandRow="1">
                <a:tableStyleId>{93296810-A885-4BE3-A3E7-6D5BEEA58F35}</a:tableStyleId>
              </a:tblPr>
              <a:tblGrid>
                <a:gridCol w="2528595"/>
                <a:gridCol w="1467239"/>
                <a:gridCol w="1467239"/>
                <a:gridCol w="1467239"/>
                <a:gridCol w="1467239"/>
              </a:tblGrid>
              <a:tr h="685800">
                <a:tc gridSpan="5">
                  <a:txBody>
                    <a:bodyPr/>
                    <a:lstStyle/>
                    <a:p>
                      <a:pPr algn="ctr"/>
                      <a:r>
                        <a:rPr lang="en-US" sz="2400" dirty="0" smtClean="0"/>
                        <a:t>Science and Social Studies*</a:t>
                      </a: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r>
              <a:tr h="685800">
                <a:tc>
                  <a:txBody>
                    <a:bodyPr/>
                    <a:lstStyle/>
                    <a:p>
                      <a:pPr algn="ctr"/>
                      <a:r>
                        <a:rPr lang="en-US" sz="1800" baseline="0" dirty="0" smtClean="0">
                          <a:solidFill>
                            <a:schemeClr val="bg1"/>
                          </a:solidFill>
                        </a:rPr>
                        <a:t>Grade Level</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Partially Met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Approached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Met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Exceeded Expectations</a:t>
                      </a:r>
                      <a:endParaRPr lang="en-US" sz="1800" baseline="0" dirty="0">
                        <a:solidFill>
                          <a:schemeClr val="bg1"/>
                        </a:solidFill>
                      </a:endParaRPr>
                    </a:p>
                  </a:txBody>
                  <a:tcPr anchor="ctr">
                    <a:solidFill>
                      <a:schemeClr val="accent6"/>
                    </a:solidFill>
                  </a:tcPr>
                </a:tc>
              </a:tr>
              <a:tr h="457200">
                <a:tc>
                  <a:txBody>
                    <a:bodyPr/>
                    <a:lstStyle/>
                    <a:p>
                      <a:r>
                        <a:rPr lang="en-US" sz="1800" b="1" dirty="0" smtClean="0"/>
                        <a:t>Grade 4 Social Studies</a:t>
                      </a:r>
                      <a:endParaRPr lang="en-US" sz="1800" dirty="0"/>
                    </a:p>
                  </a:txBody>
                  <a:tcPr anchor="ctr"/>
                </a:tc>
                <a:tc>
                  <a:txBody>
                    <a:bodyPr/>
                    <a:lstStyle/>
                    <a:p>
                      <a:pPr algn="ctr"/>
                      <a:r>
                        <a:rPr lang="en-US" sz="1800" i="0" dirty="0" smtClean="0">
                          <a:solidFill>
                            <a:srgbClr val="000000"/>
                          </a:solidFill>
                        </a:rPr>
                        <a:t>300-556</a:t>
                      </a:r>
                      <a:endParaRPr lang="en-US" sz="1800" i="0" dirty="0">
                        <a:solidFill>
                          <a:srgbClr val="000000"/>
                        </a:solidFill>
                      </a:endParaRPr>
                    </a:p>
                  </a:txBody>
                  <a:tcPr anchor="ctr"/>
                </a:tc>
                <a:tc>
                  <a:txBody>
                    <a:bodyPr/>
                    <a:lstStyle/>
                    <a:p>
                      <a:pPr algn="ctr"/>
                      <a:r>
                        <a:rPr lang="en-US" sz="1800" i="0" dirty="0" smtClean="0">
                          <a:solidFill>
                            <a:srgbClr val="000000"/>
                          </a:solidFill>
                        </a:rPr>
                        <a:t>557-698</a:t>
                      </a:r>
                      <a:endParaRPr lang="en-US" sz="1800" i="0" dirty="0">
                        <a:solidFill>
                          <a:srgbClr val="000000"/>
                        </a:solidFill>
                      </a:endParaRPr>
                    </a:p>
                  </a:txBody>
                  <a:tcPr anchor="ctr"/>
                </a:tc>
                <a:tc>
                  <a:txBody>
                    <a:bodyPr/>
                    <a:lstStyle/>
                    <a:p>
                      <a:pPr algn="ctr"/>
                      <a:r>
                        <a:rPr lang="en-US" sz="1800" i="0" dirty="0" smtClean="0">
                          <a:solidFill>
                            <a:srgbClr val="000000"/>
                          </a:solidFill>
                        </a:rPr>
                        <a:t>699-792</a:t>
                      </a:r>
                      <a:endParaRPr lang="en-US" sz="1800" i="0" dirty="0">
                        <a:solidFill>
                          <a:srgbClr val="000000"/>
                        </a:solidFill>
                      </a:endParaRPr>
                    </a:p>
                  </a:txBody>
                  <a:tcPr anchor="ctr"/>
                </a:tc>
                <a:tc>
                  <a:txBody>
                    <a:bodyPr/>
                    <a:lstStyle/>
                    <a:p>
                      <a:pPr algn="ctr"/>
                      <a:r>
                        <a:rPr lang="en-US" sz="1800" i="0" dirty="0" smtClean="0">
                          <a:solidFill>
                            <a:srgbClr val="000000"/>
                          </a:solidFill>
                        </a:rPr>
                        <a:t>793-900</a:t>
                      </a:r>
                      <a:endParaRPr lang="en-US" sz="1800" i="0" dirty="0">
                        <a:solidFill>
                          <a:srgbClr val="000000"/>
                        </a:solidFill>
                      </a:endParaRPr>
                    </a:p>
                  </a:txBody>
                  <a:tcPr anchor="ctr"/>
                </a:tc>
              </a:tr>
              <a:tr h="457200">
                <a:tc>
                  <a:txBody>
                    <a:bodyPr/>
                    <a:lstStyle/>
                    <a:p>
                      <a:r>
                        <a:rPr lang="en-US" sz="1800" b="1" dirty="0" smtClean="0"/>
                        <a:t>Grade 5 Science</a:t>
                      </a:r>
                      <a:endParaRPr lang="en-US" sz="1800" dirty="0"/>
                    </a:p>
                  </a:txBody>
                  <a:tcPr anchor="ctr"/>
                </a:tc>
                <a:tc>
                  <a:txBody>
                    <a:bodyPr/>
                    <a:lstStyle/>
                    <a:p>
                      <a:pPr algn="ctr"/>
                      <a:r>
                        <a:rPr lang="en-US" sz="1800" dirty="0" smtClean="0">
                          <a:solidFill>
                            <a:srgbClr val="000000"/>
                          </a:solidFill>
                        </a:rPr>
                        <a:t>300-545</a:t>
                      </a:r>
                      <a:endParaRPr lang="en-US" sz="1800" dirty="0">
                        <a:solidFill>
                          <a:srgbClr val="000000"/>
                        </a:solidFill>
                      </a:endParaRPr>
                    </a:p>
                  </a:txBody>
                  <a:tcPr anchor="ctr"/>
                </a:tc>
                <a:tc>
                  <a:txBody>
                    <a:bodyPr/>
                    <a:lstStyle/>
                    <a:p>
                      <a:pPr algn="ctr"/>
                      <a:r>
                        <a:rPr lang="en-US" sz="1800" dirty="0" smtClean="0">
                          <a:solidFill>
                            <a:srgbClr val="000000"/>
                          </a:solidFill>
                        </a:rPr>
                        <a:t>546-649</a:t>
                      </a:r>
                      <a:endParaRPr lang="en-US" sz="1800" dirty="0">
                        <a:solidFill>
                          <a:srgbClr val="000000"/>
                        </a:solidFill>
                      </a:endParaRPr>
                    </a:p>
                  </a:txBody>
                  <a:tcPr anchor="ctr"/>
                </a:tc>
                <a:tc>
                  <a:txBody>
                    <a:bodyPr/>
                    <a:lstStyle/>
                    <a:p>
                      <a:pPr algn="ctr"/>
                      <a:r>
                        <a:rPr lang="en-US" sz="1800" dirty="0" smtClean="0">
                          <a:solidFill>
                            <a:srgbClr val="000000"/>
                          </a:solidFill>
                        </a:rPr>
                        <a:t>650-770</a:t>
                      </a:r>
                      <a:endParaRPr lang="en-US" sz="1800" dirty="0">
                        <a:solidFill>
                          <a:srgbClr val="000000"/>
                        </a:solidFill>
                      </a:endParaRPr>
                    </a:p>
                  </a:txBody>
                  <a:tcPr anchor="ctr"/>
                </a:tc>
                <a:tc>
                  <a:txBody>
                    <a:bodyPr/>
                    <a:lstStyle/>
                    <a:p>
                      <a:pPr algn="ctr"/>
                      <a:r>
                        <a:rPr lang="en-US" sz="1800" dirty="0" smtClean="0">
                          <a:solidFill>
                            <a:srgbClr val="000000"/>
                          </a:solidFill>
                        </a:rPr>
                        <a:t>771-900</a:t>
                      </a:r>
                      <a:endParaRPr lang="en-US" sz="1800" dirty="0">
                        <a:solidFill>
                          <a:srgbClr val="000000"/>
                        </a:solidFill>
                      </a:endParaRPr>
                    </a:p>
                  </a:txBody>
                  <a:tcPr anchor="ctr"/>
                </a:tc>
              </a:tr>
              <a:tr h="457200">
                <a:tc>
                  <a:txBody>
                    <a:bodyPr/>
                    <a:lstStyle/>
                    <a:p>
                      <a:r>
                        <a:rPr lang="en-US" sz="1800" b="1" dirty="0" smtClean="0"/>
                        <a:t>Grade 7 Social Studies</a:t>
                      </a:r>
                      <a:endParaRPr lang="en-US" sz="1800" dirty="0"/>
                    </a:p>
                  </a:txBody>
                  <a:tcPr anchor="ctr"/>
                </a:tc>
                <a:tc>
                  <a:txBody>
                    <a:bodyPr/>
                    <a:lstStyle/>
                    <a:p>
                      <a:pPr algn="ctr"/>
                      <a:r>
                        <a:rPr lang="en-US" sz="1800" dirty="0" smtClean="0">
                          <a:solidFill>
                            <a:srgbClr val="000000"/>
                          </a:solidFill>
                        </a:rPr>
                        <a:t>300-591</a:t>
                      </a:r>
                      <a:endParaRPr lang="en-US" sz="1800" dirty="0">
                        <a:solidFill>
                          <a:srgbClr val="000000"/>
                        </a:solidFill>
                      </a:endParaRPr>
                    </a:p>
                  </a:txBody>
                  <a:tcPr anchor="ctr"/>
                </a:tc>
                <a:tc>
                  <a:txBody>
                    <a:bodyPr/>
                    <a:lstStyle/>
                    <a:p>
                      <a:pPr algn="ctr"/>
                      <a:r>
                        <a:rPr lang="en-US" sz="1800" dirty="0" smtClean="0">
                          <a:solidFill>
                            <a:srgbClr val="000000"/>
                          </a:solidFill>
                        </a:rPr>
                        <a:t>592-700</a:t>
                      </a:r>
                      <a:endParaRPr lang="en-US" sz="1800" dirty="0">
                        <a:solidFill>
                          <a:srgbClr val="000000"/>
                        </a:solidFill>
                      </a:endParaRPr>
                    </a:p>
                  </a:txBody>
                  <a:tcPr anchor="ctr"/>
                </a:tc>
                <a:tc>
                  <a:txBody>
                    <a:bodyPr/>
                    <a:lstStyle/>
                    <a:p>
                      <a:pPr algn="ctr"/>
                      <a:r>
                        <a:rPr lang="en-US" sz="1800" dirty="0" smtClean="0">
                          <a:solidFill>
                            <a:srgbClr val="000000"/>
                          </a:solidFill>
                        </a:rPr>
                        <a:t>701-769</a:t>
                      </a:r>
                      <a:endParaRPr lang="en-US" sz="1800" dirty="0">
                        <a:solidFill>
                          <a:srgbClr val="000000"/>
                        </a:solidFill>
                      </a:endParaRPr>
                    </a:p>
                  </a:txBody>
                  <a:tcPr anchor="ctr"/>
                </a:tc>
                <a:tc>
                  <a:txBody>
                    <a:bodyPr/>
                    <a:lstStyle/>
                    <a:p>
                      <a:pPr algn="ctr"/>
                      <a:r>
                        <a:rPr lang="en-US" sz="1800" dirty="0" smtClean="0">
                          <a:solidFill>
                            <a:srgbClr val="000000"/>
                          </a:solidFill>
                        </a:rPr>
                        <a:t>770-900</a:t>
                      </a:r>
                      <a:endParaRPr lang="en-US" sz="1800" dirty="0">
                        <a:solidFill>
                          <a:srgbClr val="000000"/>
                        </a:solidFill>
                      </a:endParaRPr>
                    </a:p>
                  </a:txBody>
                  <a:tcPr anchor="ctr"/>
                </a:tc>
              </a:tr>
              <a:tr h="457200">
                <a:tc>
                  <a:txBody>
                    <a:bodyPr/>
                    <a:lstStyle/>
                    <a:p>
                      <a:r>
                        <a:rPr lang="en-US" sz="1800" b="1" dirty="0" smtClean="0"/>
                        <a:t>Grade 8 Science</a:t>
                      </a:r>
                      <a:endParaRPr lang="en-US" sz="1800" dirty="0"/>
                    </a:p>
                  </a:txBody>
                  <a:tcPr anchor="ctr"/>
                </a:tc>
                <a:tc>
                  <a:txBody>
                    <a:bodyPr/>
                    <a:lstStyle/>
                    <a:p>
                      <a:pPr algn="ctr"/>
                      <a:r>
                        <a:rPr lang="en-US" sz="1800" dirty="0" smtClean="0">
                          <a:solidFill>
                            <a:srgbClr val="000000"/>
                          </a:solidFill>
                        </a:rPr>
                        <a:t>300-555</a:t>
                      </a:r>
                      <a:endParaRPr lang="en-US" sz="1800" dirty="0">
                        <a:solidFill>
                          <a:srgbClr val="000000"/>
                        </a:solidFill>
                      </a:endParaRPr>
                    </a:p>
                  </a:txBody>
                  <a:tcPr anchor="ctr"/>
                </a:tc>
                <a:tc>
                  <a:txBody>
                    <a:bodyPr/>
                    <a:lstStyle/>
                    <a:p>
                      <a:pPr algn="ctr"/>
                      <a:r>
                        <a:rPr lang="en-US" sz="1800" dirty="0" smtClean="0">
                          <a:solidFill>
                            <a:srgbClr val="000000"/>
                          </a:solidFill>
                        </a:rPr>
                        <a:t>556-651</a:t>
                      </a:r>
                      <a:endParaRPr lang="en-US" sz="1800" dirty="0">
                        <a:solidFill>
                          <a:srgbClr val="000000"/>
                        </a:solidFill>
                      </a:endParaRPr>
                    </a:p>
                  </a:txBody>
                  <a:tcPr anchor="ctr"/>
                </a:tc>
                <a:tc>
                  <a:txBody>
                    <a:bodyPr/>
                    <a:lstStyle/>
                    <a:p>
                      <a:pPr algn="ctr"/>
                      <a:r>
                        <a:rPr lang="en-US" sz="1800" dirty="0" smtClean="0">
                          <a:solidFill>
                            <a:srgbClr val="000000"/>
                          </a:solidFill>
                        </a:rPr>
                        <a:t>652-784</a:t>
                      </a:r>
                      <a:endParaRPr lang="en-US" sz="1800" dirty="0">
                        <a:solidFill>
                          <a:srgbClr val="000000"/>
                        </a:solidFill>
                      </a:endParaRPr>
                    </a:p>
                  </a:txBody>
                  <a:tcPr anchor="ctr"/>
                </a:tc>
                <a:tc>
                  <a:txBody>
                    <a:bodyPr/>
                    <a:lstStyle/>
                    <a:p>
                      <a:pPr algn="ctr"/>
                      <a:r>
                        <a:rPr lang="en-US" sz="1800" dirty="0" smtClean="0">
                          <a:solidFill>
                            <a:srgbClr val="000000"/>
                          </a:solidFill>
                        </a:rPr>
                        <a:t>785-900</a:t>
                      </a:r>
                      <a:endParaRPr lang="en-US" sz="1800" dirty="0">
                        <a:solidFill>
                          <a:srgbClr val="000000"/>
                        </a:solidFill>
                      </a:endParaRPr>
                    </a:p>
                  </a:txBody>
                  <a:tcPr anchor="ctr"/>
                </a:tc>
              </a:tr>
              <a:tr h="457200">
                <a:tc>
                  <a:txBody>
                    <a:bodyPr/>
                    <a:lstStyle/>
                    <a:p>
                      <a:r>
                        <a:rPr lang="en-US" sz="1800" b="1" dirty="0" smtClean="0"/>
                        <a:t>High School Science</a:t>
                      </a:r>
                      <a:endParaRPr lang="en-US" sz="1800" dirty="0"/>
                    </a:p>
                  </a:txBody>
                  <a:tcPr anchor="ctr"/>
                </a:tc>
                <a:tc>
                  <a:txBody>
                    <a:bodyPr/>
                    <a:lstStyle/>
                    <a:p>
                      <a:pPr algn="ctr"/>
                      <a:r>
                        <a:rPr lang="en-US" sz="1800" dirty="0" smtClean="0">
                          <a:solidFill>
                            <a:srgbClr val="000000"/>
                          </a:solidFill>
                        </a:rPr>
                        <a:t>300-542</a:t>
                      </a:r>
                      <a:endParaRPr lang="en-US" sz="1800" dirty="0">
                        <a:solidFill>
                          <a:srgbClr val="000000"/>
                        </a:solidFill>
                      </a:endParaRPr>
                    </a:p>
                  </a:txBody>
                  <a:tcPr anchor="ctr"/>
                </a:tc>
                <a:tc>
                  <a:txBody>
                    <a:bodyPr/>
                    <a:lstStyle/>
                    <a:p>
                      <a:pPr algn="ctr"/>
                      <a:r>
                        <a:rPr lang="en-US" sz="1800" dirty="0" smtClean="0">
                          <a:solidFill>
                            <a:srgbClr val="000000"/>
                          </a:solidFill>
                        </a:rPr>
                        <a:t>543-672</a:t>
                      </a:r>
                      <a:endParaRPr lang="en-US" sz="1800" dirty="0">
                        <a:solidFill>
                          <a:srgbClr val="000000"/>
                        </a:solidFill>
                      </a:endParaRPr>
                    </a:p>
                  </a:txBody>
                  <a:tcPr anchor="ctr"/>
                </a:tc>
                <a:tc>
                  <a:txBody>
                    <a:bodyPr/>
                    <a:lstStyle/>
                    <a:p>
                      <a:pPr algn="ctr"/>
                      <a:r>
                        <a:rPr lang="en-US" sz="1800" dirty="0" smtClean="0">
                          <a:solidFill>
                            <a:srgbClr val="000000"/>
                          </a:solidFill>
                        </a:rPr>
                        <a:t>673-773</a:t>
                      </a:r>
                      <a:endParaRPr lang="en-US" sz="1800" dirty="0">
                        <a:solidFill>
                          <a:srgbClr val="000000"/>
                        </a:solidFill>
                      </a:endParaRPr>
                    </a:p>
                  </a:txBody>
                  <a:tcPr anchor="ctr"/>
                </a:tc>
                <a:tc>
                  <a:txBody>
                    <a:bodyPr/>
                    <a:lstStyle/>
                    <a:p>
                      <a:pPr algn="ctr"/>
                      <a:r>
                        <a:rPr lang="en-US" sz="1800" dirty="0" smtClean="0">
                          <a:solidFill>
                            <a:srgbClr val="000000"/>
                          </a:solidFill>
                        </a:rPr>
                        <a:t>774-900</a:t>
                      </a:r>
                      <a:endParaRPr lang="en-US" sz="1800" dirty="0">
                        <a:solidFill>
                          <a:srgbClr val="000000"/>
                        </a:solidFill>
                      </a:endParaRPr>
                    </a:p>
                  </a:txBody>
                  <a:tcPr anchor="ctr"/>
                </a:tc>
              </a:tr>
            </a:tbl>
          </a:graphicData>
        </a:graphic>
      </p:graphicFrame>
      <p:sp>
        <p:nvSpPr>
          <p:cNvPr id="3" name="Rectangle 2"/>
          <p:cNvSpPr/>
          <p:nvPr/>
        </p:nvSpPr>
        <p:spPr>
          <a:xfrm>
            <a:off x="410547" y="5261236"/>
            <a:ext cx="8397551" cy="1200329"/>
          </a:xfrm>
          <a:prstGeom prst="rect">
            <a:avLst/>
          </a:prstGeom>
        </p:spPr>
        <p:txBody>
          <a:bodyPr wrap="square">
            <a:spAutoFit/>
          </a:bodyPr>
          <a:lstStyle/>
          <a:p>
            <a:r>
              <a:rPr lang="en-US" dirty="0"/>
              <a:t>*Cut scores were set by Colorado educators based on the specific content that students should be able to engage with at each performance level. Elementary and middle school cut scores were adopted by the State Board of Education in August 2014; high school cut scores were adopted in April 2016.</a:t>
            </a:r>
          </a:p>
        </p:txBody>
      </p:sp>
    </p:spTree>
    <p:extLst>
      <p:ext uri="{BB962C8B-B14F-4D97-AF65-F5344CB8AC3E}">
        <p14:creationId xmlns:p14="http://schemas.microsoft.com/office/powerpoint/2010/main" val="58546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 Cut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070113"/>
              </p:ext>
            </p:extLst>
          </p:nvPr>
        </p:nvGraphicFramePr>
        <p:xfrm>
          <a:off x="410548" y="1463675"/>
          <a:ext cx="8397551" cy="3657600"/>
        </p:xfrm>
        <a:graphic>
          <a:graphicData uri="http://schemas.openxmlformats.org/drawingml/2006/table">
            <a:tbl>
              <a:tblPr firstRow="1" bandRow="1">
                <a:tableStyleId>{93296810-A885-4BE3-A3E7-6D5BEEA58F35}</a:tableStyleId>
              </a:tblPr>
              <a:tblGrid>
                <a:gridCol w="3116423"/>
                <a:gridCol w="2640564"/>
                <a:gridCol w="2640564"/>
              </a:tblGrid>
              <a:tr h="685800">
                <a:tc gridSpan="3">
                  <a:txBody>
                    <a:bodyPr/>
                    <a:lstStyle/>
                    <a:p>
                      <a:pPr algn="ctr"/>
                      <a:r>
                        <a:rPr lang="en-US" sz="2400" dirty="0" smtClean="0"/>
                        <a:t>Mathematics and English Language Arts (ELA)*</a:t>
                      </a: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r>
              <a:tr h="685800">
                <a:tc>
                  <a:txBody>
                    <a:bodyPr/>
                    <a:lstStyle/>
                    <a:p>
                      <a:pPr algn="ctr"/>
                      <a:r>
                        <a:rPr lang="en-US" sz="1800" baseline="0" dirty="0" smtClean="0">
                          <a:solidFill>
                            <a:schemeClr val="bg1"/>
                          </a:solidFill>
                        </a:rPr>
                        <a:t>Performance Level</a:t>
                      </a:r>
                      <a:endParaRPr lang="en-US" sz="1800" baseline="0" dirty="0">
                        <a:solidFill>
                          <a:schemeClr val="bg1"/>
                        </a:solidFill>
                      </a:endParaRPr>
                    </a:p>
                  </a:txBody>
                  <a:tcPr anchor="ctr">
                    <a:solidFill>
                      <a:schemeClr val="accent6"/>
                    </a:solidFill>
                  </a:tcPr>
                </a:tc>
                <a:tc>
                  <a:txBody>
                    <a:bodyPr/>
                    <a:lstStyle/>
                    <a:p>
                      <a:pPr marL="0" algn="ctr" defTabSz="914400" rtl="0" eaLnBrk="1" latinLnBrk="0" hangingPunct="1"/>
                      <a:r>
                        <a:rPr lang="en-US" sz="1800" kern="1200" baseline="0" dirty="0" smtClean="0">
                          <a:solidFill>
                            <a:schemeClr val="bg1"/>
                          </a:solidFill>
                          <a:latin typeface="+mn-lt"/>
                          <a:ea typeface="+mn-ea"/>
                          <a:cs typeface="+mn-cs"/>
                        </a:rPr>
                        <a:t>Start</a:t>
                      </a:r>
                      <a:endParaRPr lang="en-US" sz="1800" kern="1200" baseline="0" dirty="0">
                        <a:solidFill>
                          <a:schemeClr val="bg1"/>
                        </a:solidFill>
                        <a:latin typeface="+mn-lt"/>
                        <a:ea typeface="+mn-ea"/>
                        <a:cs typeface="+mn-cs"/>
                      </a:endParaRPr>
                    </a:p>
                  </a:txBody>
                  <a:tcPr anchor="ctr">
                    <a:solidFill>
                      <a:schemeClr val="accent6"/>
                    </a:solidFill>
                  </a:tcPr>
                </a:tc>
                <a:tc>
                  <a:txBody>
                    <a:bodyPr/>
                    <a:lstStyle/>
                    <a:p>
                      <a:pPr marL="0" algn="ctr" defTabSz="914400" rtl="0" eaLnBrk="1" latinLnBrk="0" hangingPunct="1"/>
                      <a:r>
                        <a:rPr lang="en-US" sz="1800" kern="1200" baseline="0" dirty="0" smtClean="0">
                          <a:solidFill>
                            <a:schemeClr val="bg1"/>
                          </a:solidFill>
                          <a:latin typeface="+mn-lt"/>
                          <a:ea typeface="+mn-ea"/>
                          <a:cs typeface="+mn-cs"/>
                        </a:rPr>
                        <a:t>End</a:t>
                      </a:r>
                      <a:endParaRPr lang="en-US" sz="1800" kern="1200" baseline="0" dirty="0">
                        <a:solidFill>
                          <a:schemeClr val="bg1"/>
                        </a:solidFill>
                        <a:latin typeface="+mn-lt"/>
                        <a:ea typeface="+mn-ea"/>
                        <a:cs typeface="+mn-cs"/>
                      </a:endParaRPr>
                    </a:p>
                  </a:txBody>
                  <a:tcPr anchor="ctr">
                    <a:solidFill>
                      <a:schemeClr val="accent6"/>
                    </a:solidFill>
                  </a:tcPr>
                </a:tc>
              </a:tr>
              <a:tr h="457200">
                <a:tc>
                  <a:txBody>
                    <a:bodyPr/>
                    <a:lstStyle/>
                    <a:p>
                      <a:pPr marL="0" marR="0" indent="0">
                        <a:lnSpc>
                          <a:spcPct val="115000"/>
                        </a:lnSpc>
                        <a:spcBef>
                          <a:spcPts val="0"/>
                        </a:spcBef>
                        <a:spcAft>
                          <a:spcPts val="1000"/>
                        </a:spcAft>
                      </a:pPr>
                      <a:r>
                        <a:rPr lang="en-US" sz="1800" b="1" dirty="0" smtClean="0">
                          <a:solidFill>
                            <a:srgbClr val="000000"/>
                          </a:solidFill>
                          <a:effectLst/>
                          <a:latin typeface="Calibri"/>
                          <a:ea typeface="Calibri"/>
                          <a:cs typeface="Times New Roman"/>
                        </a:rPr>
                        <a:t>Exceeded</a:t>
                      </a:r>
                      <a:r>
                        <a:rPr lang="en-US" sz="1800" b="1" baseline="0" dirty="0" smtClean="0">
                          <a:solidFill>
                            <a:srgbClr val="000000"/>
                          </a:solidFill>
                          <a:effectLst/>
                          <a:latin typeface="Calibri"/>
                          <a:ea typeface="Calibri"/>
                          <a:cs typeface="Times New Roman"/>
                        </a:rPr>
                        <a:t> Expectations</a:t>
                      </a:r>
                      <a:endParaRPr lang="en-US" sz="1800" b="1" dirty="0">
                        <a:solidFill>
                          <a:srgbClr val="000000"/>
                        </a:solidFill>
                        <a:effectLst/>
                        <a:latin typeface="Calibri"/>
                        <a:ea typeface="Calibri"/>
                        <a:cs typeface="Times New Roman"/>
                      </a:endParaRPr>
                    </a:p>
                  </a:txBody>
                  <a:tcPr anchor="ctr"/>
                </a:tc>
                <a:tc>
                  <a:txBody>
                    <a:bodyPr/>
                    <a:lstStyle/>
                    <a:p>
                      <a:pPr algn="ctr"/>
                      <a:r>
                        <a:rPr lang="en-US" i="0" dirty="0" smtClean="0">
                          <a:solidFill>
                            <a:srgbClr val="000000"/>
                          </a:solidFill>
                        </a:rPr>
                        <a:t>783-810*</a:t>
                      </a:r>
                      <a:endParaRPr lang="en-US" i="0" dirty="0">
                        <a:solidFill>
                          <a:srgbClr val="000000"/>
                        </a:solidFill>
                      </a:endParaRPr>
                    </a:p>
                  </a:txBody>
                  <a:tcPr anchor="ctr"/>
                </a:tc>
                <a:tc>
                  <a:txBody>
                    <a:bodyPr/>
                    <a:lstStyle/>
                    <a:p>
                      <a:pPr algn="ctr"/>
                      <a:r>
                        <a:rPr lang="en-US" i="0" dirty="0" smtClean="0">
                          <a:solidFill>
                            <a:srgbClr val="000000"/>
                          </a:solidFill>
                        </a:rPr>
                        <a:t>850</a:t>
                      </a:r>
                      <a:endParaRPr lang="en-US" i="0" dirty="0">
                        <a:solidFill>
                          <a:srgbClr val="000000"/>
                        </a:solidFill>
                      </a:endParaRPr>
                    </a:p>
                  </a:txBody>
                  <a:tcPr anchor="ctr"/>
                </a:tc>
              </a:tr>
              <a:tr h="457200">
                <a:tc>
                  <a:txBody>
                    <a:bodyPr/>
                    <a:lstStyle/>
                    <a:p>
                      <a:pPr marL="0" marR="0" indent="0">
                        <a:lnSpc>
                          <a:spcPct val="115000"/>
                        </a:lnSpc>
                        <a:spcBef>
                          <a:spcPts val="0"/>
                        </a:spcBef>
                        <a:spcAft>
                          <a:spcPts val="1000"/>
                        </a:spcAft>
                      </a:pPr>
                      <a:r>
                        <a:rPr lang="en-US" sz="1800" b="1" dirty="0" smtClean="0">
                          <a:solidFill>
                            <a:srgbClr val="000000"/>
                          </a:solidFill>
                          <a:effectLst/>
                        </a:rPr>
                        <a:t>Met Expectations</a:t>
                      </a:r>
                      <a:endParaRPr lang="en-US" sz="1800" b="1" dirty="0">
                        <a:solidFill>
                          <a:srgbClr val="000000"/>
                        </a:solidFill>
                        <a:effectLst/>
                        <a:latin typeface="Calibri"/>
                        <a:ea typeface="Calibri"/>
                        <a:cs typeface="Times New Roman"/>
                      </a:endParaRPr>
                    </a:p>
                  </a:txBody>
                  <a:tcPr anchor="ctr"/>
                </a:tc>
                <a:tc>
                  <a:txBody>
                    <a:bodyPr/>
                    <a:lstStyle/>
                    <a:p>
                      <a:pPr algn="ctr"/>
                      <a:r>
                        <a:rPr lang="en-US" i="0" dirty="0" smtClean="0">
                          <a:solidFill>
                            <a:srgbClr val="000000"/>
                          </a:solidFill>
                        </a:rPr>
                        <a:t>750</a:t>
                      </a:r>
                      <a:endParaRPr lang="en-US" i="0" dirty="0">
                        <a:solidFill>
                          <a:srgbClr val="000000"/>
                        </a:solidFill>
                      </a:endParaRPr>
                    </a:p>
                  </a:txBody>
                  <a:tcPr anchor="ctr"/>
                </a:tc>
                <a:tc>
                  <a:txBody>
                    <a:bodyPr/>
                    <a:lstStyle/>
                    <a:p>
                      <a:pPr algn="ctr"/>
                      <a:r>
                        <a:rPr lang="en-US" i="0" dirty="0" smtClean="0">
                          <a:solidFill>
                            <a:srgbClr val="000000"/>
                          </a:solidFill>
                        </a:rPr>
                        <a:t>782-809*</a:t>
                      </a:r>
                      <a:endParaRPr lang="en-US" i="0" dirty="0">
                        <a:solidFill>
                          <a:srgbClr val="000000"/>
                        </a:solidFill>
                      </a:endParaRPr>
                    </a:p>
                  </a:txBody>
                  <a:tcPr anchor="ctr"/>
                </a:tc>
              </a:tr>
              <a:tr h="457200">
                <a:tc>
                  <a:txBody>
                    <a:bodyPr/>
                    <a:lstStyle/>
                    <a:p>
                      <a:pPr marL="0" marR="0" indent="0">
                        <a:lnSpc>
                          <a:spcPct val="115000"/>
                        </a:lnSpc>
                        <a:spcBef>
                          <a:spcPts val="0"/>
                        </a:spcBef>
                        <a:spcAft>
                          <a:spcPts val="1000"/>
                        </a:spcAft>
                      </a:pPr>
                      <a:r>
                        <a:rPr lang="en-US" sz="1800" b="1" dirty="0" smtClean="0">
                          <a:solidFill>
                            <a:srgbClr val="000000"/>
                          </a:solidFill>
                          <a:effectLst/>
                        </a:rPr>
                        <a:t>Approached </a:t>
                      </a:r>
                      <a:r>
                        <a:rPr lang="en-US" sz="1800" b="1" dirty="0">
                          <a:solidFill>
                            <a:srgbClr val="000000"/>
                          </a:solidFill>
                          <a:effectLst/>
                        </a:rPr>
                        <a:t>Expectations</a:t>
                      </a:r>
                      <a:endParaRPr lang="en-US" sz="1800" b="1" dirty="0">
                        <a:solidFill>
                          <a:srgbClr val="000000"/>
                        </a:solidFill>
                        <a:effectLst/>
                        <a:latin typeface="Calibri"/>
                        <a:ea typeface="Calibri"/>
                        <a:cs typeface="Times New Roman"/>
                      </a:endParaRPr>
                    </a:p>
                  </a:txBody>
                  <a:tcPr anchor="ctr"/>
                </a:tc>
                <a:tc>
                  <a:txBody>
                    <a:bodyPr/>
                    <a:lstStyle/>
                    <a:p>
                      <a:pPr algn="ctr"/>
                      <a:r>
                        <a:rPr lang="en-US" i="0" dirty="0" smtClean="0">
                          <a:solidFill>
                            <a:srgbClr val="000000"/>
                          </a:solidFill>
                        </a:rPr>
                        <a:t>725</a:t>
                      </a:r>
                      <a:endParaRPr lang="en-US" i="0" dirty="0">
                        <a:solidFill>
                          <a:srgbClr val="000000"/>
                        </a:solidFill>
                      </a:endParaRPr>
                    </a:p>
                  </a:txBody>
                  <a:tcPr anchor="ctr"/>
                </a:tc>
                <a:tc>
                  <a:txBody>
                    <a:bodyPr/>
                    <a:lstStyle/>
                    <a:p>
                      <a:pPr algn="ctr"/>
                      <a:r>
                        <a:rPr lang="en-US" i="0" dirty="0" smtClean="0">
                          <a:solidFill>
                            <a:srgbClr val="000000"/>
                          </a:solidFill>
                        </a:rPr>
                        <a:t>749</a:t>
                      </a:r>
                      <a:endParaRPr lang="en-US" i="0" dirty="0">
                        <a:solidFill>
                          <a:srgbClr val="000000"/>
                        </a:solidFill>
                      </a:endParaRPr>
                    </a:p>
                  </a:txBody>
                  <a:tcPr anchor="ctr"/>
                </a:tc>
              </a:tr>
              <a:tr h="457200">
                <a:tc>
                  <a:txBody>
                    <a:bodyPr/>
                    <a:lstStyle/>
                    <a:p>
                      <a:pPr marL="0" marR="0" indent="0">
                        <a:lnSpc>
                          <a:spcPct val="115000"/>
                        </a:lnSpc>
                        <a:spcBef>
                          <a:spcPts val="0"/>
                        </a:spcBef>
                        <a:spcAft>
                          <a:spcPts val="1000"/>
                        </a:spcAft>
                      </a:pPr>
                      <a:r>
                        <a:rPr lang="en-US" sz="1800" b="1" dirty="0" smtClean="0">
                          <a:solidFill>
                            <a:srgbClr val="000000"/>
                          </a:solidFill>
                          <a:effectLst/>
                        </a:rPr>
                        <a:t>Partially </a:t>
                      </a:r>
                      <a:r>
                        <a:rPr lang="en-US" sz="1800" b="1" dirty="0">
                          <a:solidFill>
                            <a:srgbClr val="000000"/>
                          </a:solidFill>
                          <a:effectLst/>
                        </a:rPr>
                        <a:t>Met Expectations</a:t>
                      </a:r>
                      <a:endParaRPr lang="en-US" sz="1800" b="1" dirty="0">
                        <a:solidFill>
                          <a:srgbClr val="000000"/>
                        </a:solidFill>
                        <a:effectLst/>
                        <a:latin typeface="Calibri"/>
                        <a:ea typeface="Calibri"/>
                        <a:cs typeface="Times New Roman"/>
                      </a:endParaRPr>
                    </a:p>
                  </a:txBody>
                  <a:tcPr anchor="ctr"/>
                </a:tc>
                <a:tc>
                  <a:txBody>
                    <a:bodyPr/>
                    <a:lstStyle/>
                    <a:p>
                      <a:pPr algn="ctr"/>
                      <a:r>
                        <a:rPr lang="en-US" i="0" dirty="0" smtClean="0">
                          <a:solidFill>
                            <a:srgbClr val="000000"/>
                          </a:solidFill>
                        </a:rPr>
                        <a:t>700</a:t>
                      </a:r>
                      <a:endParaRPr lang="en-US" i="0" dirty="0">
                        <a:solidFill>
                          <a:srgbClr val="000000"/>
                        </a:solidFill>
                      </a:endParaRPr>
                    </a:p>
                  </a:txBody>
                  <a:tcPr anchor="ctr"/>
                </a:tc>
                <a:tc>
                  <a:txBody>
                    <a:bodyPr/>
                    <a:lstStyle/>
                    <a:p>
                      <a:pPr algn="ctr"/>
                      <a:r>
                        <a:rPr lang="en-US" i="0" dirty="0" smtClean="0">
                          <a:solidFill>
                            <a:srgbClr val="000000"/>
                          </a:solidFill>
                        </a:rPr>
                        <a:t>724</a:t>
                      </a:r>
                      <a:endParaRPr lang="en-US" i="0" dirty="0">
                        <a:solidFill>
                          <a:srgbClr val="000000"/>
                        </a:solidFill>
                      </a:endParaRPr>
                    </a:p>
                  </a:txBody>
                  <a:tcPr anchor="ctr"/>
                </a:tc>
              </a:tr>
              <a:tr h="457200">
                <a:tc>
                  <a:txBody>
                    <a:bodyPr/>
                    <a:lstStyle/>
                    <a:p>
                      <a:pPr marL="0" marR="0" indent="0">
                        <a:lnSpc>
                          <a:spcPct val="115000"/>
                        </a:lnSpc>
                        <a:spcBef>
                          <a:spcPts val="0"/>
                        </a:spcBef>
                        <a:spcAft>
                          <a:spcPts val="1000"/>
                        </a:spcAft>
                      </a:pPr>
                      <a:r>
                        <a:rPr lang="en-US" sz="1800" b="1" dirty="0" smtClean="0">
                          <a:solidFill>
                            <a:srgbClr val="000000"/>
                          </a:solidFill>
                          <a:effectLst/>
                        </a:rPr>
                        <a:t>Did Not </a:t>
                      </a:r>
                      <a:r>
                        <a:rPr lang="en-US" sz="1800" b="1" dirty="0">
                          <a:solidFill>
                            <a:srgbClr val="000000"/>
                          </a:solidFill>
                          <a:effectLst/>
                        </a:rPr>
                        <a:t>Y</a:t>
                      </a:r>
                      <a:r>
                        <a:rPr lang="en-US" sz="1800" b="1" dirty="0" smtClean="0">
                          <a:solidFill>
                            <a:srgbClr val="000000"/>
                          </a:solidFill>
                          <a:effectLst/>
                        </a:rPr>
                        <a:t>et </a:t>
                      </a:r>
                      <a:r>
                        <a:rPr lang="en-US" sz="1800" b="1" dirty="0">
                          <a:solidFill>
                            <a:srgbClr val="000000"/>
                          </a:solidFill>
                          <a:effectLst/>
                        </a:rPr>
                        <a:t>M</a:t>
                      </a:r>
                      <a:r>
                        <a:rPr lang="en-US" sz="1800" b="1" dirty="0" smtClean="0">
                          <a:solidFill>
                            <a:srgbClr val="000000"/>
                          </a:solidFill>
                          <a:effectLst/>
                        </a:rPr>
                        <a:t>eet </a:t>
                      </a:r>
                      <a:r>
                        <a:rPr lang="en-US" sz="1800" b="1" dirty="0">
                          <a:solidFill>
                            <a:srgbClr val="000000"/>
                          </a:solidFill>
                          <a:effectLst/>
                        </a:rPr>
                        <a:t>E</a:t>
                      </a:r>
                      <a:r>
                        <a:rPr lang="en-US" sz="1800" b="1" dirty="0" smtClean="0">
                          <a:solidFill>
                            <a:srgbClr val="000000"/>
                          </a:solidFill>
                          <a:effectLst/>
                        </a:rPr>
                        <a:t>xpectations</a:t>
                      </a:r>
                      <a:endParaRPr lang="en-US" sz="1800" b="1" dirty="0">
                        <a:solidFill>
                          <a:srgbClr val="000000"/>
                        </a:solidFill>
                        <a:effectLst/>
                        <a:latin typeface="Calibri"/>
                        <a:ea typeface="Calibri"/>
                        <a:cs typeface="Times New Roman"/>
                      </a:endParaRPr>
                    </a:p>
                  </a:txBody>
                  <a:tcPr anchor="ctr"/>
                </a:tc>
                <a:tc>
                  <a:txBody>
                    <a:bodyPr/>
                    <a:lstStyle/>
                    <a:p>
                      <a:pPr algn="ctr"/>
                      <a:r>
                        <a:rPr lang="en-US" i="0" dirty="0" smtClean="0">
                          <a:solidFill>
                            <a:srgbClr val="000000"/>
                          </a:solidFill>
                        </a:rPr>
                        <a:t>650</a:t>
                      </a:r>
                      <a:endParaRPr lang="en-US" i="0" dirty="0">
                        <a:solidFill>
                          <a:srgbClr val="000000"/>
                        </a:solidFill>
                      </a:endParaRPr>
                    </a:p>
                  </a:txBody>
                  <a:tcPr anchor="ctr"/>
                </a:tc>
                <a:tc>
                  <a:txBody>
                    <a:bodyPr/>
                    <a:lstStyle/>
                    <a:p>
                      <a:pPr algn="ctr"/>
                      <a:r>
                        <a:rPr lang="en-US" i="0" dirty="0" smtClean="0">
                          <a:solidFill>
                            <a:srgbClr val="000000"/>
                          </a:solidFill>
                        </a:rPr>
                        <a:t>699</a:t>
                      </a:r>
                      <a:endParaRPr lang="en-US" i="0" dirty="0">
                        <a:solidFill>
                          <a:srgbClr val="000000"/>
                        </a:solidFill>
                      </a:endParaRPr>
                    </a:p>
                  </a:txBody>
                  <a:tcPr anchor="ctr"/>
                </a:tc>
              </a:tr>
            </a:tbl>
          </a:graphicData>
        </a:graphic>
      </p:graphicFrame>
      <p:sp>
        <p:nvSpPr>
          <p:cNvPr id="3" name="Rectangle 2"/>
          <p:cNvSpPr/>
          <p:nvPr/>
        </p:nvSpPr>
        <p:spPr>
          <a:xfrm>
            <a:off x="410547" y="5261236"/>
            <a:ext cx="8397551" cy="369332"/>
          </a:xfrm>
          <a:prstGeom prst="rect">
            <a:avLst/>
          </a:prstGeom>
        </p:spPr>
        <p:txBody>
          <a:bodyPr wrap="square">
            <a:spAutoFit/>
          </a:bodyPr>
          <a:lstStyle/>
          <a:p>
            <a:r>
              <a:rPr lang="en-US" dirty="0" smtClean="0"/>
              <a:t>*Varies by assessment</a:t>
            </a:r>
            <a:endParaRPr lang="en-US" dirty="0"/>
          </a:p>
        </p:txBody>
      </p:sp>
    </p:spTree>
    <p:extLst>
      <p:ext uri="{BB962C8B-B14F-4D97-AF65-F5344CB8AC3E}">
        <p14:creationId xmlns:p14="http://schemas.microsoft.com/office/powerpoint/2010/main" val="352435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Topics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CMAS Reports</a:t>
            </a:r>
          </a:p>
          <a:p>
            <a:pPr marL="342900" indent="-342900">
              <a:buFont typeface="Arial" panose="020B0604020202020204" pitchFamily="34" charset="0"/>
              <a:buChar char="•"/>
            </a:pPr>
            <a:r>
              <a:rPr lang="en-US" dirty="0" smtClean="0">
                <a:solidFill>
                  <a:schemeClr val="tx1"/>
                </a:solidFill>
              </a:rPr>
              <a:t>Individual Student Performance Reports</a:t>
            </a:r>
          </a:p>
          <a:p>
            <a:pPr marL="342900" indent="-342900">
              <a:buFont typeface="Arial" panose="020B0604020202020204" pitchFamily="34" charset="0"/>
              <a:buChar char="•"/>
            </a:pPr>
            <a:r>
              <a:rPr lang="en-US" dirty="0" smtClean="0">
                <a:solidFill>
                  <a:schemeClr val="tx1"/>
                </a:solidFill>
              </a:rPr>
              <a:t>District and School Reports</a:t>
            </a:r>
          </a:p>
          <a:p>
            <a:pPr marL="342900" indent="-342900">
              <a:buFont typeface="Arial" panose="020B0604020202020204" pitchFamily="34" charset="0"/>
              <a:buChar char="•"/>
            </a:pPr>
            <a:r>
              <a:rPr lang="en-US" dirty="0" smtClean="0">
                <a:solidFill>
                  <a:schemeClr val="tx1"/>
                </a:solidFill>
              </a:rPr>
              <a:t>Disaggregated Reports</a:t>
            </a:r>
          </a:p>
          <a:p>
            <a:pPr marL="342900" indent="-342900">
              <a:buFont typeface="Arial" panose="020B0604020202020204" pitchFamily="34" charset="0"/>
              <a:buChar char="•"/>
            </a:pPr>
            <a:r>
              <a:rPr lang="en-US" dirty="0" smtClean="0">
                <a:solidFill>
                  <a:schemeClr val="tx1"/>
                </a:solidFill>
              </a:rPr>
              <a:t>CoAlt Science and Social Studies Reports</a:t>
            </a:r>
          </a:p>
          <a:p>
            <a:pPr marL="342900" indent="-342900">
              <a:buFont typeface="Arial" panose="020B0604020202020204" pitchFamily="34" charset="0"/>
              <a:buChar char="•"/>
            </a:pPr>
            <a:r>
              <a:rPr lang="en-US" dirty="0" smtClean="0">
                <a:solidFill>
                  <a:schemeClr val="tx1"/>
                </a:solidFill>
              </a:rPr>
              <a:t>Additional Information</a:t>
            </a:r>
          </a:p>
          <a:p>
            <a:pPr marL="342900" indent="-342900">
              <a:buFont typeface="Arial" panose="020B0604020202020204" pitchFamily="34" charset="0"/>
              <a:buChar char="•"/>
            </a:pPr>
            <a:r>
              <a:rPr lang="en-US" dirty="0" smtClean="0">
                <a:solidFill>
                  <a:schemeClr val="tx1"/>
                </a:solidFill>
              </a:rPr>
              <a:t>Resources</a:t>
            </a:r>
            <a:endParaRPr lang="en-US" dirty="0">
              <a:solidFill>
                <a:schemeClr val="tx1"/>
              </a:solidFill>
            </a:endParaRPr>
          </a:p>
        </p:txBody>
      </p:sp>
    </p:spTree>
    <p:extLst>
      <p:ext uri="{BB962C8B-B14F-4D97-AF65-F5344CB8AC3E}">
        <p14:creationId xmlns:p14="http://schemas.microsoft.com/office/powerpoint/2010/main" val="364077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 Cut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8790019"/>
              </p:ext>
            </p:extLst>
          </p:nvPr>
        </p:nvGraphicFramePr>
        <p:xfrm>
          <a:off x="410548" y="1463675"/>
          <a:ext cx="8397552" cy="2514600"/>
        </p:xfrm>
        <a:graphic>
          <a:graphicData uri="http://schemas.openxmlformats.org/drawingml/2006/table">
            <a:tbl>
              <a:tblPr firstRow="1" bandRow="1">
                <a:tableStyleId>{93296810-A885-4BE3-A3E7-6D5BEEA58F35}</a:tableStyleId>
              </a:tblPr>
              <a:tblGrid>
                <a:gridCol w="1492897"/>
                <a:gridCol w="1380931"/>
                <a:gridCol w="1380931"/>
                <a:gridCol w="1380931"/>
                <a:gridCol w="1380931"/>
                <a:gridCol w="1380931"/>
              </a:tblGrid>
              <a:tr h="685800">
                <a:tc gridSpan="6">
                  <a:txBody>
                    <a:bodyPr/>
                    <a:lstStyle/>
                    <a:p>
                      <a:pPr algn="ctr"/>
                      <a:r>
                        <a:rPr lang="en-US" sz="2400" dirty="0" smtClean="0"/>
                        <a:t>Colorado Spanish</a:t>
                      </a:r>
                      <a:r>
                        <a:rPr lang="en-US" sz="2400" baseline="0" dirty="0" smtClean="0"/>
                        <a:t> Language Arts (CSLA)</a:t>
                      </a:r>
                      <a:endParaRPr lang="en-US" sz="2400" dirty="0"/>
                    </a:p>
                  </a:txBody>
                  <a:tcPr anchor="ctr"/>
                </a:tc>
                <a:tc hMerge="1">
                  <a:txBody>
                    <a:bodyPr/>
                    <a:lstStyle/>
                    <a:p>
                      <a:endParaRPr lang="en-US"/>
                    </a:p>
                  </a:txBody>
                  <a:tcP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r>
              <a:tr h="685800">
                <a:tc>
                  <a:txBody>
                    <a:bodyPr/>
                    <a:lstStyle/>
                    <a:p>
                      <a:pPr algn="ctr"/>
                      <a:r>
                        <a:rPr lang="en-US" sz="1800" baseline="0" dirty="0" smtClean="0">
                          <a:solidFill>
                            <a:schemeClr val="bg1"/>
                          </a:solidFill>
                        </a:rPr>
                        <a:t>Grade Level</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Did Not Yet Meet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Partially Met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Approached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Met Expectations</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Exceeded Expectations</a:t>
                      </a:r>
                      <a:endParaRPr lang="en-US" sz="1800" baseline="0" dirty="0">
                        <a:solidFill>
                          <a:schemeClr val="bg1"/>
                        </a:solidFill>
                      </a:endParaRPr>
                    </a:p>
                  </a:txBody>
                  <a:tcPr anchor="ctr">
                    <a:solidFill>
                      <a:schemeClr val="accent6"/>
                    </a:solidFill>
                  </a:tcPr>
                </a:tc>
              </a:tr>
              <a:tr h="457200">
                <a:tc>
                  <a:txBody>
                    <a:bodyPr/>
                    <a:lstStyle/>
                    <a:p>
                      <a:r>
                        <a:rPr lang="en-US" sz="1800" b="1" dirty="0" smtClean="0"/>
                        <a:t>Grade 3</a:t>
                      </a:r>
                      <a:endParaRPr lang="en-US" sz="1800" dirty="0"/>
                    </a:p>
                  </a:txBody>
                  <a:tcPr anchor="ctr"/>
                </a:tc>
                <a:tc>
                  <a:txBody>
                    <a:bodyPr/>
                    <a:lstStyle/>
                    <a:p>
                      <a:pPr algn="ctr"/>
                      <a:r>
                        <a:rPr lang="en-US" i="0" dirty="0" smtClean="0">
                          <a:solidFill>
                            <a:srgbClr val="000000"/>
                          </a:solidFill>
                        </a:rPr>
                        <a:t>650-699</a:t>
                      </a:r>
                      <a:endParaRPr lang="en-US" i="0" dirty="0">
                        <a:solidFill>
                          <a:srgbClr val="000000"/>
                        </a:solidFill>
                      </a:endParaRPr>
                    </a:p>
                  </a:txBody>
                  <a:tcPr anchor="ctr"/>
                </a:tc>
                <a:tc>
                  <a:txBody>
                    <a:bodyPr/>
                    <a:lstStyle/>
                    <a:p>
                      <a:pPr algn="ctr"/>
                      <a:r>
                        <a:rPr lang="en-US" dirty="0" smtClean="0">
                          <a:solidFill>
                            <a:srgbClr val="000000"/>
                          </a:solidFill>
                        </a:rPr>
                        <a:t>700-724</a:t>
                      </a:r>
                      <a:endParaRPr lang="en-US" dirty="0">
                        <a:solidFill>
                          <a:srgbClr val="000000"/>
                        </a:solidFill>
                      </a:endParaRPr>
                    </a:p>
                  </a:txBody>
                  <a:tcPr anchor="ctr"/>
                </a:tc>
                <a:tc>
                  <a:txBody>
                    <a:bodyPr/>
                    <a:lstStyle/>
                    <a:p>
                      <a:pPr algn="ctr"/>
                      <a:r>
                        <a:rPr lang="en-US" dirty="0" smtClean="0">
                          <a:solidFill>
                            <a:srgbClr val="000000"/>
                          </a:solidFill>
                        </a:rPr>
                        <a:t>725-749</a:t>
                      </a:r>
                      <a:endParaRPr lang="en-US" dirty="0">
                        <a:solidFill>
                          <a:srgbClr val="000000"/>
                        </a:solidFill>
                      </a:endParaRPr>
                    </a:p>
                  </a:txBody>
                  <a:tcPr anchor="ctr"/>
                </a:tc>
                <a:tc>
                  <a:txBody>
                    <a:bodyPr/>
                    <a:lstStyle/>
                    <a:p>
                      <a:pPr algn="ctr"/>
                      <a:r>
                        <a:rPr lang="en-US" dirty="0" smtClean="0">
                          <a:solidFill>
                            <a:srgbClr val="000000"/>
                          </a:solidFill>
                        </a:rPr>
                        <a:t>750-778</a:t>
                      </a:r>
                      <a:endParaRPr lang="en-US" dirty="0">
                        <a:solidFill>
                          <a:srgbClr val="000000"/>
                        </a:solidFill>
                      </a:endParaRPr>
                    </a:p>
                  </a:txBody>
                  <a:tcPr anchor="ctr"/>
                </a:tc>
                <a:tc>
                  <a:txBody>
                    <a:bodyPr/>
                    <a:lstStyle/>
                    <a:p>
                      <a:pPr algn="ctr"/>
                      <a:r>
                        <a:rPr lang="en-US" i="0" dirty="0" smtClean="0">
                          <a:solidFill>
                            <a:srgbClr val="000000"/>
                          </a:solidFill>
                        </a:rPr>
                        <a:t>779-850</a:t>
                      </a:r>
                      <a:endParaRPr lang="en-US" i="0" dirty="0">
                        <a:solidFill>
                          <a:srgbClr val="000000"/>
                        </a:solidFill>
                      </a:endParaRPr>
                    </a:p>
                  </a:txBody>
                  <a:tcPr anchor="ctr"/>
                </a:tc>
              </a:tr>
              <a:tr h="457200">
                <a:tc>
                  <a:txBody>
                    <a:bodyPr/>
                    <a:lstStyle/>
                    <a:p>
                      <a:r>
                        <a:rPr lang="en-US" sz="1800" b="1" dirty="0" smtClean="0"/>
                        <a:t>Grade 4</a:t>
                      </a:r>
                      <a:endParaRPr lang="en-US" sz="1800" dirty="0"/>
                    </a:p>
                  </a:txBody>
                  <a:tcPr anchor="ctr"/>
                </a:tc>
                <a:tc>
                  <a:txBody>
                    <a:bodyPr/>
                    <a:lstStyle/>
                    <a:p>
                      <a:pPr algn="ctr"/>
                      <a:r>
                        <a:rPr lang="en-US" i="0" dirty="0" smtClean="0">
                          <a:solidFill>
                            <a:srgbClr val="000000"/>
                          </a:solidFill>
                        </a:rPr>
                        <a:t>650-699</a:t>
                      </a:r>
                      <a:endParaRPr lang="en-US" i="0" dirty="0">
                        <a:solidFill>
                          <a:srgbClr val="000000"/>
                        </a:solidFill>
                      </a:endParaRPr>
                    </a:p>
                  </a:txBody>
                  <a:tcPr anchor="ctr"/>
                </a:tc>
                <a:tc>
                  <a:txBody>
                    <a:bodyPr/>
                    <a:lstStyle/>
                    <a:p>
                      <a:pPr algn="ctr"/>
                      <a:r>
                        <a:rPr lang="en-US" dirty="0" smtClean="0">
                          <a:solidFill>
                            <a:srgbClr val="000000"/>
                          </a:solidFill>
                        </a:rPr>
                        <a:t>700-724</a:t>
                      </a:r>
                      <a:endParaRPr lang="en-US" dirty="0">
                        <a:solidFill>
                          <a:srgbClr val="000000"/>
                        </a:solidFill>
                      </a:endParaRPr>
                    </a:p>
                  </a:txBody>
                  <a:tcPr anchor="ctr"/>
                </a:tc>
                <a:tc>
                  <a:txBody>
                    <a:bodyPr/>
                    <a:lstStyle/>
                    <a:p>
                      <a:pPr algn="ctr"/>
                      <a:r>
                        <a:rPr lang="en-US" dirty="0" smtClean="0">
                          <a:solidFill>
                            <a:srgbClr val="000000"/>
                          </a:solidFill>
                        </a:rPr>
                        <a:t>725-749</a:t>
                      </a:r>
                      <a:endParaRPr lang="en-US" dirty="0">
                        <a:solidFill>
                          <a:srgbClr val="000000"/>
                        </a:solidFill>
                      </a:endParaRPr>
                    </a:p>
                  </a:txBody>
                  <a:tcPr anchor="ctr"/>
                </a:tc>
                <a:tc>
                  <a:txBody>
                    <a:bodyPr/>
                    <a:lstStyle/>
                    <a:p>
                      <a:pPr algn="ctr"/>
                      <a:r>
                        <a:rPr lang="en-US" dirty="0" smtClean="0">
                          <a:solidFill>
                            <a:srgbClr val="000000"/>
                          </a:solidFill>
                        </a:rPr>
                        <a:t>750-771</a:t>
                      </a:r>
                      <a:endParaRPr lang="en-US" dirty="0">
                        <a:solidFill>
                          <a:srgbClr val="000000"/>
                        </a:solidFill>
                      </a:endParaRPr>
                    </a:p>
                  </a:txBody>
                  <a:tcPr anchor="ctr"/>
                </a:tc>
                <a:tc>
                  <a:txBody>
                    <a:bodyPr/>
                    <a:lstStyle/>
                    <a:p>
                      <a:pPr algn="ctr"/>
                      <a:r>
                        <a:rPr lang="en-US" dirty="0" smtClean="0">
                          <a:solidFill>
                            <a:srgbClr val="000000"/>
                          </a:solidFill>
                        </a:rPr>
                        <a:t>772-850</a:t>
                      </a:r>
                      <a:endParaRPr lang="en-US" dirty="0">
                        <a:solidFill>
                          <a:srgbClr val="000000"/>
                        </a:solidFill>
                      </a:endParaRPr>
                    </a:p>
                  </a:txBody>
                  <a:tcPr anchor="ctr"/>
                </a:tc>
              </a:tr>
            </a:tbl>
          </a:graphicData>
        </a:graphic>
      </p:graphicFrame>
      <p:sp>
        <p:nvSpPr>
          <p:cNvPr id="3" name="TextBox 2"/>
          <p:cNvSpPr txBox="1"/>
          <p:nvPr/>
        </p:nvSpPr>
        <p:spPr>
          <a:xfrm>
            <a:off x="488272" y="4607511"/>
            <a:ext cx="8247355" cy="369332"/>
          </a:xfrm>
          <a:prstGeom prst="rect">
            <a:avLst/>
          </a:prstGeom>
          <a:noFill/>
        </p:spPr>
        <p:txBody>
          <a:bodyPr wrap="square" rtlCol="0">
            <a:spAutoFit/>
          </a:bodyPr>
          <a:lstStyle/>
          <a:p>
            <a:r>
              <a:rPr lang="en-US" dirty="0" smtClean="0"/>
              <a:t>CSLA Scale Scores are on the same scale as CMAS ELA (650-850)</a:t>
            </a:r>
            <a:endParaRPr lang="en-US" dirty="0"/>
          </a:p>
        </p:txBody>
      </p:sp>
    </p:spTree>
    <p:extLst>
      <p:ext uri="{BB962C8B-B14F-4D97-AF65-F5344CB8AC3E}">
        <p14:creationId xmlns:p14="http://schemas.microsoft.com/office/powerpoint/2010/main" val="207981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Student Performance Report Percentile Rank</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Shows how well the student performed in comparison to other students who took the same assessment across the state</a:t>
            </a:r>
          </a:p>
          <a:p>
            <a:pPr marL="1028700" lvl="1" indent="-342900"/>
            <a:r>
              <a:rPr lang="en-US" dirty="0" smtClean="0"/>
              <a:t>Example: A student in the 70</a:t>
            </a:r>
            <a:r>
              <a:rPr lang="en-US" baseline="30000" dirty="0" smtClean="0"/>
              <a:t>th</a:t>
            </a:r>
            <a:r>
              <a:rPr lang="en-US" dirty="0" smtClean="0"/>
              <a:t> percentile performed better than 70 percent of students in the state</a:t>
            </a:r>
          </a:p>
          <a:p>
            <a:pPr marL="342900" indent="-342900">
              <a:buFont typeface="Arial" panose="020B0604020202020204" pitchFamily="34" charset="0"/>
              <a:buChar char="•"/>
            </a:pPr>
            <a:r>
              <a:rPr lang="en-US" dirty="0">
                <a:solidFill>
                  <a:schemeClr val="tx1"/>
                </a:solidFill>
              </a:rPr>
              <a:t>Percentiles are independent of the performance level</a:t>
            </a:r>
          </a:p>
          <a:p>
            <a:pPr marL="1028700" lvl="1" indent="-342900"/>
            <a:r>
              <a:rPr lang="en-US" dirty="0" smtClean="0"/>
              <a:t>A student in the 60</a:t>
            </a:r>
            <a:r>
              <a:rPr lang="en-US" baseline="30000" dirty="0" smtClean="0"/>
              <a:t>th</a:t>
            </a:r>
            <a:r>
              <a:rPr lang="en-US" dirty="0" smtClean="0"/>
              <a:t> percentile can still be in the Approaching Expectations performance level if most students taking that test are not at the Met Expectations performance level</a:t>
            </a:r>
            <a:endParaRPr lang="en-US" dirty="0"/>
          </a:p>
        </p:txBody>
      </p:sp>
    </p:spTree>
    <p:extLst>
      <p:ext uri="{BB962C8B-B14F-4D97-AF65-F5344CB8AC3E}">
        <p14:creationId xmlns:p14="http://schemas.microsoft.com/office/powerpoint/2010/main" val="315503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241030" cy="710141"/>
          </a:xfrm>
        </p:spPr>
        <p:txBody>
          <a:bodyPr anchor="ctr">
            <a:normAutofit fontScale="90000"/>
          </a:bodyPr>
          <a:lstStyle/>
          <a:p>
            <a:r>
              <a:rPr lang="en-US" dirty="0"/>
              <a:t>CMAS Student Performance Report Percent </a:t>
            </a:r>
            <a:r>
              <a:rPr lang="en-US" dirty="0" smtClean="0"/>
              <a:t>Correct Scores</a:t>
            </a:r>
            <a:endParaRPr lang="en-US" dirty="0"/>
          </a:p>
        </p:txBody>
      </p:sp>
      <p:sp>
        <p:nvSpPr>
          <p:cNvPr id="3" name="Content Placeholder 2"/>
          <p:cNvSpPr>
            <a:spLocks noGrp="1"/>
          </p:cNvSpPr>
          <p:nvPr>
            <p:ph idx="1"/>
          </p:nvPr>
        </p:nvSpPr>
        <p:spPr>
          <a:xfrm>
            <a:off x="628650" y="1463040"/>
            <a:ext cx="7886700" cy="5059680"/>
          </a:xfrm>
        </p:spPr>
        <p:txBody>
          <a:bodyPr>
            <a:normAutofit fontScale="85000" lnSpcReduction="10000"/>
          </a:bodyPr>
          <a:lstStyle/>
          <a:p>
            <a:pPr marL="342900" indent="-342900">
              <a:buFont typeface="Arial" panose="020B0604020202020204" pitchFamily="34" charset="0"/>
              <a:buChar char="•"/>
            </a:pPr>
            <a:r>
              <a:rPr lang="en-US" dirty="0">
                <a:solidFill>
                  <a:schemeClr val="tx1"/>
                </a:solidFill>
              </a:rPr>
              <a:t>Based on the particular items that appeared on the year’s test</a:t>
            </a:r>
          </a:p>
          <a:p>
            <a:pPr marL="1028700" lvl="1" indent="-342900"/>
            <a:r>
              <a:rPr lang="en-US" sz="2100" dirty="0"/>
              <a:t>Cannot be compared across years</a:t>
            </a:r>
          </a:p>
          <a:p>
            <a:pPr marL="1485900" lvl="2" indent="-342900"/>
            <a:r>
              <a:rPr lang="en-US" sz="2100" dirty="0"/>
              <a:t>Can be compared to district and state to spot trends*</a:t>
            </a:r>
          </a:p>
          <a:p>
            <a:pPr marL="1028700" lvl="1" indent="-342900"/>
            <a:r>
              <a:rPr lang="en-US" sz="2100" dirty="0"/>
              <a:t>Based on a small number of items</a:t>
            </a:r>
          </a:p>
          <a:p>
            <a:pPr marL="1485900" lvl="2" indent="-342900"/>
            <a:r>
              <a:rPr lang="en-US" sz="2100" dirty="0"/>
              <a:t>Do not necessarily cover the entirety of a topic</a:t>
            </a:r>
          </a:p>
          <a:p>
            <a:pPr marL="1485900" lvl="2" indent="-342900"/>
            <a:r>
              <a:rPr lang="en-US" sz="2100" dirty="0"/>
              <a:t>Should </a:t>
            </a:r>
            <a:r>
              <a:rPr lang="en-US" sz="2100" u="sng" dirty="0"/>
              <a:t>not</a:t>
            </a:r>
            <a:r>
              <a:rPr lang="en-US" sz="2100" dirty="0"/>
              <a:t> be the sole basis for instructional adjustments</a:t>
            </a:r>
          </a:p>
          <a:p>
            <a:pPr marL="342900" indent="-342900">
              <a:buFont typeface="Arial" panose="020B0604020202020204" pitchFamily="34" charset="0"/>
              <a:buChar char="•"/>
            </a:pPr>
            <a:r>
              <a:rPr lang="en-US" sz="2300" dirty="0" smtClean="0">
                <a:solidFill>
                  <a:schemeClr val="tx1"/>
                </a:solidFill>
              </a:rPr>
              <a:t>Math </a:t>
            </a:r>
            <a:r>
              <a:rPr lang="en-US" sz="2300" dirty="0">
                <a:solidFill>
                  <a:schemeClr val="tx1"/>
                </a:solidFill>
              </a:rPr>
              <a:t>and ELA</a:t>
            </a:r>
          </a:p>
          <a:p>
            <a:pPr marL="1028700" lvl="1" indent="-342900"/>
            <a:r>
              <a:rPr lang="en-US" sz="2100" dirty="0"/>
              <a:t>Overall Writing Reporting Category</a:t>
            </a:r>
          </a:p>
          <a:p>
            <a:pPr marL="1028700" lvl="1" indent="-342900"/>
            <a:r>
              <a:rPr lang="en-US" sz="2100" dirty="0" err="1"/>
              <a:t>Subclaims</a:t>
            </a:r>
            <a:endParaRPr lang="en-US" sz="2100" dirty="0"/>
          </a:p>
          <a:p>
            <a:pPr marL="342900" indent="-342900">
              <a:buFont typeface="Arial" panose="020B0604020202020204" pitchFamily="34" charset="0"/>
              <a:buChar char="•"/>
            </a:pPr>
            <a:r>
              <a:rPr lang="en-US" sz="2300" dirty="0">
                <a:solidFill>
                  <a:schemeClr val="tx1"/>
                </a:solidFill>
              </a:rPr>
              <a:t>Science and Social Studies</a:t>
            </a:r>
          </a:p>
          <a:p>
            <a:pPr marL="1028700" lvl="1" indent="-342900"/>
            <a:r>
              <a:rPr lang="en-US" sz="2100" dirty="0"/>
              <a:t>Prepared Graduate Competency (PGC)</a:t>
            </a:r>
          </a:p>
          <a:p>
            <a:pPr marL="1028700" lvl="1" indent="-342900"/>
            <a:r>
              <a:rPr lang="en-US" sz="2100" dirty="0"/>
              <a:t>Grade Level Expectation (GLE), if there is more than one GLE in a PGC</a:t>
            </a:r>
          </a:p>
          <a:p>
            <a:endParaRPr lang="en-US" sz="1800" dirty="0" smtClean="0">
              <a:solidFill>
                <a:schemeClr val="tx1"/>
              </a:solidFill>
            </a:endParaRPr>
          </a:p>
          <a:p>
            <a:r>
              <a:rPr lang="en-US" sz="1900" dirty="0">
                <a:solidFill>
                  <a:schemeClr val="tx1"/>
                </a:solidFill>
              </a:rPr>
              <a:t>*</a:t>
            </a:r>
            <a:r>
              <a:rPr lang="en-US" sz="1900" dirty="0" smtClean="0">
                <a:solidFill>
                  <a:schemeClr val="tx1"/>
                </a:solidFill>
              </a:rPr>
              <a:t>If a school performed worse than the previous year (percent correct went down by a small amount) but a school goes from being below the district average to above the district average, it could be an indication that there was improvement</a:t>
            </a:r>
            <a:endParaRPr lang="en-US" sz="1900" dirty="0">
              <a:solidFill>
                <a:schemeClr val="tx1"/>
              </a:solidFill>
            </a:endParaRPr>
          </a:p>
        </p:txBody>
      </p:sp>
    </p:spTree>
    <p:extLst>
      <p:ext uri="{BB962C8B-B14F-4D97-AF65-F5344CB8AC3E}">
        <p14:creationId xmlns:p14="http://schemas.microsoft.com/office/powerpoint/2010/main" val="392980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CMAS Math and ELA/CSLA Student Performance Reports</a:t>
            </a:r>
            <a:endParaRPr lang="en-US" sz="4000" dirty="0"/>
          </a:p>
        </p:txBody>
      </p:sp>
    </p:spTree>
    <p:extLst>
      <p:ext uri="{BB962C8B-B14F-4D97-AF65-F5344CB8AC3E}">
        <p14:creationId xmlns:p14="http://schemas.microsoft.com/office/powerpoint/2010/main" val="59462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Math and ELA Overall Scale Score and Performance Level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Overall scale score range is 650-850</a:t>
            </a:r>
          </a:p>
          <a:p>
            <a:pPr marL="342900" indent="-342900">
              <a:buFont typeface="Arial" panose="020B0604020202020204" pitchFamily="34" charset="0"/>
              <a:buChar char="•"/>
            </a:pPr>
            <a:r>
              <a:rPr lang="en-US" dirty="0" smtClean="0">
                <a:solidFill>
                  <a:schemeClr val="tx1"/>
                </a:solidFill>
              </a:rPr>
              <a:t>This student</a:t>
            </a:r>
          </a:p>
          <a:p>
            <a:pPr marL="1028700" lvl="1" indent="-342900"/>
            <a:r>
              <a:rPr lang="en-US" dirty="0" smtClean="0"/>
              <a:t>Approached expectations</a:t>
            </a:r>
          </a:p>
          <a:p>
            <a:pPr marL="1028700" lvl="1" indent="-342900"/>
            <a:r>
              <a:rPr lang="en-US" dirty="0" smtClean="0"/>
              <a:t>Performed better than 37 percent of students across the state</a:t>
            </a:r>
          </a:p>
          <a:p>
            <a:pPr marL="1028700" lvl="1" indent="-342900"/>
            <a:r>
              <a:rPr lang="en-US" dirty="0" smtClean="0"/>
              <a:t>May benefit from additional support to meet expectations at the next grade level</a:t>
            </a:r>
            <a:endParaRPr lang="en-US" dirty="0"/>
          </a:p>
        </p:txBody>
      </p:sp>
      <p:pic>
        <p:nvPicPr>
          <p:cNvPr id="4" name="Picture 3"/>
          <p:cNvPicPr>
            <a:picLocks noChangeAspect="1"/>
          </p:cNvPicPr>
          <p:nvPr/>
        </p:nvPicPr>
        <p:blipFill>
          <a:blip r:embed="rId2"/>
          <a:stretch>
            <a:fillRect/>
          </a:stretch>
        </p:blipFill>
        <p:spPr>
          <a:xfrm>
            <a:off x="2307765" y="3794332"/>
            <a:ext cx="4130675" cy="2793629"/>
          </a:xfrm>
          <a:prstGeom prst="rect">
            <a:avLst/>
          </a:prstGeom>
          <a:ln>
            <a:solidFill>
              <a:schemeClr val="accent1"/>
            </a:solidFill>
          </a:ln>
        </p:spPr>
      </p:pic>
      <p:pic>
        <p:nvPicPr>
          <p:cNvPr id="7" name="Picture 4" descr="Orange, Circle, Logo, Round, Element, Design, 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0241" y="5497161"/>
            <a:ext cx="1172700" cy="77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2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Math and ELA Overall Scale Score and Performance Level</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solidFill>
                  <a:schemeClr val="tx1"/>
                </a:solidFill>
              </a:rPr>
              <a:t>This student</a:t>
            </a:r>
          </a:p>
          <a:p>
            <a:pPr marL="1028700" lvl="1" indent="-342900"/>
            <a:r>
              <a:rPr lang="en-US" dirty="0" smtClean="0"/>
              <a:t>Performed better than school average, but below the district and state averages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Percentage of students within the state at each of the performance levels</a:t>
            </a:r>
          </a:p>
        </p:txBody>
      </p:sp>
      <p:pic>
        <p:nvPicPr>
          <p:cNvPr id="6" name="Picture 5"/>
          <p:cNvPicPr>
            <a:picLocks noChangeAspect="1"/>
          </p:cNvPicPr>
          <p:nvPr/>
        </p:nvPicPr>
        <p:blipFill>
          <a:blip r:embed="rId2"/>
          <a:stretch>
            <a:fillRect/>
          </a:stretch>
        </p:blipFill>
        <p:spPr>
          <a:xfrm>
            <a:off x="1009650" y="2610248"/>
            <a:ext cx="7124700" cy="1381125"/>
          </a:xfrm>
          <a:prstGeom prst="rect">
            <a:avLst/>
          </a:prstGeom>
          <a:ln>
            <a:solidFill>
              <a:schemeClr val="accent1"/>
            </a:solidFill>
          </a:ln>
        </p:spPr>
      </p:pic>
      <p:pic>
        <p:nvPicPr>
          <p:cNvPr id="8" name="Picture 7"/>
          <p:cNvPicPr>
            <a:picLocks noChangeAspect="1"/>
          </p:cNvPicPr>
          <p:nvPr/>
        </p:nvPicPr>
        <p:blipFill rotWithShape="1">
          <a:blip r:embed="rId3"/>
          <a:srcRect t="60875"/>
          <a:stretch/>
        </p:blipFill>
        <p:spPr>
          <a:xfrm>
            <a:off x="1468207" y="4919739"/>
            <a:ext cx="6207585" cy="1642585"/>
          </a:xfrm>
          <a:prstGeom prst="rect">
            <a:avLst/>
          </a:prstGeom>
          <a:ln>
            <a:solidFill>
              <a:schemeClr val="accent1"/>
            </a:solidFill>
          </a:ln>
        </p:spPr>
      </p:pic>
      <p:pic>
        <p:nvPicPr>
          <p:cNvPr id="15"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003" y="2700471"/>
            <a:ext cx="1038794" cy="7354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range, Circle, Logo, Round, Element, Design, 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014" y="5818089"/>
            <a:ext cx="6966384" cy="103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9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Math and ELA Performance Level Descriptions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smtClean="0">
                <a:solidFill>
                  <a:schemeClr val="tx1"/>
                </a:solidFill>
              </a:rPr>
              <a:t>The concepts and skills students in each performance level typically demonstrate for the assessed grade and content area</a:t>
            </a:r>
          </a:p>
          <a:p>
            <a:pPr marL="342900" indent="-342900">
              <a:buFont typeface="Arial" panose="020B0604020202020204" pitchFamily="34" charset="0"/>
              <a:buChar char="•"/>
            </a:pPr>
            <a:r>
              <a:rPr lang="en-US" sz="2000" dirty="0" smtClean="0">
                <a:solidFill>
                  <a:schemeClr val="tx1"/>
                </a:solidFill>
              </a:rPr>
              <a:t>The PLD that corresponds to the student’s performance level is included at the bottom of page 1</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9" name="Picture 8"/>
          <p:cNvPicPr>
            <a:picLocks noChangeAspect="1"/>
          </p:cNvPicPr>
          <p:nvPr/>
        </p:nvPicPr>
        <p:blipFill rotWithShape="1">
          <a:blip r:embed="rId2"/>
          <a:srcRect t="48106"/>
          <a:stretch/>
        </p:blipFill>
        <p:spPr>
          <a:xfrm>
            <a:off x="1742052" y="2957810"/>
            <a:ext cx="5659895" cy="3813569"/>
          </a:xfrm>
          <a:prstGeom prst="rect">
            <a:avLst/>
          </a:prstGeom>
          <a:ln>
            <a:solidFill>
              <a:schemeClr val="accent1"/>
            </a:solidFill>
          </a:ln>
        </p:spPr>
      </p:pic>
      <p:pic>
        <p:nvPicPr>
          <p:cNvPr id="16" name="Picture 4" descr="Orange, Circle, Logo, Round, Element, Design, 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366" y="2883529"/>
            <a:ext cx="2236194" cy="876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34918" y="4003172"/>
            <a:ext cx="1847461" cy="1200329"/>
          </a:xfrm>
          <a:prstGeom prst="rect">
            <a:avLst/>
          </a:prstGeom>
          <a:solidFill>
            <a:schemeClr val="accent4"/>
          </a:solidFill>
          <a:ln>
            <a:solidFill>
              <a:schemeClr val="accent4">
                <a:lumMod val="75000"/>
              </a:schemeClr>
            </a:solidFill>
          </a:ln>
        </p:spPr>
        <p:txBody>
          <a:bodyPr wrap="square" rtlCol="0">
            <a:spAutoFit/>
          </a:bodyPr>
          <a:lstStyle/>
          <a:p>
            <a:pPr algn="ctr"/>
            <a:r>
              <a:rPr lang="en-US" dirty="0" smtClean="0"/>
              <a:t>This is a partial list of concepts and skills from the PLD</a:t>
            </a:r>
            <a:endParaRPr lang="en-US" dirty="0"/>
          </a:p>
        </p:txBody>
      </p:sp>
      <p:sp>
        <p:nvSpPr>
          <p:cNvPr id="10" name="Right Arrow 9"/>
          <p:cNvSpPr/>
          <p:nvPr/>
        </p:nvSpPr>
        <p:spPr>
          <a:xfrm>
            <a:off x="177282" y="5015544"/>
            <a:ext cx="1676738" cy="174623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Visit website for full version</a:t>
            </a:r>
            <a:endParaRPr lang="en-US" dirty="0">
              <a:solidFill>
                <a:schemeClr val="tx1"/>
              </a:solidFill>
            </a:endParaRPr>
          </a:p>
        </p:txBody>
      </p:sp>
    </p:spTree>
    <p:extLst>
      <p:ext uri="{BB962C8B-B14F-4D97-AF65-F5344CB8AC3E}">
        <p14:creationId xmlns:p14="http://schemas.microsoft.com/office/powerpoint/2010/main" val="122315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ELA Reporting Category Performance</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smtClean="0">
                <a:solidFill>
                  <a:schemeClr val="tx1"/>
                </a:solidFill>
              </a:rPr>
              <a:t>Reading Reporting Category</a:t>
            </a:r>
          </a:p>
          <a:p>
            <a:pPr marL="1028700" lvl="1" indent="-342900"/>
            <a:r>
              <a:rPr lang="en-US" dirty="0" smtClean="0"/>
              <a:t>Provided as a scale score (i.e., 110-190)</a:t>
            </a:r>
          </a:p>
          <a:p>
            <a:pPr marL="1028700" lvl="1" indent="-342900"/>
            <a:r>
              <a:rPr lang="en-US" dirty="0" smtClean="0"/>
              <a:t>Different from the overall scale score</a:t>
            </a:r>
          </a:p>
          <a:p>
            <a:pPr marL="1028700" lvl="1" indent="-342900"/>
            <a:r>
              <a:rPr lang="en-US" dirty="0" smtClean="0"/>
              <a:t>This student performed better than the school average, but below the district and state averages:</a:t>
            </a:r>
          </a:p>
          <a:p>
            <a:pPr marL="1028700" lvl="1" indent="-342900"/>
            <a:endParaRPr lang="en-US" dirty="0" smtClean="0"/>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Writing Reporting Category</a:t>
            </a:r>
          </a:p>
          <a:p>
            <a:pPr marL="1028700" lvl="1" indent="-342900"/>
            <a:r>
              <a:rPr lang="en-US" dirty="0" smtClean="0"/>
              <a:t>Provided as overall percent of points earned</a:t>
            </a:r>
          </a:p>
          <a:p>
            <a:pPr marL="1028700" lvl="1" indent="-342900"/>
            <a:r>
              <a:rPr lang="en-US" dirty="0" smtClean="0"/>
              <a:t>This student performed below the district and state averages</a:t>
            </a:r>
          </a:p>
        </p:txBody>
      </p:sp>
      <p:pic>
        <p:nvPicPr>
          <p:cNvPr id="4" name="Picture 3"/>
          <p:cNvPicPr>
            <a:picLocks noChangeAspect="1"/>
          </p:cNvPicPr>
          <p:nvPr/>
        </p:nvPicPr>
        <p:blipFill>
          <a:blip r:embed="rId2"/>
          <a:stretch>
            <a:fillRect/>
          </a:stretch>
        </p:blipFill>
        <p:spPr>
          <a:xfrm>
            <a:off x="1106680" y="3093553"/>
            <a:ext cx="6930639" cy="129541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106679" y="5556951"/>
            <a:ext cx="6930639" cy="970134"/>
          </a:xfrm>
          <a:prstGeom prst="rect">
            <a:avLst/>
          </a:prstGeom>
          <a:ln>
            <a:solidFill>
              <a:schemeClr val="accent1"/>
            </a:solidFill>
          </a:ln>
        </p:spPr>
      </p:pic>
    </p:spTree>
    <p:extLst>
      <p:ext uri="{BB962C8B-B14F-4D97-AF65-F5344CB8AC3E}">
        <p14:creationId xmlns:p14="http://schemas.microsoft.com/office/powerpoint/2010/main" val="214649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Math and ELA </a:t>
            </a:r>
            <a:r>
              <a:rPr lang="en-US" dirty="0" err="1" smtClean="0"/>
              <a:t>Subclaim</a:t>
            </a:r>
            <a:r>
              <a:rPr lang="en-US" dirty="0" smtClean="0"/>
              <a:t> Performance</a:t>
            </a:r>
            <a:endParaRPr lang="en-US" dirty="0"/>
          </a:p>
        </p:txBody>
      </p:sp>
      <p:sp>
        <p:nvSpPr>
          <p:cNvPr id="3" name="Content Placeholder 2"/>
          <p:cNvSpPr>
            <a:spLocks noGrp="1"/>
          </p:cNvSpPr>
          <p:nvPr>
            <p:ph idx="1"/>
          </p:nvPr>
        </p:nvSpPr>
        <p:spPr>
          <a:xfrm>
            <a:off x="628650" y="1463040"/>
            <a:ext cx="4609655" cy="4351338"/>
          </a:xfrm>
        </p:spPr>
        <p:txBody>
          <a:bodyPr>
            <a:normAutofit/>
          </a:bodyPr>
          <a:lstStyle/>
          <a:p>
            <a:pPr marL="342900" indent="-342900">
              <a:buFont typeface="Arial" panose="020B0604020202020204" pitchFamily="34" charset="0"/>
              <a:buChar char="•"/>
            </a:pPr>
            <a:r>
              <a:rPr lang="en-US" sz="1800" dirty="0" err="1" smtClean="0">
                <a:solidFill>
                  <a:schemeClr val="tx1"/>
                </a:solidFill>
              </a:rPr>
              <a:t>Subclaims</a:t>
            </a:r>
            <a:r>
              <a:rPr lang="en-US" sz="1800" dirty="0" smtClean="0">
                <a:solidFill>
                  <a:schemeClr val="tx1"/>
                </a:solidFill>
              </a:rPr>
              <a:t> describe specific skill sets</a:t>
            </a:r>
          </a:p>
          <a:p>
            <a:pPr marL="342900" indent="-342900">
              <a:buFont typeface="Arial" panose="020B0604020202020204" pitchFamily="34" charset="0"/>
              <a:buChar char="•"/>
            </a:pPr>
            <a:r>
              <a:rPr lang="en-US" sz="1800" dirty="0" smtClean="0">
                <a:solidFill>
                  <a:schemeClr val="tx1"/>
                </a:solidFill>
              </a:rPr>
              <a:t>Presented as a percent of points earned</a:t>
            </a:r>
          </a:p>
          <a:p>
            <a:pPr marL="342900" indent="-342900">
              <a:buFont typeface="Arial" panose="020B0604020202020204" pitchFamily="34" charset="0"/>
              <a:buChar char="•"/>
            </a:pPr>
            <a:r>
              <a:rPr lang="en-US" sz="1800" dirty="0" smtClean="0">
                <a:solidFill>
                  <a:schemeClr val="tx1"/>
                </a:solidFill>
              </a:rPr>
              <a:t>ELA </a:t>
            </a:r>
            <a:r>
              <a:rPr lang="en-US" sz="1800" dirty="0" err="1" smtClean="0">
                <a:solidFill>
                  <a:schemeClr val="tx1"/>
                </a:solidFill>
              </a:rPr>
              <a:t>subclaims</a:t>
            </a:r>
            <a:r>
              <a:rPr lang="en-US" sz="1800" dirty="0" smtClean="0">
                <a:solidFill>
                  <a:schemeClr val="tx1"/>
                </a:solidFill>
              </a:rPr>
              <a:t> are divided by reporting category (i.e., Reading and Writing)</a:t>
            </a:r>
          </a:p>
        </p:txBody>
      </p:sp>
      <p:pic>
        <p:nvPicPr>
          <p:cNvPr id="4" name="Picture 3"/>
          <p:cNvPicPr>
            <a:picLocks noChangeAspect="1"/>
          </p:cNvPicPr>
          <p:nvPr/>
        </p:nvPicPr>
        <p:blipFill>
          <a:blip r:embed="rId2"/>
          <a:stretch>
            <a:fillRect/>
          </a:stretch>
        </p:blipFill>
        <p:spPr>
          <a:xfrm>
            <a:off x="1837346" y="2929941"/>
            <a:ext cx="5469308" cy="3842076"/>
          </a:xfrm>
          <a:prstGeom prst="rect">
            <a:avLst/>
          </a:prstGeom>
          <a:ln>
            <a:solidFill>
              <a:schemeClr val="accent1"/>
            </a:solidFill>
          </a:ln>
        </p:spPr>
      </p:pic>
      <p:sp>
        <p:nvSpPr>
          <p:cNvPr id="5" name="Right Arrow 4"/>
          <p:cNvSpPr/>
          <p:nvPr/>
        </p:nvSpPr>
        <p:spPr>
          <a:xfrm>
            <a:off x="274319" y="2929941"/>
            <a:ext cx="1349381" cy="7093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Reading</a:t>
            </a:r>
            <a:endParaRPr lang="en-US" dirty="0">
              <a:solidFill>
                <a:schemeClr val="tx1"/>
              </a:solidFill>
            </a:endParaRPr>
          </a:p>
        </p:txBody>
      </p:sp>
      <p:sp>
        <p:nvSpPr>
          <p:cNvPr id="6" name="Right Arrow 5"/>
          <p:cNvSpPr/>
          <p:nvPr/>
        </p:nvSpPr>
        <p:spPr>
          <a:xfrm>
            <a:off x="274319" y="4940678"/>
            <a:ext cx="1349381" cy="7093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Writing</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5238305" y="1536643"/>
            <a:ext cx="3829050" cy="1123950"/>
          </a:xfrm>
          <a:prstGeom prst="rect">
            <a:avLst/>
          </a:prstGeom>
          <a:ln>
            <a:solidFill>
              <a:schemeClr val="accent1"/>
            </a:solidFill>
          </a:ln>
        </p:spPr>
      </p:pic>
    </p:spTree>
    <p:extLst>
      <p:ext uri="{BB962C8B-B14F-4D97-AF65-F5344CB8AC3E}">
        <p14:creationId xmlns:p14="http://schemas.microsoft.com/office/powerpoint/2010/main" val="391002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ELA </a:t>
            </a:r>
            <a:r>
              <a:rPr lang="en-US" dirty="0" err="1" smtClean="0"/>
              <a:t>Subclaims</a:t>
            </a:r>
            <a:r>
              <a:rPr lang="en-US" dirty="0" smtClean="0"/>
              <a:t> 2017 to 2018</a:t>
            </a:r>
            <a:endParaRPr lang="en-US" dirty="0"/>
          </a:p>
        </p:txBody>
      </p:sp>
      <p:sp>
        <p:nvSpPr>
          <p:cNvPr id="3" name="Content Placeholder 2"/>
          <p:cNvSpPr>
            <a:spLocks noGrp="1"/>
          </p:cNvSpPr>
          <p:nvPr>
            <p:ph idx="1"/>
          </p:nvPr>
        </p:nvSpPr>
        <p:spPr>
          <a:xfrm>
            <a:off x="628650" y="1463040"/>
            <a:ext cx="7886700" cy="5088680"/>
          </a:xfrm>
        </p:spPr>
        <p:txBody>
          <a:bodyPr>
            <a:normAutofit/>
          </a:bodyPr>
          <a:lstStyle/>
          <a:p>
            <a:pPr marL="342900" indent="-342900">
              <a:buFont typeface="Arial" panose="020B0604020202020204" pitchFamily="34" charset="0"/>
              <a:buChar char="•"/>
            </a:pPr>
            <a:r>
              <a:rPr lang="en-US" dirty="0" smtClean="0">
                <a:solidFill>
                  <a:schemeClr val="tx1"/>
                </a:solidFill>
              </a:rPr>
              <a:t>2017 Categories</a:t>
            </a:r>
          </a:p>
          <a:p>
            <a:pPr marL="1028700" lvl="1" indent="-342900"/>
            <a:r>
              <a:rPr lang="en-US" dirty="0" smtClean="0"/>
              <a:t>CMAS PARCC </a:t>
            </a:r>
            <a:r>
              <a:rPr lang="en-US" dirty="0" smtClean="0"/>
              <a:t>assessments provided categories based on the overall Performance Level for </a:t>
            </a:r>
            <a:r>
              <a:rPr lang="en-US" dirty="0" err="1" smtClean="0"/>
              <a:t>subclaims</a:t>
            </a:r>
            <a:r>
              <a:rPr lang="en-US" dirty="0" smtClean="0"/>
              <a:t> using IRT (not based on standard setting)</a:t>
            </a:r>
          </a:p>
          <a:p>
            <a:pPr marL="342900" indent="-342900">
              <a:buFont typeface="Arial" panose="020B0604020202020204" pitchFamily="34" charset="0"/>
              <a:buChar char="•"/>
            </a:pPr>
            <a:r>
              <a:rPr lang="en-US" dirty="0" smtClean="0">
                <a:solidFill>
                  <a:schemeClr val="tx1"/>
                </a:solidFill>
              </a:rPr>
              <a:t>2018 Percent Correct</a:t>
            </a:r>
          </a:p>
          <a:p>
            <a:pPr marL="1028700" lvl="1" indent="-342900"/>
            <a:r>
              <a:rPr lang="en-US" dirty="0" smtClean="0"/>
              <a:t>2018 </a:t>
            </a:r>
            <a:r>
              <a:rPr lang="en-US" dirty="0" smtClean="0"/>
              <a:t>CMAS </a:t>
            </a:r>
            <a:r>
              <a:rPr lang="en-US" dirty="0" err="1" smtClean="0"/>
              <a:t>subclaims</a:t>
            </a:r>
            <a:r>
              <a:rPr lang="en-US" dirty="0" smtClean="0"/>
              <a:t> are reported as a </a:t>
            </a:r>
            <a:r>
              <a:rPr lang="en-US" dirty="0" smtClean="0"/>
              <a:t>Percent Correct </a:t>
            </a:r>
          </a:p>
          <a:p>
            <a:pPr marL="1028700" lvl="1" indent="-342900"/>
            <a:r>
              <a:rPr lang="en-US" dirty="0" smtClean="0">
                <a:solidFill>
                  <a:schemeClr val="tx1"/>
                </a:solidFill>
              </a:rPr>
              <a:t>Easier to interpret, harder to over-interpret</a:t>
            </a:r>
          </a:p>
          <a:p>
            <a:pPr marL="1028700" lvl="1" indent="-342900"/>
            <a:r>
              <a:rPr lang="en-US" dirty="0" smtClean="0">
                <a:solidFill>
                  <a:schemeClr val="tx1"/>
                </a:solidFill>
              </a:rPr>
              <a:t>Average percent correct for students who just crossed into Met Expectations shows the average performance on that </a:t>
            </a:r>
            <a:r>
              <a:rPr lang="en-US" dirty="0" err="1" smtClean="0">
                <a:solidFill>
                  <a:schemeClr val="tx1"/>
                </a:solidFill>
              </a:rPr>
              <a:t>subclaim</a:t>
            </a:r>
            <a:r>
              <a:rPr lang="en-US" dirty="0" smtClean="0">
                <a:solidFill>
                  <a:schemeClr val="tx1"/>
                </a:solidFill>
              </a:rPr>
              <a:t> for students who are proficient without making a specific claim about “proficiency” on that </a:t>
            </a:r>
            <a:r>
              <a:rPr lang="en-US" dirty="0" err="1" smtClean="0">
                <a:solidFill>
                  <a:schemeClr val="tx1"/>
                </a:solidFill>
              </a:rPr>
              <a:t>subclaim</a:t>
            </a:r>
            <a:r>
              <a:rPr lang="en-US" dirty="0" smtClean="0">
                <a:solidFill>
                  <a:schemeClr val="tx1"/>
                </a:solidFill>
              </a:rPr>
              <a:t> </a:t>
            </a:r>
          </a:p>
        </p:txBody>
      </p:sp>
    </p:spTree>
    <p:extLst>
      <p:ext uri="{BB962C8B-B14F-4D97-AF65-F5344CB8AC3E}">
        <p14:creationId xmlns:p14="http://schemas.microsoft.com/office/powerpoint/2010/main" val="215947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General Information</a:t>
            </a:r>
            <a:endParaRPr lang="en-US" dirty="0"/>
          </a:p>
        </p:txBody>
      </p:sp>
      <p:sp>
        <p:nvSpPr>
          <p:cNvPr id="3" name="Content Placeholder 2"/>
          <p:cNvSpPr>
            <a:spLocks noGrp="1"/>
          </p:cNvSpPr>
          <p:nvPr>
            <p:ph idx="1"/>
          </p:nvPr>
        </p:nvSpPr>
        <p:spPr>
          <a:xfrm>
            <a:off x="628650" y="1463040"/>
            <a:ext cx="7886700" cy="5202680"/>
          </a:xfrm>
        </p:spPr>
        <p:txBody>
          <a:bodyPr>
            <a:normAutofit/>
          </a:bodyPr>
          <a:lstStyle/>
          <a:p>
            <a:pPr marL="342900" indent="-342900">
              <a:buFont typeface="Arial" panose="020B0604020202020204" pitchFamily="34" charset="0"/>
              <a:buChar char="•"/>
            </a:pPr>
            <a:r>
              <a:rPr lang="en-US" dirty="0">
                <a:solidFill>
                  <a:schemeClr val="tx1"/>
                </a:solidFill>
              </a:rPr>
              <a:t>Many reports contain Personally Identifiable Information (PII) and are not meant for public </a:t>
            </a:r>
            <a:r>
              <a:rPr lang="en-US" dirty="0" smtClean="0">
                <a:solidFill>
                  <a:schemeClr val="tx1"/>
                </a:solidFill>
              </a:rPr>
              <a:t>distribution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Sample reports do not contain real data</a:t>
            </a:r>
          </a:p>
          <a:p>
            <a:pPr marL="1028700" lvl="1" indent="-342900"/>
            <a:r>
              <a:rPr lang="en-US" dirty="0"/>
              <a:t>Generated for training purposes only</a:t>
            </a:r>
          </a:p>
          <a:p>
            <a:pPr marL="342900" indent="-342900">
              <a:buFont typeface="Arial" panose="020B0604020202020204" pitchFamily="34" charset="0"/>
              <a:buChar char="•"/>
            </a:pPr>
            <a:r>
              <a:rPr lang="en-US" dirty="0" smtClean="0">
                <a:solidFill>
                  <a:schemeClr val="tx1"/>
                </a:solidFill>
              </a:rPr>
              <a:t>Disclaimer </a:t>
            </a:r>
            <a:r>
              <a:rPr lang="en-US" dirty="0">
                <a:solidFill>
                  <a:schemeClr val="tx1"/>
                </a:solidFill>
              </a:rPr>
              <a:t>on reports:</a:t>
            </a:r>
          </a:p>
          <a:p>
            <a:pPr marL="1028700" lvl="1" indent="-342900"/>
            <a:r>
              <a:rPr lang="en-US" dirty="0"/>
              <a:t>This report is NOT for public review. Distribution within your school/district must be in accordance with state and federal privacy laws, and local school board policy</a:t>
            </a:r>
            <a:r>
              <a:rPr lang="en-US" dirty="0" smtClean="0"/>
              <a:t>.</a:t>
            </a:r>
            <a:endParaRPr lang="en-US" dirty="0"/>
          </a:p>
        </p:txBody>
      </p:sp>
    </p:spTree>
    <p:extLst>
      <p:ext uri="{BB962C8B-B14F-4D97-AF65-F5344CB8AC3E}">
        <p14:creationId xmlns:p14="http://schemas.microsoft.com/office/powerpoint/2010/main" val="374496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Claim 2017 to 2018</a:t>
            </a:r>
            <a:endParaRPr lang="en-US" dirty="0"/>
          </a:p>
        </p:txBody>
      </p:sp>
      <p:sp>
        <p:nvSpPr>
          <p:cNvPr id="3" name="Content Placeholder 2"/>
          <p:cNvSpPr>
            <a:spLocks noGrp="1"/>
          </p:cNvSpPr>
          <p:nvPr>
            <p:ph idx="1"/>
          </p:nvPr>
        </p:nvSpPr>
        <p:spPr>
          <a:xfrm>
            <a:off x="628650" y="1463039"/>
            <a:ext cx="7886700" cy="4964393"/>
          </a:xfrm>
        </p:spPr>
        <p:txBody>
          <a:bodyPr>
            <a:normAutofit/>
          </a:bodyPr>
          <a:lstStyle/>
          <a:p>
            <a:pPr marL="342900" indent="-342900">
              <a:buFont typeface="Arial" panose="020B0604020202020204" pitchFamily="34" charset="0"/>
              <a:buChar char="•"/>
            </a:pPr>
            <a:r>
              <a:rPr lang="en-US" dirty="0">
                <a:solidFill>
                  <a:schemeClr val="tx1"/>
                </a:solidFill>
              </a:rPr>
              <a:t>Writing</a:t>
            </a:r>
          </a:p>
          <a:p>
            <a:pPr marL="1028700" lvl="1" indent="-342900"/>
            <a:r>
              <a:rPr lang="en-US" dirty="0" smtClean="0"/>
              <a:t>In 2018, the ELA </a:t>
            </a:r>
            <a:r>
              <a:rPr lang="en-US" dirty="0"/>
              <a:t>writing claim </a:t>
            </a:r>
            <a:r>
              <a:rPr lang="en-US" dirty="0" smtClean="0"/>
              <a:t>was reported as a percent correct rather than as </a:t>
            </a:r>
            <a:r>
              <a:rPr lang="en-US" dirty="0" smtClean="0"/>
              <a:t>a </a:t>
            </a:r>
            <a:r>
              <a:rPr lang="en-US" dirty="0"/>
              <a:t>scale </a:t>
            </a:r>
            <a:r>
              <a:rPr lang="en-US" dirty="0" smtClean="0"/>
              <a:t>score (10 </a:t>
            </a:r>
            <a:r>
              <a:rPr lang="en-US" dirty="0"/>
              <a:t>to 60</a:t>
            </a:r>
            <a:r>
              <a:rPr lang="en-US" dirty="0" smtClean="0"/>
              <a:t>) as in previous years </a:t>
            </a:r>
            <a:endParaRPr lang="en-US" dirty="0" smtClean="0"/>
          </a:p>
          <a:p>
            <a:pPr marL="1028700" lvl="1" indent="-342900"/>
            <a:r>
              <a:rPr lang="en-US" dirty="0" smtClean="0"/>
              <a:t>Writing scores are based on two written essay prompts</a:t>
            </a:r>
          </a:p>
          <a:p>
            <a:pPr marL="1485900" lvl="2" indent="-342900"/>
            <a:r>
              <a:rPr lang="en-US" dirty="0" smtClean="0"/>
              <a:t>Task types vary by grade – all three types still appear on the assessment</a:t>
            </a:r>
          </a:p>
          <a:p>
            <a:pPr marL="1485900" lvl="2" indent="-342900"/>
            <a:r>
              <a:rPr lang="en-US" dirty="0" smtClean="0"/>
              <a:t>Rubrics </a:t>
            </a:r>
            <a:r>
              <a:rPr lang="en-US" dirty="0"/>
              <a:t>are available on the CDE website (</a:t>
            </a:r>
            <a:r>
              <a:rPr lang="en-US" dirty="0">
                <a:hlinkClick r:id="rId2"/>
              </a:rPr>
              <a:t>http://</a:t>
            </a:r>
            <a:r>
              <a:rPr lang="en-US" dirty="0" smtClean="0">
                <a:hlinkClick r:id="rId2"/>
              </a:rPr>
              <a:t>www.cde.state.co.us/assessment/cmas</a:t>
            </a:r>
            <a:r>
              <a:rPr lang="en-US" dirty="0" smtClean="0"/>
              <a:t>) </a:t>
            </a:r>
            <a:endParaRPr lang="en-US" dirty="0"/>
          </a:p>
          <a:p>
            <a:pPr marL="1028700" lvl="1" indent="-342900"/>
            <a:r>
              <a:rPr lang="en-US" dirty="0" smtClean="0"/>
              <a:t>Zeros</a:t>
            </a:r>
          </a:p>
          <a:p>
            <a:pPr marL="1485900" lvl="2" indent="-342900"/>
            <a:r>
              <a:rPr lang="en-US" dirty="0" smtClean="0"/>
              <a:t>Number of zeros in 2018 are </a:t>
            </a:r>
            <a:r>
              <a:rPr lang="en-US" dirty="0" smtClean="0"/>
              <a:t>consistent </a:t>
            </a:r>
            <a:r>
              <a:rPr lang="en-US" dirty="0" smtClean="0"/>
              <a:t>with 2017 </a:t>
            </a:r>
            <a:r>
              <a:rPr lang="en-US" dirty="0" smtClean="0"/>
              <a:t>when</a:t>
            </a:r>
            <a:r>
              <a:rPr lang="en-US" dirty="0" smtClean="0"/>
              <a:t> comparing the </a:t>
            </a:r>
            <a:r>
              <a:rPr lang="en-US" dirty="0" smtClean="0"/>
              <a:t>number of students </a:t>
            </a:r>
            <a:r>
              <a:rPr lang="en-US" dirty="0" smtClean="0"/>
              <a:t>who received a zero </a:t>
            </a:r>
            <a:r>
              <a:rPr lang="en-US" dirty="0" smtClean="0"/>
              <a:t>on two out of three PCRs in 2017</a:t>
            </a:r>
          </a:p>
          <a:p>
            <a:pPr marL="1485900" lvl="2" indent="-342900"/>
            <a:r>
              <a:rPr lang="en-US" dirty="0"/>
              <a:t>To compare individual student performance to </a:t>
            </a:r>
            <a:r>
              <a:rPr lang="en-US" dirty="0" smtClean="0"/>
              <a:t>2017,</a:t>
            </a:r>
            <a:r>
              <a:rPr lang="en-US" dirty="0" smtClean="0"/>
              <a:t> look at </a:t>
            </a:r>
            <a:r>
              <a:rPr lang="en-US" dirty="0"/>
              <a:t>the Content Standards Roster from 2017 </a:t>
            </a:r>
            <a:r>
              <a:rPr lang="en-US" dirty="0" smtClean="0"/>
              <a:t>which provides </a:t>
            </a:r>
            <a:r>
              <a:rPr lang="en-US" dirty="0"/>
              <a:t>Percent Correct data by PCR </a:t>
            </a:r>
            <a:r>
              <a:rPr lang="en-US" dirty="0" smtClean="0"/>
              <a:t>and each </a:t>
            </a:r>
            <a:r>
              <a:rPr lang="en-US" dirty="0"/>
              <a:t>Writing </a:t>
            </a:r>
            <a:r>
              <a:rPr lang="en-US" dirty="0" err="1" smtClean="0"/>
              <a:t>subclaim</a:t>
            </a:r>
            <a:endParaRPr lang="en-US" dirty="0"/>
          </a:p>
          <a:p>
            <a:endParaRPr lang="en-US" dirty="0"/>
          </a:p>
        </p:txBody>
      </p:sp>
    </p:spTree>
    <p:extLst>
      <p:ext uri="{BB962C8B-B14F-4D97-AF65-F5344CB8AC3E}">
        <p14:creationId xmlns:p14="http://schemas.microsoft.com/office/powerpoint/2010/main" val="104888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CMAS Science and </a:t>
            </a:r>
            <a:br>
              <a:rPr lang="en-US" sz="4400" dirty="0" smtClean="0"/>
            </a:br>
            <a:r>
              <a:rPr lang="en-US" sz="4400" dirty="0" smtClean="0"/>
              <a:t>Social Studies </a:t>
            </a:r>
            <a:br>
              <a:rPr lang="en-US" sz="4400" dirty="0" smtClean="0"/>
            </a:br>
            <a:r>
              <a:rPr lang="en-US" sz="4400" dirty="0" smtClean="0"/>
              <a:t>Student Performance Reports</a:t>
            </a:r>
            <a:endParaRPr lang="en-US" sz="4400" dirty="0"/>
          </a:p>
        </p:txBody>
      </p:sp>
    </p:spTree>
    <p:extLst>
      <p:ext uri="{BB962C8B-B14F-4D97-AF65-F5344CB8AC3E}">
        <p14:creationId xmlns:p14="http://schemas.microsoft.com/office/powerpoint/2010/main" val="74294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Science and Social Studies Overall Scale Score and Performance Level</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Overall scale score range is 300-900</a:t>
            </a:r>
          </a:p>
          <a:p>
            <a:pPr marL="342900" indent="-342900">
              <a:buFont typeface="Arial" panose="020B0604020202020204" pitchFamily="34" charset="0"/>
              <a:buChar char="•"/>
            </a:pPr>
            <a:r>
              <a:rPr lang="en-US" dirty="0" smtClean="0">
                <a:solidFill>
                  <a:schemeClr val="tx1"/>
                </a:solidFill>
              </a:rPr>
              <a:t>This student</a:t>
            </a:r>
          </a:p>
          <a:p>
            <a:pPr marL="1028700" lvl="1" indent="-342900"/>
            <a:r>
              <a:rPr lang="en-US" dirty="0" smtClean="0"/>
              <a:t>Approached expectations</a:t>
            </a:r>
          </a:p>
          <a:p>
            <a:pPr marL="1028700" lvl="1" indent="-342900"/>
            <a:r>
              <a:rPr lang="en-US" dirty="0" smtClean="0"/>
              <a:t>Performed better than the district and state averages, but below the school average</a:t>
            </a:r>
          </a:p>
          <a:p>
            <a:pPr marL="1028700" lvl="1" indent="-342900"/>
            <a:r>
              <a:rPr lang="en-US" dirty="0" smtClean="0"/>
              <a:t>Performed better than 50 percent of students across the state</a:t>
            </a:r>
          </a:p>
        </p:txBody>
      </p:sp>
      <p:pic>
        <p:nvPicPr>
          <p:cNvPr id="4" name="Picture 3"/>
          <p:cNvPicPr>
            <a:picLocks noChangeAspect="1"/>
          </p:cNvPicPr>
          <p:nvPr/>
        </p:nvPicPr>
        <p:blipFill>
          <a:blip r:embed="rId2"/>
          <a:stretch>
            <a:fillRect/>
          </a:stretch>
        </p:blipFill>
        <p:spPr>
          <a:xfrm>
            <a:off x="1000969" y="3749856"/>
            <a:ext cx="4656346" cy="3007864"/>
          </a:xfrm>
          <a:prstGeom prst="rect">
            <a:avLst/>
          </a:prstGeom>
          <a:ln>
            <a:solidFill>
              <a:schemeClr val="accent1"/>
            </a:solidFill>
          </a:ln>
        </p:spPr>
      </p:pic>
      <p:sp>
        <p:nvSpPr>
          <p:cNvPr id="6" name="Left Arrow Callout 5"/>
          <p:cNvSpPr/>
          <p:nvPr/>
        </p:nvSpPr>
        <p:spPr>
          <a:xfrm>
            <a:off x="5499217" y="6000382"/>
            <a:ext cx="3499503" cy="757338"/>
          </a:xfrm>
          <a:prstGeom prst="leftArrowCallout">
            <a:avLst>
              <a:gd name="adj1" fmla="val 19203"/>
              <a:gd name="adj2" fmla="val 24275"/>
              <a:gd name="adj3" fmla="val 40476"/>
              <a:gd name="adj4" fmla="val 8437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Percentage of students within the state at each performance level</a:t>
            </a:r>
            <a:endParaRPr lang="en-US" dirty="0">
              <a:solidFill>
                <a:schemeClr val="tx1"/>
              </a:solidFill>
            </a:endParaRPr>
          </a:p>
        </p:txBody>
      </p:sp>
      <p:pic>
        <p:nvPicPr>
          <p:cNvPr id="9" name="Picture 4" descr="Orange, Circle, Logo, Round, Element, Design, 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41" y="5375304"/>
            <a:ext cx="1515522" cy="106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1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Science and Social Studies Subscale Performance</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Reporting Category scores are displayed as Subscale Scores</a:t>
            </a:r>
          </a:p>
          <a:p>
            <a:pPr marL="1028700" lvl="1" indent="-342900"/>
            <a:r>
              <a:rPr lang="en-US" dirty="0" smtClean="0"/>
              <a:t>On the same scale as the Overall Scale Score (300-900)</a:t>
            </a:r>
          </a:p>
          <a:p>
            <a:pPr marL="1028700" lvl="1" indent="-342900"/>
            <a:r>
              <a:rPr lang="en-US" dirty="0" smtClean="0"/>
              <a:t>Split into three “Performance Indicators”</a:t>
            </a:r>
          </a:p>
          <a:p>
            <a:pPr marL="1485900" lvl="2" indent="-342900"/>
            <a:r>
              <a:rPr lang="en-US" dirty="0" smtClean="0"/>
              <a:t>Potential Relative Weakness</a:t>
            </a:r>
          </a:p>
          <a:p>
            <a:pPr marL="1485900" lvl="2" indent="-342900"/>
            <a:r>
              <a:rPr lang="en-US" dirty="0" smtClean="0"/>
              <a:t>Typical (shaded area)</a:t>
            </a:r>
          </a:p>
          <a:p>
            <a:pPr marL="1485900" lvl="2" indent="-342900"/>
            <a:r>
              <a:rPr lang="en-US" dirty="0" smtClean="0"/>
              <a:t>Potential Relative Strength</a:t>
            </a:r>
          </a:p>
          <a:p>
            <a:pPr marL="1028700" lvl="1" indent="-342900"/>
            <a:r>
              <a:rPr lang="en-US" dirty="0" smtClean="0"/>
              <a:t>Performance Indicators are set one standard deviation (a measure of the spread of the scores) above and below the state average</a:t>
            </a:r>
          </a:p>
          <a:p>
            <a:pPr marL="1485900" lvl="2" indent="-342900"/>
            <a:r>
              <a:rPr lang="en-US" dirty="0" smtClean="0"/>
              <a:t>Around 70% of students perform within one standard deviation of the state average</a:t>
            </a:r>
          </a:p>
          <a:p>
            <a:pPr marL="1485900" lvl="2" indent="-342900"/>
            <a:endParaRPr lang="en-US" dirty="0" smtClean="0"/>
          </a:p>
        </p:txBody>
      </p:sp>
    </p:spTree>
    <p:extLst>
      <p:ext uri="{BB962C8B-B14F-4D97-AF65-F5344CB8AC3E}">
        <p14:creationId xmlns:p14="http://schemas.microsoft.com/office/powerpoint/2010/main" val="1257486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Science and Social Studies Subscale Performance</a:t>
            </a:r>
            <a:endParaRPr lang="en-US" dirty="0"/>
          </a:p>
        </p:txBody>
      </p:sp>
      <p:pic>
        <p:nvPicPr>
          <p:cNvPr id="3" name="Picture 2"/>
          <p:cNvPicPr>
            <a:picLocks noChangeAspect="1"/>
          </p:cNvPicPr>
          <p:nvPr/>
        </p:nvPicPr>
        <p:blipFill>
          <a:blip r:embed="rId2"/>
          <a:stretch>
            <a:fillRect/>
          </a:stretch>
        </p:blipFill>
        <p:spPr>
          <a:xfrm>
            <a:off x="1017270" y="2069239"/>
            <a:ext cx="7143750" cy="3676650"/>
          </a:xfrm>
          <a:prstGeom prst="rect">
            <a:avLst/>
          </a:prstGeom>
          <a:ln>
            <a:solidFill>
              <a:schemeClr val="accent1"/>
            </a:solidFill>
          </a:ln>
        </p:spPr>
      </p:pic>
      <p:sp>
        <p:nvSpPr>
          <p:cNvPr id="5" name="Down Arrow Callout 4"/>
          <p:cNvSpPr/>
          <p:nvPr/>
        </p:nvSpPr>
        <p:spPr>
          <a:xfrm>
            <a:off x="5972086" y="1573939"/>
            <a:ext cx="1600200" cy="990600"/>
          </a:xfrm>
          <a:prstGeom prst="downArrowCallou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1 SD around State Average</a:t>
            </a:r>
            <a:endParaRPr lang="en-US" dirty="0">
              <a:solidFill>
                <a:schemeClr val="tx1"/>
              </a:solidFill>
            </a:endParaRPr>
          </a:p>
        </p:txBody>
      </p:sp>
    </p:spTree>
    <p:extLst>
      <p:ext uri="{BB962C8B-B14F-4D97-AF65-F5344CB8AC3E}">
        <p14:creationId xmlns:p14="http://schemas.microsoft.com/office/powerpoint/2010/main" val="287664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Science and Social Studies PGCs and GLEs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solidFill>
                  <a:schemeClr val="tx1"/>
                </a:solidFill>
              </a:rPr>
              <a:t>Prepared Graduate Competencies and Grade Level Expectations</a:t>
            </a:r>
          </a:p>
          <a:p>
            <a:pPr marL="1028700" lvl="1" indent="-342900"/>
            <a:r>
              <a:rPr lang="en-US" sz="1800" dirty="0" smtClean="0"/>
              <a:t>Percent correct for the student, district, and state for the assessed PGCs and GLEs</a:t>
            </a:r>
          </a:p>
          <a:p>
            <a:pPr marL="1028700" lvl="1" indent="-342900"/>
            <a:r>
              <a:rPr lang="en-US" sz="1800" dirty="0" smtClean="0"/>
              <a:t>GLE number is taken directly form the standards – PGCs are not numbered in the standards and do not always line up in order with the GLEs</a:t>
            </a:r>
          </a:p>
          <a:p>
            <a:pPr marL="1028700" lvl="1" indent="-342900"/>
            <a:r>
              <a:rPr lang="en-US" sz="1800" dirty="0" smtClean="0"/>
              <a:t>PGC information is not shown if there is only one GLE in a PGC</a:t>
            </a:r>
          </a:p>
          <a:p>
            <a:pPr marL="1485900" lvl="2" indent="-342900"/>
            <a:endParaRPr lang="en-US" dirty="0" smtClean="0"/>
          </a:p>
        </p:txBody>
      </p:sp>
      <p:pic>
        <p:nvPicPr>
          <p:cNvPr id="4" name="Picture 3"/>
          <p:cNvPicPr>
            <a:picLocks noChangeAspect="1"/>
          </p:cNvPicPr>
          <p:nvPr/>
        </p:nvPicPr>
        <p:blipFill>
          <a:blip r:embed="rId2"/>
          <a:stretch>
            <a:fillRect/>
          </a:stretch>
        </p:blipFill>
        <p:spPr>
          <a:xfrm>
            <a:off x="1237426" y="4228360"/>
            <a:ext cx="6669147" cy="2565057"/>
          </a:xfrm>
          <a:prstGeom prst="rect">
            <a:avLst/>
          </a:prstGeom>
          <a:ln>
            <a:solidFill>
              <a:schemeClr val="accent1"/>
            </a:solidFill>
          </a:ln>
        </p:spPr>
      </p:pic>
      <p:sp>
        <p:nvSpPr>
          <p:cNvPr id="5" name="Down Arrow Callout 4"/>
          <p:cNvSpPr/>
          <p:nvPr/>
        </p:nvSpPr>
        <p:spPr>
          <a:xfrm>
            <a:off x="3227070" y="4082448"/>
            <a:ext cx="1981200" cy="914400"/>
          </a:xfrm>
          <a:prstGeom prst="downArrowCallou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Standards text for PGCs and GLEs</a:t>
            </a:r>
            <a:endParaRPr lang="en-US" dirty="0">
              <a:solidFill>
                <a:schemeClr val="tx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134" y="3593429"/>
            <a:ext cx="1933575" cy="5619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722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Science and Social Studies Selected Response and Constructed Response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solidFill>
                  <a:schemeClr val="tx1"/>
                </a:solidFill>
              </a:rPr>
              <a:t>Nearly half the points on the science and social studies assessments come from constructed response items</a:t>
            </a:r>
          </a:p>
          <a:p>
            <a:pPr marL="1028700" lvl="1" indent="-342900"/>
            <a:r>
              <a:rPr lang="en-US" dirty="0" smtClean="0"/>
              <a:t>This scale score can be compared across years (300-900)</a:t>
            </a:r>
          </a:p>
        </p:txBody>
      </p:sp>
      <p:pic>
        <p:nvPicPr>
          <p:cNvPr id="4" name="Picture 3"/>
          <p:cNvPicPr>
            <a:picLocks noChangeAspect="1"/>
          </p:cNvPicPr>
          <p:nvPr/>
        </p:nvPicPr>
        <p:blipFill>
          <a:blip r:embed="rId2"/>
          <a:stretch>
            <a:fillRect/>
          </a:stretch>
        </p:blipFill>
        <p:spPr>
          <a:xfrm>
            <a:off x="111095" y="3221958"/>
            <a:ext cx="8930355" cy="2592420"/>
          </a:xfrm>
          <a:prstGeom prst="rect">
            <a:avLst/>
          </a:prstGeom>
          <a:ln>
            <a:solidFill>
              <a:schemeClr val="accent1"/>
            </a:solidFill>
          </a:ln>
        </p:spPr>
      </p:pic>
    </p:spTree>
    <p:extLst>
      <p:ext uri="{BB962C8B-B14F-4D97-AF65-F5344CB8AC3E}">
        <p14:creationId xmlns:p14="http://schemas.microsoft.com/office/powerpoint/2010/main" val="1982228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241030" cy="710141"/>
          </a:xfrm>
        </p:spPr>
        <p:txBody>
          <a:bodyPr anchor="ctr">
            <a:normAutofit fontScale="90000"/>
          </a:bodyPr>
          <a:lstStyle/>
          <a:p>
            <a:r>
              <a:rPr lang="en-US" dirty="0" smtClean="0"/>
              <a:t>Science and Social Studies Performance Level Descriptions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tx1"/>
                </a:solidFill>
              </a:rPr>
              <a:t>The concepts and skills students in each performance level typically demonstrate for the assessed grade and content area</a:t>
            </a:r>
          </a:p>
          <a:p>
            <a:pPr marL="342900" indent="-342900">
              <a:buFont typeface="Arial" panose="020B0604020202020204" pitchFamily="34" charset="0"/>
              <a:buChar char="•"/>
            </a:pPr>
            <a:r>
              <a:rPr lang="en-US" sz="2000" dirty="0" smtClean="0">
                <a:solidFill>
                  <a:schemeClr val="tx1"/>
                </a:solidFill>
              </a:rPr>
              <a:t>PLDs for each performance </a:t>
            </a:r>
            <a:r>
              <a:rPr lang="en-US" sz="2000" dirty="0">
                <a:solidFill>
                  <a:schemeClr val="tx1"/>
                </a:solidFill>
              </a:rPr>
              <a:t>level </a:t>
            </a:r>
            <a:r>
              <a:rPr lang="en-US" sz="2000" dirty="0" smtClean="0">
                <a:solidFill>
                  <a:schemeClr val="tx1"/>
                </a:solidFill>
              </a:rPr>
              <a:t>are found on page 4</a:t>
            </a:r>
            <a:endParaRPr lang="en-US" sz="2000" dirty="0">
              <a:solidFill>
                <a:schemeClr val="tx1"/>
              </a:solidFill>
            </a:endParaRPr>
          </a:p>
        </p:txBody>
      </p:sp>
      <p:pic>
        <p:nvPicPr>
          <p:cNvPr id="5" name="Picture 4"/>
          <p:cNvPicPr>
            <a:picLocks noChangeAspect="1"/>
          </p:cNvPicPr>
          <p:nvPr/>
        </p:nvPicPr>
        <p:blipFill rotWithShape="1">
          <a:blip r:embed="rId2"/>
          <a:srcRect b="33306"/>
          <a:stretch/>
        </p:blipFill>
        <p:spPr>
          <a:xfrm>
            <a:off x="2189252" y="2716615"/>
            <a:ext cx="4777195" cy="4132054"/>
          </a:xfrm>
          <a:prstGeom prst="rect">
            <a:avLst/>
          </a:prstGeom>
          <a:ln>
            <a:solidFill>
              <a:schemeClr val="accent1"/>
            </a:solidFill>
          </a:ln>
        </p:spPr>
      </p:pic>
    </p:spTree>
    <p:extLst>
      <p:ext uri="{BB962C8B-B14F-4D97-AF65-F5344CB8AC3E}">
        <p14:creationId xmlns:p14="http://schemas.microsoft.com/office/powerpoint/2010/main" val="16918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and School Reports</a:t>
            </a:r>
            <a:endParaRPr lang="en-US" dirty="0"/>
          </a:p>
        </p:txBody>
      </p:sp>
    </p:spTree>
    <p:extLst>
      <p:ext uri="{BB962C8B-B14F-4D97-AF65-F5344CB8AC3E}">
        <p14:creationId xmlns:p14="http://schemas.microsoft.com/office/powerpoint/2010/main" val="1022628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Data Files</a:t>
            </a:r>
            <a:endParaRPr lang="en-US" dirty="0"/>
          </a:p>
        </p:txBody>
      </p:sp>
      <p:sp>
        <p:nvSpPr>
          <p:cNvPr id="3" name="Content Placeholder 2"/>
          <p:cNvSpPr>
            <a:spLocks noGrp="1"/>
          </p:cNvSpPr>
          <p:nvPr>
            <p:ph idx="1"/>
          </p:nvPr>
        </p:nvSpPr>
        <p:spPr>
          <a:xfrm>
            <a:off x="628650" y="1463039"/>
            <a:ext cx="7886700" cy="5199017"/>
          </a:xfrm>
        </p:spPr>
        <p:txBody>
          <a:bodyPr>
            <a:normAutofit fontScale="92500" lnSpcReduction="20000"/>
          </a:bodyPr>
          <a:lstStyle/>
          <a:p>
            <a:pPr marL="342900" indent="-342900">
              <a:buFont typeface="Arial" panose="020B0604020202020204" pitchFamily="34" charset="0"/>
              <a:buChar char="•"/>
            </a:pPr>
            <a:r>
              <a:rPr lang="en-US" dirty="0" smtClean="0">
                <a:solidFill>
                  <a:schemeClr val="tx1"/>
                </a:solidFill>
              </a:rPr>
              <a:t>Student Data File</a:t>
            </a:r>
          </a:p>
          <a:p>
            <a:pPr marL="1028700" lvl="1" indent="-342900"/>
            <a:r>
              <a:rPr lang="en-US" sz="1900" dirty="0" smtClean="0"/>
              <a:t>District and school level</a:t>
            </a:r>
          </a:p>
          <a:p>
            <a:pPr marL="1028700" lvl="1" indent="-342900"/>
            <a:r>
              <a:rPr lang="en-US" sz="1900" dirty="0" smtClean="0"/>
              <a:t>Contains all student records</a:t>
            </a:r>
          </a:p>
          <a:p>
            <a:pPr marL="1485900" lvl="2" indent="-342900"/>
            <a:r>
              <a:rPr lang="en-US" sz="1900" dirty="0" smtClean="0"/>
              <a:t>Student records do not have aggregate score information if the school/district indicated an invalidation code (i.e., Not Tested or Void) for the record</a:t>
            </a:r>
          </a:p>
          <a:p>
            <a:pPr marL="1028700" lvl="1" indent="-342900"/>
            <a:r>
              <a:rPr lang="en-US" sz="1900" dirty="0" smtClean="0"/>
              <a:t>Data can be used for district and school accountability purposes </a:t>
            </a:r>
          </a:p>
          <a:p>
            <a:pPr marL="342900" indent="-342900">
              <a:buFont typeface="Arial" panose="020B0604020202020204" pitchFamily="34" charset="0"/>
              <a:buChar char="•"/>
            </a:pPr>
            <a:r>
              <a:rPr lang="en-US" dirty="0" smtClean="0">
                <a:solidFill>
                  <a:schemeClr val="tx1"/>
                </a:solidFill>
              </a:rPr>
              <a:t>Summary Data File</a:t>
            </a:r>
          </a:p>
          <a:p>
            <a:pPr marL="1028700" lvl="1" indent="-342900"/>
            <a:r>
              <a:rPr lang="en-US" sz="1900" dirty="0" smtClean="0"/>
              <a:t>District and school level</a:t>
            </a:r>
          </a:p>
          <a:p>
            <a:pPr marL="1028700" lvl="1" indent="-342900"/>
            <a:r>
              <a:rPr lang="en-US" sz="1900" dirty="0" smtClean="0"/>
              <a:t>Contains summarized performance data for all valid test attempts</a:t>
            </a:r>
          </a:p>
          <a:p>
            <a:pPr marL="1028700" lvl="1" indent="-342900"/>
            <a:r>
              <a:rPr lang="en-US" sz="1900" dirty="0" smtClean="0"/>
              <a:t>Includes data for the district and each school within the district</a:t>
            </a:r>
          </a:p>
          <a:p>
            <a:pPr marL="1485900" lvl="2" indent="-342900"/>
            <a:r>
              <a:rPr lang="en-US" sz="1900" dirty="0" smtClean="0"/>
              <a:t>Rows correspond to the disaggregated groups on the Performance Level Summary report</a:t>
            </a:r>
          </a:p>
          <a:p>
            <a:pPr marL="1485900" lvl="2" indent="-342900"/>
            <a:r>
              <a:rPr lang="en-US" sz="1900" dirty="0" smtClean="0"/>
              <a:t>Each level of aggregation is reported separately</a:t>
            </a:r>
          </a:p>
          <a:p>
            <a:pPr marL="1028700" lvl="1" indent="-342900"/>
            <a:r>
              <a:rPr lang="en-US" sz="1900" dirty="0" smtClean="0"/>
              <a:t>Only students with scores are included in aggregated score field calculations</a:t>
            </a:r>
          </a:p>
          <a:p>
            <a:pPr marL="1485900" lvl="2" indent="-342900"/>
            <a:r>
              <a:rPr lang="en-US" sz="1900" dirty="0" smtClean="0"/>
              <a:t>Students without scores and students with suppressed scores are not included in the denominator for average scores or in the percentage of students at each performance level</a:t>
            </a:r>
            <a:endParaRPr lang="en-US" sz="1900" dirty="0"/>
          </a:p>
        </p:txBody>
      </p:sp>
    </p:spTree>
    <p:extLst>
      <p:ext uri="{BB962C8B-B14F-4D97-AF65-F5344CB8AC3E}">
        <p14:creationId xmlns:p14="http://schemas.microsoft.com/office/powerpoint/2010/main" val="257448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General Information</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000" dirty="0">
                <a:solidFill>
                  <a:schemeClr val="tx1"/>
                </a:solidFill>
              </a:rPr>
              <a:t>All state assessment results </a:t>
            </a:r>
            <a:r>
              <a:rPr lang="en-US" sz="2000" dirty="0" smtClean="0">
                <a:solidFill>
                  <a:schemeClr val="tx1"/>
                </a:solidFill>
              </a:rPr>
              <a:t>were embargoed and could </a:t>
            </a:r>
            <a:r>
              <a:rPr lang="en-US" sz="2000" dirty="0">
                <a:solidFill>
                  <a:schemeClr val="tx1"/>
                </a:solidFill>
              </a:rPr>
              <a:t>not be publicly disseminated, distributed, or published by any means until they </a:t>
            </a:r>
            <a:r>
              <a:rPr lang="en-US" sz="2000" dirty="0" smtClean="0">
                <a:solidFill>
                  <a:schemeClr val="tx1"/>
                </a:solidFill>
              </a:rPr>
              <a:t>were</a:t>
            </a:r>
            <a:r>
              <a:rPr lang="en-US" sz="2000" dirty="0" smtClean="0">
                <a:solidFill>
                  <a:schemeClr val="tx1"/>
                </a:solidFill>
              </a:rPr>
              <a:t> </a:t>
            </a:r>
            <a:r>
              <a:rPr lang="en-US" sz="2000" dirty="0">
                <a:solidFill>
                  <a:schemeClr val="tx1"/>
                </a:solidFill>
              </a:rPr>
              <a:t>publicly released by the </a:t>
            </a:r>
            <a:r>
              <a:rPr lang="en-US" sz="2000" dirty="0" smtClean="0">
                <a:solidFill>
                  <a:schemeClr val="tx1"/>
                </a:solidFill>
              </a:rPr>
              <a:t>state </a:t>
            </a:r>
          </a:p>
          <a:p>
            <a:pPr marL="1028700" lvl="1" indent="-342900"/>
            <a:r>
              <a:rPr lang="en-US" sz="1800" dirty="0"/>
              <a:t>State level results </a:t>
            </a:r>
            <a:r>
              <a:rPr lang="en-US" sz="1800" dirty="0" smtClean="0"/>
              <a:t>were </a:t>
            </a:r>
            <a:r>
              <a:rPr lang="en-US" sz="1800" dirty="0"/>
              <a:t>presented during the August State Board of Education </a:t>
            </a:r>
            <a:r>
              <a:rPr lang="en-US" sz="1800" dirty="0" smtClean="0"/>
              <a:t>meeting</a:t>
            </a:r>
            <a:endParaRPr lang="en-US" sz="1800" dirty="0"/>
          </a:p>
          <a:p>
            <a:pPr marL="342900" indent="-342900">
              <a:buFont typeface="Arial" panose="020B0604020202020204" pitchFamily="34" charset="0"/>
              <a:buChar char="•"/>
            </a:pPr>
            <a:r>
              <a:rPr lang="en-US" sz="2000" dirty="0" smtClean="0">
                <a:solidFill>
                  <a:schemeClr val="tx1"/>
                </a:solidFill>
              </a:rPr>
              <a:t>District and school </a:t>
            </a:r>
            <a:r>
              <a:rPr lang="en-US" sz="2000" dirty="0" smtClean="0">
                <a:solidFill>
                  <a:schemeClr val="tx1"/>
                </a:solidFill>
              </a:rPr>
              <a:t>exceptions to embargo:</a:t>
            </a:r>
            <a:endParaRPr lang="en-US" sz="2000" dirty="0" smtClean="0">
              <a:solidFill>
                <a:schemeClr val="tx1"/>
              </a:solidFill>
            </a:endParaRPr>
          </a:p>
          <a:p>
            <a:pPr marL="1028700" lvl="1" indent="-342900"/>
            <a:r>
              <a:rPr lang="en-US" sz="1800" dirty="0" smtClean="0"/>
              <a:t>Confidential </a:t>
            </a:r>
            <a:r>
              <a:rPr lang="en-US" sz="1800" dirty="0"/>
              <a:t>individual student performance reports </a:t>
            </a:r>
            <a:r>
              <a:rPr lang="en-US" sz="1800" dirty="0" smtClean="0"/>
              <a:t>could</a:t>
            </a:r>
            <a:r>
              <a:rPr lang="en-US" sz="1800" dirty="0" smtClean="0"/>
              <a:t> be </a:t>
            </a:r>
            <a:r>
              <a:rPr lang="en-US" sz="1800" dirty="0" smtClean="0"/>
              <a:t>shared with parents</a:t>
            </a:r>
          </a:p>
          <a:p>
            <a:pPr marL="1028700" lvl="1" indent="-342900"/>
            <a:r>
              <a:rPr lang="en-US" sz="1800" dirty="0" smtClean="0"/>
              <a:t>Aggregated </a:t>
            </a:r>
            <a:r>
              <a:rPr lang="en-US" sz="1800" dirty="0"/>
              <a:t>and individual student level results </a:t>
            </a:r>
            <a:r>
              <a:rPr lang="en-US" sz="1800" dirty="0" smtClean="0"/>
              <a:t>could</a:t>
            </a:r>
            <a:r>
              <a:rPr lang="en-US" sz="1800" dirty="0" smtClean="0"/>
              <a:t> </a:t>
            </a:r>
            <a:r>
              <a:rPr lang="en-US" sz="1800" dirty="0" smtClean="0"/>
              <a:t>be used internally </a:t>
            </a:r>
            <a:r>
              <a:rPr lang="en-US" sz="1800" dirty="0"/>
              <a:t>for informational and planning purposes before results are publicly </a:t>
            </a:r>
            <a:r>
              <a:rPr lang="en-US" sz="1800" dirty="0" smtClean="0"/>
              <a:t>released</a:t>
            </a:r>
          </a:p>
          <a:p>
            <a:pPr marL="342900" indent="-342900">
              <a:buFont typeface="Arial" panose="020B0604020202020204" pitchFamily="34" charset="0"/>
              <a:buChar char="•"/>
            </a:pPr>
            <a:r>
              <a:rPr lang="en-US" sz="2000" dirty="0" smtClean="0">
                <a:solidFill>
                  <a:schemeClr val="tx1"/>
                </a:solidFill>
              </a:rPr>
              <a:t>Any </a:t>
            </a:r>
            <a:r>
              <a:rPr lang="en-US" sz="2000" dirty="0">
                <a:solidFill>
                  <a:schemeClr val="tx1"/>
                </a:solidFill>
              </a:rPr>
              <a:t>data </a:t>
            </a:r>
            <a:r>
              <a:rPr lang="en-US" sz="2000" dirty="0" smtClean="0">
                <a:solidFill>
                  <a:schemeClr val="tx1"/>
                </a:solidFill>
              </a:rPr>
              <a:t>released by a district or school </a:t>
            </a:r>
            <a:r>
              <a:rPr lang="en-US" sz="2000" dirty="0">
                <a:solidFill>
                  <a:schemeClr val="tx1"/>
                </a:solidFill>
              </a:rPr>
              <a:t>after the State Board meeting </a:t>
            </a:r>
            <a:r>
              <a:rPr lang="en-US" sz="2000" dirty="0" smtClean="0">
                <a:solidFill>
                  <a:schemeClr val="tx1"/>
                </a:solidFill>
              </a:rPr>
              <a:t>must have the </a:t>
            </a:r>
            <a:r>
              <a:rPr lang="en-US" sz="2000" dirty="0">
                <a:solidFill>
                  <a:schemeClr val="tx1"/>
                </a:solidFill>
              </a:rPr>
              <a:t>appropriate suppressions applied to meet federal and state data privacy </a:t>
            </a:r>
            <a:r>
              <a:rPr lang="en-US" sz="2000" dirty="0" smtClean="0">
                <a:solidFill>
                  <a:schemeClr val="tx1"/>
                </a:solidFill>
              </a:rPr>
              <a:t>requirements</a:t>
            </a:r>
          </a:p>
        </p:txBody>
      </p:sp>
    </p:spTree>
    <p:extLst>
      <p:ext uri="{BB962C8B-B14F-4D97-AF65-F5344CB8AC3E}">
        <p14:creationId xmlns:p14="http://schemas.microsoft.com/office/powerpoint/2010/main" val="370428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District Summary of Schools</a:t>
            </a:r>
            <a:endParaRPr lang="en-US" dirty="0"/>
          </a:p>
        </p:txBody>
      </p:sp>
      <p:sp>
        <p:nvSpPr>
          <p:cNvPr id="3" name="Content Placeholder 2"/>
          <p:cNvSpPr>
            <a:spLocks noGrp="1"/>
          </p:cNvSpPr>
          <p:nvPr>
            <p:ph idx="1"/>
          </p:nvPr>
        </p:nvSpPr>
        <p:spPr>
          <a:xfrm>
            <a:off x="628650" y="1463039"/>
            <a:ext cx="7886700" cy="4997581"/>
          </a:xfrm>
        </p:spPr>
        <p:txBody>
          <a:bodyPr>
            <a:normAutofit fontScale="77500" lnSpcReduction="20000"/>
          </a:bodyPr>
          <a:lstStyle/>
          <a:p>
            <a:pPr marL="342900" indent="-342900">
              <a:buFont typeface="Arial" panose="020B0604020202020204" pitchFamily="34" charset="0"/>
              <a:buChar char="•"/>
            </a:pPr>
            <a:r>
              <a:rPr lang="en-US" sz="2800" dirty="0">
                <a:solidFill>
                  <a:schemeClr val="tx1"/>
                </a:solidFill>
              </a:rPr>
              <a:t>District level only</a:t>
            </a:r>
          </a:p>
          <a:p>
            <a:pPr marL="342900" indent="-342900">
              <a:buFont typeface="Arial" panose="020B0604020202020204" pitchFamily="34" charset="0"/>
              <a:buChar char="•"/>
            </a:pPr>
            <a:r>
              <a:rPr lang="en-US" sz="2800" dirty="0">
                <a:solidFill>
                  <a:schemeClr val="tx1"/>
                </a:solidFill>
              </a:rPr>
              <a:t>Available for each grade and content area assessed at each school</a:t>
            </a:r>
          </a:p>
          <a:p>
            <a:pPr marL="342900" indent="-342900">
              <a:buFont typeface="Arial" panose="020B0604020202020204" pitchFamily="34" charset="0"/>
              <a:buChar char="•"/>
            </a:pPr>
            <a:r>
              <a:rPr lang="en-US" sz="2800" dirty="0">
                <a:solidFill>
                  <a:schemeClr val="tx1"/>
                </a:solidFill>
              </a:rPr>
              <a:t>Provides data aggregated at the </a:t>
            </a:r>
            <a:r>
              <a:rPr lang="en-US" sz="2800" dirty="0" smtClean="0">
                <a:solidFill>
                  <a:schemeClr val="tx1"/>
                </a:solidFill>
              </a:rPr>
              <a:t>state, district, and school levels </a:t>
            </a:r>
            <a:r>
              <a:rPr lang="en-US" sz="2800" dirty="0">
                <a:solidFill>
                  <a:schemeClr val="tx1"/>
                </a:solidFill>
              </a:rPr>
              <a:t>by</a:t>
            </a:r>
          </a:p>
          <a:p>
            <a:pPr marL="1028700" lvl="1" indent="-342900"/>
            <a:r>
              <a:rPr lang="en-US" sz="2600" dirty="0" smtClean="0"/>
              <a:t>Math and ELA/CSLA</a:t>
            </a:r>
          </a:p>
          <a:p>
            <a:pPr marL="1485900" lvl="2" indent="-342900"/>
            <a:r>
              <a:rPr lang="en-US" sz="2300" dirty="0" smtClean="0"/>
              <a:t>Overall average scale score</a:t>
            </a:r>
          </a:p>
          <a:p>
            <a:pPr marL="1485900" lvl="2" indent="-342900"/>
            <a:r>
              <a:rPr lang="en-US" sz="2300" dirty="0" smtClean="0"/>
              <a:t>Reading overall average scale score</a:t>
            </a:r>
          </a:p>
          <a:p>
            <a:pPr marL="1485900" lvl="2" indent="-342900"/>
            <a:r>
              <a:rPr lang="en-US" sz="2300" dirty="0" smtClean="0"/>
              <a:t>Writing overall </a:t>
            </a:r>
            <a:r>
              <a:rPr lang="en-US" sz="2300" dirty="0"/>
              <a:t>percent of points earned</a:t>
            </a:r>
          </a:p>
          <a:p>
            <a:pPr marL="1485900" lvl="2" indent="-342900"/>
            <a:r>
              <a:rPr lang="en-US" sz="2300" dirty="0" err="1" smtClean="0"/>
              <a:t>Subclaim</a:t>
            </a:r>
            <a:r>
              <a:rPr lang="en-US" sz="2300" dirty="0" smtClean="0"/>
              <a:t> percent of points earned</a:t>
            </a:r>
          </a:p>
          <a:p>
            <a:pPr marL="1028700" lvl="1" indent="-342900"/>
            <a:r>
              <a:rPr lang="en-US" sz="2600" dirty="0" smtClean="0"/>
              <a:t>Science and social studies</a:t>
            </a:r>
          </a:p>
          <a:p>
            <a:pPr marL="1485900" lvl="2" indent="-342900"/>
            <a:r>
              <a:rPr lang="en-US" sz="2300" dirty="0" smtClean="0"/>
              <a:t>Overall average scale score</a:t>
            </a:r>
          </a:p>
          <a:p>
            <a:pPr marL="1485900" lvl="2" indent="-342900"/>
            <a:r>
              <a:rPr lang="en-US" sz="2300" dirty="0" smtClean="0"/>
              <a:t>Reporting </a:t>
            </a:r>
            <a:r>
              <a:rPr lang="en-US" sz="2300" dirty="0"/>
              <a:t>category performance and average scale score</a:t>
            </a:r>
          </a:p>
          <a:p>
            <a:pPr marL="1485900" lvl="2" indent="-342900"/>
            <a:r>
              <a:rPr lang="en-US" sz="2300" dirty="0" smtClean="0"/>
              <a:t>PGC/GLE</a:t>
            </a:r>
            <a:endParaRPr lang="en-US" sz="2300" dirty="0"/>
          </a:p>
          <a:p>
            <a:pPr marL="1943100" lvl="3" indent="-342900"/>
            <a:r>
              <a:rPr lang="en-US" sz="2300" dirty="0"/>
              <a:t>Percent correct for each GLE </a:t>
            </a:r>
            <a:endParaRPr lang="en-US" sz="2300" dirty="0" smtClean="0"/>
          </a:p>
          <a:p>
            <a:pPr marL="1943100" lvl="3" indent="-342900"/>
            <a:r>
              <a:rPr lang="en-US" sz="2300" dirty="0" smtClean="0"/>
              <a:t>If </a:t>
            </a:r>
            <a:r>
              <a:rPr lang="en-US" sz="2300" dirty="0"/>
              <a:t>there is more than one GLE within a PGC then percent correct by PGC is also </a:t>
            </a:r>
            <a:r>
              <a:rPr lang="en-US" sz="2300" dirty="0" smtClean="0"/>
              <a:t>provided</a:t>
            </a:r>
            <a:endParaRPr lang="en-US" sz="2300" dirty="0"/>
          </a:p>
        </p:txBody>
      </p:sp>
    </p:spTree>
    <p:extLst>
      <p:ext uri="{BB962C8B-B14F-4D97-AF65-F5344CB8AC3E}">
        <p14:creationId xmlns:p14="http://schemas.microsoft.com/office/powerpoint/2010/main" val="1361859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Math and ELA/CSLA Student Roster Report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School level only</a:t>
            </a:r>
          </a:p>
          <a:p>
            <a:pPr marL="342900" indent="-342900">
              <a:buFont typeface="Arial" panose="020B0604020202020204" pitchFamily="34" charset="0"/>
              <a:buChar char="•"/>
            </a:pPr>
            <a:r>
              <a:rPr lang="en-US" dirty="0">
                <a:solidFill>
                  <a:schemeClr val="tx1"/>
                </a:solidFill>
              </a:rPr>
              <a:t>Available for each grade and content area assessed at each school</a:t>
            </a:r>
          </a:p>
          <a:p>
            <a:pPr marL="342900" indent="-342900">
              <a:buFont typeface="Arial" panose="020B0604020202020204" pitchFamily="34" charset="0"/>
              <a:buChar char="•"/>
            </a:pPr>
            <a:r>
              <a:rPr lang="en-US" dirty="0">
                <a:solidFill>
                  <a:schemeClr val="tx1"/>
                </a:solidFill>
              </a:rPr>
              <a:t>Provides aggregated data at the </a:t>
            </a:r>
            <a:r>
              <a:rPr lang="en-US" dirty="0" smtClean="0">
                <a:solidFill>
                  <a:schemeClr val="tx1"/>
                </a:solidFill>
              </a:rPr>
              <a:t>state</a:t>
            </a:r>
            <a:r>
              <a:rPr lang="en-US" dirty="0">
                <a:solidFill>
                  <a:schemeClr val="tx1"/>
                </a:solidFill>
              </a:rPr>
              <a:t>, district, and school levels including</a:t>
            </a:r>
          </a:p>
          <a:p>
            <a:pPr marL="1028700" lvl="1" indent="-342900"/>
            <a:r>
              <a:rPr lang="en-US" dirty="0" smtClean="0"/>
              <a:t>Overall </a:t>
            </a:r>
            <a:r>
              <a:rPr lang="en-US" dirty="0"/>
              <a:t>scale score</a:t>
            </a:r>
          </a:p>
          <a:p>
            <a:pPr marL="1028700" lvl="1" indent="-342900"/>
            <a:r>
              <a:rPr lang="en-US" dirty="0" smtClean="0"/>
              <a:t>Overall </a:t>
            </a:r>
            <a:r>
              <a:rPr lang="en-US" dirty="0"/>
              <a:t>performance level</a:t>
            </a:r>
          </a:p>
          <a:p>
            <a:pPr marL="1028700" lvl="1" indent="-342900"/>
            <a:r>
              <a:rPr lang="en-US" dirty="0" smtClean="0"/>
              <a:t>Reporting </a:t>
            </a:r>
            <a:r>
              <a:rPr lang="en-US" dirty="0"/>
              <a:t>category (ELA only</a:t>
            </a:r>
            <a:r>
              <a:rPr lang="en-US" dirty="0" smtClean="0"/>
              <a:t>)</a:t>
            </a:r>
          </a:p>
          <a:p>
            <a:pPr marL="1485900" lvl="2" indent="-342900"/>
            <a:r>
              <a:rPr lang="en-US" dirty="0" smtClean="0"/>
              <a:t>Reading overall scale score</a:t>
            </a:r>
          </a:p>
          <a:p>
            <a:pPr marL="1485900" lvl="2" indent="-342900"/>
            <a:r>
              <a:rPr lang="en-US" dirty="0" smtClean="0"/>
              <a:t>Writing percent of points earned</a:t>
            </a:r>
            <a:endParaRPr lang="en-US" dirty="0"/>
          </a:p>
          <a:p>
            <a:pPr marL="1028700" lvl="1" indent="-342900"/>
            <a:r>
              <a:rPr lang="en-US" dirty="0" err="1" smtClean="0"/>
              <a:t>Subclaim</a:t>
            </a:r>
            <a:r>
              <a:rPr lang="en-US" dirty="0" smtClean="0"/>
              <a:t> category percent of points earned</a:t>
            </a:r>
            <a:endParaRPr lang="en-US" dirty="0"/>
          </a:p>
        </p:txBody>
      </p:sp>
    </p:spTree>
    <p:extLst>
      <p:ext uri="{BB962C8B-B14F-4D97-AF65-F5344CB8AC3E}">
        <p14:creationId xmlns:p14="http://schemas.microsoft.com/office/powerpoint/2010/main" val="3205583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Content Standards Roster</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School level only</a:t>
            </a:r>
          </a:p>
          <a:p>
            <a:pPr marL="342900" indent="-342900">
              <a:buFont typeface="Arial" panose="020B0604020202020204" pitchFamily="34" charset="0"/>
              <a:buChar char="•"/>
            </a:pPr>
            <a:r>
              <a:rPr lang="en-US" dirty="0">
                <a:solidFill>
                  <a:schemeClr val="tx1"/>
                </a:solidFill>
              </a:rPr>
              <a:t>Available for each grade assessed at each school</a:t>
            </a:r>
          </a:p>
          <a:p>
            <a:pPr marL="342900" indent="-342900">
              <a:buFont typeface="Arial" panose="020B0604020202020204" pitchFamily="34" charset="0"/>
              <a:buChar char="•"/>
            </a:pPr>
            <a:r>
              <a:rPr lang="en-US" dirty="0">
                <a:solidFill>
                  <a:schemeClr val="tx1"/>
                </a:solidFill>
              </a:rPr>
              <a:t>Lists every student for whom a test book/answer document or online record was submitted</a:t>
            </a:r>
          </a:p>
          <a:p>
            <a:pPr marL="342900" indent="-342900">
              <a:buFont typeface="Arial" panose="020B0604020202020204" pitchFamily="34" charset="0"/>
              <a:buChar char="•"/>
            </a:pPr>
            <a:r>
              <a:rPr lang="en-US" dirty="0">
                <a:solidFill>
                  <a:schemeClr val="tx1"/>
                </a:solidFill>
              </a:rPr>
              <a:t>For each student, provides performance on</a:t>
            </a:r>
          </a:p>
          <a:p>
            <a:pPr marL="1028700" lvl="1" indent="-342900"/>
            <a:r>
              <a:rPr lang="en-US" dirty="0"/>
              <a:t>Math and ELA</a:t>
            </a:r>
          </a:p>
          <a:p>
            <a:pPr marL="1485900" lvl="2" indent="-342900"/>
            <a:r>
              <a:rPr lang="en-US" dirty="0" smtClean="0"/>
              <a:t>Domain and standard percent correct</a:t>
            </a:r>
          </a:p>
          <a:p>
            <a:pPr marL="1028700" lvl="1" indent="-342900"/>
            <a:r>
              <a:rPr lang="en-US" dirty="0" smtClean="0"/>
              <a:t>Science and social studies</a:t>
            </a:r>
          </a:p>
          <a:p>
            <a:pPr marL="1485900" lvl="2" indent="-342900"/>
            <a:r>
              <a:rPr lang="en-US" dirty="0" smtClean="0"/>
              <a:t>Overall performance – overall scale score and performance level</a:t>
            </a:r>
          </a:p>
          <a:p>
            <a:pPr marL="1485900" lvl="2" indent="-342900"/>
            <a:r>
              <a:rPr lang="en-US" dirty="0" smtClean="0"/>
              <a:t>SEM range</a:t>
            </a:r>
            <a:endParaRPr lang="en-US" dirty="0"/>
          </a:p>
          <a:p>
            <a:pPr marL="1485900" lvl="2" indent="-342900"/>
            <a:r>
              <a:rPr lang="en-US" dirty="0" smtClean="0"/>
              <a:t>Reporting </a:t>
            </a:r>
            <a:r>
              <a:rPr lang="en-US" dirty="0"/>
              <a:t>category/content </a:t>
            </a:r>
            <a:r>
              <a:rPr lang="en-US" dirty="0" smtClean="0"/>
              <a:t>standards performance and scale score</a:t>
            </a:r>
          </a:p>
          <a:p>
            <a:pPr marL="1485900" lvl="2" indent="-342900"/>
            <a:r>
              <a:rPr lang="en-US" dirty="0" smtClean="0"/>
              <a:t>PGC/GLE percent correct</a:t>
            </a:r>
            <a:endParaRPr lang="en-US" dirty="0"/>
          </a:p>
          <a:p>
            <a:pPr marL="342900" indent="-342900">
              <a:buFont typeface="Arial" panose="020B0604020202020204" pitchFamily="34" charset="0"/>
              <a:buChar char="•"/>
            </a:pPr>
            <a:r>
              <a:rPr lang="en-US" dirty="0" smtClean="0">
                <a:solidFill>
                  <a:schemeClr val="tx1"/>
                </a:solidFill>
              </a:rPr>
              <a:t>Provides </a:t>
            </a:r>
            <a:r>
              <a:rPr lang="en-US" dirty="0">
                <a:solidFill>
                  <a:schemeClr val="tx1"/>
                </a:solidFill>
              </a:rPr>
              <a:t>the same information aggregated at the state, district, and school levels</a:t>
            </a:r>
          </a:p>
          <a:p>
            <a:endParaRPr lang="en-US" dirty="0">
              <a:solidFill>
                <a:schemeClr val="tx1"/>
              </a:solidFill>
            </a:endParaRPr>
          </a:p>
        </p:txBody>
      </p:sp>
    </p:spTree>
    <p:extLst>
      <p:ext uri="{BB962C8B-B14F-4D97-AF65-F5344CB8AC3E}">
        <p14:creationId xmlns:p14="http://schemas.microsoft.com/office/powerpoint/2010/main" val="4008131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CMAS Math and ELA Content Standards Roster</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solidFill>
                  <a:schemeClr val="tx1"/>
                </a:solidFill>
              </a:rPr>
              <a:t>Percent of points earned by domain and standard group</a:t>
            </a:r>
          </a:p>
          <a:p>
            <a:pPr marL="1028700" lvl="1" indent="-342900"/>
            <a:r>
              <a:rPr lang="en-US" dirty="0" smtClean="0"/>
              <a:t>Averages by state, district and school</a:t>
            </a:r>
          </a:p>
          <a:p>
            <a:pPr marL="1028700" lvl="1" indent="-342900"/>
            <a:r>
              <a:rPr lang="en-US" dirty="0" smtClean="0"/>
              <a:t>Individual student performance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smtClean="0">
              <a:solidFill>
                <a:schemeClr val="tx1"/>
              </a:solidFill>
            </a:endParaRPr>
          </a:p>
        </p:txBody>
      </p:sp>
      <p:pic>
        <p:nvPicPr>
          <p:cNvPr id="8" name="Picture 7"/>
          <p:cNvPicPr>
            <a:picLocks noChangeAspect="1"/>
          </p:cNvPicPr>
          <p:nvPr/>
        </p:nvPicPr>
        <p:blipFill>
          <a:blip r:embed="rId2"/>
          <a:stretch>
            <a:fillRect/>
          </a:stretch>
        </p:blipFill>
        <p:spPr>
          <a:xfrm>
            <a:off x="0" y="3247000"/>
            <a:ext cx="9144000" cy="3543035"/>
          </a:xfrm>
          <a:prstGeom prst="rect">
            <a:avLst/>
          </a:prstGeom>
          <a:ln>
            <a:solidFill>
              <a:schemeClr val="accent1"/>
            </a:solidFill>
          </a:ln>
        </p:spPr>
      </p:pic>
      <p:pic>
        <p:nvPicPr>
          <p:cNvPr id="1032" name="Picture 8" descr="Orange, Circle, Logo, Round, Element, Design, 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277" y="4494556"/>
            <a:ext cx="1228843" cy="8169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43" y="5087853"/>
            <a:ext cx="917170" cy="39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20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Science and Social Studies Content Standards Roster (Page 1)</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Key</a:t>
            </a:r>
          </a:p>
          <a:p>
            <a:pPr marL="1028700" lvl="1" indent="-342900"/>
            <a:r>
              <a:rPr lang="en-US" dirty="0" smtClean="0"/>
              <a:t>Lists performance levels with scale score ranges</a:t>
            </a:r>
          </a:p>
          <a:p>
            <a:pPr marL="1028700" lvl="1" indent="-342900"/>
            <a:r>
              <a:rPr lang="en-US" dirty="0" smtClean="0"/>
              <a:t>Explains content standards performance symbols</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School summary</a:t>
            </a:r>
          </a:p>
          <a:p>
            <a:pPr marL="1028700" lvl="1" indent="-342900"/>
            <a:r>
              <a:rPr lang="en-US" dirty="0" smtClean="0"/>
              <a:t>Number and percentage of students in the school at each standards performance indicator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15" y="1380984"/>
            <a:ext cx="2273182" cy="130165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4" y="4393887"/>
            <a:ext cx="7351835" cy="16478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6996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Science and Social Studies Content Standards Roster (Page 1)</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Average scale scores by state, district, and school</a:t>
            </a: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Individual student performance</a:t>
            </a:r>
          </a:p>
          <a:p>
            <a:pPr marL="1028700" lvl="1" indent="-342900"/>
            <a:r>
              <a:rPr lang="en-US" dirty="0" smtClean="0"/>
              <a:t>Overall test level</a:t>
            </a:r>
          </a:p>
          <a:p>
            <a:pPr marL="1028700" lvl="1" indent="-342900"/>
            <a:r>
              <a:rPr lang="en-US" dirty="0" smtClean="0"/>
              <a:t>Content standards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5583"/>
            <a:ext cx="9144000" cy="98879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3"/>
          <a:stretch>
            <a:fillRect/>
          </a:stretch>
        </p:blipFill>
        <p:spPr>
          <a:xfrm>
            <a:off x="1076325" y="2025755"/>
            <a:ext cx="6991350" cy="1057275"/>
          </a:xfrm>
          <a:prstGeom prst="rect">
            <a:avLst/>
          </a:prstGeom>
          <a:ln>
            <a:solidFill>
              <a:schemeClr val="accent1"/>
            </a:solidFill>
          </a:ln>
        </p:spPr>
      </p:pic>
    </p:spTree>
    <p:extLst>
      <p:ext uri="{BB962C8B-B14F-4D97-AF65-F5344CB8AC3E}">
        <p14:creationId xmlns:p14="http://schemas.microsoft.com/office/powerpoint/2010/main" val="2911153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52500" y="4264674"/>
            <a:ext cx="7239000" cy="1838325"/>
          </a:xfrm>
          <a:prstGeom prst="rect">
            <a:avLst/>
          </a:prstGeom>
          <a:ln>
            <a:solidFill>
              <a:schemeClr val="accent1"/>
            </a:solidFill>
          </a:ln>
        </p:spPr>
      </p:pic>
      <p:sp>
        <p:nvSpPr>
          <p:cNvPr id="2" name="Title 1"/>
          <p:cNvSpPr>
            <a:spLocks noGrp="1"/>
          </p:cNvSpPr>
          <p:nvPr>
            <p:ph type="title"/>
          </p:nvPr>
        </p:nvSpPr>
        <p:spPr/>
        <p:txBody>
          <a:bodyPr anchor="ctr">
            <a:normAutofit fontScale="90000"/>
          </a:bodyPr>
          <a:lstStyle/>
          <a:p>
            <a:r>
              <a:rPr lang="en-US" dirty="0"/>
              <a:t>CMAS Science and Social Studies Content Standards Roster (Page </a:t>
            </a:r>
            <a:r>
              <a:rPr lang="en-US" dirty="0" smtClean="0"/>
              <a:t>2)</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PGC and GLE performance</a:t>
            </a:r>
          </a:p>
          <a:p>
            <a:pPr marL="1028700" lvl="1" indent="-342900"/>
            <a:r>
              <a:rPr lang="en-US" dirty="0" smtClean="0"/>
              <a:t>Header includes the points possible and the average percentage for state, district, and school</a:t>
            </a:r>
          </a:p>
          <a:p>
            <a:pPr marL="1028700" lvl="1" indent="-342900"/>
            <a:r>
              <a:rPr lang="en-US" dirty="0" smtClean="0"/>
              <a:t>PGC and GLE number is the same as on the SPR</a:t>
            </a:r>
          </a:p>
          <a:p>
            <a:pPr marL="1485900" lvl="2" indent="-342900"/>
            <a:r>
              <a:rPr lang="en-US" dirty="0" smtClean="0"/>
              <a:t>The language and number on the SPR is included in the </a:t>
            </a:r>
            <a:r>
              <a:rPr lang="en-US" i="1" dirty="0" smtClean="0"/>
              <a:t>Interpretive Guide </a:t>
            </a:r>
            <a:r>
              <a:rPr lang="en-US" dirty="0" smtClean="0"/>
              <a:t>for reference</a:t>
            </a:r>
            <a:endParaRPr lang="en-US" dirty="0"/>
          </a:p>
        </p:txBody>
      </p:sp>
      <p:grpSp>
        <p:nvGrpSpPr>
          <p:cNvPr id="4" name="Group 3"/>
          <p:cNvGrpSpPr/>
          <p:nvPr/>
        </p:nvGrpSpPr>
        <p:grpSpPr>
          <a:xfrm rot="16200000">
            <a:off x="5567338" y="3184303"/>
            <a:ext cx="1547567" cy="2160743"/>
            <a:chOff x="7279957" y="2357718"/>
            <a:chExt cx="2647562" cy="2681285"/>
          </a:xfrm>
          <a:solidFill>
            <a:schemeClr val="accent2"/>
          </a:solidFill>
        </p:grpSpPr>
        <p:sp>
          <p:nvSpPr>
            <p:cNvPr id="5" name="Down Arrow Callout 4"/>
            <p:cNvSpPr/>
            <p:nvPr/>
          </p:nvSpPr>
          <p:spPr>
            <a:xfrm rot="5400000">
              <a:off x="7263096" y="2374580"/>
              <a:ext cx="2681284" cy="2647562"/>
            </a:xfrm>
            <a:prstGeom prst="downArrowCallout">
              <a:avLst>
                <a:gd name="adj1" fmla="val 28059"/>
                <a:gd name="adj2" fmla="val 26020"/>
                <a:gd name="adj3" fmla="val 25000"/>
                <a:gd name="adj4" fmla="val 5696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rot="5400000">
              <a:off x="8222352" y="3333837"/>
              <a:ext cx="2681284" cy="729046"/>
            </a:xfrm>
            <a:prstGeom prst="rect">
              <a:avLst/>
            </a:prstGeom>
            <a:noFill/>
            <a:ln>
              <a:noFill/>
            </a:ln>
          </p:spPr>
          <p:txBody>
            <a:bodyPr wrap="square" lIns="0" tIns="0" rIns="0" bIns="0" rtlCol="0">
              <a:spAutoFit/>
            </a:bodyPr>
            <a:lstStyle/>
            <a:p>
              <a:pPr algn="ctr"/>
              <a:r>
                <a:rPr lang="en-US" dirty="0">
                  <a:solidFill>
                    <a:srgbClr val="000000"/>
                  </a:solidFill>
                </a:rPr>
                <a:t>PGC percent correct provided if more than one GLE within a PGC</a:t>
              </a:r>
            </a:p>
          </p:txBody>
        </p:sp>
      </p:grpSp>
    </p:spTree>
    <p:extLst>
      <p:ext uri="{BB962C8B-B14F-4D97-AF65-F5344CB8AC3E}">
        <p14:creationId xmlns:p14="http://schemas.microsoft.com/office/powerpoint/2010/main" val="2493062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 Summary</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District and </a:t>
            </a:r>
            <a:r>
              <a:rPr lang="en-US" dirty="0" smtClean="0">
                <a:solidFill>
                  <a:schemeClr val="tx1"/>
                </a:solidFill>
              </a:rPr>
              <a:t>school </a:t>
            </a:r>
            <a:r>
              <a:rPr lang="en-US" dirty="0">
                <a:solidFill>
                  <a:schemeClr val="tx1"/>
                </a:solidFill>
              </a:rPr>
              <a:t>level</a:t>
            </a:r>
          </a:p>
          <a:p>
            <a:pPr marL="342900" indent="-342900">
              <a:buFont typeface="Arial" panose="020B0604020202020204" pitchFamily="34" charset="0"/>
              <a:buChar char="•"/>
            </a:pPr>
            <a:r>
              <a:rPr lang="en-US" dirty="0">
                <a:solidFill>
                  <a:schemeClr val="tx1"/>
                </a:solidFill>
              </a:rPr>
              <a:t>Available for each assessed content area at each grade</a:t>
            </a:r>
          </a:p>
          <a:p>
            <a:pPr marL="342900" indent="-342900">
              <a:buFont typeface="Arial" panose="020B0604020202020204" pitchFamily="34" charset="0"/>
              <a:buChar char="•"/>
            </a:pPr>
            <a:r>
              <a:rPr lang="en-US" dirty="0">
                <a:solidFill>
                  <a:schemeClr val="tx1"/>
                </a:solidFill>
              </a:rPr>
              <a:t>Contains aggregated performance level information across the school, district, and state (</a:t>
            </a:r>
            <a:r>
              <a:rPr lang="en-US" dirty="0" smtClean="0">
                <a:solidFill>
                  <a:schemeClr val="tx1"/>
                </a:solidFill>
              </a:rPr>
              <a:t>percentage </a:t>
            </a:r>
            <a:r>
              <a:rPr lang="en-US" dirty="0">
                <a:solidFill>
                  <a:schemeClr val="tx1"/>
                </a:solidFill>
              </a:rPr>
              <a:t>of students meeting each performance level)</a:t>
            </a:r>
          </a:p>
          <a:p>
            <a:pPr marL="342900" indent="-342900">
              <a:buFont typeface="Arial" panose="020B0604020202020204" pitchFamily="34" charset="0"/>
              <a:buChar char="•"/>
            </a:pPr>
            <a:r>
              <a:rPr lang="en-US" dirty="0">
                <a:solidFill>
                  <a:schemeClr val="tx1"/>
                </a:solidFill>
              </a:rPr>
              <a:t>Contains disaggregated performance level data by student demographic and program categories and subgroups for either the school or the district</a:t>
            </a:r>
          </a:p>
          <a:p>
            <a:pPr marL="1028700" lvl="1" indent="-342900"/>
            <a:r>
              <a:rPr lang="en-US" dirty="0"/>
              <a:t>Gender, Race/Ethnicity, Language Proficiency, Disability, etc.</a:t>
            </a:r>
          </a:p>
          <a:p>
            <a:pPr marL="1028700" lvl="1" indent="-342900"/>
            <a:r>
              <a:rPr lang="en-US" dirty="0"/>
              <a:t>Results for students for whom no demographic or program information was coded are included in the “not indicated” subgroups</a:t>
            </a:r>
          </a:p>
          <a:p>
            <a:pPr marL="1028700" lvl="1" indent="-342900"/>
            <a:r>
              <a:rPr lang="en-US" dirty="0"/>
              <a:t>No Scores are NOT included in the denominator for the % in each </a:t>
            </a:r>
            <a:r>
              <a:rPr lang="en-US" dirty="0" smtClean="0"/>
              <a:t>level</a:t>
            </a:r>
            <a:endParaRPr lang="en-US" dirty="0"/>
          </a:p>
        </p:txBody>
      </p:sp>
    </p:spTree>
    <p:extLst>
      <p:ext uri="{BB962C8B-B14F-4D97-AF65-F5344CB8AC3E}">
        <p14:creationId xmlns:p14="http://schemas.microsoft.com/office/powerpoint/2010/main" val="1001995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 Summary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Includes data for the state on the district level report; data for the state and district on school level reports</a:t>
            </a:r>
          </a:p>
          <a:p>
            <a:pPr marL="342900" indent="-342900">
              <a:buFont typeface="Arial" panose="020B0604020202020204" pitchFamily="34" charset="0"/>
              <a:buChar char="•"/>
            </a:pPr>
            <a:r>
              <a:rPr lang="en-US" dirty="0" smtClean="0">
                <a:solidFill>
                  <a:schemeClr val="tx1"/>
                </a:solidFill>
              </a:rPr>
              <a:t>Average scale scores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Performance </a:t>
            </a:r>
            <a:r>
              <a:rPr lang="en-US" dirty="0" smtClean="0">
                <a:solidFill>
                  <a:schemeClr val="tx1"/>
                </a:solidFill>
              </a:rPr>
              <a:t>levels distribution</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0" y="3409877"/>
            <a:ext cx="9144000" cy="3448124"/>
          </a:xfrm>
          <a:prstGeom prst="rect">
            <a:avLst/>
          </a:prstGeom>
          <a:ln>
            <a:solidFill>
              <a:schemeClr val="accent1"/>
            </a:solidFill>
          </a:ln>
        </p:spPr>
      </p:pic>
    </p:spTree>
    <p:extLst>
      <p:ext uri="{BB962C8B-B14F-4D97-AF65-F5344CB8AC3E}">
        <p14:creationId xmlns:p14="http://schemas.microsoft.com/office/powerpoint/2010/main" val="3073076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CMAS Item Analysis Report</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District and School level</a:t>
            </a:r>
          </a:p>
          <a:p>
            <a:pPr marL="342900" indent="-342900">
              <a:buFont typeface="Arial" panose="020B0604020202020204" pitchFamily="34" charset="0"/>
              <a:buChar char="•"/>
            </a:pPr>
            <a:r>
              <a:rPr lang="en-US" dirty="0">
                <a:solidFill>
                  <a:schemeClr val="tx1"/>
                </a:solidFill>
              </a:rPr>
              <a:t>Available for each grade assessed at each school</a:t>
            </a:r>
          </a:p>
          <a:p>
            <a:pPr marL="1028700" lvl="1" indent="-342900"/>
            <a:r>
              <a:rPr lang="en-US" dirty="0"/>
              <a:t>Only if the number of students is greater than 15</a:t>
            </a:r>
          </a:p>
          <a:p>
            <a:pPr marL="342900" indent="-342900">
              <a:buFont typeface="Arial" panose="020B0604020202020204" pitchFamily="34" charset="0"/>
              <a:buChar char="•"/>
            </a:pPr>
            <a:r>
              <a:rPr lang="en-US" dirty="0" smtClean="0">
                <a:solidFill>
                  <a:schemeClr val="tx1"/>
                </a:solidFill>
              </a:rPr>
              <a:t>Science and Social Studies</a:t>
            </a:r>
          </a:p>
          <a:p>
            <a:pPr marL="1028700" lvl="1" indent="-342900"/>
            <a:r>
              <a:rPr lang="en-US" dirty="0" smtClean="0">
                <a:solidFill>
                  <a:schemeClr val="tx1"/>
                </a:solidFill>
              </a:rPr>
              <a:t>Performance </a:t>
            </a:r>
            <a:r>
              <a:rPr lang="en-US" dirty="0">
                <a:solidFill>
                  <a:schemeClr val="tx1"/>
                </a:solidFill>
              </a:rPr>
              <a:t>on individual items</a:t>
            </a:r>
          </a:p>
          <a:p>
            <a:pPr marL="1028700" lvl="1" indent="-342900"/>
            <a:r>
              <a:rPr lang="en-US" dirty="0"/>
              <a:t>1 point items: % of students answering correctly</a:t>
            </a:r>
          </a:p>
          <a:p>
            <a:pPr marL="1028700" lvl="1" indent="-342900"/>
            <a:r>
              <a:rPr lang="en-US" dirty="0"/>
              <a:t>Multi-point items: average points earned divided by the number of possible </a:t>
            </a:r>
            <a:r>
              <a:rPr lang="en-US" dirty="0" smtClean="0"/>
              <a:t>points</a:t>
            </a:r>
          </a:p>
          <a:p>
            <a:pPr marL="342900" indent="-342900">
              <a:buFont typeface="Arial" panose="020B0604020202020204" pitchFamily="34" charset="0"/>
              <a:buChar char="•"/>
            </a:pPr>
            <a:r>
              <a:rPr lang="en-US" dirty="0" smtClean="0">
                <a:solidFill>
                  <a:schemeClr val="tx1"/>
                </a:solidFill>
              </a:rPr>
              <a:t>Includes item information</a:t>
            </a:r>
            <a:endParaRPr lang="en-US" dirty="0">
              <a:solidFill>
                <a:schemeClr val="tx1"/>
              </a:solidFill>
            </a:endParaRPr>
          </a:p>
        </p:txBody>
      </p:sp>
    </p:spTree>
    <p:extLst>
      <p:ext uri="{BB962C8B-B14F-4D97-AF65-F5344CB8AC3E}">
        <p14:creationId xmlns:p14="http://schemas.microsoft.com/office/powerpoint/2010/main" val="29941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Acronyms</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smtClean="0">
                <a:solidFill>
                  <a:schemeClr val="tx1"/>
                </a:solidFill>
              </a:rPr>
              <a:t>CAS – Colorado Academic Standards</a:t>
            </a:r>
          </a:p>
          <a:p>
            <a:pPr marL="342900" indent="-342900">
              <a:buFont typeface="Arial" panose="020B0604020202020204" pitchFamily="34" charset="0"/>
              <a:buChar char="•"/>
            </a:pPr>
            <a:r>
              <a:rPr lang="en-US" dirty="0" smtClean="0">
                <a:solidFill>
                  <a:schemeClr val="tx1"/>
                </a:solidFill>
              </a:rPr>
              <a:t>CMAS </a:t>
            </a:r>
            <a:r>
              <a:rPr lang="en-US" dirty="0">
                <a:solidFill>
                  <a:schemeClr val="tx1"/>
                </a:solidFill>
              </a:rPr>
              <a:t>– Colorado Measures of Academic Success</a:t>
            </a:r>
          </a:p>
          <a:p>
            <a:pPr marL="342900" indent="-342900">
              <a:buFont typeface="Arial" panose="020B0604020202020204" pitchFamily="34" charset="0"/>
              <a:buChar char="•"/>
            </a:pPr>
            <a:r>
              <a:rPr lang="en-US" dirty="0">
                <a:solidFill>
                  <a:schemeClr val="tx1"/>
                </a:solidFill>
              </a:rPr>
              <a:t>CoAlt – Colorado Alternate</a:t>
            </a:r>
          </a:p>
          <a:p>
            <a:pPr marL="342900" indent="-342900">
              <a:buFont typeface="Arial" panose="020B0604020202020204" pitchFamily="34" charset="0"/>
              <a:buChar char="•"/>
            </a:pPr>
            <a:r>
              <a:rPr lang="en-US" dirty="0">
                <a:solidFill>
                  <a:schemeClr val="tx1"/>
                </a:solidFill>
              </a:rPr>
              <a:t>CSLA – Colorado Spanish Language Arts</a:t>
            </a:r>
          </a:p>
          <a:p>
            <a:pPr marL="342900" indent="-342900">
              <a:buFont typeface="Arial" panose="020B0604020202020204" pitchFamily="34" charset="0"/>
              <a:buChar char="•"/>
            </a:pPr>
            <a:r>
              <a:rPr lang="en-US" dirty="0">
                <a:solidFill>
                  <a:schemeClr val="tx1"/>
                </a:solidFill>
              </a:rPr>
              <a:t>ELA – English Language Arts</a:t>
            </a:r>
          </a:p>
          <a:p>
            <a:pPr marL="342900" indent="-342900">
              <a:buFont typeface="Arial" panose="020B0604020202020204" pitchFamily="34" charset="0"/>
              <a:buChar char="•"/>
            </a:pPr>
            <a:r>
              <a:rPr lang="en-US" dirty="0">
                <a:solidFill>
                  <a:schemeClr val="tx1"/>
                </a:solidFill>
              </a:rPr>
              <a:t>GLE – Grade Level Expectation</a:t>
            </a:r>
          </a:p>
          <a:p>
            <a:pPr marL="342900" indent="-342900">
              <a:buFont typeface="Arial" panose="020B0604020202020204" pitchFamily="34" charset="0"/>
              <a:buChar char="•"/>
            </a:pPr>
            <a:r>
              <a:rPr lang="en-US" dirty="0">
                <a:solidFill>
                  <a:schemeClr val="tx1"/>
                </a:solidFill>
              </a:rPr>
              <a:t>PGC – Prepared Graduate Competency</a:t>
            </a:r>
          </a:p>
          <a:p>
            <a:pPr marL="342900" indent="-342900">
              <a:buFont typeface="Arial" panose="020B0604020202020204" pitchFamily="34" charset="0"/>
              <a:buChar char="•"/>
            </a:pPr>
            <a:r>
              <a:rPr lang="en-US" dirty="0" smtClean="0">
                <a:solidFill>
                  <a:schemeClr val="tx1"/>
                </a:solidFill>
              </a:rPr>
              <a:t>PLD</a:t>
            </a:r>
            <a:r>
              <a:rPr lang="en-US" b="1" dirty="0" smtClean="0">
                <a:solidFill>
                  <a:schemeClr val="tx1"/>
                </a:solidFill>
              </a:rPr>
              <a:t> </a:t>
            </a:r>
            <a:r>
              <a:rPr lang="en-US" dirty="0" smtClean="0">
                <a:solidFill>
                  <a:schemeClr val="tx1"/>
                </a:solidFill>
              </a:rPr>
              <a:t>– Performance Level Description</a:t>
            </a:r>
          </a:p>
          <a:p>
            <a:pPr marL="342900" indent="-342900">
              <a:buFont typeface="Arial" panose="020B0604020202020204" pitchFamily="34" charset="0"/>
              <a:buChar char="•"/>
            </a:pPr>
            <a:r>
              <a:rPr lang="en-US" dirty="0" smtClean="0">
                <a:solidFill>
                  <a:schemeClr val="tx1"/>
                </a:solidFill>
              </a:rPr>
              <a:t>SD </a:t>
            </a:r>
            <a:r>
              <a:rPr lang="en-US" dirty="0">
                <a:solidFill>
                  <a:schemeClr val="tx1"/>
                </a:solidFill>
              </a:rPr>
              <a:t>– Standard Deviation</a:t>
            </a:r>
          </a:p>
          <a:p>
            <a:pPr marL="342900" indent="-342900">
              <a:buFont typeface="Arial" panose="020B0604020202020204" pitchFamily="34" charset="0"/>
              <a:buChar char="•"/>
            </a:pPr>
            <a:r>
              <a:rPr lang="en-US" dirty="0">
                <a:solidFill>
                  <a:schemeClr val="tx1"/>
                </a:solidFill>
              </a:rPr>
              <a:t>SEM – Standard Error of Measurement</a:t>
            </a:r>
          </a:p>
          <a:p>
            <a:pPr marL="342900" indent="-342900">
              <a:buFont typeface="Arial" panose="020B0604020202020204" pitchFamily="34" charset="0"/>
              <a:buChar char="•"/>
            </a:pPr>
            <a:r>
              <a:rPr lang="en-US" dirty="0">
                <a:solidFill>
                  <a:schemeClr val="tx1"/>
                </a:solidFill>
              </a:rPr>
              <a:t>SPR – Student Performance Report</a:t>
            </a:r>
          </a:p>
        </p:txBody>
      </p:sp>
    </p:spTree>
    <p:extLst>
      <p:ext uri="{BB962C8B-B14F-4D97-AF65-F5344CB8AC3E}">
        <p14:creationId xmlns:p14="http://schemas.microsoft.com/office/powerpoint/2010/main" val="2993514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Science and Social Studies </a:t>
            </a:r>
            <a:r>
              <a:rPr lang="en-US" dirty="0"/>
              <a:t>Item Analysis </a:t>
            </a:r>
            <a:r>
              <a:rPr lang="en-US" dirty="0" smtClean="0"/>
              <a:t>Report (Page 1)</a:t>
            </a:r>
            <a:endParaRPr lang="en-US" dirty="0"/>
          </a:p>
        </p:txBody>
      </p:sp>
      <p:sp>
        <p:nvSpPr>
          <p:cNvPr id="3" name="Content Placeholder 2"/>
          <p:cNvSpPr>
            <a:spLocks noGrp="1"/>
          </p:cNvSpPr>
          <p:nvPr>
            <p:ph idx="1"/>
          </p:nvPr>
        </p:nvSpPr>
        <p:spPr>
          <a:xfrm>
            <a:off x="628650" y="1463040"/>
            <a:ext cx="5191036" cy="4351338"/>
          </a:xfrm>
        </p:spPr>
        <p:txBody>
          <a:bodyPr/>
          <a:lstStyle/>
          <a:p>
            <a:pPr marL="342900" indent="-342900">
              <a:buFont typeface="Arial" panose="020B0604020202020204" pitchFamily="34" charset="0"/>
              <a:buChar char="•"/>
            </a:pPr>
            <a:r>
              <a:rPr lang="en-US" dirty="0">
                <a:solidFill>
                  <a:schemeClr val="tx1"/>
                </a:solidFill>
              </a:rPr>
              <a:t>Graph:</a:t>
            </a:r>
          </a:p>
          <a:p>
            <a:pPr marL="1028700" lvl="1" indent="-342900"/>
            <a:r>
              <a:rPr lang="en-US" dirty="0"/>
              <a:t>Average percent correct by item for State, District, and School</a:t>
            </a:r>
          </a:p>
          <a:p>
            <a:pPr marL="1028700" lvl="1" indent="-342900"/>
            <a:r>
              <a:rPr lang="en-US" dirty="0"/>
              <a:t>Ordered by difficulty from most to least difficult (based on State level data)</a:t>
            </a:r>
          </a:p>
          <a:p>
            <a:pPr marL="1028700" lvl="1" indent="-342900"/>
            <a:r>
              <a:rPr lang="en-US" dirty="0"/>
              <a:t>Label on the bottom</a:t>
            </a:r>
          </a:p>
          <a:p>
            <a:pPr marL="1485900" lvl="2" indent="-342900"/>
            <a:r>
              <a:rPr lang="en-US" dirty="0" smtClean="0"/>
              <a:t>Standard </a:t>
            </a:r>
            <a:r>
              <a:rPr lang="en-US" dirty="0"/>
              <a:t>and </a:t>
            </a:r>
            <a:r>
              <a:rPr lang="en-US" dirty="0" smtClean="0"/>
              <a:t>GLE</a:t>
            </a:r>
            <a:endParaRPr lang="en-US" dirty="0"/>
          </a:p>
        </p:txBody>
      </p:sp>
      <p:pic>
        <p:nvPicPr>
          <p:cNvPr id="4" name="Picture 3"/>
          <p:cNvPicPr>
            <a:picLocks noChangeAspect="1"/>
          </p:cNvPicPr>
          <p:nvPr/>
        </p:nvPicPr>
        <p:blipFill>
          <a:blip r:embed="rId2"/>
          <a:stretch>
            <a:fillRect/>
          </a:stretch>
        </p:blipFill>
        <p:spPr>
          <a:xfrm>
            <a:off x="6225584" y="1548498"/>
            <a:ext cx="2593685" cy="469262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875105" y="5330192"/>
            <a:ext cx="1147530" cy="910926"/>
          </a:xfrm>
          <a:prstGeom prst="rect">
            <a:avLst/>
          </a:prstGeom>
          <a:ln>
            <a:solidFill>
              <a:schemeClr val="accent1"/>
            </a:solidFill>
          </a:ln>
        </p:spPr>
      </p:pic>
    </p:spTree>
    <p:extLst>
      <p:ext uri="{BB962C8B-B14F-4D97-AF65-F5344CB8AC3E}">
        <p14:creationId xmlns:p14="http://schemas.microsoft.com/office/powerpoint/2010/main" val="82485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Science and Social Studies </a:t>
            </a:r>
            <a:r>
              <a:rPr lang="en-US" dirty="0"/>
              <a:t>Item Analysis </a:t>
            </a:r>
            <a:r>
              <a:rPr lang="en-US" dirty="0" smtClean="0"/>
              <a:t>Report (Page 2)</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Item Information</a:t>
            </a:r>
          </a:p>
          <a:p>
            <a:pPr marL="1028700" lvl="1" indent="-342900"/>
            <a:r>
              <a:rPr lang="en-US" dirty="0"/>
              <a:t>Ordered by </a:t>
            </a:r>
            <a:r>
              <a:rPr lang="en-US" dirty="0" smtClean="0"/>
              <a:t>difficulty </a:t>
            </a:r>
            <a:r>
              <a:rPr lang="en-US" dirty="0"/>
              <a:t>– matches the order on Page 1</a:t>
            </a:r>
          </a:p>
          <a:p>
            <a:pPr marL="1028700" lvl="1" indent="-342900"/>
            <a:r>
              <a:rPr lang="en-US" dirty="0"/>
              <a:t>Location on the test – section and item number</a:t>
            </a:r>
          </a:p>
          <a:p>
            <a:pPr marL="1028700" lvl="1" indent="-342900"/>
            <a:r>
              <a:rPr lang="en-US" dirty="0"/>
              <a:t>Related PGC and GLE</a:t>
            </a:r>
          </a:p>
          <a:p>
            <a:pPr marL="1028700" lvl="1" indent="-342900"/>
            <a:r>
              <a:rPr lang="en-US" dirty="0"/>
              <a:t>Item type</a:t>
            </a:r>
          </a:p>
          <a:p>
            <a:pPr marL="1485900" lvl="2" indent="-342900"/>
            <a:r>
              <a:rPr lang="en-US" dirty="0"/>
              <a:t>SR – Selected Response</a:t>
            </a:r>
          </a:p>
          <a:p>
            <a:pPr marL="1485900" lvl="2" indent="-342900"/>
            <a:r>
              <a:rPr lang="en-US" dirty="0"/>
              <a:t>CR – Constructed Response (includes point value)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4220199"/>
            <a:ext cx="8639175"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8315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Math and ELA/CSLA Evidence Statement Analysis (page 1)</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Summary of district </a:t>
            </a:r>
            <a:r>
              <a:rPr lang="en-US" dirty="0">
                <a:solidFill>
                  <a:schemeClr val="tx1"/>
                </a:solidFill>
              </a:rPr>
              <a:t>and school performance by evidence </a:t>
            </a:r>
            <a:r>
              <a:rPr lang="en-US" dirty="0" smtClean="0">
                <a:solidFill>
                  <a:schemeClr val="tx1"/>
                </a:solidFill>
              </a:rPr>
              <a:t>statement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Evidence statements describe the knowledge and skills </a:t>
            </a:r>
            <a:r>
              <a:rPr lang="en-US" dirty="0" smtClean="0">
                <a:solidFill>
                  <a:schemeClr val="tx1"/>
                </a:solidFill>
              </a:rPr>
              <a:t>an </a:t>
            </a:r>
            <a:r>
              <a:rPr lang="en-US" dirty="0">
                <a:solidFill>
                  <a:schemeClr val="tx1"/>
                </a:solidFill>
              </a:rPr>
              <a:t>item or task </a:t>
            </a:r>
            <a:r>
              <a:rPr lang="en-US" dirty="0" smtClean="0">
                <a:solidFill>
                  <a:schemeClr val="tx1"/>
                </a:solidFill>
              </a:rPr>
              <a:t>assesses</a:t>
            </a:r>
            <a:endParaRPr lang="en-US" dirty="0">
              <a:solidFill>
                <a:schemeClr val="tx1"/>
              </a:solidFill>
            </a:endParaRPr>
          </a:p>
          <a:p>
            <a:pPr marL="1028700" lvl="1" indent="-342900"/>
            <a:r>
              <a:rPr lang="en-US" dirty="0"/>
              <a:t>The most specific level of information on student </a:t>
            </a:r>
            <a:r>
              <a:rPr lang="en-US" dirty="0" smtClean="0"/>
              <a:t>achievement</a:t>
            </a:r>
            <a:endParaRPr lang="en-US" dirty="0"/>
          </a:p>
        </p:txBody>
      </p:sp>
      <p:pic>
        <p:nvPicPr>
          <p:cNvPr id="4" name="Picture 3"/>
          <p:cNvPicPr>
            <a:picLocks noChangeAspect="1"/>
          </p:cNvPicPr>
          <p:nvPr/>
        </p:nvPicPr>
        <p:blipFill>
          <a:blip r:embed="rId2"/>
          <a:stretch>
            <a:fillRect/>
          </a:stretch>
        </p:blipFill>
        <p:spPr>
          <a:xfrm>
            <a:off x="1281867" y="3461244"/>
            <a:ext cx="5802594" cy="3396756"/>
          </a:xfrm>
          <a:prstGeom prst="rect">
            <a:avLst/>
          </a:prstGeom>
          <a:ln>
            <a:solidFill>
              <a:schemeClr val="accent1"/>
            </a:solidFill>
          </a:ln>
        </p:spPr>
      </p:pic>
      <p:sp>
        <p:nvSpPr>
          <p:cNvPr id="6" name="Left Arrow Callout 5"/>
          <p:cNvSpPr/>
          <p:nvPr/>
        </p:nvSpPr>
        <p:spPr>
          <a:xfrm>
            <a:off x="7007549" y="4943323"/>
            <a:ext cx="1572426" cy="757338"/>
          </a:xfrm>
          <a:prstGeom prst="leftArrowCallout">
            <a:avLst>
              <a:gd name="adj1" fmla="val 19203"/>
              <a:gd name="adj2" fmla="val 24275"/>
              <a:gd name="adj3" fmla="val 40476"/>
              <a:gd name="adj4" fmla="val 696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ELA/CSLA only</a:t>
            </a:r>
            <a:endParaRPr lang="en-US" dirty="0">
              <a:solidFill>
                <a:schemeClr val="tx1"/>
              </a:solidFill>
            </a:endParaRPr>
          </a:p>
        </p:txBody>
      </p:sp>
    </p:spTree>
    <p:extLst>
      <p:ext uri="{BB962C8B-B14F-4D97-AF65-F5344CB8AC3E}">
        <p14:creationId xmlns:p14="http://schemas.microsoft.com/office/powerpoint/2010/main" val="3278876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CMAS Math and ELA/CSLA Evidence Statement Analysis (Page 2)</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Item Information</a:t>
            </a:r>
          </a:p>
          <a:p>
            <a:pPr marL="1028700" lvl="1" indent="-342900"/>
            <a:r>
              <a:rPr lang="en-US" dirty="0"/>
              <a:t>Ordered by difficulty – matches the order on Page 1</a:t>
            </a:r>
          </a:p>
          <a:p>
            <a:pPr marL="1028700" lvl="1" indent="-342900"/>
            <a:r>
              <a:rPr lang="en-US" dirty="0"/>
              <a:t>Evidence </a:t>
            </a:r>
            <a:r>
              <a:rPr lang="en-US" dirty="0" smtClean="0"/>
              <a:t>Statement</a:t>
            </a:r>
            <a:endParaRPr lang="en-US" dirty="0"/>
          </a:p>
          <a:p>
            <a:pPr marL="1028700" lvl="1" indent="-342900"/>
            <a:r>
              <a:rPr lang="en-US" dirty="0"/>
              <a:t>Colorado Academic Standard</a:t>
            </a:r>
          </a:p>
          <a:p>
            <a:pPr marL="1028700" lvl="1" indent="-342900"/>
            <a:r>
              <a:rPr lang="en-US" dirty="0" smtClean="0"/>
              <a:t>Domain – corresponds to domains on the Content Standards Roster</a:t>
            </a:r>
            <a:endParaRPr lang="en-US" dirty="0"/>
          </a:p>
        </p:txBody>
      </p:sp>
      <p:pic>
        <p:nvPicPr>
          <p:cNvPr id="4" name="Picture 3"/>
          <p:cNvPicPr>
            <a:picLocks noChangeAspect="1"/>
          </p:cNvPicPr>
          <p:nvPr/>
        </p:nvPicPr>
        <p:blipFill>
          <a:blip r:embed="rId2"/>
          <a:stretch>
            <a:fillRect/>
          </a:stretch>
        </p:blipFill>
        <p:spPr>
          <a:xfrm>
            <a:off x="1204912" y="3638709"/>
            <a:ext cx="6734175" cy="2895600"/>
          </a:xfrm>
          <a:prstGeom prst="rect">
            <a:avLst/>
          </a:prstGeom>
          <a:ln>
            <a:solidFill>
              <a:schemeClr val="accent1"/>
            </a:solidFill>
          </a:ln>
        </p:spPr>
      </p:pic>
    </p:spTree>
    <p:extLst>
      <p:ext uri="{BB962C8B-B14F-4D97-AF65-F5344CB8AC3E}">
        <p14:creationId xmlns:p14="http://schemas.microsoft.com/office/powerpoint/2010/main" val="394231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Disaggregated Reports</a:t>
            </a:r>
            <a:endParaRPr lang="en-US" dirty="0"/>
          </a:p>
        </p:txBody>
      </p:sp>
    </p:spTree>
    <p:extLst>
      <p:ext uri="{BB962C8B-B14F-4D97-AF65-F5344CB8AC3E}">
        <p14:creationId xmlns:p14="http://schemas.microsoft.com/office/powerpoint/2010/main" val="998301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State Level CMAS Performance Level Results Including Participation</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solidFill>
                  <a:schemeClr val="tx1"/>
                </a:solidFill>
              </a:rPr>
              <a:t>State results </a:t>
            </a:r>
            <a:r>
              <a:rPr lang="en-US" dirty="0" smtClean="0">
                <a:solidFill>
                  <a:schemeClr val="tx1"/>
                </a:solidFill>
              </a:rPr>
              <a:t>are available </a:t>
            </a:r>
            <a:r>
              <a:rPr lang="en-US" dirty="0">
                <a:solidFill>
                  <a:schemeClr val="tx1"/>
                </a:solidFill>
              </a:rPr>
              <a:t>by</a:t>
            </a:r>
          </a:p>
          <a:p>
            <a:pPr marL="1028700" lvl="1" indent="-342900"/>
            <a:r>
              <a:rPr lang="en-US" dirty="0"/>
              <a:t>Overall by grade and content area</a:t>
            </a:r>
          </a:p>
          <a:p>
            <a:pPr marL="1028700" lvl="1" indent="-342900"/>
            <a:r>
              <a:rPr lang="en-US" dirty="0"/>
              <a:t>Gender</a:t>
            </a:r>
          </a:p>
          <a:p>
            <a:pPr marL="1028700" lvl="1" indent="-342900"/>
            <a:r>
              <a:rPr lang="en-US" dirty="0"/>
              <a:t>Race/ethnicity</a:t>
            </a:r>
          </a:p>
          <a:p>
            <a:pPr marL="1028700" lvl="1" indent="-342900"/>
            <a:r>
              <a:rPr lang="en-US" dirty="0"/>
              <a:t>Free-reduced lunch status</a:t>
            </a:r>
          </a:p>
          <a:p>
            <a:pPr marL="1028700" lvl="1" indent="-342900"/>
            <a:r>
              <a:rPr lang="en-US" dirty="0"/>
              <a:t>Special programs</a:t>
            </a:r>
          </a:p>
          <a:p>
            <a:pPr marL="1028700" lvl="1" indent="-342900"/>
            <a:r>
              <a:rPr lang="en-US" dirty="0"/>
              <a:t>Language proficiency</a:t>
            </a:r>
          </a:p>
          <a:p>
            <a:pPr marL="342900" indent="-342900">
              <a:buFont typeface="Arial" panose="020B0604020202020204" pitchFamily="34" charset="0"/>
              <a:buChar char="•"/>
            </a:pPr>
            <a:r>
              <a:rPr lang="en-US" dirty="0">
                <a:solidFill>
                  <a:schemeClr val="tx1"/>
                </a:solidFill>
              </a:rPr>
              <a:t>School and district results </a:t>
            </a:r>
            <a:r>
              <a:rPr lang="en-US" dirty="0" smtClean="0">
                <a:solidFill>
                  <a:schemeClr val="tx1"/>
                </a:solidFill>
              </a:rPr>
              <a:t>are available </a:t>
            </a:r>
            <a:r>
              <a:rPr lang="en-US" dirty="0">
                <a:solidFill>
                  <a:schemeClr val="tx1"/>
                </a:solidFill>
              </a:rPr>
              <a:t>by</a:t>
            </a:r>
          </a:p>
          <a:p>
            <a:pPr marL="1028700" lvl="1" indent="-342900"/>
            <a:r>
              <a:rPr lang="en-US" dirty="0"/>
              <a:t>Overall by grade and content area</a:t>
            </a:r>
          </a:p>
          <a:p>
            <a:pPr marL="342900" indent="-342900">
              <a:buFont typeface="Arial" panose="020B0604020202020204" pitchFamily="34" charset="0"/>
              <a:buChar char="•"/>
            </a:pPr>
            <a:r>
              <a:rPr lang="en-US" dirty="0">
                <a:solidFill>
                  <a:schemeClr val="tx1"/>
                </a:solidFill>
              </a:rPr>
              <a:t>These data are posted </a:t>
            </a:r>
            <a:r>
              <a:rPr lang="en-US" dirty="0" smtClean="0">
                <a:solidFill>
                  <a:schemeClr val="tx1"/>
                </a:solidFill>
              </a:rPr>
              <a:t>publicly to </a:t>
            </a:r>
            <a:r>
              <a:rPr lang="en-US" dirty="0">
                <a:solidFill>
                  <a:schemeClr val="tx1"/>
                </a:solidFill>
              </a:rPr>
              <a:t>the CDE Assessment webpage on the “Data and Results” subcategory under </a:t>
            </a:r>
            <a:r>
              <a:rPr lang="en-US" dirty="0" smtClean="0">
                <a:solidFill>
                  <a:schemeClr val="tx1"/>
                </a:solidFill>
              </a:rPr>
              <a:t>each assessment</a:t>
            </a:r>
            <a:endParaRPr lang="en-US" dirty="0">
              <a:solidFill>
                <a:schemeClr val="tx1"/>
              </a:solidFill>
            </a:endParaRPr>
          </a:p>
        </p:txBody>
      </p:sp>
    </p:spTree>
    <p:extLst>
      <p:ext uri="{BB962C8B-B14F-4D97-AF65-F5344CB8AC3E}">
        <p14:creationId xmlns:p14="http://schemas.microsoft.com/office/powerpoint/2010/main" val="2309919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State Level CMAS Performance Level Results Including Participation</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solidFill>
                  <a:schemeClr val="tx1"/>
                </a:solidFill>
              </a:rPr>
              <a:t>CMAS Science, Social Studies, Math, ELA/CSLA</a:t>
            </a:r>
          </a:p>
          <a:p>
            <a:pPr marL="1028700" lvl="1" indent="-342900"/>
            <a:r>
              <a:rPr lang="en-US" dirty="0">
                <a:hlinkClick r:id="rId2"/>
              </a:rPr>
              <a:t>http://</a:t>
            </a:r>
            <a:r>
              <a:rPr lang="en-US" dirty="0" smtClean="0">
                <a:hlinkClick r:id="rId2"/>
              </a:rPr>
              <a:t>www.cde.state.co.us/assessment/cmas-dataandresults</a:t>
            </a:r>
            <a:endParaRPr lang="en-US" dirty="0" smtClean="0"/>
          </a:p>
          <a:p>
            <a:pPr marL="342900" indent="-342900">
              <a:buFont typeface="Arial" panose="020B0604020202020204" pitchFamily="34" charset="0"/>
              <a:buChar char="•"/>
            </a:pPr>
            <a:r>
              <a:rPr lang="en-US" dirty="0" smtClean="0">
                <a:solidFill>
                  <a:schemeClr val="tx1"/>
                </a:solidFill>
              </a:rPr>
              <a:t>CoAlt Science and Social Studies</a:t>
            </a:r>
          </a:p>
          <a:p>
            <a:pPr marL="1028700" lvl="1" indent="-342900"/>
            <a:r>
              <a:rPr lang="en-US" dirty="0">
                <a:hlinkClick r:id="rId3"/>
              </a:rPr>
              <a:t>http://</a:t>
            </a:r>
            <a:r>
              <a:rPr lang="en-US" dirty="0" smtClean="0">
                <a:hlinkClick r:id="rId3"/>
              </a:rPr>
              <a:t>www.cde.state.co.us/assessment/coalt-sciencesocial-dataandresults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44887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CoAlt Science and Social Studies Reports</a:t>
            </a:r>
            <a:endParaRPr lang="en-US" dirty="0"/>
          </a:p>
        </p:txBody>
      </p:sp>
    </p:spTree>
    <p:extLst>
      <p:ext uri="{BB962C8B-B14F-4D97-AF65-F5344CB8AC3E}">
        <p14:creationId xmlns:p14="http://schemas.microsoft.com/office/powerpoint/2010/main" val="376704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Science and Social Studies Scoring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4 point items (selected response)</a:t>
            </a:r>
          </a:p>
          <a:p>
            <a:pPr marL="1028700" lvl="1" indent="-342900"/>
            <a:r>
              <a:rPr lang="en-US" dirty="0"/>
              <a:t>4 points – answered correctly independently</a:t>
            </a:r>
          </a:p>
          <a:p>
            <a:pPr marL="1028700" lvl="1" indent="-342900"/>
            <a:r>
              <a:rPr lang="en-US" dirty="0"/>
              <a:t>3 points – answered correctly with an additional prompt</a:t>
            </a:r>
          </a:p>
          <a:p>
            <a:pPr marL="1028700" lvl="1" indent="-342900"/>
            <a:r>
              <a:rPr lang="en-US" dirty="0"/>
              <a:t>2 points – answered correctly after being told the correct answer </a:t>
            </a:r>
          </a:p>
          <a:p>
            <a:pPr marL="1028700" lvl="1" indent="-342900"/>
            <a:r>
              <a:rPr lang="en-US" dirty="0"/>
              <a:t>1 point – answered incorrectly after being told the correct answer</a:t>
            </a:r>
          </a:p>
          <a:p>
            <a:pPr marL="1028700" lvl="1" indent="-342900"/>
            <a:r>
              <a:rPr lang="en-US" dirty="0"/>
              <a:t>0 points – did not respond to the question</a:t>
            </a:r>
          </a:p>
          <a:p>
            <a:pPr marL="342900" indent="-342900">
              <a:buFont typeface="Arial" panose="020B0604020202020204" pitchFamily="34" charset="0"/>
              <a:buChar char="•"/>
            </a:pPr>
            <a:r>
              <a:rPr lang="en-US" dirty="0">
                <a:solidFill>
                  <a:schemeClr val="tx1"/>
                </a:solidFill>
              </a:rPr>
              <a:t>2 point items (in groups of 3)</a:t>
            </a:r>
          </a:p>
          <a:p>
            <a:pPr marL="1028700" lvl="1" indent="-342900"/>
            <a:r>
              <a:rPr lang="en-US" dirty="0"/>
              <a:t>2 points – answered correctly </a:t>
            </a:r>
          </a:p>
          <a:p>
            <a:pPr marL="1028700" lvl="1" indent="-342900"/>
            <a:r>
              <a:rPr lang="en-US" dirty="0"/>
              <a:t>1 points – answered incorrectly</a:t>
            </a:r>
          </a:p>
          <a:p>
            <a:pPr marL="1028700" lvl="1" indent="-342900"/>
            <a:r>
              <a:rPr lang="en-US" dirty="0"/>
              <a:t>0 points – did not respond to the </a:t>
            </a:r>
            <a:r>
              <a:rPr lang="en-US" dirty="0" smtClean="0"/>
              <a:t>question</a:t>
            </a:r>
            <a:endParaRPr lang="en-US" dirty="0"/>
          </a:p>
        </p:txBody>
      </p:sp>
    </p:spTree>
    <p:extLst>
      <p:ext uri="{BB962C8B-B14F-4D97-AF65-F5344CB8AC3E}">
        <p14:creationId xmlns:p14="http://schemas.microsoft.com/office/powerpoint/2010/main" val="4007227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Interpretation of Overall CoAlt Scores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CoAlt measures both entry skills and content</a:t>
            </a:r>
          </a:p>
          <a:p>
            <a:pPr marL="342900" indent="-342900">
              <a:buFont typeface="Arial" panose="020B0604020202020204" pitchFamily="34" charset="0"/>
              <a:buChar char="•"/>
            </a:pPr>
            <a:r>
              <a:rPr lang="en-US" dirty="0">
                <a:solidFill>
                  <a:schemeClr val="tx1"/>
                </a:solidFill>
              </a:rPr>
              <a:t>Points available for demonstration of entry skills: </a:t>
            </a:r>
          </a:p>
          <a:p>
            <a:pPr marL="1028700" lvl="1" indent="-342900"/>
            <a:r>
              <a:rPr lang="en-US" dirty="0"/>
              <a:t>2 points can be earned per selected response item with no evidence of content knowledge</a:t>
            </a:r>
          </a:p>
          <a:p>
            <a:pPr marL="1028700" lvl="1" indent="-342900"/>
            <a:r>
              <a:rPr lang="en-US" dirty="0"/>
              <a:t>These points allow students to demonstrate consistency in entry skills (responding when asked a question and repeating an answer)</a:t>
            </a:r>
          </a:p>
          <a:p>
            <a:pPr marL="342900" indent="-342900">
              <a:buFont typeface="Arial" panose="020B0604020202020204" pitchFamily="34" charset="0"/>
              <a:buChar char="•"/>
            </a:pPr>
            <a:r>
              <a:rPr lang="en-US" dirty="0">
                <a:solidFill>
                  <a:schemeClr val="tx1"/>
                </a:solidFill>
              </a:rPr>
              <a:t>CoAlt is intended to measure content knowledge</a:t>
            </a:r>
          </a:p>
          <a:p>
            <a:pPr marL="1028700" lvl="1" indent="-342900"/>
            <a:r>
              <a:rPr lang="en-US" dirty="0"/>
              <a:t>All performance levels above Emerging require evidence of some content knowledge</a:t>
            </a:r>
          </a:p>
          <a:p>
            <a:pPr marL="1028700" lvl="1" indent="-342900"/>
            <a:r>
              <a:rPr lang="en-US" dirty="0"/>
              <a:t>Cut scores for the performance levels are at the higher end of the point/scale range due to the way the items are </a:t>
            </a:r>
            <a:r>
              <a:rPr lang="en-US" dirty="0" smtClean="0"/>
              <a:t>scored</a:t>
            </a:r>
            <a:endParaRPr lang="en-US" dirty="0"/>
          </a:p>
        </p:txBody>
      </p:sp>
    </p:spTree>
    <p:extLst>
      <p:ext uri="{BB962C8B-B14F-4D97-AF65-F5344CB8AC3E}">
        <p14:creationId xmlns:p14="http://schemas.microsoft.com/office/powerpoint/2010/main" val="183173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CMAS Reports</a:t>
            </a:r>
            <a:endParaRPr lang="en-US" dirty="0"/>
          </a:p>
        </p:txBody>
      </p:sp>
    </p:spTree>
    <p:extLst>
      <p:ext uri="{BB962C8B-B14F-4D97-AF65-F5344CB8AC3E}">
        <p14:creationId xmlns:p14="http://schemas.microsoft.com/office/powerpoint/2010/main" val="27588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Performance Levels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solidFill>
              </a:rPr>
              <a:t>CoAlt has four performance </a:t>
            </a:r>
            <a:r>
              <a:rPr lang="en-US" dirty="0" smtClean="0">
                <a:solidFill>
                  <a:schemeClr val="tx1"/>
                </a:solidFill>
              </a:rPr>
              <a:t>levels</a:t>
            </a:r>
            <a:endParaRPr lang="en-US" dirty="0">
              <a:solidFill>
                <a:schemeClr val="tx1"/>
              </a:solidFill>
            </a:endParaRPr>
          </a:p>
          <a:p>
            <a:pPr marL="1028700" lvl="1" indent="-342900"/>
            <a:r>
              <a:rPr lang="en-US" dirty="0"/>
              <a:t>Advanced</a:t>
            </a:r>
          </a:p>
          <a:p>
            <a:pPr marL="1028700" lvl="1" indent="-342900"/>
            <a:r>
              <a:rPr lang="en-US" dirty="0"/>
              <a:t>At Target</a:t>
            </a:r>
          </a:p>
          <a:p>
            <a:pPr marL="1028700" lvl="1" indent="-342900"/>
            <a:r>
              <a:rPr lang="en-US" dirty="0"/>
              <a:t>Approaching Target</a:t>
            </a:r>
          </a:p>
          <a:p>
            <a:pPr marL="1028700" lvl="1" indent="-342900"/>
            <a:r>
              <a:rPr lang="en-US" dirty="0"/>
              <a:t>Emerging</a:t>
            </a:r>
          </a:p>
          <a:p>
            <a:pPr marL="342900" indent="-342900">
              <a:buFont typeface="Arial" panose="020B0604020202020204" pitchFamily="34" charset="0"/>
              <a:buChar char="•"/>
            </a:pPr>
            <a:r>
              <a:rPr lang="en-US" dirty="0">
                <a:solidFill>
                  <a:schemeClr val="tx1"/>
                </a:solidFill>
              </a:rPr>
              <a:t>Advanced and At Target are considered ready to continue academic study in the content area</a:t>
            </a:r>
          </a:p>
          <a:p>
            <a:pPr marL="342900" indent="-342900">
              <a:buFont typeface="Arial" panose="020B0604020202020204" pitchFamily="34" charset="0"/>
              <a:buChar char="•"/>
            </a:pPr>
            <a:r>
              <a:rPr lang="en-US" dirty="0">
                <a:solidFill>
                  <a:schemeClr val="tx1"/>
                </a:solidFill>
              </a:rPr>
              <a:t>Inconclusive Designation</a:t>
            </a:r>
          </a:p>
          <a:p>
            <a:pPr marL="1028700" lvl="1" indent="-342900"/>
            <a:r>
              <a:rPr lang="en-US" dirty="0"/>
              <a:t>Students who attempt the assessment, but do not respond to any </a:t>
            </a:r>
            <a:r>
              <a:rPr lang="en-US" dirty="0" smtClean="0"/>
              <a:t>items</a:t>
            </a:r>
            <a:endParaRPr lang="en-US" dirty="0"/>
          </a:p>
        </p:txBody>
      </p:sp>
    </p:spTree>
    <p:extLst>
      <p:ext uri="{BB962C8B-B14F-4D97-AF65-F5344CB8AC3E}">
        <p14:creationId xmlns:p14="http://schemas.microsoft.com/office/powerpoint/2010/main" val="2519040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Performance Levels and Policy Claims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442795"/>
              </p:ext>
            </p:extLst>
          </p:nvPr>
        </p:nvGraphicFramePr>
        <p:xfrm>
          <a:off x="410548" y="1370365"/>
          <a:ext cx="8397550" cy="5377530"/>
        </p:xfrm>
        <a:graphic>
          <a:graphicData uri="http://schemas.openxmlformats.org/drawingml/2006/table">
            <a:tbl>
              <a:tblPr firstRow="1" bandRow="1">
                <a:tableStyleId>{93296810-A885-4BE3-A3E7-6D5BEEA58F35}</a:tableStyleId>
              </a:tblPr>
              <a:tblGrid>
                <a:gridCol w="1530219"/>
                <a:gridCol w="6867331"/>
              </a:tblGrid>
              <a:tr h="439770">
                <a:tc gridSpan="2">
                  <a:txBody>
                    <a:bodyPr/>
                    <a:lstStyle/>
                    <a:p>
                      <a:pPr algn="ctr"/>
                      <a:r>
                        <a:rPr lang="en-US" sz="1800" dirty="0" smtClean="0"/>
                        <a:t>The Advanced and At Target levels are ready for continuing study</a:t>
                      </a:r>
                      <a:r>
                        <a:rPr lang="en-US" sz="1800" baseline="0" dirty="0" smtClean="0"/>
                        <a:t> in the content area</a:t>
                      </a:r>
                      <a:endParaRPr lang="en-US" sz="1800" dirty="0"/>
                    </a:p>
                  </a:txBody>
                  <a:tcPr anchor="ctr"/>
                </a:tc>
                <a:tc hMerge="1">
                  <a:txBody>
                    <a:bodyPr/>
                    <a:lstStyle/>
                    <a:p>
                      <a:pPr algn="ctr"/>
                      <a:endParaRPr lang="en-US" sz="2400" dirty="0"/>
                    </a:p>
                  </a:txBody>
                  <a:tcPr anchor="ctr"/>
                </a:tc>
              </a:tr>
              <a:tr h="685800">
                <a:tc>
                  <a:txBody>
                    <a:bodyPr/>
                    <a:lstStyle/>
                    <a:p>
                      <a:pPr algn="ctr"/>
                      <a:r>
                        <a:rPr lang="en-US" sz="2000" b="1" dirty="0" smtClean="0"/>
                        <a:t>Advanced</a:t>
                      </a:r>
                      <a:endParaRPr lang="en-US" sz="2000" b="1" dirty="0"/>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Students performing at this level demonstrate a solid understanding of the concepts and skills represented by the Extended Evidence Outcomes (EEOs) of the Colorado Academic Standards (CAS). They are </a:t>
                      </a:r>
                      <a:r>
                        <a:rPr lang="en-US" sz="1800" i="1" dirty="0" smtClean="0">
                          <a:solidFill>
                            <a:srgbClr val="000000"/>
                          </a:solidFill>
                        </a:rPr>
                        <a:t>academically well prepared </a:t>
                      </a:r>
                      <a:r>
                        <a:rPr lang="en-US" sz="1800" dirty="0" smtClean="0">
                          <a:solidFill>
                            <a:srgbClr val="000000"/>
                          </a:solidFill>
                        </a:rPr>
                        <a:t>to engage in further studies in the content area with appropriate supports.</a:t>
                      </a:r>
                    </a:p>
                  </a:txBody>
                  <a:tcPr marL="68580" marR="68580" marT="0" marB="0" anchor="ctr"/>
                </a:tc>
              </a:tr>
              <a:tr h="685800">
                <a:tc>
                  <a:txBody>
                    <a:bodyPr/>
                    <a:lstStyle/>
                    <a:p>
                      <a:pPr algn="ctr"/>
                      <a:r>
                        <a:rPr lang="en-US" sz="2000" b="1" dirty="0" smtClean="0"/>
                        <a:t>At Target</a:t>
                      </a:r>
                      <a:endParaRPr lang="en-US" sz="2000" b="1" dirty="0"/>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effectLst/>
                          <a:latin typeface="+mn-lt"/>
                          <a:ea typeface="+mn-ea"/>
                          <a:cs typeface="+mn-cs"/>
                        </a:rPr>
                        <a:t>Students performing at this level demonstrate </a:t>
                      </a:r>
                      <a:r>
                        <a:rPr lang="en-US" sz="1800" dirty="0" smtClean="0">
                          <a:solidFill>
                            <a:srgbClr val="000000"/>
                          </a:solidFill>
                        </a:rPr>
                        <a:t>a foundational understanding of concepts and skills represented by the EEOs of the CAS</a:t>
                      </a:r>
                      <a:r>
                        <a:rPr lang="en-US" sz="1800" kern="1200" dirty="0" smtClean="0">
                          <a:solidFill>
                            <a:srgbClr val="000000"/>
                          </a:solidFill>
                          <a:effectLst/>
                          <a:latin typeface="+mn-lt"/>
                          <a:ea typeface="+mn-ea"/>
                          <a:cs typeface="+mn-cs"/>
                        </a:rPr>
                        <a:t>. They are </a:t>
                      </a:r>
                      <a:r>
                        <a:rPr lang="en-US" sz="1800" i="1" dirty="0" smtClean="0">
                          <a:solidFill>
                            <a:srgbClr val="000000"/>
                          </a:solidFill>
                        </a:rPr>
                        <a:t>academically prepared</a:t>
                      </a:r>
                      <a:r>
                        <a:rPr lang="en-US" sz="1800" dirty="0" smtClean="0">
                          <a:solidFill>
                            <a:srgbClr val="000000"/>
                          </a:solidFill>
                        </a:rPr>
                        <a:t> to engage in further studies in the content area with appropriate supports</a:t>
                      </a:r>
                      <a:r>
                        <a:rPr lang="en-US" sz="1800" kern="1200" dirty="0" smtClean="0">
                          <a:solidFill>
                            <a:srgbClr val="000000"/>
                          </a:solidFill>
                          <a:effectLst/>
                          <a:latin typeface="+mn-lt"/>
                          <a:ea typeface="+mn-ea"/>
                          <a:cs typeface="+mn-cs"/>
                        </a:rPr>
                        <a:t>.</a:t>
                      </a:r>
                      <a:endParaRPr lang="en-US" sz="1800" dirty="0">
                        <a:solidFill>
                          <a:srgbClr val="000000"/>
                        </a:solidFill>
                      </a:endParaRPr>
                    </a:p>
                  </a:txBody>
                  <a:tcPr anchor="ctr"/>
                </a:tc>
              </a:tr>
              <a:tr h="685800">
                <a:tc>
                  <a:txBody>
                    <a:bodyPr/>
                    <a:lstStyle/>
                    <a:p>
                      <a:pPr algn="ctr"/>
                      <a:r>
                        <a:rPr lang="en-US" sz="2000" b="1" dirty="0" smtClean="0"/>
                        <a:t>Approaching</a:t>
                      </a:r>
                      <a:r>
                        <a:rPr lang="en-US" sz="2000" b="1" baseline="0" dirty="0" smtClean="0"/>
                        <a:t> Target</a:t>
                      </a:r>
                      <a:endParaRPr lang="en-US" sz="2000" b="1" dirty="0"/>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effectLst/>
                          <a:latin typeface="+mn-lt"/>
                          <a:ea typeface="+mn-ea"/>
                          <a:cs typeface="+mn-cs"/>
                        </a:rPr>
                        <a:t>Students performing at this level demonstrate </a:t>
                      </a:r>
                      <a:r>
                        <a:rPr lang="en-US" sz="1800" dirty="0" smtClean="0">
                          <a:solidFill>
                            <a:srgbClr val="000000"/>
                          </a:solidFill>
                        </a:rPr>
                        <a:t>a limited understanding of concepts and skills represented by the EEOs of the CAS</a:t>
                      </a:r>
                      <a:r>
                        <a:rPr lang="en-US" sz="1800" kern="1200" dirty="0" smtClean="0">
                          <a:solidFill>
                            <a:srgbClr val="000000"/>
                          </a:solidFill>
                          <a:effectLst/>
                          <a:latin typeface="+mn-lt"/>
                          <a:ea typeface="+mn-ea"/>
                          <a:cs typeface="+mn-cs"/>
                        </a:rPr>
                        <a:t>. They will</a:t>
                      </a:r>
                      <a:r>
                        <a:rPr lang="en-US" sz="1800" dirty="0" smtClean="0">
                          <a:solidFill>
                            <a:srgbClr val="000000"/>
                          </a:solidFill>
                        </a:rPr>
                        <a:t> </a:t>
                      </a:r>
                      <a:r>
                        <a:rPr lang="en-US" sz="1800" i="1" dirty="0" smtClean="0">
                          <a:solidFill>
                            <a:srgbClr val="000000"/>
                          </a:solidFill>
                        </a:rPr>
                        <a:t>likely need moderate academic supports</a:t>
                      </a:r>
                      <a:r>
                        <a:rPr lang="en-US" sz="1800" dirty="0" smtClean="0">
                          <a:solidFill>
                            <a:srgbClr val="000000"/>
                          </a:solidFill>
                        </a:rPr>
                        <a:t> to engage successfully in further studies in the content area</a:t>
                      </a:r>
                      <a:r>
                        <a:rPr lang="en-US" sz="1800" kern="1200" dirty="0" smtClean="0">
                          <a:solidFill>
                            <a:srgbClr val="000000"/>
                          </a:solidFill>
                          <a:effectLst/>
                          <a:latin typeface="+mn-lt"/>
                          <a:ea typeface="+mn-ea"/>
                          <a:cs typeface="+mn-cs"/>
                        </a:rPr>
                        <a:t>.</a:t>
                      </a:r>
                      <a:endParaRPr lang="en-US" sz="1800" dirty="0">
                        <a:solidFill>
                          <a:srgbClr val="000000"/>
                        </a:solidFill>
                      </a:endParaRPr>
                    </a:p>
                  </a:txBody>
                  <a:tcPr anchor="ctr"/>
                </a:tc>
              </a:tr>
              <a:tr h="685800">
                <a:tc>
                  <a:txBody>
                    <a:bodyPr/>
                    <a:lstStyle/>
                    <a:p>
                      <a:pPr algn="ctr"/>
                      <a:r>
                        <a:rPr lang="en-US" sz="2000" b="1" dirty="0" smtClean="0"/>
                        <a:t>Emerging</a:t>
                      </a:r>
                      <a:endParaRPr lang="en-US" sz="2000" b="1" dirty="0"/>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effectLst/>
                          <a:latin typeface="+mn-lt"/>
                          <a:ea typeface="+mn-ea"/>
                          <a:cs typeface="+mn-cs"/>
                        </a:rPr>
                        <a:t>Students performing at this level demonstrate </a:t>
                      </a:r>
                      <a:r>
                        <a:rPr lang="en-US" sz="1800" dirty="0" smtClean="0">
                          <a:solidFill>
                            <a:srgbClr val="000000"/>
                          </a:solidFill>
                        </a:rPr>
                        <a:t>an initial understanding of concepts and skills represented by the </a:t>
                      </a:r>
                      <a:r>
                        <a:rPr lang="en-US" sz="1800" dirty="0" err="1" smtClean="0">
                          <a:solidFill>
                            <a:srgbClr val="000000"/>
                          </a:solidFill>
                        </a:rPr>
                        <a:t>EEOs</a:t>
                      </a:r>
                      <a:r>
                        <a:rPr lang="en-US" sz="1800" dirty="0" smtClean="0">
                          <a:solidFill>
                            <a:srgbClr val="000000"/>
                          </a:solidFill>
                        </a:rPr>
                        <a:t> of the </a:t>
                      </a:r>
                      <a:r>
                        <a:rPr lang="en-US" sz="1800" dirty="0" err="1" smtClean="0">
                          <a:solidFill>
                            <a:srgbClr val="000000"/>
                          </a:solidFill>
                        </a:rPr>
                        <a:t>CAS</a:t>
                      </a:r>
                      <a:r>
                        <a:rPr lang="en-US" sz="1800" kern="1200" dirty="0" smtClean="0">
                          <a:solidFill>
                            <a:srgbClr val="000000"/>
                          </a:solidFill>
                          <a:effectLst/>
                          <a:latin typeface="+mn-lt"/>
                          <a:ea typeface="+mn-ea"/>
                          <a:cs typeface="+mn-cs"/>
                        </a:rPr>
                        <a:t>. They </a:t>
                      </a:r>
                      <a:r>
                        <a:rPr lang="en-US" sz="1800" dirty="0" smtClean="0">
                          <a:solidFill>
                            <a:srgbClr val="000000"/>
                          </a:solidFill>
                        </a:rPr>
                        <a:t>will </a:t>
                      </a:r>
                      <a:r>
                        <a:rPr lang="en-US" sz="1800" i="1" dirty="0" smtClean="0">
                          <a:solidFill>
                            <a:srgbClr val="000000"/>
                          </a:solidFill>
                        </a:rPr>
                        <a:t>need extensive academic supports</a:t>
                      </a:r>
                      <a:r>
                        <a:rPr lang="en-US" sz="1800" dirty="0" smtClean="0">
                          <a:solidFill>
                            <a:srgbClr val="000000"/>
                          </a:solidFill>
                        </a:rPr>
                        <a:t> to engage successfully in further studies in the content area</a:t>
                      </a:r>
                      <a:r>
                        <a:rPr lang="en-US" sz="1800" kern="1200" dirty="0" smtClean="0">
                          <a:solidFill>
                            <a:srgbClr val="000000"/>
                          </a:solidFill>
                          <a:effectLst/>
                          <a:latin typeface="+mn-lt"/>
                          <a:ea typeface="+mn-ea"/>
                          <a:cs typeface="+mn-cs"/>
                        </a:rPr>
                        <a:t>. </a:t>
                      </a:r>
                      <a:endParaRPr lang="en-US" sz="1800" dirty="0">
                        <a:solidFill>
                          <a:srgbClr val="000000"/>
                        </a:solidFill>
                      </a:endParaRPr>
                    </a:p>
                  </a:txBody>
                  <a:tcPr anchor="ctr"/>
                </a:tc>
              </a:tr>
            </a:tbl>
          </a:graphicData>
        </a:graphic>
      </p:graphicFrame>
    </p:spTree>
    <p:extLst>
      <p:ext uri="{BB962C8B-B14F-4D97-AF65-F5344CB8AC3E}">
        <p14:creationId xmlns:p14="http://schemas.microsoft.com/office/powerpoint/2010/main" val="42215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Performance Levels Cut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9161557"/>
              </p:ext>
            </p:extLst>
          </p:nvPr>
        </p:nvGraphicFramePr>
        <p:xfrm>
          <a:off x="410548" y="1463675"/>
          <a:ext cx="8397551" cy="3657600"/>
        </p:xfrm>
        <a:graphic>
          <a:graphicData uri="http://schemas.openxmlformats.org/drawingml/2006/table">
            <a:tbl>
              <a:tblPr firstRow="1" bandRow="1">
                <a:tableStyleId>{93296810-A885-4BE3-A3E7-6D5BEEA58F35}</a:tableStyleId>
              </a:tblPr>
              <a:tblGrid>
                <a:gridCol w="2528595"/>
                <a:gridCol w="1467239"/>
                <a:gridCol w="1467239"/>
                <a:gridCol w="1467239"/>
                <a:gridCol w="1467239"/>
              </a:tblGrid>
              <a:tr h="685800">
                <a:tc gridSpan="5">
                  <a:txBody>
                    <a:bodyPr/>
                    <a:lstStyle/>
                    <a:p>
                      <a:pPr algn="ctr"/>
                      <a:r>
                        <a:rPr lang="en-US" sz="2400" dirty="0" smtClean="0"/>
                        <a:t>Science and Social Studies*</a:t>
                      </a: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c hMerge="1">
                  <a:txBody>
                    <a:bodyPr/>
                    <a:lstStyle/>
                    <a:p>
                      <a:pPr algn="ctr"/>
                      <a:endParaRPr lang="en-US" sz="2400" dirty="0"/>
                    </a:p>
                  </a:txBody>
                  <a:tcPr anchor="ctr"/>
                </a:tc>
              </a:tr>
              <a:tr h="685800">
                <a:tc>
                  <a:txBody>
                    <a:bodyPr/>
                    <a:lstStyle/>
                    <a:p>
                      <a:pPr algn="ctr"/>
                      <a:r>
                        <a:rPr lang="en-US" sz="1800" baseline="0" dirty="0" smtClean="0">
                          <a:solidFill>
                            <a:schemeClr val="bg1"/>
                          </a:solidFill>
                        </a:rPr>
                        <a:t>Grade Level</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Emerging</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Approaching Target</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At Target</a:t>
                      </a:r>
                      <a:endParaRPr lang="en-US" sz="1800" baseline="0" dirty="0">
                        <a:solidFill>
                          <a:schemeClr val="bg1"/>
                        </a:solidFill>
                      </a:endParaRPr>
                    </a:p>
                  </a:txBody>
                  <a:tcPr anchor="ctr">
                    <a:solidFill>
                      <a:schemeClr val="accent6"/>
                    </a:solidFill>
                  </a:tcPr>
                </a:tc>
                <a:tc>
                  <a:txBody>
                    <a:bodyPr/>
                    <a:lstStyle/>
                    <a:p>
                      <a:pPr algn="ctr"/>
                      <a:r>
                        <a:rPr lang="en-US" sz="1800" baseline="0" dirty="0" smtClean="0">
                          <a:solidFill>
                            <a:schemeClr val="bg1"/>
                          </a:solidFill>
                        </a:rPr>
                        <a:t>Advanced</a:t>
                      </a:r>
                      <a:endParaRPr lang="en-US" sz="1800" baseline="0" dirty="0">
                        <a:solidFill>
                          <a:schemeClr val="bg1"/>
                        </a:solidFill>
                      </a:endParaRPr>
                    </a:p>
                  </a:txBody>
                  <a:tcPr anchor="ctr">
                    <a:solidFill>
                      <a:schemeClr val="accent6"/>
                    </a:solidFill>
                  </a:tcPr>
                </a:tc>
              </a:tr>
              <a:tr h="457200">
                <a:tc>
                  <a:txBody>
                    <a:bodyPr/>
                    <a:lstStyle/>
                    <a:p>
                      <a:r>
                        <a:rPr lang="en-US" sz="1800" b="1" dirty="0" smtClean="0"/>
                        <a:t>Grade 4 Social Studies</a:t>
                      </a:r>
                      <a:endParaRPr lang="en-US" sz="1800" dirty="0"/>
                    </a:p>
                  </a:txBody>
                  <a:tcPr anchor="ctr"/>
                </a:tc>
                <a:tc>
                  <a:txBody>
                    <a:bodyPr/>
                    <a:lstStyle/>
                    <a:p>
                      <a:pPr algn="ctr"/>
                      <a:r>
                        <a:rPr lang="en-US" i="0" dirty="0" smtClean="0">
                          <a:solidFill>
                            <a:srgbClr val="000000"/>
                          </a:solidFill>
                        </a:rPr>
                        <a:t>0-142</a:t>
                      </a:r>
                      <a:endParaRPr lang="en-US" i="0" dirty="0">
                        <a:solidFill>
                          <a:srgbClr val="000000"/>
                        </a:solidFill>
                      </a:endParaRPr>
                    </a:p>
                  </a:txBody>
                  <a:tcPr anchor="ctr"/>
                </a:tc>
                <a:tc>
                  <a:txBody>
                    <a:bodyPr/>
                    <a:lstStyle/>
                    <a:p>
                      <a:pPr algn="ctr"/>
                      <a:r>
                        <a:rPr lang="en-US" i="0" dirty="0" smtClean="0">
                          <a:solidFill>
                            <a:srgbClr val="000000"/>
                          </a:solidFill>
                        </a:rPr>
                        <a:t>143-162</a:t>
                      </a:r>
                      <a:endParaRPr lang="en-US" i="0" dirty="0">
                        <a:solidFill>
                          <a:srgbClr val="000000"/>
                        </a:solidFill>
                      </a:endParaRPr>
                    </a:p>
                  </a:txBody>
                  <a:tcPr anchor="ctr"/>
                </a:tc>
                <a:tc>
                  <a:txBody>
                    <a:bodyPr/>
                    <a:lstStyle/>
                    <a:p>
                      <a:pPr algn="ctr"/>
                      <a:r>
                        <a:rPr lang="en-US" i="0" dirty="0" smtClean="0">
                          <a:solidFill>
                            <a:srgbClr val="000000"/>
                          </a:solidFill>
                        </a:rPr>
                        <a:t>163-187</a:t>
                      </a:r>
                      <a:endParaRPr lang="en-US" i="0" dirty="0">
                        <a:solidFill>
                          <a:srgbClr val="000000"/>
                        </a:solidFill>
                      </a:endParaRPr>
                    </a:p>
                  </a:txBody>
                  <a:tcPr anchor="ctr"/>
                </a:tc>
                <a:tc>
                  <a:txBody>
                    <a:bodyPr/>
                    <a:lstStyle/>
                    <a:p>
                      <a:pPr algn="ctr"/>
                      <a:r>
                        <a:rPr lang="en-US" i="0" dirty="0" smtClean="0">
                          <a:solidFill>
                            <a:srgbClr val="000000"/>
                          </a:solidFill>
                        </a:rPr>
                        <a:t>188-250</a:t>
                      </a:r>
                      <a:endParaRPr lang="en-US" i="0" dirty="0">
                        <a:solidFill>
                          <a:srgbClr val="000000"/>
                        </a:solidFill>
                      </a:endParaRPr>
                    </a:p>
                  </a:txBody>
                  <a:tcPr anchor="ctr"/>
                </a:tc>
              </a:tr>
              <a:tr h="457200">
                <a:tc>
                  <a:txBody>
                    <a:bodyPr/>
                    <a:lstStyle/>
                    <a:p>
                      <a:r>
                        <a:rPr lang="en-US" sz="1800" b="1" dirty="0" smtClean="0"/>
                        <a:t>Grade 5 Science</a:t>
                      </a:r>
                      <a:endParaRPr lang="en-US" sz="1800" dirty="0"/>
                    </a:p>
                  </a:txBody>
                  <a:tcPr anchor="ctr"/>
                </a:tc>
                <a:tc>
                  <a:txBody>
                    <a:bodyPr/>
                    <a:lstStyle/>
                    <a:p>
                      <a:pPr algn="ctr"/>
                      <a:r>
                        <a:rPr lang="en-US" dirty="0" smtClean="0">
                          <a:solidFill>
                            <a:srgbClr val="000000"/>
                          </a:solidFill>
                        </a:rPr>
                        <a:t>0-134</a:t>
                      </a:r>
                      <a:endParaRPr lang="en-US" dirty="0">
                        <a:solidFill>
                          <a:srgbClr val="000000"/>
                        </a:solidFill>
                      </a:endParaRPr>
                    </a:p>
                  </a:txBody>
                  <a:tcPr anchor="ctr"/>
                </a:tc>
                <a:tc>
                  <a:txBody>
                    <a:bodyPr/>
                    <a:lstStyle/>
                    <a:p>
                      <a:pPr algn="ctr"/>
                      <a:r>
                        <a:rPr lang="en-US" dirty="0" smtClean="0">
                          <a:solidFill>
                            <a:srgbClr val="000000"/>
                          </a:solidFill>
                        </a:rPr>
                        <a:t>135-159</a:t>
                      </a:r>
                      <a:endParaRPr lang="en-US" dirty="0">
                        <a:solidFill>
                          <a:srgbClr val="000000"/>
                        </a:solidFill>
                      </a:endParaRPr>
                    </a:p>
                  </a:txBody>
                  <a:tcPr anchor="ctr"/>
                </a:tc>
                <a:tc>
                  <a:txBody>
                    <a:bodyPr/>
                    <a:lstStyle/>
                    <a:p>
                      <a:pPr algn="ctr"/>
                      <a:r>
                        <a:rPr lang="en-US" dirty="0" smtClean="0">
                          <a:solidFill>
                            <a:srgbClr val="000000"/>
                          </a:solidFill>
                        </a:rPr>
                        <a:t>160-183</a:t>
                      </a:r>
                      <a:endParaRPr lang="en-US" dirty="0">
                        <a:solidFill>
                          <a:srgbClr val="000000"/>
                        </a:solidFill>
                      </a:endParaRPr>
                    </a:p>
                  </a:txBody>
                  <a:tcPr anchor="ctr"/>
                </a:tc>
                <a:tc>
                  <a:txBody>
                    <a:bodyPr/>
                    <a:lstStyle/>
                    <a:p>
                      <a:pPr algn="ctr"/>
                      <a:r>
                        <a:rPr lang="en-US" dirty="0" smtClean="0">
                          <a:solidFill>
                            <a:srgbClr val="000000"/>
                          </a:solidFill>
                        </a:rPr>
                        <a:t>184-250</a:t>
                      </a:r>
                      <a:endParaRPr lang="en-US" dirty="0">
                        <a:solidFill>
                          <a:srgbClr val="000000"/>
                        </a:solidFill>
                      </a:endParaRPr>
                    </a:p>
                  </a:txBody>
                  <a:tcPr anchor="ctr"/>
                </a:tc>
              </a:tr>
              <a:tr h="457200">
                <a:tc>
                  <a:txBody>
                    <a:bodyPr/>
                    <a:lstStyle/>
                    <a:p>
                      <a:r>
                        <a:rPr lang="en-US" sz="1800" b="1" dirty="0" smtClean="0"/>
                        <a:t>Grade 7 Social Studies</a:t>
                      </a:r>
                      <a:endParaRPr lang="en-US" sz="1800" dirty="0"/>
                    </a:p>
                  </a:txBody>
                  <a:tcPr anchor="ctr"/>
                </a:tc>
                <a:tc>
                  <a:txBody>
                    <a:bodyPr/>
                    <a:lstStyle/>
                    <a:p>
                      <a:pPr algn="ctr"/>
                      <a:r>
                        <a:rPr lang="en-US" dirty="0" smtClean="0">
                          <a:solidFill>
                            <a:srgbClr val="000000"/>
                          </a:solidFill>
                        </a:rPr>
                        <a:t>0-133</a:t>
                      </a:r>
                      <a:endParaRPr lang="en-US" dirty="0">
                        <a:solidFill>
                          <a:srgbClr val="000000"/>
                        </a:solidFill>
                      </a:endParaRPr>
                    </a:p>
                  </a:txBody>
                  <a:tcPr anchor="ctr"/>
                </a:tc>
                <a:tc>
                  <a:txBody>
                    <a:bodyPr/>
                    <a:lstStyle/>
                    <a:p>
                      <a:pPr algn="ctr"/>
                      <a:r>
                        <a:rPr lang="en-US" dirty="0" smtClean="0">
                          <a:solidFill>
                            <a:srgbClr val="000000"/>
                          </a:solidFill>
                        </a:rPr>
                        <a:t>134-162</a:t>
                      </a:r>
                      <a:endParaRPr lang="en-US" dirty="0">
                        <a:solidFill>
                          <a:srgbClr val="000000"/>
                        </a:solidFill>
                      </a:endParaRPr>
                    </a:p>
                  </a:txBody>
                  <a:tcPr anchor="ctr"/>
                </a:tc>
                <a:tc>
                  <a:txBody>
                    <a:bodyPr/>
                    <a:lstStyle/>
                    <a:p>
                      <a:pPr algn="ctr"/>
                      <a:r>
                        <a:rPr lang="en-US" dirty="0" smtClean="0">
                          <a:solidFill>
                            <a:srgbClr val="000000"/>
                          </a:solidFill>
                        </a:rPr>
                        <a:t>136-190</a:t>
                      </a:r>
                      <a:endParaRPr lang="en-US" dirty="0">
                        <a:solidFill>
                          <a:srgbClr val="000000"/>
                        </a:solidFill>
                      </a:endParaRPr>
                    </a:p>
                  </a:txBody>
                  <a:tcPr anchor="ctr"/>
                </a:tc>
                <a:tc>
                  <a:txBody>
                    <a:bodyPr/>
                    <a:lstStyle/>
                    <a:p>
                      <a:pPr algn="ctr"/>
                      <a:r>
                        <a:rPr lang="en-US" dirty="0" smtClean="0">
                          <a:solidFill>
                            <a:srgbClr val="000000"/>
                          </a:solidFill>
                        </a:rPr>
                        <a:t>191-250</a:t>
                      </a:r>
                      <a:endParaRPr lang="en-US" dirty="0">
                        <a:solidFill>
                          <a:srgbClr val="000000"/>
                        </a:solidFill>
                      </a:endParaRPr>
                    </a:p>
                  </a:txBody>
                  <a:tcPr anchor="ctr"/>
                </a:tc>
              </a:tr>
              <a:tr h="457200">
                <a:tc>
                  <a:txBody>
                    <a:bodyPr/>
                    <a:lstStyle/>
                    <a:p>
                      <a:r>
                        <a:rPr lang="en-US" sz="1800" b="1" dirty="0" smtClean="0"/>
                        <a:t>Grade 8 Science</a:t>
                      </a:r>
                      <a:endParaRPr lang="en-US" sz="1800" dirty="0"/>
                    </a:p>
                  </a:txBody>
                  <a:tcPr anchor="ctr"/>
                </a:tc>
                <a:tc>
                  <a:txBody>
                    <a:bodyPr/>
                    <a:lstStyle/>
                    <a:p>
                      <a:pPr algn="ctr"/>
                      <a:r>
                        <a:rPr lang="en-US" dirty="0" smtClean="0">
                          <a:solidFill>
                            <a:srgbClr val="000000"/>
                          </a:solidFill>
                        </a:rPr>
                        <a:t>0-127</a:t>
                      </a:r>
                      <a:endParaRPr lang="en-US" dirty="0">
                        <a:solidFill>
                          <a:srgbClr val="000000"/>
                        </a:solidFill>
                      </a:endParaRPr>
                    </a:p>
                  </a:txBody>
                  <a:tcPr anchor="ctr"/>
                </a:tc>
                <a:tc>
                  <a:txBody>
                    <a:bodyPr/>
                    <a:lstStyle/>
                    <a:p>
                      <a:pPr algn="ctr"/>
                      <a:r>
                        <a:rPr lang="en-US" dirty="0" smtClean="0">
                          <a:solidFill>
                            <a:srgbClr val="000000"/>
                          </a:solidFill>
                        </a:rPr>
                        <a:t>128-163</a:t>
                      </a:r>
                      <a:endParaRPr lang="en-US" dirty="0">
                        <a:solidFill>
                          <a:srgbClr val="000000"/>
                        </a:solidFill>
                      </a:endParaRPr>
                    </a:p>
                  </a:txBody>
                  <a:tcPr anchor="ctr"/>
                </a:tc>
                <a:tc>
                  <a:txBody>
                    <a:bodyPr/>
                    <a:lstStyle/>
                    <a:p>
                      <a:pPr algn="ctr"/>
                      <a:r>
                        <a:rPr lang="en-US" dirty="0" smtClean="0">
                          <a:solidFill>
                            <a:srgbClr val="000000"/>
                          </a:solidFill>
                        </a:rPr>
                        <a:t>164-189</a:t>
                      </a:r>
                      <a:endParaRPr lang="en-US" dirty="0">
                        <a:solidFill>
                          <a:srgbClr val="000000"/>
                        </a:solidFill>
                      </a:endParaRPr>
                    </a:p>
                  </a:txBody>
                  <a:tcPr anchor="ctr"/>
                </a:tc>
                <a:tc>
                  <a:txBody>
                    <a:bodyPr/>
                    <a:lstStyle/>
                    <a:p>
                      <a:pPr algn="ctr"/>
                      <a:r>
                        <a:rPr lang="en-US" dirty="0" smtClean="0">
                          <a:solidFill>
                            <a:srgbClr val="000000"/>
                          </a:solidFill>
                        </a:rPr>
                        <a:t>190-250</a:t>
                      </a:r>
                      <a:endParaRPr lang="en-US" dirty="0">
                        <a:solidFill>
                          <a:srgbClr val="000000"/>
                        </a:solidFill>
                      </a:endParaRPr>
                    </a:p>
                  </a:txBody>
                  <a:tcPr anchor="ctr"/>
                </a:tc>
              </a:tr>
              <a:tr h="457200">
                <a:tc>
                  <a:txBody>
                    <a:bodyPr/>
                    <a:lstStyle/>
                    <a:p>
                      <a:r>
                        <a:rPr lang="en-US" sz="1800" b="1" dirty="0" smtClean="0"/>
                        <a:t>High School Science</a:t>
                      </a:r>
                      <a:endParaRPr lang="en-US" sz="1800" dirty="0"/>
                    </a:p>
                  </a:txBody>
                  <a:tcPr anchor="ctr"/>
                </a:tc>
                <a:tc>
                  <a:txBody>
                    <a:bodyPr/>
                    <a:lstStyle/>
                    <a:p>
                      <a:pPr algn="ctr"/>
                      <a:r>
                        <a:rPr lang="en-US" dirty="0" smtClean="0">
                          <a:solidFill>
                            <a:srgbClr val="000000"/>
                          </a:solidFill>
                        </a:rPr>
                        <a:t>0-139</a:t>
                      </a:r>
                      <a:endParaRPr lang="en-US" dirty="0">
                        <a:solidFill>
                          <a:srgbClr val="000000"/>
                        </a:solidFill>
                      </a:endParaRPr>
                    </a:p>
                  </a:txBody>
                  <a:tcPr anchor="ctr"/>
                </a:tc>
                <a:tc>
                  <a:txBody>
                    <a:bodyPr/>
                    <a:lstStyle/>
                    <a:p>
                      <a:pPr algn="ctr"/>
                      <a:r>
                        <a:rPr lang="en-US" dirty="0" smtClean="0">
                          <a:solidFill>
                            <a:srgbClr val="000000"/>
                          </a:solidFill>
                        </a:rPr>
                        <a:t>140-163</a:t>
                      </a:r>
                      <a:endParaRPr lang="en-US" dirty="0">
                        <a:solidFill>
                          <a:srgbClr val="000000"/>
                        </a:solidFill>
                      </a:endParaRPr>
                    </a:p>
                  </a:txBody>
                  <a:tcPr anchor="ctr"/>
                </a:tc>
                <a:tc>
                  <a:txBody>
                    <a:bodyPr/>
                    <a:lstStyle/>
                    <a:p>
                      <a:pPr algn="ctr"/>
                      <a:r>
                        <a:rPr lang="en-US" dirty="0" smtClean="0">
                          <a:solidFill>
                            <a:srgbClr val="000000"/>
                          </a:solidFill>
                        </a:rPr>
                        <a:t>164-192</a:t>
                      </a:r>
                      <a:endParaRPr lang="en-US" dirty="0">
                        <a:solidFill>
                          <a:srgbClr val="000000"/>
                        </a:solidFill>
                      </a:endParaRPr>
                    </a:p>
                  </a:txBody>
                  <a:tcPr anchor="ctr"/>
                </a:tc>
                <a:tc>
                  <a:txBody>
                    <a:bodyPr/>
                    <a:lstStyle/>
                    <a:p>
                      <a:pPr algn="ctr"/>
                      <a:r>
                        <a:rPr lang="en-US" dirty="0" smtClean="0">
                          <a:solidFill>
                            <a:srgbClr val="000000"/>
                          </a:solidFill>
                        </a:rPr>
                        <a:t>193-250</a:t>
                      </a:r>
                      <a:endParaRPr lang="en-US" dirty="0">
                        <a:solidFill>
                          <a:srgbClr val="000000"/>
                        </a:solidFill>
                      </a:endParaRPr>
                    </a:p>
                  </a:txBody>
                  <a:tcPr anchor="ctr"/>
                </a:tc>
              </a:tr>
            </a:tbl>
          </a:graphicData>
        </a:graphic>
      </p:graphicFrame>
      <p:sp>
        <p:nvSpPr>
          <p:cNvPr id="3" name="Rectangle 2"/>
          <p:cNvSpPr/>
          <p:nvPr/>
        </p:nvSpPr>
        <p:spPr>
          <a:xfrm>
            <a:off x="410547" y="5261236"/>
            <a:ext cx="8397551" cy="1200329"/>
          </a:xfrm>
          <a:prstGeom prst="rect">
            <a:avLst/>
          </a:prstGeom>
        </p:spPr>
        <p:txBody>
          <a:bodyPr wrap="square">
            <a:spAutoFit/>
          </a:bodyPr>
          <a:lstStyle/>
          <a:p>
            <a:r>
              <a:rPr lang="en-US" dirty="0"/>
              <a:t>*Cut scores were set by Colorado educators based on the specific content that students should be able to engage with at each performance level. Elementary and middle school cut scores were adopted by the State Board of Education in August 2014; high school cut scores were adopted in April 2016.</a:t>
            </a:r>
          </a:p>
        </p:txBody>
      </p:sp>
    </p:spTree>
    <p:extLst>
      <p:ext uri="{BB962C8B-B14F-4D97-AF65-F5344CB8AC3E}">
        <p14:creationId xmlns:p14="http://schemas.microsoft.com/office/powerpoint/2010/main" val="980449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Science and Social Studies Reports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Student Performance Report</a:t>
            </a:r>
          </a:p>
          <a:p>
            <a:pPr marL="1028700" lvl="1" indent="-342900"/>
            <a:r>
              <a:rPr lang="en-US" dirty="0"/>
              <a:t>Intended for </a:t>
            </a:r>
            <a:r>
              <a:rPr lang="en-US" dirty="0" smtClean="0"/>
              <a:t>parents </a:t>
            </a:r>
            <a:r>
              <a:rPr lang="en-US" dirty="0"/>
              <a:t>and </a:t>
            </a:r>
            <a:r>
              <a:rPr lang="en-US" dirty="0" smtClean="0"/>
              <a:t>teachers</a:t>
            </a:r>
            <a:endParaRPr lang="en-US" dirty="0"/>
          </a:p>
          <a:p>
            <a:pPr marL="342900" indent="-342900">
              <a:buFont typeface="Arial" panose="020B0604020202020204" pitchFamily="34" charset="0"/>
              <a:buChar char="•"/>
            </a:pPr>
            <a:r>
              <a:rPr lang="en-US" dirty="0">
                <a:solidFill>
                  <a:schemeClr val="tx1"/>
                </a:solidFill>
              </a:rPr>
              <a:t>Content Standards Roster</a:t>
            </a:r>
          </a:p>
          <a:p>
            <a:pPr marL="1028700" lvl="1" indent="-342900"/>
            <a:r>
              <a:rPr lang="en-US" dirty="0"/>
              <a:t>School level only</a:t>
            </a:r>
          </a:p>
          <a:p>
            <a:pPr marL="342900" indent="-342900">
              <a:buFont typeface="Arial" panose="020B0604020202020204" pitchFamily="34" charset="0"/>
              <a:buChar char="•"/>
            </a:pPr>
            <a:r>
              <a:rPr lang="en-US" dirty="0">
                <a:solidFill>
                  <a:schemeClr val="tx1"/>
                </a:solidFill>
              </a:rPr>
              <a:t>District School Roster</a:t>
            </a:r>
          </a:p>
          <a:p>
            <a:pPr marL="1028700" lvl="1" indent="-342900"/>
            <a:r>
              <a:rPr lang="en-US" dirty="0"/>
              <a:t>District level only</a:t>
            </a:r>
          </a:p>
          <a:p>
            <a:pPr marL="342900" indent="-342900">
              <a:buFont typeface="Arial" panose="020B0604020202020204" pitchFamily="34" charset="0"/>
              <a:buChar char="•"/>
            </a:pPr>
            <a:r>
              <a:rPr lang="en-US" dirty="0">
                <a:solidFill>
                  <a:schemeClr val="tx1"/>
                </a:solidFill>
              </a:rPr>
              <a:t>Performance Level Summary</a:t>
            </a:r>
          </a:p>
          <a:p>
            <a:pPr marL="1028700" lvl="1" indent="-342900"/>
            <a:r>
              <a:rPr lang="en-US" dirty="0"/>
              <a:t>District level </a:t>
            </a:r>
            <a:r>
              <a:rPr lang="en-US" dirty="0" smtClean="0"/>
              <a:t>only</a:t>
            </a:r>
            <a:endParaRPr lang="en-US" dirty="0"/>
          </a:p>
        </p:txBody>
      </p:sp>
    </p:spTree>
    <p:extLst>
      <p:ext uri="{BB962C8B-B14F-4D97-AF65-F5344CB8AC3E}">
        <p14:creationId xmlns:p14="http://schemas.microsoft.com/office/powerpoint/2010/main" val="1730704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CoAlt Student Performance Report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Scale </a:t>
            </a:r>
            <a:r>
              <a:rPr lang="en-US" dirty="0">
                <a:solidFill>
                  <a:schemeClr val="tx1"/>
                </a:solidFill>
              </a:rPr>
              <a:t>Score</a:t>
            </a:r>
          </a:p>
          <a:p>
            <a:pPr marL="1028700" lvl="1" indent="-342900"/>
            <a:r>
              <a:rPr lang="en-US" dirty="0"/>
              <a:t>Overall test score</a:t>
            </a:r>
          </a:p>
          <a:p>
            <a:pPr marL="1028700" lvl="1" indent="-342900"/>
            <a:r>
              <a:rPr lang="en-US" dirty="0"/>
              <a:t>Range of 0 to 250</a:t>
            </a:r>
          </a:p>
          <a:p>
            <a:pPr marL="1028700" lvl="1" indent="-342900"/>
            <a:r>
              <a:rPr lang="en-US" dirty="0"/>
              <a:t>First 100 are compressed</a:t>
            </a:r>
          </a:p>
          <a:p>
            <a:pPr marL="1028700" lvl="1" indent="-342900"/>
            <a:r>
              <a:rPr lang="en-US" dirty="0"/>
              <a:t>Arrows around student scores are the </a:t>
            </a:r>
            <a:r>
              <a:rPr lang="en-US" dirty="0" smtClean="0"/>
              <a:t>SEM</a:t>
            </a:r>
            <a:endParaRPr lang="en-US" dirty="0"/>
          </a:p>
        </p:txBody>
      </p:sp>
      <p:pic>
        <p:nvPicPr>
          <p:cNvPr id="4" name="Picture 3"/>
          <p:cNvPicPr>
            <a:picLocks noChangeAspect="1"/>
          </p:cNvPicPr>
          <p:nvPr/>
        </p:nvPicPr>
        <p:blipFill>
          <a:blip r:embed="rId2"/>
          <a:stretch>
            <a:fillRect/>
          </a:stretch>
        </p:blipFill>
        <p:spPr>
          <a:xfrm>
            <a:off x="819150" y="3638709"/>
            <a:ext cx="7505700" cy="2019300"/>
          </a:xfrm>
          <a:prstGeom prst="rect">
            <a:avLst/>
          </a:prstGeom>
          <a:ln>
            <a:solidFill>
              <a:schemeClr val="accent1"/>
            </a:solidFill>
          </a:ln>
        </p:spPr>
      </p:pic>
    </p:spTree>
    <p:extLst>
      <p:ext uri="{BB962C8B-B14F-4D97-AF65-F5344CB8AC3E}">
        <p14:creationId xmlns:p14="http://schemas.microsoft.com/office/powerpoint/2010/main" val="2615212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CoAlt Student Performance Report</a:t>
            </a:r>
            <a:endParaRPr lang="en-US" dirty="0"/>
          </a:p>
        </p:txBody>
      </p:sp>
      <p:sp>
        <p:nvSpPr>
          <p:cNvPr id="3" name="Content Placeholder 2"/>
          <p:cNvSpPr>
            <a:spLocks noGrp="1"/>
          </p:cNvSpPr>
          <p:nvPr>
            <p:ph idx="1"/>
          </p:nvPr>
        </p:nvSpPr>
        <p:spPr>
          <a:xfrm>
            <a:off x="628650" y="1463039"/>
            <a:ext cx="7886700" cy="5264332"/>
          </a:xfrm>
        </p:spPr>
        <p:txBody>
          <a:bodyPr>
            <a:normAutofit/>
          </a:bodyPr>
          <a:lstStyle/>
          <a:p>
            <a:pPr marL="342900" indent="-342900">
              <a:buFont typeface="Arial" panose="020B0604020202020204" pitchFamily="34" charset="0"/>
              <a:buChar char="•"/>
            </a:pPr>
            <a:r>
              <a:rPr lang="en-US" sz="2000" dirty="0">
                <a:solidFill>
                  <a:schemeClr val="tx1"/>
                </a:solidFill>
              </a:rPr>
              <a:t>Compares student percent correct to state average percent correct</a:t>
            </a:r>
          </a:p>
          <a:p>
            <a:pPr marL="1028700" lvl="1" indent="-342900"/>
            <a:r>
              <a:rPr lang="en-US" sz="1800" dirty="0"/>
              <a:t>Points earned and points possible are listed</a:t>
            </a:r>
          </a:p>
          <a:p>
            <a:pPr marL="1028700" lvl="1" indent="-342900"/>
            <a:r>
              <a:rPr lang="en-US" sz="1800" dirty="0"/>
              <a:t>Content </a:t>
            </a:r>
            <a:r>
              <a:rPr lang="en-US" sz="1800" dirty="0" smtClean="0"/>
              <a:t>standard descriptions </a:t>
            </a:r>
            <a:r>
              <a:rPr lang="en-US" sz="1800" dirty="0"/>
              <a:t>are from the </a:t>
            </a:r>
            <a:r>
              <a:rPr lang="en-US" sz="1800" dirty="0" smtClean="0"/>
              <a:t>CAS and </a:t>
            </a:r>
            <a:r>
              <a:rPr lang="en-US" sz="1800" dirty="0"/>
              <a:t>are the same as </a:t>
            </a:r>
            <a:r>
              <a:rPr lang="en-US" sz="1800" dirty="0" smtClean="0"/>
              <a:t>CMAS</a:t>
            </a:r>
          </a:p>
          <a:p>
            <a:pPr marL="1028700" lvl="1" indent="-342900"/>
            <a:endParaRPr lang="en-US" sz="1800" dirty="0" smtClean="0"/>
          </a:p>
          <a:p>
            <a:pPr marL="342900" indent="-342900"/>
            <a:endParaRPr lang="en-US" sz="2200" dirty="0"/>
          </a:p>
          <a:p>
            <a:pPr marL="342900" indent="-342900"/>
            <a:endParaRPr lang="en-US" sz="2200" dirty="0" smtClean="0"/>
          </a:p>
          <a:p>
            <a:pPr marL="342900" indent="-342900"/>
            <a:endParaRPr lang="en-US" sz="2200" dirty="0"/>
          </a:p>
          <a:p>
            <a:pPr marL="342900" indent="-342900"/>
            <a:endParaRPr lang="en-US" sz="2200" dirty="0" smtClean="0"/>
          </a:p>
          <a:p>
            <a:pPr marL="342900" indent="-342900"/>
            <a:endParaRPr lang="en-US" sz="2200" dirty="0"/>
          </a:p>
          <a:p>
            <a:pPr marL="342900" indent="-342900">
              <a:buFont typeface="Arial" panose="020B0604020202020204" pitchFamily="34" charset="0"/>
              <a:buChar char="•"/>
            </a:pPr>
            <a:r>
              <a:rPr lang="en-US" sz="2000" dirty="0" smtClean="0">
                <a:solidFill>
                  <a:schemeClr val="tx1"/>
                </a:solidFill>
              </a:rPr>
              <a:t>Performance level descriptions are found on page 2</a:t>
            </a:r>
          </a:p>
          <a:p>
            <a:pPr marL="1028700" lvl="1" indent="-342900"/>
            <a:r>
              <a:rPr lang="en-US" sz="1800" dirty="0" smtClean="0">
                <a:solidFill>
                  <a:schemeClr val="tx1"/>
                </a:solidFill>
              </a:rPr>
              <a:t>The </a:t>
            </a:r>
            <a:r>
              <a:rPr lang="en-US" sz="1800" dirty="0">
                <a:solidFill>
                  <a:schemeClr val="tx1"/>
                </a:solidFill>
              </a:rPr>
              <a:t>concepts and skills students in each performance level typically demonstrate for the assessed grade and content </a:t>
            </a:r>
            <a:r>
              <a:rPr lang="en-US" sz="1800" dirty="0" smtClean="0">
                <a:solidFill>
                  <a:schemeClr val="tx1"/>
                </a:solidFill>
              </a:rPr>
              <a:t>area</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842962" y="3146573"/>
            <a:ext cx="7458075" cy="198120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043612" y="5253926"/>
            <a:ext cx="2257425" cy="352425"/>
          </a:xfrm>
          <a:prstGeom prst="rect">
            <a:avLst/>
          </a:prstGeom>
          <a:ln>
            <a:solidFill>
              <a:schemeClr val="accent1"/>
            </a:solidFill>
          </a:ln>
        </p:spPr>
      </p:pic>
    </p:spTree>
    <p:extLst>
      <p:ext uri="{BB962C8B-B14F-4D97-AF65-F5344CB8AC3E}">
        <p14:creationId xmlns:p14="http://schemas.microsoft.com/office/powerpoint/2010/main" val="3743203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CoAlt Content Standards Roster</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solidFill>
                  <a:schemeClr val="tx1"/>
                </a:solidFill>
              </a:rPr>
              <a:t>School level only</a:t>
            </a:r>
          </a:p>
          <a:p>
            <a:pPr marL="342900" indent="-342900">
              <a:buFont typeface="Arial" panose="020B0604020202020204" pitchFamily="34" charset="0"/>
              <a:buChar char="•"/>
            </a:pPr>
            <a:r>
              <a:rPr lang="en-US" dirty="0" smtClean="0">
                <a:solidFill>
                  <a:schemeClr val="tx1"/>
                </a:solidFill>
              </a:rPr>
              <a:t>Overall scale score and content standards percent correct</a:t>
            </a:r>
          </a:p>
          <a:p>
            <a:pPr marL="1028700" lvl="1" indent="-342900"/>
            <a:r>
              <a:rPr lang="en-US" dirty="0"/>
              <a:t>Averages for state, district, and school</a:t>
            </a:r>
          </a:p>
          <a:p>
            <a:pPr marL="1028700" lvl="1" indent="-342900"/>
            <a:r>
              <a:rPr lang="en-US" dirty="0" smtClean="0"/>
              <a:t>Student level for all students</a:t>
            </a:r>
          </a:p>
        </p:txBody>
      </p:sp>
    </p:spTree>
    <p:extLst>
      <p:ext uri="{BB962C8B-B14F-4D97-AF65-F5344CB8AC3E}">
        <p14:creationId xmlns:p14="http://schemas.microsoft.com/office/powerpoint/2010/main" val="1773276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CoAlt District School Roster</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District level only</a:t>
            </a:r>
          </a:p>
          <a:p>
            <a:pPr marL="342900" indent="-342900">
              <a:buFont typeface="Arial" panose="020B0604020202020204" pitchFamily="34" charset="0"/>
              <a:buChar char="•"/>
            </a:pPr>
            <a:r>
              <a:rPr lang="en-US" dirty="0" smtClean="0">
                <a:solidFill>
                  <a:schemeClr val="tx1"/>
                </a:solidFill>
              </a:rPr>
              <a:t>Available for each grade assessed at each school</a:t>
            </a:r>
          </a:p>
          <a:p>
            <a:pPr marL="342900" indent="-342900">
              <a:buFont typeface="Arial" panose="020B0604020202020204" pitchFamily="34" charset="0"/>
              <a:buChar char="•"/>
            </a:pPr>
            <a:r>
              <a:rPr lang="en-US" dirty="0" smtClean="0">
                <a:solidFill>
                  <a:schemeClr val="tx1"/>
                </a:solidFill>
              </a:rPr>
              <a:t>Provides data aggregated at the state and district levels by</a:t>
            </a:r>
          </a:p>
          <a:p>
            <a:pPr marL="1028700" lvl="1" indent="-342900"/>
            <a:r>
              <a:rPr lang="en-US" dirty="0" smtClean="0"/>
              <a:t>Average scale score</a:t>
            </a:r>
          </a:p>
          <a:p>
            <a:pPr marL="1028700" lvl="1" indent="-342900"/>
            <a:r>
              <a:rPr lang="en-US" dirty="0" smtClean="0"/>
              <a:t>Reporting category performance (average percent of points earned)</a:t>
            </a:r>
          </a:p>
          <a:p>
            <a:pPr marL="342900" indent="-342900">
              <a:buFont typeface="Arial" panose="020B0604020202020204" pitchFamily="34" charset="0"/>
              <a:buChar char="•"/>
            </a:pPr>
            <a:r>
              <a:rPr lang="en-US" dirty="0" smtClean="0">
                <a:solidFill>
                  <a:schemeClr val="tx1"/>
                </a:solidFill>
              </a:rPr>
              <a:t>Information also provided for each school in the district</a:t>
            </a:r>
            <a:endParaRPr lang="en-US" dirty="0">
              <a:solidFill>
                <a:schemeClr val="tx1"/>
              </a:solidFill>
            </a:endParaRPr>
          </a:p>
        </p:txBody>
      </p:sp>
    </p:spTree>
    <p:extLst>
      <p:ext uri="{BB962C8B-B14F-4D97-AF65-F5344CB8AC3E}">
        <p14:creationId xmlns:p14="http://schemas.microsoft.com/office/powerpoint/2010/main" val="1494332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CoAlt Performance Level Summary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District level only</a:t>
            </a:r>
          </a:p>
          <a:p>
            <a:pPr marL="342900" indent="-342900">
              <a:buFont typeface="Arial" panose="020B0604020202020204" pitchFamily="34" charset="0"/>
              <a:buChar char="•"/>
            </a:pPr>
            <a:r>
              <a:rPr lang="en-US" dirty="0" smtClean="0">
                <a:solidFill>
                  <a:schemeClr val="tx1"/>
                </a:solidFill>
              </a:rPr>
              <a:t>Describes group achievement by performance levels and average scale scores</a:t>
            </a:r>
          </a:p>
          <a:p>
            <a:pPr marL="342900" indent="-342900">
              <a:buFont typeface="Arial" panose="020B0604020202020204" pitchFamily="34" charset="0"/>
              <a:buChar char="•"/>
            </a:pPr>
            <a:r>
              <a:rPr lang="en-US" dirty="0" smtClean="0">
                <a:solidFill>
                  <a:schemeClr val="tx1"/>
                </a:solidFill>
              </a:rPr>
              <a:t>Includes the inconclusive designation</a:t>
            </a:r>
          </a:p>
          <a:p>
            <a:pPr marL="1028700" lvl="1" indent="-342900"/>
            <a:r>
              <a:rPr lang="en-US" dirty="0" smtClean="0"/>
              <a:t>Students with an inconclusive designation are included in the denominator for the performance level percentage</a:t>
            </a:r>
            <a:endParaRPr lang="en-US" dirty="0"/>
          </a:p>
        </p:txBody>
      </p:sp>
    </p:spTree>
    <p:extLst>
      <p:ext uri="{BB962C8B-B14F-4D97-AF65-F5344CB8AC3E}">
        <p14:creationId xmlns:p14="http://schemas.microsoft.com/office/powerpoint/2010/main" val="3837461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138255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Purpose</a:t>
            </a:r>
            <a:endParaRPr lang="en-US" dirty="0"/>
          </a:p>
        </p:txBody>
      </p:sp>
      <p:sp>
        <p:nvSpPr>
          <p:cNvPr id="3" name="Content Placeholder 2"/>
          <p:cNvSpPr>
            <a:spLocks noGrp="1"/>
          </p:cNvSpPr>
          <p:nvPr>
            <p:ph idx="1"/>
          </p:nvPr>
        </p:nvSpPr>
        <p:spPr/>
        <p:txBody>
          <a:bodyPr>
            <a:normAutofit fontScale="92500"/>
          </a:bodyPr>
          <a:lstStyle/>
          <a:p>
            <a:pPr marL="342900" indent="-342900">
              <a:buFont typeface="Arial" panose="020B0604020202020204" pitchFamily="34" charset="0"/>
              <a:buChar char="•"/>
            </a:pPr>
            <a:r>
              <a:rPr lang="en-US" dirty="0" smtClean="0">
                <a:solidFill>
                  <a:schemeClr val="tx1"/>
                </a:solidFill>
              </a:rPr>
              <a:t>CMAS </a:t>
            </a:r>
            <a:r>
              <a:rPr lang="en-US" dirty="0">
                <a:solidFill>
                  <a:schemeClr val="tx1"/>
                </a:solidFill>
              </a:rPr>
              <a:t>assessments </a:t>
            </a:r>
            <a:r>
              <a:rPr lang="en-US" dirty="0" smtClean="0">
                <a:solidFill>
                  <a:schemeClr val="tx1"/>
                </a:solidFill>
              </a:rPr>
              <a:t>measure the </a:t>
            </a:r>
            <a:r>
              <a:rPr lang="en-US" dirty="0">
                <a:solidFill>
                  <a:schemeClr val="tx1"/>
                </a:solidFill>
              </a:rPr>
              <a:t>degree to which students have mastered the </a:t>
            </a:r>
            <a:r>
              <a:rPr lang="en-US" dirty="0" smtClean="0">
                <a:solidFill>
                  <a:schemeClr val="tx1"/>
                </a:solidFill>
              </a:rPr>
              <a:t>CAS in </a:t>
            </a:r>
            <a:r>
              <a:rPr lang="en-US" dirty="0">
                <a:solidFill>
                  <a:schemeClr val="tx1"/>
                </a:solidFill>
              </a:rPr>
              <a:t>the assessed content areas at the end of the tested grade </a:t>
            </a:r>
            <a:r>
              <a:rPr lang="en-US" dirty="0" smtClean="0">
                <a:solidFill>
                  <a:schemeClr val="tx1"/>
                </a:solidFill>
              </a:rPr>
              <a:t>level</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CMAS results are intended to provide one measure of a student’s academic progress relative to the </a:t>
            </a:r>
            <a:r>
              <a:rPr lang="en-US" dirty="0" smtClean="0">
                <a:solidFill>
                  <a:schemeClr val="tx1"/>
                </a:solidFill>
              </a:rPr>
              <a:t>CAS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Track yearly student growth</a:t>
            </a:r>
          </a:p>
          <a:p>
            <a:pPr marL="342900" indent="-342900">
              <a:buFont typeface="Arial" panose="020B0604020202020204" pitchFamily="34" charset="0"/>
              <a:buChar char="•"/>
            </a:pPr>
            <a:r>
              <a:rPr lang="en-US" dirty="0">
                <a:solidFill>
                  <a:schemeClr val="tx1"/>
                </a:solidFill>
              </a:rPr>
              <a:t>Allow teachers to see how their students are performing against the standards and identify areas they may need to adjust in their practice in the future</a:t>
            </a:r>
          </a:p>
          <a:p>
            <a:pPr marL="342900" indent="-342900">
              <a:buFont typeface="Arial" panose="020B0604020202020204" pitchFamily="34" charset="0"/>
              <a:buChar char="•"/>
            </a:pPr>
            <a:r>
              <a:rPr lang="en-US" dirty="0">
                <a:solidFill>
                  <a:schemeClr val="tx1"/>
                </a:solidFill>
              </a:rPr>
              <a:t>Provide school and district comparisons and accountability information for parents, students, and the community</a:t>
            </a:r>
          </a:p>
        </p:txBody>
      </p:sp>
    </p:spTree>
    <p:extLst>
      <p:ext uri="{BB962C8B-B14F-4D97-AF65-F5344CB8AC3E}">
        <p14:creationId xmlns:p14="http://schemas.microsoft.com/office/powerpoint/2010/main" val="8103918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Format of CMAS and CoAlt Results</a:t>
            </a:r>
            <a:endParaRPr lang="en-US" dirty="0"/>
          </a:p>
        </p:txBody>
      </p:sp>
      <p:sp>
        <p:nvSpPr>
          <p:cNvPr id="3" name="Content Placeholder 2"/>
          <p:cNvSpPr>
            <a:spLocks noGrp="1"/>
          </p:cNvSpPr>
          <p:nvPr>
            <p:ph idx="1"/>
          </p:nvPr>
        </p:nvSpPr>
        <p:spPr>
          <a:xfrm>
            <a:off x="628650" y="1463039"/>
            <a:ext cx="7886700" cy="5171025"/>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Electronic Files – available through </a:t>
            </a:r>
            <a:r>
              <a:rPr lang="en-US" dirty="0" err="1">
                <a:solidFill>
                  <a:schemeClr val="tx1"/>
                </a:solidFill>
              </a:rPr>
              <a:t>PearsonAccess</a:t>
            </a:r>
            <a:r>
              <a:rPr lang="en-US" baseline="30000" dirty="0" err="1">
                <a:solidFill>
                  <a:schemeClr val="tx1"/>
                </a:solidFill>
              </a:rPr>
              <a:t>next</a:t>
            </a:r>
            <a:endParaRPr lang="en-US" baseline="30000" dirty="0">
              <a:solidFill>
                <a:schemeClr val="tx1"/>
              </a:solidFill>
            </a:endParaRPr>
          </a:p>
          <a:p>
            <a:pPr marL="1028700" lvl="1" indent="-342900"/>
            <a:r>
              <a:rPr lang="en-US" dirty="0" smtClean="0"/>
              <a:t>Student </a:t>
            </a:r>
            <a:r>
              <a:rPr lang="en-US" dirty="0"/>
              <a:t>Data File</a:t>
            </a:r>
          </a:p>
          <a:p>
            <a:pPr marL="1028700" lvl="1" indent="-342900"/>
            <a:r>
              <a:rPr lang="en-US" dirty="0"/>
              <a:t>Summary Data File</a:t>
            </a:r>
          </a:p>
          <a:p>
            <a:pPr marL="342900" indent="-342900">
              <a:buFont typeface="Arial" panose="020B0604020202020204" pitchFamily="34" charset="0"/>
              <a:buChar char="•"/>
            </a:pPr>
            <a:r>
              <a:rPr lang="en-US" dirty="0">
                <a:solidFill>
                  <a:schemeClr val="tx1"/>
                </a:solidFill>
              </a:rPr>
              <a:t>Electronic PDF reports – available through </a:t>
            </a:r>
            <a:r>
              <a:rPr lang="en-US" dirty="0" err="1">
                <a:solidFill>
                  <a:schemeClr val="tx1"/>
                </a:solidFill>
              </a:rPr>
              <a:t>PearsonAccess</a:t>
            </a:r>
            <a:r>
              <a:rPr lang="en-US" baseline="30000" dirty="0" err="1">
                <a:solidFill>
                  <a:schemeClr val="tx1"/>
                </a:solidFill>
              </a:rPr>
              <a:t>next</a:t>
            </a:r>
            <a:endParaRPr lang="en-US" baseline="30000" dirty="0">
              <a:solidFill>
                <a:schemeClr val="tx1"/>
              </a:solidFill>
            </a:endParaRPr>
          </a:p>
          <a:p>
            <a:pPr marL="1028700" lvl="1" indent="-342900"/>
            <a:r>
              <a:rPr lang="en-US" dirty="0"/>
              <a:t>District </a:t>
            </a:r>
            <a:r>
              <a:rPr lang="en-US" dirty="0" smtClean="0"/>
              <a:t>Summary </a:t>
            </a:r>
            <a:r>
              <a:rPr lang="en-US" dirty="0"/>
              <a:t>of Schools</a:t>
            </a:r>
          </a:p>
          <a:p>
            <a:pPr marL="1028700" lvl="1" indent="-342900"/>
            <a:r>
              <a:rPr lang="en-US" dirty="0"/>
              <a:t>Student Roster </a:t>
            </a:r>
            <a:r>
              <a:rPr lang="en-US" dirty="0" smtClean="0"/>
              <a:t>(Math, ELA/CSLA</a:t>
            </a:r>
            <a:r>
              <a:rPr lang="en-US" dirty="0"/>
              <a:t>)</a:t>
            </a:r>
          </a:p>
          <a:p>
            <a:pPr marL="1028700" lvl="1" indent="-342900"/>
            <a:r>
              <a:rPr lang="en-US" dirty="0"/>
              <a:t>Performance Level </a:t>
            </a:r>
            <a:r>
              <a:rPr lang="en-US" dirty="0" smtClean="0"/>
              <a:t>Summary</a:t>
            </a:r>
            <a:endParaRPr lang="en-US" dirty="0"/>
          </a:p>
          <a:p>
            <a:pPr marL="1028700" lvl="1" indent="-342900"/>
            <a:r>
              <a:rPr lang="en-US" dirty="0"/>
              <a:t>Content Standards </a:t>
            </a:r>
            <a:r>
              <a:rPr lang="en-US" dirty="0" smtClean="0"/>
              <a:t>Roster</a:t>
            </a:r>
            <a:endParaRPr lang="en-US" dirty="0"/>
          </a:p>
          <a:p>
            <a:pPr marL="1028700" lvl="1" indent="-342900"/>
            <a:r>
              <a:rPr lang="en-US" dirty="0"/>
              <a:t>Item Analysis Reports/Evidence Statement Analysis</a:t>
            </a:r>
          </a:p>
          <a:p>
            <a:pPr marL="1028700" lvl="1" indent="-342900"/>
            <a:r>
              <a:rPr lang="en-US" dirty="0" smtClean="0"/>
              <a:t>Student </a:t>
            </a:r>
            <a:r>
              <a:rPr lang="en-US" dirty="0"/>
              <a:t>Performance Reports</a:t>
            </a:r>
          </a:p>
          <a:p>
            <a:pPr marL="342900" indent="-342900">
              <a:buFont typeface="Arial" panose="020B0604020202020204" pitchFamily="34" charset="0"/>
              <a:buChar char="•"/>
            </a:pPr>
            <a:r>
              <a:rPr lang="en-US" dirty="0">
                <a:solidFill>
                  <a:schemeClr val="tx1"/>
                </a:solidFill>
              </a:rPr>
              <a:t>Hard copy reports – </a:t>
            </a:r>
            <a:r>
              <a:rPr lang="en-US" dirty="0" smtClean="0">
                <a:solidFill>
                  <a:schemeClr val="tx1"/>
                </a:solidFill>
              </a:rPr>
              <a:t>sent </a:t>
            </a:r>
            <a:r>
              <a:rPr lang="en-US" dirty="0">
                <a:solidFill>
                  <a:schemeClr val="tx1"/>
                </a:solidFill>
              </a:rPr>
              <a:t>to DACs</a:t>
            </a:r>
          </a:p>
          <a:p>
            <a:pPr marL="342900" indent="-342900">
              <a:buFont typeface="Arial" panose="020B0604020202020204" pitchFamily="34" charset="0"/>
              <a:buChar char="•"/>
            </a:pPr>
            <a:r>
              <a:rPr lang="en-US" dirty="0" smtClean="0">
                <a:solidFill>
                  <a:schemeClr val="tx1"/>
                </a:solidFill>
              </a:rPr>
              <a:t>Student </a:t>
            </a:r>
            <a:r>
              <a:rPr lang="en-US" dirty="0">
                <a:solidFill>
                  <a:schemeClr val="tx1"/>
                </a:solidFill>
              </a:rPr>
              <a:t>Performance Reports (two </a:t>
            </a:r>
            <a:r>
              <a:rPr lang="en-US" dirty="0" smtClean="0">
                <a:solidFill>
                  <a:schemeClr val="tx1"/>
                </a:solidFill>
              </a:rPr>
              <a:t>copies*)</a:t>
            </a:r>
            <a:endParaRPr lang="en-US" dirty="0">
              <a:solidFill>
                <a:schemeClr val="tx1"/>
              </a:solidFill>
            </a:endParaRPr>
          </a:p>
          <a:p>
            <a:pPr marL="1028700" lvl="1" indent="-342900"/>
            <a:r>
              <a:rPr lang="en-US" dirty="0"/>
              <a:t>One copy for parents/guardians, one copy to be kept on file locally</a:t>
            </a:r>
          </a:p>
          <a:p>
            <a:pPr marL="1028700" lvl="1" indent="-342900"/>
            <a:r>
              <a:rPr lang="en-US" dirty="0"/>
              <a:t>Distribute to parents/guardians as soon as possible</a:t>
            </a:r>
          </a:p>
          <a:p>
            <a:endParaRPr lang="en-US" sz="1600" dirty="0" smtClean="0">
              <a:solidFill>
                <a:schemeClr val="tx1"/>
              </a:solidFill>
            </a:endParaRPr>
          </a:p>
          <a:p>
            <a:r>
              <a:rPr lang="en-US" dirty="0" smtClean="0">
                <a:solidFill>
                  <a:schemeClr val="tx1"/>
                </a:solidFill>
              </a:rPr>
              <a:t>*For CSLA, one Spanish and two English SPRs are received </a:t>
            </a:r>
            <a:endParaRPr lang="en-US" dirty="0">
              <a:solidFill>
                <a:schemeClr val="tx1"/>
              </a:solidFill>
            </a:endParaRPr>
          </a:p>
        </p:txBody>
      </p:sp>
    </p:spTree>
    <p:extLst>
      <p:ext uri="{BB962C8B-B14F-4D97-AF65-F5344CB8AC3E}">
        <p14:creationId xmlns:p14="http://schemas.microsoft.com/office/powerpoint/2010/main" val="471108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Disclaimers</a:t>
            </a:r>
            <a:endParaRPr lang="en-US" dirty="0"/>
          </a:p>
        </p:txBody>
      </p:sp>
      <p:sp>
        <p:nvSpPr>
          <p:cNvPr id="3" name="Content Placeholder 2"/>
          <p:cNvSpPr>
            <a:spLocks noGrp="1"/>
          </p:cNvSpPr>
          <p:nvPr>
            <p:ph idx="1"/>
          </p:nvPr>
        </p:nvSpPr>
        <p:spPr>
          <a:xfrm>
            <a:off x="628650" y="1463039"/>
            <a:ext cx="7886700" cy="5171025"/>
          </a:xfrm>
        </p:spPr>
        <p:txBody>
          <a:bodyPr>
            <a:normAutofit/>
          </a:bodyPr>
          <a:lstStyle/>
          <a:p>
            <a:pPr marL="342900" indent="-342900">
              <a:buFont typeface="Arial" panose="020B0604020202020204" pitchFamily="34" charset="0"/>
              <a:buChar char="•"/>
            </a:pPr>
            <a:r>
              <a:rPr lang="en-US" dirty="0">
                <a:solidFill>
                  <a:schemeClr val="tx1"/>
                </a:solidFill>
              </a:rPr>
              <a:t>Only </a:t>
            </a:r>
            <a:r>
              <a:rPr lang="en-US" dirty="0" smtClean="0">
                <a:solidFill>
                  <a:schemeClr val="tx1"/>
                </a:solidFill>
              </a:rPr>
              <a:t>scale </a:t>
            </a:r>
            <a:r>
              <a:rPr lang="en-US" dirty="0">
                <a:solidFill>
                  <a:schemeClr val="tx1"/>
                </a:solidFill>
              </a:rPr>
              <a:t>scores can be compared across years</a:t>
            </a:r>
          </a:p>
          <a:p>
            <a:pPr marL="1028700" lvl="1" indent="-342900"/>
            <a:r>
              <a:rPr lang="en-US" dirty="0"/>
              <a:t>CMAS Science and Social Studies</a:t>
            </a:r>
          </a:p>
          <a:p>
            <a:pPr marL="1485900" lvl="2" indent="-342900"/>
            <a:r>
              <a:rPr lang="en-US" dirty="0"/>
              <a:t>Overall, Content Standards, and Item Type</a:t>
            </a:r>
          </a:p>
          <a:p>
            <a:pPr marL="1028700" lvl="1" indent="-342900"/>
            <a:r>
              <a:rPr lang="en-US" dirty="0"/>
              <a:t>CMAS ELA and </a:t>
            </a:r>
            <a:r>
              <a:rPr lang="en-US" dirty="0" smtClean="0"/>
              <a:t>Math</a:t>
            </a:r>
            <a:endParaRPr lang="en-US" dirty="0"/>
          </a:p>
          <a:p>
            <a:pPr marL="1485900" lvl="2" indent="-342900"/>
            <a:r>
              <a:rPr lang="en-US" dirty="0"/>
              <a:t>Overall, </a:t>
            </a:r>
            <a:r>
              <a:rPr lang="en-US" dirty="0" smtClean="0"/>
              <a:t>Reading Reporting Category</a:t>
            </a:r>
            <a:endParaRPr lang="en-US" dirty="0"/>
          </a:p>
          <a:p>
            <a:pPr marL="1028700" lvl="1" indent="-342900"/>
            <a:r>
              <a:rPr lang="en-US" dirty="0"/>
              <a:t>CoAlt Science and Social Studies</a:t>
            </a:r>
          </a:p>
          <a:p>
            <a:pPr marL="1485900" lvl="2" indent="-342900"/>
            <a:r>
              <a:rPr lang="en-US" dirty="0"/>
              <a:t>Overall only</a:t>
            </a:r>
          </a:p>
          <a:p>
            <a:pPr marL="342900" indent="-342900">
              <a:buFont typeface="Arial" panose="020B0604020202020204" pitchFamily="34" charset="0"/>
              <a:buChar char="•"/>
            </a:pPr>
            <a:r>
              <a:rPr lang="en-US" dirty="0">
                <a:solidFill>
                  <a:schemeClr val="tx1"/>
                </a:solidFill>
              </a:rPr>
              <a:t>Scores cannot be compared across grades</a:t>
            </a:r>
          </a:p>
          <a:p>
            <a:pPr marL="1028700" lvl="1" indent="-342900"/>
            <a:r>
              <a:rPr lang="en-US" dirty="0"/>
              <a:t>No vertical scaling</a:t>
            </a:r>
          </a:p>
          <a:p>
            <a:pPr marL="342900" indent="-342900">
              <a:buFont typeface="Arial" panose="020B0604020202020204" pitchFamily="34" charset="0"/>
              <a:buChar char="•"/>
            </a:pPr>
            <a:r>
              <a:rPr lang="en-US" dirty="0">
                <a:solidFill>
                  <a:schemeClr val="tx1"/>
                </a:solidFill>
              </a:rPr>
              <a:t>Percent scores cannot be compared across years, </a:t>
            </a:r>
            <a:r>
              <a:rPr lang="en-US" dirty="0" smtClean="0">
                <a:solidFill>
                  <a:schemeClr val="tx1"/>
                </a:solidFill>
              </a:rPr>
              <a:t>grades, </a:t>
            </a:r>
            <a:r>
              <a:rPr lang="en-US" dirty="0" err="1" smtClean="0">
                <a:solidFill>
                  <a:schemeClr val="tx1"/>
                </a:solidFill>
              </a:rPr>
              <a:t>subclaims</a:t>
            </a:r>
            <a:r>
              <a:rPr lang="en-US" dirty="0" smtClean="0">
                <a:solidFill>
                  <a:schemeClr val="tx1"/>
                </a:solidFill>
              </a:rPr>
              <a:t>, domains, or </a:t>
            </a:r>
            <a:r>
              <a:rPr lang="en-US" dirty="0">
                <a:solidFill>
                  <a:schemeClr val="tx1"/>
                </a:solidFill>
              </a:rPr>
              <a:t>PGCs/GLEs</a:t>
            </a:r>
          </a:p>
          <a:p>
            <a:pPr marL="1028700" lvl="1" indent="-342900"/>
            <a:r>
              <a:rPr lang="en-US" dirty="0"/>
              <a:t>Items in a </a:t>
            </a:r>
            <a:r>
              <a:rPr lang="en-US" dirty="0" err="1" smtClean="0"/>
              <a:t>subclaim</a:t>
            </a:r>
            <a:r>
              <a:rPr lang="en-US" dirty="0" smtClean="0"/>
              <a:t>, domain, or PGC/GLE </a:t>
            </a:r>
            <a:r>
              <a:rPr lang="en-US" dirty="0"/>
              <a:t>will change between years</a:t>
            </a:r>
          </a:p>
        </p:txBody>
      </p:sp>
    </p:spTree>
    <p:extLst>
      <p:ext uri="{BB962C8B-B14F-4D97-AF65-F5344CB8AC3E}">
        <p14:creationId xmlns:p14="http://schemas.microsoft.com/office/powerpoint/2010/main" val="453437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858274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Interpretive Guide to Assessment Results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hlinkClick r:id="rId2"/>
              </a:rPr>
              <a:t>http</a:t>
            </a:r>
            <a:r>
              <a:rPr lang="en-US" dirty="0">
                <a:hlinkClick r:id="rId2"/>
              </a:rPr>
              <a:t>://</a:t>
            </a:r>
            <a:r>
              <a:rPr lang="en-US" dirty="0" smtClean="0">
                <a:hlinkClick r:id="rId2"/>
              </a:rPr>
              <a:t>www.cde.state.co.us/assessment/cmas-dataandresults</a:t>
            </a:r>
            <a:r>
              <a:rPr lang="en-US" dirty="0" smtClean="0"/>
              <a:t> </a:t>
            </a:r>
            <a:endParaRPr lang="en-US" dirty="0"/>
          </a:p>
          <a:p>
            <a:pPr marL="1028700" lvl="1" indent="-342900"/>
            <a:r>
              <a:rPr lang="en-US" dirty="0" smtClean="0"/>
              <a:t>English – Full Guide</a:t>
            </a:r>
          </a:p>
          <a:p>
            <a:pPr marL="1028700" lvl="1" indent="-342900"/>
            <a:r>
              <a:rPr lang="en-US" dirty="0" smtClean="0"/>
              <a:t>Spanish – Guide for Parents</a:t>
            </a:r>
          </a:p>
          <a:p>
            <a:pPr marL="1028700" lvl="1" indent="-342900"/>
            <a:r>
              <a:rPr lang="en-US" dirty="0" smtClean="0"/>
              <a:t>Spanish SPR shells, with standalone PLD document</a:t>
            </a:r>
            <a:endParaRPr lang="en-US" dirty="0"/>
          </a:p>
        </p:txBody>
      </p:sp>
    </p:spTree>
    <p:extLst>
      <p:ext uri="{BB962C8B-B14F-4D97-AF65-F5344CB8AC3E}">
        <p14:creationId xmlns:p14="http://schemas.microsoft.com/office/powerpoint/2010/main" val="2633742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CDE Communications Resources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hlinkClick r:id="rId2"/>
              </a:rPr>
              <a:t>http://</a:t>
            </a:r>
            <a:r>
              <a:rPr lang="en-US" dirty="0" smtClean="0">
                <a:hlinkClick r:id="rId2"/>
              </a:rPr>
              <a:t>www.cde.state.co.us/assessment/resources</a:t>
            </a:r>
            <a:endParaRPr lang="en-US" dirty="0" smtClean="0"/>
          </a:p>
          <a:p>
            <a:pPr marL="1028700" lvl="1" indent="-342900"/>
            <a:r>
              <a:rPr lang="en-US" dirty="0"/>
              <a:t>Score report resources</a:t>
            </a:r>
          </a:p>
          <a:p>
            <a:pPr marL="1485900" lvl="2" indent="-342900"/>
            <a:r>
              <a:rPr lang="en-US" i="1" dirty="0"/>
              <a:t>Parent’s Guide to Understanding the Score Reports</a:t>
            </a:r>
          </a:p>
          <a:p>
            <a:pPr marL="1485900" lvl="2" indent="-342900"/>
            <a:r>
              <a:rPr lang="en-US" i="1" dirty="0"/>
              <a:t>How to Use the Test Results to Support Your Student</a:t>
            </a:r>
          </a:p>
          <a:p>
            <a:pPr marL="1028700" lvl="1" indent="-342900"/>
            <a:r>
              <a:rPr lang="en-US" dirty="0" smtClean="0"/>
              <a:t>Available in English and Spanish</a:t>
            </a:r>
          </a:p>
        </p:txBody>
      </p:sp>
    </p:spTree>
    <p:extLst>
      <p:ext uri="{BB962C8B-B14F-4D97-AF65-F5344CB8AC3E}">
        <p14:creationId xmlns:p14="http://schemas.microsoft.com/office/powerpoint/2010/main" val="3986751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Contact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Jasmine Carey – </a:t>
            </a:r>
            <a:r>
              <a:rPr lang="en-US" dirty="0" smtClean="0">
                <a:hlinkClick r:id="rId2"/>
              </a:rPr>
              <a:t>carey_j@cde.state.co.us</a:t>
            </a:r>
            <a:endParaRPr lang="en-US" dirty="0" smtClean="0"/>
          </a:p>
          <a:p>
            <a:pPr marL="342900" indent="-342900">
              <a:buFont typeface="Arial" panose="020B0604020202020204" pitchFamily="34" charset="0"/>
              <a:buChar char="•"/>
            </a:pPr>
            <a:r>
              <a:rPr lang="en-US" dirty="0" smtClean="0">
                <a:solidFill>
                  <a:schemeClr val="tx1"/>
                </a:solidFill>
              </a:rPr>
              <a:t>Shangte Shen – </a:t>
            </a:r>
            <a:r>
              <a:rPr lang="en-US" dirty="0" smtClean="0">
                <a:hlinkClick r:id="rId3"/>
              </a:rPr>
              <a:t>shen_s@cde.state.co.us</a:t>
            </a:r>
            <a:r>
              <a:rPr lang="en-US" dirty="0" smtClean="0"/>
              <a:t> </a:t>
            </a:r>
            <a:endParaRPr lang="en-US" dirty="0"/>
          </a:p>
        </p:txBody>
      </p:sp>
    </p:spTree>
    <p:extLst>
      <p:ext uri="{BB962C8B-B14F-4D97-AF65-F5344CB8AC3E}">
        <p14:creationId xmlns:p14="http://schemas.microsoft.com/office/powerpoint/2010/main" val="299727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3468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Levels</a:t>
            </a:r>
            <a:endParaRPr lang="en-US" dirty="0"/>
          </a:p>
        </p:txBody>
      </p:sp>
      <p:sp>
        <p:nvSpPr>
          <p:cNvPr id="3" name="Content Placeholder 2"/>
          <p:cNvSpPr>
            <a:spLocks noGrp="1"/>
          </p:cNvSpPr>
          <p:nvPr>
            <p:ph idx="1"/>
          </p:nvPr>
        </p:nvSpPr>
        <p:spPr>
          <a:xfrm>
            <a:off x="628650" y="1463040"/>
            <a:ext cx="7886700" cy="5088680"/>
          </a:xfrm>
        </p:spPr>
        <p:txBody>
          <a:bodyPr>
            <a:normAutofit fontScale="92500" lnSpcReduction="20000"/>
          </a:bodyPr>
          <a:lstStyle/>
          <a:p>
            <a:pPr marL="342900" indent="-342900">
              <a:buFont typeface="Arial" panose="020B0604020202020204" pitchFamily="34" charset="0"/>
              <a:buChar char="•"/>
            </a:pPr>
            <a:r>
              <a:rPr lang="en-US" dirty="0" smtClean="0">
                <a:solidFill>
                  <a:schemeClr val="tx1"/>
                </a:solidFill>
              </a:rPr>
              <a:t>Math </a:t>
            </a:r>
            <a:r>
              <a:rPr lang="en-US" dirty="0">
                <a:solidFill>
                  <a:schemeClr val="tx1"/>
                </a:solidFill>
              </a:rPr>
              <a:t>and </a:t>
            </a:r>
            <a:r>
              <a:rPr lang="en-US" dirty="0" smtClean="0">
                <a:solidFill>
                  <a:schemeClr val="tx1"/>
                </a:solidFill>
              </a:rPr>
              <a:t>ELA (including CSLA) </a:t>
            </a:r>
            <a:r>
              <a:rPr lang="en-US" dirty="0">
                <a:solidFill>
                  <a:schemeClr val="tx1"/>
                </a:solidFill>
              </a:rPr>
              <a:t>have five performance levels; science and social studies have four performance </a:t>
            </a:r>
            <a:r>
              <a:rPr lang="en-US" dirty="0" smtClean="0">
                <a:solidFill>
                  <a:schemeClr val="tx1"/>
                </a:solidFill>
              </a:rPr>
              <a:t>levels</a:t>
            </a:r>
            <a:endParaRPr lang="en-US" baseline="30000" dirty="0">
              <a:solidFill>
                <a:schemeClr val="tx1"/>
              </a:solidFill>
            </a:endParaRPr>
          </a:p>
          <a:p>
            <a:pPr marL="342900" indent="-342900">
              <a:buFont typeface="Arial" panose="020B0604020202020204" pitchFamily="34" charset="0"/>
              <a:buChar char="•"/>
            </a:pPr>
            <a:r>
              <a:rPr lang="en-US" dirty="0">
                <a:solidFill>
                  <a:schemeClr val="tx1"/>
                </a:solidFill>
              </a:rPr>
              <a:t>Performance Levels:</a:t>
            </a:r>
          </a:p>
          <a:p>
            <a:pPr marL="1028700" lvl="1" indent="-342900"/>
            <a:r>
              <a:rPr lang="en-US" dirty="0"/>
              <a:t>Exceeded </a:t>
            </a:r>
            <a:r>
              <a:rPr lang="en-US" dirty="0" smtClean="0"/>
              <a:t>Expectations</a:t>
            </a:r>
            <a:r>
              <a:rPr lang="en-US" baseline="30000" dirty="0" smtClean="0"/>
              <a:t>1</a:t>
            </a:r>
            <a:endParaRPr lang="en-US" baseline="30000" dirty="0"/>
          </a:p>
          <a:p>
            <a:pPr marL="1028700" lvl="1" indent="-342900"/>
            <a:r>
              <a:rPr lang="en-US" dirty="0"/>
              <a:t>Met </a:t>
            </a:r>
            <a:r>
              <a:rPr lang="en-US" dirty="0" smtClean="0"/>
              <a:t>Expectations</a:t>
            </a:r>
            <a:r>
              <a:rPr lang="en-US" baseline="30000" dirty="0" smtClean="0"/>
              <a:t>1</a:t>
            </a:r>
            <a:endParaRPr lang="en-US" baseline="30000" dirty="0"/>
          </a:p>
          <a:p>
            <a:pPr marL="1028700" lvl="1" indent="-342900"/>
            <a:r>
              <a:rPr lang="en-US" dirty="0"/>
              <a:t>Approached Expectations</a:t>
            </a:r>
          </a:p>
          <a:p>
            <a:pPr marL="1028700" lvl="1" indent="-342900"/>
            <a:r>
              <a:rPr lang="en-US" dirty="0"/>
              <a:t>Partially Met Expectations</a:t>
            </a:r>
          </a:p>
          <a:p>
            <a:pPr marL="1028700" lvl="1" indent="-342900"/>
            <a:r>
              <a:rPr lang="en-US" dirty="0"/>
              <a:t>Does Not Yet Meet Expectations </a:t>
            </a:r>
            <a:r>
              <a:rPr lang="en-US" dirty="0" smtClean="0"/>
              <a:t>(Math and ELA/CSLA </a:t>
            </a:r>
            <a:r>
              <a:rPr lang="en-US" dirty="0"/>
              <a:t>only</a:t>
            </a:r>
            <a:r>
              <a:rPr lang="en-US" dirty="0" smtClean="0"/>
              <a:t>)</a:t>
            </a:r>
          </a:p>
          <a:p>
            <a:pPr marL="342900" indent="-342900">
              <a:buFont typeface="Arial" panose="020B0604020202020204" pitchFamily="34" charset="0"/>
              <a:buChar char="•"/>
            </a:pPr>
            <a:r>
              <a:rPr lang="en-US" dirty="0">
                <a:solidFill>
                  <a:schemeClr val="tx1"/>
                </a:solidFill>
              </a:rPr>
              <a:t>Performance Levels are Criterion Referenced</a:t>
            </a:r>
          </a:p>
          <a:p>
            <a:pPr marL="1028700" lvl="1" indent="-342900"/>
            <a:r>
              <a:rPr lang="en-US" dirty="0" smtClean="0"/>
              <a:t>Based on meeting the expectations of the Colorado Academic Standards</a:t>
            </a:r>
          </a:p>
          <a:p>
            <a:pPr marL="1028700" lvl="1" indent="-342900"/>
            <a:r>
              <a:rPr lang="en-US" dirty="0" smtClean="0"/>
              <a:t>Not dependent on the performance of other students</a:t>
            </a:r>
            <a:endParaRPr lang="en-US" dirty="0"/>
          </a:p>
          <a:p>
            <a:endParaRPr lang="en-US" dirty="0">
              <a:solidFill>
                <a:schemeClr val="tx1"/>
              </a:solidFill>
            </a:endParaRPr>
          </a:p>
          <a:p>
            <a:r>
              <a:rPr lang="en-US" sz="1900" baseline="30000" dirty="0" smtClean="0">
                <a:solidFill>
                  <a:schemeClr val="tx1"/>
                </a:solidFill>
                <a:latin typeface="+mn-lt"/>
              </a:rPr>
              <a:t>1</a:t>
            </a:r>
            <a:r>
              <a:rPr lang="en-US" sz="1900" dirty="0" smtClean="0">
                <a:solidFill>
                  <a:schemeClr val="tx1"/>
                </a:solidFill>
                <a:latin typeface="+mn-lt"/>
              </a:rPr>
              <a:t>The top </a:t>
            </a:r>
            <a:r>
              <a:rPr lang="en-US" sz="1900" dirty="0">
                <a:solidFill>
                  <a:schemeClr val="tx1"/>
                </a:solidFill>
                <a:latin typeface="+mn-lt"/>
              </a:rPr>
              <a:t>two levels are indicators of being on track for college and career in the content </a:t>
            </a:r>
            <a:r>
              <a:rPr lang="en-US" sz="1900" dirty="0" smtClean="0">
                <a:solidFill>
                  <a:schemeClr val="tx1"/>
                </a:solidFill>
                <a:latin typeface="+mn-lt"/>
              </a:rPr>
              <a:t>area</a:t>
            </a:r>
            <a:endParaRPr lang="en-US" sz="1900" dirty="0">
              <a:solidFill>
                <a:schemeClr val="tx1"/>
              </a:solidFill>
              <a:latin typeface="+mn-lt"/>
            </a:endParaRPr>
          </a:p>
        </p:txBody>
      </p:sp>
    </p:spTree>
    <p:extLst>
      <p:ext uri="{BB962C8B-B14F-4D97-AF65-F5344CB8AC3E}">
        <p14:creationId xmlns:p14="http://schemas.microsoft.com/office/powerpoint/2010/main" val="44854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Performance Levels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1758880"/>
              </p:ext>
            </p:extLst>
          </p:nvPr>
        </p:nvGraphicFramePr>
        <p:xfrm>
          <a:off x="410548" y="1463675"/>
          <a:ext cx="8397550" cy="4114800"/>
        </p:xfrm>
        <a:graphic>
          <a:graphicData uri="http://schemas.openxmlformats.org/drawingml/2006/table">
            <a:tbl>
              <a:tblPr firstRow="1" bandRow="1">
                <a:tableStyleId>{93296810-A885-4BE3-A3E7-6D5BEEA58F35}</a:tableStyleId>
              </a:tblPr>
              <a:tblGrid>
                <a:gridCol w="4198775"/>
                <a:gridCol w="4198775"/>
              </a:tblGrid>
              <a:tr h="685800">
                <a:tc>
                  <a:txBody>
                    <a:bodyPr/>
                    <a:lstStyle/>
                    <a:p>
                      <a:pPr algn="ctr"/>
                      <a:r>
                        <a:rPr lang="en-US" sz="2400" dirty="0" smtClean="0"/>
                        <a:t>Math and ELA/CSLA</a:t>
                      </a:r>
                      <a:endParaRPr lang="en-US" sz="2400" dirty="0"/>
                    </a:p>
                  </a:txBody>
                  <a:tcPr anchor="ctr"/>
                </a:tc>
                <a:tc>
                  <a:txBody>
                    <a:bodyPr/>
                    <a:lstStyle/>
                    <a:p>
                      <a:pPr algn="ctr"/>
                      <a:r>
                        <a:rPr lang="en-US" sz="2400" dirty="0" smtClean="0"/>
                        <a:t>Science and Social Studies</a:t>
                      </a:r>
                      <a:endParaRPr lang="en-US" sz="2400" dirty="0"/>
                    </a:p>
                  </a:txBody>
                  <a:tcPr anchor="ctr"/>
                </a:tc>
              </a:tr>
              <a:tr h="685800">
                <a:tc>
                  <a:txBody>
                    <a:bodyPr/>
                    <a:lstStyle/>
                    <a:p>
                      <a:r>
                        <a:rPr lang="en-US" sz="2000" b="1" dirty="0" smtClean="0"/>
                        <a:t>Level 5:</a:t>
                      </a:r>
                      <a:r>
                        <a:rPr lang="en-US" sz="2000" dirty="0" smtClean="0"/>
                        <a:t> Exceeded</a:t>
                      </a:r>
                      <a:r>
                        <a:rPr lang="en-US" sz="2000" baseline="0" dirty="0" smtClean="0"/>
                        <a:t> Expectations</a:t>
                      </a:r>
                      <a:endParaRPr lang="en-US" sz="2000" dirty="0"/>
                    </a:p>
                  </a:txBody>
                  <a:tcPr anchor="ctr"/>
                </a:tc>
                <a:tc>
                  <a:txBody>
                    <a:bodyPr/>
                    <a:lstStyle/>
                    <a:p>
                      <a:r>
                        <a:rPr lang="en-US" sz="2000" b="1" dirty="0" smtClean="0"/>
                        <a:t>Level 4:</a:t>
                      </a:r>
                      <a:r>
                        <a:rPr lang="en-US" sz="2000" dirty="0" smtClean="0"/>
                        <a:t> Exceeded</a:t>
                      </a:r>
                      <a:r>
                        <a:rPr lang="en-US" sz="2000" baseline="0" dirty="0" smtClean="0"/>
                        <a:t> Expectations</a:t>
                      </a:r>
                      <a:endParaRPr lang="en-US" sz="2000" dirty="0"/>
                    </a:p>
                  </a:txBody>
                  <a:tcPr anchor="ctr"/>
                </a:tc>
              </a:tr>
              <a:tr h="685800">
                <a:tc>
                  <a:txBody>
                    <a:bodyPr/>
                    <a:lstStyle/>
                    <a:p>
                      <a:r>
                        <a:rPr lang="en-US" sz="2000" b="1" dirty="0" smtClean="0"/>
                        <a:t>Level 4:</a:t>
                      </a:r>
                      <a:r>
                        <a:rPr lang="en-US" sz="2000" baseline="0" dirty="0" smtClean="0"/>
                        <a:t> Met Expectations</a:t>
                      </a:r>
                      <a:endParaRPr lang="en-US" sz="2000" dirty="0"/>
                    </a:p>
                  </a:txBody>
                  <a:tcPr anchor="ctr"/>
                </a:tc>
                <a:tc>
                  <a:txBody>
                    <a:bodyPr/>
                    <a:lstStyle/>
                    <a:p>
                      <a:r>
                        <a:rPr lang="en-US" sz="2000" b="1" dirty="0" smtClean="0"/>
                        <a:t>Level 3:</a:t>
                      </a:r>
                      <a:r>
                        <a:rPr lang="en-US" sz="2000" baseline="0" dirty="0" smtClean="0"/>
                        <a:t> Met Expectations</a:t>
                      </a:r>
                      <a:endParaRPr lang="en-US" sz="2000" dirty="0"/>
                    </a:p>
                  </a:txBody>
                  <a:tcPr anchor="ctr"/>
                </a:tc>
              </a:tr>
              <a:tr h="685800">
                <a:tc>
                  <a:txBody>
                    <a:bodyPr/>
                    <a:lstStyle/>
                    <a:p>
                      <a:r>
                        <a:rPr lang="en-US" sz="2000" b="1" dirty="0" smtClean="0"/>
                        <a:t>Level 3:</a:t>
                      </a:r>
                      <a:r>
                        <a:rPr lang="en-US" sz="2000" baseline="0" dirty="0" smtClean="0"/>
                        <a:t> Approached Expectations</a:t>
                      </a:r>
                      <a:endParaRPr lang="en-US" sz="2000" dirty="0"/>
                    </a:p>
                  </a:txBody>
                  <a:tcPr anchor="ctr"/>
                </a:tc>
                <a:tc>
                  <a:txBody>
                    <a:bodyPr/>
                    <a:lstStyle/>
                    <a:p>
                      <a:r>
                        <a:rPr lang="en-US" sz="2000" b="1" dirty="0" smtClean="0"/>
                        <a:t>Level 2:</a:t>
                      </a:r>
                      <a:r>
                        <a:rPr lang="en-US" sz="2000" baseline="0" dirty="0" smtClean="0"/>
                        <a:t> Approached Expectations</a:t>
                      </a:r>
                      <a:endParaRPr lang="en-US" sz="2000" dirty="0"/>
                    </a:p>
                  </a:txBody>
                  <a:tcPr anchor="ctr"/>
                </a:tc>
              </a:tr>
              <a:tr h="685800">
                <a:tc>
                  <a:txBody>
                    <a:bodyPr/>
                    <a:lstStyle/>
                    <a:p>
                      <a:r>
                        <a:rPr lang="en-US" sz="2000" b="1" dirty="0" smtClean="0"/>
                        <a:t>Level 2:</a:t>
                      </a:r>
                      <a:r>
                        <a:rPr lang="en-US" sz="2000" dirty="0" smtClean="0"/>
                        <a:t> Partially Met Expectations</a:t>
                      </a:r>
                      <a:endParaRPr lang="en-US" sz="2000" dirty="0"/>
                    </a:p>
                  </a:txBody>
                  <a:tcPr anchor="ctr"/>
                </a:tc>
                <a:tc rowSpan="2">
                  <a:txBody>
                    <a:bodyPr/>
                    <a:lstStyle/>
                    <a:p>
                      <a:r>
                        <a:rPr lang="en-US" sz="2000" b="1" dirty="0" smtClean="0"/>
                        <a:t>Level 1:</a:t>
                      </a:r>
                      <a:r>
                        <a:rPr lang="en-US" sz="2000" dirty="0" smtClean="0"/>
                        <a:t> Partially Met Expectations</a:t>
                      </a:r>
                      <a:endParaRPr lang="en-US" sz="2000" dirty="0"/>
                    </a:p>
                  </a:txBody>
                  <a:tcPr anchor="ctr"/>
                </a:tc>
              </a:tr>
              <a:tr h="685800">
                <a:tc>
                  <a:txBody>
                    <a:bodyPr/>
                    <a:lstStyle/>
                    <a:p>
                      <a:r>
                        <a:rPr lang="en-US" sz="2000" b="1" dirty="0" smtClean="0"/>
                        <a:t>Level</a:t>
                      </a:r>
                      <a:r>
                        <a:rPr lang="en-US" sz="2000" b="1" baseline="0" dirty="0" smtClean="0"/>
                        <a:t> 1:</a:t>
                      </a:r>
                      <a:r>
                        <a:rPr lang="en-US" sz="2000" baseline="0" dirty="0" smtClean="0"/>
                        <a:t> Did Not Yet Meet Expectations</a:t>
                      </a:r>
                      <a:endParaRPr lang="en-US" sz="2000" dirty="0"/>
                    </a:p>
                  </a:txBody>
                  <a:tcPr anchor="ctr"/>
                </a:tc>
                <a:tc vMerge="1">
                  <a:txBody>
                    <a:bodyPr/>
                    <a:lstStyle/>
                    <a:p>
                      <a:endParaRPr lang="en-US" dirty="0"/>
                    </a:p>
                  </a:txBody>
                  <a:tcPr/>
                </a:tc>
              </a:tr>
            </a:tbl>
          </a:graphicData>
        </a:graphic>
      </p:graphicFrame>
    </p:spTree>
    <p:extLst>
      <p:ext uri="{BB962C8B-B14F-4D97-AF65-F5344CB8AC3E}">
        <p14:creationId xmlns:p14="http://schemas.microsoft.com/office/powerpoint/2010/main" val="2981800574"/>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3323</TotalTime>
  <Words>4257</Words>
  <Application>Microsoft Office PowerPoint</Application>
  <PresentationFormat>On-screen Show (4:3)</PresentationFormat>
  <Paragraphs>638</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Calibri Light</vt:lpstr>
      <vt:lpstr>Museo Slab 500</vt:lpstr>
      <vt:lpstr>Times New Roman</vt:lpstr>
      <vt:lpstr>Trebuchet MS</vt:lpstr>
      <vt:lpstr>Light Blue to Green Theme</vt:lpstr>
      <vt:lpstr>Interpreting Assessment Results CMAS and CoAlt Science and Social Studies CMAS Mathematics and English Language Arts, including Colorado Spanish Language Arts</vt:lpstr>
      <vt:lpstr>Topics</vt:lpstr>
      <vt:lpstr>General Information</vt:lpstr>
      <vt:lpstr>General Information</vt:lpstr>
      <vt:lpstr>Acronyms</vt:lpstr>
      <vt:lpstr>CMAS Reports</vt:lpstr>
      <vt:lpstr>Purpose</vt:lpstr>
      <vt:lpstr>CMAS Performance Levels</vt:lpstr>
      <vt:lpstr>CMAS Performance Levels</vt:lpstr>
      <vt:lpstr>CMAS Performance Levels and Policy Claims</vt:lpstr>
      <vt:lpstr>CMAS Performance Levels and Policy Claims</vt:lpstr>
      <vt:lpstr>Types of Scores Appearing on Reports</vt:lpstr>
      <vt:lpstr>Reporting Levels</vt:lpstr>
      <vt:lpstr>CMAS Files and Reports</vt:lpstr>
      <vt:lpstr>Individual Student Performance Reports</vt:lpstr>
      <vt:lpstr>CMAS Individual Student Performance Reports</vt:lpstr>
      <vt:lpstr>CMAS Student Performance Report Scale Scores</vt:lpstr>
      <vt:lpstr>CMAS Performance Level Cut Scores</vt:lpstr>
      <vt:lpstr>CMAS Performance Level Cut Scores</vt:lpstr>
      <vt:lpstr>CMAS Performance Level Cut Scores</vt:lpstr>
      <vt:lpstr>CMAS Student Performance Report Percentile Rank</vt:lpstr>
      <vt:lpstr>CMAS Student Performance Report Percent Correct Scores</vt:lpstr>
      <vt:lpstr>CMAS Math and ELA/CSLA Student Performance Reports</vt:lpstr>
      <vt:lpstr>Math and ELA Overall Scale Score and Performance Level</vt:lpstr>
      <vt:lpstr>Math and ELA Overall Scale Score and Performance Level</vt:lpstr>
      <vt:lpstr>Math and ELA Performance Level Descriptions</vt:lpstr>
      <vt:lpstr>ELA Reporting Category Performance</vt:lpstr>
      <vt:lpstr>Math and ELA Subclaim Performance</vt:lpstr>
      <vt:lpstr>Math and ELA Subclaims 2017 to 2018</vt:lpstr>
      <vt:lpstr>Writing Claim 2017 to 2018</vt:lpstr>
      <vt:lpstr>CMAS Science and  Social Studies  Student Performance Reports</vt:lpstr>
      <vt:lpstr>Science and Social Studies Overall Scale Score and Performance Level</vt:lpstr>
      <vt:lpstr>Science and Social Studies Subscale Performance</vt:lpstr>
      <vt:lpstr>Science and Social Studies Subscale Performance</vt:lpstr>
      <vt:lpstr>Science and Social Studies PGCs and GLEs</vt:lpstr>
      <vt:lpstr>Science and Social Studies Selected Response and Constructed Response</vt:lpstr>
      <vt:lpstr>Science and Social Studies Performance Level Descriptions</vt:lpstr>
      <vt:lpstr>District and School Reports</vt:lpstr>
      <vt:lpstr>Data Files</vt:lpstr>
      <vt:lpstr>District Summary of Schools</vt:lpstr>
      <vt:lpstr>Math and ELA/CSLA Student Roster Report</vt:lpstr>
      <vt:lpstr>Content Standards Roster</vt:lpstr>
      <vt:lpstr>CMAS Math and ELA Content Standards Roster</vt:lpstr>
      <vt:lpstr>CMAS Science and Social Studies Content Standards Roster (Page 1)</vt:lpstr>
      <vt:lpstr>CMAS Science and Social Studies Content Standards Roster (Page 1)</vt:lpstr>
      <vt:lpstr>CMAS Science and Social Studies Content Standards Roster (Page 2)</vt:lpstr>
      <vt:lpstr>CMAS Performance Level Summary</vt:lpstr>
      <vt:lpstr>CMAS Performance Level Summary</vt:lpstr>
      <vt:lpstr>CMAS Item Analysis Report</vt:lpstr>
      <vt:lpstr>CMAS Science and Social Studies Item Analysis Report (Page 1)</vt:lpstr>
      <vt:lpstr>CMAS Science and Social Studies Item Analysis Report (Page 2)</vt:lpstr>
      <vt:lpstr>CMAS Math and ELA/CSLA Evidence Statement Analysis (page 1)</vt:lpstr>
      <vt:lpstr>CMAS Math and ELA/CSLA Evidence Statement Analysis (Page 2)</vt:lpstr>
      <vt:lpstr>Disaggregated Reports</vt:lpstr>
      <vt:lpstr>State Level CMAS Performance Level Results Including Participation</vt:lpstr>
      <vt:lpstr>State Level CMAS Performance Level Results Including Participation</vt:lpstr>
      <vt:lpstr>CoAlt Science and Social Studies Reports</vt:lpstr>
      <vt:lpstr>CoAlt Science and Social Studies Scoring</vt:lpstr>
      <vt:lpstr>Interpretation of Overall CoAlt Scores</vt:lpstr>
      <vt:lpstr>CoAlt Performance Levels</vt:lpstr>
      <vt:lpstr>CoAlt Performance Levels and Policy Claims</vt:lpstr>
      <vt:lpstr>CoAlt Performance Levels Cut Scores</vt:lpstr>
      <vt:lpstr>CoAlt Science and Social Studies Reports</vt:lpstr>
      <vt:lpstr>CoAlt Student Performance Report</vt:lpstr>
      <vt:lpstr>CoAlt Student Performance Report</vt:lpstr>
      <vt:lpstr>CoAlt Content Standards Roster</vt:lpstr>
      <vt:lpstr>CoAlt District School Roster</vt:lpstr>
      <vt:lpstr>CoAlt Performance Level Summary</vt:lpstr>
      <vt:lpstr>Additional Information</vt:lpstr>
      <vt:lpstr>Format of CMAS and CoAlt Results</vt:lpstr>
      <vt:lpstr>Disclaimers</vt:lpstr>
      <vt:lpstr>Resources</vt:lpstr>
      <vt:lpstr>Interpretive Guide to Assessment Results</vt:lpstr>
      <vt:lpstr>CDE Communications Resources</vt:lpstr>
      <vt:lpstr>Contact</vt:lpstr>
      <vt:lpstr>Questions?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Wirth-Hawkins, Christina</cp:lastModifiedBy>
  <cp:revision>232</cp:revision>
  <dcterms:created xsi:type="dcterms:W3CDTF">2018-01-08T21:58:16Z</dcterms:created>
  <dcterms:modified xsi:type="dcterms:W3CDTF">2019-01-11T19:30:35Z</dcterms:modified>
</cp:coreProperties>
</file>